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63"/>
  </p:notesMasterIdLst>
  <p:sldIdLst>
    <p:sldId id="796" r:id="rId2"/>
    <p:sldId id="639" r:id="rId3"/>
    <p:sldId id="641" r:id="rId4"/>
    <p:sldId id="682" r:id="rId5"/>
    <p:sldId id="667" r:id="rId6"/>
    <p:sldId id="668" r:id="rId7"/>
    <p:sldId id="671" r:id="rId8"/>
    <p:sldId id="735" r:id="rId9"/>
    <p:sldId id="730" r:id="rId10"/>
    <p:sldId id="732" r:id="rId11"/>
    <p:sldId id="733" r:id="rId12"/>
    <p:sldId id="734" r:id="rId13"/>
    <p:sldId id="804" r:id="rId14"/>
    <p:sldId id="738" r:id="rId15"/>
    <p:sldId id="739" r:id="rId16"/>
    <p:sldId id="740" r:id="rId17"/>
    <p:sldId id="741" r:id="rId18"/>
    <p:sldId id="797" r:id="rId19"/>
    <p:sldId id="781" r:id="rId20"/>
    <p:sldId id="794" r:id="rId21"/>
    <p:sldId id="795" r:id="rId22"/>
    <p:sldId id="743" r:id="rId23"/>
    <p:sldId id="762" r:id="rId24"/>
    <p:sldId id="745" r:id="rId25"/>
    <p:sldId id="746" r:id="rId26"/>
    <p:sldId id="792" r:id="rId27"/>
    <p:sldId id="751" r:id="rId28"/>
    <p:sldId id="752" r:id="rId29"/>
    <p:sldId id="748" r:id="rId30"/>
    <p:sldId id="749" r:id="rId31"/>
    <p:sldId id="785" r:id="rId32"/>
    <p:sldId id="755" r:id="rId33"/>
    <p:sldId id="756" r:id="rId34"/>
    <p:sldId id="754" r:id="rId35"/>
    <p:sldId id="758" r:id="rId36"/>
    <p:sldId id="759" r:id="rId37"/>
    <p:sldId id="760" r:id="rId38"/>
    <p:sldId id="798" r:id="rId39"/>
    <p:sldId id="753" r:id="rId40"/>
    <p:sldId id="761" r:id="rId41"/>
    <p:sldId id="763" r:id="rId42"/>
    <p:sldId id="775" r:id="rId43"/>
    <p:sldId id="764" r:id="rId44"/>
    <p:sldId id="766" r:id="rId45"/>
    <p:sldId id="768" r:id="rId46"/>
    <p:sldId id="767" r:id="rId47"/>
    <p:sldId id="799" r:id="rId48"/>
    <p:sldId id="769" r:id="rId49"/>
    <p:sldId id="776" r:id="rId50"/>
    <p:sldId id="777" r:id="rId51"/>
    <p:sldId id="770" r:id="rId52"/>
    <p:sldId id="771" r:id="rId53"/>
    <p:sldId id="786" r:id="rId54"/>
    <p:sldId id="800" r:id="rId55"/>
    <p:sldId id="774" r:id="rId56"/>
    <p:sldId id="772" r:id="rId57"/>
    <p:sldId id="773" r:id="rId58"/>
    <p:sldId id="802" r:id="rId59"/>
    <p:sldId id="805" r:id="rId60"/>
    <p:sldId id="779" r:id="rId61"/>
    <p:sldId id="803" r:id="rId62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9AAE4"/>
    <a:srgbClr val="0432FF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8462"/>
    <p:restoredTop sz="94780"/>
  </p:normalViewPr>
  <p:slideViewPr>
    <p:cSldViewPr>
      <p:cViewPr varScale="1">
        <p:scale>
          <a:sx n="105" d="100"/>
          <a:sy n="105" d="100"/>
        </p:scale>
        <p:origin x="952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18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511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886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166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6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77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57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7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7DC7AF-9299-724A-A74D-8F365AE3F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3688" y="0"/>
            <a:ext cx="11333845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312" y="427037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Data Structure Design I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31507963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246437"/>
            <a:ext cx="106675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Interactors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61424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Button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312" y="1646237"/>
            <a:ext cx="3733800" cy="43962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312" y="1646237"/>
            <a:ext cx="3733800" cy="4396248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4125912" y="515143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2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246437"/>
            <a:ext cx="106675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JButton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35294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82712" y="3398837"/>
            <a:ext cx="7772400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6A3E3E"/>
                </a:solidFill>
                <a:latin typeface="Monaco" charset="0"/>
              </a:rPr>
              <a:t>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2400" b="1" dirty="0">
                <a:solidFill>
                  <a:srgbClr val="2A00FF"/>
                </a:solidFill>
                <a:latin typeface="Monaco" charset="0"/>
              </a:rPr>
              <a:t>"Press me"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);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109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82712" y="3398837"/>
            <a:ext cx="7772400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6A3E3E"/>
                </a:solidFill>
                <a:latin typeface="Monaco" charset="0"/>
              </a:rPr>
              <a:t>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"Press me"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);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564312" y="1874837"/>
            <a:ext cx="176913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Button Text</a:t>
            </a:r>
          </a:p>
        </p:txBody>
      </p:sp>
      <p:sp>
        <p:nvSpPr>
          <p:cNvPr id="3" name="Freeform 2"/>
          <p:cNvSpPr/>
          <p:nvPr/>
        </p:nvSpPr>
        <p:spPr>
          <a:xfrm>
            <a:off x="7097712" y="2332037"/>
            <a:ext cx="544969" cy="869429"/>
          </a:xfrm>
          <a:custGeom>
            <a:avLst/>
            <a:gdLst>
              <a:gd name="connsiteX0" fmla="*/ 269823 w 544969"/>
              <a:gd name="connsiteY0" fmla="*/ 0 h 869429"/>
              <a:gd name="connsiteX1" fmla="*/ 284813 w 544969"/>
              <a:gd name="connsiteY1" fmla="*/ 419724 h 869429"/>
              <a:gd name="connsiteX2" fmla="*/ 299804 w 544969"/>
              <a:gd name="connsiteY2" fmla="*/ 464695 h 869429"/>
              <a:gd name="connsiteX3" fmla="*/ 314794 w 544969"/>
              <a:gd name="connsiteY3" fmla="*/ 539645 h 869429"/>
              <a:gd name="connsiteX4" fmla="*/ 329784 w 544969"/>
              <a:gd name="connsiteY4" fmla="*/ 599606 h 869429"/>
              <a:gd name="connsiteX5" fmla="*/ 359764 w 544969"/>
              <a:gd name="connsiteY5" fmla="*/ 689547 h 869429"/>
              <a:gd name="connsiteX6" fmla="*/ 374754 w 544969"/>
              <a:gd name="connsiteY6" fmla="*/ 734518 h 869429"/>
              <a:gd name="connsiteX7" fmla="*/ 389744 w 544969"/>
              <a:gd name="connsiteY7" fmla="*/ 779488 h 869429"/>
              <a:gd name="connsiteX8" fmla="*/ 404735 w 544969"/>
              <a:gd name="connsiteY8" fmla="*/ 824459 h 869429"/>
              <a:gd name="connsiteX9" fmla="*/ 464695 w 544969"/>
              <a:gd name="connsiteY9" fmla="*/ 689547 h 869429"/>
              <a:gd name="connsiteX10" fmla="*/ 494676 w 544969"/>
              <a:gd name="connsiteY10" fmla="*/ 659567 h 869429"/>
              <a:gd name="connsiteX11" fmla="*/ 524656 w 544969"/>
              <a:gd name="connsiteY11" fmla="*/ 614596 h 869429"/>
              <a:gd name="connsiteX12" fmla="*/ 539646 w 544969"/>
              <a:gd name="connsiteY12" fmla="*/ 569626 h 869429"/>
              <a:gd name="connsiteX13" fmla="*/ 509666 w 544969"/>
              <a:gd name="connsiteY13" fmla="*/ 614596 h 869429"/>
              <a:gd name="connsiteX14" fmla="*/ 479685 w 544969"/>
              <a:gd name="connsiteY14" fmla="*/ 644577 h 869429"/>
              <a:gd name="connsiteX15" fmla="*/ 434715 w 544969"/>
              <a:gd name="connsiteY15" fmla="*/ 749508 h 869429"/>
              <a:gd name="connsiteX16" fmla="*/ 374754 w 544969"/>
              <a:gd name="connsiteY16" fmla="*/ 869429 h 869429"/>
              <a:gd name="connsiteX17" fmla="*/ 299804 w 544969"/>
              <a:gd name="connsiteY17" fmla="*/ 854439 h 869429"/>
              <a:gd name="connsiteX18" fmla="*/ 254833 w 544969"/>
              <a:gd name="connsiteY18" fmla="*/ 824459 h 869429"/>
              <a:gd name="connsiteX19" fmla="*/ 194872 w 544969"/>
              <a:gd name="connsiteY19" fmla="*/ 794478 h 869429"/>
              <a:gd name="connsiteX20" fmla="*/ 104931 w 544969"/>
              <a:gd name="connsiteY20" fmla="*/ 734518 h 869429"/>
              <a:gd name="connsiteX21" fmla="*/ 74951 w 544969"/>
              <a:gd name="connsiteY21" fmla="*/ 704537 h 869429"/>
              <a:gd name="connsiteX22" fmla="*/ 29981 w 544969"/>
              <a:gd name="connsiteY22" fmla="*/ 689547 h 869429"/>
              <a:gd name="connsiteX23" fmla="*/ 0 w 544969"/>
              <a:gd name="connsiteY23" fmla="*/ 659567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4969" h="869429">
                <a:moveTo>
                  <a:pt x="269823" y="0"/>
                </a:moveTo>
                <a:cubicBezTo>
                  <a:pt x="274820" y="139908"/>
                  <a:pt x="275799" y="280017"/>
                  <a:pt x="284813" y="419724"/>
                </a:cubicBezTo>
                <a:cubicBezTo>
                  <a:pt x="285830" y="435492"/>
                  <a:pt x="295972" y="449366"/>
                  <a:pt x="299804" y="464695"/>
                </a:cubicBezTo>
                <a:cubicBezTo>
                  <a:pt x="305983" y="489412"/>
                  <a:pt x="309267" y="514774"/>
                  <a:pt x="314794" y="539645"/>
                </a:cubicBezTo>
                <a:cubicBezTo>
                  <a:pt x="319263" y="559757"/>
                  <a:pt x="323864" y="579873"/>
                  <a:pt x="329784" y="599606"/>
                </a:cubicBezTo>
                <a:cubicBezTo>
                  <a:pt x="338865" y="629875"/>
                  <a:pt x="349771" y="659567"/>
                  <a:pt x="359764" y="689547"/>
                </a:cubicBezTo>
                <a:lnTo>
                  <a:pt x="374754" y="734518"/>
                </a:lnTo>
                <a:lnTo>
                  <a:pt x="389744" y="779488"/>
                </a:lnTo>
                <a:lnTo>
                  <a:pt x="404735" y="824459"/>
                </a:lnTo>
                <a:cubicBezTo>
                  <a:pt x="428505" y="753147"/>
                  <a:pt x="423974" y="740449"/>
                  <a:pt x="464695" y="689547"/>
                </a:cubicBezTo>
                <a:cubicBezTo>
                  <a:pt x="473524" y="678511"/>
                  <a:pt x="485847" y="670603"/>
                  <a:pt x="494676" y="659567"/>
                </a:cubicBezTo>
                <a:cubicBezTo>
                  <a:pt x="505931" y="645499"/>
                  <a:pt x="516599" y="630710"/>
                  <a:pt x="524656" y="614596"/>
                </a:cubicBezTo>
                <a:cubicBezTo>
                  <a:pt x="531722" y="600463"/>
                  <a:pt x="555447" y="569626"/>
                  <a:pt x="539646" y="569626"/>
                </a:cubicBezTo>
                <a:cubicBezTo>
                  <a:pt x="521630" y="569626"/>
                  <a:pt x="520920" y="600528"/>
                  <a:pt x="509666" y="614596"/>
                </a:cubicBezTo>
                <a:cubicBezTo>
                  <a:pt x="500837" y="625632"/>
                  <a:pt x="489679" y="634583"/>
                  <a:pt x="479685" y="644577"/>
                </a:cubicBezTo>
                <a:cubicBezTo>
                  <a:pt x="431431" y="789338"/>
                  <a:pt x="508810" y="564268"/>
                  <a:pt x="434715" y="749508"/>
                </a:cubicBezTo>
                <a:cubicBezTo>
                  <a:pt x="388783" y="864339"/>
                  <a:pt x="432217" y="811968"/>
                  <a:pt x="374754" y="869429"/>
                </a:cubicBezTo>
                <a:cubicBezTo>
                  <a:pt x="349771" y="864432"/>
                  <a:pt x="323660" y="863385"/>
                  <a:pt x="299804" y="854439"/>
                </a:cubicBezTo>
                <a:cubicBezTo>
                  <a:pt x="282935" y="848113"/>
                  <a:pt x="270475" y="833397"/>
                  <a:pt x="254833" y="824459"/>
                </a:cubicBezTo>
                <a:cubicBezTo>
                  <a:pt x="235431" y="813372"/>
                  <a:pt x="214034" y="805975"/>
                  <a:pt x="194872" y="794478"/>
                </a:cubicBezTo>
                <a:cubicBezTo>
                  <a:pt x="163975" y="775940"/>
                  <a:pt x="130409" y="759997"/>
                  <a:pt x="104931" y="734518"/>
                </a:cubicBezTo>
                <a:cubicBezTo>
                  <a:pt x="94938" y="724524"/>
                  <a:pt x="87070" y="711808"/>
                  <a:pt x="74951" y="704537"/>
                </a:cubicBezTo>
                <a:cubicBezTo>
                  <a:pt x="61402" y="696407"/>
                  <a:pt x="44971" y="694544"/>
                  <a:pt x="29981" y="689547"/>
                </a:cubicBezTo>
                <a:lnTo>
                  <a:pt x="0" y="659567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07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5312" y="5227637"/>
            <a:ext cx="3733800" cy="8558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82712" y="3398837"/>
            <a:ext cx="77724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6A3E3E"/>
                </a:solidFill>
                <a:latin typeface="Monaco" charset="0"/>
              </a:rPr>
              <a:t>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2400" b="1" dirty="0">
                <a:solidFill>
                  <a:srgbClr val="2A00FF"/>
                </a:solidFill>
                <a:latin typeface="Monaco" charset="0"/>
              </a:rPr>
              <a:t>"Press me"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sz="2400" dirty="0">
                <a:solidFill>
                  <a:srgbClr val="FF0000"/>
                </a:solidFill>
                <a:latin typeface="Monaco" charset="0"/>
              </a:rPr>
              <a:t>add(button, SOUTH);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7950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5312" y="5227637"/>
            <a:ext cx="3733800" cy="8558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82712" y="3398837"/>
            <a:ext cx="7772400" cy="112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6A3E3E"/>
                </a:solidFill>
                <a:latin typeface="Monaco" charset="0"/>
              </a:rPr>
              <a:t>button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JButton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2400" b="1" dirty="0">
                <a:solidFill>
                  <a:srgbClr val="2A00FF"/>
                </a:solidFill>
                <a:latin typeface="Monaco" charset="0"/>
              </a:rPr>
              <a:t>"Press me"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sz="2400" dirty="0">
                <a:latin typeface="Monaco" charset="0"/>
              </a:rPr>
              <a:t>add(button, SOUTH);</a:t>
            </a:r>
          </a:p>
          <a:p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addActionListeners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();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8082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1712" y="2484437"/>
            <a:ext cx="8839200" cy="1981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sz="2200" dirty="0" err="1">
                <a:latin typeface="Monaco" charset="0"/>
              </a:rPr>
              <a:t>actionPerformed</a:t>
            </a:r>
            <a:r>
              <a:rPr lang="en-US" sz="2200" dirty="0">
                <a:latin typeface="Monaco" charset="0"/>
              </a:rPr>
              <a:t>(</a:t>
            </a:r>
            <a:r>
              <a:rPr lang="en-US" sz="2200" dirty="0" err="1">
                <a:latin typeface="Monaco" charset="0"/>
              </a:rPr>
              <a:t>ActionEvent</a:t>
            </a:r>
            <a:r>
              <a:rPr lang="en-US" sz="2200" dirty="0">
                <a:latin typeface="Monaco" charset="0"/>
              </a:rPr>
              <a:t> e) {</a:t>
            </a:r>
          </a:p>
          <a:p>
            <a:r>
              <a:rPr lang="en-US" sz="2200" dirty="0">
                <a:latin typeface="Monaco" charset="0"/>
              </a:rPr>
              <a:t>   String </a:t>
            </a:r>
            <a:r>
              <a:rPr lang="en-US" sz="2200" dirty="0" err="1">
                <a:latin typeface="Monaco" charset="0"/>
              </a:rPr>
              <a:t>actionCmd</a:t>
            </a:r>
            <a:r>
              <a:rPr lang="en-US" sz="2200" dirty="0">
                <a:latin typeface="Monaco" charset="0"/>
              </a:rPr>
              <a:t> = </a:t>
            </a:r>
            <a:r>
              <a:rPr lang="en-US" sz="2200" dirty="0" err="1">
                <a:latin typeface="Monaco" charset="0"/>
              </a:rPr>
              <a:t>e.getActionCommand</a:t>
            </a:r>
            <a:r>
              <a:rPr lang="en-US" sz="2200" dirty="0">
                <a:latin typeface="Monaco" charset="0"/>
              </a:rPr>
              <a:t>();</a:t>
            </a:r>
          </a:p>
          <a:p>
            <a:r>
              <a:rPr lang="en-US" sz="2200" dirty="0">
                <a:latin typeface="Monaco" charset="0"/>
              </a:rPr>
              <a:t>   if(</a:t>
            </a:r>
            <a:r>
              <a:rPr lang="en-US" sz="2200" dirty="0" err="1">
                <a:latin typeface="Monaco" charset="0"/>
              </a:rPr>
              <a:t>actionCmd.equals</a:t>
            </a:r>
            <a:r>
              <a:rPr lang="en-US" sz="2200" dirty="0">
                <a:latin typeface="Monaco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Monaco" charset="0"/>
              </a:rPr>
              <a:t>“Press me”</a:t>
            </a:r>
            <a:r>
              <a:rPr lang="en-US" sz="2200" dirty="0">
                <a:latin typeface="Monaco" charset="0"/>
              </a:rPr>
              <a:t>)) {</a:t>
            </a:r>
          </a:p>
          <a:p>
            <a:r>
              <a:rPr lang="en-US" sz="2200" dirty="0">
                <a:latin typeface="Monaco" charset="0"/>
              </a:rPr>
              <a:t>      </a:t>
            </a:r>
            <a:r>
              <a:rPr lang="en-US" sz="2200" dirty="0" err="1">
                <a:latin typeface="Monaco" charset="0"/>
              </a:rPr>
              <a:t>println</a:t>
            </a:r>
            <a:r>
              <a:rPr lang="en-US" sz="2200" dirty="0">
                <a:latin typeface="Monaco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Monaco" charset="0"/>
              </a:rPr>
              <a:t>“</a:t>
            </a:r>
            <a:r>
              <a:rPr lang="en-US" sz="2200" dirty="0" err="1">
                <a:solidFill>
                  <a:srgbClr val="0432FF"/>
                </a:solidFill>
                <a:latin typeface="Monaco" charset="0"/>
              </a:rPr>
              <a:t>Tehehe</a:t>
            </a:r>
            <a:r>
              <a:rPr lang="en-US" sz="2200" dirty="0">
                <a:solidFill>
                  <a:srgbClr val="0432FF"/>
                </a:solidFill>
                <a:latin typeface="Monaco" charset="0"/>
              </a:rPr>
              <a:t>”</a:t>
            </a:r>
            <a:r>
              <a:rPr lang="en-US" sz="2200" dirty="0">
                <a:latin typeface="Monaco" charset="0"/>
              </a:rPr>
              <a:t>);</a:t>
            </a:r>
          </a:p>
          <a:p>
            <a:r>
              <a:rPr lang="en-US" sz="2200" dirty="0">
                <a:latin typeface="Monaco" charset="0"/>
              </a:rPr>
              <a:t>   }</a:t>
            </a:r>
          </a:p>
          <a:p>
            <a:r>
              <a:rPr lang="en-US" sz="2200" dirty="0">
                <a:latin typeface="Monaco" charset="0"/>
              </a:rPr>
              <a:t>}</a:t>
            </a:r>
            <a:endParaRPr lang="en-US" sz="22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41418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1712" y="2484437"/>
            <a:ext cx="8839200" cy="1981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Monaco" charset="0"/>
              </a:rPr>
              <a:t>public void </a:t>
            </a:r>
            <a:r>
              <a:rPr lang="en-US" sz="2200" dirty="0" err="1">
                <a:solidFill>
                  <a:srgbClr val="FF0000"/>
                </a:solidFill>
                <a:latin typeface="Monaco" charset="0"/>
              </a:rPr>
              <a:t>actionPerformed</a:t>
            </a:r>
            <a:r>
              <a:rPr lang="en-US" sz="2200" dirty="0">
                <a:latin typeface="Monaco" charset="0"/>
              </a:rPr>
              <a:t>(</a:t>
            </a:r>
            <a:r>
              <a:rPr lang="en-US" sz="2200" dirty="0" err="1">
                <a:latin typeface="Monaco" charset="0"/>
              </a:rPr>
              <a:t>ActionEvent</a:t>
            </a:r>
            <a:r>
              <a:rPr lang="en-US" sz="2200" dirty="0">
                <a:latin typeface="Monaco" charset="0"/>
              </a:rPr>
              <a:t> e) {</a:t>
            </a:r>
          </a:p>
          <a:p>
            <a:r>
              <a:rPr lang="en-US" sz="2200" dirty="0">
                <a:latin typeface="Monaco" charset="0"/>
              </a:rPr>
              <a:t>   String </a:t>
            </a:r>
            <a:r>
              <a:rPr lang="en-US" sz="2200" dirty="0" err="1">
                <a:latin typeface="Monaco" charset="0"/>
              </a:rPr>
              <a:t>actionCmd</a:t>
            </a:r>
            <a:r>
              <a:rPr lang="en-US" sz="2200" dirty="0">
                <a:latin typeface="Monaco" charset="0"/>
              </a:rPr>
              <a:t> = </a:t>
            </a:r>
            <a:r>
              <a:rPr lang="en-US" sz="2200" dirty="0" err="1">
                <a:latin typeface="Monaco" charset="0"/>
              </a:rPr>
              <a:t>e.getActionCommand</a:t>
            </a:r>
            <a:r>
              <a:rPr lang="en-US" sz="2200" dirty="0">
                <a:latin typeface="Monaco" charset="0"/>
              </a:rPr>
              <a:t>();</a:t>
            </a:r>
          </a:p>
          <a:p>
            <a:r>
              <a:rPr lang="en-US" sz="2200" dirty="0">
                <a:latin typeface="Monaco" charset="0"/>
              </a:rPr>
              <a:t>   if(</a:t>
            </a:r>
            <a:r>
              <a:rPr lang="en-US" sz="2200" dirty="0" err="1">
                <a:latin typeface="Monaco" charset="0"/>
              </a:rPr>
              <a:t>actionCmd.equals</a:t>
            </a:r>
            <a:r>
              <a:rPr lang="en-US" sz="2200" dirty="0">
                <a:latin typeface="Monaco" charset="0"/>
              </a:rPr>
              <a:t>(“Press me”)) {</a:t>
            </a:r>
          </a:p>
          <a:p>
            <a:r>
              <a:rPr lang="en-US" sz="2200" dirty="0">
                <a:latin typeface="Monaco" charset="0"/>
              </a:rPr>
              <a:t>      </a:t>
            </a:r>
            <a:r>
              <a:rPr lang="en-US" sz="2200" dirty="0" err="1">
                <a:latin typeface="Monaco" charset="0"/>
              </a:rPr>
              <a:t>println</a:t>
            </a:r>
            <a:r>
              <a:rPr lang="en-US" sz="2200" dirty="0">
                <a:latin typeface="Monaco" charset="0"/>
              </a:rPr>
              <a:t>(“</a:t>
            </a:r>
            <a:r>
              <a:rPr lang="en-US" sz="2200" dirty="0" err="1">
                <a:latin typeface="Monaco" charset="0"/>
              </a:rPr>
              <a:t>Tehehe</a:t>
            </a:r>
            <a:r>
              <a:rPr lang="en-US" sz="2200" dirty="0">
                <a:latin typeface="Monaco" charset="0"/>
              </a:rPr>
              <a:t>”);</a:t>
            </a:r>
          </a:p>
          <a:p>
            <a:r>
              <a:rPr lang="en-US" sz="2200" dirty="0">
                <a:latin typeface="Monaco" charset="0"/>
              </a:rPr>
              <a:t>   }</a:t>
            </a:r>
          </a:p>
          <a:p>
            <a:r>
              <a:rPr lang="en-US" sz="2200" dirty="0">
                <a:latin typeface="Monaco" charset="0"/>
              </a:rPr>
              <a:t>}</a:t>
            </a:r>
            <a:endParaRPr lang="en-US" sz="22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23878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1712" y="2484437"/>
            <a:ext cx="8839200" cy="1981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Monaco" charset="0"/>
              </a:rPr>
              <a:t>public void </a:t>
            </a:r>
            <a:r>
              <a:rPr lang="en-US" sz="2200" dirty="0" err="1">
                <a:latin typeface="Monaco" charset="0"/>
              </a:rPr>
              <a:t>actionPerformed</a:t>
            </a:r>
            <a:r>
              <a:rPr lang="en-US" sz="2200" dirty="0">
                <a:latin typeface="Monaco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Monaco" charset="0"/>
              </a:rPr>
              <a:t>ActionEvent</a:t>
            </a:r>
            <a:r>
              <a:rPr lang="en-US" sz="2200" dirty="0">
                <a:solidFill>
                  <a:srgbClr val="FF0000"/>
                </a:solidFill>
                <a:latin typeface="Monaco" charset="0"/>
              </a:rPr>
              <a:t> e</a:t>
            </a:r>
            <a:r>
              <a:rPr lang="en-US" sz="2200" dirty="0">
                <a:latin typeface="Monaco" charset="0"/>
              </a:rPr>
              <a:t>) {</a:t>
            </a:r>
          </a:p>
          <a:p>
            <a:r>
              <a:rPr lang="en-US" sz="2200" dirty="0">
                <a:latin typeface="Monaco" charset="0"/>
              </a:rPr>
              <a:t>   String </a:t>
            </a:r>
            <a:r>
              <a:rPr lang="en-US" sz="2200" dirty="0" err="1">
                <a:latin typeface="Monaco" charset="0"/>
              </a:rPr>
              <a:t>actionCmd</a:t>
            </a:r>
            <a:r>
              <a:rPr lang="en-US" sz="2200" dirty="0">
                <a:latin typeface="Monaco" charset="0"/>
              </a:rPr>
              <a:t> = </a:t>
            </a:r>
            <a:r>
              <a:rPr lang="en-US" sz="2200" dirty="0" err="1">
                <a:latin typeface="Monaco" charset="0"/>
              </a:rPr>
              <a:t>e.getActionCommand</a:t>
            </a:r>
            <a:r>
              <a:rPr lang="en-US" sz="2200" dirty="0">
                <a:latin typeface="Monaco" charset="0"/>
              </a:rPr>
              <a:t>();</a:t>
            </a:r>
          </a:p>
          <a:p>
            <a:r>
              <a:rPr lang="en-US" sz="2200" dirty="0">
                <a:latin typeface="Monaco" charset="0"/>
              </a:rPr>
              <a:t>   if(</a:t>
            </a:r>
            <a:r>
              <a:rPr lang="en-US" sz="2200" dirty="0" err="1">
                <a:latin typeface="Monaco" charset="0"/>
              </a:rPr>
              <a:t>actionCmd.equals</a:t>
            </a:r>
            <a:r>
              <a:rPr lang="en-US" sz="2200" dirty="0">
                <a:latin typeface="Monaco" charset="0"/>
              </a:rPr>
              <a:t>(“Press me”)) {</a:t>
            </a:r>
          </a:p>
          <a:p>
            <a:r>
              <a:rPr lang="en-US" sz="2200" dirty="0">
                <a:latin typeface="Monaco" charset="0"/>
              </a:rPr>
              <a:t>      </a:t>
            </a:r>
            <a:r>
              <a:rPr lang="en-US" sz="2200" dirty="0" err="1">
                <a:latin typeface="Monaco" charset="0"/>
              </a:rPr>
              <a:t>println</a:t>
            </a:r>
            <a:r>
              <a:rPr lang="en-US" sz="2200" dirty="0">
                <a:latin typeface="Monaco" charset="0"/>
              </a:rPr>
              <a:t>(“</a:t>
            </a:r>
            <a:r>
              <a:rPr lang="en-US" sz="2200" dirty="0" err="1">
                <a:latin typeface="Monaco" charset="0"/>
              </a:rPr>
              <a:t>Tehehe</a:t>
            </a:r>
            <a:r>
              <a:rPr lang="en-US" sz="2200" dirty="0">
                <a:latin typeface="Monaco" charset="0"/>
              </a:rPr>
              <a:t>”);</a:t>
            </a:r>
          </a:p>
          <a:p>
            <a:r>
              <a:rPr lang="en-US" sz="2200" dirty="0">
                <a:latin typeface="Monaco" charset="0"/>
              </a:rPr>
              <a:t>   }</a:t>
            </a:r>
          </a:p>
          <a:p>
            <a:r>
              <a:rPr lang="en-US" sz="2200" dirty="0">
                <a:latin typeface="Monaco" charset="0"/>
              </a:rPr>
              <a:t>}</a:t>
            </a:r>
            <a:endParaRPr lang="en-US" sz="22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21756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1712" y="2484437"/>
            <a:ext cx="8839200" cy="1981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Monaco" charset="0"/>
              </a:rPr>
              <a:t>public void </a:t>
            </a:r>
            <a:r>
              <a:rPr lang="en-US" sz="2200" dirty="0" err="1">
                <a:latin typeface="Monaco" charset="0"/>
              </a:rPr>
              <a:t>actionPerformed</a:t>
            </a:r>
            <a:r>
              <a:rPr lang="en-US" sz="2200" dirty="0">
                <a:latin typeface="Monaco" charset="0"/>
              </a:rPr>
              <a:t>(</a:t>
            </a:r>
            <a:r>
              <a:rPr lang="en-US" sz="2200" dirty="0" err="1">
                <a:latin typeface="Monaco" charset="0"/>
              </a:rPr>
              <a:t>ActionEvent</a:t>
            </a:r>
            <a:r>
              <a:rPr lang="en-US" sz="2200" dirty="0">
                <a:latin typeface="Monaco" charset="0"/>
              </a:rPr>
              <a:t> e) {</a:t>
            </a:r>
          </a:p>
          <a:p>
            <a:r>
              <a:rPr lang="en-US" sz="2200" dirty="0">
                <a:latin typeface="Monaco" charset="0"/>
              </a:rPr>
              <a:t>   String </a:t>
            </a:r>
            <a:r>
              <a:rPr lang="en-US" sz="2200" dirty="0" err="1">
                <a:latin typeface="Monaco" charset="0"/>
              </a:rPr>
              <a:t>actionCmd</a:t>
            </a:r>
            <a:r>
              <a:rPr lang="en-US" sz="2200" dirty="0">
                <a:latin typeface="Monaco" charset="0"/>
              </a:rPr>
              <a:t> = </a:t>
            </a:r>
            <a:r>
              <a:rPr lang="en-US" sz="2200" dirty="0" err="1">
                <a:solidFill>
                  <a:srgbClr val="FF0000"/>
                </a:solidFill>
                <a:latin typeface="Monaco" charset="0"/>
              </a:rPr>
              <a:t>e.getActionCommand</a:t>
            </a:r>
            <a:r>
              <a:rPr lang="en-US" sz="2200" dirty="0">
                <a:solidFill>
                  <a:srgbClr val="FF0000"/>
                </a:solidFill>
                <a:latin typeface="Monaco" charset="0"/>
              </a:rPr>
              <a:t>()</a:t>
            </a:r>
            <a:r>
              <a:rPr lang="en-US" sz="2200" dirty="0">
                <a:latin typeface="Monaco" charset="0"/>
              </a:rPr>
              <a:t>;</a:t>
            </a:r>
          </a:p>
          <a:p>
            <a:r>
              <a:rPr lang="en-US" sz="2200" dirty="0">
                <a:latin typeface="Monaco" charset="0"/>
              </a:rPr>
              <a:t>   if(</a:t>
            </a:r>
            <a:r>
              <a:rPr lang="en-US" sz="2200" dirty="0" err="1">
                <a:latin typeface="Monaco" charset="0"/>
              </a:rPr>
              <a:t>actionCmd.equals</a:t>
            </a:r>
            <a:r>
              <a:rPr lang="en-US" sz="2200" dirty="0">
                <a:latin typeface="Monaco" charset="0"/>
              </a:rPr>
              <a:t>(“Press me”)) {</a:t>
            </a:r>
          </a:p>
          <a:p>
            <a:r>
              <a:rPr lang="en-US" sz="2200" dirty="0">
                <a:latin typeface="Monaco" charset="0"/>
              </a:rPr>
              <a:t>      </a:t>
            </a:r>
            <a:r>
              <a:rPr lang="en-US" sz="2200" dirty="0" err="1">
                <a:latin typeface="Monaco" charset="0"/>
              </a:rPr>
              <a:t>println</a:t>
            </a:r>
            <a:r>
              <a:rPr lang="en-US" sz="2200" dirty="0">
                <a:latin typeface="Monaco" charset="0"/>
              </a:rPr>
              <a:t>(“</a:t>
            </a:r>
            <a:r>
              <a:rPr lang="en-US" sz="2200" dirty="0" err="1">
                <a:latin typeface="Monaco" charset="0"/>
              </a:rPr>
              <a:t>Tehehe</a:t>
            </a:r>
            <a:r>
              <a:rPr lang="en-US" sz="2200" dirty="0">
                <a:latin typeface="Monaco" charset="0"/>
              </a:rPr>
              <a:t>”);</a:t>
            </a:r>
          </a:p>
          <a:p>
            <a:r>
              <a:rPr lang="en-US" sz="2200" dirty="0">
                <a:latin typeface="Monaco" charset="0"/>
              </a:rPr>
              <a:t>   }</a:t>
            </a:r>
          </a:p>
          <a:p>
            <a:r>
              <a:rPr lang="en-US" sz="2200" dirty="0">
                <a:latin typeface="Monaco" charset="0"/>
              </a:rPr>
              <a:t>}</a:t>
            </a:r>
            <a:endParaRPr lang="en-US" sz="22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JButton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5517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End review</a:t>
            </a:r>
          </a:p>
        </p:txBody>
      </p:sp>
    </p:spTree>
    <p:extLst>
      <p:ext uri="{BB962C8B-B14F-4D97-AF65-F5344CB8AC3E}">
        <p14:creationId xmlns:p14="http://schemas.microsoft.com/office/powerpoint/2010/main" val="2747493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Some </a:t>
            </a:r>
            <a:r>
              <a:rPr lang="en-US" altLang="en-US" sz="3968" i="1" dirty="0">
                <a:solidFill>
                  <a:schemeClr val="bg1"/>
                </a:solidFill>
              </a:rPr>
              <a:t>large</a:t>
            </a:r>
            <a:r>
              <a:rPr lang="en-US" altLang="en-US" sz="3968" dirty="0">
                <a:solidFill>
                  <a:schemeClr val="bg1"/>
                </a:solidFill>
              </a:rPr>
              <a:t> programs are in Java</a:t>
            </a:r>
          </a:p>
        </p:txBody>
      </p:sp>
    </p:spTree>
    <p:extLst>
      <p:ext uri="{BB962C8B-B14F-4D97-AF65-F5344CB8AC3E}">
        <p14:creationId xmlns:p14="http://schemas.microsoft.com/office/powerpoint/2010/main" val="200416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12" y="960437"/>
            <a:ext cx="3327368" cy="33232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512" y="1417637"/>
            <a:ext cx="3302000" cy="198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912" y="4541837"/>
            <a:ext cx="2667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13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712" y="2255837"/>
            <a:ext cx="2667000" cy="2667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71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>
                <a:solidFill>
                  <a:schemeClr val="bg1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302595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Define New Variable Types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1176478" y="4115823"/>
            <a:ext cx="2099910" cy="2687884"/>
          </a:xfrm>
          <a:prstGeom prst="roundRect">
            <a:avLst/>
          </a:prstGeom>
          <a:solidFill>
            <a:srgbClr val="B3A2C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Email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6720240" y="4199819"/>
            <a:ext cx="2099910" cy="2687884"/>
          </a:xfrm>
          <a:prstGeom prst="roundRect">
            <a:avLst/>
          </a:prstGeom>
          <a:solidFill>
            <a:srgbClr val="B3A2C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Inbox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864362" y="4367812"/>
            <a:ext cx="2099910" cy="2687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User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924489" y="1175949"/>
            <a:ext cx="2099910" cy="2687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Inbox Database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696370" y="1007956"/>
            <a:ext cx="2099910" cy="2687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Email Sender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468250" y="1091953"/>
            <a:ext cx="2099910" cy="2687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Login Manager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404946-D958-A743-A983-0FD92A3E1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512" y="1417637"/>
            <a:ext cx="4686300" cy="25618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B37275-5155-F947-9899-C10976B9A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96" b="91897" l="8143" r="90000">
                        <a14:foregroundMark x1="8143" y1="50000" x2="10143" y2="64427"/>
                        <a14:foregroundMark x1="43000" y1="9289" x2="54857" y2="8893"/>
                        <a14:foregroundMark x1="44714" y1="91502" x2="57857" y2="91897"/>
                        <a14:foregroundMark x1="57857" y1="91897" x2="61857" y2="90909"/>
                        <a14:foregroundMark x1="89143" y1="54941" x2="88857" y2="50791"/>
                        <a14:foregroundMark x1="89571" y1="56324" x2="89143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5312" y="4922837"/>
            <a:ext cx="3171235" cy="22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1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19856" y="3094037"/>
            <a:ext cx="1016356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Even small programs </a:t>
            </a:r>
          </a:p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define new variable types</a:t>
            </a:r>
          </a:p>
        </p:txBody>
      </p:sp>
    </p:spTree>
    <p:extLst>
      <p:ext uri="{BB962C8B-B14F-4D97-AF65-F5344CB8AC3E}">
        <p14:creationId xmlns:p14="http://schemas.microsoft.com/office/powerpoint/2010/main" val="1981613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Can you do this?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12" y="1493837"/>
            <a:ext cx="7554912" cy="4999401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5497512" y="3897443"/>
            <a:ext cx="2926961" cy="2473194"/>
          </a:xfrm>
          <a:custGeom>
            <a:avLst/>
            <a:gdLst>
              <a:gd name="connsiteX0" fmla="*/ 2368446 w 2818151"/>
              <a:gd name="connsiteY0" fmla="*/ 0 h 2493085"/>
              <a:gd name="connsiteX1" fmla="*/ 1229194 w 2818151"/>
              <a:gd name="connsiteY1" fmla="*/ 29980 h 2493085"/>
              <a:gd name="connsiteX2" fmla="*/ 1184223 w 2818151"/>
              <a:gd name="connsiteY2" fmla="*/ 59960 h 2493085"/>
              <a:gd name="connsiteX3" fmla="*/ 1094282 w 2818151"/>
              <a:gd name="connsiteY3" fmla="*/ 89941 h 2493085"/>
              <a:gd name="connsiteX4" fmla="*/ 1004341 w 2818151"/>
              <a:gd name="connsiteY4" fmla="*/ 149901 h 2493085"/>
              <a:gd name="connsiteX5" fmla="*/ 959371 w 2818151"/>
              <a:gd name="connsiteY5" fmla="*/ 179882 h 2493085"/>
              <a:gd name="connsiteX6" fmla="*/ 914400 w 2818151"/>
              <a:gd name="connsiteY6" fmla="*/ 224852 h 2493085"/>
              <a:gd name="connsiteX7" fmla="*/ 839449 w 2818151"/>
              <a:gd name="connsiteY7" fmla="*/ 284813 h 2493085"/>
              <a:gd name="connsiteX8" fmla="*/ 809469 w 2818151"/>
              <a:gd name="connsiteY8" fmla="*/ 329783 h 2493085"/>
              <a:gd name="connsiteX9" fmla="*/ 734518 w 2818151"/>
              <a:gd name="connsiteY9" fmla="*/ 404734 h 2493085"/>
              <a:gd name="connsiteX10" fmla="*/ 704538 w 2818151"/>
              <a:gd name="connsiteY10" fmla="*/ 449705 h 2493085"/>
              <a:gd name="connsiteX11" fmla="*/ 659568 w 2818151"/>
              <a:gd name="connsiteY11" fmla="*/ 509665 h 2493085"/>
              <a:gd name="connsiteX12" fmla="*/ 599607 w 2818151"/>
              <a:gd name="connsiteY12" fmla="*/ 629587 h 2493085"/>
              <a:gd name="connsiteX13" fmla="*/ 524656 w 2818151"/>
              <a:gd name="connsiteY13" fmla="*/ 734518 h 2493085"/>
              <a:gd name="connsiteX14" fmla="*/ 479686 w 2818151"/>
              <a:gd name="connsiteY14" fmla="*/ 809468 h 2493085"/>
              <a:gd name="connsiteX15" fmla="*/ 404735 w 2818151"/>
              <a:gd name="connsiteY15" fmla="*/ 914400 h 2493085"/>
              <a:gd name="connsiteX16" fmla="*/ 344774 w 2818151"/>
              <a:gd name="connsiteY16" fmla="*/ 1004341 h 2493085"/>
              <a:gd name="connsiteX17" fmla="*/ 314794 w 2818151"/>
              <a:gd name="connsiteY17" fmla="*/ 1049311 h 2493085"/>
              <a:gd name="connsiteX18" fmla="*/ 284813 w 2818151"/>
              <a:gd name="connsiteY18" fmla="*/ 1079291 h 2493085"/>
              <a:gd name="connsiteX19" fmla="*/ 224853 w 2818151"/>
              <a:gd name="connsiteY19" fmla="*/ 1184223 h 2493085"/>
              <a:gd name="connsiteX20" fmla="*/ 179882 w 2818151"/>
              <a:gd name="connsiteY20" fmla="*/ 1274164 h 2493085"/>
              <a:gd name="connsiteX21" fmla="*/ 149902 w 2818151"/>
              <a:gd name="connsiteY21" fmla="*/ 1364105 h 2493085"/>
              <a:gd name="connsiteX22" fmla="*/ 134912 w 2818151"/>
              <a:gd name="connsiteY22" fmla="*/ 1409075 h 2493085"/>
              <a:gd name="connsiteX23" fmla="*/ 104931 w 2818151"/>
              <a:gd name="connsiteY23" fmla="*/ 1528996 h 2493085"/>
              <a:gd name="connsiteX24" fmla="*/ 89941 w 2818151"/>
              <a:gd name="connsiteY24" fmla="*/ 1573967 h 2493085"/>
              <a:gd name="connsiteX25" fmla="*/ 74951 w 2818151"/>
              <a:gd name="connsiteY25" fmla="*/ 1663908 h 2493085"/>
              <a:gd name="connsiteX26" fmla="*/ 59961 w 2818151"/>
              <a:gd name="connsiteY26" fmla="*/ 1723868 h 2493085"/>
              <a:gd name="connsiteX27" fmla="*/ 29981 w 2818151"/>
              <a:gd name="connsiteY27" fmla="*/ 1873770 h 2493085"/>
              <a:gd name="connsiteX28" fmla="*/ 0 w 2818151"/>
              <a:gd name="connsiteY28" fmla="*/ 1963711 h 2493085"/>
              <a:gd name="connsiteX29" fmla="*/ 14990 w 2818151"/>
              <a:gd name="connsiteY29" fmla="*/ 2248524 h 2493085"/>
              <a:gd name="connsiteX30" fmla="*/ 44971 w 2818151"/>
              <a:gd name="connsiteY30" fmla="*/ 2278505 h 2493085"/>
              <a:gd name="connsiteX31" fmla="*/ 89941 w 2818151"/>
              <a:gd name="connsiteY31" fmla="*/ 2308485 h 2493085"/>
              <a:gd name="connsiteX32" fmla="*/ 119922 w 2818151"/>
              <a:gd name="connsiteY32" fmla="*/ 2338465 h 2493085"/>
              <a:gd name="connsiteX33" fmla="*/ 164892 w 2818151"/>
              <a:gd name="connsiteY33" fmla="*/ 2353455 h 2493085"/>
              <a:gd name="connsiteX34" fmla="*/ 194872 w 2818151"/>
              <a:gd name="connsiteY34" fmla="*/ 2383436 h 2493085"/>
              <a:gd name="connsiteX35" fmla="*/ 239843 w 2818151"/>
              <a:gd name="connsiteY35" fmla="*/ 2458387 h 2493085"/>
              <a:gd name="connsiteX36" fmla="*/ 434715 w 2818151"/>
              <a:gd name="connsiteY36" fmla="*/ 2473377 h 2493085"/>
              <a:gd name="connsiteX37" fmla="*/ 644577 w 2818151"/>
              <a:gd name="connsiteY37" fmla="*/ 2473377 h 2493085"/>
              <a:gd name="connsiteX38" fmla="*/ 764499 w 2818151"/>
              <a:gd name="connsiteY38" fmla="*/ 2443396 h 2493085"/>
              <a:gd name="connsiteX39" fmla="*/ 809469 w 2818151"/>
              <a:gd name="connsiteY39" fmla="*/ 2413416 h 2493085"/>
              <a:gd name="connsiteX40" fmla="*/ 914400 w 2818151"/>
              <a:gd name="connsiteY40" fmla="*/ 2383436 h 2493085"/>
              <a:gd name="connsiteX41" fmla="*/ 1034322 w 2818151"/>
              <a:gd name="connsiteY41" fmla="*/ 2323475 h 2493085"/>
              <a:gd name="connsiteX42" fmla="*/ 1079292 w 2818151"/>
              <a:gd name="connsiteY42" fmla="*/ 2293495 h 2493085"/>
              <a:gd name="connsiteX43" fmla="*/ 1124263 w 2818151"/>
              <a:gd name="connsiteY43" fmla="*/ 2278505 h 2493085"/>
              <a:gd name="connsiteX44" fmla="*/ 1244184 w 2818151"/>
              <a:gd name="connsiteY44" fmla="*/ 2218544 h 2493085"/>
              <a:gd name="connsiteX45" fmla="*/ 1469036 w 2818151"/>
              <a:gd name="connsiteY45" fmla="*/ 2083632 h 2493085"/>
              <a:gd name="connsiteX46" fmla="*/ 1573968 w 2818151"/>
              <a:gd name="connsiteY46" fmla="*/ 2038662 h 2493085"/>
              <a:gd name="connsiteX47" fmla="*/ 1618938 w 2818151"/>
              <a:gd name="connsiteY47" fmla="*/ 2008682 h 2493085"/>
              <a:gd name="connsiteX48" fmla="*/ 1783830 w 2818151"/>
              <a:gd name="connsiteY48" fmla="*/ 1948721 h 2493085"/>
              <a:gd name="connsiteX49" fmla="*/ 1903751 w 2818151"/>
              <a:gd name="connsiteY49" fmla="*/ 1888760 h 2493085"/>
              <a:gd name="connsiteX50" fmla="*/ 1963712 w 2818151"/>
              <a:gd name="connsiteY50" fmla="*/ 1858780 h 2493085"/>
              <a:gd name="connsiteX51" fmla="*/ 2023672 w 2818151"/>
              <a:gd name="connsiteY51" fmla="*/ 1813809 h 2493085"/>
              <a:gd name="connsiteX52" fmla="*/ 2098623 w 2818151"/>
              <a:gd name="connsiteY52" fmla="*/ 1783829 h 2493085"/>
              <a:gd name="connsiteX53" fmla="*/ 2143594 w 2818151"/>
              <a:gd name="connsiteY53" fmla="*/ 1753849 h 2493085"/>
              <a:gd name="connsiteX54" fmla="*/ 2383436 w 2818151"/>
              <a:gd name="connsiteY54" fmla="*/ 1618937 h 2493085"/>
              <a:gd name="connsiteX55" fmla="*/ 2503358 w 2818151"/>
              <a:gd name="connsiteY55" fmla="*/ 1558977 h 2493085"/>
              <a:gd name="connsiteX56" fmla="*/ 2608289 w 2818151"/>
              <a:gd name="connsiteY56" fmla="*/ 1499016 h 2493085"/>
              <a:gd name="connsiteX57" fmla="*/ 2653259 w 2818151"/>
              <a:gd name="connsiteY57" fmla="*/ 1439055 h 2493085"/>
              <a:gd name="connsiteX58" fmla="*/ 2713220 w 2818151"/>
              <a:gd name="connsiteY58" fmla="*/ 1304144 h 2493085"/>
              <a:gd name="connsiteX59" fmla="*/ 2728210 w 2818151"/>
              <a:gd name="connsiteY59" fmla="*/ 1244183 h 2493085"/>
              <a:gd name="connsiteX60" fmla="*/ 2758190 w 2818151"/>
              <a:gd name="connsiteY60" fmla="*/ 1169232 h 2493085"/>
              <a:gd name="connsiteX61" fmla="*/ 2773181 w 2818151"/>
              <a:gd name="connsiteY61" fmla="*/ 1064301 h 2493085"/>
              <a:gd name="connsiteX62" fmla="*/ 2803161 w 2818151"/>
              <a:gd name="connsiteY62" fmla="*/ 974360 h 2493085"/>
              <a:gd name="connsiteX63" fmla="*/ 2818151 w 2818151"/>
              <a:gd name="connsiteY63" fmla="*/ 869429 h 2493085"/>
              <a:gd name="connsiteX64" fmla="*/ 2803161 w 2818151"/>
              <a:gd name="connsiteY64" fmla="*/ 554636 h 2493085"/>
              <a:gd name="connsiteX65" fmla="*/ 2788171 w 2818151"/>
              <a:gd name="connsiteY65" fmla="*/ 509665 h 2493085"/>
              <a:gd name="connsiteX66" fmla="*/ 2713220 w 2818151"/>
              <a:gd name="connsiteY66" fmla="*/ 359764 h 2493085"/>
              <a:gd name="connsiteX67" fmla="*/ 2668249 w 2818151"/>
              <a:gd name="connsiteY67" fmla="*/ 314793 h 2493085"/>
              <a:gd name="connsiteX68" fmla="*/ 2623279 w 2818151"/>
              <a:gd name="connsiteY68" fmla="*/ 254832 h 2493085"/>
              <a:gd name="connsiteX69" fmla="*/ 2518348 w 2818151"/>
              <a:gd name="connsiteY69" fmla="*/ 119921 h 2493085"/>
              <a:gd name="connsiteX70" fmla="*/ 2458387 w 2818151"/>
              <a:gd name="connsiteY70" fmla="*/ 44970 h 2493085"/>
              <a:gd name="connsiteX71" fmla="*/ 2368446 w 2818151"/>
              <a:gd name="connsiteY71" fmla="*/ 14990 h 2493085"/>
              <a:gd name="connsiteX72" fmla="*/ 2368446 w 2818151"/>
              <a:gd name="connsiteY72" fmla="*/ 0 h 249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818151" h="2493085">
                <a:moveTo>
                  <a:pt x="2368446" y="0"/>
                </a:moveTo>
                <a:cubicBezTo>
                  <a:pt x="1932599" y="87168"/>
                  <a:pt x="2499777" y="-21530"/>
                  <a:pt x="1229194" y="29980"/>
                </a:cubicBezTo>
                <a:cubicBezTo>
                  <a:pt x="1211193" y="30710"/>
                  <a:pt x="1200686" y="52643"/>
                  <a:pt x="1184223" y="59960"/>
                </a:cubicBezTo>
                <a:cubicBezTo>
                  <a:pt x="1155345" y="72795"/>
                  <a:pt x="1122548" y="75808"/>
                  <a:pt x="1094282" y="89941"/>
                </a:cubicBezTo>
                <a:cubicBezTo>
                  <a:pt x="1062054" y="106055"/>
                  <a:pt x="1034321" y="129914"/>
                  <a:pt x="1004341" y="149901"/>
                </a:cubicBezTo>
                <a:cubicBezTo>
                  <a:pt x="989351" y="159894"/>
                  <a:pt x="972110" y="167143"/>
                  <a:pt x="959371" y="179882"/>
                </a:cubicBezTo>
                <a:cubicBezTo>
                  <a:pt x="944381" y="194872"/>
                  <a:pt x="930686" y="211281"/>
                  <a:pt x="914400" y="224852"/>
                </a:cubicBezTo>
                <a:cubicBezTo>
                  <a:pt x="867653" y="263808"/>
                  <a:pt x="874338" y="241202"/>
                  <a:pt x="839449" y="284813"/>
                </a:cubicBezTo>
                <a:cubicBezTo>
                  <a:pt x="828195" y="298881"/>
                  <a:pt x="821332" y="316225"/>
                  <a:pt x="809469" y="329783"/>
                </a:cubicBezTo>
                <a:cubicBezTo>
                  <a:pt x="786203" y="356373"/>
                  <a:pt x="754116" y="375336"/>
                  <a:pt x="734518" y="404734"/>
                </a:cubicBezTo>
                <a:cubicBezTo>
                  <a:pt x="724525" y="419724"/>
                  <a:pt x="715010" y="435045"/>
                  <a:pt x="704538" y="449705"/>
                </a:cubicBezTo>
                <a:cubicBezTo>
                  <a:pt x="690017" y="470035"/>
                  <a:pt x="672156" y="488085"/>
                  <a:pt x="659568" y="509665"/>
                </a:cubicBezTo>
                <a:cubicBezTo>
                  <a:pt x="637049" y="548269"/>
                  <a:pt x="626423" y="593833"/>
                  <a:pt x="599607" y="629587"/>
                </a:cubicBezTo>
                <a:cubicBezTo>
                  <a:pt x="566615" y="673575"/>
                  <a:pt x="552061" y="690670"/>
                  <a:pt x="524656" y="734518"/>
                </a:cubicBezTo>
                <a:cubicBezTo>
                  <a:pt x="509214" y="759225"/>
                  <a:pt x="495128" y="784761"/>
                  <a:pt x="479686" y="809468"/>
                </a:cubicBezTo>
                <a:cubicBezTo>
                  <a:pt x="439079" y="874438"/>
                  <a:pt x="456031" y="841119"/>
                  <a:pt x="404735" y="914400"/>
                </a:cubicBezTo>
                <a:cubicBezTo>
                  <a:pt x="384072" y="943919"/>
                  <a:pt x="364761" y="974361"/>
                  <a:pt x="344774" y="1004341"/>
                </a:cubicBezTo>
                <a:cubicBezTo>
                  <a:pt x="334781" y="1019331"/>
                  <a:pt x="327533" y="1036572"/>
                  <a:pt x="314794" y="1049311"/>
                </a:cubicBezTo>
                <a:lnTo>
                  <a:pt x="284813" y="1079291"/>
                </a:lnTo>
                <a:cubicBezTo>
                  <a:pt x="253314" y="1173790"/>
                  <a:pt x="292915" y="1070786"/>
                  <a:pt x="224853" y="1184223"/>
                </a:cubicBezTo>
                <a:cubicBezTo>
                  <a:pt x="207608" y="1212965"/>
                  <a:pt x="192774" y="1243223"/>
                  <a:pt x="179882" y="1274164"/>
                </a:cubicBezTo>
                <a:cubicBezTo>
                  <a:pt x="167727" y="1303335"/>
                  <a:pt x="159895" y="1334125"/>
                  <a:pt x="149902" y="1364105"/>
                </a:cubicBezTo>
                <a:cubicBezTo>
                  <a:pt x="144905" y="1379095"/>
                  <a:pt x="138744" y="1393746"/>
                  <a:pt x="134912" y="1409075"/>
                </a:cubicBezTo>
                <a:cubicBezTo>
                  <a:pt x="124918" y="1449049"/>
                  <a:pt x="117961" y="1489906"/>
                  <a:pt x="104931" y="1528996"/>
                </a:cubicBezTo>
                <a:cubicBezTo>
                  <a:pt x="99934" y="1543986"/>
                  <a:pt x="93369" y="1558542"/>
                  <a:pt x="89941" y="1573967"/>
                </a:cubicBezTo>
                <a:cubicBezTo>
                  <a:pt x="83348" y="1603637"/>
                  <a:pt x="80912" y="1634104"/>
                  <a:pt x="74951" y="1663908"/>
                </a:cubicBezTo>
                <a:cubicBezTo>
                  <a:pt x="70911" y="1684110"/>
                  <a:pt x="64001" y="1703666"/>
                  <a:pt x="59961" y="1723868"/>
                </a:cubicBezTo>
                <a:cubicBezTo>
                  <a:pt x="43755" y="1804898"/>
                  <a:pt x="50871" y="1804138"/>
                  <a:pt x="29981" y="1873770"/>
                </a:cubicBezTo>
                <a:cubicBezTo>
                  <a:pt x="20900" y="1904039"/>
                  <a:pt x="0" y="1963711"/>
                  <a:pt x="0" y="1963711"/>
                </a:cubicBezTo>
                <a:cubicBezTo>
                  <a:pt x="4997" y="2058649"/>
                  <a:pt x="1545" y="2154410"/>
                  <a:pt x="14990" y="2248524"/>
                </a:cubicBezTo>
                <a:cubicBezTo>
                  <a:pt x="16989" y="2262515"/>
                  <a:pt x="33935" y="2269676"/>
                  <a:pt x="44971" y="2278505"/>
                </a:cubicBezTo>
                <a:cubicBezTo>
                  <a:pt x="59039" y="2289759"/>
                  <a:pt x="75873" y="2297231"/>
                  <a:pt x="89941" y="2308485"/>
                </a:cubicBezTo>
                <a:cubicBezTo>
                  <a:pt x="100977" y="2317314"/>
                  <a:pt x="107803" y="2331194"/>
                  <a:pt x="119922" y="2338465"/>
                </a:cubicBezTo>
                <a:cubicBezTo>
                  <a:pt x="133471" y="2346594"/>
                  <a:pt x="149902" y="2348458"/>
                  <a:pt x="164892" y="2353455"/>
                </a:cubicBezTo>
                <a:cubicBezTo>
                  <a:pt x="174885" y="2363449"/>
                  <a:pt x="187601" y="2371317"/>
                  <a:pt x="194872" y="2383436"/>
                </a:cubicBezTo>
                <a:cubicBezTo>
                  <a:pt x="206924" y="2403523"/>
                  <a:pt x="205317" y="2451482"/>
                  <a:pt x="239843" y="2458387"/>
                </a:cubicBezTo>
                <a:cubicBezTo>
                  <a:pt x="303727" y="2471164"/>
                  <a:pt x="369758" y="2468380"/>
                  <a:pt x="434715" y="2473377"/>
                </a:cubicBezTo>
                <a:cubicBezTo>
                  <a:pt x="528198" y="2504537"/>
                  <a:pt x="477385" y="2494276"/>
                  <a:pt x="644577" y="2473377"/>
                </a:cubicBezTo>
                <a:cubicBezTo>
                  <a:pt x="667388" y="2470526"/>
                  <a:pt x="737303" y="2456994"/>
                  <a:pt x="764499" y="2443396"/>
                </a:cubicBezTo>
                <a:cubicBezTo>
                  <a:pt x="780613" y="2435339"/>
                  <a:pt x="793355" y="2421473"/>
                  <a:pt x="809469" y="2413416"/>
                </a:cubicBezTo>
                <a:cubicBezTo>
                  <a:pt x="830973" y="2402664"/>
                  <a:pt x="895190" y="2388238"/>
                  <a:pt x="914400" y="2383436"/>
                </a:cubicBezTo>
                <a:cubicBezTo>
                  <a:pt x="954374" y="2363449"/>
                  <a:pt x="997136" y="2348266"/>
                  <a:pt x="1034322" y="2323475"/>
                </a:cubicBezTo>
                <a:cubicBezTo>
                  <a:pt x="1049312" y="2313482"/>
                  <a:pt x="1063178" y="2301552"/>
                  <a:pt x="1079292" y="2293495"/>
                </a:cubicBezTo>
                <a:cubicBezTo>
                  <a:pt x="1093425" y="2286429"/>
                  <a:pt x="1109878" y="2285044"/>
                  <a:pt x="1124263" y="2278505"/>
                </a:cubicBezTo>
                <a:cubicBezTo>
                  <a:pt x="1164949" y="2260011"/>
                  <a:pt x="1244184" y="2218544"/>
                  <a:pt x="1244184" y="2218544"/>
                </a:cubicBezTo>
                <a:cubicBezTo>
                  <a:pt x="1336556" y="2126170"/>
                  <a:pt x="1270194" y="2183053"/>
                  <a:pt x="1469036" y="2083632"/>
                </a:cubicBezTo>
                <a:cubicBezTo>
                  <a:pt x="1543127" y="2046587"/>
                  <a:pt x="1507800" y="2060718"/>
                  <a:pt x="1573968" y="2038662"/>
                </a:cubicBezTo>
                <a:cubicBezTo>
                  <a:pt x="1588958" y="2028669"/>
                  <a:pt x="1602824" y="2016739"/>
                  <a:pt x="1618938" y="2008682"/>
                </a:cubicBezTo>
                <a:cubicBezTo>
                  <a:pt x="1707417" y="1964442"/>
                  <a:pt x="1706110" y="1968151"/>
                  <a:pt x="1783830" y="1948721"/>
                </a:cubicBezTo>
                <a:lnTo>
                  <a:pt x="1903751" y="1888760"/>
                </a:lnTo>
                <a:cubicBezTo>
                  <a:pt x="1923738" y="1878767"/>
                  <a:pt x="1945835" y="1872188"/>
                  <a:pt x="1963712" y="1858780"/>
                </a:cubicBezTo>
                <a:cubicBezTo>
                  <a:pt x="1983699" y="1843790"/>
                  <a:pt x="2001832" y="1825942"/>
                  <a:pt x="2023672" y="1813809"/>
                </a:cubicBezTo>
                <a:cubicBezTo>
                  <a:pt x="2047194" y="1800741"/>
                  <a:pt x="2074556" y="1795863"/>
                  <a:pt x="2098623" y="1783829"/>
                </a:cubicBezTo>
                <a:cubicBezTo>
                  <a:pt x="2114737" y="1775772"/>
                  <a:pt x="2128002" y="1762876"/>
                  <a:pt x="2143594" y="1753849"/>
                </a:cubicBezTo>
                <a:cubicBezTo>
                  <a:pt x="2222977" y="1707890"/>
                  <a:pt x="2296415" y="1647943"/>
                  <a:pt x="2383436" y="1618937"/>
                </a:cubicBezTo>
                <a:cubicBezTo>
                  <a:pt x="2465644" y="1591535"/>
                  <a:pt x="2397163" y="1617975"/>
                  <a:pt x="2503358" y="1558977"/>
                </a:cubicBezTo>
                <a:cubicBezTo>
                  <a:pt x="2617466" y="1495583"/>
                  <a:pt x="2514061" y="1561833"/>
                  <a:pt x="2608289" y="1499016"/>
                </a:cubicBezTo>
                <a:cubicBezTo>
                  <a:pt x="2623279" y="1479029"/>
                  <a:pt x="2642086" y="1461401"/>
                  <a:pt x="2653259" y="1439055"/>
                </a:cubicBezTo>
                <a:cubicBezTo>
                  <a:pt x="2760289" y="1224995"/>
                  <a:pt x="2625034" y="1436423"/>
                  <a:pt x="2713220" y="1304144"/>
                </a:cubicBezTo>
                <a:cubicBezTo>
                  <a:pt x="2718217" y="1284157"/>
                  <a:pt x="2721695" y="1263728"/>
                  <a:pt x="2728210" y="1244183"/>
                </a:cubicBezTo>
                <a:cubicBezTo>
                  <a:pt x="2736719" y="1218656"/>
                  <a:pt x="2751664" y="1195337"/>
                  <a:pt x="2758190" y="1169232"/>
                </a:cubicBezTo>
                <a:cubicBezTo>
                  <a:pt x="2766759" y="1134955"/>
                  <a:pt x="2765236" y="1098728"/>
                  <a:pt x="2773181" y="1064301"/>
                </a:cubicBezTo>
                <a:cubicBezTo>
                  <a:pt x="2780287" y="1033508"/>
                  <a:pt x="2803161" y="974360"/>
                  <a:pt x="2803161" y="974360"/>
                </a:cubicBezTo>
                <a:cubicBezTo>
                  <a:pt x="2808158" y="939383"/>
                  <a:pt x="2818151" y="904761"/>
                  <a:pt x="2818151" y="869429"/>
                </a:cubicBezTo>
                <a:cubicBezTo>
                  <a:pt x="2818151" y="764379"/>
                  <a:pt x="2811885" y="659323"/>
                  <a:pt x="2803161" y="554636"/>
                </a:cubicBezTo>
                <a:cubicBezTo>
                  <a:pt x="2801849" y="538889"/>
                  <a:pt x="2793719" y="524460"/>
                  <a:pt x="2788171" y="509665"/>
                </a:cubicBezTo>
                <a:cubicBezTo>
                  <a:pt x="2766050" y="450677"/>
                  <a:pt x="2751807" y="411213"/>
                  <a:pt x="2713220" y="359764"/>
                </a:cubicBezTo>
                <a:cubicBezTo>
                  <a:pt x="2700500" y="342804"/>
                  <a:pt x="2682045" y="330889"/>
                  <a:pt x="2668249" y="314793"/>
                </a:cubicBezTo>
                <a:cubicBezTo>
                  <a:pt x="2651990" y="295824"/>
                  <a:pt x="2639538" y="273801"/>
                  <a:pt x="2623279" y="254832"/>
                </a:cubicBezTo>
                <a:cubicBezTo>
                  <a:pt x="2517605" y="131545"/>
                  <a:pt x="2649941" y="317311"/>
                  <a:pt x="2518348" y="119921"/>
                </a:cubicBezTo>
                <a:cubicBezTo>
                  <a:pt x="2507755" y="104031"/>
                  <a:pt x="2479749" y="55651"/>
                  <a:pt x="2458387" y="44970"/>
                </a:cubicBezTo>
                <a:cubicBezTo>
                  <a:pt x="2430121" y="30837"/>
                  <a:pt x="2398426" y="24983"/>
                  <a:pt x="2368446" y="14990"/>
                </a:cubicBezTo>
                <a:lnTo>
                  <a:pt x="236844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5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512" y="1722437"/>
            <a:ext cx="5334000" cy="4700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Bouncing Balls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68712" y="2713037"/>
            <a:ext cx="3048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6030912" y="3856037"/>
            <a:ext cx="381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668712" y="4846637"/>
            <a:ext cx="3048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513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7381" y="3551237"/>
            <a:ext cx="2883876" cy="288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912" y="1493837"/>
            <a:ext cx="7889081" cy="4989036"/>
          </a:xfrm>
        </p:spPr>
        <p:txBody>
          <a:bodyPr>
            <a:normAutofit/>
          </a:bodyPr>
          <a:lstStyle/>
          <a:p>
            <a:pPr lvl="1"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A student registration system needs to store info</a:t>
            </a:r>
            <a:br>
              <a:rPr lang="en-US" sz="2400" dirty="0"/>
            </a:br>
            <a:r>
              <a:rPr lang="en-US" sz="2400" dirty="0"/>
              <a:t>about students, but Java has no </a:t>
            </a:r>
            <a:r>
              <a:rPr lang="en-US" sz="2400" b="1" dirty="0">
                <a:latin typeface="Consolas" charset="0"/>
              </a:rPr>
              <a:t>Student</a:t>
            </a:r>
            <a:r>
              <a:rPr lang="en-US" sz="2400" dirty="0"/>
              <a:t> type.</a:t>
            </a:r>
          </a:p>
          <a:p>
            <a:pPr lvl="1"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A music synthesizer app might want to store information about users' accounts, but Java has no </a:t>
            </a:r>
            <a:r>
              <a:rPr lang="en-US" sz="2400" b="1" dirty="0">
                <a:latin typeface="Consolas" charset="0"/>
              </a:rPr>
              <a:t>Instrument </a:t>
            </a:r>
            <a:r>
              <a:rPr lang="en-US" sz="2400" dirty="0"/>
              <a:t>type.</a:t>
            </a:r>
          </a:p>
          <a:p>
            <a:pPr lvl="1"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However, Java does provide a feature for us to add</a:t>
            </a:r>
            <a:br>
              <a:rPr lang="en-US" sz="2400" dirty="0"/>
            </a:br>
            <a:r>
              <a:rPr lang="en-US" sz="2400" dirty="0"/>
              <a:t>new data types to the language: </a:t>
            </a:r>
            <a:r>
              <a:rPr lang="en-US" sz="2400" b="1" dirty="0"/>
              <a:t>classes</a:t>
            </a:r>
            <a:r>
              <a:rPr lang="en-US" sz="2400" dirty="0"/>
              <a:t>.</a:t>
            </a:r>
          </a:p>
          <a:p>
            <a:pPr lvl="1" eaLnBrk="1" hangingPunct="1">
              <a:defRPr/>
            </a:pPr>
            <a:r>
              <a:rPr lang="en-US" sz="2400" dirty="0"/>
              <a:t>Writing a class defines a new data type.</a:t>
            </a:r>
          </a:p>
        </p:txBody>
      </p:sp>
      <p:pic>
        <p:nvPicPr>
          <p:cNvPr id="7173" name="Picture 5" descr="student-regist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9312" y="1570037"/>
            <a:ext cx="1102453" cy="117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define new Variable Types</a:t>
            </a:r>
          </a:p>
        </p:txBody>
      </p:sp>
    </p:spTree>
    <p:extLst>
      <p:ext uri="{BB962C8B-B14F-4D97-AF65-F5344CB8AC3E}">
        <p14:creationId xmlns:p14="http://schemas.microsoft.com/office/powerpoint/2010/main" val="131434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0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521" y="1007956"/>
            <a:ext cx="9745332" cy="5713505"/>
          </a:xfr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9208" tIns="51588" rIns="99208" bIns="51588" rtlCol="0">
            <a:normAutofit/>
          </a:bodyPr>
          <a:lstStyle/>
          <a:p>
            <a:pPr marL="0" indent="0" algn="ctr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r>
              <a:rPr lang="en-US" b="1" dirty="0"/>
              <a:t>class</a:t>
            </a:r>
            <a:r>
              <a:rPr lang="en-US" dirty="0"/>
              <a:t>: A template for a new type of variable.</a:t>
            </a:r>
          </a:p>
          <a:p>
            <a:pPr marL="1007943" lvl="2" indent="0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endParaRPr lang="en-US" dirty="0"/>
          </a:p>
        </p:txBody>
      </p:sp>
      <p:pic>
        <p:nvPicPr>
          <p:cNvPr id="5529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381" y="1763924"/>
            <a:ext cx="3274110" cy="249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52965" name="Line 5"/>
          <p:cNvSpPr>
            <a:spLocks noChangeShapeType="1"/>
          </p:cNvSpPr>
          <p:nvPr/>
        </p:nvSpPr>
        <p:spPr bwMode="auto">
          <a:xfrm flipH="1">
            <a:off x="4620330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6" name="Line 6"/>
          <p:cNvSpPr>
            <a:spLocks noChangeShapeType="1"/>
          </p:cNvSpPr>
          <p:nvPr/>
        </p:nvSpPr>
        <p:spPr bwMode="auto">
          <a:xfrm>
            <a:off x="5124308" y="4283815"/>
            <a:ext cx="0" cy="3359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7" name="Line 7"/>
          <p:cNvSpPr>
            <a:spLocks noChangeShapeType="1"/>
          </p:cNvSpPr>
          <p:nvPr/>
        </p:nvSpPr>
        <p:spPr bwMode="auto">
          <a:xfrm>
            <a:off x="5124309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pic>
        <p:nvPicPr>
          <p:cNvPr id="552968" name="Pictur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395" y="4451808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2969" name="Picture 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6334" y="4703797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2970" name="Picture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0276" y="4367812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 rot="20681732">
            <a:off x="497507" y="2701381"/>
            <a:ext cx="2521642" cy="849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646" dirty="0">
                <a:ea typeface="ＭＳ Ｐゴシック" charset="0"/>
              </a:rPr>
              <a:t>A blueprint is a helpful analogy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are like blueprints</a:t>
            </a:r>
          </a:p>
        </p:txBody>
      </p:sp>
    </p:spTree>
    <p:extLst>
      <p:ext uri="{BB962C8B-B14F-4D97-AF65-F5344CB8AC3E}">
        <p14:creationId xmlns:p14="http://schemas.microsoft.com/office/powerpoint/2010/main" val="766017557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484437"/>
            <a:ext cx="582753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Classes define new variable </a:t>
            </a:r>
            <a:r>
              <a:rPr lang="en-US" sz="3968" i="1" dirty="0">
                <a:latin typeface="+mn-lt"/>
                <a:cs typeface="Courier"/>
              </a:rPr>
              <a:t>types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16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484437"/>
            <a:ext cx="582753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Classes decompose your program across files</a:t>
            </a:r>
            <a:endParaRPr lang="en-US" sz="3968" i="1" dirty="0">
              <a:latin typeface="+mn-lt"/>
              <a:cs typeface="Courie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4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5312" y="1265237"/>
            <a:ext cx="3886200" cy="29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Classes are like blueprints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512" y="4618037"/>
            <a:ext cx="8643713" cy="1466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design a new variable type you must specify three things:</a:t>
            </a:r>
          </a:p>
          <a:p>
            <a:pPr marL="342900" indent="-342900">
              <a:buAutoNum type="arabicPeriod"/>
            </a:pPr>
            <a:r>
              <a:rPr lang="en-US" sz="2400" dirty="0"/>
              <a:t>What </a:t>
            </a:r>
            <a:r>
              <a:rPr lang="en-US" sz="2400" dirty="0" err="1"/>
              <a:t>subvariables</a:t>
            </a:r>
            <a:r>
              <a:rPr lang="en-US" sz="2400" dirty="0"/>
              <a:t> make up this new variable type?</a:t>
            </a:r>
          </a:p>
          <a:p>
            <a:pPr marL="342900" indent="-342900">
              <a:buAutoNum type="arabicPeriod"/>
            </a:pPr>
            <a:r>
              <a:rPr lang="en-US" sz="2400" dirty="0"/>
              <a:t>What methods can you call on a variable of this type?</a:t>
            </a:r>
          </a:p>
          <a:p>
            <a:pPr marL="342900" indent="-342900">
              <a:buAutoNum type="arabicPeriod"/>
            </a:pPr>
            <a:r>
              <a:rPr lang="en-US" sz="2400" dirty="0"/>
              <a:t>What happens when you make a new instance of this type?</a:t>
            </a:r>
          </a:p>
        </p:txBody>
      </p:sp>
    </p:spTree>
    <p:extLst>
      <p:ext uri="{BB962C8B-B14F-4D97-AF65-F5344CB8AC3E}">
        <p14:creationId xmlns:p14="http://schemas.microsoft.com/office/powerpoint/2010/main" val="150492495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is a class?</a:t>
            </a:r>
          </a:p>
        </p:txBody>
      </p:sp>
    </p:spTree>
    <p:extLst>
      <p:ext uri="{BB962C8B-B14F-4D97-AF65-F5344CB8AC3E}">
        <p14:creationId xmlns:p14="http://schemas.microsoft.com/office/powerpoint/2010/main" val="368607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961335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488" y="0"/>
            <a:ext cx="12671456" cy="755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312" y="3551237"/>
            <a:ext cx="5426555" cy="26555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24976" y="1372568"/>
            <a:ext cx="1924128" cy="14662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Kenya has used mobile banking for 10 years</a:t>
            </a:r>
          </a:p>
        </p:txBody>
      </p:sp>
      <p:sp>
        <p:nvSpPr>
          <p:cNvPr id="6" name="Freeform 5"/>
          <p:cNvSpPr/>
          <p:nvPr/>
        </p:nvSpPr>
        <p:spPr>
          <a:xfrm>
            <a:off x="1382712" y="4008437"/>
            <a:ext cx="762000" cy="839449"/>
          </a:xfrm>
          <a:custGeom>
            <a:avLst/>
            <a:gdLst>
              <a:gd name="connsiteX0" fmla="*/ 0 w 762000"/>
              <a:gd name="connsiteY0" fmla="*/ 533400 h 839449"/>
              <a:gd name="connsiteX1" fmla="*/ 45720 w 762000"/>
              <a:gd name="connsiteY1" fmla="*/ 441960 h 839449"/>
              <a:gd name="connsiteX2" fmla="*/ 91440 w 762000"/>
              <a:gd name="connsiteY2" fmla="*/ 381000 h 839449"/>
              <a:gd name="connsiteX3" fmla="*/ 182880 w 762000"/>
              <a:gd name="connsiteY3" fmla="*/ 259080 h 839449"/>
              <a:gd name="connsiteX4" fmla="*/ 274320 w 762000"/>
              <a:gd name="connsiteY4" fmla="*/ 137160 h 839449"/>
              <a:gd name="connsiteX5" fmla="*/ 320040 w 762000"/>
              <a:gd name="connsiteY5" fmla="*/ 91440 h 839449"/>
              <a:gd name="connsiteX6" fmla="*/ 365760 w 762000"/>
              <a:gd name="connsiteY6" fmla="*/ 76200 h 839449"/>
              <a:gd name="connsiteX7" fmla="*/ 350520 w 762000"/>
              <a:gd name="connsiteY7" fmla="*/ 213360 h 839449"/>
              <a:gd name="connsiteX8" fmla="*/ 304800 w 762000"/>
              <a:gd name="connsiteY8" fmla="*/ 320040 h 839449"/>
              <a:gd name="connsiteX9" fmla="*/ 274320 w 762000"/>
              <a:gd name="connsiteY9" fmla="*/ 365760 h 839449"/>
              <a:gd name="connsiteX10" fmla="*/ 182880 w 762000"/>
              <a:gd name="connsiteY10" fmla="*/ 533400 h 839449"/>
              <a:gd name="connsiteX11" fmla="*/ 106680 w 762000"/>
              <a:gd name="connsiteY11" fmla="*/ 655320 h 839449"/>
              <a:gd name="connsiteX12" fmla="*/ 45720 w 762000"/>
              <a:gd name="connsiteY12" fmla="*/ 746760 h 839449"/>
              <a:gd name="connsiteX13" fmla="*/ 152400 w 762000"/>
              <a:gd name="connsiteY13" fmla="*/ 640080 h 839449"/>
              <a:gd name="connsiteX14" fmla="*/ 228600 w 762000"/>
              <a:gd name="connsiteY14" fmla="*/ 579120 h 839449"/>
              <a:gd name="connsiteX15" fmla="*/ 304800 w 762000"/>
              <a:gd name="connsiteY15" fmla="*/ 487680 h 839449"/>
              <a:gd name="connsiteX16" fmla="*/ 426720 w 762000"/>
              <a:gd name="connsiteY16" fmla="*/ 365760 h 839449"/>
              <a:gd name="connsiteX17" fmla="*/ 548640 w 762000"/>
              <a:gd name="connsiteY17" fmla="*/ 198120 h 839449"/>
              <a:gd name="connsiteX18" fmla="*/ 670560 w 762000"/>
              <a:gd name="connsiteY18" fmla="*/ 76200 h 839449"/>
              <a:gd name="connsiteX19" fmla="*/ 762000 w 762000"/>
              <a:gd name="connsiteY19" fmla="*/ 0 h 839449"/>
              <a:gd name="connsiteX20" fmla="*/ 746760 w 762000"/>
              <a:gd name="connsiteY20" fmla="*/ 45720 h 839449"/>
              <a:gd name="connsiteX21" fmla="*/ 655320 w 762000"/>
              <a:gd name="connsiteY21" fmla="*/ 167640 h 839449"/>
              <a:gd name="connsiteX22" fmla="*/ 609600 w 762000"/>
              <a:gd name="connsiteY22" fmla="*/ 259080 h 839449"/>
              <a:gd name="connsiteX23" fmla="*/ 548640 w 762000"/>
              <a:gd name="connsiteY23" fmla="*/ 365760 h 839449"/>
              <a:gd name="connsiteX24" fmla="*/ 518160 w 762000"/>
              <a:gd name="connsiteY24" fmla="*/ 441960 h 839449"/>
              <a:gd name="connsiteX25" fmla="*/ 472440 w 762000"/>
              <a:gd name="connsiteY25" fmla="*/ 502920 h 839449"/>
              <a:gd name="connsiteX26" fmla="*/ 411480 w 762000"/>
              <a:gd name="connsiteY26" fmla="*/ 624840 h 839449"/>
              <a:gd name="connsiteX27" fmla="*/ 335280 w 762000"/>
              <a:gd name="connsiteY27" fmla="*/ 746760 h 839449"/>
              <a:gd name="connsiteX28" fmla="*/ 304800 w 762000"/>
              <a:gd name="connsiteY28" fmla="*/ 792480 h 839449"/>
              <a:gd name="connsiteX29" fmla="*/ 289560 w 762000"/>
              <a:gd name="connsiteY29" fmla="*/ 838200 h 839449"/>
              <a:gd name="connsiteX30" fmla="*/ 350520 w 762000"/>
              <a:gd name="connsiteY30" fmla="*/ 807720 h 839449"/>
              <a:gd name="connsiteX31" fmla="*/ 472440 w 762000"/>
              <a:gd name="connsiteY31" fmla="*/ 701040 h 839449"/>
              <a:gd name="connsiteX32" fmla="*/ 518160 w 762000"/>
              <a:gd name="connsiteY32" fmla="*/ 670560 h 839449"/>
              <a:gd name="connsiteX33" fmla="*/ 563880 w 762000"/>
              <a:gd name="connsiteY33" fmla="*/ 624840 h 839449"/>
              <a:gd name="connsiteX34" fmla="*/ 609600 w 762000"/>
              <a:gd name="connsiteY34" fmla="*/ 563880 h 839449"/>
              <a:gd name="connsiteX35" fmla="*/ 533400 w 762000"/>
              <a:gd name="connsiteY35" fmla="*/ 685800 h 839449"/>
              <a:gd name="connsiteX36" fmla="*/ 502920 w 762000"/>
              <a:gd name="connsiteY36" fmla="*/ 731520 h 839449"/>
              <a:gd name="connsiteX37" fmla="*/ 441960 w 762000"/>
              <a:gd name="connsiteY37" fmla="*/ 792480 h 83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62000" h="839449">
                <a:moveTo>
                  <a:pt x="0" y="533400"/>
                </a:moveTo>
                <a:cubicBezTo>
                  <a:pt x="15240" y="502920"/>
                  <a:pt x="28187" y="471181"/>
                  <a:pt x="45720" y="441960"/>
                </a:cubicBezTo>
                <a:cubicBezTo>
                  <a:pt x="58788" y="420180"/>
                  <a:pt x="78372" y="402780"/>
                  <a:pt x="91440" y="381000"/>
                </a:cubicBezTo>
                <a:cubicBezTo>
                  <a:pt x="163322" y="261197"/>
                  <a:pt x="99147" y="314902"/>
                  <a:pt x="182880" y="259080"/>
                </a:cubicBezTo>
                <a:cubicBezTo>
                  <a:pt x="219173" y="204641"/>
                  <a:pt x="223639" y="195082"/>
                  <a:pt x="274320" y="137160"/>
                </a:cubicBezTo>
                <a:cubicBezTo>
                  <a:pt x="288512" y="120940"/>
                  <a:pt x="302107" y="103395"/>
                  <a:pt x="320040" y="91440"/>
                </a:cubicBezTo>
                <a:cubicBezTo>
                  <a:pt x="333406" y="82529"/>
                  <a:pt x="350520" y="81280"/>
                  <a:pt x="365760" y="76200"/>
                </a:cubicBezTo>
                <a:cubicBezTo>
                  <a:pt x="360680" y="121920"/>
                  <a:pt x="358083" y="167985"/>
                  <a:pt x="350520" y="213360"/>
                </a:cubicBezTo>
                <a:cubicBezTo>
                  <a:pt x="345491" y="243532"/>
                  <a:pt x="317863" y="297179"/>
                  <a:pt x="304800" y="320040"/>
                </a:cubicBezTo>
                <a:cubicBezTo>
                  <a:pt x="295713" y="335943"/>
                  <a:pt x="283091" y="349680"/>
                  <a:pt x="274320" y="365760"/>
                </a:cubicBezTo>
                <a:cubicBezTo>
                  <a:pt x="210449" y="482856"/>
                  <a:pt x="236435" y="458423"/>
                  <a:pt x="182880" y="533400"/>
                </a:cubicBezTo>
                <a:cubicBezTo>
                  <a:pt x="50219" y="719125"/>
                  <a:pt x="214090" y="476304"/>
                  <a:pt x="106680" y="655320"/>
                </a:cubicBezTo>
                <a:cubicBezTo>
                  <a:pt x="87833" y="686732"/>
                  <a:pt x="16414" y="768739"/>
                  <a:pt x="45720" y="746760"/>
                </a:cubicBezTo>
                <a:cubicBezTo>
                  <a:pt x="208280" y="624840"/>
                  <a:pt x="10160" y="782320"/>
                  <a:pt x="152400" y="640080"/>
                </a:cubicBezTo>
                <a:cubicBezTo>
                  <a:pt x="175401" y="617079"/>
                  <a:pt x="205599" y="602121"/>
                  <a:pt x="228600" y="579120"/>
                </a:cubicBezTo>
                <a:cubicBezTo>
                  <a:pt x="256655" y="551065"/>
                  <a:pt x="277802" y="516754"/>
                  <a:pt x="304800" y="487680"/>
                </a:cubicBezTo>
                <a:cubicBezTo>
                  <a:pt x="343908" y="445564"/>
                  <a:pt x="394839" y="413581"/>
                  <a:pt x="426720" y="365760"/>
                </a:cubicBezTo>
                <a:cubicBezTo>
                  <a:pt x="467954" y="303910"/>
                  <a:pt x="498334" y="252619"/>
                  <a:pt x="548640" y="198120"/>
                </a:cubicBezTo>
                <a:cubicBezTo>
                  <a:pt x="587623" y="155888"/>
                  <a:pt x="629920" y="116840"/>
                  <a:pt x="670560" y="76200"/>
                </a:cubicBezTo>
                <a:cubicBezTo>
                  <a:pt x="729232" y="17528"/>
                  <a:pt x="698347" y="42435"/>
                  <a:pt x="762000" y="0"/>
                </a:cubicBezTo>
                <a:cubicBezTo>
                  <a:pt x="756920" y="15240"/>
                  <a:pt x="755274" y="32097"/>
                  <a:pt x="746760" y="45720"/>
                </a:cubicBezTo>
                <a:cubicBezTo>
                  <a:pt x="676913" y="157474"/>
                  <a:pt x="702404" y="82888"/>
                  <a:pt x="655320" y="167640"/>
                </a:cubicBezTo>
                <a:cubicBezTo>
                  <a:pt x="638770" y="197429"/>
                  <a:pt x="626150" y="229291"/>
                  <a:pt x="609600" y="259080"/>
                </a:cubicBezTo>
                <a:cubicBezTo>
                  <a:pt x="555118" y="357148"/>
                  <a:pt x="601452" y="246934"/>
                  <a:pt x="548640" y="365760"/>
                </a:cubicBezTo>
                <a:cubicBezTo>
                  <a:pt x="537529" y="390759"/>
                  <a:pt x="531446" y="418046"/>
                  <a:pt x="518160" y="441960"/>
                </a:cubicBezTo>
                <a:cubicBezTo>
                  <a:pt x="505825" y="464164"/>
                  <a:pt x="485238" y="480980"/>
                  <a:pt x="472440" y="502920"/>
                </a:cubicBezTo>
                <a:cubicBezTo>
                  <a:pt x="449546" y="542167"/>
                  <a:pt x="438742" y="588490"/>
                  <a:pt x="411480" y="624840"/>
                </a:cubicBezTo>
                <a:cubicBezTo>
                  <a:pt x="324062" y="741397"/>
                  <a:pt x="402223" y="629610"/>
                  <a:pt x="335280" y="746760"/>
                </a:cubicBezTo>
                <a:cubicBezTo>
                  <a:pt x="326193" y="762663"/>
                  <a:pt x="312991" y="776097"/>
                  <a:pt x="304800" y="792480"/>
                </a:cubicBezTo>
                <a:cubicBezTo>
                  <a:pt x="297616" y="806848"/>
                  <a:pt x="274320" y="833120"/>
                  <a:pt x="289560" y="838200"/>
                </a:cubicBezTo>
                <a:cubicBezTo>
                  <a:pt x="311113" y="845384"/>
                  <a:pt x="331255" y="819761"/>
                  <a:pt x="350520" y="807720"/>
                </a:cubicBezTo>
                <a:cubicBezTo>
                  <a:pt x="432193" y="756674"/>
                  <a:pt x="396095" y="766479"/>
                  <a:pt x="472440" y="701040"/>
                </a:cubicBezTo>
                <a:cubicBezTo>
                  <a:pt x="486347" y="689120"/>
                  <a:pt x="504089" y="682286"/>
                  <a:pt x="518160" y="670560"/>
                </a:cubicBezTo>
                <a:cubicBezTo>
                  <a:pt x="534717" y="656762"/>
                  <a:pt x="549854" y="641204"/>
                  <a:pt x="563880" y="624840"/>
                </a:cubicBezTo>
                <a:cubicBezTo>
                  <a:pt x="580410" y="605555"/>
                  <a:pt x="591639" y="545919"/>
                  <a:pt x="609600" y="563880"/>
                </a:cubicBezTo>
                <a:cubicBezTo>
                  <a:pt x="639849" y="594129"/>
                  <a:pt x="544314" y="672704"/>
                  <a:pt x="533400" y="685800"/>
                </a:cubicBezTo>
                <a:cubicBezTo>
                  <a:pt x="521674" y="699871"/>
                  <a:pt x="514646" y="717449"/>
                  <a:pt x="502920" y="731520"/>
                </a:cubicBezTo>
                <a:lnTo>
                  <a:pt x="441960" y="792480"/>
                </a:lnTo>
              </a:path>
            </a:pathLst>
          </a:custGeom>
          <a:noFill/>
          <a:ln w="762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458912" y="3191887"/>
            <a:ext cx="609600" cy="709870"/>
          </a:xfrm>
          <a:custGeom>
            <a:avLst/>
            <a:gdLst>
              <a:gd name="connsiteX0" fmla="*/ 15240 w 609600"/>
              <a:gd name="connsiteY0" fmla="*/ 69790 h 709870"/>
              <a:gd name="connsiteX1" fmla="*/ 0 w 609600"/>
              <a:gd name="connsiteY1" fmla="*/ 664150 h 709870"/>
              <a:gd name="connsiteX2" fmla="*/ 15240 w 609600"/>
              <a:gd name="connsiteY2" fmla="*/ 283150 h 709870"/>
              <a:gd name="connsiteX3" fmla="*/ 45720 w 609600"/>
              <a:gd name="connsiteY3" fmla="*/ 191710 h 709870"/>
              <a:gd name="connsiteX4" fmla="*/ 91440 w 609600"/>
              <a:gd name="connsiteY4" fmla="*/ 100270 h 709870"/>
              <a:gd name="connsiteX5" fmla="*/ 137160 w 609600"/>
              <a:gd name="connsiteY5" fmla="*/ 69790 h 709870"/>
              <a:gd name="connsiteX6" fmla="*/ 228600 w 609600"/>
              <a:gd name="connsiteY6" fmla="*/ 8830 h 709870"/>
              <a:gd name="connsiteX7" fmla="*/ 396240 w 609600"/>
              <a:gd name="connsiteY7" fmla="*/ 24070 h 709870"/>
              <a:gd name="connsiteX8" fmla="*/ 381000 w 609600"/>
              <a:gd name="connsiteY8" fmla="*/ 237430 h 709870"/>
              <a:gd name="connsiteX9" fmla="*/ 335280 w 609600"/>
              <a:gd name="connsiteY9" fmla="*/ 267910 h 709870"/>
              <a:gd name="connsiteX10" fmla="*/ 243840 w 609600"/>
              <a:gd name="connsiteY10" fmla="*/ 298390 h 709870"/>
              <a:gd name="connsiteX11" fmla="*/ 533400 w 609600"/>
              <a:gd name="connsiteY11" fmla="*/ 313630 h 709870"/>
              <a:gd name="connsiteX12" fmla="*/ 563880 w 609600"/>
              <a:gd name="connsiteY12" fmla="*/ 359350 h 709870"/>
              <a:gd name="connsiteX13" fmla="*/ 594360 w 609600"/>
              <a:gd name="connsiteY13" fmla="*/ 466030 h 709870"/>
              <a:gd name="connsiteX14" fmla="*/ 609600 w 609600"/>
              <a:gd name="connsiteY14" fmla="*/ 511750 h 709870"/>
              <a:gd name="connsiteX15" fmla="*/ 594360 w 609600"/>
              <a:gd name="connsiteY15" fmla="*/ 603190 h 709870"/>
              <a:gd name="connsiteX16" fmla="*/ 548640 w 609600"/>
              <a:gd name="connsiteY16" fmla="*/ 648910 h 709870"/>
              <a:gd name="connsiteX17" fmla="*/ 457200 w 609600"/>
              <a:gd name="connsiteY17" fmla="*/ 679390 h 709870"/>
              <a:gd name="connsiteX18" fmla="*/ 335280 w 609600"/>
              <a:gd name="connsiteY18" fmla="*/ 709870 h 709870"/>
              <a:gd name="connsiteX19" fmla="*/ 152400 w 609600"/>
              <a:gd name="connsiteY19" fmla="*/ 694630 h 709870"/>
              <a:gd name="connsiteX20" fmla="*/ 60960 w 609600"/>
              <a:gd name="connsiteY20" fmla="*/ 664150 h 709870"/>
              <a:gd name="connsiteX21" fmla="*/ 0 w 609600"/>
              <a:gd name="connsiteY21" fmla="*/ 603190 h 70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600" h="709870">
                <a:moveTo>
                  <a:pt x="15240" y="69790"/>
                </a:moveTo>
                <a:cubicBezTo>
                  <a:pt x="10160" y="267910"/>
                  <a:pt x="0" y="465965"/>
                  <a:pt x="0" y="664150"/>
                </a:cubicBezTo>
                <a:cubicBezTo>
                  <a:pt x="0" y="791252"/>
                  <a:pt x="2997" y="409661"/>
                  <a:pt x="15240" y="283150"/>
                </a:cubicBezTo>
                <a:cubicBezTo>
                  <a:pt x="18335" y="251171"/>
                  <a:pt x="35560" y="222190"/>
                  <a:pt x="45720" y="191710"/>
                </a:cubicBezTo>
                <a:cubicBezTo>
                  <a:pt x="58115" y="154525"/>
                  <a:pt x="61897" y="129813"/>
                  <a:pt x="91440" y="100270"/>
                </a:cubicBezTo>
                <a:cubicBezTo>
                  <a:pt x="104392" y="87318"/>
                  <a:pt x="123089" y="81516"/>
                  <a:pt x="137160" y="69790"/>
                </a:cubicBezTo>
                <a:cubicBezTo>
                  <a:pt x="213266" y="6369"/>
                  <a:pt x="148252" y="35613"/>
                  <a:pt x="228600" y="8830"/>
                </a:cubicBezTo>
                <a:cubicBezTo>
                  <a:pt x="284480" y="13910"/>
                  <a:pt x="365116" y="-22617"/>
                  <a:pt x="396240" y="24070"/>
                </a:cubicBezTo>
                <a:cubicBezTo>
                  <a:pt x="435791" y="83396"/>
                  <a:pt x="398293" y="168258"/>
                  <a:pt x="381000" y="237430"/>
                </a:cubicBezTo>
                <a:cubicBezTo>
                  <a:pt x="376558" y="255199"/>
                  <a:pt x="352018" y="260471"/>
                  <a:pt x="335280" y="267910"/>
                </a:cubicBezTo>
                <a:cubicBezTo>
                  <a:pt x="305920" y="280959"/>
                  <a:pt x="243840" y="298390"/>
                  <a:pt x="243840" y="298390"/>
                </a:cubicBezTo>
                <a:cubicBezTo>
                  <a:pt x="340360" y="303470"/>
                  <a:pt x="438453" y="295545"/>
                  <a:pt x="533400" y="313630"/>
                </a:cubicBezTo>
                <a:cubicBezTo>
                  <a:pt x="551393" y="317057"/>
                  <a:pt x="555689" y="342967"/>
                  <a:pt x="563880" y="359350"/>
                </a:cubicBezTo>
                <a:cubicBezTo>
                  <a:pt x="576060" y="383710"/>
                  <a:pt x="587849" y="443243"/>
                  <a:pt x="594360" y="466030"/>
                </a:cubicBezTo>
                <a:cubicBezTo>
                  <a:pt x="598773" y="481476"/>
                  <a:pt x="604520" y="496510"/>
                  <a:pt x="609600" y="511750"/>
                </a:cubicBezTo>
                <a:cubicBezTo>
                  <a:pt x="604520" y="542230"/>
                  <a:pt x="606910" y="574953"/>
                  <a:pt x="594360" y="603190"/>
                </a:cubicBezTo>
                <a:cubicBezTo>
                  <a:pt x="585607" y="622885"/>
                  <a:pt x="567480" y="638443"/>
                  <a:pt x="548640" y="648910"/>
                </a:cubicBezTo>
                <a:cubicBezTo>
                  <a:pt x="520554" y="664513"/>
                  <a:pt x="487680" y="669230"/>
                  <a:pt x="457200" y="679390"/>
                </a:cubicBezTo>
                <a:cubicBezTo>
                  <a:pt x="386906" y="702821"/>
                  <a:pt x="427232" y="691480"/>
                  <a:pt x="335280" y="709870"/>
                </a:cubicBezTo>
                <a:cubicBezTo>
                  <a:pt x="274320" y="704790"/>
                  <a:pt x="212739" y="704686"/>
                  <a:pt x="152400" y="694630"/>
                </a:cubicBezTo>
                <a:cubicBezTo>
                  <a:pt x="120708" y="689348"/>
                  <a:pt x="60960" y="664150"/>
                  <a:pt x="60960" y="664150"/>
                </a:cubicBezTo>
                <a:cubicBezTo>
                  <a:pt x="24179" y="608979"/>
                  <a:pt x="46863" y="626621"/>
                  <a:pt x="0" y="603190"/>
                </a:cubicBezTo>
              </a:path>
            </a:pathLst>
          </a:custGeom>
          <a:noFill/>
          <a:ln w="1905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2560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97112" y="1036637"/>
            <a:ext cx="440646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This goes in </a:t>
            </a:r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!</a:t>
            </a:r>
          </a:p>
        </p:txBody>
      </p:sp>
      <p:sp>
        <p:nvSpPr>
          <p:cNvPr id="8" name="Freeform 7"/>
          <p:cNvSpPr/>
          <p:nvPr/>
        </p:nvSpPr>
        <p:spPr>
          <a:xfrm>
            <a:off x="3761030" y="1633928"/>
            <a:ext cx="616098" cy="698109"/>
          </a:xfrm>
          <a:custGeom>
            <a:avLst/>
            <a:gdLst>
              <a:gd name="connsiteX0" fmla="*/ 316295 w 616098"/>
              <a:gd name="connsiteY0" fmla="*/ 0 h 869429"/>
              <a:gd name="connsiteX1" fmla="*/ 301304 w 616098"/>
              <a:gd name="connsiteY1" fmla="*/ 434715 h 869429"/>
              <a:gd name="connsiteX2" fmla="*/ 271324 w 616098"/>
              <a:gd name="connsiteY2" fmla="*/ 479685 h 869429"/>
              <a:gd name="connsiteX3" fmla="*/ 211363 w 616098"/>
              <a:gd name="connsiteY3" fmla="*/ 599606 h 869429"/>
              <a:gd name="connsiteX4" fmla="*/ 181383 w 616098"/>
              <a:gd name="connsiteY4" fmla="*/ 689547 h 869429"/>
              <a:gd name="connsiteX5" fmla="*/ 151403 w 616098"/>
              <a:gd name="connsiteY5" fmla="*/ 734518 h 869429"/>
              <a:gd name="connsiteX6" fmla="*/ 106432 w 616098"/>
              <a:gd name="connsiteY6" fmla="*/ 809469 h 869429"/>
              <a:gd name="connsiteX7" fmla="*/ 91442 w 616098"/>
              <a:gd name="connsiteY7" fmla="*/ 764498 h 869429"/>
              <a:gd name="connsiteX8" fmla="*/ 76452 w 616098"/>
              <a:gd name="connsiteY8" fmla="*/ 704538 h 869429"/>
              <a:gd name="connsiteX9" fmla="*/ 46472 w 616098"/>
              <a:gd name="connsiteY9" fmla="*/ 674557 h 869429"/>
              <a:gd name="connsiteX10" fmla="*/ 16491 w 616098"/>
              <a:gd name="connsiteY10" fmla="*/ 584616 h 869429"/>
              <a:gd name="connsiteX11" fmla="*/ 31481 w 616098"/>
              <a:gd name="connsiteY11" fmla="*/ 584616 h 869429"/>
              <a:gd name="connsiteX12" fmla="*/ 76452 w 616098"/>
              <a:gd name="connsiteY12" fmla="*/ 674557 h 869429"/>
              <a:gd name="connsiteX13" fmla="*/ 91442 w 616098"/>
              <a:gd name="connsiteY13" fmla="*/ 719528 h 869429"/>
              <a:gd name="connsiteX14" fmla="*/ 106432 w 616098"/>
              <a:gd name="connsiteY14" fmla="*/ 779488 h 869429"/>
              <a:gd name="connsiteX15" fmla="*/ 136413 w 616098"/>
              <a:gd name="connsiteY15" fmla="*/ 869429 h 869429"/>
              <a:gd name="connsiteX16" fmla="*/ 181383 w 616098"/>
              <a:gd name="connsiteY16" fmla="*/ 854439 h 869429"/>
              <a:gd name="connsiteX17" fmla="*/ 241344 w 616098"/>
              <a:gd name="connsiteY17" fmla="*/ 839449 h 869429"/>
              <a:gd name="connsiteX18" fmla="*/ 316295 w 616098"/>
              <a:gd name="connsiteY18" fmla="*/ 809469 h 869429"/>
              <a:gd name="connsiteX19" fmla="*/ 466196 w 616098"/>
              <a:gd name="connsiteY19" fmla="*/ 749508 h 869429"/>
              <a:gd name="connsiteX20" fmla="*/ 496177 w 616098"/>
              <a:gd name="connsiteY20" fmla="*/ 719528 h 869429"/>
              <a:gd name="connsiteX21" fmla="*/ 556137 w 616098"/>
              <a:gd name="connsiteY21" fmla="*/ 689547 h 869429"/>
              <a:gd name="connsiteX22" fmla="*/ 616098 w 616098"/>
              <a:gd name="connsiteY22" fmla="*/ 644577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098" h="869429">
                <a:moveTo>
                  <a:pt x="316295" y="0"/>
                </a:moveTo>
                <a:cubicBezTo>
                  <a:pt x="311298" y="144905"/>
                  <a:pt x="314838" y="290357"/>
                  <a:pt x="301304" y="434715"/>
                </a:cubicBezTo>
                <a:cubicBezTo>
                  <a:pt x="299622" y="452652"/>
                  <a:pt x="278641" y="463222"/>
                  <a:pt x="271324" y="479685"/>
                </a:cubicBezTo>
                <a:cubicBezTo>
                  <a:pt x="216206" y="603702"/>
                  <a:pt x="272934" y="538037"/>
                  <a:pt x="211363" y="599606"/>
                </a:cubicBezTo>
                <a:cubicBezTo>
                  <a:pt x="201370" y="629586"/>
                  <a:pt x="198912" y="663252"/>
                  <a:pt x="181383" y="689547"/>
                </a:cubicBezTo>
                <a:cubicBezTo>
                  <a:pt x="171390" y="704537"/>
                  <a:pt x="159460" y="718404"/>
                  <a:pt x="151403" y="734518"/>
                </a:cubicBezTo>
                <a:cubicBezTo>
                  <a:pt x="112485" y="812354"/>
                  <a:pt x="164991" y="750910"/>
                  <a:pt x="106432" y="809469"/>
                </a:cubicBezTo>
                <a:cubicBezTo>
                  <a:pt x="101435" y="794479"/>
                  <a:pt x="95783" y="779691"/>
                  <a:pt x="91442" y="764498"/>
                </a:cubicBezTo>
                <a:cubicBezTo>
                  <a:pt x="85782" y="744689"/>
                  <a:pt x="85665" y="722965"/>
                  <a:pt x="76452" y="704538"/>
                </a:cubicBezTo>
                <a:cubicBezTo>
                  <a:pt x="70132" y="691897"/>
                  <a:pt x="56465" y="684551"/>
                  <a:pt x="46472" y="674557"/>
                </a:cubicBezTo>
                <a:lnTo>
                  <a:pt x="16491" y="584616"/>
                </a:lnTo>
                <a:cubicBezTo>
                  <a:pt x="12793" y="573523"/>
                  <a:pt x="-26635" y="468386"/>
                  <a:pt x="31481" y="584616"/>
                </a:cubicBezTo>
                <a:cubicBezTo>
                  <a:pt x="93543" y="708739"/>
                  <a:pt x="-9465" y="545681"/>
                  <a:pt x="76452" y="674557"/>
                </a:cubicBezTo>
                <a:cubicBezTo>
                  <a:pt x="81449" y="689547"/>
                  <a:pt x="87101" y="704335"/>
                  <a:pt x="91442" y="719528"/>
                </a:cubicBezTo>
                <a:cubicBezTo>
                  <a:pt x="97102" y="739337"/>
                  <a:pt x="100512" y="759755"/>
                  <a:pt x="106432" y="779488"/>
                </a:cubicBezTo>
                <a:cubicBezTo>
                  <a:pt x="115513" y="809757"/>
                  <a:pt x="136413" y="869429"/>
                  <a:pt x="136413" y="869429"/>
                </a:cubicBezTo>
                <a:cubicBezTo>
                  <a:pt x="151403" y="864432"/>
                  <a:pt x="166190" y="858780"/>
                  <a:pt x="181383" y="854439"/>
                </a:cubicBezTo>
                <a:cubicBezTo>
                  <a:pt x="201192" y="848779"/>
                  <a:pt x="221799" y="845964"/>
                  <a:pt x="241344" y="839449"/>
                </a:cubicBezTo>
                <a:cubicBezTo>
                  <a:pt x="266871" y="830940"/>
                  <a:pt x="291799" y="820604"/>
                  <a:pt x="316295" y="809469"/>
                </a:cubicBezTo>
                <a:cubicBezTo>
                  <a:pt x="448747" y="749263"/>
                  <a:pt x="358915" y="776328"/>
                  <a:pt x="466196" y="749508"/>
                </a:cubicBezTo>
                <a:cubicBezTo>
                  <a:pt x="476190" y="739515"/>
                  <a:pt x="484418" y="727368"/>
                  <a:pt x="496177" y="719528"/>
                </a:cubicBezTo>
                <a:cubicBezTo>
                  <a:pt x="514770" y="707133"/>
                  <a:pt x="536735" y="700634"/>
                  <a:pt x="556137" y="689547"/>
                </a:cubicBezTo>
                <a:cubicBezTo>
                  <a:pt x="595690" y="666945"/>
                  <a:pt x="592800" y="667875"/>
                  <a:pt x="616098" y="644577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92312" y="4922837"/>
            <a:ext cx="607589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Instance variables have a special meaning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567659" y="3747541"/>
            <a:ext cx="449705" cy="1154243"/>
          </a:xfrm>
          <a:custGeom>
            <a:avLst/>
            <a:gdLst>
              <a:gd name="connsiteX0" fmla="*/ 329784 w 449705"/>
              <a:gd name="connsiteY0" fmla="*/ 1154243 h 1154243"/>
              <a:gd name="connsiteX1" fmla="*/ 389744 w 449705"/>
              <a:gd name="connsiteY1" fmla="*/ 704538 h 1154243"/>
              <a:gd name="connsiteX2" fmla="*/ 389744 w 449705"/>
              <a:gd name="connsiteY2" fmla="*/ 344774 h 1154243"/>
              <a:gd name="connsiteX3" fmla="*/ 299803 w 449705"/>
              <a:gd name="connsiteY3" fmla="*/ 224852 h 1154243"/>
              <a:gd name="connsiteX4" fmla="*/ 239843 w 449705"/>
              <a:gd name="connsiteY4" fmla="*/ 134911 h 1154243"/>
              <a:gd name="connsiteX5" fmla="*/ 209862 w 449705"/>
              <a:gd name="connsiteY5" fmla="*/ 104931 h 1154243"/>
              <a:gd name="connsiteX6" fmla="*/ 179882 w 449705"/>
              <a:gd name="connsiteY6" fmla="*/ 59961 h 1154243"/>
              <a:gd name="connsiteX7" fmla="*/ 89941 w 449705"/>
              <a:gd name="connsiteY7" fmla="*/ 29980 h 1154243"/>
              <a:gd name="connsiteX8" fmla="*/ 44971 w 449705"/>
              <a:gd name="connsiteY8" fmla="*/ 44970 h 1154243"/>
              <a:gd name="connsiteX9" fmla="*/ 29980 w 449705"/>
              <a:gd name="connsiteY9" fmla="*/ 134911 h 1154243"/>
              <a:gd name="connsiteX10" fmla="*/ 14990 w 449705"/>
              <a:gd name="connsiteY10" fmla="*/ 209862 h 1154243"/>
              <a:gd name="connsiteX11" fmla="*/ 0 w 449705"/>
              <a:gd name="connsiteY11" fmla="*/ 269823 h 1154243"/>
              <a:gd name="connsiteX12" fmla="*/ 29980 w 449705"/>
              <a:gd name="connsiteY12" fmla="*/ 89941 h 1154243"/>
              <a:gd name="connsiteX13" fmla="*/ 44971 w 449705"/>
              <a:gd name="connsiteY13" fmla="*/ 29980 h 1154243"/>
              <a:gd name="connsiteX14" fmla="*/ 89941 w 449705"/>
              <a:gd name="connsiteY14" fmla="*/ 0 h 1154243"/>
              <a:gd name="connsiteX15" fmla="*/ 359764 w 449705"/>
              <a:gd name="connsiteY15" fmla="*/ 14990 h 1154243"/>
              <a:gd name="connsiteX16" fmla="*/ 449705 w 449705"/>
              <a:gd name="connsiteY16" fmla="*/ 29980 h 1154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9705" h="1154243">
                <a:moveTo>
                  <a:pt x="329784" y="1154243"/>
                </a:moveTo>
                <a:cubicBezTo>
                  <a:pt x="349771" y="1004341"/>
                  <a:pt x="368357" y="854246"/>
                  <a:pt x="389744" y="704538"/>
                </a:cubicBezTo>
                <a:cubicBezTo>
                  <a:pt x="412667" y="544075"/>
                  <a:pt x="446041" y="626260"/>
                  <a:pt x="389744" y="344774"/>
                </a:cubicBezTo>
                <a:cubicBezTo>
                  <a:pt x="373808" y="265094"/>
                  <a:pt x="334919" y="271674"/>
                  <a:pt x="299803" y="224852"/>
                </a:cubicBezTo>
                <a:cubicBezTo>
                  <a:pt x="278184" y="196027"/>
                  <a:pt x="265322" y="160389"/>
                  <a:pt x="239843" y="134911"/>
                </a:cubicBezTo>
                <a:cubicBezTo>
                  <a:pt x="229849" y="124918"/>
                  <a:pt x="218691" y="115967"/>
                  <a:pt x="209862" y="104931"/>
                </a:cubicBezTo>
                <a:cubicBezTo>
                  <a:pt x="198608" y="90863"/>
                  <a:pt x="195159" y="69509"/>
                  <a:pt x="179882" y="59961"/>
                </a:cubicBezTo>
                <a:cubicBezTo>
                  <a:pt x="153083" y="43212"/>
                  <a:pt x="89941" y="29980"/>
                  <a:pt x="89941" y="29980"/>
                </a:cubicBezTo>
                <a:cubicBezTo>
                  <a:pt x="74951" y="34977"/>
                  <a:pt x="52810" y="31251"/>
                  <a:pt x="44971" y="44970"/>
                </a:cubicBezTo>
                <a:cubicBezTo>
                  <a:pt x="29891" y="71359"/>
                  <a:pt x="35417" y="105007"/>
                  <a:pt x="29980" y="134911"/>
                </a:cubicBezTo>
                <a:cubicBezTo>
                  <a:pt x="25422" y="159978"/>
                  <a:pt x="20517" y="184990"/>
                  <a:pt x="14990" y="209862"/>
                </a:cubicBezTo>
                <a:cubicBezTo>
                  <a:pt x="10521" y="229974"/>
                  <a:pt x="0" y="290425"/>
                  <a:pt x="0" y="269823"/>
                </a:cubicBezTo>
                <a:cubicBezTo>
                  <a:pt x="0" y="238540"/>
                  <a:pt x="21469" y="128241"/>
                  <a:pt x="29980" y="89941"/>
                </a:cubicBezTo>
                <a:cubicBezTo>
                  <a:pt x="34449" y="69829"/>
                  <a:pt x="33543" y="47122"/>
                  <a:pt x="44971" y="29980"/>
                </a:cubicBezTo>
                <a:cubicBezTo>
                  <a:pt x="54964" y="14990"/>
                  <a:pt x="74951" y="9993"/>
                  <a:pt x="89941" y="0"/>
                </a:cubicBezTo>
                <a:cubicBezTo>
                  <a:pt x="179882" y="4997"/>
                  <a:pt x="269995" y="7509"/>
                  <a:pt x="359764" y="14990"/>
                </a:cubicBezTo>
                <a:cubicBezTo>
                  <a:pt x="390053" y="17514"/>
                  <a:pt x="449705" y="29980"/>
                  <a:pt x="449705" y="299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14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nick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“Nick”;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50;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1712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nick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“Nick”;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50;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nick</a:t>
            </a: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49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FF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nick = new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“Nick”;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50;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nick</a:t>
            </a: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98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nick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“Nick”;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50;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nick</a:t>
            </a: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</p:spTree>
    <p:extLst>
      <p:ext uri="{BB962C8B-B14F-4D97-AF65-F5344CB8AC3E}">
        <p14:creationId xmlns:p14="http://schemas.microsoft.com/office/powerpoint/2010/main" val="1149535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nick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“Nick”;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50;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nick</a:t>
            </a: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78512" y="6370637"/>
            <a:ext cx="87395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100.0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30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nick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latin typeface="Monaco" charset="0"/>
              </a:rPr>
              <a:t>chris.money</a:t>
            </a:r>
            <a:r>
              <a:rPr lang="en-US" dirty="0">
                <a:latin typeface="Monaco" charset="0"/>
              </a:rPr>
              <a:t> = 100;</a:t>
            </a:r>
          </a:p>
          <a:p>
            <a:r>
              <a:rPr lang="en-US" dirty="0">
                <a:latin typeface="Monaco" charset="0"/>
              </a:rPr>
              <a:t>     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nick.name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“Nick”;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nick.money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50;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nick</a:t>
            </a: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78512" y="6370637"/>
            <a:ext cx="87395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100.0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69312" y="6599237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“Nick”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681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nick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latin typeface="Monaco" charset="0"/>
              </a:rPr>
              <a:t>chris.money</a:t>
            </a:r>
            <a:r>
              <a:rPr lang="en-US" dirty="0">
                <a:latin typeface="Monaco" charset="0"/>
              </a:rPr>
              <a:t> = 100;</a:t>
            </a:r>
          </a:p>
          <a:p>
            <a:r>
              <a:rPr lang="en-US" dirty="0">
                <a:latin typeface="Monaco" charset="0"/>
              </a:rPr>
              <a:t>     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dirty="0" err="1">
                <a:latin typeface="Monaco" charset="0"/>
              </a:rPr>
              <a:t>nick.name</a:t>
            </a:r>
            <a:r>
              <a:rPr lang="en-US" dirty="0">
                <a:latin typeface="Monaco" charset="0"/>
              </a:rPr>
              <a:t> = “Nick”;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nick.money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50;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nick</a:t>
            </a: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78512" y="6370637"/>
            <a:ext cx="87395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100.0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69312" y="6599237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“Nick”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47613" y="7011269"/>
            <a:ext cx="73609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50.0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761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AD6C58-32DA-2F48-B40C-2AC1B082E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13395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63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is a class?</a:t>
            </a:r>
          </a:p>
        </p:txBody>
      </p:sp>
    </p:spTree>
    <p:extLst>
      <p:ext uri="{BB962C8B-B14F-4D97-AF65-F5344CB8AC3E}">
        <p14:creationId xmlns:p14="http://schemas.microsoft.com/office/powerpoint/2010/main" val="4505588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4324272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3142" y="964153"/>
            <a:ext cx="1014761" cy="4761571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34069" y="5915295"/>
            <a:ext cx="25342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400" dirty="0"/>
              <a:t>Wall of abstraction</a:t>
            </a:r>
          </a:p>
        </p:txBody>
      </p:sp>
      <p:sp>
        <p:nvSpPr>
          <p:cNvPr id="6" name="Freeform 5"/>
          <p:cNvSpPr/>
          <p:nvPr/>
        </p:nvSpPr>
        <p:spPr>
          <a:xfrm>
            <a:off x="6564312" y="21796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83982" y="2532759"/>
            <a:ext cx="125265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Bank account data</a:t>
            </a:r>
          </a:p>
        </p:txBody>
      </p:sp>
      <p:sp>
        <p:nvSpPr>
          <p:cNvPr id="8" name="Freeform 7"/>
          <p:cNvSpPr/>
          <p:nvPr/>
        </p:nvSpPr>
        <p:spPr>
          <a:xfrm>
            <a:off x="925512" y="23320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30312" y="2941637"/>
            <a:ext cx="1252654" cy="4358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run</a:t>
            </a:r>
          </a:p>
        </p:txBody>
      </p:sp>
      <p:sp>
        <p:nvSpPr>
          <p:cNvPr id="10" name="Freeform 9"/>
          <p:cNvSpPr/>
          <p:nvPr/>
        </p:nvSpPr>
        <p:spPr>
          <a:xfrm>
            <a:off x="3792511" y="1960165"/>
            <a:ext cx="2803161" cy="543192"/>
          </a:xfrm>
          <a:custGeom>
            <a:avLst/>
            <a:gdLst>
              <a:gd name="connsiteX0" fmla="*/ 0 w 2803161"/>
              <a:gd name="connsiteY0" fmla="*/ 543192 h 543192"/>
              <a:gd name="connsiteX1" fmla="*/ 119922 w 2803161"/>
              <a:gd name="connsiteY1" fmla="*/ 453251 h 543192"/>
              <a:gd name="connsiteX2" fmla="*/ 209863 w 2803161"/>
              <a:gd name="connsiteY2" fmla="*/ 393291 h 543192"/>
              <a:gd name="connsiteX3" fmla="*/ 239843 w 2803161"/>
              <a:gd name="connsiteY3" fmla="*/ 363310 h 543192"/>
              <a:gd name="connsiteX4" fmla="*/ 344774 w 2803161"/>
              <a:gd name="connsiteY4" fmla="*/ 318340 h 543192"/>
              <a:gd name="connsiteX5" fmla="*/ 389745 w 2803161"/>
              <a:gd name="connsiteY5" fmla="*/ 288360 h 543192"/>
              <a:gd name="connsiteX6" fmla="*/ 629587 w 2803161"/>
              <a:gd name="connsiteY6" fmla="*/ 198419 h 543192"/>
              <a:gd name="connsiteX7" fmla="*/ 674558 w 2803161"/>
              <a:gd name="connsiteY7" fmla="*/ 183428 h 543192"/>
              <a:gd name="connsiteX8" fmla="*/ 749509 w 2803161"/>
              <a:gd name="connsiteY8" fmla="*/ 168438 h 543192"/>
              <a:gd name="connsiteX9" fmla="*/ 884420 w 2803161"/>
              <a:gd name="connsiteY9" fmla="*/ 123468 h 543192"/>
              <a:gd name="connsiteX10" fmla="*/ 929391 w 2803161"/>
              <a:gd name="connsiteY10" fmla="*/ 108478 h 543192"/>
              <a:gd name="connsiteX11" fmla="*/ 1244184 w 2803161"/>
              <a:gd name="connsiteY11" fmla="*/ 78497 h 543192"/>
              <a:gd name="connsiteX12" fmla="*/ 2173574 w 2803161"/>
              <a:gd name="connsiteY12" fmla="*/ 93487 h 543192"/>
              <a:gd name="connsiteX13" fmla="*/ 2308486 w 2803161"/>
              <a:gd name="connsiteY13" fmla="*/ 123468 h 543192"/>
              <a:gd name="connsiteX14" fmla="*/ 2413417 w 2803161"/>
              <a:gd name="connsiteY14" fmla="*/ 138458 h 543192"/>
              <a:gd name="connsiteX15" fmla="*/ 2458387 w 2803161"/>
              <a:gd name="connsiteY15" fmla="*/ 153448 h 543192"/>
              <a:gd name="connsiteX16" fmla="*/ 2518348 w 2803161"/>
              <a:gd name="connsiteY16" fmla="*/ 168438 h 543192"/>
              <a:gd name="connsiteX17" fmla="*/ 2548328 w 2803161"/>
              <a:gd name="connsiteY17" fmla="*/ 198419 h 543192"/>
              <a:gd name="connsiteX18" fmla="*/ 2593299 w 2803161"/>
              <a:gd name="connsiteY18" fmla="*/ 213409 h 543192"/>
              <a:gd name="connsiteX19" fmla="*/ 2653259 w 2803161"/>
              <a:gd name="connsiteY19" fmla="*/ 258379 h 543192"/>
              <a:gd name="connsiteX20" fmla="*/ 2698230 w 2803161"/>
              <a:gd name="connsiteY20" fmla="*/ 273369 h 543192"/>
              <a:gd name="connsiteX21" fmla="*/ 2773181 w 2803161"/>
              <a:gd name="connsiteY21" fmla="*/ 318340 h 543192"/>
              <a:gd name="connsiteX22" fmla="*/ 2788171 w 2803161"/>
              <a:gd name="connsiteY22" fmla="*/ 273369 h 543192"/>
              <a:gd name="connsiteX23" fmla="*/ 2743200 w 2803161"/>
              <a:gd name="connsiteY23" fmla="*/ 108478 h 543192"/>
              <a:gd name="connsiteX24" fmla="*/ 2728210 w 2803161"/>
              <a:gd name="connsiteY24" fmla="*/ 63507 h 543192"/>
              <a:gd name="connsiteX25" fmla="*/ 2713220 w 2803161"/>
              <a:gd name="connsiteY25" fmla="*/ 3546 h 543192"/>
              <a:gd name="connsiteX26" fmla="*/ 2743200 w 2803161"/>
              <a:gd name="connsiteY26" fmla="*/ 93487 h 543192"/>
              <a:gd name="connsiteX27" fmla="*/ 2773181 w 2803161"/>
              <a:gd name="connsiteY27" fmla="*/ 183428 h 543192"/>
              <a:gd name="connsiteX28" fmla="*/ 2788171 w 2803161"/>
              <a:gd name="connsiteY28" fmla="*/ 228399 h 543192"/>
              <a:gd name="connsiteX29" fmla="*/ 2803161 w 2803161"/>
              <a:gd name="connsiteY29" fmla="*/ 273369 h 543192"/>
              <a:gd name="connsiteX30" fmla="*/ 2788171 w 2803161"/>
              <a:gd name="connsiteY30" fmla="*/ 378301 h 543192"/>
              <a:gd name="connsiteX31" fmla="*/ 2698230 w 2803161"/>
              <a:gd name="connsiteY31" fmla="*/ 438261 h 543192"/>
              <a:gd name="connsiteX32" fmla="*/ 2668250 w 2803161"/>
              <a:gd name="connsiteY32" fmla="*/ 468242 h 543192"/>
              <a:gd name="connsiteX33" fmla="*/ 2623279 w 2803161"/>
              <a:gd name="connsiteY33" fmla="*/ 498222 h 543192"/>
              <a:gd name="connsiteX34" fmla="*/ 2578309 w 2803161"/>
              <a:gd name="connsiteY34" fmla="*/ 513212 h 54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3161" h="543192">
                <a:moveTo>
                  <a:pt x="0" y="543192"/>
                </a:moveTo>
                <a:cubicBezTo>
                  <a:pt x="39974" y="513212"/>
                  <a:pt x="78346" y="480968"/>
                  <a:pt x="119922" y="453251"/>
                </a:cubicBezTo>
                <a:cubicBezTo>
                  <a:pt x="149902" y="433264"/>
                  <a:pt x="184385" y="418770"/>
                  <a:pt x="209863" y="393291"/>
                </a:cubicBezTo>
                <a:cubicBezTo>
                  <a:pt x="219856" y="383297"/>
                  <a:pt x="228084" y="371150"/>
                  <a:pt x="239843" y="363310"/>
                </a:cubicBezTo>
                <a:cubicBezTo>
                  <a:pt x="333412" y="300930"/>
                  <a:pt x="264834" y="358310"/>
                  <a:pt x="344774" y="318340"/>
                </a:cubicBezTo>
                <a:cubicBezTo>
                  <a:pt x="360888" y="310283"/>
                  <a:pt x="373387" y="295910"/>
                  <a:pt x="389745" y="288360"/>
                </a:cubicBezTo>
                <a:cubicBezTo>
                  <a:pt x="482966" y="245335"/>
                  <a:pt x="539105" y="228580"/>
                  <a:pt x="629587" y="198419"/>
                </a:cubicBezTo>
                <a:cubicBezTo>
                  <a:pt x="644577" y="193422"/>
                  <a:pt x="659064" y="186527"/>
                  <a:pt x="674558" y="183428"/>
                </a:cubicBezTo>
                <a:lnTo>
                  <a:pt x="749509" y="168438"/>
                </a:lnTo>
                <a:cubicBezTo>
                  <a:pt x="849247" y="118569"/>
                  <a:pt x="768185" y="152526"/>
                  <a:pt x="884420" y="123468"/>
                </a:cubicBezTo>
                <a:cubicBezTo>
                  <a:pt x="899749" y="119636"/>
                  <a:pt x="913712" y="110438"/>
                  <a:pt x="929391" y="108478"/>
                </a:cubicBezTo>
                <a:cubicBezTo>
                  <a:pt x="1033983" y="95404"/>
                  <a:pt x="1244184" y="78497"/>
                  <a:pt x="1244184" y="78497"/>
                </a:cubicBezTo>
                <a:lnTo>
                  <a:pt x="2173574" y="93487"/>
                </a:lnTo>
                <a:cubicBezTo>
                  <a:pt x="2305148" y="97357"/>
                  <a:pt x="2221140" y="105999"/>
                  <a:pt x="2308486" y="123468"/>
                </a:cubicBezTo>
                <a:cubicBezTo>
                  <a:pt x="2343132" y="130397"/>
                  <a:pt x="2378440" y="133461"/>
                  <a:pt x="2413417" y="138458"/>
                </a:cubicBezTo>
                <a:cubicBezTo>
                  <a:pt x="2428407" y="143455"/>
                  <a:pt x="2443194" y="149107"/>
                  <a:pt x="2458387" y="153448"/>
                </a:cubicBezTo>
                <a:cubicBezTo>
                  <a:pt x="2478196" y="159108"/>
                  <a:pt x="2499921" y="159224"/>
                  <a:pt x="2518348" y="168438"/>
                </a:cubicBezTo>
                <a:cubicBezTo>
                  <a:pt x="2530989" y="174759"/>
                  <a:pt x="2536209" y="191148"/>
                  <a:pt x="2548328" y="198419"/>
                </a:cubicBezTo>
                <a:cubicBezTo>
                  <a:pt x="2561877" y="206549"/>
                  <a:pt x="2578309" y="208412"/>
                  <a:pt x="2593299" y="213409"/>
                </a:cubicBezTo>
                <a:cubicBezTo>
                  <a:pt x="2613286" y="228399"/>
                  <a:pt x="2631567" y="245984"/>
                  <a:pt x="2653259" y="258379"/>
                </a:cubicBezTo>
                <a:cubicBezTo>
                  <a:pt x="2666978" y="266219"/>
                  <a:pt x="2684681" y="265239"/>
                  <a:pt x="2698230" y="273369"/>
                </a:cubicBezTo>
                <a:cubicBezTo>
                  <a:pt x="2801114" y="335100"/>
                  <a:pt x="2645785" y="275876"/>
                  <a:pt x="2773181" y="318340"/>
                </a:cubicBezTo>
                <a:cubicBezTo>
                  <a:pt x="2778178" y="303350"/>
                  <a:pt x="2788171" y="289170"/>
                  <a:pt x="2788171" y="273369"/>
                </a:cubicBezTo>
                <a:cubicBezTo>
                  <a:pt x="2788171" y="230992"/>
                  <a:pt x="2754958" y="143751"/>
                  <a:pt x="2743200" y="108478"/>
                </a:cubicBezTo>
                <a:cubicBezTo>
                  <a:pt x="2738203" y="93488"/>
                  <a:pt x="2732042" y="78836"/>
                  <a:pt x="2728210" y="63507"/>
                </a:cubicBezTo>
                <a:cubicBezTo>
                  <a:pt x="2723213" y="43520"/>
                  <a:pt x="2704006" y="-14881"/>
                  <a:pt x="2713220" y="3546"/>
                </a:cubicBezTo>
                <a:cubicBezTo>
                  <a:pt x="2727353" y="31812"/>
                  <a:pt x="2733207" y="63507"/>
                  <a:pt x="2743200" y="93487"/>
                </a:cubicBezTo>
                <a:lnTo>
                  <a:pt x="2773181" y="183428"/>
                </a:lnTo>
                <a:lnTo>
                  <a:pt x="2788171" y="228399"/>
                </a:lnTo>
                <a:lnTo>
                  <a:pt x="2803161" y="273369"/>
                </a:lnTo>
                <a:cubicBezTo>
                  <a:pt x="2798164" y="308346"/>
                  <a:pt x="2807140" y="348492"/>
                  <a:pt x="2788171" y="378301"/>
                </a:cubicBezTo>
                <a:cubicBezTo>
                  <a:pt x="2768826" y="408700"/>
                  <a:pt x="2723708" y="412782"/>
                  <a:pt x="2698230" y="438261"/>
                </a:cubicBezTo>
                <a:cubicBezTo>
                  <a:pt x="2688237" y="448255"/>
                  <a:pt x="2679286" y="459413"/>
                  <a:pt x="2668250" y="468242"/>
                </a:cubicBezTo>
                <a:cubicBezTo>
                  <a:pt x="2654182" y="479497"/>
                  <a:pt x="2639393" y="490165"/>
                  <a:pt x="2623279" y="498222"/>
                </a:cubicBezTo>
                <a:cubicBezTo>
                  <a:pt x="2609146" y="505288"/>
                  <a:pt x="2578309" y="513212"/>
                  <a:pt x="2578309" y="513212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912433" y="3822492"/>
            <a:ext cx="2758190" cy="509665"/>
          </a:xfrm>
          <a:custGeom>
            <a:avLst/>
            <a:gdLst>
              <a:gd name="connsiteX0" fmla="*/ 0 w 2758190"/>
              <a:gd name="connsiteY0" fmla="*/ 59960 h 509665"/>
              <a:gd name="connsiteX1" fmla="*/ 74951 w 2758190"/>
              <a:gd name="connsiteY1" fmla="*/ 164892 h 509665"/>
              <a:gd name="connsiteX2" fmla="*/ 164892 w 2758190"/>
              <a:gd name="connsiteY2" fmla="*/ 194872 h 509665"/>
              <a:gd name="connsiteX3" fmla="*/ 254833 w 2758190"/>
              <a:gd name="connsiteY3" fmla="*/ 224852 h 509665"/>
              <a:gd name="connsiteX4" fmla="*/ 314793 w 2758190"/>
              <a:gd name="connsiteY4" fmla="*/ 239842 h 509665"/>
              <a:gd name="connsiteX5" fmla="*/ 899410 w 2758190"/>
              <a:gd name="connsiteY5" fmla="*/ 374754 h 509665"/>
              <a:gd name="connsiteX6" fmla="*/ 1603947 w 2758190"/>
              <a:gd name="connsiteY6" fmla="*/ 404734 h 509665"/>
              <a:gd name="connsiteX7" fmla="*/ 1933731 w 2758190"/>
              <a:gd name="connsiteY7" fmla="*/ 434715 h 509665"/>
              <a:gd name="connsiteX8" fmla="*/ 2218544 w 2758190"/>
              <a:gd name="connsiteY8" fmla="*/ 419724 h 509665"/>
              <a:gd name="connsiteX9" fmla="*/ 2278505 w 2758190"/>
              <a:gd name="connsiteY9" fmla="*/ 404734 h 509665"/>
              <a:gd name="connsiteX10" fmla="*/ 2353456 w 2758190"/>
              <a:gd name="connsiteY10" fmla="*/ 389744 h 509665"/>
              <a:gd name="connsiteX11" fmla="*/ 2458387 w 2758190"/>
              <a:gd name="connsiteY11" fmla="*/ 344774 h 509665"/>
              <a:gd name="connsiteX12" fmla="*/ 2548328 w 2758190"/>
              <a:gd name="connsiteY12" fmla="*/ 269823 h 509665"/>
              <a:gd name="connsiteX13" fmla="*/ 2638269 w 2758190"/>
              <a:gd name="connsiteY13" fmla="*/ 209862 h 509665"/>
              <a:gd name="connsiteX14" fmla="*/ 2683239 w 2758190"/>
              <a:gd name="connsiteY14" fmla="*/ 179882 h 509665"/>
              <a:gd name="connsiteX15" fmla="*/ 2743200 w 2758190"/>
              <a:gd name="connsiteY15" fmla="*/ 119921 h 509665"/>
              <a:gd name="connsiteX16" fmla="*/ 2653259 w 2758190"/>
              <a:gd name="connsiteY16" fmla="*/ 74951 h 509665"/>
              <a:gd name="connsiteX17" fmla="*/ 2608288 w 2758190"/>
              <a:gd name="connsiteY17" fmla="*/ 44970 h 509665"/>
              <a:gd name="connsiteX18" fmla="*/ 2563318 w 2758190"/>
              <a:gd name="connsiteY18" fmla="*/ 29980 h 509665"/>
              <a:gd name="connsiteX19" fmla="*/ 2518347 w 2758190"/>
              <a:gd name="connsiteY19" fmla="*/ 0 h 509665"/>
              <a:gd name="connsiteX20" fmla="*/ 2608288 w 2758190"/>
              <a:gd name="connsiteY20" fmla="*/ 29980 h 509665"/>
              <a:gd name="connsiteX21" fmla="*/ 2653259 w 2758190"/>
              <a:gd name="connsiteY21" fmla="*/ 44970 h 509665"/>
              <a:gd name="connsiteX22" fmla="*/ 2683239 w 2758190"/>
              <a:gd name="connsiteY22" fmla="*/ 74951 h 509665"/>
              <a:gd name="connsiteX23" fmla="*/ 2728210 w 2758190"/>
              <a:gd name="connsiteY23" fmla="*/ 104931 h 509665"/>
              <a:gd name="connsiteX24" fmla="*/ 2758190 w 2758190"/>
              <a:gd name="connsiteY24" fmla="*/ 149901 h 509665"/>
              <a:gd name="connsiteX25" fmla="*/ 2713219 w 2758190"/>
              <a:gd name="connsiteY25" fmla="*/ 329783 h 509665"/>
              <a:gd name="connsiteX26" fmla="*/ 2698229 w 2758190"/>
              <a:gd name="connsiteY26" fmla="*/ 389744 h 509665"/>
              <a:gd name="connsiteX27" fmla="*/ 2668249 w 2758190"/>
              <a:gd name="connsiteY27" fmla="*/ 509665 h 50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58190" h="509665">
                <a:moveTo>
                  <a:pt x="0" y="59960"/>
                </a:moveTo>
                <a:cubicBezTo>
                  <a:pt x="19751" y="99462"/>
                  <a:pt x="32878" y="141518"/>
                  <a:pt x="74951" y="164892"/>
                </a:cubicBezTo>
                <a:cubicBezTo>
                  <a:pt x="102576" y="180239"/>
                  <a:pt x="134912" y="184879"/>
                  <a:pt x="164892" y="194872"/>
                </a:cubicBezTo>
                <a:lnTo>
                  <a:pt x="254833" y="224852"/>
                </a:lnTo>
                <a:lnTo>
                  <a:pt x="314793" y="239842"/>
                </a:lnTo>
                <a:cubicBezTo>
                  <a:pt x="518437" y="341666"/>
                  <a:pt x="479233" y="328637"/>
                  <a:pt x="899410" y="374754"/>
                </a:cubicBezTo>
                <a:cubicBezTo>
                  <a:pt x="1133065" y="400399"/>
                  <a:pt x="1369182" y="392996"/>
                  <a:pt x="1603947" y="404734"/>
                </a:cubicBezTo>
                <a:cubicBezTo>
                  <a:pt x="1738217" y="411447"/>
                  <a:pt x="1807490" y="420688"/>
                  <a:pt x="1933731" y="434715"/>
                </a:cubicBezTo>
                <a:cubicBezTo>
                  <a:pt x="2028669" y="429718"/>
                  <a:pt x="2123832" y="427960"/>
                  <a:pt x="2218544" y="419724"/>
                </a:cubicBezTo>
                <a:cubicBezTo>
                  <a:pt x="2239069" y="417939"/>
                  <a:pt x="2258393" y="409203"/>
                  <a:pt x="2278505" y="404734"/>
                </a:cubicBezTo>
                <a:cubicBezTo>
                  <a:pt x="2303377" y="399207"/>
                  <a:pt x="2328472" y="394741"/>
                  <a:pt x="2353456" y="389744"/>
                </a:cubicBezTo>
                <a:cubicBezTo>
                  <a:pt x="2466360" y="314475"/>
                  <a:pt x="2322865" y="402856"/>
                  <a:pt x="2458387" y="344774"/>
                </a:cubicBezTo>
                <a:cubicBezTo>
                  <a:pt x="2509512" y="322863"/>
                  <a:pt x="2504130" y="304199"/>
                  <a:pt x="2548328" y="269823"/>
                </a:cubicBezTo>
                <a:cubicBezTo>
                  <a:pt x="2576770" y="247702"/>
                  <a:pt x="2608289" y="229849"/>
                  <a:pt x="2638269" y="209862"/>
                </a:cubicBezTo>
                <a:cubicBezTo>
                  <a:pt x="2653259" y="199869"/>
                  <a:pt x="2670500" y="192621"/>
                  <a:pt x="2683239" y="179882"/>
                </a:cubicBezTo>
                <a:lnTo>
                  <a:pt x="2743200" y="119921"/>
                </a:lnTo>
                <a:cubicBezTo>
                  <a:pt x="2614309" y="33995"/>
                  <a:pt x="2777392" y="137018"/>
                  <a:pt x="2653259" y="74951"/>
                </a:cubicBezTo>
                <a:cubicBezTo>
                  <a:pt x="2637145" y="66894"/>
                  <a:pt x="2624402" y="53027"/>
                  <a:pt x="2608288" y="44970"/>
                </a:cubicBezTo>
                <a:cubicBezTo>
                  <a:pt x="2594155" y="37904"/>
                  <a:pt x="2577451" y="37046"/>
                  <a:pt x="2563318" y="29980"/>
                </a:cubicBezTo>
                <a:cubicBezTo>
                  <a:pt x="2547204" y="21923"/>
                  <a:pt x="2500331" y="0"/>
                  <a:pt x="2518347" y="0"/>
                </a:cubicBezTo>
                <a:cubicBezTo>
                  <a:pt x="2549949" y="0"/>
                  <a:pt x="2578308" y="19987"/>
                  <a:pt x="2608288" y="29980"/>
                </a:cubicBezTo>
                <a:lnTo>
                  <a:pt x="2653259" y="44970"/>
                </a:lnTo>
                <a:cubicBezTo>
                  <a:pt x="2663252" y="54964"/>
                  <a:pt x="2672203" y="66122"/>
                  <a:pt x="2683239" y="74951"/>
                </a:cubicBezTo>
                <a:cubicBezTo>
                  <a:pt x="2697307" y="86206"/>
                  <a:pt x="2715471" y="92192"/>
                  <a:pt x="2728210" y="104931"/>
                </a:cubicBezTo>
                <a:cubicBezTo>
                  <a:pt x="2740949" y="117670"/>
                  <a:pt x="2748197" y="134911"/>
                  <a:pt x="2758190" y="149901"/>
                </a:cubicBezTo>
                <a:lnTo>
                  <a:pt x="2713219" y="329783"/>
                </a:lnTo>
                <a:cubicBezTo>
                  <a:pt x="2708222" y="349770"/>
                  <a:pt x="2704744" y="370199"/>
                  <a:pt x="2698229" y="389744"/>
                </a:cubicBezTo>
                <a:cubicBezTo>
                  <a:pt x="2665089" y="489166"/>
                  <a:pt x="2668249" y="448083"/>
                  <a:pt x="2668249" y="50966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73512" y="1493837"/>
            <a:ext cx="1659429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withdraw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0712" y="4465637"/>
            <a:ext cx="1475084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deposit</a:t>
            </a:r>
          </a:p>
        </p:txBody>
      </p:sp>
    </p:spTree>
    <p:extLst>
      <p:ext uri="{BB962C8B-B14F-4D97-AF65-F5344CB8AC3E}">
        <p14:creationId xmlns:p14="http://schemas.microsoft.com/office/powerpoint/2010/main" val="152948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512" y="1493837"/>
            <a:ext cx="9072563" cy="4989036"/>
          </a:xfrm>
        </p:spPr>
        <p:txBody>
          <a:bodyPr>
            <a:normAutofit fontScale="85000" lnSpcReduction="10000"/>
          </a:bodyPr>
          <a:lstStyle/>
          <a:p>
            <a:pPr marL="817563" lvl="1" indent="-803275" algn="ctr" eaLnBrk="1" hangingPunct="1">
              <a:buFontTx/>
              <a:buNone/>
              <a:defRPr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money;</a:t>
            </a:r>
          </a:p>
          <a:p>
            <a:pPr lvl="1" eaLnBrk="1" hangingPunct="1">
              <a:buFontTx/>
              <a:buNone/>
              <a:defRPr/>
            </a:pPr>
            <a:endParaRPr lang="en-US" dirty="0">
              <a:latin typeface="Consolas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b="1" dirty="0"/>
              <a:t>encapsulation</a:t>
            </a:r>
            <a:r>
              <a:rPr lang="en-US" dirty="0"/>
              <a:t>: Hiding implementation details of an </a:t>
            </a:r>
            <a:br>
              <a:rPr lang="en-US" dirty="0"/>
            </a:br>
            <a:r>
              <a:rPr lang="en-US" dirty="0"/>
              <a:t>object from its clients.</a:t>
            </a:r>
          </a:p>
          <a:p>
            <a:pPr lvl="1" eaLnBrk="1" hangingPunct="1">
              <a:lnSpc>
                <a:spcPct val="40000"/>
              </a:lnSpc>
              <a:defRPr/>
            </a:pPr>
            <a:endParaRPr lang="en-US" dirty="0"/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provides </a:t>
            </a:r>
            <a:r>
              <a:rPr lang="en-US" i="1" dirty="0"/>
              <a:t>abstraction</a:t>
            </a:r>
            <a:r>
              <a:rPr lang="en-US" dirty="0"/>
              <a:t>.</a:t>
            </a:r>
          </a:p>
          <a:p>
            <a:pPr lvl="2" eaLnBrk="1" hangingPunct="1">
              <a:lnSpc>
                <a:spcPct val="110000"/>
              </a:lnSpc>
              <a:defRPr/>
            </a:pPr>
            <a:r>
              <a:rPr lang="en-US" dirty="0"/>
              <a:t>separates external view (behavior) from internal view (state)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protects the integrity of an object's data.</a:t>
            </a:r>
          </a:p>
          <a:p>
            <a:pPr lvl="1" eaLnBrk="1" hangingPunct="1">
              <a:lnSpc>
                <a:spcPct val="110000"/>
              </a:lnSpc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A class's instance variables should be declared </a:t>
            </a:r>
            <a:r>
              <a:rPr lang="en-US" i="1" dirty="0"/>
              <a:t>private</a:t>
            </a:r>
            <a:r>
              <a:rPr lang="en-US" dirty="0"/>
              <a:t>.</a:t>
            </a:r>
          </a:p>
          <a:p>
            <a:pPr lvl="1" eaLnBrk="1" hangingPunct="1">
              <a:defRPr/>
            </a:pPr>
            <a:r>
              <a:rPr lang="en-US" dirty="0"/>
              <a:t>No code outside the class can access or change it.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Adding Privacy</a:t>
            </a:r>
          </a:p>
        </p:txBody>
      </p:sp>
      <p:sp>
        <p:nvSpPr>
          <p:cNvPr id="2" name="Freeform 1"/>
          <p:cNvSpPr/>
          <p:nvPr/>
        </p:nvSpPr>
        <p:spPr>
          <a:xfrm>
            <a:off x="2819400" y="1280160"/>
            <a:ext cx="1706880" cy="868680"/>
          </a:xfrm>
          <a:custGeom>
            <a:avLst/>
            <a:gdLst>
              <a:gd name="connsiteX0" fmla="*/ 1386840 w 1706880"/>
              <a:gd name="connsiteY0" fmla="*/ 167640 h 868680"/>
              <a:gd name="connsiteX1" fmla="*/ 1325880 w 1706880"/>
              <a:gd name="connsiteY1" fmla="*/ 182880 h 868680"/>
              <a:gd name="connsiteX2" fmla="*/ 1280160 w 1706880"/>
              <a:gd name="connsiteY2" fmla="*/ 167640 h 868680"/>
              <a:gd name="connsiteX3" fmla="*/ 1158240 w 1706880"/>
              <a:gd name="connsiteY3" fmla="*/ 106680 h 868680"/>
              <a:gd name="connsiteX4" fmla="*/ 1066800 w 1706880"/>
              <a:gd name="connsiteY4" fmla="*/ 76200 h 868680"/>
              <a:gd name="connsiteX5" fmla="*/ 1005840 w 1706880"/>
              <a:gd name="connsiteY5" fmla="*/ 60960 h 868680"/>
              <a:gd name="connsiteX6" fmla="*/ 914400 w 1706880"/>
              <a:gd name="connsiteY6" fmla="*/ 30480 h 868680"/>
              <a:gd name="connsiteX7" fmla="*/ 777240 w 1706880"/>
              <a:gd name="connsiteY7" fmla="*/ 0 h 868680"/>
              <a:gd name="connsiteX8" fmla="*/ 487680 w 1706880"/>
              <a:gd name="connsiteY8" fmla="*/ 15240 h 868680"/>
              <a:gd name="connsiteX9" fmla="*/ 350520 w 1706880"/>
              <a:gd name="connsiteY9" fmla="*/ 45720 h 868680"/>
              <a:gd name="connsiteX10" fmla="*/ 259080 w 1706880"/>
              <a:gd name="connsiteY10" fmla="*/ 76200 h 868680"/>
              <a:gd name="connsiteX11" fmla="*/ 167640 w 1706880"/>
              <a:gd name="connsiteY11" fmla="*/ 137160 h 868680"/>
              <a:gd name="connsiteX12" fmla="*/ 76200 w 1706880"/>
              <a:gd name="connsiteY12" fmla="*/ 213360 h 868680"/>
              <a:gd name="connsiteX13" fmla="*/ 15240 w 1706880"/>
              <a:gd name="connsiteY13" fmla="*/ 320040 h 868680"/>
              <a:gd name="connsiteX14" fmla="*/ 0 w 1706880"/>
              <a:gd name="connsiteY14" fmla="*/ 365760 h 868680"/>
              <a:gd name="connsiteX15" fmla="*/ 15240 w 1706880"/>
              <a:gd name="connsiteY15" fmla="*/ 579120 h 868680"/>
              <a:gd name="connsiteX16" fmla="*/ 60960 w 1706880"/>
              <a:gd name="connsiteY16" fmla="*/ 670560 h 868680"/>
              <a:gd name="connsiteX17" fmla="*/ 106680 w 1706880"/>
              <a:gd name="connsiteY17" fmla="*/ 701040 h 868680"/>
              <a:gd name="connsiteX18" fmla="*/ 152400 w 1706880"/>
              <a:gd name="connsiteY18" fmla="*/ 746760 h 868680"/>
              <a:gd name="connsiteX19" fmla="*/ 243840 w 1706880"/>
              <a:gd name="connsiteY19" fmla="*/ 807720 h 868680"/>
              <a:gd name="connsiteX20" fmla="*/ 289560 w 1706880"/>
              <a:gd name="connsiteY20" fmla="*/ 838200 h 868680"/>
              <a:gd name="connsiteX21" fmla="*/ 381000 w 1706880"/>
              <a:gd name="connsiteY21" fmla="*/ 868680 h 868680"/>
              <a:gd name="connsiteX22" fmla="*/ 1432560 w 1706880"/>
              <a:gd name="connsiteY22" fmla="*/ 853440 h 868680"/>
              <a:gd name="connsiteX23" fmla="*/ 1524000 w 1706880"/>
              <a:gd name="connsiteY23" fmla="*/ 822960 h 868680"/>
              <a:gd name="connsiteX24" fmla="*/ 1615440 w 1706880"/>
              <a:gd name="connsiteY24" fmla="*/ 762000 h 868680"/>
              <a:gd name="connsiteX25" fmla="*/ 1645920 w 1706880"/>
              <a:gd name="connsiteY25" fmla="*/ 716280 h 868680"/>
              <a:gd name="connsiteX26" fmla="*/ 1691640 w 1706880"/>
              <a:gd name="connsiteY26" fmla="*/ 685800 h 868680"/>
              <a:gd name="connsiteX27" fmla="*/ 1706880 w 1706880"/>
              <a:gd name="connsiteY27" fmla="*/ 640080 h 868680"/>
              <a:gd name="connsiteX28" fmla="*/ 1661160 w 1706880"/>
              <a:gd name="connsiteY28" fmla="*/ 411480 h 868680"/>
              <a:gd name="connsiteX29" fmla="*/ 1645920 w 1706880"/>
              <a:gd name="connsiteY29" fmla="*/ 365760 h 868680"/>
              <a:gd name="connsiteX30" fmla="*/ 1630680 w 1706880"/>
              <a:gd name="connsiteY30" fmla="*/ 320040 h 868680"/>
              <a:gd name="connsiteX31" fmla="*/ 1600200 w 1706880"/>
              <a:gd name="connsiteY31" fmla="*/ 274320 h 868680"/>
              <a:gd name="connsiteX32" fmla="*/ 1539240 w 1706880"/>
              <a:gd name="connsiteY32" fmla="*/ 182880 h 868680"/>
              <a:gd name="connsiteX33" fmla="*/ 1447800 w 1706880"/>
              <a:gd name="connsiteY33" fmla="*/ 137160 h 868680"/>
              <a:gd name="connsiteX34" fmla="*/ 1402080 w 1706880"/>
              <a:gd name="connsiteY34" fmla="*/ 106680 h 868680"/>
              <a:gd name="connsiteX35" fmla="*/ 1036320 w 1706880"/>
              <a:gd name="connsiteY35" fmla="*/ 137160 h 868680"/>
              <a:gd name="connsiteX36" fmla="*/ 1005840 w 1706880"/>
              <a:gd name="connsiteY36" fmla="*/ 15240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06880" h="868680">
                <a:moveTo>
                  <a:pt x="1386840" y="167640"/>
                </a:moveTo>
                <a:cubicBezTo>
                  <a:pt x="1366520" y="172720"/>
                  <a:pt x="1346825" y="182880"/>
                  <a:pt x="1325880" y="182880"/>
                </a:cubicBezTo>
                <a:cubicBezTo>
                  <a:pt x="1309816" y="182880"/>
                  <a:pt x="1294784" y="174287"/>
                  <a:pt x="1280160" y="167640"/>
                </a:cubicBezTo>
                <a:cubicBezTo>
                  <a:pt x="1238796" y="148838"/>
                  <a:pt x="1201345" y="121048"/>
                  <a:pt x="1158240" y="106680"/>
                </a:cubicBezTo>
                <a:cubicBezTo>
                  <a:pt x="1127760" y="96520"/>
                  <a:pt x="1097969" y="83992"/>
                  <a:pt x="1066800" y="76200"/>
                </a:cubicBezTo>
                <a:cubicBezTo>
                  <a:pt x="1046480" y="71120"/>
                  <a:pt x="1025902" y="66979"/>
                  <a:pt x="1005840" y="60960"/>
                </a:cubicBezTo>
                <a:cubicBezTo>
                  <a:pt x="975066" y="51728"/>
                  <a:pt x="945905" y="36781"/>
                  <a:pt x="914400" y="30480"/>
                </a:cubicBezTo>
                <a:cubicBezTo>
                  <a:pt x="817661" y="11132"/>
                  <a:pt x="863330" y="21522"/>
                  <a:pt x="777240" y="0"/>
                </a:cubicBezTo>
                <a:cubicBezTo>
                  <a:pt x="680720" y="5080"/>
                  <a:pt x="584000" y="7213"/>
                  <a:pt x="487680" y="15240"/>
                </a:cubicBezTo>
                <a:cubicBezTo>
                  <a:pt x="467601" y="16913"/>
                  <a:pt x="374622" y="38489"/>
                  <a:pt x="350520" y="45720"/>
                </a:cubicBezTo>
                <a:cubicBezTo>
                  <a:pt x="319746" y="54952"/>
                  <a:pt x="285813" y="58378"/>
                  <a:pt x="259080" y="76200"/>
                </a:cubicBezTo>
                <a:lnTo>
                  <a:pt x="167640" y="137160"/>
                </a:lnTo>
                <a:cubicBezTo>
                  <a:pt x="122685" y="167130"/>
                  <a:pt x="112870" y="169356"/>
                  <a:pt x="76200" y="213360"/>
                </a:cubicBezTo>
                <a:cubicBezTo>
                  <a:pt x="53692" y="240370"/>
                  <a:pt x="28392" y="289351"/>
                  <a:pt x="15240" y="320040"/>
                </a:cubicBezTo>
                <a:cubicBezTo>
                  <a:pt x="8912" y="334805"/>
                  <a:pt x="5080" y="350520"/>
                  <a:pt x="0" y="365760"/>
                </a:cubicBezTo>
                <a:cubicBezTo>
                  <a:pt x="5080" y="436880"/>
                  <a:pt x="6909" y="508307"/>
                  <a:pt x="15240" y="579120"/>
                </a:cubicBezTo>
                <a:cubicBezTo>
                  <a:pt x="18545" y="607215"/>
                  <a:pt x="41781" y="651381"/>
                  <a:pt x="60960" y="670560"/>
                </a:cubicBezTo>
                <a:cubicBezTo>
                  <a:pt x="73912" y="683512"/>
                  <a:pt x="92609" y="689314"/>
                  <a:pt x="106680" y="701040"/>
                </a:cubicBezTo>
                <a:cubicBezTo>
                  <a:pt x="123237" y="714838"/>
                  <a:pt x="135387" y="733528"/>
                  <a:pt x="152400" y="746760"/>
                </a:cubicBezTo>
                <a:cubicBezTo>
                  <a:pt x="181316" y="769250"/>
                  <a:pt x="213360" y="787400"/>
                  <a:pt x="243840" y="807720"/>
                </a:cubicBezTo>
                <a:cubicBezTo>
                  <a:pt x="259080" y="817880"/>
                  <a:pt x="272184" y="832408"/>
                  <a:pt x="289560" y="838200"/>
                </a:cubicBezTo>
                <a:lnTo>
                  <a:pt x="381000" y="868680"/>
                </a:lnTo>
                <a:cubicBezTo>
                  <a:pt x="731520" y="863600"/>
                  <a:pt x="1082283" y="867451"/>
                  <a:pt x="1432560" y="853440"/>
                </a:cubicBezTo>
                <a:cubicBezTo>
                  <a:pt x="1464663" y="852156"/>
                  <a:pt x="1497267" y="840782"/>
                  <a:pt x="1524000" y="822960"/>
                </a:cubicBezTo>
                <a:lnTo>
                  <a:pt x="1615440" y="762000"/>
                </a:lnTo>
                <a:cubicBezTo>
                  <a:pt x="1625600" y="746760"/>
                  <a:pt x="1632968" y="729232"/>
                  <a:pt x="1645920" y="716280"/>
                </a:cubicBezTo>
                <a:cubicBezTo>
                  <a:pt x="1658872" y="703328"/>
                  <a:pt x="1680198" y="700103"/>
                  <a:pt x="1691640" y="685800"/>
                </a:cubicBezTo>
                <a:cubicBezTo>
                  <a:pt x="1701675" y="673256"/>
                  <a:pt x="1701800" y="655320"/>
                  <a:pt x="1706880" y="640080"/>
                </a:cubicBezTo>
                <a:cubicBezTo>
                  <a:pt x="1688092" y="470988"/>
                  <a:pt x="1706187" y="546561"/>
                  <a:pt x="1661160" y="411480"/>
                </a:cubicBezTo>
                <a:lnTo>
                  <a:pt x="1645920" y="365760"/>
                </a:lnTo>
                <a:cubicBezTo>
                  <a:pt x="1640840" y="350520"/>
                  <a:pt x="1639591" y="333406"/>
                  <a:pt x="1630680" y="320040"/>
                </a:cubicBezTo>
                <a:cubicBezTo>
                  <a:pt x="1620520" y="304800"/>
                  <a:pt x="1608391" y="290703"/>
                  <a:pt x="1600200" y="274320"/>
                </a:cubicBezTo>
                <a:cubicBezTo>
                  <a:pt x="1565317" y="204555"/>
                  <a:pt x="1613528" y="244787"/>
                  <a:pt x="1539240" y="182880"/>
                </a:cubicBezTo>
                <a:cubicBezTo>
                  <a:pt x="1473726" y="128285"/>
                  <a:pt x="1516533" y="171527"/>
                  <a:pt x="1447800" y="137160"/>
                </a:cubicBezTo>
                <a:cubicBezTo>
                  <a:pt x="1431417" y="128969"/>
                  <a:pt x="1417320" y="116840"/>
                  <a:pt x="1402080" y="106680"/>
                </a:cubicBezTo>
                <a:cubicBezTo>
                  <a:pt x="1250939" y="113877"/>
                  <a:pt x="1155542" y="89471"/>
                  <a:pt x="1036320" y="137160"/>
                </a:cubicBezTo>
                <a:cubicBezTo>
                  <a:pt x="1025773" y="141379"/>
                  <a:pt x="1016000" y="147320"/>
                  <a:pt x="1005840" y="152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09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2560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97112" y="1036637"/>
            <a:ext cx="358309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This goes in its own file!</a:t>
            </a:r>
          </a:p>
        </p:txBody>
      </p:sp>
      <p:sp>
        <p:nvSpPr>
          <p:cNvPr id="8" name="Freeform 7"/>
          <p:cNvSpPr/>
          <p:nvPr/>
        </p:nvSpPr>
        <p:spPr>
          <a:xfrm>
            <a:off x="3761030" y="1633928"/>
            <a:ext cx="616098" cy="698109"/>
          </a:xfrm>
          <a:custGeom>
            <a:avLst/>
            <a:gdLst>
              <a:gd name="connsiteX0" fmla="*/ 316295 w 616098"/>
              <a:gd name="connsiteY0" fmla="*/ 0 h 869429"/>
              <a:gd name="connsiteX1" fmla="*/ 301304 w 616098"/>
              <a:gd name="connsiteY1" fmla="*/ 434715 h 869429"/>
              <a:gd name="connsiteX2" fmla="*/ 271324 w 616098"/>
              <a:gd name="connsiteY2" fmla="*/ 479685 h 869429"/>
              <a:gd name="connsiteX3" fmla="*/ 211363 w 616098"/>
              <a:gd name="connsiteY3" fmla="*/ 599606 h 869429"/>
              <a:gd name="connsiteX4" fmla="*/ 181383 w 616098"/>
              <a:gd name="connsiteY4" fmla="*/ 689547 h 869429"/>
              <a:gd name="connsiteX5" fmla="*/ 151403 w 616098"/>
              <a:gd name="connsiteY5" fmla="*/ 734518 h 869429"/>
              <a:gd name="connsiteX6" fmla="*/ 106432 w 616098"/>
              <a:gd name="connsiteY6" fmla="*/ 809469 h 869429"/>
              <a:gd name="connsiteX7" fmla="*/ 91442 w 616098"/>
              <a:gd name="connsiteY7" fmla="*/ 764498 h 869429"/>
              <a:gd name="connsiteX8" fmla="*/ 76452 w 616098"/>
              <a:gd name="connsiteY8" fmla="*/ 704538 h 869429"/>
              <a:gd name="connsiteX9" fmla="*/ 46472 w 616098"/>
              <a:gd name="connsiteY9" fmla="*/ 674557 h 869429"/>
              <a:gd name="connsiteX10" fmla="*/ 16491 w 616098"/>
              <a:gd name="connsiteY10" fmla="*/ 584616 h 869429"/>
              <a:gd name="connsiteX11" fmla="*/ 31481 w 616098"/>
              <a:gd name="connsiteY11" fmla="*/ 584616 h 869429"/>
              <a:gd name="connsiteX12" fmla="*/ 76452 w 616098"/>
              <a:gd name="connsiteY12" fmla="*/ 674557 h 869429"/>
              <a:gd name="connsiteX13" fmla="*/ 91442 w 616098"/>
              <a:gd name="connsiteY13" fmla="*/ 719528 h 869429"/>
              <a:gd name="connsiteX14" fmla="*/ 106432 w 616098"/>
              <a:gd name="connsiteY14" fmla="*/ 779488 h 869429"/>
              <a:gd name="connsiteX15" fmla="*/ 136413 w 616098"/>
              <a:gd name="connsiteY15" fmla="*/ 869429 h 869429"/>
              <a:gd name="connsiteX16" fmla="*/ 181383 w 616098"/>
              <a:gd name="connsiteY16" fmla="*/ 854439 h 869429"/>
              <a:gd name="connsiteX17" fmla="*/ 241344 w 616098"/>
              <a:gd name="connsiteY17" fmla="*/ 839449 h 869429"/>
              <a:gd name="connsiteX18" fmla="*/ 316295 w 616098"/>
              <a:gd name="connsiteY18" fmla="*/ 809469 h 869429"/>
              <a:gd name="connsiteX19" fmla="*/ 466196 w 616098"/>
              <a:gd name="connsiteY19" fmla="*/ 749508 h 869429"/>
              <a:gd name="connsiteX20" fmla="*/ 496177 w 616098"/>
              <a:gd name="connsiteY20" fmla="*/ 719528 h 869429"/>
              <a:gd name="connsiteX21" fmla="*/ 556137 w 616098"/>
              <a:gd name="connsiteY21" fmla="*/ 689547 h 869429"/>
              <a:gd name="connsiteX22" fmla="*/ 616098 w 616098"/>
              <a:gd name="connsiteY22" fmla="*/ 644577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098" h="869429">
                <a:moveTo>
                  <a:pt x="316295" y="0"/>
                </a:moveTo>
                <a:cubicBezTo>
                  <a:pt x="311298" y="144905"/>
                  <a:pt x="314838" y="290357"/>
                  <a:pt x="301304" y="434715"/>
                </a:cubicBezTo>
                <a:cubicBezTo>
                  <a:pt x="299622" y="452652"/>
                  <a:pt x="278641" y="463222"/>
                  <a:pt x="271324" y="479685"/>
                </a:cubicBezTo>
                <a:cubicBezTo>
                  <a:pt x="216206" y="603702"/>
                  <a:pt x="272934" y="538037"/>
                  <a:pt x="211363" y="599606"/>
                </a:cubicBezTo>
                <a:cubicBezTo>
                  <a:pt x="201370" y="629586"/>
                  <a:pt x="198912" y="663252"/>
                  <a:pt x="181383" y="689547"/>
                </a:cubicBezTo>
                <a:cubicBezTo>
                  <a:pt x="171390" y="704537"/>
                  <a:pt x="159460" y="718404"/>
                  <a:pt x="151403" y="734518"/>
                </a:cubicBezTo>
                <a:cubicBezTo>
                  <a:pt x="112485" y="812354"/>
                  <a:pt x="164991" y="750910"/>
                  <a:pt x="106432" y="809469"/>
                </a:cubicBezTo>
                <a:cubicBezTo>
                  <a:pt x="101435" y="794479"/>
                  <a:pt x="95783" y="779691"/>
                  <a:pt x="91442" y="764498"/>
                </a:cubicBezTo>
                <a:cubicBezTo>
                  <a:pt x="85782" y="744689"/>
                  <a:pt x="85665" y="722965"/>
                  <a:pt x="76452" y="704538"/>
                </a:cubicBezTo>
                <a:cubicBezTo>
                  <a:pt x="70132" y="691897"/>
                  <a:pt x="56465" y="684551"/>
                  <a:pt x="46472" y="674557"/>
                </a:cubicBezTo>
                <a:lnTo>
                  <a:pt x="16491" y="584616"/>
                </a:lnTo>
                <a:cubicBezTo>
                  <a:pt x="12793" y="573523"/>
                  <a:pt x="-26635" y="468386"/>
                  <a:pt x="31481" y="584616"/>
                </a:cubicBezTo>
                <a:cubicBezTo>
                  <a:pt x="93543" y="708739"/>
                  <a:pt x="-9465" y="545681"/>
                  <a:pt x="76452" y="674557"/>
                </a:cubicBezTo>
                <a:cubicBezTo>
                  <a:pt x="81449" y="689547"/>
                  <a:pt x="87101" y="704335"/>
                  <a:pt x="91442" y="719528"/>
                </a:cubicBezTo>
                <a:cubicBezTo>
                  <a:pt x="97102" y="739337"/>
                  <a:pt x="100512" y="759755"/>
                  <a:pt x="106432" y="779488"/>
                </a:cubicBezTo>
                <a:cubicBezTo>
                  <a:pt x="115513" y="809757"/>
                  <a:pt x="136413" y="869429"/>
                  <a:pt x="136413" y="869429"/>
                </a:cubicBezTo>
                <a:cubicBezTo>
                  <a:pt x="151403" y="864432"/>
                  <a:pt x="166190" y="858780"/>
                  <a:pt x="181383" y="854439"/>
                </a:cubicBezTo>
                <a:cubicBezTo>
                  <a:pt x="201192" y="848779"/>
                  <a:pt x="221799" y="845964"/>
                  <a:pt x="241344" y="839449"/>
                </a:cubicBezTo>
                <a:cubicBezTo>
                  <a:pt x="266871" y="830940"/>
                  <a:pt x="291799" y="820604"/>
                  <a:pt x="316295" y="809469"/>
                </a:cubicBezTo>
                <a:cubicBezTo>
                  <a:pt x="448747" y="749263"/>
                  <a:pt x="358915" y="776328"/>
                  <a:pt x="466196" y="749508"/>
                </a:cubicBezTo>
                <a:cubicBezTo>
                  <a:pt x="476190" y="739515"/>
                  <a:pt x="484418" y="727368"/>
                  <a:pt x="496177" y="719528"/>
                </a:cubicBezTo>
                <a:cubicBezTo>
                  <a:pt x="514770" y="707133"/>
                  <a:pt x="536735" y="700634"/>
                  <a:pt x="556137" y="689547"/>
                </a:cubicBezTo>
                <a:cubicBezTo>
                  <a:pt x="595690" y="666945"/>
                  <a:pt x="592800" y="667875"/>
                  <a:pt x="616098" y="644577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92312" y="4922837"/>
            <a:ext cx="607589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Instance variables have a special meaning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567659" y="3747541"/>
            <a:ext cx="449705" cy="1154243"/>
          </a:xfrm>
          <a:custGeom>
            <a:avLst/>
            <a:gdLst>
              <a:gd name="connsiteX0" fmla="*/ 329784 w 449705"/>
              <a:gd name="connsiteY0" fmla="*/ 1154243 h 1154243"/>
              <a:gd name="connsiteX1" fmla="*/ 389744 w 449705"/>
              <a:gd name="connsiteY1" fmla="*/ 704538 h 1154243"/>
              <a:gd name="connsiteX2" fmla="*/ 389744 w 449705"/>
              <a:gd name="connsiteY2" fmla="*/ 344774 h 1154243"/>
              <a:gd name="connsiteX3" fmla="*/ 299803 w 449705"/>
              <a:gd name="connsiteY3" fmla="*/ 224852 h 1154243"/>
              <a:gd name="connsiteX4" fmla="*/ 239843 w 449705"/>
              <a:gd name="connsiteY4" fmla="*/ 134911 h 1154243"/>
              <a:gd name="connsiteX5" fmla="*/ 209862 w 449705"/>
              <a:gd name="connsiteY5" fmla="*/ 104931 h 1154243"/>
              <a:gd name="connsiteX6" fmla="*/ 179882 w 449705"/>
              <a:gd name="connsiteY6" fmla="*/ 59961 h 1154243"/>
              <a:gd name="connsiteX7" fmla="*/ 89941 w 449705"/>
              <a:gd name="connsiteY7" fmla="*/ 29980 h 1154243"/>
              <a:gd name="connsiteX8" fmla="*/ 44971 w 449705"/>
              <a:gd name="connsiteY8" fmla="*/ 44970 h 1154243"/>
              <a:gd name="connsiteX9" fmla="*/ 29980 w 449705"/>
              <a:gd name="connsiteY9" fmla="*/ 134911 h 1154243"/>
              <a:gd name="connsiteX10" fmla="*/ 14990 w 449705"/>
              <a:gd name="connsiteY10" fmla="*/ 209862 h 1154243"/>
              <a:gd name="connsiteX11" fmla="*/ 0 w 449705"/>
              <a:gd name="connsiteY11" fmla="*/ 269823 h 1154243"/>
              <a:gd name="connsiteX12" fmla="*/ 29980 w 449705"/>
              <a:gd name="connsiteY12" fmla="*/ 89941 h 1154243"/>
              <a:gd name="connsiteX13" fmla="*/ 44971 w 449705"/>
              <a:gd name="connsiteY13" fmla="*/ 29980 h 1154243"/>
              <a:gd name="connsiteX14" fmla="*/ 89941 w 449705"/>
              <a:gd name="connsiteY14" fmla="*/ 0 h 1154243"/>
              <a:gd name="connsiteX15" fmla="*/ 359764 w 449705"/>
              <a:gd name="connsiteY15" fmla="*/ 14990 h 1154243"/>
              <a:gd name="connsiteX16" fmla="*/ 449705 w 449705"/>
              <a:gd name="connsiteY16" fmla="*/ 29980 h 1154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9705" h="1154243">
                <a:moveTo>
                  <a:pt x="329784" y="1154243"/>
                </a:moveTo>
                <a:cubicBezTo>
                  <a:pt x="349771" y="1004341"/>
                  <a:pt x="368357" y="854246"/>
                  <a:pt x="389744" y="704538"/>
                </a:cubicBezTo>
                <a:cubicBezTo>
                  <a:pt x="412667" y="544075"/>
                  <a:pt x="446041" y="626260"/>
                  <a:pt x="389744" y="344774"/>
                </a:cubicBezTo>
                <a:cubicBezTo>
                  <a:pt x="373808" y="265094"/>
                  <a:pt x="334919" y="271674"/>
                  <a:pt x="299803" y="224852"/>
                </a:cubicBezTo>
                <a:cubicBezTo>
                  <a:pt x="278184" y="196027"/>
                  <a:pt x="265322" y="160389"/>
                  <a:pt x="239843" y="134911"/>
                </a:cubicBezTo>
                <a:cubicBezTo>
                  <a:pt x="229849" y="124918"/>
                  <a:pt x="218691" y="115967"/>
                  <a:pt x="209862" y="104931"/>
                </a:cubicBezTo>
                <a:cubicBezTo>
                  <a:pt x="198608" y="90863"/>
                  <a:pt x="195159" y="69509"/>
                  <a:pt x="179882" y="59961"/>
                </a:cubicBezTo>
                <a:cubicBezTo>
                  <a:pt x="153083" y="43212"/>
                  <a:pt x="89941" y="29980"/>
                  <a:pt x="89941" y="29980"/>
                </a:cubicBezTo>
                <a:cubicBezTo>
                  <a:pt x="74951" y="34977"/>
                  <a:pt x="52810" y="31251"/>
                  <a:pt x="44971" y="44970"/>
                </a:cubicBezTo>
                <a:cubicBezTo>
                  <a:pt x="29891" y="71359"/>
                  <a:pt x="35417" y="105007"/>
                  <a:pt x="29980" y="134911"/>
                </a:cubicBezTo>
                <a:cubicBezTo>
                  <a:pt x="25422" y="159978"/>
                  <a:pt x="20517" y="184990"/>
                  <a:pt x="14990" y="209862"/>
                </a:cubicBezTo>
                <a:cubicBezTo>
                  <a:pt x="10521" y="229974"/>
                  <a:pt x="0" y="290425"/>
                  <a:pt x="0" y="269823"/>
                </a:cubicBezTo>
                <a:cubicBezTo>
                  <a:pt x="0" y="238540"/>
                  <a:pt x="21469" y="128241"/>
                  <a:pt x="29980" y="89941"/>
                </a:cubicBezTo>
                <a:cubicBezTo>
                  <a:pt x="34449" y="69829"/>
                  <a:pt x="33543" y="47122"/>
                  <a:pt x="44971" y="29980"/>
                </a:cubicBezTo>
                <a:cubicBezTo>
                  <a:pt x="54964" y="14990"/>
                  <a:pt x="74951" y="9993"/>
                  <a:pt x="89941" y="0"/>
                </a:cubicBezTo>
                <a:cubicBezTo>
                  <a:pt x="179882" y="4997"/>
                  <a:pt x="269995" y="7509"/>
                  <a:pt x="359764" y="14990"/>
                </a:cubicBezTo>
                <a:cubicBezTo>
                  <a:pt x="390053" y="17514"/>
                  <a:pt x="449705" y="29980"/>
                  <a:pt x="449705" y="299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201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41970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668934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deposit(double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withdraw(double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75201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59356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95138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712" y="2941637"/>
            <a:ext cx="1479892" cy="69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this</a:t>
            </a:r>
          </a:p>
        </p:txBody>
      </p:sp>
    </p:spTree>
    <p:extLst>
      <p:ext uri="{BB962C8B-B14F-4D97-AF65-F5344CB8AC3E}">
        <p14:creationId xmlns:p14="http://schemas.microsoft.com/office/powerpoint/2010/main" val="4250581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996860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4987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(amount &lt;=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-=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true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940179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627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(amount &lt;=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-=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true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// 3. How do you make a new one?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(String name,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07619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AA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2" y="1493837"/>
            <a:ext cx="8719928" cy="42672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960120" y="2468880"/>
            <a:ext cx="762000" cy="839449"/>
          </a:xfrm>
          <a:custGeom>
            <a:avLst/>
            <a:gdLst>
              <a:gd name="connsiteX0" fmla="*/ 0 w 762000"/>
              <a:gd name="connsiteY0" fmla="*/ 533400 h 839449"/>
              <a:gd name="connsiteX1" fmla="*/ 45720 w 762000"/>
              <a:gd name="connsiteY1" fmla="*/ 441960 h 839449"/>
              <a:gd name="connsiteX2" fmla="*/ 91440 w 762000"/>
              <a:gd name="connsiteY2" fmla="*/ 381000 h 839449"/>
              <a:gd name="connsiteX3" fmla="*/ 182880 w 762000"/>
              <a:gd name="connsiteY3" fmla="*/ 259080 h 839449"/>
              <a:gd name="connsiteX4" fmla="*/ 274320 w 762000"/>
              <a:gd name="connsiteY4" fmla="*/ 137160 h 839449"/>
              <a:gd name="connsiteX5" fmla="*/ 320040 w 762000"/>
              <a:gd name="connsiteY5" fmla="*/ 91440 h 839449"/>
              <a:gd name="connsiteX6" fmla="*/ 365760 w 762000"/>
              <a:gd name="connsiteY6" fmla="*/ 76200 h 839449"/>
              <a:gd name="connsiteX7" fmla="*/ 350520 w 762000"/>
              <a:gd name="connsiteY7" fmla="*/ 213360 h 839449"/>
              <a:gd name="connsiteX8" fmla="*/ 304800 w 762000"/>
              <a:gd name="connsiteY8" fmla="*/ 320040 h 839449"/>
              <a:gd name="connsiteX9" fmla="*/ 274320 w 762000"/>
              <a:gd name="connsiteY9" fmla="*/ 365760 h 839449"/>
              <a:gd name="connsiteX10" fmla="*/ 182880 w 762000"/>
              <a:gd name="connsiteY10" fmla="*/ 533400 h 839449"/>
              <a:gd name="connsiteX11" fmla="*/ 106680 w 762000"/>
              <a:gd name="connsiteY11" fmla="*/ 655320 h 839449"/>
              <a:gd name="connsiteX12" fmla="*/ 45720 w 762000"/>
              <a:gd name="connsiteY12" fmla="*/ 746760 h 839449"/>
              <a:gd name="connsiteX13" fmla="*/ 152400 w 762000"/>
              <a:gd name="connsiteY13" fmla="*/ 640080 h 839449"/>
              <a:gd name="connsiteX14" fmla="*/ 228600 w 762000"/>
              <a:gd name="connsiteY14" fmla="*/ 579120 h 839449"/>
              <a:gd name="connsiteX15" fmla="*/ 304800 w 762000"/>
              <a:gd name="connsiteY15" fmla="*/ 487680 h 839449"/>
              <a:gd name="connsiteX16" fmla="*/ 426720 w 762000"/>
              <a:gd name="connsiteY16" fmla="*/ 365760 h 839449"/>
              <a:gd name="connsiteX17" fmla="*/ 548640 w 762000"/>
              <a:gd name="connsiteY17" fmla="*/ 198120 h 839449"/>
              <a:gd name="connsiteX18" fmla="*/ 670560 w 762000"/>
              <a:gd name="connsiteY18" fmla="*/ 76200 h 839449"/>
              <a:gd name="connsiteX19" fmla="*/ 762000 w 762000"/>
              <a:gd name="connsiteY19" fmla="*/ 0 h 839449"/>
              <a:gd name="connsiteX20" fmla="*/ 746760 w 762000"/>
              <a:gd name="connsiteY20" fmla="*/ 45720 h 839449"/>
              <a:gd name="connsiteX21" fmla="*/ 655320 w 762000"/>
              <a:gd name="connsiteY21" fmla="*/ 167640 h 839449"/>
              <a:gd name="connsiteX22" fmla="*/ 609600 w 762000"/>
              <a:gd name="connsiteY22" fmla="*/ 259080 h 839449"/>
              <a:gd name="connsiteX23" fmla="*/ 548640 w 762000"/>
              <a:gd name="connsiteY23" fmla="*/ 365760 h 839449"/>
              <a:gd name="connsiteX24" fmla="*/ 518160 w 762000"/>
              <a:gd name="connsiteY24" fmla="*/ 441960 h 839449"/>
              <a:gd name="connsiteX25" fmla="*/ 472440 w 762000"/>
              <a:gd name="connsiteY25" fmla="*/ 502920 h 839449"/>
              <a:gd name="connsiteX26" fmla="*/ 411480 w 762000"/>
              <a:gd name="connsiteY26" fmla="*/ 624840 h 839449"/>
              <a:gd name="connsiteX27" fmla="*/ 335280 w 762000"/>
              <a:gd name="connsiteY27" fmla="*/ 746760 h 839449"/>
              <a:gd name="connsiteX28" fmla="*/ 304800 w 762000"/>
              <a:gd name="connsiteY28" fmla="*/ 792480 h 839449"/>
              <a:gd name="connsiteX29" fmla="*/ 289560 w 762000"/>
              <a:gd name="connsiteY29" fmla="*/ 838200 h 839449"/>
              <a:gd name="connsiteX30" fmla="*/ 350520 w 762000"/>
              <a:gd name="connsiteY30" fmla="*/ 807720 h 839449"/>
              <a:gd name="connsiteX31" fmla="*/ 472440 w 762000"/>
              <a:gd name="connsiteY31" fmla="*/ 701040 h 839449"/>
              <a:gd name="connsiteX32" fmla="*/ 518160 w 762000"/>
              <a:gd name="connsiteY32" fmla="*/ 670560 h 839449"/>
              <a:gd name="connsiteX33" fmla="*/ 563880 w 762000"/>
              <a:gd name="connsiteY33" fmla="*/ 624840 h 839449"/>
              <a:gd name="connsiteX34" fmla="*/ 609600 w 762000"/>
              <a:gd name="connsiteY34" fmla="*/ 563880 h 839449"/>
              <a:gd name="connsiteX35" fmla="*/ 533400 w 762000"/>
              <a:gd name="connsiteY35" fmla="*/ 685800 h 839449"/>
              <a:gd name="connsiteX36" fmla="*/ 502920 w 762000"/>
              <a:gd name="connsiteY36" fmla="*/ 731520 h 839449"/>
              <a:gd name="connsiteX37" fmla="*/ 441960 w 762000"/>
              <a:gd name="connsiteY37" fmla="*/ 792480 h 83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62000" h="839449">
                <a:moveTo>
                  <a:pt x="0" y="533400"/>
                </a:moveTo>
                <a:cubicBezTo>
                  <a:pt x="15240" y="502920"/>
                  <a:pt x="28187" y="471181"/>
                  <a:pt x="45720" y="441960"/>
                </a:cubicBezTo>
                <a:cubicBezTo>
                  <a:pt x="58788" y="420180"/>
                  <a:pt x="78372" y="402780"/>
                  <a:pt x="91440" y="381000"/>
                </a:cubicBezTo>
                <a:cubicBezTo>
                  <a:pt x="163322" y="261197"/>
                  <a:pt x="99147" y="314902"/>
                  <a:pt x="182880" y="259080"/>
                </a:cubicBezTo>
                <a:cubicBezTo>
                  <a:pt x="219173" y="204641"/>
                  <a:pt x="223639" y="195082"/>
                  <a:pt x="274320" y="137160"/>
                </a:cubicBezTo>
                <a:cubicBezTo>
                  <a:pt x="288512" y="120940"/>
                  <a:pt x="302107" y="103395"/>
                  <a:pt x="320040" y="91440"/>
                </a:cubicBezTo>
                <a:cubicBezTo>
                  <a:pt x="333406" y="82529"/>
                  <a:pt x="350520" y="81280"/>
                  <a:pt x="365760" y="76200"/>
                </a:cubicBezTo>
                <a:cubicBezTo>
                  <a:pt x="360680" y="121920"/>
                  <a:pt x="358083" y="167985"/>
                  <a:pt x="350520" y="213360"/>
                </a:cubicBezTo>
                <a:cubicBezTo>
                  <a:pt x="345491" y="243532"/>
                  <a:pt x="317863" y="297179"/>
                  <a:pt x="304800" y="320040"/>
                </a:cubicBezTo>
                <a:cubicBezTo>
                  <a:pt x="295713" y="335943"/>
                  <a:pt x="283091" y="349680"/>
                  <a:pt x="274320" y="365760"/>
                </a:cubicBezTo>
                <a:cubicBezTo>
                  <a:pt x="210449" y="482856"/>
                  <a:pt x="236435" y="458423"/>
                  <a:pt x="182880" y="533400"/>
                </a:cubicBezTo>
                <a:cubicBezTo>
                  <a:pt x="50219" y="719125"/>
                  <a:pt x="214090" y="476304"/>
                  <a:pt x="106680" y="655320"/>
                </a:cubicBezTo>
                <a:cubicBezTo>
                  <a:pt x="87833" y="686732"/>
                  <a:pt x="16414" y="768739"/>
                  <a:pt x="45720" y="746760"/>
                </a:cubicBezTo>
                <a:cubicBezTo>
                  <a:pt x="208280" y="624840"/>
                  <a:pt x="10160" y="782320"/>
                  <a:pt x="152400" y="640080"/>
                </a:cubicBezTo>
                <a:cubicBezTo>
                  <a:pt x="175401" y="617079"/>
                  <a:pt x="205599" y="602121"/>
                  <a:pt x="228600" y="579120"/>
                </a:cubicBezTo>
                <a:cubicBezTo>
                  <a:pt x="256655" y="551065"/>
                  <a:pt x="277802" y="516754"/>
                  <a:pt x="304800" y="487680"/>
                </a:cubicBezTo>
                <a:cubicBezTo>
                  <a:pt x="343908" y="445564"/>
                  <a:pt x="394839" y="413581"/>
                  <a:pt x="426720" y="365760"/>
                </a:cubicBezTo>
                <a:cubicBezTo>
                  <a:pt x="467954" y="303910"/>
                  <a:pt x="498334" y="252619"/>
                  <a:pt x="548640" y="198120"/>
                </a:cubicBezTo>
                <a:cubicBezTo>
                  <a:pt x="587623" y="155888"/>
                  <a:pt x="629920" y="116840"/>
                  <a:pt x="670560" y="76200"/>
                </a:cubicBezTo>
                <a:cubicBezTo>
                  <a:pt x="729232" y="17528"/>
                  <a:pt x="698347" y="42435"/>
                  <a:pt x="762000" y="0"/>
                </a:cubicBezTo>
                <a:cubicBezTo>
                  <a:pt x="756920" y="15240"/>
                  <a:pt x="755274" y="32097"/>
                  <a:pt x="746760" y="45720"/>
                </a:cubicBezTo>
                <a:cubicBezTo>
                  <a:pt x="676913" y="157474"/>
                  <a:pt x="702404" y="82888"/>
                  <a:pt x="655320" y="167640"/>
                </a:cubicBezTo>
                <a:cubicBezTo>
                  <a:pt x="638770" y="197429"/>
                  <a:pt x="626150" y="229291"/>
                  <a:pt x="609600" y="259080"/>
                </a:cubicBezTo>
                <a:cubicBezTo>
                  <a:pt x="555118" y="357148"/>
                  <a:pt x="601452" y="246934"/>
                  <a:pt x="548640" y="365760"/>
                </a:cubicBezTo>
                <a:cubicBezTo>
                  <a:pt x="537529" y="390759"/>
                  <a:pt x="531446" y="418046"/>
                  <a:pt x="518160" y="441960"/>
                </a:cubicBezTo>
                <a:cubicBezTo>
                  <a:pt x="505825" y="464164"/>
                  <a:pt x="485238" y="480980"/>
                  <a:pt x="472440" y="502920"/>
                </a:cubicBezTo>
                <a:cubicBezTo>
                  <a:pt x="449546" y="542167"/>
                  <a:pt x="438742" y="588490"/>
                  <a:pt x="411480" y="624840"/>
                </a:cubicBezTo>
                <a:cubicBezTo>
                  <a:pt x="324062" y="741397"/>
                  <a:pt x="402223" y="629610"/>
                  <a:pt x="335280" y="746760"/>
                </a:cubicBezTo>
                <a:cubicBezTo>
                  <a:pt x="326193" y="762663"/>
                  <a:pt x="312991" y="776097"/>
                  <a:pt x="304800" y="792480"/>
                </a:cubicBezTo>
                <a:cubicBezTo>
                  <a:pt x="297616" y="806848"/>
                  <a:pt x="274320" y="833120"/>
                  <a:pt x="289560" y="838200"/>
                </a:cubicBezTo>
                <a:cubicBezTo>
                  <a:pt x="311113" y="845384"/>
                  <a:pt x="331255" y="819761"/>
                  <a:pt x="350520" y="807720"/>
                </a:cubicBezTo>
                <a:cubicBezTo>
                  <a:pt x="432193" y="756674"/>
                  <a:pt x="396095" y="766479"/>
                  <a:pt x="472440" y="701040"/>
                </a:cubicBezTo>
                <a:cubicBezTo>
                  <a:pt x="486347" y="689120"/>
                  <a:pt x="504089" y="682286"/>
                  <a:pt x="518160" y="670560"/>
                </a:cubicBezTo>
                <a:cubicBezTo>
                  <a:pt x="534717" y="656762"/>
                  <a:pt x="549854" y="641204"/>
                  <a:pt x="563880" y="624840"/>
                </a:cubicBezTo>
                <a:cubicBezTo>
                  <a:pt x="580410" y="605555"/>
                  <a:pt x="591639" y="545919"/>
                  <a:pt x="609600" y="563880"/>
                </a:cubicBezTo>
                <a:cubicBezTo>
                  <a:pt x="639849" y="594129"/>
                  <a:pt x="544314" y="672704"/>
                  <a:pt x="533400" y="685800"/>
                </a:cubicBezTo>
                <a:cubicBezTo>
                  <a:pt x="521674" y="699871"/>
                  <a:pt x="514646" y="717449"/>
                  <a:pt x="502920" y="731520"/>
                </a:cubicBezTo>
                <a:lnTo>
                  <a:pt x="441960" y="792480"/>
                </a:lnTo>
              </a:path>
            </a:pathLst>
          </a:custGeom>
          <a:noFill/>
          <a:ln w="762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036320" y="1652330"/>
            <a:ext cx="609600" cy="709870"/>
          </a:xfrm>
          <a:custGeom>
            <a:avLst/>
            <a:gdLst>
              <a:gd name="connsiteX0" fmla="*/ 15240 w 609600"/>
              <a:gd name="connsiteY0" fmla="*/ 69790 h 709870"/>
              <a:gd name="connsiteX1" fmla="*/ 0 w 609600"/>
              <a:gd name="connsiteY1" fmla="*/ 664150 h 709870"/>
              <a:gd name="connsiteX2" fmla="*/ 15240 w 609600"/>
              <a:gd name="connsiteY2" fmla="*/ 283150 h 709870"/>
              <a:gd name="connsiteX3" fmla="*/ 45720 w 609600"/>
              <a:gd name="connsiteY3" fmla="*/ 191710 h 709870"/>
              <a:gd name="connsiteX4" fmla="*/ 91440 w 609600"/>
              <a:gd name="connsiteY4" fmla="*/ 100270 h 709870"/>
              <a:gd name="connsiteX5" fmla="*/ 137160 w 609600"/>
              <a:gd name="connsiteY5" fmla="*/ 69790 h 709870"/>
              <a:gd name="connsiteX6" fmla="*/ 228600 w 609600"/>
              <a:gd name="connsiteY6" fmla="*/ 8830 h 709870"/>
              <a:gd name="connsiteX7" fmla="*/ 396240 w 609600"/>
              <a:gd name="connsiteY7" fmla="*/ 24070 h 709870"/>
              <a:gd name="connsiteX8" fmla="*/ 381000 w 609600"/>
              <a:gd name="connsiteY8" fmla="*/ 237430 h 709870"/>
              <a:gd name="connsiteX9" fmla="*/ 335280 w 609600"/>
              <a:gd name="connsiteY9" fmla="*/ 267910 h 709870"/>
              <a:gd name="connsiteX10" fmla="*/ 243840 w 609600"/>
              <a:gd name="connsiteY10" fmla="*/ 298390 h 709870"/>
              <a:gd name="connsiteX11" fmla="*/ 533400 w 609600"/>
              <a:gd name="connsiteY11" fmla="*/ 313630 h 709870"/>
              <a:gd name="connsiteX12" fmla="*/ 563880 w 609600"/>
              <a:gd name="connsiteY12" fmla="*/ 359350 h 709870"/>
              <a:gd name="connsiteX13" fmla="*/ 594360 w 609600"/>
              <a:gd name="connsiteY13" fmla="*/ 466030 h 709870"/>
              <a:gd name="connsiteX14" fmla="*/ 609600 w 609600"/>
              <a:gd name="connsiteY14" fmla="*/ 511750 h 709870"/>
              <a:gd name="connsiteX15" fmla="*/ 594360 w 609600"/>
              <a:gd name="connsiteY15" fmla="*/ 603190 h 709870"/>
              <a:gd name="connsiteX16" fmla="*/ 548640 w 609600"/>
              <a:gd name="connsiteY16" fmla="*/ 648910 h 709870"/>
              <a:gd name="connsiteX17" fmla="*/ 457200 w 609600"/>
              <a:gd name="connsiteY17" fmla="*/ 679390 h 709870"/>
              <a:gd name="connsiteX18" fmla="*/ 335280 w 609600"/>
              <a:gd name="connsiteY18" fmla="*/ 709870 h 709870"/>
              <a:gd name="connsiteX19" fmla="*/ 152400 w 609600"/>
              <a:gd name="connsiteY19" fmla="*/ 694630 h 709870"/>
              <a:gd name="connsiteX20" fmla="*/ 60960 w 609600"/>
              <a:gd name="connsiteY20" fmla="*/ 664150 h 709870"/>
              <a:gd name="connsiteX21" fmla="*/ 0 w 609600"/>
              <a:gd name="connsiteY21" fmla="*/ 603190 h 70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600" h="709870">
                <a:moveTo>
                  <a:pt x="15240" y="69790"/>
                </a:moveTo>
                <a:cubicBezTo>
                  <a:pt x="10160" y="267910"/>
                  <a:pt x="0" y="465965"/>
                  <a:pt x="0" y="664150"/>
                </a:cubicBezTo>
                <a:cubicBezTo>
                  <a:pt x="0" y="791252"/>
                  <a:pt x="2997" y="409661"/>
                  <a:pt x="15240" y="283150"/>
                </a:cubicBezTo>
                <a:cubicBezTo>
                  <a:pt x="18335" y="251171"/>
                  <a:pt x="35560" y="222190"/>
                  <a:pt x="45720" y="191710"/>
                </a:cubicBezTo>
                <a:cubicBezTo>
                  <a:pt x="58115" y="154525"/>
                  <a:pt x="61897" y="129813"/>
                  <a:pt x="91440" y="100270"/>
                </a:cubicBezTo>
                <a:cubicBezTo>
                  <a:pt x="104392" y="87318"/>
                  <a:pt x="123089" y="81516"/>
                  <a:pt x="137160" y="69790"/>
                </a:cubicBezTo>
                <a:cubicBezTo>
                  <a:pt x="213266" y="6369"/>
                  <a:pt x="148252" y="35613"/>
                  <a:pt x="228600" y="8830"/>
                </a:cubicBezTo>
                <a:cubicBezTo>
                  <a:pt x="284480" y="13910"/>
                  <a:pt x="365116" y="-22617"/>
                  <a:pt x="396240" y="24070"/>
                </a:cubicBezTo>
                <a:cubicBezTo>
                  <a:pt x="435791" y="83396"/>
                  <a:pt x="398293" y="168258"/>
                  <a:pt x="381000" y="237430"/>
                </a:cubicBezTo>
                <a:cubicBezTo>
                  <a:pt x="376558" y="255199"/>
                  <a:pt x="352018" y="260471"/>
                  <a:pt x="335280" y="267910"/>
                </a:cubicBezTo>
                <a:cubicBezTo>
                  <a:pt x="305920" y="280959"/>
                  <a:pt x="243840" y="298390"/>
                  <a:pt x="243840" y="298390"/>
                </a:cubicBezTo>
                <a:cubicBezTo>
                  <a:pt x="340360" y="303470"/>
                  <a:pt x="438453" y="295545"/>
                  <a:pt x="533400" y="313630"/>
                </a:cubicBezTo>
                <a:cubicBezTo>
                  <a:pt x="551393" y="317057"/>
                  <a:pt x="555689" y="342967"/>
                  <a:pt x="563880" y="359350"/>
                </a:cubicBezTo>
                <a:cubicBezTo>
                  <a:pt x="576060" y="383710"/>
                  <a:pt x="587849" y="443243"/>
                  <a:pt x="594360" y="466030"/>
                </a:cubicBezTo>
                <a:cubicBezTo>
                  <a:pt x="598773" y="481476"/>
                  <a:pt x="604520" y="496510"/>
                  <a:pt x="609600" y="511750"/>
                </a:cubicBezTo>
                <a:cubicBezTo>
                  <a:pt x="604520" y="542230"/>
                  <a:pt x="606910" y="574953"/>
                  <a:pt x="594360" y="603190"/>
                </a:cubicBezTo>
                <a:cubicBezTo>
                  <a:pt x="585607" y="622885"/>
                  <a:pt x="567480" y="638443"/>
                  <a:pt x="548640" y="648910"/>
                </a:cubicBezTo>
                <a:cubicBezTo>
                  <a:pt x="520554" y="664513"/>
                  <a:pt x="487680" y="669230"/>
                  <a:pt x="457200" y="679390"/>
                </a:cubicBezTo>
                <a:cubicBezTo>
                  <a:pt x="386906" y="702821"/>
                  <a:pt x="427232" y="691480"/>
                  <a:pt x="335280" y="709870"/>
                </a:cubicBezTo>
                <a:cubicBezTo>
                  <a:pt x="274320" y="704790"/>
                  <a:pt x="212739" y="704686"/>
                  <a:pt x="152400" y="694630"/>
                </a:cubicBezTo>
                <a:cubicBezTo>
                  <a:pt x="120708" y="689348"/>
                  <a:pt x="60960" y="664150"/>
                  <a:pt x="60960" y="664150"/>
                </a:cubicBezTo>
                <a:cubicBezTo>
                  <a:pt x="24179" y="608979"/>
                  <a:pt x="46863" y="626621"/>
                  <a:pt x="0" y="603190"/>
                </a:cubicBezTo>
              </a:path>
            </a:pathLst>
          </a:custGeom>
          <a:noFill/>
          <a:ln w="1905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854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</p:spTree>
    <p:extLst>
      <p:ext uri="{BB962C8B-B14F-4D97-AF65-F5344CB8AC3E}">
        <p14:creationId xmlns:p14="http://schemas.microsoft.com/office/powerpoint/2010/main" val="20293052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on one slide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2112" y="1341437"/>
            <a:ext cx="79047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</a:rPr>
              <a:t>1. What variables make up this new super variable type?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6512" y="2103437"/>
            <a:ext cx="266771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Instance variables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112" y="3017837"/>
            <a:ext cx="781656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</a:rPr>
              <a:t>2. What methods can you call on a variable of this type?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6512" y="3877412"/>
            <a:ext cx="2729530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It’s public methods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112" y="4715612"/>
            <a:ext cx="786785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</a:rPr>
              <a:t>3. What happens when the user makes a </a:t>
            </a:r>
            <a:r>
              <a:rPr lang="en-US" sz="2400" b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0432FF"/>
                </a:solidFill>
              </a:rPr>
              <a:t>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6512" y="5532437"/>
            <a:ext cx="253466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The “constructor”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2112" y="6675437"/>
            <a:ext cx="8382000" cy="7793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* Don’t forget that all methods and constructors have access to a </a:t>
            </a:r>
            <a:r>
              <a:rPr lang="en-US" sz="2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this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7063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  <p:bldP spid="10" grpId="0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is a class?</a:t>
            </a:r>
          </a:p>
        </p:txBody>
      </p:sp>
    </p:spTree>
    <p:extLst>
      <p:ext uri="{BB962C8B-B14F-4D97-AF65-F5344CB8AC3E}">
        <p14:creationId xmlns:p14="http://schemas.microsoft.com/office/powerpoint/2010/main" val="4155948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2850507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512" y="1722437"/>
            <a:ext cx="5334000" cy="4700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74637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Bouncing Balls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68712" y="2713037"/>
            <a:ext cx="3048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6030912" y="3856037"/>
            <a:ext cx="381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668712" y="4846637"/>
            <a:ext cx="3048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2926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Ball Variable Type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7"/>
            <a:ext cx="7696200" cy="5231299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1996350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9911" y="7119507"/>
            <a:ext cx="596830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*details on how to define these three things coming soon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18812" y="2495164"/>
            <a:ext cx="5166799" cy="865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Goval</a:t>
            </a:r>
            <a:r>
              <a:rPr lang="en-US" dirty="0"/>
              <a:t> (lets call it shape)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dx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dy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18812" y="3997306"/>
            <a:ext cx="2127505" cy="6076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heartbeat();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getShape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29924" y="5229635"/>
            <a:ext cx="484619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Sets initial values for all the ”instance” </a:t>
            </a:r>
            <a:r>
              <a:rPr lang="en-US" dirty="0" err="1"/>
              <a:t>vars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0622430">
            <a:off x="1144574" y="1198473"/>
            <a:ext cx="2739917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The Ball class</a:t>
            </a:r>
          </a:p>
        </p:txBody>
      </p:sp>
    </p:spTree>
    <p:extLst>
      <p:ext uri="{BB962C8B-B14F-4D97-AF65-F5344CB8AC3E}">
        <p14:creationId xmlns:p14="http://schemas.microsoft.com/office/powerpoint/2010/main" val="12146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classes?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562" y="1716087"/>
            <a:ext cx="4127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81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912" y="2179637"/>
            <a:ext cx="3581400" cy="3581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772EAA8-2DD8-074D-85F1-1BFEF334756E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classes?</a:t>
            </a:r>
          </a:p>
        </p:txBody>
      </p:sp>
    </p:spTree>
    <p:extLst>
      <p:ext uri="{BB962C8B-B14F-4D97-AF65-F5344CB8AC3E}">
        <p14:creationId xmlns:p14="http://schemas.microsoft.com/office/powerpoint/2010/main" val="2806499000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14341</TotalTime>
  <Words>1915</Words>
  <Application>Microsoft Macintosh PowerPoint</Application>
  <PresentationFormat>Custom</PresentationFormat>
  <Paragraphs>435</Paragraphs>
  <Slides>61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4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Consolas</vt:lpstr>
      <vt:lpstr>Courier</vt:lpstr>
      <vt:lpstr>Courier New</vt:lpstr>
      <vt:lpstr>DejaVu Serif</vt:lpstr>
      <vt:lpstr>Monaco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342</cp:revision>
  <cp:lastPrinted>2018-02-26T20:50:15Z</cp:lastPrinted>
  <dcterms:created xsi:type="dcterms:W3CDTF">2012-01-18T02:26:13Z</dcterms:created>
  <dcterms:modified xsi:type="dcterms:W3CDTF">2018-02-28T17:27:20Z</dcterms:modified>
</cp:coreProperties>
</file>