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75"/>
  </p:notesMasterIdLst>
  <p:sldIdLst>
    <p:sldId id="256" r:id="rId2"/>
    <p:sldId id="531" r:id="rId3"/>
    <p:sldId id="622" r:id="rId4"/>
    <p:sldId id="621" r:id="rId5"/>
    <p:sldId id="638" r:id="rId6"/>
    <p:sldId id="288" r:id="rId7"/>
    <p:sldId id="289" r:id="rId8"/>
    <p:sldId id="290" r:id="rId9"/>
    <p:sldId id="291" r:id="rId10"/>
    <p:sldId id="292" r:id="rId11"/>
    <p:sldId id="639" r:id="rId12"/>
    <p:sldId id="640" r:id="rId13"/>
    <p:sldId id="641" r:id="rId14"/>
    <p:sldId id="642" r:id="rId15"/>
    <p:sldId id="643" r:id="rId16"/>
    <p:sldId id="612" r:id="rId17"/>
    <p:sldId id="613" r:id="rId18"/>
    <p:sldId id="533" r:id="rId19"/>
    <p:sldId id="534" r:id="rId20"/>
    <p:sldId id="535" r:id="rId21"/>
    <p:sldId id="537" r:id="rId22"/>
    <p:sldId id="536" r:id="rId23"/>
    <p:sldId id="538" r:id="rId24"/>
    <p:sldId id="539" r:id="rId25"/>
    <p:sldId id="540" r:id="rId26"/>
    <p:sldId id="624" r:id="rId27"/>
    <p:sldId id="625" r:id="rId28"/>
    <p:sldId id="626" r:id="rId29"/>
    <p:sldId id="627" r:id="rId30"/>
    <p:sldId id="628" r:id="rId31"/>
    <p:sldId id="546" r:id="rId32"/>
    <p:sldId id="629" r:id="rId33"/>
    <p:sldId id="630" r:id="rId34"/>
    <p:sldId id="631" r:id="rId35"/>
    <p:sldId id="632" r:id="rId36"/>
    <p:sldId id="547" r:id="rId37"/>
    <p:sldId id="633" r:id="rId38"/>
    <p:sldId id="634" r:id="rId39"/>
    <p:sldId id="635" r:id="rId40"/>
    <p:sldId id="636" r:id="rId41"/>
    <p:sldId id="644" r:id="rId42"/>
    <p:sldId id="557" r:id="rId43"/>
    <p:sldId id="558" r:id="rId44"/>
    <p:sldId id="559" r:id="rId45"/>
    <p:sldId id="560" r:id="rId46"/>
    <p:sldId id="561" r:id="rId47"/>
    <p:sldId id="562" r:id="rId48"/>
    <p:sldId id="563" r:id="rId49"/>
    <p:sldId id="564" r:id="rId50"/>
    <p:sldId id="565" r:id="rId51"/>
    <p:sldId id="568" r:id="rId52"/>
    <p:sldId id="566" r:id="rId53"/>
    <p:sldId id="569" r:id="rId54"/>
    <p:sldId id="567" r:id="rId55"/>
    <p:sldId id="571" r:id="rId56"/>
    <p:sldId id="572" r:id="rId57"/>
    <p:sldId id="573" r:id="rId58"/>
    <p:sldId id="574" r:id="rId59"/>
    <p:sldId id="570" r:id="rId60"/>
    <p:sldId id="645" r:id="rId61"/>
    <p:sldId id="583" r:id="rId62"/>
    <p:sldId id="584" r:id="rId63"/>
    <p:sldId id="585" r:id="rId64"/>
    <p:sldId id="586" r:id="rId65"/>
    <p:sldId id="587" r:id="rId66"/>
    <p:sldId id="588" r:id="rId67"/>
    <p:sldId id="589" r:id="rId68"/>
    <p:sldId id="590" r:id="rId69"/>
    <p:sldId id="592" r:id="rId70"/>
    <p:sldId id="593" r:id="rId71"/>
    <p:sldId id="649" r:id="rId72"/>
    <p:sldId id="647" r:id="rId73"/>
    <p:sldId id="648" r:id="rId7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" id="{5709C55F-86B5-9446-ADFB-FFDAAF414CDB}">
          <p14:sldIdLst>
            <p14:sldId id="256"/>
            <p14:sldId id="531"/>
          </p14:sldIdLst>
        </p14:section>
        <p14:section name="Announcements" id="{28F7E435-A478-B743-8E21-9096CE77979F}">
          <p14:sldIdLst>
            <p14:sldId id="622"/>
            <p14:sldId id="621"/>
          </p14:sldIdLst>
        </p14:section>
        <p14:section name="Graphics Contest" id="{B336FD85-A554-E342-9231-BFFD76E0A223}">
          <p14:sldIdLst>
            <p14:sldId id="638"/>
            <p14:sldId id="288"/>
            <p14:sldId id="289"/>
            <p14:sldId id="290"/>
            <p14:sldId id="291"/>
            <p14:sldId id="292"/>
            <p14:sldId id="639"/>
            <p14:sldId id="640"/>
            <p14:sldId id="641"/>
            <p14:sldId id="642"/>
          </p14:sldIdLst>
        </p14:section>
        <p14:section name="HashMap" id="{1D93DD38-BED6-EE49-8968-A41AA3E6CD12}">
          <p14:sldIdLst>
            <p14:sldId id="643"/>
            <p14:sldId id="612"/>
            <p14:sldId id="613"/>
            <p14:sldId id="533"/>
            <p14:sldId id="534"/>
            <p14:sldId id="535"/>
            <p14:sldId id="537"/>
            <p14:sldId id="536"/>
            <p14:sldId id="538"/>
            <p14:sldId id="539"/>
            <p14:sldId id="540"/>
            <p14:sldId id="624"/>
            <p14:sldId id="625"/>
            <p14:sldId id="626"/>
            <p14:sldId id="627"/>
            <p14:sldId id="628"/>
            <p14:sldId id="546"/>
            <p14:sldId id="629"/>
            <p14:sldId id="630"/>
            <p14:sldId id="631"/>
            <p14:sldId id="632"/>
            <p14:sldId id="547"/>
            <p14:sldId id="633"/>
            <p14:sldId id="634"/>
            <p14:sldId id="635"/>
            <p14:sldId id="636"/>
          </p14:sldIdLst>
        </p14:section>
        <p14:section name="Classes" id="{041569FC-97D2-E54E-9CA9-5328C191086D}">
          <p14:sldIdLst>
            <p14:sldId id="644"/>
            <p14:sldId id="557"/>
            <p14:sldId id="558"/>
            <p14:sldId id="559"/>
            <p14:sldId id="560"/>
            <p14:sldId id="561"/>
            <p14:sldId id="562"/>
            <p14:sldId id="563"/>
            <p14:sldId id="564"/>
            <p14:sldId id="565"/>
            <p14:sldId id="568"/>
            <p14:sldId id="566"/>
            <p14:sldId id="569"/>
            <p14:sldId id="567"/>
            <p14:sldId id="571"/>
            <p14:sldId id="572"/>
            <p14:sldId id="573"/>
            <p14:sldId id="574"/>
            <p14:sldId id="570"/>
          </p14:sldIdLst>
        </p14:section>
        <p14:section name="Interactors" id="{47752AE9-F719-984F-8D30-52342FCC2D1F}">
          <p14:sldIdLst>
            <p14:sldId id="645"/>
            <p14:sldId id="583"/>
            <p14:sldId id="584"/>
            <p14:sldId id="585"/>
            <p14:sldId id="586"/>
            <p14:sldId id="587"/>
            <p14:sldId id="588"/>
            <p14:sldId id="589"/>
            <p14:sldId id="590"/>
            <p14:sldId id="592"/>
            <p14:sldId id="593"/>
          </p14:sldIdLst>
        </p14:section>
        <p14:section name="Recap" id="{A403A939-50FC-EA4C-9F0C-A2C82152CB3E}">
          <p14:sldIdLst>
            <p14:sldId id="649"/>
            <p14:sldId id="647"/>
            <p14:sldId id="64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BE1C"/>
    <a:srgbClr val="A5811C"/>
    <a:srgbClr val="B76C65"/>
    <a:srgbClr val="AB7942"/>
    <a:srgbClr val="009744"/>
    <a:srgbClr val="E4C881"/>
    <a:srgbClr val="DFE2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7"/>
    <p:restoredTop sz="90608"/>
  </p:normalViewPr>
  <p:slideViewPr>
    <p:cSldViewPr snapToGrid="0" snapToObjects="1">
      <p:cViewPr varScale="1">
        <p:scale>
          <a:sx n="119" d="100"/>
          <a:sy n="119" d="100"/>
        </p:scale>
        <p:origin x="3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7EA64F-48CA-6044-9303-A15754386620}" type="datetimeFigureOut">
              <a:rPr lang="en-US" smtClean="0"/>
              <a:t>3/13/18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2C7AC7-6EB8-0444-B537-C59A44D4A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959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C7AC7-6EB8-0444-B537-C59A44D4A7C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3196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C7AC7-6EB8-0444-B537-C59A44D4A7C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220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C7AC7-6EB8-0444-B537-C59A44D4A7C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600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C7AC7-6EB8-0444-B537-C59A44D4A7C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8732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C7AC7-6EB8-0444-B537-C59A44D4A7C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616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Key pattern!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C7AC7-6EB8-0444-B537-C59A44D4A7C0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8624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C7AC7-6EB8-0444-B537-C59A44D4A7C0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7758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Methods are public so other files can access them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C7AC7-6EB8-0444-B537-C59A44D4A7C0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494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1600200"/>
            <a:ext cx="7772400" cy="20574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r>
              <a:rPr lang="en-US" altLang="x-none" noProof="0"/>
              <a:t>Click to edit Master title style</a:t>
            </a:r>
            <a:endParaRPr lang="x-none" altLang="x-none" noProof="0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196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x-none" noProof="0"/>
              <a:t>Click to edit Master subtitle style</a:t>
            </a:r>
          </a:p>
        </p:txBody>
      </p:sp>
      <p:sp>
        <p:nvSpPr>
          <p:cNvPr id="18440" name="AutoShap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 sz="1800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685800" y="6400800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/>
              <a:t>This document is copyright (C) Stanford Computer Science and Marty Stepp, licensed under Creative Commons Attribution 2.5 License.  All rights reserved.</a:t>
            </a:r>
            <a:br>
              <a:rPr lang="en-US" altLang="x-none" sz="800"/>
            </a:br>
            <a:r>
              <a:rPr lang="en-US" altLang="x-none" sz="800"/>
              <a:t>Based on slides created by Keith Schwarz, Mehran Sahami, Eric Roberts, Stuart Reges, and others.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/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/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43434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3434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/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/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/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/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/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/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/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0"/>
            <a:ext cx="2209800" cy="6477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0"/>
            <a:ext cx="6477000" cy="6477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8839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8229600" y="6356350"/>
            <a:ext cx="762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r">
              <a:spcBef>
                <a:spcPts val="500"/>
              </a:spcBef>
            </a:pPr>
            <a:fld id="{08267DFD-02E1-ED47-A842-BD1D585199FF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 algn="r">
                <a:spcBef>
                  <a:spcPts val="500"/>
                </a:spcBef>
              </a:pPr>
              <a:t>‹#›</a:t>
            </a:fld>
            <a:endParaRPr lang="en-US" altLang="x-none" sz="1800">
              <a:latin typeface="Arial" charset="0"/>
            </a:endParaRPr>
          </a:p>
        </p:txBody>
      </p:sp>
      <p:sp>
        <p:nvSpPr>
          <p:cNvPr id="1039" name="AutoShap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 sz="1800">
              <a:latin typeface="Tahoma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930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charset="0"/>
        </a:defRPr>
      </a:lvl9pPr>
    </p:titleStyle>
    <p:bodyStyle>
      <a:lvl1pPr marL="230188" indent="-230188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7013" algn="l" rtl="0" eaLnBrk="1" fontAlgn="base" hangingPunct="1">
        <a:spcBef>
          <a:spcPct val="20000"/>
        </a:spcBef>
        <a:spcAft>
          <a:spcPct val="0"/>
        </a:spcAft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855663" indent="-169863" algn="l" rtl="0" eaLnBrk="1" fontAlgn="base" hangingPunct="1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144588" indent="-174625" algn="l" rtl="0" eaLnBrk="1" fontAlgn="base" hangingPunct="1">
        <a:spcBef>
          <a:spcPct val="20000"/>
        </a:spcBef>
        <a:spcAft>
          <a:spcPct val="0"/>
        </a:spcAft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87488" indent="-228600" algn="l" rtl="0" eaLnBrk="1" fontAlgn="base" hangingPunct="1">
        <a:spcBef>
          <a:spcPct val="20000"/>
        </a:spcBef>
        <a:spcAft>
          <a:spcPct val="0"/>
        </a:spcAft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 106A, Lecture 26</a:t>
            </a:r>
            <a:br>
              <a:rPr lang="en-US" dirty="0"/>
            </a:br>
            <a:r>
              <a:rPr lang="en-US" dirty="0"/>
              <a:t>Final Exam Review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1328928" y="51937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572000"/>
            <a:ext cx="6400800" cy="1524000"/>
          </a:xfrm>
        </p:spPr>
        <p:txBody>
          <a:bodyPr/>
          <a:lstStyle/>
          <a:p>
            <a:r>
              <a:rPr lang="en-US" altLang="x-none" sz="15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64357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Announcements</a:t>
            </a:r>
          </a:p>
          <a:p>
            <a:r>
              <a:rPr lang="en-US" sz="3600" dirty="0" err="1"/>
              <a:t>HashMaps</a:t>
            </a:r>
            <a:endParaRPr lang="en-US" sz="3600" dirty="0"/>
          </a:p>
          <a:p>
            <a:r>
              <a:rPr lang="en-US" sz="3600" dirty="0"/>
              <a:t>Classes</a:t>
            </a:r>
          </a:p>
          <a:p>
            <a:r>
              <a:rPr lang="en-US" sz="3600" dirty="0"/>
              <a:t>Interactors</a:t>
            </a:r>
          </a:p>
          <a:p>
            <a:r>
              <a:rPr lang="en-US" sz="3600" dirty="0"/>
              <a:t>Final Exam Tips</a:t>
            </a:r>
          </a:p>
        </p:txBody>
      </p:sp>
    </p:spTree>
    <p:extLst>
      <p:ext uri="{BB962C8B-B14F-4D97-AF65-F5344CB8AC3E}">
        <p14:creationId xmlns:p14="http://schemas.microsoft.com/office/powerpoint/2010/main" val="272777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Announcements</a:t>
            </a:r>
          </a:p>
          <a:p>
            <a:r>
              <a:rPr lang="en-US" sz="3600" dirty="0" err="1">
                <a:solidFill>
                  <a:schemeClr val="bg1">
                    <a:lumMod val="75000"/>
                  </a:schemeClr>
                </a:solidFill>
              </a:rPr>
              <a:t>HashMaps</a:t>
            </a:r>
            <a:endParaRPr lang="en-US" sz="3600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Classes</a:t>
            </a:r>
          </a:p>
          <a:p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Interactors</a:t>
            </a:r>
          </a:p>
          <a:p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Final Exam Tips</a:t>
            </a:r>
          </a:p>
        </p:txBody>
      </p:sp>
    </p:spTree>
    <p:extLst>
      <p:ext uri="{BB962C8B-B14F-4D97-AF65-F5344CB8AC3E}">
        <p14:creationId xmlns:p14="http://schemas.microsoft.com/office/powerpoint/2010/main" val="2396125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Final Exam OAE Accommodations</a:t>
            </a:r>
          </a:p>
          <a:p>
            <a:r>
              <a:rPr lang="en-US" sz="3600" dirty="0"/>
              <a:t>Midterm Regrade Requests</a:t>
            </a:r>
          </a:p>
          <a:p>
            <a:r>
              <a:rPr lang="en-US" sz="3600" dirty="0"/>
              <a:t>End-Quarter </a:t>
            </a:r>
            <a:r>
              <a:rPr lang="en-US" sz="3600" dirty="0" err="1"/>
              <a:t>LaIR</a:t>
            </a:r>
            <a:r>
              <a:rPr lang="en-US" sz="3600" dirty="0"/>
              <a:t> and Office Hours</a:t>
            </a:r>
          </a:p>
          <a:p>
            <a:r>
              <a:rPr lang="en-US" sz="3600" dirty="0"/>
              <a:t>Graphics Contest (*drum roll </a:t>
            </a:r>
            <a:r>
              <a:rPr lang="en-US" dirty="0"/>
              <a:t>🥁</a:t>
            </a:r>
            <a:r>
              <a:rPr lang="en-US" sz="3600" dirty="0"/>
              <a:t>*)</a:t>
            </a:r>
          </a:p>
        </p:txBody>
      </p:sp>
    </p:spTree>
    <p:extLst>
      <p:ext uri="{BB962C8B-B14F-4D97-AF65-F5344CB8AC3E}">
        <p14:creationId xmlns:p14="http://schemas.microsoft.com/office/powerpoint/2010/main" val="2793778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12E7493-4129-AA44-8910-57EAD60F9F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9336" y="0"/>
            <a:ext cx="9542672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58E96E-EF7B-AB4F-BF20-BE601B6C25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6615" y="-400275"/>
            <a:ext cx="6397385" cy="3358627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DE525C9-9C22-2046-B237-A3688D3844EA}"/>
              </a:ext>
            </a:extLst>
          </p:cNvPr>
          <p:cNvCxnSpPr/>
          <p:nvPr/>
        </p:nvCxnSpPr>
        <p:spPr>
          <a:xfrm flipH="1">
            <a:off x="3169834" y="1054250"/>
            <a:ext cx="5550946" cy="90364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E955986-8402-8B4D-A197-3D3D96116841}"/>
              </a:ext>
            </a:extLst>
          </p:cNvPr>
          <p:cNvSpPr txBox="1"/>
          <p:nvPr/>
        </p:nvSpPr>
        <p:spPr>
          <a:xfrm>
            <a:off x="7024743" y="130920"/>
            <a:ext cx="20187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solidFill>
                  <a:srgbClr val="A5811C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Karels</a:t>
            </a:r>
            <a:endParaRPr lang="en-US" sz="5400" dirty="0">
              <a:solidFill>
                <a:srgbClr val="A5811C"/>
              </a:solidFill>
              <a:latin typeface="Corbel" panose="020B0503020204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998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0E9F2D2-0EED-1A4E-AE51-A9E0A36C29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9336" y="0"/>
            <a:ext cx="9542672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552492-57EA-7A43-A0C3-7929905F164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83215"/>
            <a:ext cx="9144000" cy="489157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EF4CE74-BE5C-B84D-8316-6C294AE5E57C}"/>
              </a:ext>
            </a:extLst>
          </p:cNvPr>
          <p:cNvSpPr/>
          <p:nvPr/>
        </p:nvSpPr>
        <p:spPr>
          <a:xfrm>
            <a:off x="165538" y="2301587"/>
            <a:ext cx="8874554" cy="342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F47EE4-F969-BE47-A182-263CDBAE9E20}"/>
              </a:ext>
            </a:extLst>
          </p:cNvPr>
          <p:cNvSpPr/>
          <p:nvPr/>
        </p:nvSpPr>
        <p:spPr>
          <a:xfrm>
            <a:off x="122182" y="4087031"/>
            <a:ext cx="8874554" cy="342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912748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21DF1E1-F5A9-364C-BC60-4824176FFD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9336" y="0"/>
            <a:ext cx="9542672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C6F997B-FE41-FF42-95AC-A29C53B0B96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67154"/>
            <a:ext cx="9144000" cy="492369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D286BB3-0455-654A-80EE-FED7357147B9}"/>
              </a:ext>
            </a:extLst>
          </p:cNvPr>
          <p:cNvSpPr/>
          <p:nvPr/>
        </p:nvSpPr>
        <p:spPr>
          <a:xfrm>
            <a:off x="165538" y="2301587"/>
            <a:ext cx="8874554" cy="342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0299E3-CD26-C94F-B242-974B9D922A32}"/>
              </a:ext>
            </a:extLst>
          </p:cNvPr>
          <p:cNvSpPr/>
          <p:nvPr/>
        </p:nvSpPr>
        <p:spPr>
          <a:xfrm>
            <a:off x="122182" y="4087031"/>
            <a:ext cx="8874554" cy="342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648108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B8ABB0B-171A-014C-B900-2B1659FF17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9336" y="0"/>
            <a:ext cx="9542672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D2A6BB-F25C-ED44-A558-12ADE3DA0F4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30941"/>
            <a:ext cx="9144000" cy="499611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D600883-56C6-6642-A20C-8DCB09B3FD71}"/>
              </a:ext>
            </a:extLst>
          </p:cNvPr>
          <p:cNvSpPr/>
          <p:nvPr/>
        </p:nvSpPr>
        <p:spPr>
          <a:xfrm>
            <a:off x="165538" y="2301587"/>
            <a:ext cx="8874554" cy="342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8CBEA7-01ED-BD47-9F18-C163CF986069}"/>
              </a:ext>
            </a:extLst>
          </p:cNvPr>
          <p:cNvSpPr/>
          <p:nvPr/>
        </p:nvSpPr>
        <p:spPr>
          <a:xfrm>
            <a:off x="122182" y="4087031"/>
            <a:ext cx="8874554" cy="342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267920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76EED96-1D0D-584B-B0C6-5CFFB5EE5E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9336" y="0"/>
            <a:ext cx="9542672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EAB270-DA68-4146-9A80-2FBE430643F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33628"/>
            <a:ext cx="9144000" cy="499074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91D12DC-5E35-3A42-9574-A287C817A395}"/>
              </a:ext>
            </a:extLst>
          </p:cNvPr>
          <p:cNvSpPr/>
          <p:nvPr/>
        </p:nvSpPr>
        <p:spPr>
          <a:xfrm>
            <a:off x="165538" y="2301587"/>
            <a:ext cx="8874554" cy="342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1893F9-5365-5C40-B3C0-E0106E01E963}"/>
              </a:ext>
            </a:extLst>
          </p:cNvPr>
          <p:cNvSpPr/>
          <p:nvPr/>
        </p:nvSpPr>
        <p:spPr>
          <a:xfrm>
            <a:off x="122182" y="4087031"/>
            <a:ext cx="8874554" cy="342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4040003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80D22FA-A8DB-DA4C-BCC9-4731783A50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9336" y="0"/>
            <a:ext cx="9542672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E1B079-B93A-1E4E-A795-A463F89DCDF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59380"/>
            <a:ext cx="9144000" cy="313924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D1CAF58-9219-2944-9DC9-9D39C2BF03FF}"/>
              </a:ext>
            </a:extLst>
          </p:cNvPr>
          <p:cNvSpPr/>
          <p:nvPr/>
        </p:nvSpPr>
        <p:spPr>
          <a:xfrm>
            <a:off x="141889" y="3208104"/>
            <a:ext cx="8874554" cy="342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49412A-EC61-2343-82E6-C72F14A0B10A}"/>
              </a:ext>
            </a:extLst>
          </p:cNvPr>
          <p:cNvSpPr/>
          <p:nvPr/>
        </p:nvSpPr>
        <p:spPr>
          <a:xfrm>
            <a:off x="98534" y="4993549"/>
            <a:ext cx="8874554" cy="342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166666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12E7493-4129-AA44-8910-57EAD60F9F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9336" y="0"/>
            <a:ext cx="9542672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8D60070-ED7F-5647-A1AF-D4FEA78B201A}"/>
              </a:ext>
            </a:extLst>
          </p:cNvPr>
          <p:cNvSpPr/>
          <p:nvPr/>
        </p:nvSpPr>
        <p:spPr>
          <a:xfrm>
            <a:off x="945144" y="-77080"/>
            <a:ext cx="7253717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000" b="1" cap="none" spc="0" dirty="0">
                <a:ln/>
                <a:solidFill>
                  <a:srgbClr val="E3BE1C"/>
                </a:solidFill>
                <a:effectLst/>
              </a:rPr>
              <a:t>Winner: Aesthetics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1574D4D6-CE40-1947-954E-6C8C8F85C7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987921" y="1092471"/>
            <a:ext cx="7168155" cy="5181600"/>
          </a:xfrm>
          <a:effectLst>
            <a:reflection endPos="0" dir="5400000" sy="-100000" algn="bl" rotWithShape="0"/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CF3C67A-E028-E14F-90B4-C2C265FC7801}"/>
              </a:ext>
            </a:extLst>
          </p:cNvPr>
          <p:cNvSpPr/>
          <p:nvPr/>
        </p:nvSpPr>
        <p:spPr>
          <a:xfrm>
            <a:off x="2063139" y="5818111"/>
            <a:ext cx="50177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rgbClr val="E3BE1C"/>
                </a:solidFill>
                <a:effectLst/>
                <a:latin typeface="Century Gothic" panose="020B0502020202020204" pitchFamily="34" charset="0"/>
              </a:rPr>
              <a:t>Elina </a:t>
            </a:r>
            <a:r>
              <a:rPr lang="en-US" sz="5400" b="1" cap="none" spc="0" dirty="0" err="1">
                <a:ln/>
                <a:solidFill>
                  <a:srgbClr val="E3BE1C"/>
                </a:solidFill>
                <a:effectLst/>
                <a:latin typeface="Century Gothic" panose="020B0502020202020204" pitchFamily="34" charset="0"/>
              </a:rPr>
              <a:t>Thadhani</a:t>
            </a:r>
            <a:endParaRPr lang="en-US" sz="5400" b="1" cap="none" spc="0" dirty="0">
              <a:ln/>
              <a:solidFill>
                <a:srgbClr val="E3BE1C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996529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12E7493-4129-AA44-8910-57EAD60F9F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9336" y="0"/>
            <a:ext cx="9542672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8D60070-ED7F-5647-A1AF-D4FEA78B201A}"/>
              </a:ext>
            </a:extLst>
          </p:cNvPr>
          <p:cNvSpPr/>
          <p:nvPr/>
        </p:nvSpPr>
        <p:spPr>
          <a:xfrm>
            <a:off x="527050" y="-77080"/>
            <a:ext cx="8089907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000" b="1" cap="none" spc="0" dirty="0">
                <a:ln/>
                <a:solidFill>
                  <a:srgbClr val="E3BE1C"/>
                </a:solidFill>
                <a:effectLst/>
              </a:rPr>
              <a:t>Winner: </a:t>
            </a:r>
            <a:r>
              <a:rPr lang="en-US" sz="7000" b="1" cap="none" spc="0" dirty="0" err="1">
                <a:ln/>
                <a:solidFill>
                  <a:srgbClr val="E3BE1C"/>
                </a:solidFill>
                <a:effectLst/>
              </a:rPr>
              <a:t>Algorithmics</a:t>
            </a:r>
            <a:endParaRPr lang="en-US" sz="7000" b="1" cap="none" spc="0" dirty="0">
              <a:ln/>
              <a:solidFill>
                <a:srgbClr val="E3BE1C"/>
              </a:solidFill>
              <a:effectLst/>
            </a:endParaRP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1574D4D6-CE40-1947-954E-6C8C8F85C7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147638" y="1092471"/>
            <a:ext cx="6848723" cy="5181600"/>
          </a:xfrm>
          <a:effectLst>
            <a:reflection endPos="0" dir="5400000" sy="-100000" algn="bl" rotWithShape="0"/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CF3C67A-E028-E14F-90B4-C2C265FC7801}"/>
              </a:ext>
            </a:extLst>
          </p:cNvPr>
          <p:cNvSpPr/>
          <p:nvPr/>
        </p:nvSpPr>
        <p:spPr>
          <a:xfrm>
            <a:off x="1432359" y="5818111"/>
            <a:ext cx="62792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rgbClr val="E3BE1C"/>
                </a:solidFill>
                <a:effectLst/>
                <a:latin typeface="Century Gothic" panose="020B0502020202020204" pitchFamily="34" charset="0"/>
              </a:rPr>
              <a:t>Julianne Crawford</a:t>
            </a:r>
            <a:endParaRPr lang="en-US" sz="5400" b="1" cap="none" spc="0" dirty="0">
              <a:ln/>
              <a:solidFill>
                <a:srgbClr val="E3BE1C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447882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12E7493-4129-AA44-8910-57EAD60F9F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9336" y="0"/>
            <a:ext cx="9542672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8D60070-ED7F-5647-A1AF-D4FEA78B201A}"/>
              </a:ext>
            </a:extLst>
          </p:cNvPr>
          <p:cNvSpPr/>
          <p:nvPr/>
        </p:nvSpPr>
        <p:spPr>
          <a:xfrm>
            <a:off x="-22775" y="-77080"/>
            <a:ext cx="9189567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000" b="1" cap="none" spc="0" dirty="0">
                <a:ln/>
                <a:solidFill>
                  <a:srgbClr val="E3BE1C"/>
                </a:solidFill>
                <a:effectLst/>
              </a:rPr>
              <a:t>Winner: People’s Choice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1574D4D6-CE40-1947-954E-6C8C8F85C7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253815" y="1092471"/>
            <a:ext cx="6636370" cy="5181600"/>
          </a:xfrm>
          <a:effectLst>
            <a:reflection endPos="0" dir="5400000" sy="-100000" algn="bl" rotWithShape="0"/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CF3C67A-E028-E14F-90B4-C2C265FC7801}"/>
              </a:ext>
            </a:extLst>
          </p:cNvPr>
          <p:cNvSpPr/>
          <p:nvPr/>
        </p:nvSpPr>
        <p:spPr>
          <a:xfrm>
            <a:off x="813600" y="5818111"/>
            <a:ext cx="75168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/>
                <a:solidFill>
                  <a:srgbClr val="E3BE1C"/>
                </a:solidFill>
                <a:latin typeface="Century Gothic" panose="020B0502020202020204" pitchFamily="34" charset="0"/>
              </a:rPr>
              <a:t>Nicolas Guillen </a:t>
            </a:r>
            <a:r>
              <a:rPr lang="en-US" sz="5400" b="1" dirty="0" err="1">
                <a:ln/>
                <a:solidFill>
                  <a:srgbClr val="E3BE1C"/>
                </a:solidFill>
                <a:latin typeface="Century Gothic" panose="020B0502020202020204" pitchFamily="34" charset="0"/>
              </a:rPr>
              <a:t>Barrail</a:t>
            </a:r>
            <a:endParaRPr lang="en-US" sz="5400" b="1" cap="none" spc="0" dirty="0">
              <a:ln/>
              <a:solidFill>
                <a:srgbClr val="E3BE1C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556698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12E7493-4129-AA44-8910-57EAD60F9F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9336" y="0"/>
            <a:ext cx="9542672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8D60070-ED7F-5647-A1AF-D4FEA78B201A}"/>
              </a:ext>
            </a:extLst>
          </p:cNvPr>
          <p:cNvSpPr/>
          <p:nvPr/>
        </p:nvSpPr>
        <p:spPr>
          <a:xfrm>
            <a:off x="2455022" y="-77080"/>
            <a:ext cx="4233980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000" b="1" cap="none" spc="0" dirty="0">
                <a:ln/>
                <a:solidFill>
                  <a:srgbClr val="E3BE1C"/>
                </a:solidFill>
                <a:effectLst/>
              </a:rPr>
              <a:t>Runner-Up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1574D4D6-CE40-1947-954E-6C8C8F85C7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253815" y="1302595"/>
            <a:ext cx="6636370" cy="4515516"/>
          </a:xfrm>
          <a:effectLst>
            <a:reflection endPos="0" dir="5400000" sy="-100000" algn="bl" rotWithShape="0"/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CF3C67A-E028-E14F-90B4-C2C265FC7801}"/>
              </a:ext>
            </a:extLst>
          </p:cNvPr>
          <p:cNvSpPr/>
          <p:nvPr/>
        </p:nvSpPr>
        <p:spPr>
          <a:xfrm>
            <a:off x="2641825" y="5818111"/>
            <a:ext cx="38603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dirty="0" err="1">
                <a:ln/>
                <a:solidFill>
                  <a:srgbClr val="E3BE1C"/>
                </a:solidFill>
                <a:latin typeface="Century Gothic" panose="020B0502020202020204" pitchFamily="34" charset="0"/>
              </a:rPr>
              <a:t>Nic</a:t>
            </a:r>
            <a:r>
              <a:rPr lang="en-US" sz="5400" b="1" dirty="0">
                <a:ln/>
                <a:solidFill>
                  <a:srgbClr val="E3BE1C"/>
                </a:solidFill>
                <a:latin typeface="Century Gothic" panose="020B0502020202020204" pitchFamily="34" charset="0"/>
              </a:rPr>
              <a:t> Becker</a:t>
            </a:r>
            <a:endParaRPr lang="en-US" sz="5400" b="1" cap="none" spc="0" dirty="0">
              <a:ln/>
              <a:solidFill>
                <a:srgbClr val="E3BE1C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797339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Announcements</a:t>
            </a:r>
          </a:p>
          <a:p>
            <a:r>
              <a:rPr lang="en-US" sz="3600" dirty="0" err="1"/>
              <a:t>HashMaps</a:t>
            </a:r>
            <a:endParaRPr lang="en-US" sz="3600" dirty="0"/>
          </a:p>
          <a:p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Classes</a:t>
            </a:r>
          </a:p>
          <a:p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Interactors</a:t>
            </a:r>
          </a:p>
          <a:p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Final Exam Tips</a:t>
            </a:r>
          </a:p>
        </p:txBody>
      </p:sp>
    </p:spTree>
    <p:extLst>
      <p:ext uri="{BB962C8B-B14F-4D97-AF65-F5344CB8AC3E}">
        <p14:creationId xmlns:p14="http://schemas.microsoft.com/office/powerpoint/2010/main" val="16671903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9A09C-6D18-604C-A9F9-0F173D80D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</a:t>
            </a:r>
            <a:r>
              <a:rPr lang="en-US" dirty="0" err="1"/>
              <a:t>HashMaps</a:t>
            </a: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760928B-905C-A944-8DC8-7358D89FB5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3494249"/>
              </p:ext>
            </p:extLst>
          </p:nvPr>
        </p:nvGraphicFramePr>
        <p:xfrm>
          <a:off x="0" y="1284894"/>
          <a:ext cx="9144000" cy="5210714"/>
        </p:xfrm>
        <a:graphic>
          <a:graphicData uri="http://schemas.openxmlformats.org/drawingml/2006/table">
            <a:tbl>
              <a:tblPr firstRow="1" firstCol="1" bandRow="1">
                <a:tableStyleId>{72833802-FEF1-4C79-8D5D-14CF1EAF98D9}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67525505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96324046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448087629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624475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401224913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523104292"/>
                    </a:ext>
                  </a:extLst>
                </a:gridCol>
              </a:tblGrid>
              <a:tr h="768574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String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Array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2D Array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/>
                        <a:t>ArrayList</a:t>
                      </a:r>
                      <a:endParaRPr lang="en-US" sz="1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/>
                        <a:t>HashMap</a:t>
                      </a:r>
                      <a:endParaRPr lang="en-US" sz="18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848439442"/>
                  </a:ext>
                </a:extLst>
              </a:tr>
              <a:tr h="891540">
                <a:tc>
                  <a:txBody>
                    <a:bodyPr/>
                    <a:lstStyle/>
                    <a:p>
                      <a:pPr marL="0" indent="0" algn="ctr">
                        <a:tabLst>
                          <a:tab pos="1592263" algn="l"/>
                          <a:tab pos="1654175" algn="l"/>
                          <a:tab pos="1820863" algn="l"/>
                        </a:tabLst>
                      </a:pPr>
                      <a:r>
                        <a:rPr lang="en-US" sz="1800" dirty="0"/>
                        <a:t>Model</a:t>
                      </a:r>
                      <a:endParaRPr lang="en-US" sz="1800" b="1" dirty="0"/>
                    </a:p>
                  </a:txBody>
                  <a:tcPr marL="68580" marR="68580" marT="34290" marB="3429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Sequence of letters or symbols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Fixed length elements in a list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Grid / Matrix of elements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/>
                        <a:t>Growable</a:t>
                      </a:r>
                      <a:r>
                        <a:rPr lang="en-US" sz="1800" dirty="0"/>
                        <a:t> list of elements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Key/Value mapping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812277132"/>
                  </a:ext>
                </a:extLst>
              </a:tr>
              <a:tr h="76857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Type of element</a:t>
                      </a:r>
                      <a:endParaRPr lang="en-US" sz="1800" b="1" dirty="0"/>
                    </a:p>
                  </a:txBody>
                  <a:tcPr marL="68580" marR="68580" marT="34290" marB="3429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chars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Objects &amp; Primitives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Objects &amp; Primitives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Objects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Object/Object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814136495"/>
                  </a:ext>
                </a:extLst>
              </a:tr>
              <a:tr h="76857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Access Elements</a:t>
                      </a:r>
                      <a:endParaRPr lang="en-US" sz="1800" b="1" dirty="0"/>
                    </a:p>
                  </a:txBody>
                  <a:tcPr marL="68580" marR="68580" marT="34290" marB="3429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err="1"/>
                        <a:t>str.charAt</a:t>
                      </a:r>
                      <a:r>
                        <a:rPr lang="en-US" sz="1300" dirty="0"/>
                        <a:t>(</a:t>
                      </a:r>
                      <a:r>
                        <a:rPr lang="en-US" sz="1300" dirty="0" err="1"/>
                        <a:t>i</a:t>
                      </a:r>
                      <a:r>
                        <a:rPr lang="en-US" sz="1300" dirty="0"/>
                        <a:t>);</a:t>
                      </a:r>
                      <a:endParaRPr lang="en-US" sz="1300" b="1" dirty="0">
                        <a:latin typeface="Courier New" panose="02070309020205020404" pitchFamily="49" charset="0"/>
                        <a:ea typeface="Menlo" panose="020B060903080402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err="1"/>
                        <a:t>arr</a:t>
                      </a:r>
                      <a:r>
                        <a:rPr lang="en-US" sz="1300" dirty="0"/>
                        <a:t>[</a:t>
                      </a:r>
                      <a:r>
                        <a:rPr lang="en-US" sz="1300" dirty="0" err="1"/>
                        <a:t>i</a:t>
                      </a:r>
                      <a:r>
                        <a:rPr lang="en-US" sz="1300" dirty="0"/>
                        <a:t>];</a:t>
                      </a:r>
                      <a:endParaRPr lang="en-US" sz="1300" b="1" dirty="0">
                        <a:latin typeface="Courier New" panose="02070309020205020404" pitchFamily="49" charset="0"/>
                        <a:ea typeface="Menlo" panose="020B060903080402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err="1"/>
                        <a:t>arr</a:t>
                      </a:r>
                      <a:r>
                        <a:rPr lang="en-US" sz="1300" dirty="0"/>
                        <a:t>[r][c];</a:t>
                      </a:r>
                      <a:endParaRPr lang="en-US" sz="1300" b="1" dirty="0">
                        <a:latin typeface="Courier New" panose="02070309020205020404" pitchFamily="49" charset="0"/>
                        <a:ea typeface="Menlo" panose="020B060903080402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list.get</a:t>
                      </a:r>
                      <a:r>
                        <a:rPr lang="en-US" sz="1100" dirty="0"/>
                        <a:t>(</a:t>
                      </a:r>
                      <a:r>
                        <a:rPr lang="en-US" sz="1100" dirty="0" err="1"/>
                        <a:t>i</a:t>
                      </a:r>
                      <a:r>
                        <a:rPr lang="en-US" sz="1100" dirty="0"/>
                        <a:t>);</a:t>
                      </a:r>
                    </a:p>
                    <a:p>
                      <a:pPr algn="ctr"/>
                      <a:r>
                        <a:rPr lang="en-US" sz="1100" dirty="0" err="1"/>
                        <a:t>list.set</a:t>
                      </a:r>
                      <a:r>
                        <a:rPr lang="en-US" sz="1100" dirty="0"/>
                        <a:t>(</a:t>
                      </a:r>
                      <a:r>
                        <a:rPr lang="en-US" sz="1100" dirty="0" err="1"/>
                        <a:t>i</a:t>
                      </a:r>
                      <a:r>
                        <a:rPr lang="en-US" sz="1100" dirty="0"/>
                        <a:t>, </a:t>
                      </a:r>
                      <a:r>
                        <a:rPr lang="en-US" sz="1100" dirty="0" err="1"/>
                        <a:t>elem</a:t>
                      </a:r>
                      <a:r>
                        <a:rPr lang="en-US" sz="1100" dirty="0"/>
                        <a:t>)</a:t>
                      </a:r>
                    </a:p>
                    <a:p>
                      <a:pPr algn="ctr"/>
                      <a:r>
                        <a:rPr lang="en-US" sz="1100" dirty="0" err="1"/>
                        <a:t>list.add</a:t>
                      </a:r>
                      <a:r>
                        <a:rPr lang="en-US" sz="1100" dirty="0"/>
                        <a:t>(</a:t>
                      </a:r>
                      <a:r>
                        <a:rPr lang="en-US" sz="1100" dirty="0" err="1"/>
                        <a:t>elem</a:t>
                      </a:r>
                      <a:r>
                        <a:rPr lang="en-US" sz="1100" dirty="0"/>
                        <a:t>)</a:t>
                      </a:r>
                      <a:endParaRPr lang="en-US" sz="1100" b="1" dirty="0">
                        <a:latin typeface="Courier New" panose="02070309020205020404" pitchFamily="49" charset="0"/>
                        <a:ea typeface="Menlo" panose="020B060903080402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err="1"/>
                        <a:t>map.put</a:t>
                      </a:r>
                      <a:r>
                        <a:rPr lang="en-US" sz="900" dirty="0"/>
                        <a:t>(key, value)</a:t>
                      </a:r>
                    </a:p>
                    <a:p>
                      <a:pPr algn="ctr"/>
                      <a:r>
                        <a:rPr lang="en-US" sz="900" dirty="0" err="1"/>
                        <a:t>map.get</a:t>
                      </a:r>
                      <a:r>
                        <a:rPr lang="en-US" sz="900" dirty="0"/>
                        <a:t>(key);</a:t>
                      </a:r>
                      <a:endParaRPr lang="en-US" sz="900" b="1" dirty="0">
                        <a:latin typeface="Courier New" panose="02070309020205020404" pitchFamily="49" charset="0"/>
                        <a:ea typeface="Menlo" panose="020B060903080402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502194500"/>
                  </a:ext>
                </a:extLst>
              </a:tr>
              <a:tr h="8915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Special notes</a:t>
                      </a:r>
                      <a:endParaRPr lang="en-US" sz="1800" b="1" dirty="0"/>
                    </a:p>
                  </a:txBody>
                  <a:tcPr marL="68580" marR="68580" marT="34290" marB="3429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Immutable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Watch bounds!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Row, col structure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Just fantastic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Each key must be unique. Unordered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064892909"/>
                  </a:ext>
                </a:extLst>
              </a:tr>
              <a:tr h="112191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Examples</a:t>
                      </a:r>
                      <a:endParaRPr lang="en-US" sz="1800" b="1" dirty="0"/>
                    </a:p>
                  </a:txBody>
                  <a:tcPr marL="68580" marR="68580" marT="34290" marB="3429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”Hello world”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Histogram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/>
                        <a:t>ImageShop</a:t>
                      </a:r>
                      <a:r>
                        <a:rPr lang="en-US" sz="1800" dirty="0"/>
                        <a:t> pixels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Hangman words, entries in </a:t>
                      </a:r>
                      <a:r>
                        <a:rPr lang="en-US" sz="1800" dirty="0" err="1"/>
                        <a:t>namesurfer</a:t>
                      </a:r>
                      <a:endParaRPr lang="en-US" sz="1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/>
                        <a:t>NSDatabase</a:t>
                      </a:r>
                      <a:r>
                        <a:rPr lang="en-US" sz="1800" dirty="0"/>
                        <a:t>, </a:t>
                      </a:r>
                      <a:r>
                        <a:rPr lang="en-US" sz="1800" dirty="0" err="1"/>
                        <a:t>FPDatabase</a:t>
                      </a:r>
                      <a:endParaRPr lang="en-US" sz="18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6992197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08636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9A09C-6D18-604C-A9F9-0F173D80D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</a:t>
            </a:r>
            <a:r>
              <a:rPr lang="en-US" dirty="0" err="1"/>
              <a:t>HashMaps</a:t>
            </a: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760928B-905C-A944-8DC8-7358D89FB5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221599"/>
              </p:ext>
            </p:extLst>
          </p:nvPr>
        </p:nvGraphicFramePr>
        <p:xfrm>
          <a:off x="0" y="1284894"/>
          <a:ext cx="9144000" cy="5210714"/>
        </p:xfrm>
        <a:graphic>
          <a:graphicData uri="http://schemas.openxmlformats.org/drawingml/2006/table">
            <a:tbl>
              <a:tblPr firstRow="1" firstCol="1" bandRow="1">
                <a:tableStyleId>{72833802-FEF1-4C79-8D5D-14CF1EAF98D9}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67525505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96324046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448087629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624475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401224913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523104292"/>
                    </a:ext>
                  </a:extLst>
                </a:gridCol>
              </a:tblGrid>
              <a:tr h="768574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String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Array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2D Array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/>
                        <a:t>ArrayList</a:t>
                      </a:r>
                      <a:endParaRPr lang="en-US" sz="1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/>
                        <a:t>HashMap</a:t>
                      </a:r>
                      <a:endParaRPr lang="en-US" sz="18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848439442"/>
                  </a:ext>
                </a:extLst>
              </a:tr>
              <a:tr h="891540">
                <a:tc>
                  <a:txBody>
                    <a:bodyPr/>
                    <a:lstStyle/>
                    <a:p>
                      <a:pPr marL="0" indent="0" algn="ctr">
                        <a:tabLst>
                          <a:tab pos="1592263" algn="l"/>
                          <a:tab pos="1654175" algn="l"/>
                          <a:tab pos="1820863" algn="l"/>
                        </a:tabLst>
                      </a:pPr>
                      <a:r>
                        <a:rPr lang="en-US" sz="1800" dirty="0"/>
                        <a:t>Model</a:t>
                      </a:r>
                      <a:endParaRPr lang="en-US" sz="1800" b="1" dirty="0"/>
                    </a:p>
                  </a:txBody>
                  <a:tcPr marL="68580" marR="68580" marT="34290" marB="3429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Sequence of letters or symbols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Fixed length elements in a list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Grid / Matrix of elements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/>
                        <a:t>Growable</a:t>
                      </a:r>
                      <a:r>
                        <a:rPr lang="en-US" sz="1800" dirty="0"/>
                        <a:t> list of elements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Key/Value mapping</a:t>
                      </a:r>
                    </a:p>
                  </a:txBody>
                  <a:tcPr marL="68580" marR="68580" marT="34290" marB="3429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277132"/>
                  </a:ext>
                </a:extLst>
              </a:tr>
              <a:tr h="76857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Type of element</a:t>
                      </a:r>
                      <a:endParaRPr lang="en-US" sz="1800" b="1" dirty="0"/>
                    </a:p>
                  </a:txBody>
                  <a:tcPr marL="68580" marR="68580" marT="34290" marB="3429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chars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Objects &amp; Primitives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Objects &amp; Primitives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Objects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Object/Object</a:t>
                      </a:r>
                    </a:p>
                  </a:txBody>
                  <a:tcPr marL="68580" marR="68580" marT="34290" marB="3429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4136495"/>
                  </a:ext>
                </a:extLst>
              </a:tr>
              <a:tr h="76857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Access Elements</a:t>
                      </a:r>
                      <a:endParaRPr lang="en-US" sz="1800" b="1" dirty="0"/>
                    </a:p>
                  </a:txBody>
                  <a:tcPr marL="68580" marR="68580" marT="34290" marB="3429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err="1"/>
                        <a:t>str.charAt</a:t>
                      </a:r>
                      <a:r>
                        <a:rPr lang="en-US" sz="1300" dirty="0"/>
                        <a:t>(</a:t>
                      </a:r>
                      <a:r>
                        <a:rPr lang="en-US" sz="1300" dirty="0" err="1"/>
                        <a:t>i</a:t>
                      </a:r>
                      <a:r>
                        <a:rPr lang="en-US" sz="1300" dirty="0"/>
                        <a:t>);</a:t>
                      </a:r>
                      <a:endParaRPr lang="en-US" sz="1300" b="1" dirty="0">
                        <a:latin typeface="Courier New" panose="02070309020205020404" pitchFamily="49" charset="0"/>
                        <a:ea typeface="Menlo" panose="020B060903080402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err="1"/>
                        <a:t>arr</a:t>
                      </a:r>
                      <a:r>
                        <a:rPr lang="en-US" sz="1300" dirty="0"/>
                        <a:t>[</a:t>
                      </a:r>
                      <a:r>
                        <a:rPr lang="en-US" sz="1300" dirty="0" err="1"/>
                        <a:t>i</a:t>
                      </a:r>
                      <a:r>
                        <a:rPr lang="en-US" sz="1300" dirty="0"/>
                        <a:t>];</a:t>
                      </a:r>
                      <a:endParaRPr lang="en-US" sz="1300" b="1" dirty="0">
                        <a:latin typeface="Courier New" panose="02070309020205020404" pitchFamily="49" charset="0"/>
                        <a:ea typeface="Menlo" panose="020B060903080402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err="1"/>
                        <a:t>arr</a:t>
                      </a:r>
                      <a:r>
                        <a:rPr lang="en-US" sz="1300" dirty="0"/>
                        <a:t>[r][c];</a:t>
                      </a:r>
                      <a:endParaRPr lang="en-US" sz="1300" b="1" dirty="0">
                        <a:latin typeface="Courier New" panose="02070309020205020404" pitchFamily="49" charset="0"/>
                        <a:ea typeface="Menlo" panose="020B060903080402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list.get</a:t>
                      </a:r>
                      <a:r>
                        <a:rPr lang="en-US" sz="1100" dirty="0"/>
                        <a:t>(</a:t>
                      </a:r>
                      <a:r>
                        <a:rPr lang="en-US" sz="1100" dirty="0" err="1"/>
                        <a:t>i</a:t>
                      </a:r>
                      <a:r>
                        <a:rPr lang="en-US" sz="1100" dirty="0"/>
                        <a:t>);</a:t>
                      </a:r>
                    </a:p>
                    <a:p>
                      <a:pPr algn="ctr"/>
                      <a:r>
                        <a:rPr lang="en-US" sz="1100" dirty="0" err="1"/>
                        <a:t>list.set</a:t>
                      </a:r>
                      <a:r>
                        <a:rPr lang="en-US" sz="1100" dirty="0"/>
                        <a:t>(</a:t>
                      </a:r>
                      <a:r>
                        <a:rPr lang="en-US" sz="1100" dirty="0" err="1"/>
                        <a:t>i</a:t>
                      </a:r>
                      <a:r>
                        <a:rPr lang="en-US" sz="1100" dirty="0"/>
                        <a:t>, </a:t>
                      </a:r>
                      <a:r>
                        <a:rPr lang="en-US" sz="1100" dirty="0" err="1"/>
                        <a:t>elem</a:t>
                      </a:r>
                      <a:r>
                        <a:rPr lang="en-US" sz="1100" dirty="0"/>
                        <a:t>)</a:t>
                      </a:r>
                    </a:p>
                    <a:p>
                      <a:pPr algn="ctr"/>
                      <a:r>
                        <a:rPr lang="en-US" sz="1100" dirty="0" err="1"/>
                        <a:t>list.add</a:t>
                      </a:r>
                      <a:r>
                        <a:rPr lang="en-US" sz="1100" dirty="0"/>
                        <a:t>(</a:t>
                      </a:r>
                      <a:r>
                        <a:rPr lang="en-US" sz="1100" dirty="0" err="1"/>
                        <a:t>elem</a:t>
                      </a:r>
                      <a:r>
                        <a:rPr lang="en-US" sz="1100" dirty="0"/>
                        <a:t>)</a:t>
                      </a:r>
                      <a:endParaRPr lang="en-US" sz="1100" b="1" dirty="0">
                        <a:latin typeface="Courier New" panose="02070309020205020404" pitchFamily="49" charset="0"/>
                        <a:ea typeface="Menlo" panose="020B060903080402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err="1"/>
                        <a:t>map.put</a:t>
                      </a:r>
                      <a:r>
                        <a:rPr lang="en-US" sz="900" dirty="0"/>
                        <a:t>(key, value)</a:t>
                      </a:r>
                    </a:p>
                    <a:p>
                      <a:pPr algn="ctr"/>
                      <a:r>
                        <a:rPr lang="en-US" sz="900" dirty="0" err="1"/>
                        <a:t>map.get</a:t>
                      </a:r>
                      <a:r>
                        <a:rPr lang="en-US" sz="900" dirty="0"/>
                        <a:t>(key);</a:t>
                      </a:r>
                      <a:endParaRPr lang="en-US" sz="900" b="1" dirty="0">
                        <a:latin typeface="Courier New" panose="02070309020205020404" pitchFamily="49" charset="0"/>
                        <a:ea typeface="Menlo" panose="020B060903080402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2194500"/>
                  </a:ext>
                </a:extLst>
              </a:tr>
              <a:tr h="8915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Special notes</a:t>
                      </a:r>
                      <a:endParaRPr lang="en-US" sz="1800" b="1" dirty="0"/>
                    </a:p>
                  </a:txBody>
                  <a:tcPr marL="68580" marR="68580" marT="34290" marB="3429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Immutable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Watch bounds!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Row, col structure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Just fantastic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Each key must be unique. Unordered</a:t>
                      </a:r>
                    </a:p>
                  </a:txBody>
                  <a:tcPr marL="68580" marR="68580" marT="34290" marB="3429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4892909"/>
                  </a:ext>
                </a:extLst>
              </a:tr>
              <a:tr h="112191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Examples</a:t>
                      </a:r>
                      <a:endParaRPr lang="en-US" sz="1800" b="1" dirty="0"/>
                    </a:p>
                  </a:txBody>
                  <a:tcPr marL="68580" marR="68580" marT="34290" marB="3429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”Hello world”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Histogram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/>
                        <a:t>ImageShop</a:t>
                      </a:r>
                      <a:r>
                        <a:rPr lang="en-US" sz="1800" dirty="0"/>
                        <a:t> pixels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Hangman words, entries in </a:t>
                      </a:r>
                      <a:r>
                        <a:rPr lang="en-US" sz="1800" dirty="0" err="1"/>
                        <a:t>namesurfer</a:t>
                      </a:r>
                      <a:endParaRPr lang="en-US" sz="1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/>
                        <a:t>NSDatabase</a:t>
                      </a:r>
                      <a:endParaRPr lang="en-US" sz="1800" dirty="0"/>
                    </a:p>
                  </a:txBody>
                  <a:tcPr marL="68580" marR="68580" marT="34290" marB="3429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92197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222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</a:t>
            </a:r>
            <a:r>
              <a:rPr lang="en-US" dirty="0" err="1"/>
              <a:t>HashMaps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A variable type that represents a collection of </a:t>
            </a:r>
            <a:r>
              <a:rPr lang="en-US" sz="3200" b="1" dirty="0"/>
              <a:t>key-value pairs</a:t>
            </a:r>
            <a:endParaRPr lang="en-US" sz="3200" dirty="0"/>
          </a:p>
          <a:p>
            <a:r>
              <a:rPr lang="en-US" sz="3200" dirty="0"/>
              <a:t>You access values by </a:t>
            </a:r>
            <a:r>
              <a:rPr lang="en-US" sz="3200" i="1" dirty="0"/>
              <a:t>key, </a:t>
            </a:r>
            <a:r>
              <a:rPr lang="en-US" sz="3200" dirty="0"/>
              <a:t>and all keys are </a:t>
            </a:r>
            <a:r>
              <a:rPr lang="en-US" sz="3200" u="sng" dirty="0"/>
              <a:t>unique</a:t>
            </a:r>
            <a:endParaRPr lang="en-US" sz="3200" dirty="0"/>
          </a:p>
          <a:p>
            <a:r>
              <a:rPr lang="en-US" sz="3200" dirty="0"/>
              <a:t>Keys and values can be any type of </a:t>
            </a:r>
            <a:r>
              <a:rPr lang="en-US" sz="3200" b="1" dirty="0"/>
              <a:t>object </a:t>
            </a:r>
            <a:r>
              <a:rPr lang="en-US" sz="3200" dirty="0"/>
              <a:t>(use wrapper classes to store primitives)</a:t>
            </a:r>
          </a:p>
          <a:p>
            <a:r>
              <a:rPr lang="en-US" sz="3200" dirty="0"/>
              <a:t>Resizable </a:t>
            </a:r>
            <a:r>
              <a:rPr lang="mr-IN" sz="3200" dirty="0"/>
              <a:t>–</a:t>
            </a:r>
            <a:r>
              <a:rPr lang="en-US" sz="3200" dirty="0"/>
              <a:t> can add and remove pairs</a:t>
            </a:r>
          </a:p>
          <a:p>
            <a:r>
              <a:rPr lang="en-US" sz="3200" dirty="0"/>
              <a:t>Has a variety of methods you can use, including </a:t>
            </a:r>
            <a:r>
              <a:rPr lang="en-US" sz="3200" i="1" dirty="0"/>
              <a:t>.</a:t>
            </a:r>
            <a:r>
              <a:rPr lang="en-US" sz="3200" i="1" dirty="0" err="1"/>
              <a:t>containsKey</a:t>
            </a:r>
            <a:r>
              <a:rPr lang="en-US" sz="3200" dirty="0"/>
              <a:t>, </a:t>
            </a:r>
            <a:r>
              <a:rPr lang="en-US" sz="3200" i="1" dirty="0"/>
              <a:t>.put</a:t>
            </a:r>
            <a:r>
              <a:rPr lang="en-US" sz="3200" dirty="0"/>
              <a:t>, </a:t>
            </a:r>
            <a:r>
              <a:rPr lang="en-US" sz="3200" i="1" dirty="0"/>
              <a:t>.get</a:t>
            </a:r>
            <a:r>
              <a:rPr lang="en-US" sz="3200" dirty="0"/>
              <a:t>, etc.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6864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37"/>
    </mc:Choice>
    <mc:Fallback xmlns="">
      <p:transition spd="slow" advTm="22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Idea: </a:t>
            </a:r>
            <a:r>
              <a:rPr lang="en-US" u="sng" dirty="0"/>
              <a:t>Association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1" dirty="0"/>
              <a:t>Phone book: </a:t>
            </a:r>
            <a:r>
              <a:rPr lang="en-US" sz="3200" dirty="0"/>
              <a:t>name -&gt; phone number</a:t>
            </a:r>
          </a:p>
          <a:p>
            <a:r>
              <a:rPr lang="en-US" sz="3200" b="1" dirty="0"/>
              <a:t>Search engine:</a:t>
            </a:r>
            <a:r>
              <a:rPr lang="en-US" sz="3200" dirty="0"/>
              <a:t> URL -&gt; webpage</a:t>
            </a:r>
          </a:p>
          <a:p>
            <a:r>
              <a:rPr lang="en-US" sz="3200" b="1" dirty="0"/>
              <a:t>Dictionary</a:t>
            </a:r>
            <a:r>
              <a:rPr lang="en-US" sz="3200" dirty="0"/>
              <a:t>: word -&gt; definition</a:t>
            </a:r>
          </a:p>
          <a:p>
            <a:r>
              <a:rPr lang="en-US" sz="3200" b="1" dirty="0"/>
              <a:t>Bank</a:t>
            </a:r>
            <a:r>
              <a:rPr lang="en-US" sz="3200" dirty="0"/>
              <a:t>: account # -&gt; balance</a:t>
            </a:r>
          </a:p>
          <a:p>
            <a:r>
              <a:rPr lang="en-US" sz="3200" b="1" dirty="0"/>
              <a:t>Social Network</a:t>
            </a:r>
            <a:r>
              <a:rPr lang="en-US" sz="3200" dirty="0"/>
              <a:t>: name -&gt; profile</a:t>
            </a:r>
          </a:p>
          <a:p>
            <a:r>
              <a:rPr lang="en-US" sz="3200" b="1" dirty="0"/>
              <a:t>Counter</a:t>
            </a:r>
            <a:r>
              <a:rPr lang="en-US" sz="3200" dirty="0"/>
              <a:t>: text -&gt; # occurrences</a:t>
            </a:r>
            <a:endParaRPr lang="en-US" sz="3200" b="1" dirty="0"/>
          </a:p>
          <a:p>
            <a:r>
              <a:rPr lang="en-US" sz="3200" dirty="0"/>
              <a:t>And many more</a:t>
            </a:r>
            <a:r>
              <a:rPr lang="mr-IN" sz="3200" dirty="0"/>
              <a:t>…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970836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1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sz="4200" dirty="0"/>
              <a:t>Review: </a:t>
            </a:r>
            <a:r>
              <a:rPr lang="en-US" altLang="x-none" sz="4200" dirty="0" err="1"/>
              <a:t>HashMap</a:t>
            </a:r>
            <a:r>
              <a:rPr lang="en-US" altLang="x-none" sz="4200" dirty="0"/>
              <a:t> Operations</a:t>
            </a:r>
          </a:p>
        </p:txBody>
      </p:sp>
      <p:sp>
        <p:nvSpPr>
          <p:cNvPr id="1631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3028950" algn="l"/>
                <a:tab pos="3489325" algn="l"/>
              </a:tabLst>
            </a:pPr>
            <a:r>
              <a:rPr lang="en-US" altLang="x-none" b="1" i="1" dirty="0" err="1">
                <a:latin typeface="Consolas" charset="0"/>
              </a:rPr>
              <a:t>m</a:t>
            </a:r>
            <a:r>
              <a:rPr lang="en-US" altLang="x-none" b="1" dirty="0" err="1">
                <a:latin typeface="Consolas" charset="0"/>
              </a:rPr>
              <a:t>.</a:t>
            </a:r>
            <a:r>
              <a:rPr lang="en-US" altLang="x-none" dirty="0" err="1">
                <a:latin typeface="Consolas" charset="0"/>
              </a:rPr>
              <a:t>put</a:t>
            </a:r>
            <a:r>
              <a:rPr lang="en-US" altLang="x-none" dirty="0">
                <a:latin typeface="Consolas" charset="0"/>
              </a:rPr>
              <a:t>(</a:t>
            </a:r>
            <a:r>
              <a:rPr lang="en-US" altLang="x-none" b="1" i="1" dirty="0">
                <a:latin typeface="Consolas" charset="0"/>
              </a:rPr>
              <a:t>key</a:t>
            </a:r>
            <a:r>
              <a:rPr lang="en-US" altLang="x-none" dirty="0">
                <a:latin typeface="Consolas" charset="0"/>
              </a:rPr>
              <a:t>, </a:t>
            </a:r>
            <a:r>
              <a:rPr lang="en-US" altLang="x-none" b="1" i="1" dirty="0">
                <a:latin typeface="Consolas" charset="0"/>
              </a:rPr>
              <a:t>value</a:t>
            </a:r>
            <a:r>
              <a:rPr lang="en-US" altLang="x-none" dirty="0">
                <a:latin typeface="Consolas" charset="0"/>
              </a:rPr>
              <a:t>);</a:t>
            </a:r>
            <a:r>
              <a:rPr lang="en-US" altLang="x-none" dirty="0"/>
              <a:t>	Adds a key/value pair to the map.</a:t>
            </a:r>
          </a:p>
          <a:p>
            <a:pPr lvl="1">
              <a:buFontTx/>
              <a:buNone/>
              <a:tabLst>
                <a:tab pos="3028950" algn="l"/>
                <a:tab pos="3489325" algn="l"/>
              </a:tabLst>
            </a:pPr>
            <a:r>
              <a:rPr lang="en-US" altLang="x-none" dirty="0">
                <a:latin typeface="Consolas" charset="0"/>
              </a:rPr>
              <a:t>	</a:t>
            </a:r>
            <a:r>
              <a:rPr lang="en-US" altLang="x-none" dirty="0" err="1">
                <a:latin typeface="Consolas" charset="0"/>
              </a:rPr>
              <a:t>m.put</a:t>
            </a:r>
            <a:r>
              <a:rPr lang="en-US" altLang="x-none" dirty="0">
                <a:latin typeface="Consolas" charset="0"/>
              </a:rPr>
              <a:t>("Eric", "650-123-4567"); </a:t>
            </a:r>
          </a:p>
          <a:p>
            <a:pPr lvl="2">
              <a:tabLst>
                <a:tab pos="3028950" algn="l"/>
                <a:tab pos="3489325" algn="l"/>
              </a:tabLst>
            </a:pPr>
            <a:r>
              <a:rPr lang="en-US" altLang="x-none" dirty="0"/>
              <a:t>Replaces any previous value for that key.</a:t>
            </a:r>
          </a:p>
          <a:p>
            <a:pPr lvl="1">
              <a:buFontTx/>
              <a:buNone/>
              <a:tabLst>
                <a:tab pos="3028950" algn="l"/>
                <a:tab pos="3489325" algn="l"/>
              </a:tabLst>
            </a:pPr>
            <a:endParaRPr lang="en-US" altLang="x-none" dirty="0"/>
          </a:p>
          <a:p>
            <a:pPr>
              <a:tabLst>
                <a:tab pos="3028950" algn="l"/>
                <a:tab pos="3489325" algn="l"/>
              </a:tabLst>
            </a:pPr>
            <a:r>
              <a:rPr lang="en-US" altLang="x-none" b="1" i="1" dirty="0" err="1">
                <a:latin typeface="Consolas" charset="0"/>
              </a:rPr>
              <a:t>m</a:t>
            </a:r>
            <a:r>
              <a:rPr lang="en-US" altLang="x-none" b="1" dirty="0" err="1">
                <a:latin typeface="Consolas" charset="0"/>
              </a:rPr>
              <a:t>.</a:t>
            </a:r>
            <a:r>
              <a:rPr lang="en-US" altLang="x-none" dirty="0" err="1">
                <a:latin typeface="Consolas" charset="0"/>
              </a:rPr>
              <a:t>get</a:t>
            </a:r>
            <a:r>
              <a:rPr lang="en-US" altLang="x-none" dirty="0">
                <a:latin typeface="Consolas" charset="0"/>
              </a:rPr>
              <a:t>(</a:t>
            </a:r>
            <a:r>
              <a:rPr lang="en-US" altLang="x-none" b="1" i="1" dirty="0">
                <a:latin typeface="Consolas" charset="0"/>
              </a:rPr>
              <a:t>key</a:t>
            </a:r>
            <a:r>
              <a:rPr lang="en-US" altLang="x-none" dirty="0">
                <a:latin typeface="Consolas" charset="0"/>
              </a:rPr>
              <a:t>)</a:t>
            </a:r>
            <a:r>
              <a:rPr lang="en-US" altLang="x-none" dirty="0"/>
              <a:t>  	Returns the value paired with the given key.</a:t>
            </a:r>
          </a:p>
          <a:p>
            <a:pPr lvl="1">
              <a:buFontTx/>
              <a:buNone/>
              <a:tabLst>
                <a:tab pos="3028950" algn="l"/>
                <a:tab pos="3489325" algn="l"/>
              </a:tabLst>
            </a:pPr>
            <a:r>
              <a:rPr lang="en-US" altLang="x-none" dirty="0">
                <a:latin typeface="Consolas" charset="0"/>
              </a:rPr>
              <a:t>	String </a:t>
            </a:r>
            <a:r>
              <a:rPr lang="en-US" altLang="x-none" dirty="0" err="1">
                <a:latin typeface="Consolas" charset="0"/>
              </a:rPr>
              <a:t>phoneNum</a:t>
            </a:r>
            <a:r>
              <a:rPr lang="en-US" altLang="x-none" dirty="0">
                <a:latin typeface="Consolas" charset="0"/>
              </a:rPr>
              <a:t> = </a:t>
            </a:r>
            <a:r>
              <a:rPr lang="en-US" altLang="x-none" dirty="0" err="1">
                <a:latin typeface="Consolas" charset="0"/>
              </a:rPr>
              <a:t>m.get</a:t>
            </a:r>
            <a:r>
              <a:rPr lang="en-US" altLang="x-none" dirty="0">
                <a:latin typeface="Consolas" charset="0"/>
              </a:rPr>
              <a:t>("Jenny");  </a:t>
            </a:r>
            <a:r>
              <a:rPr lang="en-US" altLang="x-none" dirty="0">
                <a:solidFill>
                  <a:srgbClr val="008000"/>
                </a:solidFill>
                <a:latin typeface="Consolas" charset="0"/>
              </a:rPr>
              <a:t>// "867-5309"</a:t>
            </a:r>
          </a:p>
          <a:p>
            <a:pPr lvl="2">
              <a:tabLst>
                <a:tab pos="3028950" algn="l"/>
                <a:tab pos="3489325" algn="l"/>
              </a:tabLst>
            </a:pPr>
            <a:r>
              <a:rPr lang="en-US" altLang="x-none" dirty="0"/>
              <a:t>Returns null if the key is not found.</a:t>
            </a:r>
          </a:p>
          <a:p>
            <a:pPr lvl="1">
              <a:buFontTx/>
              <a:buNone/>
              <a:tabLst>
                <a:tab pos="3028950" algn="l"/>
                <a:tab pos="3489325" algn="l"/>
              </a:tabLst>
            </a:pPr>
            <a:r>
              <a:rPr lang="en-US" altLang="x-none" dirty="0"/>
              <a:t>	</a:t>
            </a:r>
          </a:p>
          <a:p>
            <a:pPr>
              <a:tabLst>
                <a:tab pos="3028950" algn="l"/>
                <a:tab pos="3489325" algn="l"/>
              </a:tabLst>
            </a:pPr>
            <a:r>
              <a:rPr lang="en-US" altLang="x-none" b="1" dirty="0" err="1">
                <a:latin typeface="Consolas" charset="0"/>
              </a:rPr>
              <a:t>m.remove</a:t>
            </a:r>
            <a:r>
              <a:rPr lang="en-US" altLang="x-none" dirty="0">
                <a:latin typeface="Consolas" charset="0"/>
              </a:rPr>
              <a:t>(</a:t>
            </a:r>
            <a:r>
              <a:rPr lang="en-US" altLang="x-none" i="1" dirty="0">
                <a:latin typeface="Consolas" charset="0"/>
              </a:rPr>
              <a:t>key</a:t>
            </a:r>
            <a:r>
              <a:rPr lang="en-US" altLang="x-none" dirty="0">
                <a:latin typeface="Consolas" charset="0"/>
              </a:rPr>
              <a:t>);	</a:t>
            </a:r>
            <a:r>
              <a:rPr lang="en-US" altLang="x-none" dirty="0"/>
              <a:t>Removes the</a:t>
            </a:r>
            <a:br>
              <a:rPr lang="en-US" altLang="x-none" dirty="0"/>
            </a:br>
            <a:r>
              <a:rPr lang="en-US" altLang="x-none" dirty="0"/>
              <a:t>given key and its paired value.</a:t>
            </a:r>
          </a:p>
          <a:p>
            <a:pPr lvl="1">
              <a:buFontTx/>
              <a:buNone/>
              <a:tabLst>
                <a:tab pos="3028950" algn="l"/>
                <a:tab pos="3489325" algn="l"/>
              </a:tabLst>
            </a:pPr>
            <a:r>
              <a:rPr lang="en-US" altLang="x-none" dirty="0">
                <a:latin typeface="Consolas" charset="0"/>
              </a:rPr>
              <a:t>	</a:t>
            </a:r>
            <a:r>
              <a:rPr lang="en-US" altLang="x-none" dirty="0" err="1">
                <a:latin typeface="Consolas" charset="0"/>
              </a:rPr>
              <a:t>m.remove</a:t>
            </a:r>
            <a:r>
              <a:rPr lang="en-US" altLang="x-none" dirty="0">
                <a:latin typeface="Consolas" charset="0"/>
              </a:rPr>
              <a:t>("Rishi");</a:t>
            </a:r>
          </a:p>
          <a:p>
            <a:pPr lvl="2">
              <a:tabLst>
                <a:tab pos="3028950" algn="l"/>
                <a:tab pos="3489325" algn="l"/>
              </a:tabLst>
            </a:pPr>
            <a:r>
              <a:rPr lang="en-US" altLang="x-none" dirty="0"/>
              <a:t>Has no effect if the key is not in the map.</a:t>
            </a:r>
          </a:p>
        </p:txBody>
      </p:sp>
      <p:sp>
        <p:nvSpPr>
          <p:cNvPr id="1631253" name="Text Box 21"/>
          <p:cNvSpPr txBox="1">
            <a:spLocks noChangeArrowheads="1"/>
          </p:cNvSpPr>
          <p:nvPr/>
        </p:nvSpPr>
        <p:spPr bwMode="auto">
          <a:xfrm>
            <a:off x="5743575" y="4473575"/>
            <a:ext cx="2752677" cy="147732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x-none" dirty="0"/>
              <a:t>   </a:t>
            </a:r>
            <a:r>
              <a:rPr lang="en-US" altLang="x-none" u="sng" dirty="0"/>
              <a:t>key</a:t>
            </a:r>
            <a:r>
              <a:rPr lang="en-US" altLang="x-none" dirty="0"/>
              <a:t>                   </a:t>
            </a:r>
            <a:r>
              <a:rPr lang="en-US" altLang="x-none" u="sng" dirty="0"/>
              <a:t>value</a:t>
            </a:r>
          </a:p>
          <a:p>
            <a:r>
              <a:rPr lang="en-US" altLang="x-none" dirty="0"/>
              <a:t>"Jenny”         → "867-5309"</a:t>
            </a:r>
          </a:p>
          <a:p>
            <a:r>
              <a:rPr lang="en-US" altLang="x-none" dirty="0"/>
              <a:t>"Mehran"     → "123-4567"</a:t>
            </a:r>
          </a:p>
          <a:p>
            <a:r>
              <a:rPr lang="en-US" altLang="x-none" dirty="0"/>
              <a:t>"Marty"        → "685-2181"</a:t>
            </a:r>
          </a:p>
          <a:p>
            <a:r>
              <a:rPr lang="en-US" altLang="x-none" dirty="0"/>
              <a:t>"Chris”          → "947-2176"</a:t>
            </a:r>
          </a:p>
        </p:txBody>
      </p:sp>
    </p:spTree>
    <p:extLst>
      <p:ext uri="{BB962C8B-B14F-4D97-AF65-F5344CB8AC3E}">
        <p14:creationId xmlns:p14="http://schemas.microsoft.com/office/powerpoint/2010/main" val="773384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2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2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2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1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sz="4200" dirty="0"/>
              <a:t>Review: </a:t>
            </a:r>
            <a:r>
              <a:rPr lang="en-US" altLang="x-none" sz="4200" dirty="0" err="1"/>
              <a:t>HashMap</a:t>
            </a:r>
            <a:r>
              <a:rPr lang="en-US" altLang="x-none" sz="4200" dirty="0"/>
              <a:t> Operations</a:t>
            </a:r>
          </a:p>
        </p:txBody>
      </p:sp>
      <p:sp>
        <p:nvSpPr>
          <p:cNvPr id="1631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3028950" algn="l"/>
                <a:tab pos="3489325" algn="l"/>
              </a:tabLst>
            </a:pPr>
            <a:r>
              <a:rPr lang="en-US" altLang="x-none" b="1" i="1" dirty="0" err="1">
                <a:latin typeface="Consolas" charset="0"/>
              </a:rPr>
              <a:t>m</a:t>
            </a:r>
            <a:r>
              <a:rPr lang="en-US" altLang="x-none" b="1" dirty="0" err="1">
                <a:latin typeface="Consolas" charset="0"/>
              </a:rPr>
              <a:t>.</a:t>
            </a:r>
            <a:r>
              <a:rPr lang="en-US" altLang="x-none" dirty="0" err="1">
                <a:latin typeface="Consolas" charset="0"/>
              </a:rPr>
              <a:t>containsKey</a:t>
            </a:r>
            <a:r>
              <a:rPr lang="en-US" altLang="x-none" dirty="0">
                <a:latin typeface="Consolas" charset="0"/>
              </a:rPr>
              <a:t>(</a:t>
            </a:r>
            <a:r>
              <a:rPr lang="en-US" altLang="x-none" b="1" i="1" dirty="0">
                <a:latin typeface="Consolas" charset="0"/>
              </a:rPr>
              <a:t>key</a:t>
            </a:r>
            <a:r>
              <a:rPr lang="en-US" altLang="x-none" dirty="0">
                <a:latin typeface="Consolas" charset="0"/>
              </a:rPr>
              <a:t>);</a:t>
            </a:r>
            <a:r>
              <a:rPr lang="en-US" altLang="x-none" dirty="0"/>
              <a:t>  Returns true if the key is in the map, false otherwise</a:t>
            </a:r>
          </a:p>
          <a:p>
            <a:pPr lvl="1">
              <a:buFontTx/>
              <a:buNone/>
              <a:tabLst>
                <a:tab pos="3028950" algn="l"/>
                <a:tab pos="3489325" algn="l"/>
              </a:tabLst>
            </a:pPr>
            <a:endParaRPr lang="en-US" altLang="x-none" dirty="0"/>
          </a:p>
          <a:p>
            <a:pPr>
              <a:tabLst>
                <a:tab pos="3028950" algn="l"/>
                <a:tab pos="3489325" algn="l"/>
              </a:tabLst>
            </a:pPr>
            <a:r>
              <a:rPr lang="en-US" altLang="x-none" b="1" i="1" dirty="0" err="1">
                <a:latin typeface="Consolas" charset="0"/>
              </a:rPr>
              <a:t>m</a:t>
            </a:r>
            <a:r>
              <a:rPr lang="en-US" altLang="x-none" b="1" dirty="0" err="1">
                <a:latin typeface="Consolas" charset="0"/>
              </a:rPr>
              <a:t>.</a:t>
            </a:r>
            <a:r>
              <a:rPr lang="en-US" altLang="x-none" dirty="0" err="1">
                <a:latin typeface="Consolas" charset="0"/>
              </a:rPr>
              <a:t>size</a:t>
            </a:r>
            <a:r>
              <a:rPr lang="en-US" altLang="x-none" dirty="0">
                <a:latin typeface="Consolas" charset="0"/>
              </a:rPr>
              <a:t>();</a:t>
            </a:r>
            <a:r>
              <a:rPr lang="en-US" altLang="x-none" dirty="0"/>
              <a:t>     Returns the number of key/value pairs in the map.</a:t>
            </a:r>
          </a:p>
          <a:p>
            <a:pPr>
              <a:tabLst>
                <a:tab pos="3028950" algn="l"/>
                <a:tab pos="3489325" algn="l"/>
              </a:tabLst>
            </a:pPr>
            <a:endParaRPr lang="en-US" altLang="x-none" dirty="0"/>
          </a:p>
          <a:p>
            <a:pPr>
              <a:tabLst>
                <a:tab pos="3028950" algn="l"/>
                <a:tab pos="3489325" algn="l"/>
              </a:tabLst>
            </a:pPr>
            <a:r>
              <a:rPr lang="en-US" altLang="x-none" dirty="0"/>
              <a:t>To iterate over a map:</a:t>
            </a:r>
          </a:p>
          <a:p>
            <a:pPr marL="0" indent="0">
              <a:buNone/>
              <a:tabLst>
                <a:tab pos="3028950" algn="l"/>
                <a:tab pos="3489325" algn="l"/>
              </a:tabLst>
            </a:pPr>
            <a:endParaRPr lang="en-US" altLang="x-none" b="1" dirty="0">
              <a:latin typeface="Consolas" charset="0"/>
            </a:endParaRPr>
          </a:p>
          <a:p>
            <a:pPr marL="0" indent="0">
              <a:buNone/>
              <a:tabLst>
                <a:tab pos="3028950" algn="l"/>
                <a:tab pos="3489325" algn="l"/>
              </a:tabLst>
            </a:pPr>
            <a:r>
              <a:rPr lang="en-US" altLang="x-none" b="1" dirty="0">
                <a:latin typeface="Consolas" charset="0"/>
              </a:rPr>
              <a:t>for (</a:t>
            </a:r>
            <a:r>
              <a:rPr lang="en-US" altLang="x-none" b="1" dirty="0" err="1">
                <a:latin typeface="Consolas" charset="0"/>
              </a:rPr>
              <a:t>KeyType</a:t>
            </a:r>
            <a:r>
              <a:rPr lang="en-US" altLang="x-none" b="1" dirty="0">
                <a:latin typeface="Consolas" charset="0"/>
              </a:rPr>
              <a:t> key : </a:t>
            </a:r>
            <a:r>
              <a:rPr lang="en-US" altLang="x-none" b="1" dirty="0" err="1">
                <a:latin typeface="Consolas" charset="0"/>
              </a:rPr>
              <a:t>map.keySet</a:t>
            </a:r>
            <a:r>
              <a:rPr lang="en-US" altLang="x-none" b="1" dirty="0">
                <a:latin typeface="Consolas" charset="0"/>
              </a:rPr>
              <a:t>()) {</a:t>
            </a:r>
          </a:p>
          <a:p>
            <a:pPr marL="0" indent="0">
              <a:buNone/>
              <a:tabLst>
                <a:tab pos="3028950" algn="l"/>
                <a:tab pos="3489325" algn="l"/>
              </a:tabLst>
            </a:pPr>
            <a:r>
              <a:rPr lang="en-US" altLang="x-none" b="1" dirty="0">
                <a:latin typeface="Consolas" charset="0"/>
              </a:rPr>
              <a:t>   </a:t>
            </a:r>
            <a:r>
              <a:rPr lang="en-US" altLang="x-none" b="1" dirty="0" err="1">
                <a:latin typeface="Consolas" charset="0"/>
              </a:rPr>
              <a:t>ValueType</a:t>
            </a:r>
            <a:r>
              <a:rPr lang="en-US" altLang="x-none" b="1" dirty="0">
                <a:latin typeface="Consolas" charset="0"/>
              </a:rPr>
              <a:t> value = </a:t>
            </a:r>
            <a:r>
              <a:rPr lang="en-US" altLang="x-none" b="1" dirty="0" err="1">
                <a:latin typeface="Consolas" charset="0"/>
              </a:rPr>
              <a:t>map.get</a:t>
            </a:r>
            <a:r>
              <a:rPr lang="en-US" altLang="x-none" b="1" dirty="0">
                <a:latin typeface="Consolas" charset="0"/>
              </a:rPr>
              <a:t>(key);</a:t>
            </a:r>
          </a:p>
          <a:p>
            <a:pPr marL="0" indent="0">
              <a:buNone/>
              <a:tabLst>
                <a:tab pos="3028950" algn="l"/>
                <a:tab pos="3489325" algn="l"/>
              </a:tabLst>
            </a:pPr>
            <a:r>
              <a:rPr lang="en-US" altLang="x-none" b="1" dirty="0">
                <a:latin typeface="Consolas" charset="0"/>
              </a:rPr>
              <a:t>   // Do something with key and/or value</a:t>
            </a:r>
          </a:p>
          <a:p>
            <a:pPr marL="0" indent="0">
              <a:buNone/>
              <a:tabLst>
                <a:tab pos="3028950" algn="l"/>
                <a:tab pos="3489325" algn="l"/>
              </a:tabLst>
            </a:pPr>
            <a:r>
              <a:rPr lang="en-US" altLang="x-none" b="1" dirty="0">
                <a:latin typeface="Consolas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748425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2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2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2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What data structure should I use?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an </a:t>
            </a:r>
            <a:r>
              <a:rPr lang="en-US" b="1" dirty="0"/>
              <a:t>array</a:t>
            </a:r>
            <a:r>
              <a:rPr lang="en-US" dirty="0"/>
              <a:t> if</a:t>
            </a:r>
            <a:r>
              <a:rPr lang="mr-IN" dirty="0"/>
              <a:t>…</a:t>
            </a:r>
            <a:endParaRPr lang="en-US" dirty="0"/>
          </a:p>
          <a:p>
            <a:pPr lvl="1"/>
            <a:r>
              <a:rPr lang="en-US" dirty="0"/>
              <a:t>Order matters for your information</a:t>
            </a:r>
          </a:p>
          <a:p>
            <a:pPr lvl="1"/>
            <a:r>
              <a:rPr lang="en-US" dirty="0"/>
              <a:t>You know how many elements you will store</a:t>
            </a:r>
          </a:p>
          <a:p>
            <a:pPr lvl="1"/>
            <a:r>
              <a:rPr lang="en-US" dirty="0"/>
              <a:t>You need the most efficiency</a:t>
            </a:r>
          </a:p>
          <a:p>
            <a:r>
              <a:rPr lang="en-US" dirty="0"/>
              <a:t>Use an </a:t>
            </a:r>
            <a:r>
              <a:rPr lang="en-US" b="1" dirty="0" err="1"/>
              <a:t>ArrayList</a:t>
            </a:r>
            <a:r>
              <a:rPr lang="en-US" b="1" dirty="0"/>
              <a:t> </a:t>
            </a:r>
            <a:r>
              <a:rPr lang="en-US" dirty="0"/>
              <a:t>if</a:t>
            </a:r>
            <a:r>
              <a:rPr lang="mr-IN" dirty="0"/>
              <a:t>…</a:t>
            </a:r>
            <a:endParaRPr lang="en-US" dirty="0"/>
          </a:p>
          <a:p>
            <a:pPr lvl="1"/>
            <a:r>
              <a:rPr lang="en-US" dirty="0"/>
              <a:t>Order matters for your information</a:t>
            </a:r>
          </a:p>
          <a:p>
            <a:pPr lvl="1"/>
            <a:r>
              <a:rPr lang="en-US" dirty="0"/>
              <a:t>You do not know how many elements you will store, or need to resize</a:t>
            </a:r>
          </a:p>
          <a:p>
            <a:pPr lvl="1"/>
            <a:r>
              <a:rPr lang="en-US" dirty="0"/>
              <a:t>You need to use </a:t>
            </a:r>
            <a:r>
              <a:rPr lang="en-US" dirty="0" err="1"/>
              <a:t>ArrayList</a:t>
            </a:r>
            <a:r>
              <a:rPr lang="en-US" dirty="0"/>
              <a:t> methods</a:t>
            </a:r>
          </a:p>
          <a:p>
            <a:r>
              <a:rPr lang="en-US" dirty="0"/>
              <a:t>Use a </a:t>
            </a:r>
            <a:r>
              <a:rPr lang="en-US" b="1" dirty="0" err="1"/>
              <a:t>HashMap</a:t>
            </a:r>
            <a:r>
              <a:rPr lang="en-US" dirty="0"/>
              <a:t> if</a:t>
            </a:r>
            <a:r>
              <a:rPr lang="mr-IN" dirty="0"/>
              <a:t>…</a:t>
            </a:r>
            <a:endParaRPr lang="en-US" dirty="0"/>
          </a:p>
          <a:p>
            <a:pPr lvl="1"/>
            <a:r>
              <a:rPr lang="en-US" dirty="0"/>
              <a:t>Order doesn’t matter for your information</a:t>
            </a:r>
          </a:p>
          <a:p>
            <a:pPr lvl="1"/>
            <a:r>
              <a:rPr lang="en-US" dirty="0"/>
              <a:t>You need to store an </a:t>
            </a:r>
            <a:r>
              <a:rPr lang="en-US" i="1" dirty="0"/>
              <a:t>association</a:t>
            </a:r>
            <a:r>
              <a:rPr lang="en-US" dirty="0"/>
              <a:t> between two types of information</a:t>
            </a:r>
          </a:p>
          <a:p>
            <a:pPr lvl="1"/>
            <a:r>
              <a:rPr lang="en-US" dirty="0"/>
              <a:t>You do not know how many elements you will store, or need to resize</a:t>
            </a:r>
          </a:p>
          <a:p>
            <a:pPr lvl="1"/>
            <a:r>
              <a:rPr lang="en-US" dirty="0"/>
              <a:t>You need to use </a:t>
            </a:r>
            <a:r>
              <a:rPr lang="en-US" dirty="0" err="1"/>
              <a:t>HashMap</a:t>
            </a:r>
            <a:r>
              <a:rPr lang="en-US" dirty="0"/>
              <a:t> methods</a:t>
            </a:r>
          </a:p>
        </p:txBody>
      </p:sp>
    </p:spTree>
    <p:extLst>
      <p:ext uri="{BB962C8B-B14F-4D97-AF65-F5344CB8AC3E}">
        <p14:creationId xmlns:p14="http://schemas.microsoft.com/office/powerpoint/2010/main" val="1315585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Anagrams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x-none" dirty="0"/>
              <a:t>Write a program to find all </a:t>
            </a:r>
            <a:r>
              <a:rPr lang="en-US" altLang="x-none" b="1" dirty="0"/>
              <a:t>anagrams</a:t>
            </a:r>
            <a:r>
              <a:rPr lang="en-US" altLang="x-none" dirty="0"/>
              <a:t> of a word the user types.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x-none" sz="800" dirty="0">
              <a:latin typeface="Consolas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800" dirty="0">
                <a:latin typeface="Consolas" charset="0"/>
              </a:rPr>
              <a:t>Type a word [Enter to quit]: </a:t>
            </a:r>
            <a:r>
              <a:rPr lang="en-US" altLang="x-none" sz="1800" b="1" dirty="0">
                <a:solidFill>
                  <a:schemeClr val="accent2"/>
                </a:solidFill>
                <a:latin typeface="Consolas" charset="0"/>
              </a:rPr>
              <a:t>scared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800" dirty="0">
                <a:latin typeface="Consolas" charset="0"/>
              </a:rPr>
              <a:t>Anagrams of scared: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1800" dirty="0">
                <a:latin typeface="Consolas" charset="0"/>
              </a:rPr>
              <a:t>cadres cedars sacred scared</a:t>
            </a:r>
          </a:p>
          <a:p>
            <a:pPr lvl="1">
              <a:buFontTx/>
              <a:buNone/>
            </a:pPr>
            <a:endParaRPr lang="en-US" altLang="x-none" sz="1800" dirty="0">
              <a:latin typeface="Consolas" charset="0"/>
            </a:endParaRPr>
          </a:p>
          <a:p>
            <a:r>
              <a:rPr lang="en-US" altLang="x-none" dirty="0"/>
              <a:t>Assume you are given a </a:t>
            </a:r>
            <a:r>
              <a:rPr lang="en-US" altLang="x-none" b="1" dirty="0" err="1">
                <a:latin typeface="Consolas" charset="0"/>
                <a:ea typeface="Consolas" charset="0"/>
                <a:cs typeface="Consolas" charset="0"/>
              </a:rPr>
              <a:t>dictionary.txt</a:t>
            </a:r>
            <a:r>
              <a:rPr lang="en-US" altLang="x-none" dirty="0"/>
              <a:t> file containing words in the dictionary.</a:t>
            </a:r>
          </a:p>
          <a:p>
            <a:pPr lvl="1"/>
            <a:endParaRPr lang="en-US" altLang="x-none" dirty="0"/>
          </a:p>
          <a:p>
            <a:r>
              <a:rPr lang="en-US" altLang="x-none" dirty="0"/>
              <a:t>How can a </a:t>
            </a:r>
            <a:r>
              <a:rPr lang="en-US" altLang="x-none" dirty="0" err="1"/>
              <a:t>HashMap</a:t>
            </a:r>
            <a:r>
              <a:rPr lang="en-US" altLang="x-none" dirty="0"/>
              <a:t> help us solve this problem?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290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6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Key Idea: Anagrams</a:t>
            </a:r>
          </a:p>
        </p:txBody>
      </p:sp>
      <p:sp>
        <p:nvSpPr>
          <p:cNvPr id="1626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 dirty="0"/>
              <a:t>Every word has a </a:t>
            </a:r>
            <a:r>
              <a:rPr lang="en-US" altLang="x-none" i="1" dirty="0"/>
              <a:t>sorted form</a:t>
            </a:r>
            <a:r>
              <a:rPr lang="en-US" altLang="x-none" dirty="0"/>
              <a:t> where its letters are arranged into alphabetical order.</a:t>
            </a:r>
          </a:p>
          <a:p>
            <a:pPr lvl="1">
              <a:buFontTx/>
              <a:buNone/>
            </a:pPr>
            <a:r>
              <a:rPr lang="en-US" altLang="x-none" dirty="0">
                <a:latin typeface="Consolas" charset="0"/>
              </a:rPr>
              <a:t>	"fare"</a:t>
            </a:r>
            <a:r>
              <a:rPr lang="en-US" altLang="x-none" dirty="0"/>
              <a:t>	</a:t>
            </a:r>
            <a:r>
              <a:rPr lang="en-US" altLang="x-none" dirty="0">
                <a:sym typeface="Symbol" charset="2"/>
              </a:rPr>
              <a:t>  </a:t>
            </a:r>
            <a:r>
              <a:rPr lang="en-US" altLang="x-none" dirty="0">
                <a:latin typeface="Consolas" charset="0"/>
                <a:sym typeface="Symbol" charset="2"/>
              </a:rPr>
              <a:t>"</a:t>
            </a:r>
            <a:r>
              <a:rPr lang="en-US" altLang="x-none" dirty="0" err="1">
                <a:latin typeface="Consolas" charset="0"/>
                <a:sym typeface="Symbol" charset="2"/>
              </a:rPr>
              <a:t>aefr</a:t>
            </a:r>
            <a:r>
              <a:rPr lang="en-US" altLang="x-none" dirty="0">
                <a:latin typeface="Consolas" charset="0"/>
                <a:sym typeface="Symbol" charset="2"/>
              </a:rPr>
              <a:t>"</a:t>
            </a:r>
          </a:p>
          <a:p>
            <a:pPr lvl="1">
              <a:buFontTx/>
              <a:buNone/>
            </a:pPr>
            <a:r>
              <a:rPr lang="en-US" altLang="x-none" dirty="0">
                <a:latin typeface="Consolas" charset="0"/>
              </a:rPr>
              <a:t>	"fear"</a:t>
            </a:r>
            <a:r>
              <a:rPr lang="en-US" altLang="x-none" dirty="0"/>
              <a:t>	</a:t>
            </a:r>
            <a:r>
              <a:rPr lang="en-US" altLang="x-none" dirty="0">
                <a:sym typeface="Symbol" charset="2"/>
              </a:rPr>
              <a:t>  </a:t>
            </a:r>
            <a:r>
              <a:rPr lang="en-US" altLang="x-none" dirty="0">
                <a:latin typeface="Consolas" charset="0"/>
                <a:sym typeface="Symbol" charset="2"/>
              </a:rPr>
              <a:t>"</a:t>
            </a:r>
            <a:r>
              <a:rPr lang="en-US" altLang="x-none" dirty="0" err="1">
                <a:latin typeface="Consolas" charset="0"/>
                <a:sym typeface="Symbol" charset="2"/>
              </a:rPr>
              <a:t>aefr</a:t>
            </a:r>
            <a:r>
              <a:rPr lang="en-US" altLang="x-none" dirty="0">
                <a:latin typeface="Consolas" charset="0"/>
                <a:sym typeface="Symbol" charset="2"/>
              </a:rPr>
              <a:t>"</a:t>
            </a:r>
          </a:p>
          <a:p>
            <a:pPr lvl="1">
              <a:buFontTx/>
              <a:buNone/>
            </a:pPr>
            <a:r>
              <a:rPr lang="en-US" altLang="x-none" dirty="0">
                <a:latin typeface="Consolas" charset="0"/>
                <a:sym typeface="Symbol" charset="2"/>
              </a:rPr>
              <a:t>	"swell"</a:t>
            </a:r>
            <a:r>
              <a:rPr lang="en-US" altLang="x-none" dirty="0"/>
              <a:t>	</a:t>
            </a:r>
            <a:r>
              <a:rPr lang="en-US" altLang="x-none" dirty="0">
                <a:sym typeface="Symbol" charset="2"/>
              </a:rPr>
              <a:t>  </a:t>
            </a:r>
            <a:r>
              <a:rPr lang="en-US" altLang="x-none" dirty="0">
                <a:latin typeface="Consolas" charset="0"/>
                <a:sym typeface="Symbol" charset="2"/>
              </a:rPr>
              <a:t>"</a:t>
            </a:r>
            <a:r>
              <a:rPr lang="en-US" altLang="x-none" dirty="0" err="1">
                <a:latin typeface="Consolas" charset="0"/>
                <a:sym typeface="Symbol" charset="2"/>
              </a:rPr>
              <a:t>ellsw</a:t>
            </a:r>
            <a:r>
              <a:rPr lang="en-US" altLang="x-none" dirty="0">
                <a:latin typeface="Consolas" charset="0"/>
                <a:sym typeface="Symbol" charset="2"/>
              </a:rPr>
              <a:t>"</a:t>
            </a:r>
          </a:p>
          <a:p>
            <a:pPr lvl="1">
              <a:buFontTx/>
              <a:buNone/>
            </a:pPr>
            <a:r>
              <a:rPr lang="en-US" altLang="x-none" dirty="0">
                <a:latin typeface="Consolas" charset="0"/>
                <a:sym typeface="Symbol" charset="2"/>
              </a:rPr>
              <a:t>	"wells"</a:t>
            </a:r>
            <a:r>
              <a:rPr lang="en-US" altLang="x-none" dirty="0">
                <a:sym typeface="Symbol" charset="2"/>
              </a:rPr>
              <a:t>	  </a:t>
            </a:r>
            <a:r>
              <a:rPr lang="en-US" altLang="x-none" dirty="0">
                <a:latin typeface="Consolas" charset="0"/>
                <a:sym typeface="Symbol" charset="2"/>
              </a:rPr>
              <a:t>"</a:t>
            </a:r>
            <a:r>
              <a:rPr lang="en-US" altLang="x-none" dirty="0" err="1">
                <a:latin typeface="Consolas" charset="0"/>
                <a:sym typeface="Symbol" charset="2"/>
              </a:rPr>
              <a:t>ellsw</a:t>
            </a:r>
            <a:r>
              <a:rPr lang="en-US" altLang="x-none" dirty="0">
                <a:latin typeface="Consolas" charset="0"/>
                <a:sym typeface="Symbol" charset="2"/>
              </a:rPr>
              <a:t>"</a:t>
            </a:r>
          </a:p>
          <a:p>
            <a:pPr lvl="1"/>
            <a:endParaRPr lang="en-US" altLang="x-none" dirty="0">
              <a:sym typeface="Symbol" charset="2"/>
            </a:endParaRPr>
          </a:p>
          <a:p>
            <a:r>
              <a:rPr lang="en-US" altLang="x-none" dirty="0">
                <a:sym typeface="Symbol" charset="2"/>
              </a:rPr>
              <a:t>Notice that anagrams have the same </a:t>
            </a:r>
            <a:r>
              <a:rPr lang="en-US" altLang="x-none" b="1" dirty="0">
                <a:sym typeface="Symbol" charset="2"/>
              </a:rPr>
              <a:t>sorted form </a:t>
            </a:r>
            <a:r>
              <a:rPr lang="en-US" altLang="x-none" dirty="0">
                <a:sym typeface="Symbol" charset="2"/>
              </a:rPr>
              <a:t>as each other.</a:t>
            </a:r>
          </a:p>
          <a:p>
            <a:r>
              <a:rPr lang="en-US" altLang="x-none" dirty="0"/>
              <a:t>Assume we provide a </a:t>
            </a:r>
            <a:r>
              <a:rPr lang="en-US" altLang="x-none" b="1" dirty="0">
                <a:latin typeface="Consolas" charset="0"/>
                <a:ea typeface="Consolas" charset="0"/>
                <a:cs typeface="Consolas" charset="0"/>
              </a:rPr>
              <a:t>String </a:t>
            </a:r>
            <a:r>
              <a:rPr lang="en-US" altLang="x-none" b="1" dirty="0" err="1">
                <a:latin typeface="Consolas" charset="0"/>
                <a:ea typeface="Consolas" charset="0"/>
                <a:cs typeface="Consolas" charset="0"/>
              </a:rPr>
              <a:t>sortLetters</a:t>
            </a:r>
            <a:r>
              <a:rPr lang="en-US" altLang="x-none" b="1" dirty="0">
                <a:latin typeface="Consolas" charset="0"/>
                <a:ea typeface="Consolas" charset="0"/>
                <a:cs typeface="Consolas" charset="0"/>
              </a:rPr>
              <a:t>(String s)</a:t>
            </a:r>
            <a:r>
              <a:rPr lang="en-US" altLang="x-none" dirty="0"/>
              <a:t> method that takes a string and returns the string with its characters alphabetically ordered.</a:t>
            </a:r>
          </a:p>
          <a:p>
            <a:pPr marL="0" indent="0">
              <a:buNone/>
            </a:pPr>
            <a:endParaRPr lang="en-US" altLang="x-none" dirty="0">
              <a:sym typeface="Symbol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0799243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Anagrams 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800" b="1" dirty="0">
                <a:solidFill>
                  <a:srgbClr val="7030A0"/>
                </a:solidFill>
                <a:latin typeface="Consolas" charset="0"/>
                <a:ea typeface="Consolas" charset="0"/>
                <a:cs typeface="Consolas" charset="0"/>
              </a:rPr>
              <a:t>public void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run()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HashMap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&lt;String, 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ArrayList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&lt;String&gt;&gt; </a:t>
            </a:r>
            <a:r>
              <a:rPr lang="en-US" sz="1800" b="1" dirty="0">
                <a:solidFill>
                  <a:srgbClr val="AB7942"/>
                </a:solidFill>
                <a:latin typeface="Consolas" charset="0"/>
                <a:ea typeface="Consolas" charset="0"/>
                <a:cs typeface="Consolas" charset="0"/>
              </a:rPr>
              <a:t>anagrams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= 				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createAnagramsMap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        // prompt user for words and look up anagrams in map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</a:t>
            </a:r>
            <a:r>
              <a:rPr lang="en-US" sz="1800" b="1" dirty="0">
                <a:solidFill>
                  <a:srgbClr val="7030A0"/>
                </a:solidFill>
                <a:latin typeface="Consolas" charset="0"/>
                <a:ea typeface="Consolas" charset="0"/>
                <a:cs typeface="Consolas" charset="0"/>
              </a:rPr>
              <a:t>while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(</a:t>
            </a:r>
            <a:r>
              <a:rPr lang="en-US" sz="1800" b="1" dirty="0">
                <a:solidFill>
                  <a:srgbClr val="7030A0"/>
                </a:solidFill>
                <a:latin typeface="Consolas" charset="0"/>
                <a:ea typeface="Consolas" charset="0"/>
                <a:cs typeface="Consolas" charset="0"/>
              </a:rPr>
              <a:t>true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String </a:t>
            </a:r>
            <a:r>
              <a:rPr lang="en-US" sz="1800" b="1" dirty="0">
                <a:solidFill>
                  <a:srgbClr val="AB7942"/>
                </a:solidFill>
                <a:latin typeface="Consolas" charset="0"/>
                <a:ea typeface="Consolas" charset="0"/>
                <a:cs typeface="Consolas" charset="0"/>
              </a:rPr>
              <a:t>word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readLine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800" b="1" dirty="0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"Type a word [Enter to quit]: "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if (</a:t>
            </a:r>
            <a:r>
              <a:rPr lang="en-US" sz="1800" b="1" dirty="0" err="1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word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.length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() ==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    </a:t>
            </a:r>
            <a:r>
              <a:rPr lang="en-US" sz="1800" b="1" dirty="0">
                <a:solidFill>
                  <a:srgbClr val="7030A0"/>
                </a:solidFill>
                <a:latin typeface="Consolas" charset="0"/>
                <a:ea typeface="Consolas" charset="0"/>
                <a:cs typeface="Consolas" charset="0"/>
              </a:rPr>
              <a:t>break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b="1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String </a:t>
            </a:r>
            <a:r>
              <a:rPr lang="en-US" sz="1800" b="1" dirty="0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sorted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sortLetters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800" b="1" dirty="0" err="1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word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.toLowerCase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</a:t>
            </a:r>
            <a:r>
              <a:rPr lang="en-US" sz="1800" b="1" dirty="0">
                <a:solidFill>
                  <a:srgbClr val="7030A0"/>
                </a:solidFill>
                <a:latin typeface="Consolas" charset="0"/>
                <a:ea typeface="Consolas" charset="0"/>
                <a:cs typeface="Consolas" charset="0"/>
              </a:rPr>
              <a:t>if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(</a:t>
            </a:r>
            <a:r>
              <a:rPr lang="en-US" sz="1800" b="1" dirty="0" err="1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anagrams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.containsKey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(sorted))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    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println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800" b="1" dirty="0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"Anagrams of "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+ </a:t>
            </a:r>
            <a:r>
              <a:rPr lang="en-US" sz="1800" b="1" dirty="0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word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+ </a:t>
            </a:r>
            <a:r>
              <a:rPr lang="en-US" sz="1800" b="1" dirty="0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":"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    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println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800" b="1" dirty="0" err="1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anagrams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.get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800" b="1" dirty="0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sorted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} </a:t>
            </a:r>
            <a:r>
              <a:rPr lang="en-US" sz="1800" b="1" dirty="0">
                <a:solidFill>
                  <a:srgbClr val="7030A0"/>
                </a:solidFill>
                <a:latin typeface="Consolas" charset="0"/>
                <a:ea typeface="Consolas" charset="0"/>
                <a:cs typeface="Consolas" charset="0"/>
              </a:rPr>
              <a:t>else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    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println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800" b="1" dirty="0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"No anagrams for " 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+ </a:t>
            </a:r>
            <a:r>
              <a:rPr lang="en-US" sz="1800" b="1" dirty="0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word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+ </a:t>
            </a:r>
            <a:r>
              <a:rPr lang="en-US" sz="1800" b="1" dirty="0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"."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8024093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Anagrams 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public void run()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       </a:t>
            </a:r>
            <a:r>
              <a:rPr lang="en-US" sz="1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HashMap</a:t>
            </a: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&lt;String, </a:t>
            </a:r>
            <a:r>
              <a:rPr lang="en-US" sz="1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ArrayList</a:t>
            </a: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&lt;String&gt;&gt; anagrams = 				</a:t>
            </a:r>
            <a:r>
              <a:rPr lang="en-US" sz="1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createAnagramsMap</a:t>
            </a: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// prompt user for words and look up anagrams in map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while (true)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String word =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readLine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("Type a word [Enter to quit]: 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if (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word.length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() ==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b="1" dirty="0">
              <a:solidFill>
                <a:schemeClr val="bg1">
                  <a:lumMod val="75000"/>
                </a:schemeClr>
              </a:solidFill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String sorted =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sortLetters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word.toLowerCase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if (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anagrams.containsKey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(sorted))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   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println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("Anagrams of " + word + ":");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   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println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anagrams.get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(sorted));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   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println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("No anagrams for " + word + ".");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5660305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Anagrams 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public void run()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HashMap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&lt;String,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ArrayList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&lt;String&gt;&gt; anagrams = 				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createAnagramsMap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</a:t>
            </a: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// prompt user for words and look up anagrams in map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       while (true)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           String word = </a:t>
            </a:r>
            <a:r>
              <a:rPr lang="en-US" sz="1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readLine</a:t>
            </a: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("Type a word [Enter to quit]: 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           if (</a:t>
            </a:r>
            <a:r>
              <a:rPr lang="en-US" sz="1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word.length</a:t>
            </a: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() ==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       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b="1" dirty="0">
              <a:solidFill>
                <a:schemeClr val="bg1">
                  <a:lumMod val="75000"/>
                </a:schemeClr>
              </a:solidFill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String sorted =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sortLetters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word.toLowerCase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if (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anagrams.containsKey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(sorted))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   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println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("Anagrams of " + word + ":");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   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println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anagrams.get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(sorted));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   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println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("No anagrams for " + word + ".");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6428939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Anagrams 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public void run()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HashMap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&lt;String,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ArrayList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&lt;String&gt;&gt; anagrams = 				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createAnagramsMap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// prompt user for words and look up anagrams in map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while (true)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String word =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readLine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("Type a word [Enter to quit]: 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if (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word.length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() ==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b="1" dirty="0">
              <a:solidFill>
                <a:schemeClr val="bg1">
                  <a:lumMod val="75000"/>
                </a:schemeClr>
              </a:solidFill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           String sorted = </a:t>
            </a:r>
            <a:r>
              <a:rPr lang="en-US" sz="1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sortLetters</a:t>
            </a: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word.toLowerCase</a:t>
            </a: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if (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anagrams.containsKey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(sorted))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   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println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("Anagrams of " + word + ":");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   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println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anagrams.get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(sorted));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   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println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("No anagrams for " + word + ".");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1367887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Anagrams 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public void run()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HashMap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&lt;String,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ArrayList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&lt;String&gt;&gt; anagrams = 				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createAnagramsMap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// prompt user for words and look up anagrams in map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while (true)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String word =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readLine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("Type a word [Enter to quit]: 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if (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word.length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() ==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    break;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b="1" dirty="0">
              <a:solidFill>
                <a:schemeClr val="bg1">
                  <a:lumMod val="75000"/>
                </a:schemeClr>
              </a:solidFill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String sorted =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sortLetters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word.toLowerCase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</a:t>
            </a: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if (</a:t>
            </a:r>
            <a:r>
              <a:rPr lang="en-US" sz="1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anagrams.containsKey</a:t>
            </a: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(sorted))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               </a:t>
            </a:r>
            <a:r>
              <a:rPr lang="en-US" sz="1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println</a:t>
            </a: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("Anagrams of " + word + ":");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               </a:t>
            </a:r>
            <a:r>
              <a:rPr lang="en-US" sz="1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println</a:t>
            </a: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anagrams.get</a:t>
            </a: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(sorted));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       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               </a:t>
            </a:r>
            <a:r>
              <a:rPr lang="en-US" sz="1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println</a:t>
            </a: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("No anagrams for " + word + ".");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1677313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Anagrams 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800" b="1" dirty="0">
                <a:solidFill>
                  <a:srgbClr val="7030A0"/>
                </a:solidFill>
                <a:latin typeface="Consolas" charset="0"/>
                <a:ea typeface="Consolas" charset="0"/>
                <a:cs typeface="Consolas" charset="0"/>
              </a:rPr>
              <a:t>public void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run()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HashMap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&lt;String, 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ArrayList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&lt;String&gt;&gt; </a:t>
            </a:r>
            <a:r>
              <a:rPr lang="en-US" sz="1800" b="1" dirty="0">
                <a:solidFill>
                  <a:srgbClr val="AB7942"/>
                </a:solidFill>
                <a:latin typeface="Consolas" charset="0"/>
                <a:ea typeface="Consolas" charset="0"/>
                <a:cs typeface="Consolas" charset="0"/>
              </a:rPr>
              <a:t>anagrams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= 				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createAnagramsMap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        // prompt user for words and look up anagrams in map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</a:t>
            </a:r>
            <a:r>
              <a:rPr lang="en-US" sz="1800" b="1" dirty="0">
                <a:solidFill>
                  <a:srgbClr val="7030A0"/>
                </a:solidFill>
                <a:latin typeface="Consolas" charset="0"/>
                <a:ea typeface="Consolas" charset="0"/>
                <a:cs typeface="Consolas" charset="0"/>
              </a:rPr>
              <a:t>while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(</a:t>
            </a:r>
            <a:r>
              <a:rPr lang="en-US" sz="1800" b="1" dirty="0">
                <a:solidFill>
                  <a:srgbClr val="7030A0"/>
                </a:solidFill>
                <a:latin typeface="Consolas" charset="0"/>
                <a:ea typeface="Consolas" charset="0"/>
                <a:cs typeface="Consolas" charset="0"/>
              </a:rPr>
              <a:t>true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String </a:t>
            </a:r>
            <a:r>
              <a:rPr lang="en-US" sz="1800" b="1" dirty="0">
                <a:solidFill>
                  <a:srgbClr val="AB7942"/>
                </a:solidFill>
                <a:latin typeface="Consolas" charset="0"/>
                <a:ea typeface="Consolas" charset="0"/>
                <a:cs typeface="Consolas" charset="0"/>
              </a:rPr>
              <a:t>word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readLine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800" b="1" dirty="0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"Type a word [Enter to quit]: "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if (</a:t>
            </a:r>
            <a:r>
              <a:rPr lang="en-US" sz="1800" b="1" dirty="0" err="1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word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.length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() ==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    </a:t>
            </a:r>
            <a:r>
              <a:rPr lang="en-US" sz="1800" b="1" dirty="0">
                <a:solidFill>
                  <a:srgbClr val="7030A0"/>
                </a:solidFill>
                <a:latin typeface="Consolas" charset="0"/>
                <a:ea typeface="Consolas" charset="0"/>
                <a:cs typeface="Consolas" charset="0"/>
              </a:rPr>
              <a:t>break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b="1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String </a:t>
            </a:r>
            <a:r>
              <a:rPr lang="en-US" sz="1800" b="1" dirty="0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sorted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sortLetters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800" b="1" dirty="0" err="1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word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.toLowerCase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</a:t>
            </a:r>
            <a:r>
              <a:rPr lang="en-US" sz="1800" b="1" dirty="0">
                <a:solidFill>
                  <a:srgbClr val="7030A0"/>
                </a:solidFill>
                <a:latin typeface="Consolas" charset="0"/>
                <a:ea typeface="Consolas" charset="0"/>
                <a:cs typeface="Consolas" charset="0"/>
              </a:rPr>
              <a:t>if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(</a:t>
            </a:r>
            <a:r>
              <a:rPr lang="en-US" sz="1800" b="1" dirty="0" err="1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anagrams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.containsKey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(sorted))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    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println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800" b="1" dirty="0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"Anagrams of "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+ </a:t>
            </a:r>
            <a:r>
              <a:rPr lang="en-US" sz="1800" b="1" dirty="0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word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+ </a:t>
            </a:r>
            <a:r>
              <a:rPr lang="en-US" sz="1800" b="1" dirty="0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":"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    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println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800" b="1" dirty="0" err="1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anagrams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.get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800" b="1" dirty="0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sorted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} </a:t>
            </a:r>
            <a:r>
              <a:rPr lang="en-US" sz="1800" b="1" dirty="0">
                <a:solidFill>
                  <a:srgbClr val="7030A0"/>
                </a:solidFill>
                <a:latin typeface="Consolas" charset="0"/>
                <a:ea typeface="Consolas" charset="0"/>
                <a:cs typeface="Consolas" charset="0"/>
              </a:rPr>
              <a:t>else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    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println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800" b="1" dirty="0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"No anagrams for " 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+ </a:t>
            </a:r>
            <a:r>
              <a:rPr lang="en-US" sz="1800" b="1" dirty="0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word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+ </a:t>
            </a:r>
            <a:r>
              <a:rPr lang="en-US" sz="1800" b="1" dirty="0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"."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4997712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Anagrams Solution, Part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/*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 * This method reads in the </a:t>
            </a:r>
            <a:r>
              <a:rPr lang="en-US" sz="1800" b="1" dirty="0" err="1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dictionary.txt</a:t>
            </a:r>
            <a:r>
              <a:rPr lang="en-US" sz="1800" b="1" dirty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 file and creates a map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 * from a sorted string of characters to all words made up of those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 * characters. e.g. “acers” -&gt; {“scare”, “cares”,...}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7030A0"/>
                </a:solidFill>
                <a:latin typeface="Consolas" charset="0"/>
                <a:ea typeface="Consolas" charset="0"/>
                <a:cs typeface="Consolas" charset="0"/>
              </a:rPr>
              <a:t>private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HashMap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&lt;String, 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ArrayList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&lt;String&gt;&gt; 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createAnagramsMap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HashMap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&lt;String, 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ArrayList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&lt;String&gt;&gt; </a:t>
            </a:r>
            <a:r>
              <a:rPr lang="en-US" sz="1800" b="1" dirty="0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anagrams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sz="1800" b="1" dirty="0">
                <a:solidFill>
                  <a:srgbClr val="7030A0"/>
                </a:solidFill>
                <a:latin typeface="Consolas" charset="0"/>
                <a:ea typeface="Consolas" charset="0"/>
                <a:cs typeface="Consolas" charset="0"/>
              </a:rPr>
              <a:t>new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HashMap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&lt;String,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ArrayList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&lt;String&gt;&gt;();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800" b="1" dirty="0">
                <a:solidFill>
                  <a:srgbClr val="7030A0"/>
                </a:solidFill>
                <a:latin typeface="Consolas" charset="0"/>
                <a:ea typeface="Consolas" charset="0"/>
                <a:cs typeface="Consolas" charset="0"/>
              </a:rPr>
              <a:t>try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Scanner </a:t>
            </a:r>
            <a:r>
              <a:rPr lang="en-US" sz="1800" b="1" dirty="0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scanner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sz="1800" b="1" dirty="0">
                <a:solidFill>
                  <a:srgbClr val="7030A0"/>
                </a:solidFill>
                <a:latin typeface="Consolas" charset="0"/>
                <a:ea typeface="Consolas" charset="0"/>
                <a:cs typeface="Consolas" charset="0"/>
              </a:rPr>
              <a:t>new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Scanner(</a:t>
            </a:r>
            <a:r>
              <a:rPr lang="en-US" sz="1800" b="1" dirty="0">
                <a:solidFill>
                  <a:srgbClr val="7030A0"/>
                </a:solidFill>
                <a:latin typeface="Consolas" charset="0"/>
                <a:ea typeface="Consolas" charset="0"/>
                <a:cs typeface="Consolas" charset="0"/>
              </a:rPr>
              <a:t>new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File(</a:t>
            </a:r>
            <a:r>
              <a:rPr lang="en-US" sz="1800" b="1" dirty="0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"</a:t>
            </a:r>
            <a:r>
              <a:rPr lang="en-US" sz="1800" b="1" dirty="0" err="1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dictionary.txt</a:t>
            </a:r>
            <a:r>
              <a:rPr lang="en-US" sz="1800" b="1" dirty="0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"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</a:t>
            </a:r>
            <a:r>
              <a:rPr lang="en-US" sz="1800" b="1" dirty="0">
                <a:solidFill>
                  <a:srgbClr val="7030A0"/>
                </a:solidFill>
                <a:latin typeface="Consolas" charset="0"/>
                <a:ea typeface="Consolas" charset="0"/>
                <a:cs typeface="Consolas" charset="0"/>
              </a:rPr>
              <a:t>while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(</a:t>
            </a:r>
            <a:r>
              <a:rPr lang="en-US" sz="1800" b="1" dirty="0" err="1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scanner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.hasNextLine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String </a:t>
            </a:r>
            <a:r>
              <a:rPr lang="en-US" sz="1800" b="1" dirty="0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word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sz="1800" b="1" dirty="0" err="1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scanner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.nextLine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String </a:t>
            </a:r>
            <a:r>
              <a:rPr lang="en-US" sz="1800" b="1" dirty="0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sorted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sortLetters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800" b="1" dirty="0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word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	   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</a:t>
            </a:r>
            <a:endParaRPr lang="en-US" sz="1800" dirty="0"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0752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Anagrams Solution, Part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/*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* This method reads in the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dictionary.txt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file and creates a map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* from a sorted string of characters to all words made up of those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* characters. e.g. “acers” -&gt; {“scare”, “cares”,...}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private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HashMap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&lt;String,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ArrayList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&lt;String&gt;&gt;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createAnagramsMap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HashMap</a:t>
            </a: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&lt;String, </a:t>
            </a:r>
            <a:r>
              <a:rPr lang="en-US" sz="1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ArrayList</a:t>
            </a: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&lt;String&gt;&gt; anagrams = new </a:t>
            </a:r>
            <a:r>
              <a:rPr lang="en-US" sz="1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HashMap</a:t>
            </a: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&lt;String,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           </a:t>
            </a:r>
            <a:r>
              <a:rPr lang="en-US" sz="1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ArrayList</a:t>
            </a: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&lt;String&gt;&gt;();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try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Scanner scanner = new Scanner(new File("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dictionary.txt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"));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while (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scanner.hasNextLine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String word =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scanner.nextLine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String sorted =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sortLetters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(word);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	   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</a:t>
            </a:r>
            <a:endParaRPr lang="en-US" sz="1800" dirty="0">
              <a:solidFill>
                <a:schemeClr val="bg1">
                  <a:lumMod val="75000"/>
                </a:schemeClr>
              </a:solidFill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0300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Anagrams Solution, Part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/*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* This method reads in the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dictionary.txt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file and creates a map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* from a sorted string of characters to all words made up of those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* characters. e.g. “acers” -&gt; {“scare”, “cares”,...}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private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HashMap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&lt;String,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ArrayList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&lt;String&gt;&gt;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createAnagramsMap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HashMap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&lt;String,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ArrayList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&lt;String&gt;&gt; anagrams = new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HashMap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&lt;String,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ArrayList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&lt;String&gt;&gt;();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try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       Scanner scanner = new Scanner(new File("</a:t>
            </a:r>
            <a:r>
              <a:rPr lang="en-US" sz="1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dictionary.txt</a:t>
            </a: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"));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       while (</a:t>
            </a:r>
            <a:r>
              <a:rPr lang="en-US" sz="1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scanner.hasNextLine</a:t>
            </a: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String word =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scanner.nextLine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String sorted =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sortLetters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(word);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	   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</a:t>
            </a:r>
            <a:endParaRPr lang="en-US" sz="1800" dirty="0">
              <a:solidFill>
                <a:schemeClr val="bg1">
                  <a:lumMod val="75000"/>
                </a:schemeClr>
              </a:solidFill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80068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Anagrams Solution, Part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/*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* This method reads in the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dictionary.txt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file and creates a map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* from a sorted string of characters to all words made up of those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* characters. e.g. “acers” -&gt; {“scare”, “cares”,...}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private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HashMap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&lt;String,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ArrayList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&lt;String&gt;&gt;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createAnagramsMap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HashMap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&lt;String,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ArrayList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&lt;String&gt;&gt; anagrams = new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HashMap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&lt;String,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ArrayList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&lt;String&gt;&gt;();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try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Scanner scanner = new Scanner(new File("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dictionary.txt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"));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while (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scanner.hasNextLine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           String word = </a:t>
            </a:r>
            <a:r>
              <a:rPr lang="en-US" sz="1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scanner.nextLine</a:t>
            </a: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           String sorted = </a:t>
            </a:r>
            <a:r>
              <a:rPr lang="en-US" sz="1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sortLetters</a:t>
            </a: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(word);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	   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</a:t>
            </a:r>
            <a:endParaRPr lang="en-US" sz="1800" dirty="0">
              <a:solidFill>
                <a:schemeClr val="bg1">
                  <a:lumMod val="75000"/>
                </a:schemeClr>
              </a:solidFill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944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Anagrams Solution, Part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/*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 * This method reads in the </a:t>
            </a:r>
            <a:r>
              <a:rPr lang="en-US" sz="1800" b="1" dirty="0" err="1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dictionary.txt</a:t>
            </a:r>
            <a:r>
              <a:rPr lang="en-US" sz="1800" b="1" dirty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 file and creates a map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 * from a sorted string of characters to all words made up of those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 * characters. e.g. “acers” -&gt; {“scare”, “cares”,...}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7030A0"/>
                </a:solidFill>
                <a:latin typeface="Consolas" charset="0"/>
                <a:ea typeface="Consolas" charset="0"/>
                <a:cs typeface="Consolas" charset="0"/>
              </a:rPr>
              <a:t>private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HashMap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&lt;String, 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ArrayList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&lt;String&gt;&gt; 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createAnagramsMap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HashMap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&lt;String, 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ArrayList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&lt;String&gt;&gt; </a:t>
            </a:r>
            <a:r>
              <a:rPr lang="en-US" sz="1800" b="1" dirty="0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anagrams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sz="1800" b="1" dirty="0">
                <a:solidFill>
                  <a:srgbClr val="7030A0"/>
                </a:solidFill>
                <a:latin typeface="Consolas" charset="0"/>
                <a:ea typeface="Consolas" charset="0"/>
                <a:cs typeface="Consolas" charset="0"/>
              </a:rPr>
              <a:t>new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HashMap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&lt;String,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ArrayList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&lt;String&gt;&gt;();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800" b="1" dirty="0">
                <a:solidFill>
                  <a:srgbClr val="7030A0"/>
                </a:solidFill>
                <a:latin typeface="Consolas" charset="0"/>
                <a:ea typeface="Consolas" charset="0"/>
                <a:cs typeface="Consolas" charset="0"/>
              </a:rPr>
              <a:t>try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Scanner </a:t>
            </a:r>
            <a:r>
              <a:rPr lang="en-US" sz="1800" b="1" dirty="0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scanner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sz="1800" b="1" dirty="0">
                <a:solidFill>
                  <a:srgbClr val="7030A0"/>
                </a:solidFill>
                <a:latin typeface="Consolas" charset="0"/>
                <a:ea typeface="Consolas" charset="0"/>
                <a:cs typeface="Consolas" charset="0"/>
              </a:rPr>
              <a:t>new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Scanner(</a:t>
            </a:r>
            <a:r>
              <a:rPr lang="en-US" sz="1800" b="1" dirty="0">
                <a:solidFill>
                  <a:srgbClr val="7030A0"/>
                </a:solidFill>
                <a:latin typeface="Consolas" charset="0"/>
                <a:ea typeface="Consolas" charset="0"/>
                <a:cs typeface="Consolas" charset="0"/>
              </a:rPr>
              <a:t>new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File(</a:t>
            </a:r>
            <a:r>
              <a:rPr lang="en-US" sz="1800" b="1" dirty="0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"</a:t>
            </a:r>
            <a:r>
              <a:rPr lang="en-US" sz="1800" b="1" dirty="0" err="1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dictionary.txt</a:t>
            </a:r>
            <a:r>
              <a:rPr lang="en-US" sz="1800" b="1" dirty="0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"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</a:t>
            </a:r>
            <a:r>
              <a:rPr lang="en-US" sz="1800" b="1" dirty="0">
                <a:solidFill>
                  <a:srgbClr val="7030A0"/>
                </a:solidFill>
                <a:latin typeface="Consolas" charset="0"/>
                <a:ea typeface="Consolas" charset="0"/>
                <a:cs typeface="Consolas" charset="0"/>
              </a:rPr>
              <a:t>while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(</a:t>
            </a:r>
            <a:r>
              <a:rPr lang="en-US" sz="1800" b="1" dirty="0" err="1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scanner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.hasNextLine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String </a:t>
            </a:r>
            <a:r>
              <a:rPr lang="en-US" sz="1800" b="1" dirty="0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word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sz="1800" b="1" dirty="0" err="1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scanner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.nextLine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String </a:t>
            </a:r>
            <a:r>
              <a:rPr lang="en-US" sz="1800" b="1" dirty="0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sorted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sortLetters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800" b="1" dirty="0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word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	   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</a:t>
            </a:r>
            <a:endParaRPr lang="en-US" sz="1800" dirty="0"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7825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Anagrams Solution, Part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 	     /* Either get the current word list,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	      * or make a new empty one.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ArrayList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&lt;String&gt; </a:t>
            </a:r>
            <a:r>
              <a:rPr lang="en-US" sz="1800" b="1" dirty="0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words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</a:t>
            </a:r>
            <a:r>
              <a:rPr lang="en-US" sz="1800" b="1" dirty="0">
                <a:solidFill>
                  <a:srgbClr val="7030A0"/>
                </a:solidFill>
                <a:latin typeface="Consolas" charset="0"/>
                <a:ea typeface="Consolas" charset="0"/>
                <a:cs typeface="Consolas" charset="0"/>
              </a:rPr>
              <a:t>if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(</a:t>
            </a:r>
            <a:r>
              <a:rPr lang="en-US" sz="1800" b="1" dirty="0" err="1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anagrams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.containsKey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800" b="1" dirty="0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sorted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    </a:t>
            </a:r>
            <a:r>
              <a:rPr lang="en-US" sz="1800" b="1" dirty="0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words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sz="1800" b="1" dirty="0" err="1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anagrams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.get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800" b="1" dirty="0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sorted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} </a:t>
            </a:r>
            <a:r>
              <a:rPr lang="en-US" sz="1800" b="1" dirty="0">
                <a:solidFill>
                  <a:srgbClr val="7030A0"/>
                </a:solidFill>
                <a:latin typeface="Consolas" charset="0"/>
                <a:ea typeface="Consolas" charset="0"/>
                <a:cs typeface="Consolas" charset="0"/>
              </a:rPr>
              <a:t>else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    </a:t>
            </a:r>
            <a:r>
              <a:rPr lang="en-US" sz="1800" b="1" dirty="0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words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sz="1800" b="1" dirty="0">
                <a:solidFill>
                  <a:srgbClr val="7030A0"/>
                </a:solidFill>
                <a:latin typeface="Consolas" charset="0"/>
                <a:ea typeface="Consolas" charset="0"/>
                <a:cs typeface="Consolas" charset="0"/>
              </a:rPr>
              <a:t>new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ArrayList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&lt;String&gt;();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            // Update the list with our new word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</a:t>
            </a:r>
            <a:r>
              <a:rPr lang="en-US" sz="1800" b="1" dirty="0" err="1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words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.add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800" b="1" dirty="0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word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</a:t>
            </a:r>
            <a:r>
              <a:rPr lang="en-US" sz="1800" b="1" dirty="0" err="1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anagrams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.put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800" b="1" dirty="0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sorted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800" b="1" dirty="0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words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</a:t>
            </a:r>
            <a:r>
              <a:rPr lang="en-US" sz="1800" b="1" dirty="0" err="1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scanner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.close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} </a:t>
            </a:r>
            <a:r>
              <a:rPr lang="en-US" sz="1800" b="1" dirty="0">
                <a:solidFill>
                  <a:srgbClr val="7030A0"/>
                </a:solidFill>
                <a:latin typeface="Consolas" charset="0"/>
                <a:ea typeface="Consolas" charset="0"/>
                <a:cs typeface="Consolas" charset="0"/>
              </a:rPr>
              <a:t>catch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(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IOException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800" b="1" dirty="0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ex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println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("</a:t>
            </a:r>
            <a:r>
              <a:rPr lang="en-US" sz="1800" b="1" dirty="0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Error reading file </a:t>
            </a:r>
            <a:r>
              <a:rPr lang="en-US" sz="1800" b="1" dirty="0" err="1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dictionary.txt</a:t>
            </a:r>
            <a:r>
              <a:rPr lang="en-US" sz="1800" b="1" dirty="0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."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800" b="1" dirty="0">
                <a:solidFill>
                  <a:srgbClr val="7030A0"/>
                </a:solidFill>
                <a:latin typeface="Consolas" charset="0"/>
                <a:ea typeface="Consolas" charset="0"/>
                <a:cs typeface="Consolas" charset="0"/>
              </a:rPr>
              <a:t>return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800" b="1" dirty="0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anagrams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5729788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Anagrams Solution, Part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	     </a:t>
            </a: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/* Either get the current word list,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	      * or make a new empty one.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           </a:t>
            </a:r>
            <a:r>
              <a:rPr lang="en-US" sz="1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ArrayList</a:t>
            </a: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&lt;String&gt; words;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           if (</a:t>
            </a:r>
            <a:r>
              <a:rPr lang="en-US" sz="1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anagrams.containsKey</a:t>
            </a: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(sorted))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               words = </a:t>
            </a:r>
            <a:r>
              <a:rPr lang="en-US" sz="1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anagrams.get</a:t>
            </a: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(sorted);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       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               words = new </a:t>
            </a:r>
            <a:r>
              <a:rPr lang="en-US" sz="1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ArrayList</a:t>
            </a: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&lt;String&gt;();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// Update the list with our new word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words.add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(word);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anagrams.put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(sorted, words);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scanner.close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} catch (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IOException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ex)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println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("Error reading file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dictionary.txt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.");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return anagrams;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7472780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Anagrams Solution, Part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	     /* Either get the current word list,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	      * or make a new empty one.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ArrayList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&lt;String&gt; words;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if (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anagrams.containsKey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(sorted))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    words =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anagrams.get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(sorted);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    words = new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ArrayList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&lt;String&gt;();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           // Update the list with our new word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           </a:t>
            </a:r>
            <a:r>
              <a:rPr lang="en-US" sz="1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words.add</a:t>
            </a: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(word);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           </a:t>
            </a:r>
            <a:r>
              <a:rPr lang="en-US" sz="1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anagrams.put</a:t>
            </a: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(sorted, words);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scanner.close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} catch (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IOException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ex)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println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("Error reading file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dictionary.txt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.");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return anagrams;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2197372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Anagrams Solution, Part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	     /* Either get the current word list,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	      * or make a new empty one.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ArrayList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&lt;String&gt; words;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if (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anagrams.containsKey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(sorted))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    words =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anagrams.get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(sorted);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    words = new 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ArrayList</a:t>
            </a: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&lt;String&gt;();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           // Update the list with our new word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           </a:t>
            </a:r>
            <a:r>
              <a:rPr lang="en-US" sz="1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words.add</a:t>
            </a: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(word);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           </a:t>
            </a:r>
            <a:r>
              <a:rPr lang="en-US" sz="1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anagrams.put</a:t>
            </a: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(sorted, words);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bg1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       </a:t>
            </a:r>
            <a:r>
              <a:rPr lang="en-US" sz="1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scanner.close</a:t>
            </a: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   } catch (</a:t>
            </a:r>
            <a:r>
              <a:rPr lang="en-US" sz="1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IOException</a:t>
            </a: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ex)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       </a:t>
            </a:r>
            <a:r>
              <a:rPr lang="en-US" sz="1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println</a:t>
            </a: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("Error reading file </a:t>
            </a:r>
            <a:r>
              <a:rPr lang="en-US" sz="1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dictionary.txt</a:t>
            </a: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.");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   return anagrams;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4653122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Anagrams Solution, Part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 	     /* Either get the current word list,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	      * or make a new empty one.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ArrayList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&lt;String&gt; </a:t>
            </a:r>
            <a:r>
              <a:rPr lang="en-US" sz="1800" b="1" dirty="0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words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</a:t>
            </a:r>
            <a:r>
              <a:rPr lang="en-US" sz="1800" b="1" dirty="0">
                <a:solidFill>
                  <a:srgbClr val="7030A0"/>
                </a:solidFill>
                <a:latin typeface="Consolas" charset="0"/>
                <a:ea typeface="Consolas" charset="0"/>
                <a:cs typeface="Consolas" charset="0"/>
              </a:rPr>
              <a:t>if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(</a:t>
            </a:r>
            <a:r>
              <a:rPr lang="en-US" sz="1800" b="1" dirty="0" err="1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anagrams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.containsKey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800" b="1" dirty="0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sorted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    </a:t>
            </a:r>
            <a:r>
              <a:rPr lang="en-US" sz="1800" b="1" dirty="0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words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sz="1800" b="1" dirty="0" err="1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anagrams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.get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800" b="1" dirty="0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sorted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} </a:t>
            </a:r>
            <a:r>
              <a:rPr lang="en-US" sz="1800" b="1" dirty="0">
                <a:solidFill>
                  <a:srgbClr val="7030A0"/>
                </a:solidFill>
                <a:latin typeface="Consolas" charset="0"/>
                <a:ea typeface="Consolas" charset="0"/>
                <a:cs typeface="Consolas" charset="0"/>
              </a:rPr>
              <a:t>else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    </a:t>
            </a:r>
            <a:r>
              <a:rPr lang="en-US" sz="1800" b="1" dirty="0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words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sz="1800" b="1" dirty="0">
                <a:solidFill>
                  <a:srgbClr val="7030A0"/>
                </a:solidFill>
                <a:latin typeface="Consolas" charset="0"/>
                <a:ea typeface="Consolas" charset="0"/>
                <a:cs typeface="Consolas" charset="0"/>
              </a:rPr>
              <a:t>new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ArrayList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&lt;String&gt;();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            // Update the list with our new word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</a:t>
            </a:r>
            <a:r>
              <a:rPr lang="en-US" sz="1800" b="1" dirty="0" err="1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words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.add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800" b="1" dirty="0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word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    </a:t>
            </a:r>
            <a:r>
              <a:rPr lang="en-US" sz="1800" b="1" dirty="0" err="1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anagrams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.put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800" b="1" dirty="0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sorted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800" b="1" dirty="0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words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</a:t>
            </a:r>
            <a:r>
              <a:rPr lang="en-US" sz="1800" b="1" dirty="0" err="1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scanner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.close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} </a:t>
            </a:r>
            <a:r>
              <a:rPr lang="en-US" sz="1800" b="1" dirty="0">
                <a:solidFill>
                  <a:srgbClr val="7030A0"/>
                </a:solidFill>
                <a:latin typeface="Consolas" charset="0"/>
                <a:ea typeface="Consolas" charset="0"/>
                <a:cs typeface="Consolas" charset="0"/>
              </a:rPr>
              <a:t>catch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(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IOException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800" b="1" dirty="0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ex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    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println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("</a:t>
            </a:r>
            <a:r>
              <a:rPr lang="en-US" sz="1800" b="1" dirty="0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Error reading file </a:t>
            </a:r>
            <a:r>
              <a:rPr lang="en-US" sz="1800" b="1" dirty="0" err="1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dictionary.txt</a:t>
            </a:r>
            <a:r>
              <a:rPr lang="en-US" sz="1800" b="1" dirty="0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."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800" b="1" dirty="0">
                <a:solidFill>
                  <a:srgbClr val="7030A0"/>
                </a:solidFill>
                <a:latin typeface="Consolas" charset="0"/>
                <a:ea typeface="Consolas" charset="0"/>
                <a:cs typeface="Consolas" charset="0"/>
              </a:rPr>
              <a:t>return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800" b="1" dirty="0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anagrams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789416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Announcements</a:t>
            </a:r>
          </a:p>
          <a:p>
            <a:r>
              <a:rPr lang="en-US" sz="3600" dirty="0" err="1">
                <a:solidFill>
                  <a:schemeClr val="bg1">
                    <a:lumMod val="75000"/>
                  </a:schemeClr>
                </a:solidFill>
              </a:rPr>
              <a:t>HashMaps</a:t>
            </a:r>
            <a:endParaRPr lang="en-US" sz="3600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3600" dirty="0"/>
              <a:t>Classes</a:t>
            </a:r>
          </a:p>
          <a:p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Interactors</a:t>
            </a:r>
          </a:p>
          <a:p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Final Exam Tips</a:t>
            </a:r>
          </a:p>
        </p:txBody>
      </p:sp>
    </p:spTree>
    <p:extLst>
      <p:ext uri="{BB962C8B-B14F-4D97-AF65-F5344CB8AC3E}">
        <p14:creationId xmlns:p14="http://schemas.microsoft.com/office/powerpoint/2010/main" val="19388794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Class?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sz="8600" dirty="0"/>
              <a:t>A class defines a new variable type.</a:t>
            </a:r>
          </a:p>
        </p:txBody>
      </p:sp>
    </p:spTree>
    <p:extLst>
      <p:ext uri="{BB962C8B-B14F-4D97-AF65-F5344CB8AC3E}">
        <p14:creationId xmlns:p14="http://schemas.microsoft.com/office/powerpoint/2010/main" val="4673286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8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Classes Are Like Blueprints</a:t>
            </a:r>
          </a:p>
        </p:txBody>
      </p:sp>
      <p:sp>
        <p:nvSpPr>
          <p:cNvPr id="1458179" name="Text Box 3"/>
          <p:cNvSpPr txBox="1">
            <a:spLocks noChangeArrowheads="1"/>
          </p:cNvSpPr>
          <p:nvPr/>
        </p:nvSpPr>
        <p:spPr bwMode="auto">
          <a:xfrm>
            <a:off x="1600200" y="1358900"/>
            <a:ext cx="4876800" cy="2190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x-none" sz="1400" b="1" u="sng">
                <a:ea typeface="Times New Roman" charset="0"/>
                <a:cs typeface="Times New Roman" charset="0"/>
              </a:rPr>
              <a:t>iPod blueprint (class)</a:t>
            </a:r>
          </a:p>
          <a:p>
            <a:pPr>
              <a:lnSpc>
                <a:spcPct val="90000"/>
              </a:lnSpc>
              <a:spcBef>
                <a:spcPts val="500"/>
              </a:spcBef>
              <a:buClr>
                <a:srgbClr val="800080"/>
              </a:buClr>
              <a:buSzPct val="55000"/>
              <a:buFont typeface="Wingdings" charset="2"/>
              <a:buNone/>
            </a:pPr>
            <a:r>
              <a:rPr lang="en-US" altLang="x-none" sz="1400" b="1" u="sng">
                <a:ea typeface="Times New Roman" charset="0"/>
                <a:cs typeface="Times New Roman" charset="0"/>
              </a:rPr>
              <a:t>state:</a:t>
            </a:r>
            <a:br>
              <a:rPr lang="en-US" altLang="x-none" sz="1400" b="1" u="sng">
                <a:ea typeface="Times New Roman" charset="0"/>
                <a:cs typeface="Times New Roman" charset="0"/>
              </a:rPr>
            </a:br>
            <a:r>
              <a:rPr lang="en-US" altLang="x-none" sz="1400" b="1">
                <a:ea typeface="Times New Roman" charset="0"/>
                <a:cs typeface="Times New Roman" charset="0"/>
              </a:rPr>
              <a:t>  </a:t>
            </a:r>
            <a:r>
              <a:rPr lang="en-US" altLang="x-none" sz="1400">
                <a:ea typeface="Times New Roman" charset="0"/>
                <a:cs typeface="Times New Roman" charset="0"/>
              </a:rPr>
              <a:t>current song</a:t>
            </a:r>
            <a:br>
              <a:rPr lang="en-US" altLang="x-none" sz="1400">
                <a:ea typeface="Times New Roman" charset="0"/>
                <a:cs typeface="Times New Roman" charset="0"/>
              </a:rPr>
            </a:br>
            <a:r>
              <a:rPr lang="en-US" altLang="x-none" sz="1400">
                <a:ea typeface="Times New Roman" charset="0"/>
                <a:cs typeface="Times New Roman" charset="0"/>
              </a:rPr>
              <a:t>  volume</a:t>
            </a:r>
            <a:br>
              <a:rPr lang="en-US" altLang="x-none" sz="1400">
                <a:ea typeface="Times New Roman" charset="0"/>
                <a:cs typeface="Times New Roman" charset="0"/>
              </a:rPr>
            </a:br>
            <a:r>
              <a:rPr lang="en-US" altLang="x-none" sz="1400">
                <a:ea typeface="Times New Roman" charset="0"/>
                <a:cs typeface="Times New Roman" charset="0"/>
              </a:rPr>
              <a:t>  battery life</a:t>
            </a:r>
          </a:p>
          <a:p>
            <a:pPr>
              <a:lnSpc>
                <a:spcPct val="90000"/>
              </a:lnSpc>
              <a:spcBef>
                <a:spcPts val="500"/>
              </a:spcBef>
              <a:buClr>
                <a:srgbClr val="800080"/>
              </a:buClr>
              <a:buSzPct val="55000"/>
              <a:buFont typeface="Wingdings" charset="2"/>
              <a:buNone/>
            </a:pPr>
            <a:r>
              <a:rPr lang="en-US" altLang="x-none" sz="1400" b="1" u="sng">
                <a:ea typeface="Times New Roman" charset="0"/>
                <a:cs typeface="Times New Roman" charset="0"/>
              </a:rPr>
              <a:t>behavior:</a:t>
            </a:r>
            <a:br>
              <a:rPr lang="en-US" altLang="x-none" sz="1400" b="1" u="sng">
                <a:ea typeface="Times New Roman" charset="0"/>
                <a:cs typeface="Times New Roman" charset="0"/>
              </a:rPr>
            </a:br>
            <a:r>
              <a:rPr lang="en-US" altLang="x-none" sz="1400" b="1">
                <a:ea typeface="Times New Roman" charset="0"/>
                <a:cs typeface="Times New Roman" charset="0"/>
              </a:rPr>
              <a:t>  </a:t>
            </a:r>
            <a:r>
              <a:rPr lang="en-US" altLang="x-none" sz="1400">
                <a:ea typeface="Times New Roman" charset="0"/>
                <a:cs typeface="Times New Roman" charset="0"/>
              </a:rPr>
              <a:t>power on/off</a:t>
            </a:r>
            <a:br>
              <a:rPr lang="en-US" altLang="x-none" sz="1400">
                <a:ea typeface="Times New Roman" charset="0"/>
                <a:cs typeface="Times New Roman" charset="0"/>
              </a:rPr>
            </a:br>
            <a:r>
              <a:rPr lang="en-US" altLang="x-none" sz="1400">
                <a:ea typeface="Times New Roman" charset="0"/>
                <a:cs typeface="Times New Roman" charset="0"/>
              </a:rPr>
              <a:t>  change station/song</a:t>
            </a:r>
            <a:br>
              <a:rPr lang="en-US" altLang="x-none" sz="1400">
                <a:ea typeface="Times New Roman" charset="0"/>
                <a:cs typeface="Times New Roman" charset="0"/>
              </a:rPr>
            </a:br>
            <a:r>
              <a:rPr lang="en-US" altLang="x-none" sz="1400">
                <a:ea typeface="Times New Roman" charset="0"/>
                <a:cs typeface="Times New Roman" charset="0"/>
              </a:rPr>
              <a:t>  change volume</a:t>
            </a:r>
            <a:br>
              <a:rPr lang="en-US" altLang="x-none" sz="1400">
                <a:ea typeface="Times New Roman" charset="0"/>
                <a:cs typeface="Times New Roman" charset="0"/>
              </a:rPr>
            </a:br>
            <a:r>
              <a:rPr lang="en-US" altLang="x-none" sz="1400">
                <a:ea typeface="Times New Roman" charset="0"/>
                <a:cs typeface="Times New Roman" charset="0"/>
              </a:rPr>
              <a:t>  choose random song</a:t>
            </a:r>
          </a:p>
        </p:txBody>
      </p:sp>
      <p:grpSp>
        <p:nvGrpSpPr>
          <p:cNvPr id="1458180" name="Group 4"/>
          <p:cNvGrpSpPr>
            <a:grpSpLocks/>
          </p:cNvGrpSpPr>
          <p:nvPr/>
        </p:nvGrpSpPr>
        <p:grpSpPr bwMode="auto">
          <a:xfrm>
            <a:off x="304800" y="4387850"/>
            <a:ext cx="8077200" cy="2035175"/>
            <a:chOff x="192" y="2967"/>
            <a:chExt cx="5088" cy="1282"/>
          </a:xfrm>
        </p:grpSpPr>
        <p:sp>
          <p:nvSpPr>
            <p:cNvPr id="1458181" name="Text Box 5"/>
            <p:cNvSpPr txBox="1">
              <a:spLocks noChangeArrowheads="1"/>
            </p:cNvSpPr>
            <p:nvPr/>
          </p:nvSpPr>
          <p:spPr bwMode="auto">
            <a:xfrm>
              <a:off x="192" y="2967"/>
              <a:ext cx="1344" cy="128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en-US" altLang="x-none" sz="1400" b="1" u="sng" dirty="0">
                  <a:ea typeface="Times New Roman" charset="0"/>
                  <a:cs typeface="Times New Roman" charset="0"/>
                </a:rPr>
                <a:t>iPod (variable) #1</a:t>
              </a:r>
            </a:p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en-US" altLang="x-none" sz="1400" b="1" u="sng" dirty="0">
                  <a:ea typeface="Times New Roman" charset="0"/>
                  <a:cs typeface="Times New Roman" charset="0"/>
                </a:rPr>
                <a:t>state:</a:t>
              </a:r>
              <a:br>
                <a:rPr lang="en-US" altLang="x-none" sz="1400" b="1" u="sng" dirty="0">
                  <a:ea typeface="Times New Roman" charset="0"/>
                  <a:cs typeface="Times New Roman" charset="0"/>
                </a:rPr>
              </a:br>
              <a:r>
                <a:rPr lang="en-US" altLang="x-none" sz="1400" dirty="0">
                  <a:solidFill>
                    <a:srgbClr val="003399"/>
                  </a:solidFill>
                  <a:ea typeface="Times New Roman" charset="0"/>
                  <a:cs typeface="Times New Roman" charset="0"/>
                </a:rPr>
                <a:t>  song = "</a:t>
              </a:r>
              <a:r>
                <a:rPr lang="en-US" altLang="x-none" sz="1200" dirty="0">
                  <a:solidFill>
                    <a:srgbClr val="003399"/>
                  </a:solidFill>
                  <a:ea typeface="Times New Roman" charset="0"/>
                  <a:cs typeface="Times New Roman" charset="0"/>
                </a:rPr>
                <a:t>1,000,000 Miles</a:t>
              </a:r>
              <a:r>
                <a:rPr lang="en-US" altLang="x-none" sz="1400" dirty="0">
                  <a:solidFill>
                    <a:srgbClr val="003399"/>
                  </a:solidFill>
                  <a:ea typeface="Times New Roman" charset="0"/>
                  <a:cs typeface="Times New Roman" charset="0"/>
                </a:rPr>
                <a:t>"</a:t>
              </a:r>
              <a:br>
                <a:rPr lang="en-US" altLang="x-none" sz="1400" dirty="0">
                  <a:solidFill>
                    <a:srgbClr val="003399"/>
                  </a:solidFill>
                  <a:ea typeface="Times New Roman" charset="0"/>
                  <a:cs typeface="Times New Roman" charset="0"/>
                </a:rPr>
              </a:br>
              <a:r>
                <a:rPr lang="en-US" altLang="x-none" sz="1400" dirty="0">
                  <a:solidFill>
                    <a:srgbClr val="003399"/>
                  </a:solidFill>
                  <a:ea typeface="Times New Roman" charset="0"/>
                  <a:cs typeface="Times New Roman" charset="0"/>
                </a:rPr>
                <a:t>  volume = 17</a:t>
              </a:r>
              <a:br>
                <a:rPr lang="en-US" altLang="x-none" sz="1400" dirty="0">
                  <a:solidFill>
                    <a:srgbClr val="003399"/>
                  </a:solidFill>
                  <a:ea typeface="Times New Roman" charset="0"/>
                  <a:cs typeface="Times New Roman" charset="0"/>
                </a:rPr>
              </a:br>
              <a:r>
                <a:rPr lang="en-US" altLang="x-none" sz="1400" dirty="0">
                  <a:solidFill>
                    <a:srgbClr val="003399"/>
                  </a:solidFill>
                  <a:ea typeface="Times New Roman" charset="0"/>
                  <a:cs typeface="Times New Roman" charset="0"/>
                </a:rPr>
                <a:t>  battery life = 2.5 </a:t>
              </a:r>
              <a:r>
                <a:rPr lang="en-US" altLang="x-none" sz="1400" dirty="0" err="1">
                  <a:solidFill>
                    <a:srgbClr val="003399"/>
                  </a:solidFill>
                  <a:ea typeface="Times New Roman" charset="0"/>
                  <a:cs typeface="Times New Roman" charset="0"/>
                </a:rPr>
                <a:t>hrs</a:t>
              </a:r>
              <a:endParaRPr lang="en-US" altLang="x-none" sz="1400" dirty="0">
                <a:solidFill>
                  <a:srgbClr val="003399"/>
                </a:solidFill>
                <a:ea typeface="Times New Roman" charset="0"/>
                <a:cs typeface="Times New Roman" charset="0"/>
              </a:endParaRPr>
            </a:p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en-US" altLang="x-none" sz="1400" b="1" u="sng" dirty="0">
                  <a:ea typeface="Times New Roman" charset="0"/>
                  <a:cs typeface="Times New Roman" charset="0"/>
                </a:rPr>
                <a:t>behavior:</a:t>
              </a:r>
              <a:br>
                <a:rPr lang="en-US" altLang="x-none" sz="1400" b="1" u="sng" dirty="0">
                  <a:ea typeface="Times New Roman" charset="0"/>
                  <a:cs typeface="Times New Roman" charset="0"/>
                </a:rPr>
              </a:br>
              <a:r>
                <a:rPr lang="en-US" altLang="x-none" sz="1400" dirty="0">
                  <a:ea typeface="Times New Roman" charset="0"/>
                  <a:cs typeface="Times New Roman" charset="0"/>
                </a:rPr>
                <a:t>  power on/off</a:t>
              </a:r>
              <a:br>
                <a:rPr lang="en-US" altLang="x-none" sz="1400" dirty="0">
                  <a:ea typeface="Times New Roman" charset="0"/>
                  <a:cs typeface="Times New Roman" charset="0"/>
                </a:rPr>
              </a:br>
              <a:r>
                <a:rPr lang="en-US" altLang="x-none" sz="1400" dirty="0">
                  <a:ea typeface="Times New Roman" charset="0"/>
                  <a:cs typeface="Times New Roman" charset="0"/>
                </a:rPr>
                <a:t>  change station/song</a:t>
              </a:r>
              <a:br>
                <a:rPr lang="en-US" altLang="x-none" sz="1400" dirty="0">
                  <a:ea typeface="Times New Roman" charset="0"/>
                  <a:cs typeface="Times New Roman" charset="0"/>
                </a:rPr>
              </a:br>
              <a:r>
                <a:rPr lang="en-US" altLang="x-none" sz="1400" dirty="0">
                  <a:ea typeface="Times New Roman" charset="0"/>
                  <a:cs typeface="Times New Roman" charset="0"/>
                </a:rPr>
                <a:t>  change volume</a:t>
              </a:r>
              <a:br>
                <a:rPr lang="en-US" altLang="x-none" sz="1400" dirty="0">
                  <a:ea typeface="Times New Roman" charset="0"/>
                  <a:cs typeface="Times New Roman" charset="0"/>
                </a:rPr>
              </a:br>
              <a:r>
                <a:rPr lang="en-US" altLang="x-none" sz="1400" dirty="0">
                  <a:ea typeface="Times New Roman" charset="0"/>
                  <a:cs typeface="Times New Roman" charset="0"/>
                </a:rPr>
                <a:t>  choose random song</a:t>
              </a:r>
            </a:p>
          </p:txBody>
        </p:sp>
        <p:sp>
          <p:nvSpPr>
            <p:cNvPr id="1458182" name="Text Box 6"/>
            <p:cNvSpPr txBox="1">
              <a:spLocks noChangeArrowheads="1"/>
            </p:cNvSpPr>
            <p:nvPr/>
          </p:nvSpPr>
          <p:spPr bwMode="auto">
            <a:xfrm>
              <a:off x="2016" y="2967"/>
              <a:ext cx="1344" cy="12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en-US" altLang="x-none" sz="1400" b="1" u="sng" dirty="0">
                  <a:ea typeface="Times New Roman" charset="0"/>
                  <a:cs typeface="Times New Roman" charset="0"/>
                </a:rPr>
                <a:t>iPod (variable) #2</a:t>
              </a:r>
            </a:p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en-US" altLang="x-none" sz="1400" b="1" u="sng" dirty="0">
                  <a:ea typeface="Times New Roman" charset="0"/>
                  <a:cs typeface="Times New Roman" charset="0"/>
                </a:rPr>
                <a:t>state:</a:t>
              </a:r>
              <a:br>
                <a:rPr lang="en-US" altLang="x-none" sz="1400" b="1" u="sng" dirty="0">
                  <a:ea typeface="Times New Roman" charset="0"/>
                  <a:cs typeface="Times New Roman" charset="0"/>
                </a:rPr>
              </a:br>
              <a:r>
                <a:rPr lang="en-US" altLang="x-none" sz="1400" dirty="0">
                  <a:solidFill>
                    <a:srgbClr val="003399"/>
                  </a:solidFill>
                  <a:ea typeface="Times New Roman" charset="0"/>
                  <a:cs typeface="Times New Roman" charset="0"/>
                </a:rPr>
                <a:t>  song = "Letting You"</a:t>
              </a:r>
              <a:br>
                <a:rPr lang="en-US" altLang="x-none" sz="1400" dirty="0">
                  <a:solidFill>
                    <a:srgbClr val="003399"/>
                  </a:solidFill>
                  <a:ea typeface="Times New Roman" charset="0"/>
                  <a:cs typeface="Times New Roman" charset="0"/>
                </a:rPr>
              </a:br>
              <a:r>
                <a:rPr lang="en-US" altLang="x-none" sz="1400" dirty="0">
                  <a:solidFill>
                    <a:srgbClr val="003399"/>
                  </a:solidFill>
                  <a:ea typeface="Times New Roman" charset="0"/>
                  <a:cs typeface="Times New Roman" charset="0"/>
                </a:rPr>
                <a:t>  volume = 9</a:t>
              </a:r>
              <a:br>
                <a:rPr lang="en-US" altLang="x-none" sz="1400" dirty="0">
                  <a:solidFill>
                    <a:srgbClr val="003399"/>
                  </a:solidFill>
                  <a:ea typeface="Times New Roman" charset="0"/>
                  <a:cs typeface="Times New Roman" charset="0"/>
                </a:rPr>
              </a:br>
              <a:r>
                <a:rPr lang="en-US" altLang="x-none" sz="1400" dirty="0">
                  <a:solidFill>
                    <a:srgbClr val="003399"/>
                  </a:solidFill>
                  <a:ea typeface="Times New Roman" charset="0"/>
                  <a:cs typeface="Times New Roman" charset="0"/>
                </a:rPr>
                <a:t>  battery life = 3.41 </a:t>
              </a:r>
              <a:r>
                <a:rPr lang="en-US" altLang="x-none" sz="1400" dirty="0" err="1">
                  <a:solidFill>
                    <a:srgbClr val="003399"/>
                  </a:solidFill>
                  <a:ea typeface="Times New Roman" charset="0"/>
                  <a:cs typeface="Times New Roman" charset="0"/>
                </a:rPr>
                <a:t>hrs</a:t>
              </a:r>
              <a:endParaRPr lang="en-US" altLang="x-none" sz="1400" dirty="0">
                <a:solidFill>
                  <a:srgbClr val="003399"/>
                </a:solidFill>
                <a:ea typeface="Times New Roman" charset="0"/>
                <a:cs typeface="Times New Roman" charset="0"/>
              </a:endParaRPr>
            </a:p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en-US" altLang="x-none" sz="1400" b="1" u="sng" dirty="0">
                  <a:ea typeface="Times New Roman" charset="0"/>
                  <a:cs typeface="Times New Roman" charset="0"/>
                </a:rPr>
                <a:t>behavior:</a:t>
              </a:r>
              <a:br>
                <a:rPr lang="en-US" altLang="x-none" sz="1400" b="1" u="sng" dirty="0">
                  <a:ea typeface="Times New Roman" charset="0"/>
                  <a:cs typeface="Times New Roman" charset="0"/>
                </a:rPr>
              </a:br>
              <a:r>
                <a:rPr lang="en-US" altLang="x-none" sz="1400" dirty="0">
                  <a:ea typeface="Times New Roman" charset="0"/>
                  <a:cs typeface="Times New Roman" charset="0"/>
                </a:rPr>
                <a:t>  power on/off</a:t>
              </a:r>
              <a:br>
                <a:rPr lang="en-US" altLang="x-none" sz="1400" dirty="0">
                  <a:ea typeface="Times New Roman" charset="0"/>
                  <a:cs typeface="Times New Roman" charset="0"/>
                </a:rPr>
              </a:br>
              <a:r>
                <a:rPr lang="en-US" altLang="x-none" sz="1400" dirty="0">
                  <a:ea typeface="Times New Roman" charset="0"/>
                  <a:cs typeface="Times New Roman" charset="0"/>
                </a:rPr>
                <a:t>  change station/song</a:t>
              </a:r>
              <a:br>
                <a:rPr lang="en-US" altLang="x-none" sz="1400" dirty="0">
                  <a:ea typeface="Times New Roman" charset="0"/>
                  <a:cs typeface="Times New Roman" charset="0"/>
                </a:rPr>
              </a:br>
              <a:r>
                <a:rPr lang="en-US" altLang="x-none" sz="1400" dirty="0">
                  <a:ea typeface="Times New Roman" charset="0"/>
                  <a:cs typeface="Times New Roman" charset="0"/>
                </a:rPr>
                <a:t>  change volume</a:t>
              </a:r>
              <a:br>
                <a:rPr lang="en-US" altLang="x-none" sz="1400" dirty="0">
                  <a:ea typeface="Times New Roman" charset="0"/>
                  <a:cs typeface="Times New Roman" charset="0"/>
                </a:rPr>
              </a:br>
              <a:r>
                <a:rPr lang="en-US" altLang="x-none" sz="1400" dirty="0">
                  <a:ea typeface="Times New Roman" charset="0"/>
                  <a:cs typeface="Times New Roman" charset="0"/>
                </a:rPr>
                <a:t>  choose random song</a:t>
              </a:r>
            </a:p>
          </p:txBody>
        </p:sp>
        <p:sp>
          <p:nvSpPr>
            <p:cNvPr id="1458183" name="Text Box 7"/>
            <p:cNvSpPr txBox="1">
              <a:spLocks noChangeArrowheads="1"/>
            </p:cNvSpPr>
            <p:nvPr/>
          </p:nvSpPr>
          <p:spPr bwMode="auto">
            <a:xfrm>
              <a:off x="3936" y="2967"/>
              <a:ext cx="1344" cy="128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en-US" altLang="x-none" sz="1400" b="1" u="sng" dirty="0">
                  <a:ea typeface="Times New Roman" charset="0"/>
                  <a:cs typeface="Times New Roman" charset="0"/>
                </a:rPr>
                <a:t>iPod (variable) #3</a:t>
              </a:r>
            </a:p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en-US" altLang="x-none" sz="1400" b="1" u="sng" dirty="0">
                  <a:ea typeface="Times New Roman" charset="0"/>
                  <a:cs typeface="Times New Roman" charset="0"/>
                </a:rPr>
                <a:t>state:</a:t>
              </a:r>
              <a:br>
                <a:rPr lang="en-US" altLang="x-none" sz="1400" b="1" u="sng" dirty="0">
                  <a:ea typeface="Times New Roman" charset="0"/>
                  <a:cs typeface="Times New Roman" charset="0"/>
                </a:rPr>
              </a:br>
              <a:r>
                <a:rPr lang="en-US" altLang="x-none" sz="1400" dirty="0">
                  <a:solidFill>
                    <a:srgbClr val="003399"/>
                  </a:solidFill>
                  <a:ea typeface="Times New Roman" charset="0"/>
                  <a:cs typeface="Times New Roman" charset="0"/>
                </a:rPr>
                <a:t>  song = "Discipline"</a:t>
              </a:r>
              <a:br>
                <a:rPr lang="en-US" altLang="x-none" sz="1400" dirty="0">
                  <a:solidFill>
                    <a:srgbClr val="003399"/>
                  </a:solidFill>
                  <a:ea typeface="Times New Roman" charset="0"/>
                  <a:cs typeface="Times New Roman" charset="0"/>
                </a:rPr>
              </a:br>
              <a:r>
                <a:rPr lang="en-US" altLang="x-none" sz="1400" dirty="0">
                  <a:solidFill>
                    <a:srgbClr val="003399"/>
                  </a:solidFill>
                  <a:ea typeface="Times New Roman" charset="0"/>
                  <a:cs typeface="Times New Roman" charset="0"/>
                </a:rPr>
                <a:t>  volume = 24</a:t>
              </a:r>
              <a:br>
                <a:rPr lang="en-US" altLang="x-none" sz="1400" dirty="0">
                  <a:solidFill>
                    <a:srgbClr val="003399"/>
                  </a:solidFill>
                  <a:ea typeface="Times New Roman" charset="0"/>
                  <a:cs typeface="Times New Roman" charset="0"/>
                </a:rPr>
              </a:br>
              <a:r>
                <a:rPr lang="en-US" altLang="x-none" sz="1400" dirty="0">
                  <a:solidFill>
                    <a:srgbClr val="003399"/>
                  </a:solidFill>
                  <a:ea typeface="Times New Roman" charset="0"/>
                  <a:cs typeface="Times New Roman" charset="0"/>
                </a:rPr>
                <a:t>  battery life = 1.8 </a:t>
              </a:r>
              <a:r>
                <a:rPr lang="en-US" altLang="x-none" sz="1400" dirty="0" err="1">
                  <a:solidFill>
                    <a:srgbClr val="003399"/>
                  </a:solidFill>
                  <a:ea typeface="Times New Roman" charset="0"/>
                  <a:cs typeface="Times New Roman" charset="0"/>
                </a:rPr>
                <a:t>hrs</a:t>
              </a:r>
              <a:endParaRPr lang="en-US" altLang="x-none" sz="1400" dirty="0">
                <a:solidFill>
                  <a:srgbClr val="003399"/>
                </a:solidFill>
                <a:ea typeface="Times New Roman" charset="0"/>
                <a:cs typeface="Times New Roman" charset="0"/>
              </a:endParaRPr>
            </a:p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en-US" altLang="x-none" sz="1400" b="1" u="sng" dirty="0">
                  <a:ea typeface="Times New Roman" charset="0"/>
                  <a:cs typeface="Times New Roman" charset="0"/>
                </a:rPr>
                <a:t>behavior:</a:t>
              </a:r>
              <a:br>
                <a:rPr lang="en-US" altLang="x-none" sz="1400" b="1" u="sng" dirty="0">
                  <a:ea typeface="Times New Roman" charset="0"/>
                  <a:cs typeface="Times New Roman" charset="0"/>
                </a:rPr>
              </a:br>
              <a:r>
                <a:rPr lang="en-US" altLang="x-none" sz="1400" dirty="0">
                  <a:ea typeface="Times New Roman" charset="0"/>
                  <a:cs typeface="Times New Roman" charset="0"/>
                </a:rPr>
                <a:t>  power on/off</a:t>
              </a:r>
              <a:br>
                <a:rPr lang="en-US" altLang="x-none" sz="1400" dirty="0">
                  <a:ea typeface="Times New Roman" charset="0"/>
                  <a:cs typeface="Times New Roman" charset="0"/>
                </a:rPr>
              </a:br>
              <a:r>
                <a:rPr lang="en-US" altLang="x-none" sz="1400" dirty="0">
                  <a:ea typeface="Times New Roman" charset="0"/>
                  <a:cs typeface="Times New Roman" charset="0"/>
                </a:rPr>
                <a:t>  change station/song</a:t>
              </a:r>
              <a:br>
                <a:rPr lang="en-US" altLang="x-none" sz="1400" dirty="0">
                  <a:ea typeface="Times New Roman" charset="0"/>
                  <a:cs typeface="Times New Roman" charset="0"/>
                </a:rPr>
              </a:br>
              <a:r>
                <a:rPr lang="en-US" altLang="x-none" sz="1400" dirty="0">
                  <a:ea typeface="Times New Roman" charset="0"/>
                  <a:cs typeface="Times New Roman" charset="0"/>
                </a:rPr>
                <a:t>  change volume</a:t>
              </a:r>
              <a:br>
                <a:rPr lang="en-US" altLang="x-none" sz="1400" dirty="0">
                  <a:ea typeface="Times New Roman" charset="0"/>
                  <a:cs typeface="Times New Roman" charset="0"/>
                </a:rPr>
              </a:br>
              <a:r>
                <a:rPr lang="en-US" altLang="x-none" sz="1400" dirty="0">
                  <a:ea typeface="Times New Roman" charset="0"/>
                  <a:cs typeface="Times New Roman" charset="0"/>
                </a:rPr>
                <a:t>  choose random song</a:t>
              </a:r>
            </a:p>
          </p:txBody>
        </p:sp>
      </p:grpSp>
      <p:grpSp>
        <p:nvGrpSpPr>
          <p:cNvPr id="1458185" name="Group 9"/>
          <p:cNvGrpSpPr>
            <a:grpSpLocks/>
          </p:cNvGrpSpPr>
          <p:nvPr/>
        </p:nvGrpSpPr>
        <p:grpSpPr bwMode="auto">
          <a:xfrm>
            <a:off x="2286000" y="3563938"/>
            <a:ext cx="4191000" cy="823912"/>
            <a:chOff x="1440" y="2304"/>
            <a:chExt cx="2640" cy="519"/>
          </a:xfrm>
        </p:grpSpPr>
        <p:sp>
          <p:nvSpPr>
            <p:cNvPr id="1458186" name="Line 10"/>
            <p:cNvSpPr>
              <a:spLocks noChangeShapeType="1"/>
            </p:cNvSpPr>
            <p:nvPr/>
          </p:nvSpPr>
          <p:spPr bwMode="auto">
            <a:xfrm flipH="1">
              <a:off x="1440" y="2304"/>
              <a:ext cx="1152" cy="51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458187" name="Line 11"/>
            <p:cNvSpPr>
              <a:spLocks noChangeShapeType="1"/>
            </p:cNvSpPr>
            <p:nvPr/>
          </p:nvSpPr>
          <p:spPr bwMode="auto">
            <a:xfrm>
              <a:off x="2592" y="2304"/>
              <a:ext cx="96" cy="51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458188" name="Line 12"/>
            <p:cNvSpPr>
              <a:spLocks noChangeShapeType="1"/>
            </p:cNvSpPr>
            <p:nvPr/>
          </p:nvSpPr>
          <p:spPr bwMode="auto">
            <a:xfrm>
              <a:off x="2592" y="2304"/>
              <a:ext cx="1488" cy="51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458189" name="Text Box 13"/>
          <p:cNvSpPr txBox="1">
            <a:spLocks noChangeArrowheads="1"/>
          </p:cNvSpPr>
          <p:nvPr/>
        </p:nvSpPr>
        <p:spPr bwMode="auto">
          <a:xfrm>
            <a:off x="5699125" y="3625850"/>
            <a:ext cx="16922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x-none" sz="1800" i="1">
                <a:ea typeface="Times New Roman" charset="0"/>
                <a:cs typeface="Times New Roman" charset="0"/>
              </a:rPr>
              <a:t>constructs</a:t>
            </a:r>
          </a:p>
        </p:txBody>
      </p:sp>
      <p:pic>
        <p:nvPicPr>
          <p:cNvPr id="1458190" name="Picture 14" descr="bluepri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492250"/>
            <a:ext cx="2209800" cy="1684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58194" name="Picture 18" descr="ip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5334000"/>
            <a:ext cx="692150" cy="1157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58195" name="Picture 19" descr="ip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5334000"/>
            <a:ext cx="692150" cy="1157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58196" name="Picture 20" descr="ip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7050" y="5334000"/>
            <a:ext cx="692150" cy="1157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494754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A New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3600" b="1" dirty="0"/>
              <a:t>What information is inside this new variable type?</a:t>
            </a:r>
            <a:r>
              <a:rPr lang="en-US" sz="3600" dirty="0"/>
              <a:t> These are its instance variables.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b="1" dirty="0"/>
              <a:t>What can this new variable type do?</a:t>
            </a:r>
            <a:r>
              <a:rPr lang="en-US" sz="3600" dirty="0"/>
              <a:t>  These are its public methods.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b="1" dirty="0"/>
              <a:t>How do you create a variable of this type?</a:t>
            </a:r>
            <a:r>
              <a:rPr lang="en-US" sz="3600" dirty="0"/>
              <a:t>  This is the constructor.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5098405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7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Defining Methods In Classes</a:t>
            </a:r>
          </a:p>
        </p:txBody>
      </p:sp>
      <p:sp>
        <p:nvSpPr>
          <p:cNvPr id="1467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x-none" dirty="0"/>
              <a:t>Methods defined in classes can be called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x-none" b="1" dirty="0"/>
              <a:t>on an instance of that class</a:t>
            </a:r>
            <a:r>
              <a:rPr lang="en-US" altLang="x-none" dirty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x-none" b="1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x-none" dirty="0"/>
              <a:t>When one of these methods executes,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x-none" dirty="0"/>
              <a:t>it can reference </a:t>
            </a:r>
            <a:r>
              <a:rPr lang="en-US" altLang="x-none" b="1" dirty="0"/>
              <a:t>that object’s copy</a:t>
            </a:r>
            <a:r>
              <a:rPr lang="en-US" altLang="x-none" dirty="0"/>
              <a:t> of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x-none" dirty="0"/>
              <a:t>instance variables.</a:t>
            </a:r>
            <a:endParaRPr lang="en-US" altLang="x-none" sz="2000" dirty="0">
              <a:latin typeface="Consolas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altLang="x-none" sz="2000" dirty="0">
              <a:latin typeface="Consolas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2000" b="1" dirty="0">
                <a:latin typeface="Consolas" charset="0"/>
              </a:rPr>
              <a:t>ba1.deposit(0.20);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2000" b="1" dirty="0">
                <a:latin typeface="Consolas" charset="0"/>
              </a:rPr>
              <a:t>ba2.deposit(1000.00);</a:t>
            </a:r>
            <a:endParaRPr lang="en-US" altLang="x-none" sz="2000" dirty="0">
              <a:latin typeface="Consolas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x-none" dirty="0"/>
          </a:p>
          <a:p>
            <a:pPr>
              <a:lnSpc>
                <a:spcPct val="80000"/>
              </a:lnSpc>
              <a:buFontTx/>
              <a:buNone/>
            </a:pPr>
            <a:endParaRPr lang="en-US" altLang="x-none" dirty="0"/>
          </a:p>
          <a:p>
            <a:pPr>
              <a:lnSpc>
                <a:spcPct val="80000"/>
              </a:lnSpc>
              <a:buFontTx/>
              <a:buNone/>
            </a:pPr>
            <a:endParaRPr lang="en-US" altLang="x-none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x-none" dirty="0"/>
              <a:t>This means calling one of these methods on different objects has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x-none" i="1" dirty="0"/>
              <a:t>different effects.</a:t>
            </a:r>
            <a:endParaRPr lang="en-US" altLang="x-none" dirty="0"/>
          </a:p>
          <a:p>
            <a:pPr>
              <a:lnSpc>
                <a:spcPct val="80000"/>
              </a:lnSpc>
              <a:buFontTx/>
              <a:buNone/>
            </a:pPr>
            <a:endParaRPr lang="en-US" altLang="x-none" b="1" dirty="0">
              <a:latin typeface="Consolas" charset="0"/>
            </a:endParaRPr>
          </a:p>
        </p:txBody>
      </p:sp>
      <p:sp>
        <p:nvSpPr>
          <p:cNvPr id="1467397" name="Text Box 5"/>
          <p:cNvSpPr txBox="1">
            <a:spLocks noChangeArrowheads="1"/>
          </p:cNvSpPr>
          <p:nvPr/>
        </p:nvSpPr>
        <p:spPr bwMode="auto">
          <a:xfrm>
            <a:off x="5943600" y="1600200"/>
            <a:ext cx="2895600" cy="14208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x-none" sz="1800">
                <a:latin typeface="Consolas" charset="0"/>
              </a:rPr>
              <a:t>name    = "Marty"</a:t>
            </a:r>
          </a:p>
          <a:p>
            <a:r>
              <a:rPr lang="en-US" altLang="x-none" sz="1800">
                <a:latin typeface="Consolas" charset="0"/>
              </a:rPr>
              <a:t>balance = 1.</a:t>
            </a:r>
            <a:r>
              <a:rPr lang="en-US" altLang="x-none" sz="1800" b="1" u="sng">
                <a:solidFill>
                  <a:schemeClr val="accent2"/>
                </a:solidFill>
                <a:latin typeface="Consolas" charset="0"/>
              </a:rPr>
              <a:t>4</a:t>
            </a:r>
            <a:r>
              <a:rPr lang="en-US" altLang="x-none" sz="1800">
                <a:latin typeface="Consolas" charset="0"/>
              </a:rPr>
              <a:t>5</a:t>
            </a:r>
          </a:p>
          <a:p>
            <a:endParaRPr lang="en-US" altLang="x-none" sz="800">
              <a:latin typeface="Consolas" charset="0"/>
            </a:endParaRPr>
          </a:p>
          <a:p>
            <a:r>
              <a:rPr lang="en-US" altLang="x-none" sz="1400" b="1">
                <a:latin typeface="Consolas" charset="0"/>
              </a:rPr>
              <a:t>deposit</a:t>
            </a:r>
            <a:r>
              <a:rPr lang="en-US" altLang="x-none" sz="1400">
                <a:latin typeface="Consolas" charset="0"/>
              </a:rPr>
              <a:t>(amount) {</a:t>
            </a:r>
          </a:p>
          <a:p>
            <a:r>
              <a:rPr lang="en-US" altLang="x-none" sz="1400">
                <a:latin typeface="Consolas" charset="0"/>
              </a:rPr>
              <a:t>    balance += amount;</a:t>
            </a:r>
          </a:p>
          <a:p>
            <a:r>
              <a:rPr lang="en-US" altLang="x-none" sz="1400">
                <a:latin typeface="Consolas" charset="0"/>
              </a:rPr>
              <a:t>}</a:t>
            </a:r>
          </a:p>
        </p:txBody>
      </p:sp>
      <p:sp>
        <p:nvSpPr>
          <p:cNvPr id="1467399" name="Text Box 7"/>
          <p:cNvSpPr txBox="1">
            <a:spLocks noChangeArrowheads="1"/>
          </p:cNvSpPr>
          <p:nvPr/>
        </p:nvSpPr>
        <p:spPr bwMode="auto">
          <a:xfrm>
            <a:off x="5943600" y="3567113"/>
            <a:ext cx="2895600" cy="14208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x-none" sz="1800" dirty="0">
                <a:latin typeface="Consolas" charset="0"/>
              </a:rPr>
              <a:t>name    = "Mehran"</a:t>
            </a:r>
          </a:p>
          <a:p>
            <a:r>
              <a:rPr lang="en-US" altLang="x-none" sz="1800" dirty="0">
                <a:latin typeface="Consolas" charset="0"/>
              </a:rPr>
              <a:t>balance = 90</a:t>
            </a:r>
            <a:r>
              <a:rPr lang="en-US" altLang="x-none" sz="1800" b="1" u="sng" dirty="0">
                <a:solidFill>
                  <a:schemeClr val="accent2"/>
                </a:solidFill>
                <a:latin typeface="Consolas" charset="0"/>
              </a:rPr>
              <a:t>1</a:t>
            </a:r>
            <a:r>
              <a:rPr lang="en-US" altLang="x-none" sz="1800" dirty="0">
                <a:latin typeface="Consolas" charset="0"/>
              </a:rPr>
              <a:t>000.00</a:t>
            </a:r>
          </a:p>
          <a:p>
            <a:endParaRPr lang="en-US" altLang="x-none" sz="800" dirty="0">
              <a:latin typeface="Consolas" charset="0"/>
            </a:endParaRPr>
          </a:p>
          <a:p>
            <a:r>
              <a:rPr lang="en-US" altLang="x-none" sz="1400" b="1" dirty="0">
                <a:latin typeface="Consolas" charset="0"/>
              </a:rPr>
              <a:t>deposit</a:t>
            </a:r>
            <a:r>
              <a:rPr lang="en-US" altLang="x-none" sz="1400" dirty="0">
                <a:latin typeface="Consolas" charset="0"/>
              </a:rPr>
              <a:t>(amount) {</a:t>
            </a:r>
          </a:p>
          <a:p>
            <a:r>
              <a:rPr lang="en-US" altLang="x-none" sz="1400" dirty="0">
                <a:latin typeface="Consolas" charset="0"/>
              </a:rPr>
              <a:t>    balance += amount;</a:t>
            </a:r>
          </a:p>
          <a:p>
            <a:r>
              <a:rPr lang="en-US" altLang="x-none" sz="1400" dirty="0">
                <a:latin typeface="Consolas" charset="0"/>
              </a:rPr>
              <a:t>}</a:t>
            </a:r>
          </a:p>
        </p:txBody>
      </p:sp>
      <p:sp>
        <p:nvSpPr>
          <p:cNvPr id="1467400" name="Text Box 8"/>
          <p:cNvSpPr txBox="1">
            <a:spLocks noChangeArrowheads="1"/>
          </p:cNvSpPr>
          <p:nvPr/>
        </p:nvSpPr>
        <p:spPr bwMode="auto">
          <a:xfrm>
            <a:off x="7010400" y="1233488"/>
            <a:ext cx="5603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x-none" sz="1800">
                <a:latin typeface="Consolas" charset="0"/>
              </a:rPr>
              <a:t>ba1</a:t>
            </a:r>
          </a:p>
        </p:txBody>
      </p:sp>
      <p:sp>
        <p:nvSpPr>
          <p:cNvPr id="1467401" name="Text Box 9"/>
          <p:cNvSpPr txBox="1">
            <a:spLocks noChangeArrowheads="1"/>
          </p:cNvSpPr>
          <p:nvPr/>
        </p:nvSpPr>
        <p:spPr bwMode="auto">
          <a:xfrm>
            <a:off x="7010400" y="3200400"/>
            <a:ext cx="5603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x-none" sz="1800">
                <a:latin typeface="Consolas" charset="0"/>
              </a:rPr>
              <a:t>ba2</a:t>
            </a:r>
          </a:p>
        </p:txBody>
      </p:sp>
      <p:sp>
        <p:nvSpPr>
          <p:cNvPr id="1467402" name="Freeform 10"/>
          <p:cNvSpPr>
            <a:spLocks/>
          </p:cNvSpPr>
          <p:nvPr/>
        </p:nvSpPr>
        <p:spPr bwMode="auto">
          <a:xfrm>
            <a:off x="3200401" y="2590800"/>
            <a:ext cx="2667000" cy="1325563"/>
          </a:xfrm>
          <a:custGeom>
            <a:avLst/>
            <a:gdLst>
              <a:gd name="T0" fmla="*/ 0 w 1711"/>
              <a:gd name="T1" fmla="*/ 835 h 835"/>
              <a:gd name="T2" fmla="*/ 1114 w 1711"/>
              <a:gd name="T3" fmla="*/ 651 h 835"/>
              <a:gd name="T4" fmla="*/ 1711 w 1711"/>
              <a:gd name="T5" fmla="*/ 0 h 8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11" h="835">
                <a:moveTo>
                  <a:pt x="0" y="835"/>
                </a:moveTo>
                <a:lnTo>
                  <a:pt x="1114" y="651"/>
                </a:lnTo>
                <a:lnTo>
                  <a:pt x="1711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67403" name="Line 11"/>
          <p:cNvSpPr>
            <a:spLocks noChangeShapeType="1"/>
          </p:cNvSpPr>
          <p:nvPr/>
        </p:nvSpPr>
        <p:spPr bwMode="auto">
          <a:xfrm>
            <a:off x="3581400" y="4267200"/>
            <a:ext cx="22860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103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7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7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7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7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7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7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7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7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73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73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7397" grpId="0" animBg="1"/>
      <p:bldP spid="1467399" grpId="0" animBg="1"/>
      <p:bldP spid="1467400" grpId="0"/>
      <p:bldP spid="1467401" grpId="0"/>
      <p:bldP spid="1467402" grpId="0" animBg="1"/>
      <p:bldP spid="146740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334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>
                <a:latin typeface="Courier" charset="0"/>
                <a:ea typeface="Courier" charset="0"/>
                <a:cs typeface="Courier" charset="0"/>
              </a:rPr>
              <a:t>BankAccount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 ba1 = 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b="1" dirty="0" err="1">
                <a:latin typeface="Courier" charset="0"/>
                <a:ea typeface="Courier" charset="0"/>
                <a:cs typeface="Courier" charset="0"/>
              </a:rPr>
              <a:t>BankAccount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pPr marL="0" indent="0">
              <a:buNone/>
            </a:pPr>
            <a:endParaRPr lang="en-US" b="1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b="1" dirty="0" err="1">
                <a:latin typeface="Courier" charset="0"/>
                <a:ea typeface="Courier" charset="0"/>
                <a:cs typeface="Courier" charset="0"/>
              </a:rPr>
              <a:t>BankAccount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 ba2 = 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b="1" dirty="0" err="1">
                <a:latin typeface="Courier" charset="0"/>
                <a:ea typeface="Courier" charset="0"/>
                <a:cs typeface="Courier" charset="0"/>
              </a:rPr>
              <a:t>BankAccount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b="1" dirty="0">
                <a:solidFill>
                  <a:srgbClr val="0070C0"/>
                </a:solidFill>
                <a:latin typeface="Courier" charset="0"/>
                <a:ea typeface="Courier" charset="0"/>
                <a:cs typeface="Courier" charset="0"/>
              </a:rPr>
              <a:t>“Nick”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, 50);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2191" y="3810000"/>
            <a:ext cx="84396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  <a:latin typeface="Chalkboard" charset="0"/>
                <a:ea typeface="Chalkboard" charset="0"/>
                <a:cs typeface="Chalkboard" charset="0"/>
              </a:rPr>
              <a:t>The constructor is executed when a new object is created.</a:t>
            </a:r>
            <a:endParaRPr lang="en-US" sz="2400" dirty="0">
              <a:solidFill>
                <a:srgbClr val="0432FF"/>
              </a:solidFill>
              <a:latin typeface="Chalkboard" charset="0"/>
              <a:ea typeface="Chalkboard" charset="0"/>
              <a:cs typeface="Chalkboar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464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</a:t>
            </a:r>
            <a:r>
              <a:rPr lang="en-US" dirty="0" err="1"/>
              <a:t>BankAccount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334000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</a:t>
            </a:r>
            <a:r>
              <a:rPr lang="en-US" sz="18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8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class</a:t>
            </a:r>
            <a:r>
              <a:rPr lang="en-US" sz="18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800" b="1" dirty="0" err="1">
                <a:latin typeface="Courier" charset="0"/>
                <a:ea typeface="Courier" charset="0"/>
                <a:cs typeface="Courier" charset="0"/>
              </a:rPr>
              <a:t>BankAccount</a:t>
            </a:r>
            <a:r>
              <a:rPr lang="en-US" sz="1800" b="1" dirty="0">
                <a:latin typeface="Courier" charset="0"/>
                <a:ea typeface="Courier" charset="0"/>
                <a:cs typeface="Courier" charset="0"/>
              </a:rPr>
              <a:t> {</a:t>
            </a:r>
          </a:p>
          <a:p>
            <a:pPr marL="0" indent="0">
              <a:buNone/>
            </a:pPr>
            <a:r>
              <a:rPr lang="en-US" sz="18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en-US" sz="18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Step 1: the data inside a </a:t>
            </a:r>
            <a:r>
              <a:rPr lang="en-US" sz="1800" b="1" dirty="0" err="1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BankAccount</a:t>
            </a:r>
            <a:endParaRPr lang="en-US" sz="1800" b="1" dirty="0">
              <a:solidFill>
                <a:srgbClr val="00B05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private</a:t>
            </a:r>
            <a:r>
              <a:rPr lang="en-US" sz="1800" b="1" dirty="0">
                <a:latin typeface="Courier" charset="0"/>
                <a:ea typeface="Courier" charset="0"/>
                <a:cs typeface="Courier" charset="0"/>
              </a:rPr>
              <a:t> String name;</a:t>
            </a:r>
          </a:p>
          <a:p>
            <a:pPr marL="0" indent="0">
              <a:buNone/>
            </a:pPr>
            <a:r>
              <a:rPr lang="en-US" sz="18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private</a:t>
            </a:r>
            <a:r>
              <a:rPr lang="en-US" sz="18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8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double </a:t>
            </a:r>
            <a:r>
              <a:rPr lang="en-US" sz="1800" b="1" dirty="0">
                <a:latin typeface="Courier" charset="0"/>
                <a:ea typeface="Courier" charset="0"/>
                <a:cs typeface="Courier" charset="0"/>
              </a:rPr>
              <a:t>balance;</a:t>
            </a:r>
          </a:p>
          <a:p>
            <a:pPr marL="0" indent="0">
              <a:buNone/>
            </a:pPr>
            <a:endParaRPr lang="en-US" sz="1800" b="1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  // Step 2: the things a </a:t>
            </a:r>
            <a:r>
              <a:rPr lang="en-US" sz="1800" b="1" dirty="0" err="1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BankAccount</a:t>
            </a:r>
            <a:r>
              <a:rPr lang="en-US" sz="18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 can do (omitted)</a:t>
            </a:r>
          </a:p>
          <a:p>
            <a:pPr marL="0" indent="0">
              <a:buNone/>
            </a:pPr>
            <a:r>
              <a:rPr lang="en-US" sz="18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  // Step 3: how to create a </a:t>
            </a:r>
            <a:r>
              <a:rPr lang="en-US" sz="1800" b="1" dirty="0" err="1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BankAccount</a:t>
            </a:r>
            <a:endParaRPr lang="en-US" sz="1800" b="1" dirty="0">
              <a:solidFill>
                <a:srgbClr val="00B05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public</a:t>
            </a:r>
            <a:r>
              <a:rPr lang="en-US" sz="18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800" b="1" dirty="0" err="1">
                <a:latin typeface="Courier" charset="0"/>
                <a:ea typeface="Courier" charset="0"/>
                <a:cs typeface="Courier" charset="0"/>
              </a:rPr>
              <a:t>BankAccount</a:t>
            </a:r>
            <a:r>
              <a:rPr lang="en-US" sz="1800" b="1" dirty="0">
                <a:latin typeface="Courier" charset="0"/>
                <a:ea typeface="Courier" charset="0"/>
                <a:cs typeface="Courier" charset="0"/>
              </a:rPr>
              <a:t>(String </a:t>
            </a:r>
            <a:r>
              <a:rPr lang="en-US" sz="1800" b="1" dirty="0" err="1">
                <a:latin typeface="Courier" charset="0"/>
                <a:ea typeface="Courier" charset="0"/>
                <a:cs typeface="Courier" charset="0"/>
              </a:rPr>
              <a:t>accountName</a:t>
            </a:r>
            <a:r>
              <a:rPr lang="en-US" sz="1800" b="1" dirty="0"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en-US" sz="18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double</a:t>
            </a:r>
            <a:r>
              <a:rPr lang="en-US" sz="18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800" b="1" dirty="0" err="1">
                <a:latin typeface="Courier" charset="0"/>
                <a:ea typeface="Courier" charset="0"/>
                <a:cs typeface="Courier" charset="0"/>
              </a:rPr>
              <a:t>startBalance</a:t>
            </a:r>
            <a:r>
              <a:rPr lang="en-US" sz="1800" b="1" dirty="0">
                <a:latin typeface="Courier" charset="0"/>
                <a:ea typeface="Courier" charset="0"/>
                <a:cs typeface="Courier" charset="0"/>
              </a:rPr>
              <a:t>) {</a:t>
            </a:r>
          </a:p>
          <a:p>
            <a:pPr marL="0" indent="0">
              <a:buNone/>
            </a:pPr>
            <a:r>
              <a:rPr lang="en-US" sz="1800" b="1" dirty="0">
                <a:latin typeface="Courier" charset="0"/>
                <a:ea typeface="Courier" charset="0"/>
                <a:cs typeface="Courier" charset="0"/>
              </a:rPr>
              <a:t>	name = </a:t>
            </a:r>
            <a:r>
              <a:rPr lang="en-US" sz="1800" b="1" dirty="0" err="1">
                <a:latin typeface="Courier" charset="0"/>
                <a:ea typeface="Courier" charset="0"/>
                <a:cs typeface="Courier" charset="0"/>
              </a:rPr>
              <a:t>accountName</a:t>
            </a:r>
            <a:r>
              <a:rPr lang="en-US" sz="1800" b="1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None/>
            </a:pPr>
            <a:r>
              <a:rPr lang="en-US" sz="1800" b="1" dirty="0">
                <a:latin typeface="Courier" charset="0"/>
                <a:ea typeface="Courier" charset="0"/>
                <a:cs typeface="Courier" charset="0"/>
              </a:rPr>
              <a:t>	balance = </a:t>
            </a:r>
            <a:r>
              <a:rPr lang="en-US" sz="1800" b="1" dirty="0" err="1">
                <a:latin typeface="Courier" charset="0"/>
                <a:ea typeface="Courier" charset="0"/>
                <a:cs typeface="Courier" charset="0"/>
              </a:rPr>
              <a:t>startBalance</a:t>
            </a:r>
            <a:r>
              <a:rPr lang="en-US" sz="1800" b="1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None/>
            </a:pPr>
            <a:r>
              <a:rPr lang="en-US" sz="1800" b="1" dirty="0">
                <a:latin typeface="Courier" charset="0"/>
                <a:ea typeface="Courier" charset="0"/>
                <a:cs typeface="Courier" charset="0"/>
              </a:rPr>
              <a:t>  }</a:t>
            </a:r>
          </a:p>
          <a:p>
            <a:pPr marL="0" indent="0">
              <a:buNone/>
            </a:pPr>
            <a:endParaRPr lang="en-US" sz="1800" b="1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public</a:t>
            </a:r>
            <a:r>
              <a:rPr lang="en-US" sz="18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800" b="1" dirty="0" err="1">
                <a:latin typeface="Courier" charset="0"/>
                <a:ea typeface="Courier" charset="0"/>
                <a:cs typeface="Courier" charset="0"/>
              </a:rPr>
              <a:t>BankAccount</a:t>
            </a:r>
            <a:r>
              <a:rPr lang="en-US" sz="1800" b="1" dirty="0">
                <a:latin typeface="Courier" charset="0"/>
                <a:ea typeface="Courier" charset="0"/>
                <a:cs typeface="Courier" charset="0"/>
              </a:rPr>
              <a:t>(String </a:t>
            </a:r>
            <a:r>
              <a:rPr lang="en-US" sz="1800" b="1" dirty="0" err="1">
                <a:latin typeface="Courier" charset="0"/>
                <a:ea typeface="Courier" charset="0"/>
                <a:cs typeface="Courier" charset="0"/>
              </a:rPr>
              <a:t>accountName</a:t>
            </a:r>
            <a:r>
              <a:rPr lang="en-US" sz="1800" b="1" dirty="0">
                <a:latin typeface="Courier" charset="0"/>
                <a:ea typeface="Courier" charset="0"/>
                <a:cs typeface="Courier" charset="0"/>
              </a:rPr>
              <a:t>) {</a:t>
            </a:r>
          </a:p>
          <a:p>
            <a:pPr marL="0" indent="0">
              <a:buNone/>
            </a:pPr>
            <a:r>
              <a:rPr lang="en-US" sz="1800" b="1" dirty="0">
                <a:latin typeface="Courier" charset="0"/>
                <a:ea typeface="Courier" charset="0"/>
                <a:cs typeface="Courier" charset="0"/>
              </a:rPr>
              <a:t>	name = </a:t>
            </a:r>
            <a:r>
              <a:rPr lang="en-US" sz="1800" b="1" dirty="0" err="1">
                <a:latin typeface="Courier" charset="0"/>
                <a:ea typeface="Courier" charset="0"/>
                <a:cs typeface="Courier" charset="0"/>
              </a:rPr>
              <a:t>accountName</a:t>
            </a:r>
            <a:r>
              <a:rPr lang="en-US" sz="1800" b="1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None/>
            </a:pPr>
            <a:r>
              <a:rPr lang="en-US" sz="1800" b="1" dirty="0">
                <a:latin typeface="Courier" charset="0"/>
                <a:ea typeface="Courier" charset="0"/>
                <a:cs typeface="Courier" charset="0"/>
              </a:rPr>
              <a:t>	balance = 0;</a:t>
            </a:r>
          </a:p>
          <a:p>
            <a:pPr marL="0" indent="0">
              <a:buNone/>
            </a:pPr>
            <a:r>
              <a:rPr lang="en-US" sz="1800" b="1" dirty="0">
                <a:latin typeface="Courier" charset="0"/>
                <a:ea typeface="Courier" charset="0"/>
                <a:cs typeface="Courier" charset="0"/>
              </a:rPr>
              <a:t>  }</a:t>
            </a:r>
          </a:p>
          <a:p>
            <a:pPr marL="0" indent="0">
              <a:buNone/>
            </a:pPr>
            <a:r>
              <a:rPr lang="en-US" sz="1800" b="1" dirty="0"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034483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6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Using Constructors</a:t>
            </a:r>
          </a:p>
        </p:txBody>
      </p:sp>
      <p:sp>
        <p:nvSpPr>
          <p:cNvPr id="1476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2000" dirty="0" err="1">
                <a:latin typeface="Consolas" charset="0"/>
              </a:rPr>
              <a:t>BankAccount</a:t>
            </a:r>
            <a:r>
              <a:rPr lang="en-US" altLang="x-none" sz="2000" dirty="0">
                <a:latin typeface="Consolas" charset="0"/>
              </a:rPr>
              <a:t> ba1 = 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2000" dirty="0">
                <a:latin typeface="Consolas" charset="0"/>
              </a:rPr>
              <a:t>    new </a:t>
            </a:r>
            <a:r>
              <a:rPr lang="en-US" altLang="x-none" sz="2000" dirty="0" err="1">
                <a:latin typeface="Consolas" charset="0"/>
              </a:rPr>
              <a:t>BankAccount</a:t>
            </a:r>
            <a:r>
              <a:rPr lang="en-US" altLang="x-none" sz="2000" dirty="0">
                <a:latin typeface="Consolas" charset="0"/>
              </a:rPr>
              <a:t>("Marty", 1.25);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x-none" sz="2000" dirty="0">
              <a:latin typeface="Consolas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altLang="x-none" sz="2000" dirty="0">
              <a:latin typeface="Consolas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altLang="x-none" sz="2000" dirty="0">
              <a:latin typeface="Consolas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altLang="x-none" sz="2000" dirty="0">
              <a:latin typeface="Consolas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2000" dirty="0" err="1">
                <a:latin typeface="Consolas" charset="0"/>
              </a:rPr>
              <a:t>BankAccount</a:t>
            </a:r>
            <a:r>
              <a:rPr lang="en-US" altLang="x-none" sz="2000" dirty="0">
                <a:latin typeface="Consolas" charset="0"/>
              </a:rPr>
              <a:t> ba2 =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x-none" sz="2000" dirty="0">
                <a:latin typeface="Consolas" charset="0"/>
              </a:rPr>
              <a:t>    new </a:t>
            </a:r>
            <a:r>
              <a:rPr lang="en-US" altLang="x-none" sz="2000" dirty="0" err="1">
                <a:latin typeface="Consolas" charset="0"/>
              </a:rPr>
              <a:t>BankAccount</a:t>
            </a:r>
            <a:r>
              <a:rPr lang="en-US" altLang="x-none" sz="2000" dirty="0">
                <a:latin typeface="Consolas" charset="0"/>
              </a:rPr>
              <a:t>("Mehran", 900000.00);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x-none" sz="2000" b="1" dirty="0">
              <a:latin typeface="Consolas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altLang="x-none" sz="2000" b="1" dirty="0">
              <a:latin typeface="Consolas" charset="0"/>
            </a:endParaRPr>
          </a:p>
          <a:p>
            <a:pPr lvl="1">
              <a:buFontTx/>
              <a:buNone/>
            </a:pPr>
            <a:endParaRPr lang="en-US" altLang="x-none" sz="2000" dirty="0">
              <a:latin typeface="Consolas" charset="0"/>
            </a:endParaRPr>
          </a:p>
          <a:p>
            <a:pPr lvl="1">
              <a:buFontTx/>
              <a:buNone/>
            </a:pPr>
            <a:endParaRPr lang="en-US" altLang="x-none" sz="2000" dirty="0">
              <a:latin typeface="Consolas" charset="0"/>
            </a:endParaRPr>
          </a:p>
          <a:p>
            <a:r>
              <a:rPr lang="en-US" altLang="x-none" dirty="0"/>
              <a:t>When you call a constructor (with </a:t>
            </a:r>
            <a:r>
              <a:rPr lang="en-US" altLang="x-none" b="1" dirty="0">
                <a:latin typeface="Consolas" charset="0"/>
              </a:rPr>
              <a:t>new</a:t>
            </a:r>
            <a:r>
              <a:rPr lang="en-US" altLang="x-none" dirty="0"/>
              <a:t>): </a:t>
            </a:r>
          </a:p>
          <a:p>
            <a:pPr lvl="1"/>
            <a:r>
              <a:rPr lang="en-US" altLang="x-none" dirty="0"/>
              <a:t>Java creates a new object of that class.</a:t>
            </a:r>
          </a:p>
          <a:p>
            <a:pPr lvl="1"/>
            <a:r>
              <a:rPr lang="en-US" altLang="x-none" dirty="0"/>
              <a:t>The constructor runs, on that new object.</a:t>
            </a:r>
          </a:p>
          <a:p>
            <a:pPr lvl="1"/>
            <a:r>
              <a:rPr lang="en-US" altLang="x-none" dirty="0"/>
              <a:t>The newly created object is returned to your program.</a:t>
            </a:r>
          </a:p>
        </p:txBody>
      </p:sp>
      <p:sp>
        <p:nvSpPr>
          <p:cNvPr id="1476612" name="Text Box 4"/>
          <p:cNvSpPr txBox="1">
            <a:spLocks noChangeArrowheads="1"/>
          </p:cNvSpPr>
          <p:nvPr/>
        </p:nvSpPr>
        <p:spPr bwMode="auto">
          <a:xfrm>
            <a:off x="5943600" y="1600200"/>
            <a:ext cx="2895600" cy="16335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x-none" sz="1800">
                <a:latin typeface="Consolas" charset="0"/>
              </a:rPr>
              <a:t>name    = "Marty"</a:t>
            </a:r>
          </a:p>
          <a:p>
            <a:r>
              <a:rPr lang="en-US" altLang="x-none" sz="1800">
                <a:latin typeface="Consolas" charset="0"/>
              </a:rPr>
              <a:t>balance = 1.25</a:t>
            </a:r>
          </a:p>
          <a:p>
            <a:endParaRPr lang="en-US" altLang="x-none" sz="800">
              <a:latin typeface="Consolas" charset="0"/>
            </a:endParaRPr>
          </a:p>
          <a:p>
            <a:r>
              <a:rPr lang="en-US" altLang="x-none" sz="1400" b="1">
                <a:latin typeface="Consolas" charset="0"/>
              </a:rPr>
              <a:t>BankAccount</a:t>
            </a:r>
            <a:r>
              <a:rPr lang="en-US" altLang="x-none" sz="1400">
                <a:latin typeface="Consolas" charset="0"/>
              </a:rPr>
              <a:t>(nm, bal) {</a:t>
            </a:r>
          </a:p>
          <a:p>
            <a:r>
              <a:rPr lang="en-US" altLang="x-none" sz="1400">
                <a:latin typeface="Consolas" charset="0"/>
              </a:rPr>
              <a:t>    name = nm;</a:t>
            </a:r>
          </a:p>
          <a:p>
            <a:r>
              <a:rPr lang="en-US" altLang="x-none" sz="1400">
                <a:latin typeface="Consolas" charset="0"/>
              </a:rPr>
              <a:t>    balance = bal;</a:t>
            </a:r>
          </a:p>
          <a:p>
            <a:r>
              <a:rPr lang="en-US" altLang="x-none" sz="1400">
                <a:latin typeface="Consolas" charset="0"/>
              </a:rPr>
              <a:t>}</a:t>
            </a:r>
          </a:p>
        </p:txBody>
      </p:sp>
      <p:sp>
        <p:nvSpPr>
          <p:cNvPr id="1476613" name="Text Box 5"/>
          <p:cNvSpPr txBox="1">
            <a:spLocks noChangeArrowheads="1"/>
          </p:cNvSpPr>
          <p:nvPr/>
        </p:nvSpPr>
        <p:spPr bwMode="auto">
          <a:xfrm>
            <a:off x="5943600" y="3989388"/>
            <a:ext cx="2895600" cy="16335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x-none" sz="1800">
                <a:latin typeface="Consolas" charset="0"/>
              </a:rPr>
              <a:t>name    = "Mehran"</a:t>
            </a:r>
          </a:p>
          <a:p>
            <a:r>
              <a:rPr lang="en-US" altLang="x-none" sz="1800">
                <a:latin typeface="Consolas" charset="0"/>
              </a:rPr>
              <a:t>balance = 900000.00</a:t>
            </a:r>
          </a:p>
          <a:p>
            <a:endParaRPr lang="en-US" altLang="x-none" sz="800">
              <a:latin typeface="Consolas" charset="0"/>
            </a:endParaRPr>
          </a:p>
          <a:p>
            <a:r>
              <a:rPr lang="en-US" altLang="x-none" sz="1400" b="1">
                <a:latin typeface="Consolas" charset="0"/>
              </a:rPr>
              <a:t>BankAccount</a:t>
            </a:r>
            <a:r>
              <a:rPr lang="en-US" altLang="x-none" sz="1400">
                <a:latin typeface="Consolas" charset="0"/>
              </a:rPr>
              <a:t>(nm, bal) {</a:t>
            </a:r>
          </a:p>
          <a:p>
            <a:r>
              <a:rPr lang="en-US" altLang="x-none" sz="1400">
                <a:latin typeface="Consolas" charset="0"/>
              </a:rPr>
              <a:t>    name = nm;</a:t>
            </a:r>
          </a:p>
          <a:p>
            <a:r>
              <a:rPr lang="en-US" altLang="x-none" sz="1400">
                <a:latin typeface="Consolas" charset="0"/>
              </a:rPr>
              <a:t>    balance = bal;</a:t>
            </a:r>
          </a:p>
          <a:p>
            <a:r>
              <a:rPr lang="en-US" altLang="x-none" sz="1400">
                <a:latin typeface="Consolas" charset="0"/>
              </a:rPr>
              <a:t>}</a:t>
            </a:r>
          </a:p>
        </p:txBody>
      </p:sp>
      <p:sp>
        <p:nvSpPr>
          <p:cNvPr id="1476614" name="Text Box 6"/>
          <p:cNvSpPr txBox="1">
            <a:spLocks noChangeArrowheads="1"/>
          </p:cNvSpPr>
          <p:nvPr/>
        </p:nvSpPr>
        <p:spPr bwMode="auto">
          <a:xfrm>
            <a:off x="7010400" y="1233488"/>
            <a:ext cx="5603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x-none" sz="1800">
                <a:latin typeface="Consolas" charset="0"/>
              </a:rPr>
              <a:t>ba1</a:t>
            </a:r>
          </a:p>
        </p:txBody>
      </p:sp>
      <p:sp>
        <p:nvSpPr>
          <p:cNvPr id="1476615" name="Text Box 7"/>
          <p:cNvSpPr txBox="1">
            <a:spLocks noChangeArrowheads="1"/>
          </p:cNvSpPr>
          <p:nvPr/>
        </p:nvSpPr>
        <p:spPr bwMode="auto">
          <a:xfrm>
            <a:off x="7010400" y="3622675"/>
            <a:ext cx="5603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x-none" sz="1800">
                <a:latin typeface="Consolas" charset="0"/>
              </a:rPr>
              <a:t>ba2</a:t>
            </a:r>
          </a:p>
        </p:txBody>
      </p:sp>
      <p:sp>
        <p:nvSpPr>
          <p:cNvPr id="1476618" name="Line 10"/>
          <p:cNvSpPr>
            <a:spLocks noChangeShapeType="1"/>
          </p:cNvSpPr>
          <p:nvPr/>
        </p:nvSpPr>
        <p:spPr bwMode="auto">
          <a:xfrm>
            <a:off x="2743200" y="1905000"/>
            <a:ext cx="3124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76619" name="Line 11"/>
          <p:cNvSpPr>
            <a:spLocks noChangeShapeType="1"/>
          </p:cNvSpPr>
          <p:nvPr/>
        </p:nvSpPr>
        <p:spPr bwMode="auto">
          <a:xfrm>
            <a:off x="2743200" y="3733800"/>
            <a:ext cx="3124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1732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Airplane!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334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Let’s write a class called </a:t>
            </a:r>
            <a:r>
              <a:rPr lang="en-US" b="1" dirty="0"/>
              <a:t>Airplane</a:t>
            </a:r>
            <a:r>
              <a:rPr lang="en-US" dirty="0"/>
              <a:t> that implements functionality for boarding/</a:t>
            </a:r>
            <a:r>
              <a:rPr lang="en-US" dirty="0" err="1"/>
              <a:t>unboarding</a:t>
            </a:r>
            <a:r>
              <a:rPr lang="en-US" dirty="0"/>
              <a:t> passengers from a plane.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 err="1">
                <a:solidFill>
                  <a:srgbClr val="7030A0"/>
                </a:solidFill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800" b="1" dirty="0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capacity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readInt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800" b="1" dirty="0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"Capacity? "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Airplane </a:t>
            </a:r>
            <a:r>
              <a:rPr lang="en-US" sz="1800" b="1" dirty="0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plane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sz="1800" b="1" dirty="0">
                <a:solidFill>
                  <a:srgbClr val="7030A0"/>
                </a:solidFill>
                <a:latin typeface="Consolas" charset="0"/>
                <a:ea typeface="Consolas" charset="0"/>
                <a:cs typeface="Consolas" charset="0"/>
              </a:rPr>
              <a:t>new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Airplane(</a:t>
            </a:r>
            <a:r>
              <a:rPr lang="en-US" sz="1800" b="1" dirty="0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capacity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b="1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// Board passengers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7030A0"/>
                </a:solidFill>
                <a:latin typeface="Consolas" charset="0"/>
                <a:ea typeface="Consolas" charset="0"/>
                <a:cs typeface="Consolas" charset="0"/>
              </a:rPr>
              <a:t>while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(!</a:t>
            </a:r>
            <a:r>
              <a:rPr lang="en-US" sz="1800" b="1" dirty="0" err="1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plane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.isFull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String </a:t>
            </a:r>
            <a:r>
              <a:rPr lang="en-US" sz="1800" b="1" dirty="0" err="1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passengerName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readLine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800" b="1" dirty="0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"Name: "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800" b="1" dirty="0" err="1">
                <a:solidFill>
                  <a:srgbClr val="7030A0"/>
                </a:solidFill>
                <a:latin typeface="Consolas" charset="0"/>
                <a:ea typeface="Consolas" charset="0"/>
                <a:cs typeface="Consolas" charset="0"/>
              </a:rPr>
              <a:t>boolean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800" b="1" dirty="0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priority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readBoolean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800" b="1" dirty="0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"Priority? (true/false) "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800" b="1" dirty="0" err="1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plane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.boardPassenger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800" b="1" dirty="0" err="1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passengerName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800" b="1" dirty="0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priority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b="1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// fly...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b="1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// </a:t>
            </a:r>
            <a:r>
              <a:rPr lang="en-US" sz="1800" b="1" dirty="0" err="1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Unboard</a:t>
            </a:r>
            <a:r>
              <a:rPr lang="en-US" sz="1800" b="1" dirty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 passengers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7030A0"/>
                </a:solidFill>
                <a:latin typeface="Consolas" charset="0"/>
                <a:ea typeface="Consolas" charset="0"/>
                <a:cs typeface="Consolas" charset="0"/>
              </a:rPr>
              <a:t>while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(!</a:t>
            </a:r>
            <a:r>
              <a:rPr lang="en-US" sz="1800" b="1" dirty="0" err="1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plane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.isEmpty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())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String </a:t>
            </a:r>
            <a:r>
              <a:rPr lang="en-US" sz="1800" b="1" dirty="0" err="1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passengerName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sz="1800" b="1" dirty="0" err="1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plane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.unboardPassenger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800" b="1" dirty="0" err="1">
                <a:latin typeface="Consolas" charset="0"/>
                <a:ea typeface="Consolas" charset="0"/>
                <a:cs typeface="Consolas" charset="0"/>
              </a:rPr>
              <a:t>println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800" b="1" dirty="0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"</a:t>
            </a:r>
            <a:r>
              <a:rPr lang="en-US" sz="1800" b="1" dirty="0" err="1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Unboarded</a:t>
            </a:r>
            <a:r>
              <a:rPr lang="en-US" sz="1800" b="1" dirty="0">
                <a:solidFill>
                  <a:srgbClr val="0070C0"/>
                </a:solidFill>
                <a:latin typeface="Consolas" charset="0"/>
                <a:ea typeface="Consolas" charset="0"/>
                <a:cs typeface="Consolas" charset="0"/>
              </a:rPr>
              <a:t> " 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+ </a:t>
            </a:r>
            <a:r>
              <a:rPr lang="en-US" sz="1800" b="1" dirty="0" err="1">
                <a:solidFill>
                  <a:srgbClr val="B76C65"/>
                </a:solidFill>
                <a:latin typeface="Consolas" charset="0"/>
                <a:ea typeface="Consolas" charset="0"/>
                <a:cs typeface="Consolas" charset="0"/>
              </a:rPr>
              <a:t>passengerName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}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5053482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Airplane!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34035"/>
            <a:ext cx="8839200" cy="5181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Let’s write a class called </a:t>
            </a:r>
            <a:r>
              <a:rPr lang="en-US" b="1" dirty="0"/>
              <a:t>Airplane</a:t>
            </a:r>
            <a:r>
              <a:rPr lang="en-US" dirty="0"/>
              <a:t> that implements the following functionality for boarding/</a:t>
            </a:r>
            <a:r>
              <a:rPr lang="en-US" dirty="0" err="1"/>
              <a:t>unboarding</a:t>
            </a:r>
            <a:r>
              <a:rPr lang="en-US" dirty="0"/>
              <a:t> passengers from a plane.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Font typeface="Arial"/>
              <a:buNone/>
            </a:pPr>
            <a:r>
              <a:rPr lang="en-US" sz="19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Creates a new airplane with the given capacity</a:t>
            </a:r>
          </a:p>
          <a:p>
            <a:pPr marL="0" indent="0">
              <a:buFont typeface="Arial"/>
              <a:buNone/>
            </a:pPr>
            <a:r>
              <a:rPr lang="en-US" sz="19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</a:t>
            </a:r>
            <a:r>
              <a:rPr lang="en-US" sz="19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Airplane(</a:t>
            </a:r>
            <a:r>
              <a:rPr lang="en-US" sz="19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 capacity);</a:t>
            </a:r>
          </a:p>
          <a:p>
            <a:pPr marL="0" indent="0">
              <a:buFont typeface="Arial"/>
              <a:buNone/>
            </a:pPr>
            <a:endParaRPr lang="en-US" sz="1900" b="1" dirty="0">
              <a:solidFill>
                <a:srgbClr val="00B05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Font typeface="Arial"/>
              <a:buNone/>
            </a:pPr>
            <a:r>
              <a:rPr lang="en-US" sz="19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/* Boards 1 passenger, at front if they are priority, or</a:t>
            </a:r>
          </a:p>
          <a:p>
            <a:pPr marL="0" indent="0">
              <a:buFont typeface="Arial"/>
              <a:buNone/>
            </a:pPr>
            <a:r>
              <a:rPr lang="en-US" sz="19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 * back otherwise */</a:t>
            </a:r>
          </a:p>
          <a:p>
            <a:pPr marL="0" indent="0">
              <a:buFont typeface="Arial"/>
              <a:buNone/>
            </a:pPr>
            <a:r>
              <a:rPr lang="en-US" sz="1900" b="1" dirty="0">
                <a:solidFill>
                  <a:srgbClr val="8D2468"/>
                </a:solidFill>
                <a:latin typeface="Courier" charset="0"/>
                <a:ea typeface="Courier" charset="0"/>
                <a:cs typeface="Courier" charset="0"/>
              </a:rPr>
              <a:t>public</a:t>
            </a: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900" b="1" dirty="0">
                <a:solidFill>
                  <a:srgbClr val="8D2468"/>
                </a:solidFill>
                <a:latin typeface="Courier" charset="0"/>
                <a:ea typeface="Courier" charset="0"/>
                <a:cs typeface="Courier" charset="0"/>
              </a:rPr>
              <a:t>void</a:t>
            </a: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900" b="1" dirty="0" err="1">
                <a:latin typeface="Courier" charset="0"/>
                <a:ea typeface="Courier" charset="0"/>
                <a:cs typeface="Courier" charset="0"/>
              </a:rPr>
              <a:t>boardPassenger</a:t>
            </a: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(String name, </a:t>
            </a:r>
            <a:r>
              <a:rPr lang="en-US" sz="1900" b="1" dirty="0" err="1">
                <a:solidFill>
                  <a:srgbClr val="8D2468"/>
                </a:solidFill>
                <a:latin typeface="Courier" charset="0"/>
                <a:ea typeface="Courier" charset="0"/>
                <a:cs typeface="Courier" charset="0"/>
              </a:rPr>
              <a:t>boolean</a:t>
            </a:r>
            <a:r>
              <a:rPr lang="en-US" sz="1900" b="1" dirty="0">
                <a:solidFill>
                  <a:srgbClr val="8D2468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priority);</a:t>
            </a:r>
          </a:p>
          <a:p>
            <a:pPr marL="0" indent="0">
              <a:buFont typeface="Arial"/>
              <a:buNone/>
            </a:pPr>
            <a:endParaRPr lang="en-US" sz="1900" b="1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Font typeface="Arial"/>
              <a:buNone/>
            </a:pPr>
            <a:r>
              <a:rPr lang="en-US" sz="1900" b="1" dirty="0">
                <a:solidFill>
                  <a:srgbClr val="8D2468"/>
                </a:solidFill>
                <a:latin typeface="Courier" charset="0"/>
                <a:ea typeface="Courier" charset="0"/>
                <a:cs typeface="Courier" charset="0"/>
              </a:rPr>
              <a:t>public</a:t>
            </a: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900" b="1" dirty="0" err="1">
                <a:solidFill>
                  <a:srgbClr val="8D2468"/>
                </a:solidFill>
                <a:latin typeface="Courier" charset="0"/>
                <a:ea typeface="Courier" charset="0"/>
                <a:cs typeface="Courier" charset="0"/>
              </a:rPr>
              <a:t>boolean</a:t>
            </a:r>
            <a:r>
              <a:rPr lang="en-US" sz="1900" b="1" dirty="0">
                <a:solidFill>
                  <a:srgbClr val="8D2468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900" b="1" dirty="0" err="1">
                <a:latin typeface="Courier" charset="0"/>
                <a:ea typeface="Courier" charset="0"/>
                <a:cs typeface="Courier" charset="0"/>
              </a:rPr>
              <a:t>isFull</a:t>
            </a: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pPr marL="0" indent="0">
              <a:buFont typeface="Arial"/>
              <a:buNone/>
            </a:pPr>
            <a:r>
              <a:rPr lang="en-US" sz="1900" b="1" dirty="0">
                <a:solidFill>
                  <a:srgbClr val="8D2468"/>
                </a:solidFill>
                <a:latin typeface="Courier" charset="0"/>
                <a:ea typeface="Courier" charset="0"/>
                <a:cs typeface="Courier" charset="0"/>
              </a:rPr>
              <a:t>public</a:t>
            </a: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900" b="1" dirty="0" err="1">
                <a:solidFill>
                  <a:srgbClr val="8D2468"/>
                </a:solidFill>
                <a:latin typeface="Courier" charset="0"/>
                <a:ea typeface="Courier" charset="0"/>
                <a:cs typeface="Courier" charset="0"/>
              </a:rPr>
              <a:t>boolean</a:t>
            </a:r>
            <a:r>
              <a:rPr lang="en-US" sz="1900" b="1" dirty="0">
                <a:solidFill>
                  <a:srgbClr val="8D2468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900" b="1" dirty="0" err="1">
                <a:latin typeface="Courier" charset="0"/>
                <a:ea typeface="Courier" charset="0"/>
                <a:cs typeface="Courier" charset="0"/>
              </a:rPr>
              <a:t>isEmpty</a:t>
            </a: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pPr marL="0" indent="0">
              <a:buFont typeface="Arial"/>
              <a:buNone/>
            </a:pPr>
            <a:endParaRPr lang="en-US" sz="1900" b="1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Font typeface="Arial"/>
              <a:buNone/>
            </a:pPr>
            <a:r>
              <a:rPr lang="en-US" sz="19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/* </a:t>
            </a:r>
            <a:r>
              <a:rPr lang="en-US" sz="1900" b="1" dirty="0" err="1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Unboards</a:t>
            </a:r>
            <a:r>
              <a:rPr lang="en-US" sz="19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 and returns next passenger, or null if there  </a:t>
            </a:r>
          </a:p>
          <a:p>
            <a:pPr marL="0" indent="0">
              <a:buFont typeface="Arial"/>
              <a:buNone/>
            </a:pPr>
            <a:r>
              <a:rPr lang="en-US" sz="19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 * are no more passengers. */</a:t>
            </a:r>
          </a:p>
          <a:p>
            <a:pPr marL="0" indent="0">
              <a:buFont typeface="Arial"/>
              <a:buNone/>
            </a:pPr>
            <a:r>
              <a:rPr lang="en-US" sz="1900" b="1" dirty="0">
                <a:solidFill>
                  <a:srgbClr val="8D2468"/>
                </a:solidFill>
                <a:latin typeface="Courier" charset="0"/>
                <a:ea typeface="Courier" charset="0"/>
                <a:cs typeface="Courier" charset="0"/>
              </a:rPr>
              <a:t>public</a:t>
            </a: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 String</a:t>
            </a:r>
            <a:r>
              <a:rPr lang="en-US" sz="1900" b="1" dirty="0">
                <a:solidFill>
                  <a:srgbClr val="8D2468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900" b="1" dirty="0" err="1">
                <a:latin typeface="Courier" charset="0"/>
                <a:ea typeface="Courier" charset="0"/>
                <a:cs typeface="Courier" charset="0"/>
              </a:rPr>
              <a:t>unboardPassenger</a:t>
            </a: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49342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A New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3600" b="1" dirty="0"/>
              <a:t>What information is inside this new variable type?</a:t>
            </a:r>
            <a:r>
              <a:rPr lang="en-US" sz="3600" dirty="0"/>
              <a:t> These are its instance variables.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b="1" dirty="0">
                <a:solidFill>
                  <a:schemeClr val="bg1">
                    <a:lumMod val="75000"/>
                  </a:schemeClr>
                </a:solidFill>
              </a:rPr>
              <a:t>What can this new variable type do?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  These are its public methods.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b="1" dirty="0">
                <a:solidFill>
                  <a:schemeClr val="bg1">
                    <a:lumMod val="75000"/>
                  </a:schemeClr>
                </a:solidFill>
              </a:rPr>
              <a:t>How do you create a variable of this type?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  This is the constructor.</a:t>
            </a:r>
            <a:endParaRPr lang="en-US" sz="3600" b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5074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Airplane!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 class 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Airplane {</a:t>
            </a:r>
          </a:p>
          <a:p>
            <a:pPr marL="0" indent="0">
              <a:buNone/>
            </a:pP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private </a:t>
            </a:r>
            <a:r>
              <a:rPr lang="en-US" b="1" dirty="0" err="1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&lt;String&gt; passengers;</a:t>
            </a:r>
          </a:p>
          <a:p>
            <a:pPr marL="0" indent="0">
              <a:buNone/>
            </a:pP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private </a:t>
            </a:r>
            <a:r>
              <a:rPr lang="en-US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capacity;</a:t>
            </a:r>
          </a:p>
          <a:p>
            <a:pPr marL="0" indent="0">
              <a:buNone/>
            </a:pPr>
            <a:endParaRPr lang="en-US" b="1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	...</a:t>
            </a:r>
          </a:p>
        </p:txBody>
      </p:sp>
    </p:spTree>
    <p:extLst>
      <p:ext uri="{BB962C8B-B14F-4D97-AF65-F5344CB8AC3E}">
        <p14:creationId xmlns:p14="http://schemas.microsoft.com/office/powerpoint/2010/main" val="506234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A New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3600" b="1" dirty="0">
                <a:solidFill>
                  <a:schemeClr val="bg1">
                    <a:lumMod val="75000"/>
                  </a:schemeClr>
                </a:solidFill>
              </a:rPr>
              <a:t>What information is inside this new variable type?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 These are its instance variables.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b="1" dirty="0"/>
              <a:t>What can this new variable type do?</a:t>
            </a:r>
            <a:r>
              <a:rPr lang="en-US" sz="3600" dirty="0"/>
              <a:t>  These are its public methods.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b="1" dirty="0">
                <a:solidFill>
                  <a:schemeClr val="bg1">
                    <a:lumMod val="75000"/>
                  </a:schemeClr>
                </a:solidFill>
              </a:rPr>
              <a:t>How do you create a variable of this type?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  This is the constructor.</a:t>
            </a:r>
            <a:endParaRPr lang="en-US" sz="3600" b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71745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boardPassenger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...</a:t>
            </a:r>
          </a:p>
          <a:p>
            <a:pPr marL="0" indent="0">
              <a:buNone/>
            </a:pPr>
            <a:r>
              <a:rPr lang="en-US" sz="19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 void </a:t>
            </a:r>
            <a:r>
              <a:rPr lang="en-US" sz="1900" b="1" dirty="0" err="1">
                <a:latin typeface="Courier" charset="0"/>
                <a:ea typeface="Courier" charset="0"/>
                <a:cs typeface="Courier" charset="0"/>
              </a:rPr>
              <a:t>boardPassenger</a:t>
            </a: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(String name, </a:t>
            </a:r>
            <a:r>
              <a:rPr lang="en-US" sz="1900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boolean</a:t>
            </a:r>
            <a:r>
              <a:rPr lang="en-US" sz="19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priority) {</a:t>
            </a:r>
          </a:p>
          <a:p>
            <a:pPr marL="0" indent="0">
              <a:buNone/>
            </a:pP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19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if </a:t>
            </a: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(!</a:t>
            </a:r>
            <a:r>
              <a:rPr lang="en-US" sz="1900" b="1" dirty="0" err="1">
                <a:latin typeface="Courier" charset="0"/>
                <a:ea typeface="Courier" charset="0"/>
                <a:cs typeface="Courier" charset="0"/>
              </a:rPr>
              <a:t>isFull</a:t>
            </a: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()) {</a:t>
            </a:r>
          </a:p>
          <a:p>
            <a:pPr marL="0" indent="0">
              <a:buNone/>
            </a:pP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sz="19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 (priority) {</a:t>
            </a:r>
            <a:br>
              <a:rPr lang="en-US" sz="1900" b="1" dirty="0">
                <a:latin typeface="Courier" charset="0"/>
                <a:ea typeface="Courier" charset="0"/>
                <a:cs typeface="Courier" charset="0"/>
              </a:rPr>
            </a:b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			</a:t>
            </a:r>
            <a:r>
              <a:rPr lang="en-US" sz="1900" b="1" dirty="0" err="1">
                <a:latin typeface="Courier" charset="0"/>
                <a:ea typeface="Courier" charset="0"/>
                <a:cs typeface="Courier" charset="0"/>
              </a:rPr>
              <a:t>passengers.add</a:t>
            </a: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(0, name);</a:t>
            </a:r>
          </a:p>
          <a:p>
            <a:pPr marL="0" indent="0">
              <a:buNone/>
            </a:pP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		} </a:t>
            </a:r>
            <a:r>
              <a:rPr lang="en-US" sz="19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else</a:t>
            </a: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 {</a:t>
            </a:r>
          </a:p>
          <a:p>
            <a:pPr marL="0" indent="0">
              <a:buNone/>
            </a:pP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			</a:t>
            </a:r>
            <a:r>
              <a:rPr lang="en-US" sz="1900" b="1" dirty="0" err="1">
                <a:latin typeface="Courier" charset="0"/>
                <a:ea typeface="Courier" charset="0"/>
                <a:cs typeface="Courier" charset="0"/>
              </a:rPr>
              <a:t>passengers.add</a:t>
            </a: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(name);</a:t>
            </a:r>
          </a:p>
          <a:p>
            <a:pPr marL="0" indent="0">
              <a:buNone/>
            </a:pP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		}</a:t>
            </a:r>
          </a:p>
          <a:p>
            <a:pPr marL="0" indent="0">
              <a:buNone/>
            </a:pP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pPr marL="0" indent="0">
              <a:buNone/>
            </a:pP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}</a:t>
            </a:r>
          </a:p>
          <a:p>
            <a:pPr marL="0" indent="0">
              <a:buNone/>
            </a:pP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6217037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isFull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 </a:t>
            </a:r>
            <a:r>
              <a:rPr lang="en-US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boolean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b="1" dirty="0" err="1">
                <a:latin typeface="Courier" charset="0"/>
                <a:ea typeface="Courier" charset="0"/>
                <a:cs typeface="Courier" charset="0"/>
              </a:rPr>
              <a:t>isFull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() {</a:t>
            </a:r>
          </a:p>
          <a:p>
            <a:pPr marL="0" indent="0">
              <a:buNone/>
            </a:pP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return 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capacity == </a:t>
            </a:r>
            <a:r>
              <a:rPr lang="en-US" b="1" dirty="0" err="1">
                <a:latin typeface="Courier" charset="0"/>
                <a:ea typeface="Courier" charset="0"/>
                <a:cs typeface="Courier" charset="0"/>
              </a:rPr>
              <a:t>passengers.size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pPr marL="0" indent="0">
              <a:buNone/>
            </a:pP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}</a:t>
            </a:r>
          </a:p>
          <a:p>
            <a:pPr marL="0" indent="0">
              <a:buNone/>
            </a:pP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47373455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isEmpty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 </a:t>
            </a:r>
            <a:r>
              <a:rPr lang="en-US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boolean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b="1" dirty="0" err="1">
                <a:latin typeface="Courier" charset="0"/>
                <a:ea typeface="Courier" charset="0"/>
                <a:cs typeface="Courier" charset="0"/>
              </a:rPr>
              <a:t>isEmpty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() {</a:t>
            </a:r>
          </a:p>
          <a:p>
            <a:pPr marL="0" indent="0">
              <a:buNone/>
            </a:pP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return </a:t>
            </a:r>
            <a:r>
              <a:rPr lang="en-US" b="1" dirty="0" err="1">
                <a:latin typeface="Courier" charset="0"/>
                <a:ea typeface="Courier" charset="0"/>
                <a:cs typeface="Courier" charset="0"/>
              </a:rPr>
              <a:t>passengers.isEmpty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pPr marL="0" indent="0">
              <a:buNone/>
            </a:pP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}</a:t>
            </a:r>
          </a:p>
          <a:p>
            <a:pPr marL="0" indent="0">
              <a:buNone/>
            </a:pP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00425792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unboardPassenger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 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String </a:t>
            </a:r>
            <a:r>
              <a:rPr lang="en-US" b="1" dirty="0" err="1">
                <a:latin typeface="Courier" charset="0"/>
                <a:ea typeface="Courier" charset="0"/>
                <a:cs typeface="Courier" charset="0"/>
              </a:rPr>
              <a:t>unboardPassenger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() {</a:t>
            </a:r>
          </a:p>
          <a:p>
            <a:pPr marL="0" indent="0">
              <a:buNone/>
            </a:pP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 (!</a:t>
            </a:r>
            <a:r>
              <a:rPr lang="en-US" b="1" dirty="0" err="1">
                <a:latin typeface="Courier" charset="0"/>
                <a:ea typeface="Courier" charset="0"/>
                <a:cs typeface="Courier" charset="0"/>
              </a:rPr>
              <a:t>isEmpty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()) {</a:t>
            </a:r>
          </a:p>
          <a:p>
            <a:pPr marL="0" indent="0">
              <a:buNone/>
            </a:pP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	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return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b="1" dirty="0" err="1">
                <a:latin typeface="Courier" charset="0"/>
                <a:ea typeface="Courier" charset="0"/>
                <a:cs typeface="Courier" charset="0"/>
              </a:rPr>
              <a:t>passengers.remove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(0);</a:t>
            </a:r>
          </a:p>
          <a:p>
            <a:pPr marL="0" indent="0">
              <a:buNone/>
            </a:pP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pPr marL="0" indent="0">
              <a:buNone/>
            </a:pP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return null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}</a:t>
            </a:r>
          </a:p>
          <a:p>
            <a:pPr marL="0" indent="0">
              <a:buNone/>
            </a:pP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197338965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A New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3600" b="1" dirty="0">
                <a:solidFill>
                  <a:schemeClr val="bg1">
                    <a:lumMod val="75000"/>
                  </a:schemeClr>
                </a:solidFill>
              </a:rPr>
              <a:t>What information is inside this new variable type?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 These are its instance variables.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b="1" dirty="0">
                <a:solidFill>
                  <a:schemeClr val="bg1">
                    <a:lumMod val="75000"/>
                  </a:schemeClr>
                </a:solidFill>
              </a:rPr>
              <a:t>What can this new variable type do?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  These are its public methods.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b="1" dirty="0"/>
              <a:t>How do you create a variable of this type?</a:t>
            </a:r>
            <a:r>
              <a:rPr lang="en-US" sz="3600" dirty="0"/>
              <a:t>  This is the constructor.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9459165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Airplane!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Private instance variables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private </a:t>
            </a:r>
            <a:r>
              <a:rPr lang="en-US" b="1" dirty="0" err="1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&lt;String&gt; passengers;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private </a:t>
            </a:r>
            <a:r>
              <a:rPr lang="en-US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capacity;</a:t>
            </a:r>
          </a:p>
          <a:p>
            <a:pPr marL="0" indent="0">
              <a:buNone/>
            </a:pPr>
            <a:endParaRPr lang="en-US" b="1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Constructor</a:t>
            </a:r>
            <a:endParaRPr lang="en-US" b="1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public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 Airplane(</a:t>
            </a:r>
            <a:r>
              <a:rPr lang="en-US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b="1" dirty="0" err="1">
                <a:latin typeface="Courier" charset="0"/>
                <a:ea typeface="Courier" charset="0"/>
                <a:cs typeface="Courier" charset="0"/>
              </a:rPr>
              <a:t>numSeats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) {</a:t>
            </a:r>
          </a:p>
          <a:p>
            <a:pPr marL="0" indent="0">
              <a:buNone/>
            </a:pP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	capacity = </a:t>
            </a:r>
            <a:r>
              <a:rPr lang="en-US" b="1" dirty="0" err="1">
                <a:latin typeface="Courier" charset="0"/>
                <a:ea typeface="Courier" charset="0"/>
                <a:cs typeface="Courier" charset="0"/>
              </a:rPr>
              <a:t>numSeats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	passengers = 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new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b="1" dirty="0" err="1">
                <a:latin typeface="Courier" charset="0"/>
                <a:ea typeface="Courier" charset="0"/>
                <a:cs typeface="Courier" charset="0"/>
              </a:rPr>
              <a:t>ArrayList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&lt;String&gt;();</a:t>
            </a:r>
          </a:p>
          <a:p>
            <a:pPr marL="0" indent="0">
              <a:buNone/>
            </a:pP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}</a:t>
            </a:r>
          </a:p>
          <a:p>
            <a:pPr marL="0" indent="0">
              <a:buNone/>
            </a:pP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...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32404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Announcements</a:t>
            </a:r>
          </a:p>
          <a:p>
            <a:r>
              <a:rPr lang="en-US" sz="3600" dirty="0" err="1">
                <a:solidFill>
                  <a:schemeClr val="bg1">
                    <a:lumMod val="75000"/>
                  </a:schemeClr>
                </a:solidFill>
              </a:rPr>
              <a:t>HashMaps</a:t>
            </a:r>
            <a:endParaRPr lang="en-US" sz="3600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Classes</a:t>
            </a:r>
          </a:p>
          <a:p>
            <a:r>
              <a:rPr lang="en-US" sz="3600" dirty="0"/>
              <a:t>Interactors</a:t>
            </a:r>
          </a:p>
          <a:p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Final Exam Tips</a:t>
            </a:r>
          </a:p>
        </p:txBody>
      </p:sp>
    </p:spTree>
    <p:extLst>
      <p:ext uri="{BB962C8B-B14F-4D97-AF65-F5344CB8AC3E}">
        <p14:creationId xmlns:p14="http://schemas.microsoft.com/office/powerpoint/2010/main" val="247929959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Interactors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Add interactors in </a:t>
            </a:r>
            <a:r>
              <a:rPr lang="en-US" b="1" dirty="0" err="1">
                <a:latin typeface="Consolas" charset="0"/>
                <a:ea typeface="Consolas" charset="0"/>
                <a:cs typeface="Consolas" charset="0"/>
              </a:rPr>
              <a:t>init</a:t>
            </a:r>
            <a:r>
              <a:rPr lang="en-US" b="1" dirty="0">
                <a:latin typeface="Consolas" charset="0"/>
                <a:ea typeface="Consolas" charset="0"/>
                <a:cs typeface="Consolas" charset="0"/>
              </a:rPr>
              <a:t>()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err="1">
                <a:latin typeface="Consolas" charset="0"/>
                <a:ea typeface="Consolas" charset="0"/>
                <a:cs typeface="Consolas" charset="0"/>
              </a:rPr>
              <a:t>addActionListeners</a:t>
            </a:r>
            <a:r>
              <a:rPr lang="en-US" b="1" dirty="0">
                <a:latin typeface="Consolas" charset="0"/>
                <a:ea typeface="Consolas" charset="0"/>
                <a:cs typeface="Consolas" charset="0"/>
              </a:rPr>
              <a:t>() </a:t>
            </a:r>
            <a:r>
              <a:rPr lang="en-US" dirty="0"/>
              <a:t>to listen for button presses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>
                <a:latin typeface="Consolas" charset="0"/>
                <a:ea typeface="Consolas" charset="0"/>
                <a:cs typeface="Consolas" charset="0"/>
              </a:rPr>
              <a:t>.</a:t>
            </a:r>
            <a:r>
              <a:rPr lang="en-US" b="1" dirty="0" err="1">
                <a:latin typeface="Consolas" charset="0"/>
                <a:ea typeface="Consolas" charset="0"/>
                <a:cs typeface="Consolas" charset="0"/>
              </a:rPr>
              <a:t>addActionListener</a:t>
            </a:r>
            <a:r>
              <a:rPr lang="en-US" b="1" dirty="0">
                <a:latin typeface="Consolas" charset="0"/>
                <a:ea typeface="Consolas" charset="0"/>
                <a:cs typeface="Consolas" charset="0"/>
              </a:rPr>
              <a:t>(this) </a:t>
            </a:r>
            <a:r>
              <a:rPr lang="en-US" dirty="0"/>
              <a:t>on text fields for ENTER</a:t>
            </a:r>
          </a:p>
          <a:p>
            <a:pPr marL="798512" lvl="1" indent="-457200">
              <a:buFont typeface="+mj-lt"/>
              <a:buAutoNum type="arabicPeriod"/>
            </a:pPr>
            <a:r>
              <a:rPr lang="en-US" dirty="0"/>
              <a:t>Plus (usually) </a:t>
            </a:r>
            <a:r>
              <a:rPr lang="en-US" b="1" dirty="0" err="1">
                <a:latin typeface="Consolas" charset="0"/>
                <a:ea typeface="Consolas" charset="0"/>
                <a:cs typeface="Consolas" charset="0"/>
              </a:rPr>
              <a:t>setActionCommand</a:t>
            </a:r>
            <a:r>
              <a:rPr lang="en-US" b="1" dirty="0">
                <a:latin typeface="Consolas" charset="0"/>
                <a:ea typeface="Consolas" charset="0"/>
                <a:cs typeface="Consolas" charset="0"/>
              </a:rPr>
              <a:t>(command)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Implement </a:t>
            </a:r>
            <a:r>
              <a:rPr lang="en-US" b="1" dirty="0" err="1">
                <a:latin typeface="Consolas" charset="0"/>
                <a:ea typeface="Consolas" charset="0"/>
                <a:cs typeface="Consolas" charset="0"/>
              </a:rPr>
              <a:t>actionPerformed</a:t>
            </a:r>
            <a:endParaRPr lang="en-US" b="1" dirty="0">
              <a:latin typeface="Consolas" charset="0"/>
              <a:ea typeface="Consolas" charset="0"/>
              <a:cs typeface="Consolas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Java will call </a:t>
            </a:r>
            <a:r>
              <a:rPr lang="en-US" b="1" dirty="0" err="1">
                <a:latin typeface="Consolas" charset="0"/>
                <a:ea typeface="Consolas" charset="0"/>
                <a:cs typeface="Consolas" charset="0"/>
              </a:rPr>
              <a:t>actionPerformed</a:t>
            </a:r>
            <a:r>
              <a:rPr lang="en-US" dirty="0"/>
              <a:t> whenever an action event occurs.</a:t>
            </a:r>
          </a:p>
        </p:txBody>
      </p:sp>
    </p:spTree>
    <p:extLst>
      <p:ext uri="{BB962C8B-B14F-4D97-AF65-F5344CB8AC3E}">
        <p14:creationId xmlns:p14="http://schemas.microsoft.com/office/powerpoint/2010/main" val="285849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Interactors</a:t>
            </a:r>
          </a:p>
        </p:txBody>
      </p:sp>
      <p:sp>
        <p:nvSpPr>
          <p:cNvPr id="4" name="Content Placeholder 6"/>
          <p:cNvSpPr>
            <a:spLocks noGrp="1"/>
          </p:cNvSpPr>
          <p:nvPr>
            <p:ph idx="1"/>
          </p:nvPr>
        </p:nvSpPr>
        <p:spPr/>
        <p:txBody>
          <a:bodyPr anchor="t">
            <a:no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8D2468"/>
                </a:solidFill>
                <a:latin typeface="Courier" charset="0"/>
                <a:ea typeface="Courier" charset="0"/>
                <a:cs typeface="Courier" charset="0"/>
              </a:rPr>
              <a:t>public</a:t>
            </a: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900" b="1" dirty="0">
                <a:solidFill>
                  <a:srgbClr val="8D2468"/>
                </a:solidFill>
                <a:latin typeface="Courier" charset="0"/>
                <a:ea typeface="Courier" charset="0"/>
                <a:cs typeface="Courier" charset="0"/>
              </a:rPr>
              <a:t>void</a:t>
            </a: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900" b="1" dirty="0" err="1">
                <a:latin typeface="Courier" charset="0"/>
                <a:ea typeface="Courier" charset="0"/>
                <a:cs typeface="Courier" charset="0"/>
              </a:rPr>
              <a:t>actionPerformed</a:t>
            </a: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1900" b="1" dirty="0" err="1">
                <a:latin typeface="Courier" charset="0"/>
                <a:ea typeface="Courier" charset="0"/>
                <a:cs typeface="Courier" charset="0"/>
              </a:rPr>
              <a:t>ActionEvent</a:t>
            </a: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 e) {</a:t>
            </a:r>
          </a:p>
          <a:p>
            <a:pPr marL="0" indent="0">
              <a:buNone/>
            </a:pP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1900" b="1" dirty="0">
                <a:solidFill>
                  <a:srgbClr val="8D2468"/>
                </a:solidFill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 (</a:t>
            </a:r>
            <a:r>
              <a:rPr lang="en-US" sz="1900" b="1" dirty="0" err="1">
                <a:latin typeface="Courier" charset="0"/>
                <a:ea typeface="Courier" charset="0"/>
                <a:cs typeface="Courier" charset="0"/>
              </a:rPr>
              <a:t>e.getActionCommand</a:t>
            </a: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().equals(</a:t>
            </a:r>
            <a:r>
              <a:rPr lang="en-US" sz="1900" b="1" dirty="0">
                <a:solidFill>
                  <a:srgbClr val="2D33FB"/>
                </a:solidFill>
                <a:latin typeface="Courier" charset="0"/>
                <a:ea typeface="Courier" charset="0"/>
                <a:cs typeface="Courier" charset="0"/>
              </a:rPr>
              <a:t>”My Interactor”</a:t>
            </a: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)) {</a:t>
            </a:r>
          </a:p>
          <a:p>
            <a:pPr marL="0" indent="0">
              <a:buNone/>
            </a:pP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		...</a:t>
            </a:r>
          </a:p>
          <a:p>
            <a:pPr marL="0" indent="0">
              <a:buNone/>
            </a:pP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pPr marL="0" indent="0">
              <a:buNone/>
            </a:pP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}</a:t>
            </a:r>
          </a:p>
          <a:p>
            <a:pPr marL="0" indent="0">
              <a:buNone/>
            </a:pPr>
            <a:endParaRPr lang="en-US" sz="1900" b="1" dirty="0"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sz="19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... equivalent to ...</a:t>
            </a:r>
          </a:p>
          <a:p>
            <a:pPr marL="0" indent="0">
              <a:buNone/>
            </a:pPr>
            <a:r>
              <a:rPr lang="en-US" sz="1900" b="1" dirty="0">
                <a:solidFill>
                  <a:srgbClr val="8D2468"/>
                </a:solidFill>
                <a:latin typeface="Courier" charset="0"/>
                <a:ea typeface="Courier" charset="0"/>
                <a:cs typeface="Courier" charset="0"/>
              </a:rPr>
              <a:t>public</a:t>
            </a: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900" b="1" dirty="0">
                <a:solidFill>
                  <a:srgbClr val="8D2468"/>
                </a:solidFill>
                <a:latin typeface="Courier" charset="0"/>
                <a:ea typeface="Courier" charset="0"/>
                <a:cs typeface="Courier" charset="0"/>
              </a:rPr>
              <a:t>void</a:t>
            </a: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900" b="1" dirty="0" err="1">
                <a:latin typeface="Courier" charset="0"/>
                <a:ea typeface="Courier" charset="0"/>
                <a:cs typeface="Courier" charset="0"/>
              </a:rPr>
              <a:t>actionPerformed</a:t>
            </a: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1900" b="1" dirty="0" err="1">
                <a:latin typeface="Courier" charset="0"/>
                <a:ea typeface="Courier" charset="0"/>
                <a:cs typeface="Courier" charset="0"/>
              </a:rPr>
              <a:t>ActionEvent</a:t>
            </a: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 e) {</a:t>
            </a:r>
          </a:p>
          <a:p>
            <a:pPr marL="0" indent="0">
              <a:buNone/>
            </a:pP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z="1900" b="1" dirty="0">
                <a:solidFill>
                  <a:srgbClr val="8D2468"/>
                </a:solidFill>
                <a:latin typeface="Courier" charset="0"/>
                <a:ea typeface="Courier" charset="0"/>
                <a:cs typeface="Courier" charset="0"/>
              </a:rPr>
              <a:t>if</a:t>
            </a: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 (</a:t>
            </a:r>
            <a:r>
              <a:rPr lang="en-US" sz="1900" b="1" dirty="0" err="1">
                <a:latin typeface="Courier" charset="0"/>
                <a:ea typeface="Courier" charset="0"/>
                <a:cs typeface="Courier" charset="0"/>
              </a:rPr>
              <a:t>e.getSource</a:t>
            </a: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() == </a:t>
            </a:r>
            <a:r>
              <a:rPr lang="en-US" sz="1900" b="1" dirty="0" err="1">
                <a:latin typeface="Courier" charset="0"/>
                <a:ea typeface="Courier" charset="0"/>
                <a:cs typeface="Courier" charset="0"/>
              </a:rPr>
              <a:t>myInteractor</a:t>
            </a: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) {</a:t>
            </a:r>
          </a:p>
          <a:p>
            <a:pPr marL="0" indent="0">
              <a:buNone/>
            </a:pP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		...</a:t>
            </a:r>
          </a:p>
          <a:p>
            <a:pPr marL="0" indent="0">
              <a:buNone/>
            </a:pP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	}</a:t>
            </a:r>
          </a:p>
          <a:p>
            <a:pPr marL="0" indent="0">
              <a:buNone/>
            </a:pPr>
            <a:r>
              <a:rPr lang="en-US" sz="1900" b="1" dirty="0">
                <a:latin typeface="Courier" charset="0"/>
                <a:ea typeface="Courier" charset="0"/>
                <a:cs typeface="Courier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01605801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</a:t>
            </a:r>
            <a:r>
              <a:rPr lang="en-US" dirty="0" err="1"/>
              <a:t>SplatterPaint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390" y="1395112"/>
            <a:ext cx="7517219" cy="5242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43198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</a:t>
            </a:r>
            <a:r>
              <a:rPr lang="en-US" dirty="0" err="1"/>
              <a:t>SplatterPaint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 a new ”splatter” (e.g. </a:t>
            </a:r>
            <a:r>
              <a:rPr lang="en-US" dirty="0" err="1"/>
              <a:t>GOval</a:t>
            </a:r>
            <a:r>
              <a:rPr lang="en-US" dirty="0"/>
              <a:t>) every time the user clicks on the “Yellow” or “Orange” buttons.</a:t>
            </a:r>
          </a:p>
          <a:p>
            <a:r>
              <a:rPr lang="en-US" dirty="0"/>
              <a:t>If the user hits “ENTER” instead, add a Yellow splatter.</a:t>
            </a:r>
          </a:p>
          <a:p>
            <a:r>
              <a:rPr lang="en-US" dirty="0"/>
              <a:t>The splatter’s diameter should be what is entered in the text box (assume it’s valid), and placed randomly </a:t>
            </a:r>
            <a:r>
              <a:rPr lang="en-US" b="1" dirty="0"/>
              <a:t>entirely onscreen.</a:t>
            </a:r>
          </a:p>
          <a:p>
            <a:r>
              <a:rPr lang="en-US" dirty="0"/>
              <a:t>If the user clicks “Randomize”, </a:t>
            </a:r>
            <a:r>
              <a:rPr lang="en-US" b="1" dirty="0"/>
              <a:t>all onscreen splatters</a:t>
            </a:r>
            <a:r>
              <a:rPr lang="en-US" dirty="0"/>
              <a:t> should be changed to different random colors.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58901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Solution: </a:t>
            </a:r>
            <a:r>
              <a:rPr lang="en-US" dirty="0" err="1"/>
              <a:t>SplatterPaint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“Yellow” is clicked OR IF ENTER IS PRESSED, add a splatter with the diameter in the text field to the screen in </a:t>
            </a:r>
            <a:r>
              <a:rPr lang="en-US" b="1" dirty="0"/>
              <a:t>yellow</a:t>
            </a:r>
            <a:endParaRPr lang="en-US" dirty="0"/>
          </a:p>
          <a:p>
            <a:r>
              <a:rPr lang="en-US" dirty="0"/>
              <a:t>If “Orange” is clicked, add a splatter with the diameter in the text field to the screen in </a:t>
            </a:r>
            <a:r>
              <a:rPr lang="en-US" b="1" dirty="0"/>
              <a:t>orange</a:t>
            </a:r>
          </a:p>
          <a:p>
            <a:r>
              <a:rPr lang="en-US" dirty="0"/>
              <a:t>If “Randomize” is clicked, iterate over all splatters and change their color</a:t>
            </a:r>
          </a:p>
        </p:txBody>
      </p:sp>
    </p:spTree>
    <p:extLst>
      <p:ext uri="{BB962C8B-B14F-4D97-AF65-F5344CB8AC3E}">
        <p14:creationId xmlns:p14="http://schemas.microsoft.com/office/powerpoint/2010/main" val="201846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SplatterPaint.java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100" b="1" dirty="0">
                <a:latin typeface="Consolas" charset="0"/>
                <a:ea typeface="Consolas" charset="0"/>
                <a:cs typeface="Consolas" charset="0"/>
              </a:rPr>
              <a:t>public</a:t>
            </a: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100" b="1" dirty="0">
                <a:latin typeface="Consolas" charset="0"/>
                <a:ea typeface="Consolas" charset="0"/>
                <a:cs typeface="Consolas" charset="0"/>
              </a:rPr>
              <a:t>class</a:t>
            </a: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100" dirty="0" err="1">
                <a:latin typeface="Consolas" charset="0"/>
                <a:ea typeface="Consolas" charset="0"/>
                <a:cs typeface="Consolas" charset="0"/>
              </a:rPr>
              <a:t>SplatterPaint</a:t>
            </a: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100" b="1" dirty="0">
                <a:latin typeface="Consolas" charset="0"/>
                <a:ea typeface="Consolas" charset="0"/>
                <a:cs typeface="Consolas" charset="0"/>
              </a:rPr>
              <a:t>extends</a:t>
            </a: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100" b="1" dirty="0" err="1">
                <a:latin typeface="Consolas" charset="0"/>
                <a:ea typeface="Consolas" charset="0"/>
                <a:cs typeface="Consolas" charset="0"/>
              </a:rPr>
              <a:t>GraphicsProgram</a:t>
            </a: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 {</a:t>
            </a:r>
          </a:p>
          <a:p>
            <a:pPr marL="0" indent="0">
              <a:buNone/>
            </a:pP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sz="2100" dirty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// The width of the diameter text field (in chars)</a:t>
            </a:r>
          </a:p>
          <a:p>
            <a:pPr marL="0" indent="0">
              <a:buNone/>
            </a:pPr>
            <a:r>
              <a:rPr lang="en-US" sz="2100" b="1" dirty="0">
                <a:latin typeface="Consolas" charset="0"/>
                <a:ea typeface="Consolas" charset="0"/>
                <a:cs typeface="Consolas" charset="0"/>
              </a:rPr>
              <a:t>	private</a:t>
            </a: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100" b="1" dirty="0">
                <a:latin typeface="Consolas" charset="0"/>
                <a:ea typeface="Consolas" charset="0"/>
                <a:cs typeface="Consolas" charset="0"/>
              </a:rPr>
              <a:t>static</a:t>
            </a: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100" b="1" dirty="0">
                <a:latin typeface="Consolas" charset="0"/>
                <a:ea typeface="Consolas" charset="0"/>
                <a:cs typeface="Consolas" charset="0"/>
              </a:rPr>
              <a:t>final</a:t>
            </a: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100" b="1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 DIAMETER_FIELD_WIDTH = 15;</a:t>
            </a:r>
          </a:p>
          <a:p>
            <a:pPr marL="0" indent="0">
              <a:buNone/>
            </a:pPr>
            <a:endParaRPr lang="en-US" sz="21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lang="en-US" sz="2100" dirty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	// The field for entering the splatter diameter</a:t>
            </a:r>
          </a:p>
          <a:p>
            <a:pPr marL="0" indent="0">
              <a:buNone/>
            </a:pPr>
            <a:r>
              <a:rPr lang="en-US" sz="2100" b="1" dirty="0">
                <a:latin typeface="Consolas" charset="0"/>
                <a:ea typeface="Consolas" charset="0"/>
                <a:cs typeface="Consolas" charset="0"/>
              </a:rPr>
              <a:t>	private</a:t>
            </a: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100" dirty="0" err="1">
                <a:latin typeface="Consolas" charset="0"/>
                <a:ea typeface="Consolas" charset="0"/>
                <a:cs typeface="Consolas" charset="0"/>
              </a:rPr>
              <a:t>JTextField</a:t>
            </a: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100" dirty="0" err="1">
                <a:latin typeface="Consolas" charset="0"/>
                <a:ea typeface="Consolas" charset="0"/>
                <a:cs typeface="Consolas" charset="0"/>
              </a:rPr>
              <a:t>diameterField</a:t>
            </a: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;</a:t>
            </a:r>
          </a:p>
          <a:p>
            <a:pPr marL="0" indent="0">
              <a:buNone/>
            </a:pPr>
            <a:endParaRPr lang="en-US" sz="21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lang="en-US" sz="2100" dirty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	// A list of all onscreen splatters</a:t>
            </a:r>
          </a:p>
          <a:p>
            <a:pPr marL="0" indent="0">
              <a:buNone/>
            </a:pPr>
            <a:r>
              <a:rPr lang="en-US" sz="2100" b="1" dirty="0">
                <a:latin typeface="Consolas" charset="0"/>
                <a:ea typeface="Consolas" charset="0"/>
                <a:cs typeface="Consolas" charset="0"/>
              </a:rPr>
              <a:t>	private</a:t>
            </a: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100" dirty="0" err="1">
                <a:latin typeface="Consolas" charset="0"/>
                <a:ea typeface="Consolas" charset="0"/>
                <a:cs typeface="Consolas" charset="0"/>
              </a:rPr>
              <a:t>ArrayList</a:t>
            </a: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&lt;</a:t>
            </a:r>
            <a:r>
              <a:rPr lang="en-US" sz="2100" dirty="0" err="1">
                <a:latin typeface="Consolas" charset="0"/>
                <a:ea typeface="Consolas" charset="0"/>
                <a:cs typeface="Consolas" charset="0"/>
              </a:rPr>
              <a:t>GOval</a:t>
            </a: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&gt; splatters;</a:t>
            </a:r>
          </a:p>
          <a:p>
            <a:pPr marL="0" indent="0">
              <a:buNone/>
            </a:pPr>
            <a:endParaRPr lang="en-US" sz="21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...</a:t>
            </a:r>
          </a:p>
          <a:p>
            <a:pPr marL="0" indent="0">
              <a:buNone/>
            </a:pPr>
            <a:endParaRPr lang="en-US" sz="21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}</a:t>
            </a:r>
          </a:p>
          <a:p>
            <a:pPr marL="0" indent="0">
              <a:buNone/>
            </a:pPr>
            <a:endParaRPr lang="en-US" sz="2100" dirty="0"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38887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SplatterPaint.java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public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void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init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() {</a:t>
            </a:r>
          </a:p>
          <a:p>
            <a:pPr marL="0" indent="0">
              <a:buNone/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	splatters = </a:t>
            </a: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new 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ArrayList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&lt;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GOval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&gt;();</a:t>
            </a:r>
          </a:p>
          <a:p>
            <a:pPr marL="0" indent="0">
              <a:buNone/>
            </a:pPr>
            <a:endParaRPr lang="en-US" sz="20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	// Add the text field</a:t>
            </a:r>
          </a:p>
          <a:p>
            <a:pPr marL="0" indent="0">
              <a:buNone/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	add(</a:t>
            </a: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new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JLabel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("Diameter: "), </a:t>
            </a: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SOUTH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marL="0" indent="0">
              <a:buNone/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diameterField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new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JTextField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DIAMETER_FIELD_WIDTH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marL="0" indent="0">
              <a:buNone/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diameterField.setActionCommand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("Yellow");</a:t>
            </a:r>
          </a:p>
          <a:p>
            <a:pPr marL="0" indent="0">
              <a:buNone/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diameterField.addActionListener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this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marL="0" indent="0">
              <a:buNone/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	add(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diameterField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SOUTH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	// Add the buttons</a:t>
            </a:r>
          </a:p>
          <a:p>
            <a:pPr marL="0" indent="0">
              <a:buNone/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	add(</a:t>
            </a: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new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JButton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("Yellow"), </a:t>
            </a: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SOUTH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marL="0" indent="0">
              <a:buNone/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	add(</a:t>
            </a: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new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JButton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("Orange"), </a:t>
            </a: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SOUTH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marL="0" indent="0">
              <a:buNone/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	add(</a:t>
            </a: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new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JButton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("Randomize"), </a:t>
            </a: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SOUTH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marL="0" indent="0">
              <a:buNone/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addActionListeners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();</a:t>
            </a:r>
          </a:p>
          <a:p>
            <a:pPr marL="0" indent="0">
              <a:buNone/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9763854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SplatterPaint.java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900" b="1" dirty="0">
                <a:latin typeface="Consolas" charset="0"/>
                <a:ea typeface="Consolas" charset="0"/>
                <a:cs typeface="Consolas" charset="0"/>
              </a:rPr>
              <a:t>public</a:t>
            </a:r>
            <a:r>
              <a:rPr lang="en-US" sz="19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900" b="1" dirty="0">
                <a:latin typeface="Consolas" charset="0"/>
                <a:ea typeface="Consolas" charset="0"/>
                <a:cs typeface="Consolas" charset="0"/>
              </a:rPr>
              <a:t>void</a:t>
            </a:r>
            <a:r>
              <a:rPr lang="en-US" sz="19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900" dirty="0" err="1">
                <a:latin typeface="Consolas" charset="0"/>
                <a:ea typeface="Consolas" charset="0"/>
                <a:cs typeface="Consolas" charset="0"/>
              </a:rPr>
              <a:t>actionPerformed</a:t>
            </a:r>
            <a:r>
              <a:rPr lang="en-US" sz="190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900" dirty="0" err="1">
                <a:latin typeface="Consolas" charset="0"/>
                <a:ea typeface="Consolas" charset="0"/>
                <a:cs typeface="Consolas" charset="0"/>
              </a:rPr>
              <a:t>ActionEvent</a:t>
            </a:r>
            <a:r>
              <a:rPr lang="en-US" sz="1900" dirty="0">
                <a:latin typeface="Consolas" charset="0"/>
                <a:ea typeface="Consolas" charset="0"/>
                <a:cs typeface="Consolas" charset="0"/>
              </a:rPr>
              <a:t> e) {</a:t>
            </a:r>
          </a:p>
          <a:p>
            <a:pPr marL="0" indent="0">
              <a:buNone/>
            </a:pPr>
            <a:r>
              <a:rPr lang="en-US" sz="190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sz="1900" b="1" dirty="0">
                <a:latin typeface="Consolas" charset="0"/>
                <a:ea typeface="Consolas" charset="0"/>
                <a:cs typeface="Consolas" charset="0"/>
              </a:rPr>
              <a:t>if</a:t>
            </a:r>
            <a:r>
              <a:rPr lang="en-US" sz="1900" dirty="0">
                <a:latin typeface="Consolas" charset="0"/>
                <a:ea typeface="Consolas" charset="0"/>
                <a:cs typeface="Consolas" charset="0"/>
              </a:rPr>
              <a:t> (</a:t>
            </a:r>
            <a:r>
              <a:rPr lang="en-US" sz="1900" dirty="0" err="1">
                <a:latin typeface="Consolas" charset="0"/>
                <a:ea typeface="Consolas" charset="0"/>
                <a:cs typeface="Consolas" charset="0"/>
              </a:rPr>
              <a:t>e.getActionCommand</a:t>
            </a:r>
            <a:r>
              <a:rPr lang="en-US" sz="1900" dirty="0">
                <a:latin typeface="Consolas" charset="0"/>
                <a:ea typeface="Consolas" charset="0"/>
                <a:cs typeface="Consolas" charset="0"/>
              </a:rPr>
              <a:t>().equals("Yellow")) {</a:t>
            </a:r>
          </a:p>
          <a:p>
            <a:pPr marL="0" indent="0">
              <a:buNone/>
            </a:pPr>
            <a:r>
              <a:rPr lang="en-US" sz="1900" dirty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		// Add a yellow circle</a:t>
            </a:r>
          </a:p>
          <a:p>
            <a:pPr marL="0" indent="0">
              <a:buNone/>
            </a:pPr>
            <a:r>
              <a:rPr lang="en-US" sz="1900" dirty="0">
                <a:latin typeface="Consolas" charset="0"/>
                <a:ea typeface="Consolas" charset="0"/>
                <a:cs typeface="Consolas" charset="0"/>
              </a:rPr>
              <a:t>		</a:t>
            </a:r>
            <a:r>
              <a:rPr lang="en-US" sz="1900" b="1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1900" dirty="0">
                <a:latin typeface="Consolas" charset="0"/>
                <a:ea typeface="Consolas" charset="0"/>
                <a:cs typeface="Consolas" charset="0"/>
              </a:rPr>
              <a:t> diameter = </a:t>
            </a:r>
          </a:p>
          <a:p>
            <a:pPr marL="0" indent="0">
              <a:buNone/>
            </a:pPr>
            <a:r>
              <a:rPr lang="en-US" sz="1900" dirty="0">
                <a:latin typeface="Consolas" charset="0"/>
                <a:ea typeface="Consolas" charset="0"/>
                <a:cs typeface="Consolas" charset="0"/>
              </a:rPr>
              <a:t>			</a:t>
            </a:r>
            <a:r>
              <a:rPr lang="en-US" sz="1900" dirty="0" err="1">
                <a:latin typeface="Consolas" charset="0"/>
                <a:ea typeface="Consolas" charset="0"/>
                <a:cs typeface="Consolas" charset="0"/>
              </a:rPr>
              <a:t>Integer.parseInt</a:t>
            </a:r>
            <a:r>
              <a:rPr lang="en-US" sz="190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900" dirty="0" err="1">
                <a:latin typeface="Consolas" charset="0"/>
                <a:ea typeface="Consolas" charset="0"/>
                <a:cs typeface="Consolas" charset="0"/>
              </a:rPr>
              <a:t>diameterField.getText</a:t>
            </a:r>
            <a:r>
              <a:rPr lang="en-US" sz="1900" dirty="0">
                <a:latin typeface="Consolas" charset="0"/>
                <a:ea typeface="Consolas" charset="0"/>
                <a:cs typeface="Consolas" charset="0"/>
              </a:rPr>
              <a:t>());</a:t>
            </a:r>
          </a:p>
          <a:p>
            <a:pPr marL="0" indent="0">
              <a:buNone/>
            </a:pPr>
            <a:r>
              <a:rPr lang="en-US" sz="1900" dirty="0">
                <a:latin typeface="Consolas" charset="0"/>
                <a:ea typeface="Consolas" charset="0"/>
                <a:cs typeface="Consolas" charset="0"/>
              </a:rPr>
              <a:t>		</a:t>
            </a:r>
            <a:r>
              <a:rPr lang="en-US" sz="1900" dirty="0" err="1">
                <a:latin typeface="Consolas" charset="0"/>
                <a:ea typeface="Consolas" charset="0"/>
                <a:cs typeface="Consolas" charset="0"/>
              </a:rPr>
              <a:t>addSplatter</a:t>
            </a:r>
            <a:r>
              <a:rPr lang="en-US" sz="1900" dirty="0">
                <a:latin typeface="Consolas" charset="0"/>
                <a:ea typeface="Consolas" charset="0"/>
                <a:cs typeface="Consolas" charset="0"/>
              </a:rPr>
              <a:t>(diameter, </a:t>
            </a:r>
            <a:r>
              <a:rPr lang="en-US" sz="1900" dirty="0" err="1">
                <a:latin typeface="Consolas" charset="0"/>
                <a:ea typeface="Consolas" charset="0"/>
                <a:cs typeface="Consolas" charset="0"/>
              </a:rPr>
              <a:t>Color.yellow</a:t>
            </a:r>
            <a:r>
              <a:rPr lang="en-US" sz="190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marL="0" indent="0">
              <a:buNone/>
            </a:pPr>
            <a:r>
              <a:rPr lang="en-US" sz="1900" dirty="0">
                <a:latin typeface="Consolas" charset="0"/>
                <a:ea typeface="Consolas" charset="0"/>
                <a:cs typeface="Consolas" charset="0"/>
              </a:rPr>
              <a:t>	} </a:t>
            </a:r>
            <a:r>
              <a:rPr lang="en-US" sz="1900" b="1" dirty="0">
                <a:latin typeface="Consolas" charset="0"/>
                <a:ea typeface="Consolas" charset="0"/>
                <a:cs typeface="Consolas" charset="0"/>
              </a:rPr>
              <a:t>else</a:t>
            </a:r>
            <a:r>
              <a:rPr lang="en-US" sz="19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900" b="1" dirty="0">
                <a:latin typeface="Consolas" charset="0"/>
                <a:ea typeface="Consolas" charset="0"/>
                <a:cs typeface="Consolas" charset="0"/>
              </a:rPr>
              <a:t>if</a:t>
            </a:r>
            <a:r>
              <a:rPr lang="en-US" sz="1900" dirty="0">
                <a:latin typeface="Consolas" charset="0"/>
                <a:ea typeface="Consolas" charset="0"/>
                <a:cs typeface="Consolas" charset="0"/>
              </a:rPr>
              <a:t> (</a:t>
            </a:r>
            <a:r>
              <a:rPr lang="en-US" sz="1900" dirty="0" err="1">
                <a:latin typeface="Consolas" charset="0"/>
                <a:ea typeface="Consolas" charset="0"/>
                <a:cs typeface="Consolas" charset="0"/>
              </a:rPr>
              <a:t>e.getActionCommand</a:t>
            </a:r>
            <a:r>
              <a:rPr lang="en-US" sz="1900" dirty="0">
                <a:latin typeface="Consolas" charset="0"/>
                <a:ea typeface="Consolas" charset="0"/>
                <a:cs typeface="Consolas" charset="0"/>
              </a:rPr>
              <a:t>().equals("Orange")) {</a:t>
            </a:r>
          </a:p>
          <a:p>
            <a:pPr marL="0" indent="0">
              <a:buNone/>
            </a:pPr>
            <a:r>
              <a:rPr lang="en-US" sz="1900" dirty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		// Add an orange circle</a:t>
            </a:r>
          </a:p>
          <a:p>
            <a:pPr marL="0" indent="0">
              <a:buNone/>
            </a:pPr>
            <a:r>
              <a:rPr lang="en-US" sz="1900" dirty="0">
                <a:latin typeface="Consolas" charset="0"/>
                <a:ea typeface="Consolas" charset="0"/>
                <a:cs typeface="Consolas" charset="0"/>
              </a:rPr>
              <a:t>		</a:t>
            </a:r>
            <a:r>
              <a:rPr lang="en-US" sz="1900" b="1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1900" dirty="0">
                <a:latin typeface="Consolas" charset="0"/>
                <a:ea typeface="Consolas" charset="0"/>
                <a:cs typeface="Consolas" charset="0"/>
              </a:rPr>
              <a:t> diameter = </a:t>
            </a:r>
          </a:p>
          <a:p>
            <a:pPr marL="0" indent="0">
              <a:buNone/>
            </a:pPr>
            <a:r>
              <a:rPr lang="en-US" sz="1900" dirty="0">
                <a:latin typeface="Consolas" charset="0"/>
                <a:ea typeface="Consolas" charset="0"/>
                <a:cs typeface="Consolas" charset="0"/>
              </a:rPr>
              <a:t>			</a:t>
            </a:r>
            <a:r>
              <a:rPr lang="en-US" sz="1900" dirty="0" err="1">
                <a:latin typeface="Consolas" charset="0"/>
                <a:ea typeface="Consolas" charset="0"/>
                <a:cs typeface="Consolas" charset="0"/>
              </a:rPr>
              <a:t>Integer.parseInt</a:t>
            </a:r>
            <a:r>
              <a:rPr lang="en-US" sz="190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900" dirty="0" err="1">
                <a:latin typeface="Consolas" charset="0"/>
                <a:ea typeface="Consolas" charset="0"/>
                <a:cs typeface="Consolas" charset="0"/>
              </a:rPr>
              <a:t>diameterField.getText</a:t>
            </a:r>
            <a:r>
              <a:rPr lang="en-US" sz="1900" dirty="0">
                <a:latin typeface="Consolas" charset="0"/>
                <a:ea typeface="Consolas" charset="0"/>
                <a:cs typeface="Consolas" charset="0"/>
              </a:rPr>
              <a:t>());</a:t>
            </a:r>
          </a:p>
          <a:p>
            <a:pPr marL="0" indent="0">
              <a:buNone/>
            </a:pPr>
            <a:r>
              <a:rPr lang="en-US" sz="1900" dirty="0">
                <a:latin typeface="Consolas" charset="0"/>
                <a:ea typeface="Consolas" charset="0"/>
                <a:cs typeface="Consolas" charset="0"/>
              </a:rPr>
              <a:t>		</a:t>
            </a:r>
            <a:r>
              <a:rPr lang="en-US" sz="1900" dirty="0" err="1">
                <a:latin typeface="Consolas" charset="0"/>
                <a:ea typeface="Consolas" charset="0"/>
                <a:cs typeface="Consolas" charset="0"/>
              </a:rPr>
              <a:t>addSplatter</a:t>
            </a:r>
            <a:r>
              <a:rPr lang="en-US" sz="1900" dirty="0">
                <a:latin typeface="Consolas" charset="0"/>
                <a:ea typeface="Consolas" charset="0"/>
                <a:cs typeface="Consolas" charset="0"/>
              </a:rPr>
              <a:t>(diameter, </a:t>
            </a:r>
            <a:r>
              <a:rPr lang="en-US" sz="1900" dirty="0" err="1">
                <a:latin typeface="Consolas" charset="0"/>
                <a:ea typeface="Consolas" charset="0"/>
                <a:cs typeface="Consolas" charset="0"/>
              </a:rPr>
              <a:t>Color.orange</a:t>
            </a:r>
            <a:r>
              <a:rPr lang="en-US" sz="190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marL="0" indent="0">
              <a:buNone/>
            </a:pPr>
            <a:r>
              <a:rPr lang="en-US" sz="1900" dirty="0">
                <a:latin typeface="Consolas" charset="0"/>
                <a:ea typeface="Consolas" charset="0"/>
                <a:cs typeface="Consolas" charset="0"/>
              </a:rPr>
              <a:t>	} </a:t>
            </a:r>
            <a:r>
              <a:rPr lang="en-US" sz="1900" b="1" dirty="0">
                <a:latin typeface="Consolas" charset="0"/>
                <a:ea typeface="Consolas" charset="0"/>
                <a:cs typeface="Consolas" charset="0"/>
              </a:rPr>
              <a:t>else if </a:t>
            </a:r>
            <a:r>
              <a:rPr lang="en-US" sz="190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900" dirty="0" err="1">
                <a:latin typeface="Consolas" charset="0"/>
                <a:ea typeface="Consolas" charset="0"/>
                <a:cs typeface="Consolas" charset="0"/>
              </a:rPr>
              <a:t>e.getActionCommand</a:t>
            </a:r>
            <a:r>
              <a:rPr lang="en-US" sz="1900" dirty="0">
                <a:latin typeface="Consolas" charset="0"/>
                <a:ea typeface="Consolas" charset="0"/>
                <a:cs typeface="Consolas" charset="0"/>
              </a:rPr>
              <a:t>().equals("Randomize")) {</a:t>
            </a:r>
          </a:p>
          <a:p>
            <a:pPr marL="0" indent="0">
              <a:buNone/>
            </a:pPr>
            <a:r>
              <a:rPr lang="en-US" sz="1900" dirty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		// Randomize all existing </a:t>
            </a:r>
            <a:r>
              <a:rPr lang="en-US" sz="1900" u="sng" dirty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splatters</a:t>
            </a:r>
            <a:endParaRPr lang="en-US" sz="1900" dirty="0">
              <a:solidFill>
                <a:srgbClr val="00B050"/>
              </a:solidFill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lang="en-US" sz="1900" dirty="0">
                <a:latin typeface="Consolas" charset="0"/>
                <a:ea typeface="Consolas" charset="0"/>
                <a:cs typeface="Consolas" charset="0"/>
              </a:rPr>
              <a:t>		</a:t>
            </a:r>
            <a:r>
              <a:rPr lang="en-US" sz="1900" dirty="0" err="1">
                <a:latin typeface="Consolas" charset="0"/>
                <a:ea typeface="Consolas" charset="0"/>
                <a:cs typeface="Consolas" charset="0"/>
              </a:rPr>
              <a:t>randomizeColors</a:t>
            </a:r>
            <a:r>
              <a:rPr lang="en-US" sz="1900" dirty="0">
                <a:latin typeface="Consolas" charset="0"/>
                <a:ea typeface="Consolas" charset="0"/>
                <a:cs typeface="Consolas" charset="0"/>
              </a:rPr>
              <a:t>();</a:t>
            </a:r>
          </a:p>
          <a:p>
            <a:pPr marL="0" indent="0">
              <a:buNone/>
            </a:pPr>
            <a:r>
              <a:rPr lang="en-US" sz="1900" dirty="0">
                <a:latin typeface="Consolas" charset="0"/>
                <a:ea typeface="Consolas" charset="0"/>
                <a:cs typeface="Consolas" charset="0"/>
              </a:rPr>
              <a:t>	}</a:t>
            </a:r>
          </a:p>
          <a:p>
            <a:pPr marL="0" indent="0">
              <a:buNone/>
            </a:pPr>
            <a:r>
              <a:rPr lang="en-US" sz="1900" dirty="0"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29979948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SplatterPaint.java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100" b="1" dirty="0">
                <a:latin typeface="Consolas" charset="0"/>
                <a:ea typeface="Consolas" charset="0"/>
                <a:cs typeface="Consolas" charset="0"/>
              </a:rPr>
              <a:t>private</a:t>
            </a: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100" b="1" dirty="0">
                <a:latin typeface="Consolas" charset="0"/>
                <a:ea typeface="Consolas" charset="0"/>
                <a:cs typeface="Consolas" charset="0"/>
              </a:rPr>
              <a:t>void</a:t>
            </a: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100" dirty="0" err="1">
                <a:latin typeface="Consolas" charset="0"/>
                <a:ea typeface="Consolas" charset="0"/>
                <a:cs typeface="Consolas" charset="0"/>
              </a:rPr>
              <a:t>addSplatter</a:t>
            </a: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2100" b="1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 diameter, Color color) {</a:t>
            </a:r>
          </a:p>
          <a:p>
            <a:pPr marL="0" indent="0">
              <a:buNone/>
            </a:pP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sz="2100" b="1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 x = </a:t>
            </a:r>
            <a:r>
              <a:rPr lang="en-US" sz="2100" dirty="0" err="1">
                <a:latin typeface="Consolas" charset="0"/>
                <a:ea typeface="Consolas" charset="0"/>
                <a:cs typeface="Consolas" charset="0"/>
              </a:rPr>
              <a:t>RandomGenerator.getInstance</a:t>
            </a: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()</a:t>
            </a:r>
          </a:p>
          <a:p>
            <a:pPr marL="0" indent="0">
              <a:buNone/>
            </a:pP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		.</a:t>
            </a:r>
            <a:r>
              <a:rPr lang="en-US" sz="2100" dirty="0" err="1">
                <a:latin typeface="Consolas" charset="0"/>
                <a:ea typeface="Consolas" charset="0"/>
                <a:cs typeface="Consolas" charset="0"/>
              </a:rPr>
              <a:t>nextInt</a:t>
            </a: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(0, </a:t>
            </a:r>
            <a:r>
              <a:rPr lang="en-US" sz="2100" dirty="0" err="1">
                <a:latin typeface="Consolas" charset="0"/>
                <a:ea typeface="Consolas" charset="0"/>
                <a:cs typeface="Consolas" charset="0"/>
              </a:rPr>
              <a:t>getWidth</a:t>
            </a: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() - diameter);</a:t>
            </a:r>
          </a:p>
          <a:p>
            <a:pPr marL="0" indent="0">
              <a:buNone/>
            </a:pP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sz="2100" b="1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 y = </a:t>
            </a:r>
            <a:r>
              <a:rPr lang="en-US" sz="2100" dirty="0" err="1">
                <a:latin typeface="Consolas" charset="0"/>
                <a:ea typeface="Consolas" charset="0"/>
                <a:cs typeface="Consolas" charset="0"/>
              </a:rPr>
              <a:t>RandomGenerator.getInstance</a:t>
            </a: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()</a:t>
            </a:r>
          </a:p>
          <a:p>
            <a:pPr marL="0" indent="0">
              <a:buNone/>
            </a:pP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		.</a:t>
            </a:r>
            <a:r>
              <a:rPr lang="en-US" sz="2100" dirty="0" err="1">
                <a:latin typeface="Consolas" charset="0"/>
                <a:ea typeface="Consolas" charset="0"/>
                <a:cs typeface="Consolas" charset="0"/>
              </a:rPr>
              <a:t>nextInt</a:t>
            </a: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(0, </a:t>
            </a:r>
            <a:r>
              <a:rPr lang="en-US" sz="2100" dirty="0" err="1">
                <a:latin typeface="Consolas" charset="0"/>
                <a:ea typeface="Consolas" charset="0"/>
                <a:cs typeface="Consolas" charset="0"/>
              </a:rPr>
              <a:t>getHeight</a:t>
            </a: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() - diameter);</a:t>
            </a:r>
          </a:p>
          <a:p>
            <a:pPr marL="0" indent="0">
              <a:buNone/>
            </a:pPr>
            <a:endParaRPr lang="en-US" sz="21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sz="2100" dirty="0" err="1">
                <a:latin typeface="Consolas" charset="0"/>
                <a:ea typeface="Consolas" charset="0"/>
                <a:cs typeface="Consolas" charset="0"/>
              </a:rPr>
              <a:t>GOval</a:t>
            </a: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 splatter = </a:t>
            </a:r>
            <a:r>
              <a:rPr lang="en-US" sz="2100" b="1" dirty="0">
                <a:latin typeface="Consolas" charset="0"/>
                <a:ea typeface="Consolas" charset="0"/>
                <a:cs typeface="Consolas" charset="0"/>
              </a:rPr>
              <a:t>new</a:t>
            </a: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100" dirty="0" err="1">
                <a:latin typeface="Consolas" charset="0"/>
                <a:ea typeface="Consolas" charset="0"/>
                <a:cs typeface="Consolas" charset="0"/>
              </a:rPr>
              <a:t>GOval</a:t>
            </a: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(x, y, diameter, diameter);</a:t>
            </a:r>
          </a:p>
          <a:p>
            <a:pPr marL="0" indent="0">
              <a:buNone/>
            </a:pP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sz="2100" dirty="0" err="1">
                <a:latin typeface="Consolas" charset="0"/>
                <a:ea typeface="Consolas" charset="0"/>
                <a:cs typeface="Consolas" charset="0"/>
              </a:rPr>
              <a:t>splatter.setFilled</a:t>
            </a: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2100" b="1" dirty="0">
                <a:latin typeface="Consolas" charset="0"/>
                <a:ea typeface="Consolas" charset="0"/>
                <a:cs typeface="Consolas" charset="0"/>
              </a:rPr>
              <a:t>true</a:t>
            </a: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marL="0" indent="0">
              <a:buNone/>
            </a:pP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sz="2100" dirty="0" err="1">
                <a:latin typeface="Consolas" charset="0"/>
                <a:ea typeface="Consolas" charset="0"/>
                <a:cs typeface="Consolas" charset="0"/>
              </a:rPr>
              <a:t>splatter.setColor</a:t>
            </a: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(color);</a:t>
            </a:r>
          </a:p>
          <a:p>
            <a:pPr marL="0" indent="0">
              <a:buNone/>
            </a:pP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	add(splatter);</a:t>
            </a:r>
          </a:p>
          <a:p>
            <a:pPr marL="0" indent="0">
              <a:buNone/>
            </a:pP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sz="2100" dirty="0" err="1">
                <a:latin typeface="Consolas" charset="0"/>
                <a:ea typeface="Consolas" charset="0"/>
                <a:cs typeface="Consolas" charset="0"/>
              </a:rPr>
              <a:t>splatters.add</a:t>
            </a: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(splatter);</a:t>
            </a:r>
          </a:p>
          <a:p>
            <a:pPr marL="0" indent="0">
              <a:buNone/>
            </a:pPr>
            <a:r>
              <a:rPr lang="en-US" sz="2100" dirty="0"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61366885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SplatterPaint.java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private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void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randomColors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() {</a:t>
            </a:r>
          </a:p>
          <a:p>
            <a:pPr marL="0" indent="0">
              <a:buNone/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sz="2000" b="1" dirty="0">
                <a:latin typeface="Consolas" charset="0"/>
                <a:ea typeface="Consolas" charset="0"/>
                <a:cs typeface="Consolas" charset="0"/>
              </a:rPr>
              <a:t>for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(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GOval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splatter : splatters) {</a:t>
            </a:r>
          </a:p>
          <a:p>
            <a:pPr marL="0" indent="0">
              <a:buNone/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		Color 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newColor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= </a:t>
            </a:r>
          </a:p>
          <a:p>
            <a:pPr marL="0" indent="0">
              <a:buNone/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			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RandomGenerator.getInstance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().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nextColor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();</a:t>
            </a:r>
          </a:p>
          <a:p>
            <a:pPr marL="0" indent="0">
              <a:buNone/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		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splatter.setColor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newColor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marL="0" indent="0">
              <a:buNone/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	}</a:t>
            </a:r>
          </a:p>
          <a:p>
            <a:pPr marL="0" indent="0">
              <a:buNone/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96556465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Announcements</a:t>
            </a:r>
          </a:p>
          <a:p>
            <a:r>
              <a:rPr lang="en-US" sz="3600" dirty="0" err="1">
                <a:solidFill>
                  <a:schemeClr val="bg1">
                    <a:lumMod val="75000"/>
                  </a:schemeClr>
                </a:solidFill>
              </a:rPr>
              <a:t>HashMaps</a:t>
            </a:r>
            <a:endParaRPr lang="en-US" sz="3600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Classes</a:t>
            </a:r>
          </a:p>
          <a:p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Interactors</a:t>
            </a:r>
          </a:p>
          <a:p>
            <a:r>
              <a:rPr lang="en-US" sz="3600" dirty="0"/>
              <a:t>Final Exam Tips</a:t>
            </a:r>
          </a:p>
        </p:txBody>
      </p:sp>
    </p:spTree>
    <p:extLst>
      <p:ext uri="{BB962C8B-B14F-4D97-AF65-F5344CB8AC3E}">
        <p14:creationId xmlns:p14="http://schemas.microsoft.com/office/powerpoint/2010/main" val="181903975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Exam Tips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Look over all problems before starting</a:t>
            </a:r>
          </a:p>
          <a:p>
            <a:r>
              <a:rPr lang="en-US" sz="3600" dirty="0"/>
              <a:t>Pseudocode!</a:t>
            </a:r>
          </a:p>
          <a:p>
            <a:r>
              <a:rPr lang="en-US" sz="3600" dirty="0"/>
              <a:t>Show your work</a:t>
            </a:r>
          </a:p>
          <a:p>
            <a:r>
              <a:rPr lang="en-US" sz="3600" dirty="0"/>
              <a:t>Practice practice practice</a:t>
            </a:r>
          </a:p>
          <a:p>
            <a:r>
              <a:rPr lang="en-US" sz="3600" dirty="0"/>
              <a:t>Review common programming paradigms</a:t>
            </a:r>
          </a:p>
          <a:p>
            <a:pPr lvl="1"/>
            <a:r>
              <a:rPr lang="en-US" sz="3400" dirty="0"/>
              <a:t>Iterating over a string</a:t>
            </a:r>
          </a:p>
          <a:p>
            <a:pPr lvl="1"/>
            <a:r>
              <a:rPr lang="en-US" sz="3400" dirty="0" err="1"/>
              <a:t>actionPerformed</a:t>
            </a:r>
            <a:endParaRPr lang="en-US" sz="3400" dirty="0"/>
          </a:p>
          <a:p>
            <a:pPr lvl="1"/>
            <a:r>
              <a:rPr lang="en-US" sz="34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606549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Exam Tips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Reflect on how much you’ve learned in just 1 quarter!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2947075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5|0.3|0.2|0.2"/>
</p:tagLst>
</file>

<file path=ppt/theme/theme1.xml><?xml version="1.0" encoding="utf-8"?>
<a:theme xmlns:a="http://schemas.openxmlformats.org/drawingml/2006/main" name="DarkRedTop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ahom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DarkRedTop" id="{ED291D7B-52D5-7F4D-8D0F-478BBECA120D}" vid="{49A1DCBC-0F56-6B46-960A-7A45F67CC71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DarkRedTop</Template>
  <TotalTime>9745</TotalTime>
  <Words>2735</Words>
  <Application>Microsoft Macintosh PowerPoint</Application>
  <PresentationFormat>On-screen Show (4:3)</PresentationFormat>
  <Paragraphs>836</Paragraphs>
  <Slides>73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89" baseType="lpstr">
      <vt:lpstr>Andale Mono</vt:lpstr>
      <vt:lpstr>Arial</vt:lpstr>
      <vt:lpstr>Calibri</vt:lpstr>
      <vt:lpstr>Century Gothic</vt:lpstr>
      <vt:lpstr>Chalkboard</vt:lpstr>
      <vt:lpstr>Consolas</vt:lpstr>
      <vt:lpstr>Corbel</vt:lpstr>
      <vt:lpstr>Courier</vt:lpstr>
      <vt:lpstr>Courier New</vt:lpstr>
      <vt:lpstr>Menlo</vt:lpstr>
      <vt:lpstr>Symbol</vt:lpstr>
      <vt:lpstr>Tahoma</vt:lpstr>
      <vt:lpstr>Times New Roman</vt:lpstr>
      <vt:lpstr>Verdana</vt:lpstr>
      <vt:lpstr>Wingdings</vt:lpstr>
      <vt:lpstr>DarkRedTop</vt:lpstr>
      <vt:lpstr>CS 106A, Lecture 26 Final Exam Review 2</vt:lpstr>
      <vt:lpstr>Plan for today</vt:lpstr>
      <vt:lpstr>Plan for today</vt:lpstr>
      <vt:lpstr>Announcements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Plan for today</vt:lpstr>
      <vt:lpstr>Review: HashMaps</vt:lpstr>
      <vt:lpstr>Review: HashMaps</vt:lpstr>
      <vt:lpstr>Review: HashMaps</vt:lpstr>
      <vt:lpstr>Key Idea: Association</vt:lpstr>
      <vt:lpstr>Review: HashMap Operations</vt:lpstr>
      <vt:lpstr>Review: HashMap Operations</vt:lpstr>
      <vt:lpstr>What data structure should I use?</vt:lpstr>
      <vt:lpstr>Practice: Anagrams</vt:lpstr>
      <vt:lpstr>Key Idea: Anagrams</vt:lpstr>
      <vt:lpstr>Anagrams Solution</vt:lpstr>
      <vt:lpstr>Anagrams Solution</vt:lpstr>
      <vt:lpstr>Anagrams Solution</vt:lpstr>
      <vt:lpstr>Anagrams Solution</vt:lpstr>
      <vt:lpstr>Anagrams Solution</vt:lpstr>
      <vt:lpstr>Anagrams Solution</vt:lpstr>
      <vt:lpstr>Anagrams Solution, Part 2</vt:lpstr>
      <vt:lpstr>Anagrams Solution, Part 2</vt:lpstr>
      <vt:lpstr>Anagrams Solution, Part 2</vt:lpstr>
      <vt:lpstr>Anagrams Solution, Part 2</vt:lpstr>
      <vt:lpstr>Anagrams Solution, Part 2</vt:lpstr>
      <vt:lpstr>Anagrams Solution, Part 2</vt:lpstr>
      <vt:lpstr>Anagrams Solution, Part 2</vt:lpstr>
      <vt:lpstr>Anagrams Solution, Part 2</vt:lpstr>
      <vt:lpstr>Anagrams Solution, Part 2</vt:lpstr>
      <vt:lpstr>Anagrams Solution, Part 2</vt:lpstr>
      <vt:lpstr>Plan for today</vt:lpstr>
      <vt:lpstr>What Is A Class?</vt:lpstr>
      <vt:lpstr>Classes Are Like Blueprints</vt:lpstr>
      <vt:lpstr>Creating A New Class</vt:lpstr>
      <vt:lpstr>Defining Methods In Classes</vt:lpstr>
      <vt:lpstr>Constructors</vt:lpstr>
      <vt:lpstr>Example: BankAccount</vt:lpstr>
      <vt:lpstr>Using Constructors</vt:lpstr>
      <vt:lpstr>Practice: Airplane!</vt:lpstr>
      <vt:lpstr>Practice: Airplane!</vt:lpstr>
      <vt:lpstr>Creating A New Class</vt:lpstr>
      <vt:lpstr>Practice: Airplane!</vt:lpstr>
      <vt:lpstr>Creating A New Class</vt:lpstr>
      <vt:lpstr>boardPassenger</vt:lpstr>
      <vt:lpstr>isFull</vt:lpstr>
      <vt:lpstr>isEmpty</vt:lpstr>
      <vt:lpstr>unboardPassenger</vt:lpstr>
      <vt:lpstr>Creating A New Class</vt:lpstr>
      <vt:lpstr>Practice: Airplane!</vt:lpstr>
      <vt:lpstr>Plan for today</vt:lpstr>
      <vt:lpstr>Review: Interactors</vt:lpstr>
      <vt:lpstr>Interactors</vt:lpstr>
      <vt:lpstr>Practice: SplatterPaint</vt:lpstr>
      <vt:lpstr>Practice: SplatterPaint</vt:lpstr>
      <vt:lpstr>Solution: SplatterPaint</vt:lpstr>
      <vt:lpstr>SplatterPaint.java</vt:lpstr>
      <vt:lpstr>SplatterPaint.java</vt:lpstr>
      <vt:lpstr>SplatterPaint.java</vt:lpstr>
      <vt:lpstr>SplatterPaint.java</vt:lpstr>
      <vt:lpstr>SplatterPaint.java</vt:lpstr>
      <vt:lpstr>Recap</vt:lpstr>
      <vt:lpstr>Final Exam Tips</vt:lpstr>
      <vt:lpstr>Final Exam Tips</vt:lpstr>
    </vt:vector>
  </TitlesOfParts>
  <Company/>
  <LinksUpToDate>false</LinksUpToDate>
  <SharedDoc>false</SharedDoc>
  <HyperlinksChanged>false</HyperlinksChanged>
  <AppVersion>16.0011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Nick Troccoli</dc:creator>
  <cp:lastModifiedBy>Nick Troccoli</cp:lastModifiedBy>
  <cp:revision>1001</cp:revision>
  <cp:lastPrinted>2018-03-14T19:31:22Z</cp:lastPrinted>
  <dcterms:created xsi:type="dcterms:W3CDTF">2017-04-27T05:20:22Z</dcterms:created>
  <dcterms:modified xsi:type="dcterms:W3CDTF">2018-03-14T19:32:05Z</dcterms:modified>
</cp:coreProperties>
</file>