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46"/>
  </p:notesMasterIdLst>
  <p:sldIdLst>
    <p:sldId id="454" r:id="rId2"/>
    <p:sldId id="456" r:id="rId3"/>
    <p:sldId id="457" r:id="rId4"/>
    <p:sldId id="458" r:id="rId5"/>
    <p:sldId id="486" r:id="rId6"/>
    <p:sldId id="501" r:id="rId7"/>
    <p:sldId id="502" r:id="rId8"/>
    <p:sldId id="461" r:id="rId9"/>
    <p:sldId id="506" r:id="rId10"/>
    <p:sldId id="462" r:id="rId11"/>
    <p:sldId id="463" r:id="rId12"/>
    <p:sldId id="464" r:id="rId13"/>
    <p:sldId id="493" r:id="rId14"/>
    <p:sldId id="494" r:id="rId15"/>
    <p:sldId id="495" r:id="rId16"/>
    <p:sldId id="496" r:id="rId17"/>
    <p:sldId id="497" r:id="rId18"/>
    <p:sldId id="498" r:id="rId19"/>
    <p:sldId id="465" r:id="rId20"/>
    <p:sldId id="499" r:id="rId21"/>
    <p:sldId id="466" r:id="rId22"/>
    <p:sldId id="467" r:id="rId23"/>
    <p:sldId id="468" r:id="rId24"/>
    <p:sldId id="469" r:id="rId25"/>
    <p:sldId id="470" r:id="rId26"/>
    <p:sldId id="471" r:id="rId27"/>
    <p:sldId id="472" r:id="rId28"/>
    <p:sldId id="473" r:id="rId29"/>
    <p:sldId id="474" r:id="rId30"/>
    <p:sldId id="475" r:id="rId31"/>
    <p:sldId id="476" r:id="rId32"/>
    <p:sldId id="477" r:id="rId33"/>
    <p:sldId id="490" r:id="rId34"/>
    <p:sldId id="491" r:id="rId35"/>
    <p:sldId id="492" r:id="rId36"/>
    <p:sldId id="503" r:id="rId37"/>
    <p:sldId id="504" r:id="rId38"/>
    <p:sldId id="505" r:id="rId39"/>
    <p:sldId id="478" r:id="rId40"/>
    <p:sldId id="481" r:id="rId41"/>
    <p:sldId id="482" r:id="rId42"/>
    <p:sldId id="483" r:id="rId43"/>
    <p:sldId id="488" r:id="rId44"/>
    <p:sldId id="484"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7FF"/>
    <a:srgbClr val="FF9300"/>
    <a:srgbClr val="B70051"/>
    <a:srgbClr val="FFFFFF"/>
    <a:srgbClr val="C3D69C"/>
    <a:srgbClr val="A500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029"/>
    <p:restoredTop sz="91415"/>
  </p:normalViewPr>
  <p:slideViewPr>
    <p:cSldViewPr snapToGrid="0" snapToObjects="1">
      <p:cViewPr varScale="1">
        <p:scale>
          <a:sx n="111" d="100"/>
          <a:sy n="111" d="100"/>
        </p:scale>
        <p:origin x="58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8EA5DA-F518-7149-9598-EC7DB20DD91E}" type="datetimeFigureOut">
              <a:rPr lang="en-US" smtClean="0"/>
              <a:t>1/29/18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BEFAB0-C925-094D-A5C3-D4CF669299A7}" type="slidenum">
              <a:rPr lang="en-US" smtClean="0"/>
              <a:t>‹#›</a:t>
            </a:fld>
            <a:endParaRPr lang="en-US"/>
          </a:p>
        </p:txBody>
      </p:sp>
    </p:spTree>
    <p:extLst>
      <p:ext uri="{BB962C8B-B14F-4D97-AF65-F5344CB8AC3E}">
        <p14:creationId xmlns:p14="http://schemas.microsoft.com/office/powerpoint/2010/main" val="18294546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new methods also have to be specifically named.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Just like run, these methods are called by Java, not by</a:t>
            </a:r>
            <a:r>
              <a:rPr lang="en-US" sz="1200" kern="1200" baseline="0" dirty="0">
                <a:solidFill>
                  <a:schemeClr val="tx1"/>
                </a:solidFill>
                <a:effectLst/>
                <a:latin typeface="+mn-lt"/>
                <a:ea typeface="+mn-ea"/>
                <a:cs typeface="+mn-cs"/>
              </a:rPr>
              <a:t> our code!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2C7AC7-6EB8-0444-B537-C59A44D4A7C0}" type="slidenum">
              <a:rPr lang="en-US" smtClean="0"/>
              <a:t>6</a:t>
            </a:fld>
            <a:endParaRPr lang="en-US"/>
          </a:p>
        </p:txBody>
      </p:sp>
    </p:spTree>
    <p:extLst>
      <p:ext uri="{BB962C8B-B14F-4D97-AF65-F5344CB8AC3E}">
        <p14:creationId xmlns:p14="http://schemas.microsoft.com/office/powerpoint/2010/main" val="1532843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new methods also have to be specifically named.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Just like run, these methods are called by Java, not by</a:t>
            </a:r>
            <a:r>
              <a:rPr lang="en-US" sz="1200" kern="1200" baseline="0" dirty="0">
                <a:solidFill>
                  <a:schemeClr val="tx1"/>
                </a:solidFill>
                <a:effectLst/>
                <a:latin typeface="+mn-lt"/>
                <a:ea typeface="+mn-ea"/>
                <a:cs typeface="+mn-cs"/>
              </a:rPr>
              <a:t> our code!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2C7AC7-6EB8-0444-B537-C59A44D4A7C0}" type="slidenum">
              <a:rPr lang="en-US" smtClean="0"/>
              <a:t>7</a:t>
            </a:fld>
            <a:endParaRPr lang="en-US"/>
          </a:p>
        </p:txBody>
      </p:sp>
    </p:spTree>
    <p:extLst>
      <p:ext uri="{BB962C8B-B14F-4D97-AF65-F5344CB8AC3E}">
        <p14:creationId xmlns:p14="http://schemas.microsoft.com/office/powerpoint/2010/main" val="2872918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5450357-82C1-C541-82FB-0E6B878CAEA4}" type="slidenum">
              <a:rPr lang="en-US"/>
              <a:pPr>
                <a:defRPr/>
              </a:pPr>
              <a:t>8</a:t>
            </a:fld>
            <a:endParaRPr lang="en-US"/>
          </a:p>
        </p:txBody>
      </p:sp>
      <p:sp>
        <p:nvSpPr>
          <p:cNvPr id="97282" name="Rectangle 2"/>
          <p:cNvSpPr>
            <a:spLocks noGrp="1" noRot="1" noChangeAspect="1" noChangeArrowheads="1"/>
          </p:cNvSpPr>
          <p:nvPr>
            <p:ph type="sldImg"/>
          </p:nvPr>
        </p:nvSpPr>
        <p:spPr>
          <a:xfrm>
            <a:off x="1125538" y="711200"/>
            <a:ext cx="4606925" cy="3454400"/>
          </a:xfrm>
          <a:solidFill>
            <a:srgbClr val="FFFFFF"/>
          </a:solidFill>
          <a:ln/>
        </p:spPr>
      </p:sp>
      <p:sp>
        <p:nvSpPr>
          <p:cNvPr id="97283" name="Rectangle 3"/>
          <p:cNvSpPr>
            <a:spLocks noGrp="1" noChangeArrowheads="1"/>
          </p:cNvSpPr>
          <p:nvPr>
            <p:ph type="body" idx="1"/>
          </p:nvPr>
        </p:nvSpPr>
        <p:spPr>
          <a:xfrm>
            <a:off x="914400" y="4369009"/>
            <a:ext cx="5029200" cy="4064521"/>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latin typeface="Times New Roman" charset="0"/>
            </a:endParaRPr>
          </a:p>
        </p:txBody>
      </p:sp>
    </p:spTree>
    <p:extLst>
      <p:ext uri="{BB962C8B-B14F-4D97-AF65-F5344CB8AC3E}">
        <p14:creationId xmlns:p14="http://schemas.microsoft.com/office/powerpoint/2010/main" val="1535538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5450357-82C1-C541-82FB-0E6B878CAEA4}" type="slidenum">
              <a:rPr lang="en-US"/>
              <a:pPr>
                <a:defRPr/>
              </a:pPr>
              <a:t>11</a:t>
            </a:fld>
            <a:endParaRPr lang="en-US"/>
          </a:p>
        </p:txBody>
      </p:sp>
      <p:sp>
        <p:nvSpPr>
          <p:cNvPr id="97282" name="Rectangle 2"/>
          <p:cNvSpPr>
            <a:spLocks noGrp="1" noRot="1" noChangeAspect="1" noChangeArrowheads="1"/>
          </p:cNvSpPr>
          <p:nvPr>
            <p:ph type="sldImg"/>
          </p:nvPr>
        </p:nvSpPr>
        <p:spPr>
          <a:xfrm>
            <a:off x="1125538" y="711200"/>
            <a:ext cx="4606925" cy="3454400"/>
          </a:xfrm>
          <a:solidFill>
            <a:srgbClr val="FFFFFF"/>
          </a:solidFill>
          <a:ln/>
        </p:spPr>
      </p:sp>
      <p:sp>
        <p:nvSpPr>
          <p:cNvPr id="97283" name="Rectangle 3"/>
          <p:cNvSpPr>
            <a:spLocks noGrp="1" noChangeArrowheads="1"/>
          </p:cNvSpPr>
          <p:nvPr>
            <p:ph type="body" idx="1"/>
          </p:nvPr>
        </p:nvSpPr>
        <p:spPr>
          <a:xfrm>
            <a:off x="914400" y="4369009"/>
            <a:ext cx="5029200" cy="4064521"/>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latin typeface="Times New Roman" charset="0"/>
            </a:endParaRPr>
          </a:p>
        </p:txBody>
      </p:sp>
    </p:spTree>
    <p:extLst>
      <p:ext uri="{BB962C8B-B14F-4D97-AF65-F5344CB8AC3E}">
        <p14:creationId xmlns:p14="http://schemas.microsoft.com/office/powerpoint/2010/main" val="1337475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we can finish </a:t>
            </a:r>
            <a:r>
              <a:rPr lang="en-US" dirty="0" err="1"/>
              <a:t>dribbleCastle</a:t>
            </a:r>
            <a:r>
              <a:rPr lang="en-US" dirty="0"/>
              <a:t>!</a:t>
            </a:r>
          </a:p>
        </p:txBody>
      </p:sp>
      <p:sp>
        <p:nvSpPr>
          <p:cNvPr id="4" name="Slide Number Placeholder 3"/>
          <p:cNvSpPr>
            <a:spLocks noGrp="1"/>
          </p:cNvSpPr>
          <p:nvPr>
            <p:ph type="sldNum" sz="quarter" idx="10"/>
          </p:nvPr>
        </p:nvSpPr>
        <p:spPr/>
        <p:txBody>
          <a:bodyPr/>
          <a:lstStyle/>
          <a:p>
            <a:fld id="{152C7AC7-6EB8-0444-B537-C59A44D4A7C0}" type="slidenum">
              <a:rPr lang="en-US" smtClean="0"/>
              <a:t>36</a:t>
            </a:fld>
            <a:endParaRPr lang="en-US"/>
          </a:p>
        </p:txBody>
      </p:sp>
    </p:spTree>
    <p:extLst>
      <p:ext uri="{BB962C8B-B14F-4D97-AF65-F5344CB8AC3E}">
        <p14:creationId xmlns:p14="http://schemas.microsoft.com/office/powerpoint/2010/main" val="210554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null like an “invalid mailing address” </a:t>
            </a:r>
            <a:r>
              <a:rPr lang="mr-IN" dirty="0"/>
              <a:t>–</a:t>
            </a:r>
            <a:r>
              <a:rPr lang="en-US" baseline="0" dirty="0"/>
              <a:t> if you try to send messages to it, your messages bounce because the address is invalid</a:t>
            </a:r>
            <a:endParaRPr lang="en-US" dirty="0"/>
          </a:p>
        </p:txBody>
      </p:sp>
      <p:sp>
        <p:nvSpPr>
          <p:cNvPr id="4" name="Slide Number Placeholder 3"/>
          <p:cNvSpPr>
            <a:spLocks noGrp="1"/>
          </p:cNvSpPr>
          <p:nvPr>
            <p:ph type="sldNum" sz="quarter" idx="10"/>
          </p:nvPr>
        </p:nvSpPr>
        <p:spPr/>
        <p:txBody>
          <a:bodyPr/>
          <a:lstStyle/>
          <a:p>
            <a:fld id="{152C7AC7-6EB8-0444-B537-C59A44D4A7C0}" type="slidenum">
              <a:rPr lang="en-US" smtClean="0"/>
              <a:t>37</a:t>
            </a:fld>
            <a:endParaRPr lang="en-US"/>
          </a:p>
        </p:txBody>
      </p:sp>
    </p:spTree>
    <p:extLst>
      <p:ext uri="{BB962C8B-B14F-4D97-AF65-F5344CB8AC3E}">
        <p14:creationId xmlns:p14="http://schemas.microsoft.com/office/powerpoint/2010/main" val="2412601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xfrm>
            <a:off x="1127125" y="711200"/>
            <a:ext cx="4605338" cy="3454400"/>
          </a:xfrm>
          <a:ln/>
        </p:spPr>
      </p:sp>
      <p:sp>
        <p:nvSpPr>
          <p:cNvPr id="9219" name="Rectangle 3"/>
          <p:cNvSpPr>
            <a:spLocks noGrp="1" noChangeArrowheads="1"/>
          </p:cNvSpPr>
          <p:nvPr>
            <p:ph type="body" idx="1"/>
          </p:nvPr>
        </p:nvSpPr>
        <p:spPr>
          <a:xfrm>
            <a:off x="914400" y="4368800"/>
            <a:ext cx="5029200" cy="4064000"/>
          </a:xfrm>
          <a:noFill/>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Tree>
    <p:extLst>
      <p:ext uri="{BB962C8B-B14F-4D97-AF65-F5344CB8AC3E}">
        <p14:creationId xmlns:p14="http://schemas.microsoft.com/office/powerpoint/2010/main" val="2070814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xfrm>
            <a:off x="1127125" y="711200"/>
            <a:ext cx="4605338" cy="3454400"/>
          </a:xfrm>
          <a:ln/>
        </p:spPr>
      </p:sp>
      <p:sp>
        <p:nvSpPr>
          <p:cNvPr id="10243" name="Rectangle 3"/>
          <p:cNvSpPr>
            <a:spLocks noGrp="1" noChangeArrowheads="1"/>
          </p:cNvSpPr>
          <p:nvPr>
            <p:ph type="body" idx="1"/>
          </p:nvPr>
        </p:nvSpPr>
        <p:spPr>
          <a:xfrm>
            <a:off x="914400" y="4368800"/>
            <a:ext cx="5029200" cy="4064000"/>
          </a:xfrm>
          <a:noFill/>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Tree>
    <p:extLst>
      <p:ext uri="{BB962C8B-B14F-4D97-AF65-F5344CB8AC3E}">
        <p14:creationId xmlns:p14="http://schemas.microsoft.com/office/powerpoint/2010/main" val="2073790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9EE44E9-D9AA-7144-8DE8-CB8A8603C695}"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2030747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EE44E9-D9AA-7144-8DE8-CB8A8603C695}"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812302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E44E9-D9AA-7144-8DE8-CB8A8603C695}"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82201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EE44E9-D9AA-7144-8DE8-CB8A8603C695}" type="datetimeFigureOut">
              <a:rPr lang="en-US" smtClean="0"/>
              <a:t>1/29/18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91140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EE44E9-D9AA-7144-8DE8-CB8A8603C695}" type="datetimeFigureOut">
              <a:rPr lang="en-US" smtClean="0"/>
              <a:t>1/29/18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2073371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EE44E9-D9AA-7144-8DE8-CB8A8603C695}" type="datetimeFigureOut">
              <a:rPr lang="en-US" smtClean="0"/>
              <a:t>1/29/18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208038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EE44E9-D9AA-7144-8DE8-CB8A8603C695}" type="datetimeFigureOut">
              <a:rPr lang="en-US" smtClean="0"/>
              <a:t>1/29/18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1898128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EE44E9-D9AA-7144-8DE8-CB8A8603C695}" type="datetimeFigureOut">
              <a:rPr lang="en-US" smtClean="0"/>
              <a:t>1/29/18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968929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EE44E9-D9AA-7144-8DE8-CB8A8603C695}" type="datetimeFigureOut">
              <a:rPr lang="en-US" smtClean="0"/>
              <a:t>1/29/18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436653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EE44E9-D9AA-7144-8DE8-CB8A8603C695}"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882609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EE44E9-D9AA-7144-8DE8-CB8A8603C695}"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AE571-3BFA-4349-8001-CAC41C85A258}" type="slidenum">
              <a:rPr lang="en-US" smtClean="0"/>
              <a:t>‹#›</a:t>
            </a:fld>
            <a:endParaRPr lang="en-US"/>
          </a:p>
        </p:txBody>
      </p:sp>
    </p:spTree>
    <p:extLst>
      <p:ext uri="{BB962C8B-B14F-4D97-AF65-F5344CB8AC3E}">
        <p14:creationId xmlns:p14="http://schemas.microsoft.com/office/powerpoint/2010/main" val="1353778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CD22D-62C3-4F29-8493-06C9B0E7A317}" type="slidenum">
              <a:rPr lang="en-US" smtClean="0"/>
              <a:t>‹#›</a:t>
            </a:fld>
            <a:endParaRPr lang="en-US"/>
          </a:p>
        </p:txBody>
      </p:sp>
    </p:spTree>
    <p:extLst>
      <p:ext uri="{BB962C8B-B14F-4D97-AF65-F5344CB8AC3E}">
        <p14:creationId xmlns:p14="http://schemas.microsoft.com/office/powerpoint/2010/main" val="373505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D07016D4-4978-434B-9B8C-25DCA86072DA}"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99FB1-D4C0-B442-A38E-8138F9E2A444}" type="slidenum">
              <a:rPr lang="en-US" smtClean="0"/>
              <a:t>‹#›</a:t>
            </a:fld>
            <a:endParaRPr lang="en-US"/>
          </a:p>
        </p:txBody>
      </p:sp>
    </p:spTree>
    <p:extLst>
      <p:ext uri="{BB962C8B-B14F-4D97-AF65-F5344CB8AC3E}">
        <p14:creationId xmlns:p14="http://schemas.microsoft.com/office/powerpoint/2010/main" val="1331352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D07016D4-4978-434B-9B8C-25DCA86072DA}" type="datetimeFigureOut">
              <a:rPr lang="en-US" smtClean="0"/>
              <a:t>1/29/18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99FB1-D4C0-B442-A38E-8138F9E2A444}" type="slidenum">
              <a:rPr lang="en-US" smtClean="0"/>
              <a:t>‹#›</a:t>
            </a:fld>
            <a:endParaRPr lang="en-US"/>
          </a:p>
        </p:txBody>
      </p:sp>
    </p:spTree>
    <p:extLst>
      <p:ext uri="{BB962C8B-B14F-4D97-AF65-F5344CB8AC3E}">
        <p14:creationId xmlns:p14="http://schemas.microsoft.com/office/powerpoint/2010/main" val="1732668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E44E9-D9AA-7144-8DE8-CB8A8603C695}" type="datetimeFigureOut">
              <a:rPr lang="en-US" smtClean="0"/>
              <a:t>1/29/18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AE571-3BFA-4349-8001-CAC41C85A258}" type="slidenum">
              <a:rPr lang="en-US" smtClean="0"/>
              <a:t>‹#›</a:t>
            </a:fld>
            <a:endParaRPr lang="en-US"/>
          </a:p>
        </p:txBody>
      </p:sp>
      <p:pic>
        <p:nvPicPr>
          <p:cNvPr id="7" name="Picture 4" descr="C:\Users\Chris\University\Teaching\cs221\WWW\slides\img\stanford.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04775" y="5920797"/>
            <a:ext cx="908052" cy="90603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2862974" y="6488668"/>
            <a:ext cx="3418052" cy="369332"/>
          </a:xfrm>
          <a:prstGeom prst="rect">
            <a:avLst/>
          </a:prstGeom>
          <a:noFill/>
        </p:spPr>
        <p:txBody>
          <a:bodyPr wrap="none" rtlCol="0">
            <a:spAutoFit/>
          </a:bodyPr>
          <a:lstStyle/>
          <a:p>
            <a:r>
              <a:rPr lang="en-US">
                <a:solidFill>
                  <a:schemeClr val="bg1">
                    <a:lumMod val="65000"/>
                  </a:schemeClr>
                </a:solidFill>
                <a:latin typeface="+mj-lt"/>
              </a:rPr>
              <a:t>Piech, CS106A</a:t>
            </a:r>
            <a:r>
              <a:rPr lang="en-US" dirty="0">
                <a:solidFill>
                  <a:schemeClr val="bg1">
                    <a:lumMod val="65000"/>
                  </a:schemeClr>
                </a:solidFill>
                <a:latin typeface="+mj-lt"/>
              </a:rPr>
              <a:t>,</a:t>
            </a:r>
            <a:r>
              <a:rPr lang="en-US" baseline="0" dirty="0">
                <a:solidFill>
                  <a:schemeClr val="bg1">
                    <a:lumMod val="65000"/>
                  </a:schemeClr>
                </a:solidFill>
                <a:latin typeface="+mj-lt"/>
              </a:rPr>
              <a:t> Stanford University</a:t>
            </a:r>
            <a:endParaRPr lang="en-US" dirty="0">
              <a:solidFill>
                <a:schemeClr val="bg1">
                  <a:lumMod val="65000"/>
                </a:schemeClr>
              </a:solidFill>
              <a:latin typeface="+mj-lt"/>
            </a:endParaRPr>
          </a:p>
        </p:txBody>
      </p:sp>
    </p:spTree>
    <p:extLst>
      <p:ext uri="{BB962C8B-B14F-4D97-AF65-F5344CB8AC3E}">
        <p14:creationId xmlns:p14="http://schemas.microsoft.com/office/powerpoint/2010/main" val="20980284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6.wdp"/><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8.wdp"/><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8.wdp"/><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7"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1.wdp"/><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3.wdp"/><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4.wdp"/><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6756" y="-1"/>
            <a:ext cx="11150833" cy="7002723"/>
          </a:xfrm>
          <a:prstGeom prst="rect">
            <a:avLst/>
          </a:prstGeom>
        </p:spPr>
      </p:pic>
      <p:pic>
        <p:nvPicPr>
          <p:cNvPr id="6" name="Picture 4" descr="C:\Users\Chris\University\Teaching\cs221\WWW\slides\img\stanfor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304800"/>
            <a:ext cx="2383383" cy="2378075"/>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2"/>
          <p:cNvSpPr txBox="1">
            <a:spLocks noChangeArrowheads="1"/>
          </p:cNvSpPr>
          <p:nvPr/>
        </p:nvSpPr>
        <p:spPr>
          <a:xfrm>
            <a:off x="990600" y="4038600"/>
            <a:ext cx="7391399" cy="213360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Events</a:t>
            </a:r>
          </a:p>
          <a:p>
            <a:r>
              <a:rPr lang="en-US" sz="2400" b="1" dirty="0">
                <a:solidFill>
                  <a:schemeClr val="tx1"/>
                </a:solidFill>
                <a:latin typeface="Century Gothic"/>
                <a:cs typeface="Century Gothic"/>
              </a:rPr>
              <a:t>Chris Piech</a:t>
            </a:r>
          </a:p>
          <a:p>
            <a:r>
              <a:rPr lang="en-US" sz="2400" b="1" dirty="0">
                <a:solidFill>
                  <a:schemeClr val="tx1"/>
                </a:solidFill>
                <a:latin typeface="Century Gothic"/>
                <a:cs typeface="Century Gothic"/>
              </a:rPr>
              <a:t>CS106A, Stanford University</a:t>
            </a:r>
          </a:p>
        </p:txBody>
      </p:sp>
    </p:spTree>
    <p:extLst>
      <p:ext uri="{BB962C8B-B14F-4D97-AF65-F5344CB8AC3E}">
        <p14:creationId xmlns:p14="http://schemas.microsoft.com/office/powerpoint/2010/main" val="1306470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622015"/>
            <a:ext cx="9144000" cy="5962422"/>
          </a:xfrm>
          <a:prstGeom prst="rect">
            <a:avLst/>
          </a:prstGeom>
        </p:spPr>
      </p:pic>
      <p:pic>
        <p:nvPicPr>
          <p:cNvPr id="7" name="Picture 6"/>
          <p:cNvPicPr>
            <a:picLocks noChangeAspect="1"/>
          </p:cNvPicPr>
          <p:nvPr/>
        </p:nvPicPr>
        <p:blipFill>
          <a:blip r:embed="rId3"/>
          <a:stretch>
            <a:fillRect/>
          </a:stretch>
        </p:blipFill>
        <p:spPr>
          <a:xfrm>
            <a:off x="0" y="622015"/>
            <a:ext cx="9144000" cy="6004377"/>
          </a:xfrm>
          <a:prstGeom prst="rect">
            <a:avLst/>
          </a:prstGeom>
        </p:spPr>
      </p:pic>
      <p:sp>
        <p:nvSpPr>
          <p:cNvPr id="8"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Catch Me If You Can</a:t>
            </a:r>
          </a:p>
        </p:txBody>
      </p:sp>
    </p:spTree>
    <p:extLst>
      <p:ext uri="{BB962C8B-B14F-4D97-AF65-F5344CB8AC3E}">
        <p14:creationId xmlns:p14="http://schemas.microsoft.com/office/powerpoint/2010/main" val="170751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2889" y="0"/>
            <a:ext cx="10287000" cy="6858000"/>
          </a:xfrm>
          <a:prstGeom prst="rect">
            <a:avLst/>
          </a:prstGeom>
        </p:spPr>
      </p:pic>
      <p:sp>
        <p:nvSpPr>
          <p:cNvPr id="4" name="TextBox 3"/>
          <p:cNvSpPr txBox="1"/>
          <p:nvPr/>
        </p:nvSpPr>
        <p:spPr>
          <a:xfrm>
            <a:off x="7211212" y="6488668"/>
            <a:ext cx="1980029" cy="369332"/>
          </a:xfrm>
          <a:prstGeom prst="rect">
            <a:avLst/>
          </a:prstGeom>
          <a:noFill/>
        </p:spPr>
        <p:txBody>
          <a:bodyPr wrap="none" rtlCol="0">
            <a:spAutoFit/>
          </a:bodyPr>
          <a:lstStyle/>
          <a:p>
            <a:r>
              <a:rPr lang="en-US" dirty="0">
                <a:solidFill>
                  <a:schemeClr val="accent1">
                    <a:lumMod val="40000"/>
                    <a:lumOff val="60000"/>
                  </a:schemeClr>
                </a:solidFill>
              </a:rPr>
              <a:t>Source: The Hobbit</a:t>
            </a:r>
          </a:p>
        </p:txBody>
      </p:sp>
      <p:sp>
        <p:nvSpPr>
          <p:cNvPr id="5"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We’ve Gotten Ahead of Ourselves</a:t>
            </a:r>
          </a:p>
        </p:txBody>
      </p:sp>
    </p:spTree>
    <p:extLst>
      <p:ext uri="{BB962C8B-B14F-4D97-AF65-F5344CB8AC3E}">
        <p14:creationId xmlns:p14="http://schemas.microsoft.com/office/powerpoint/2010/main" val="1401198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22649" y="1"/>
            <a:ext cx="12313981" cy="6926614"/>
          </a:xfrm>
          <a:prstGeom prst="rect">
            <a:avLst/>
          </a:prstGeom>
        </p:spPr>
      </p:pic>
      <p:sp>
        <p:nvSpPr>
          <p:cNvPr id="5" name="TextBox 4"/>
          <p:cNvSpPr txBox="1"/>
          <p:nvPr/>
        </p:nvSpPr>
        <p:spPr>
          <a:xfrm>
            <a:off x="7211212" y="6488668"/>
            <a:ext cx="1980029" cy="369332"/>
          </a:xfrm>
          <a:prstGeom prst="rect">
            <a:avLst/>
          </a:prstGeom>
          <a:noFill/>
        </p:spPr>
        <p:txBody>
          <a:bodyPr wrap="none" rtlCol="0">
            <a:spAutoFit/>
          </a:bodyPr>
          <a:lstStyle/>
          <a:p>
            <a:r>
              <a:rPr lang="en-US" dirty="0">
                <a:solidFill>
                  <a:srgbClr val="B9CDE5"/>
                </a:solidFill>
              </a:rPr>
              <a:t>Source: The Hobbit</a:t>
            </a:r>
          </a:p>
        </p:txBody>
      </p:sp>
      <p:sp>
        <p:nvSpPr>
          <p:cNvPr id="6"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Start at the Beginning</a:t>
            </a:r>
          </a:p>
        </p:txBody>
      </p:sp>
    </p:spTree>
    <p:extLst>
      <p:ext uri="{BB962C8B-B14F-4D97-AF65-F5344CB8AC3E}">
        <p14:creationId xmlns:p14="http://schemas.microsoft.com/office/powerpoint/2010/main" val="629314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719667"/>
            <a:ext cx="9144000" cy="6138333"/>
          </a:xfrm>
          <a:prstGeom prst="rect">
            <a:avLst/>
          </a:prstGeom>
          <a:solidFill>
            <a:srgbClr val="86D0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Placeholder 1"/>
          <p:cNvSpPr txBox="1">
            <a:spLocks/>
          </p:cNvSpPr>
          <p:nvPr/>
        </p:nvSpPr>
        <p:spPr>
          <a:xfrm>
            <a:off x="0" y="-4387"/>
            <a:ext cx="9144000" cy="740664"/>
          </a:xfrm>
          <a:prstGeom prst="rect">
            <a:avLst/>
          </a:prstGeom>
          <a:solidFill>
            <a:srgbClr val="C3D69B">
              <a:alpha val="80000"/>
            </a:srgbClr>
          </a:solidFill>
        </p:spPr>
        <p:txBody>
          <a:bodyPr vert="horz" lIns="91440" tIns="45720" rIns="91440" bIns="45720" rtlCol="0" anchor="ctr">
            <a:noAutofit/>
          </a:bodyPr>
          <a:lstStyle>
            <a:lvl1pPr algn="ctr" defTabSz="457200" rtl="0" eaLnBrk="1" latinLnBrk="0" hangingPunct="1">
              <a:spcBef>
                <a:spcPct val="0"/>
              </a:spcBef>
              <a:buNone/>
              <a:defRPr sz="4000" b="0" kern="1200">
                <a:solidFill>
                  <a:schemeClr val="tx1"/>
                </a:solidFill>
                <a:latin typeface="Arial"/>
                <a:ea typeface="+mj-ea"/>
                <a:cs typeface="Arial"/>
              </a:defRPr>
            </a:lvl1pPr>
          </a:lstStyle>
          <a:p>
            <a:r>
              <a:rPr lang="en-US" sz="4600" dirty="0">
                <a:latin typeface="Calibri"/>
                <a:cs typeface="Calibri"/>
              </a:rPr>
              <a:t>Learning Goals</a:t>
            </a:r>
          </a:p>
        </p:txBody>
      </p:sp>
      <p:pic>
        <p:nvPicPr>
          <p:cNvPr id="6" name="Picture 5"/>
          <p:cNvPicPr>
            <a:picLocks noChangeAspect="1"/>
          </p:cNvPicPr>
          <p:nvPr/>
        </p:nvPicPr>
        <p:blipFill>
          <a:blip r:embed="rId2"/>
          <a:stretch>
            <a:fillRect/>
          </a:stretch>
        </p:blipFill>
        <p:spPr>
          <a:xfrm>
            <a:off x="-381000" y="1102078"/>
            <a:ext cx="9144000" cy="6098644"/>
          </a:xfrm>
          <a:prstGeom prst="rect">
            <a:avLst/>
          </a:prstGeom>
        </p:spPr>
      </p:pic>
      <p:sp>
        <p:nvSpPr>
          <p:cNvPr id="18" name="TextBox 17"/>
          <p:cNvSpPr txBox="1"/>
          <p:nvPr/>
        </p:nvSpPr>
        <p:spPr>
          <a:xfrm>
            <a:off x="372238" y="988743"/>
            <a:ext cx="8285434" cy="830997"/>
          </a:xfrm>
          <a:prstGeom prst="rect">
            <a:avLst/>
          </a:prstGeom>
          <a:noFill/>
        </p:spPr>
        <p:txBody>
          <a:bodyPr wrap="square" rtlCol="0">
            <a:spAutoFit/>
          </a:bodyPr>
          <a:lstStyle/>
          <a:p>
            <a:pPr marL="457200" indent="-457200" algn="ctr">
              <a:buAutoNum type="arabicPeriod"/>
            </a:pPr>
            <a:r>
              <a:rPr lang="en-US" sz="2400" dirty="0">
                <a:latin typeface="Chalkboard"/>
                <a:cs typeface="Chalkboard"/>
              </a:rPr>
              <a:t>Write a program that can respond to mouse events</a:t>
            </a:r>
          </a:p>
          <a:p>
            <a:pPr marL="457200" indent="-457200" algn="ctr">
              <a:buAutoNum type="arabicPeriod"/>
            </a:pPr>
            <a:r>
              <a:rPr lang="en-US" sz="2400" dirty="0">
                <a:latin typeface="Chalkboard"/>
                <a:cs typeface="Chalkboard"/>
              </a:rPr>
              <a:t>Use an instance variable in your program</a:t>
            </a:r>
          </a:p>
        </p:txBody>
      </p:sp>
    </p:spTree>
    <p:extLst>
      <p:ext uri="{BB962C8B-B14F-4D97-AF65-F5344CB8AC3E}">
        <p14:creationId xmlns:p14="http://schemas.microsoft.com/office/powerpoint/2010/main" val="1560135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347" name="Rectangle 3"/>
          <p:cNvSpPr>
            <a:spLocks noGrp="1" noChangeArrowheads="1"/>
          </p:cNvSpPr>
          <p:nvPr>
            <p:ph type="body" idx="1"/>
          </p:nvPr>
        </p:nvSpPr>
        <p:spPr/>
        <p:txBody>
          <a:bodyPr>
            <a:normAutofit fontScale="92500" lnSpcReduction="10000"/>
          </a:bodyPr>
          <a:lstStyle/>
          <a:p>
            <a:pPr>
              <a:lnSpc>
                <a:spcPct val="80000"/>
              </a:lnSpc>
              <a:buFontTx/>
              <a:buNone/>
            </a:pPr>
            <a:endParaRPr lang="en-US" altLang="x-none" sz="2800" dirty="0">
              <a:solidFill>
                <a:srgbClr val="00B050"/>
              </a:solidFill>
              <a:latin typeface="Consolas" charset="0"/>
            </a:endParaRPr>
          </a:p>
          <a:p>
            <a:pPr>
              <a:lnSpc>
                <a:spcPct val="80000"/>
              </a:lnSpc>
              <a:buFontTx/>
              <a:buNone/>
            </a:pPr>
            <a:r>
              <a:rPr lang="en-US" altLang="x-none" sz="2800" b="1" dirty="0">
                <a:solidFill>
                  <a:srgbClr val="7030A0"/>
                </a:solidFill>
                <a:latin typeface="Consolas" charset="0"/>
              </a:rPr>
              <a:t>public</a:t>
            </a:r>
            <a:r>
              <a:rPr lang="en-US" altLang="x-none" sz="2800" dirty="0">
                <a:latin typeface="Consolas" charset="0"/>
              </a:rPr>
              <a:t> </a:t>
            </a:r>
            <a:r>
              <a:rPr lang="en-US" altLang="x-none" sz="2800" b="1" dirty="0">
                <a:solidFill>
                  <a:srgbClr val="7030A0"/>
                </a:solidFill>
                <a:latin typeface="Consolas" charset="0"/>
              </a:rPr>
              <a:t>void</a:t>
            </a:r>
            <a:r>
              <a:rPr lang="en-US" altLang="x-none" sz="2800" dirty="0">
                <a:latin typeface="Consolas" charset="0"/>
              </a:rPr>
              <a:t> run() {</a:t>
            </a:r>
          </a:p>
          <a:p>
            <a:pPr>
              <a:lnSpc>
                <a:spcPct val="80000"/>
              </a:lnSpc>
              <a:buFontTx/>
              <a:buNone/>
            </a:pPr>
            <a:r>
              <a:rPr lang="en-US" altLang="x-none" sz="2800" dirty="0">
                <a:latin typeface="Consolas" charset="0"/>
              </a:rPr>
              <a:t>    </a:t>
            </a:r>
            <a:r>
              <a:rPr lang="en-US" altLang="x-none" sz="2800" dirty="0">
                <a:solidFill>
                  <a:srgbClr val="00B050"/>
                </a:solidFill>
                <a:latin typeface="Consolas" charset="0"/>
              </a:rPr>
              <a:t>// Java runs this when program launches</a:t>
            </a:r>
          </a:p>
          <a:p>
            <a:pPr>
              <a:lnSpc>
                <a:spcPct val="80000"/>
              </a:lnSpc>
              <a:buFontTx/>
              <a:buNone/>
            </a:pPr>
            <a:r>
              <a:rPr lang="en-US" altLang="x-none" sz="2800" dirty="0">
                <a:latin typeface="Consolas" charset="0"/>
              </a:rPr>
              <a:t>}</a:t>
            </a:r>
          </a:p>
          <a:p>
            <a:pPr>
              <a:lnSpc>
                <a:spcPct val="80000"/>
              </a:lnSpc>
              <a:buFontTx/>
              <a:buNone/>
            </a:pPr>
            <a:endParaRPr lang="en-US" altLang="x-none" sz="2800" dirty="0">
              <a:latin typeface="Consolas" charset="0"/>
            </a:endParaRPr>
          </a:p>
          <a:p>
            <a:pPr>
              <a:lnSpc>
                <a:spcPct val="80000"/>
              </a:lnSpc>
              <a:buFontTx/>
              <a:buNone/>
            </a:pPr>
            <a:r>
              <a:rPr lang="en-US" altLang="x-none" sz="2800" b="1" dirty="0">
                <a:solidFill>
                  <a:srgbClr val="7030A0"/>
                </a:solidFill>
                <a:latin typeface="Consolas" charset="0"/>
              </a:rPr>
              <a:t>public</a:t>
            </a:r>
            <a:r>
              <a:rPr lang="en-US" altLang="x-none" sz="2800" dirty="0">
                <a:latin typeface="Consolas" charset="0"/>
              </a:rPr>
              <a:t> </a:t>
            </a:r>
            <a:r>
              <a:rPr lang="en-US" altLang="x-none" sz="2800" b="1" dirty="0">
                <a:solidFill>
                  <a:srgbClr val="7030A0"/>
                </a:solidFill>
                <a:latin typeface="Consolas" charset="0"/>
              </a:rPr>
              <a:t>void</a:t>
            </a:r>
            <a:r>
              <a:rPr lang="en-US" altLang="x-none" sz="2800" dirty="0">
                <a:latin typeface="Consolas" charset="0"/>
              </a:rPr>
              <a:t> </a:t>
            </a:r>
            <a:r>
              <a:rPr lang="en-US" altLang="x-none" sz="2800" dirty="0" err="1">
                <a:latin typeface="Consolas" charset="0"/>
              </a:rPr>
              <a:t>mouseClicked</a:t>
            </a:r>
            <a:r>
              <a:rPr lang="en-US" altLang="x-none" sz="2800" dirty="0">
                <a:latin typeface="Consolas" charset="0"/>
              </a:rPr>
              <a:t>(</a:t>
            </a:r>
            <a:r>
              <a:rPr lang="en-US" altLang="x-none" sz="2800" dirty="0" err="1">
                <a:latin typeface="Consolas" charset="0"/>
              </a:rPr>
              <a:t>MouseEvent</a:t>
            </a:r>
            <a:r>
              <a:rPr lang="en-US" altLang="x-none" sz="2800" dirty="0">
                <a:latin typeface="Consolas" charset="0"/>
              </a:rPr>
              <a:t> event) {</a:t>
            </a:r>
          </a:p>
          <a:p>
            <a:pPr>
              <a:lnSpc>
                <a:spcPct val="80000"/>
              </a:lnSpc>
              <a:buFontTx/>
              <a:buNone/>
            </a:pPr>
            <a:r>
              <a:rPr lang="en-US" altLang="x-none" sz="2800" dirty="0">
                <a:latin typeface="Consolas" charset="0"/>
              </a:rPr>
              <a:t>    </a:t>
            </a:r>
            <a:r>
              <a:rPr lang="en-US" altLang="x-none" sz="2800" dirty="0">
                <a:solidFill>
                  <a:srgbClr val="00B050"/>
                </a:solidFill>
                <a:latin typeface="Consolas" charset="0"/>
              </a:rPr>
              <a:t>// Java runs this when mouse is clicked</a:t>
            </a:r>
          </a:p>
          <a:p>
            <a:pPr>
              <a:lnSpc>
                <a:spcPct val="80000"/>
              </a:lnSpc>
              <a:buFontTx/>
              <a:buNone/>
            </a:pPr>
            <a:r>
              <a:rPr lang="en-US" altLang="x-none" sz="2800" dirty="0">
                <a:latin typeface="Consolas" charset="0"/>
              </a:rPr>
              <a:t>}</a:t>
            </a:r>
          </a:p>
          <a:p>
            <a:pPr>
              <a:lnSpc>
                <a:spcPct val="80000"/>
              </a:lnSpc>
              <a:buFontTx/>
              <a:buNone/>
            </a:pPr>
            <a:endParaRPr lang="en-US" altLang="x-none" sz="2800" dirty="0">
              <a:latin typeface="Consolas" charset="0"/>
            </a:endParaRPr>
          </a:p>
          <a:p>
            <a:pPr>
              <a:lnSpc>
                <a:spcPct val="80000"/>
              </a:lnSpc>
              <a:buFontTx/>
              <a:buNone/>
            </a:pPr>
            <a:r>
              <a:rPr lang="en-US" altLang="x-none" sz="2800" b="1" dirty="0">
                <a:solidFill>
                  <a:srgbClr val="7030A0"/>
                </a:solidFill>
                <a:latin typeface="Consolas" charset="0"/>
              </a:rPr>
              <a:t>public</a:t>
            </a:r>
            <a:r>
              <a:rPr lang="en-US" altLang="x-none" sz="2800" dirty="0">
                <a:latin typeface="Consolas" charset="0"/>
              </a:rPr>
              <a:t> </a:t>
            </a:r>
            <a:r>
              <a:rPr lang="en-US" altLang="x-none" sz="2800" b="1" dirty="0">
                <a:solidFill>
                  <a:srgbClr val="7030A0"/>
                </a:solidFill>
                <a:latin typeface="Consolas" charset="0"/>
              </a:rPr>
              <a:t>void</a:t>
            </a:r>
            <a:r>
              <a:rPr lang="en-US" altLang="x-none" sz="2800" dirty="0">
                <a:latin typeface="Consolas" charset="0"/>
              </a:rPr>
              <a:t> </a:t>
            </a:r>
            <a:r>
              <a:rPr lang="en-US" altLang="x-none" sz="2800" dirty="0" err="1">
                <a:latin typeface="Consolas" charset="0"/>
              </a:rPr>
              <a:t>mouseMoved</a:t>
            </a:r>
            <a:r>
              <a:rPr lang="en-US" altLang="x-none" sz="2800" dirty="0">
                <a:latin typeface="Consolas" charset="0"/>
              </a:rPr>
              <a:t>(</a:t>
            </a:r>
            <a:r>
              <a:rPr lang="en-US" altLang="x-none" sz="2800" dirty="0" err="1">
                <a:latin typeface="Consolas" charset="0"/>
              </a:rPr>
              <a:t>MouseEvent</a:t>
            </a:r>
            <a:r>
              <a:rPr lang="en-US" altLang="x-none" sz="2800" dirty="0">
                <a:latin typeface="Consolas" charset="0"/>
              </a:rPr>
              <a:t> event) {</a:t>
            </a:r>
          </a:p>
          <a:p>
            <a:pPr>
              <a:lnSpc>
                <a:spcPct val="80000"/>
              </a:lnSpc>
              <a:buFontTx/>
              <a:buNone/>
            </a:pPr>
            <a:r>
              <a:rPr lang="en-US" altLang="x-none" sz="2800" dirty="0">
                <a:latin typeface="Consolas" charset="0"/>
              </a:rPr>
              <a:t>    </a:t>
            </a:r>
            <a:r>
              <a:rPr lang="en-US" altLang="x-none" sz="2800" dirty="0">
                <a:solidFill>
                  <a:srgbClr val="00B050"/>
                </a:solidFill>
                <a:latin typeface="Consolas" charset="0"/>
              </a:rPr>
              <a:t>// Java runs this when mouse is moved</a:t>
            </a:r>
          </a:p>
          <a:p>
            <a:pPr>
              <a:lnSpc>
                <a:spcPct val="80000"/>
              </a:lnSpc>
              <a:buFontTx/>
              <a:buNone/>
            </a:pPr>
            <a:r>
              <a:rPr lang="en-US" altLang="x-none" sz="2800" dirty="0">
                <a:latin typeface="Consolas" charset="0"/>
              </a:rPr>
              <a:t>}</a:t>
            </a:r>
          </a:p>
          <a:p>
            <a:pPr>
              <a:lnSpc>
                <a:spcPct val="80000"/>
              </a:lnSpc>
              <a:buFontTx/>
              <a:buNone/>
            </a:pPr>
            <a:endParaRPr lang="en-US" altLang="x-none" sz="2800" dirty="0">
              <a:latin typeface="Consolas" charset="0"/>
            </a:endParaRPr>
          </a:p>
        </p:txBody>
      </p:sp>
      <p:sp>
        <p:nvSpPr>
          <p:cNvPr id="3" name="Title 2">
            <a:extLst>
              <a:ext uri="{FF2B5EF4-FFF2-40B4-BE49-F238E27FC236}">
                <a16:creationId xmlns:a16="http://schemas.microsoft.com/office/drawing/2014/main" id="{03384B5E-5CCB-464C-A1FE-1C5B78973E59}"/>
              </a:ext>
            </a:extLst>
          </p:cNvPr>
          <p:cNvSpPr>
            <a:spLocks noGrp="1"/>
          </p:cNvSpPr>
          <p:nvPr>
            <p:ph type="title"/>
          </p:nvPr>
        </p:nvSpPr>
        <p:spPr/>
        <p:txBody>
          <a:bodyPr/>
          <a:lstStyle/>
          <a:p>
            <a:endParaRPr lang="en-US"/>
          </a:p>
        </p:txBody>
      </p:sp>
      <p:sp>
        <p:nvSpPr>
          <p:cNvPr id="6" name="Rectangle 2">
            <a:extLst>
              <a:ext uri="{FF2B5EF4-FFF2-40B4-BE49-F238E27FC236}">
                <a16:creationId xmlns:a16="http://schemas.microsoft.com/office/drawing/2014/main" id="{913E1B04-58DF-7A4D-A9F2-249F292662AF}"/>
              </a:ext>
            </a:extLst>
          </p:cNvPr>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Events</a:t>
            </a:r>
          </a:p>
        </p:txBody>
      </p:sp>
    </p:spTree>
    <p:extLst>
      <p:ext uri="{BB962C8B-B14F-4D97-AF65-F5344CB8AC3E}">
        <p14:creationId xmlns:p14="http://schemas.microsoft.com/office/powerpoint/2010/main" val="31132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347" name="Rectangle 3"/>
          <p:cNvSpPr>
            <a:spLocks noGrp="1" noChangeArrowheads="1"/>
          </p:cNvSpPr>
          <p:nvPr>
            <p:ph type="body" idx="1"/>
          </p:nvPr>
        </p:nvSpPr>
        <p:spPr/>
        <p:txBody>
          <a:bodyPr>
            <a:normAutofit fontScale="92500" lnSpcReduction="10000"/>
          </a:bodyPr>
          <a:lstStyle/>
          <a:p>
            <a:pPr>
              <a:lnSpc>
                <a:spcPct val="80000"/>
              </a:lnSpc>
              <a:buFontTx/>
              <a:buNone/>
            </a:pPr>
            <a:r>
              <a:rPr lang="en-US" altLang="x-none" sz="2800" b="1" dirty="0">
                <a:solidFill>
                  <a:srgbClr val="7030A0"/>
                </a:solidFill>
                <a:latin typeface="Consolas" charset="0"/>
              </a:rPr>
              <a:t>public</a:t>
            </a:r>
            <a:r>
              <a:rPr lang="en-US" altLang="x-none" sz="2800" dirty="0">
                <a:latin typeface="Consolas" charset="0"/>
              </a:rPr>
              <a:t> </a:t>
            </a:r>
            <a:r>
              <a:rPr lang="en-US" altLang="x-none" sz="2800" b="1" dirty="0">
                <a:solidFill>
                  <a:srgbClr val="7030A0"/>
                </a:solidFill>
                <a:latin typeface="Consolas" charset="0"/>
              </a:rPr>
              <a:t>void</a:t>
            </a:r>
            <a:r>
              <a:rPr lang="en-US" altLang="x-none" sz="2800" dirty="0">
                <a:latin typeface="Consolas" charset="0"/>
              </a:rPr>
              <a:t> run() {</a:t>
            </a:r>
          </a:p>
          <a:p>
            <a:pPr>
              <a:lnSpc>
                <a:spcPct val="80000"/>
              </a:lnSpc>
              <a:buFontTx/>
              <a:buNone/>
            </a:pPr>
            <a:r>
              <a:rPr lang="en-US" altLang="x-none" sz="2800" dirty="0">
                <a:latin typeface="Consolas" charset="0"/>
              </a:rPr>
              <a:t>    </a:t>
            </a:r>
            <a:r>
              <a:rPr lang="en-US" altLang="x-none" sz="2800" dirty="0">
                <a:solidFill>
                  <a:srgbClr val="00B050"/>
                </a:solidFill>
                <a:latin typeface="Consolas" charset="0"/>
              </a:rPr>
              <a:t>// 1. add mouse listeners</a:t>
            </a:r>
            <a:endParaRPr lang="en-US" altLang="x-none" sz="2800" dirty="0">
              <a:latin typeface="Consolas" charset="0"/>
            </a:endParaRPr>
          </a:p>
          <a:p>
            <a:pPr>
              <a:lnSpc>
                <a:spcPct val="80000"/>
              </a:lnSpc>
              <a:buFontTx/>
              <a:buNone/>
            </a:pPr>
            <a:r>
              <a:rPr lang="en-US" altLang="x-none" sz="2800" dirty="0">
                <a:latin typeface="Consolas" charset="0"/>
              </a:rPr>
              <a:t>    </a:t>
            </a:r>
            <a:r>
              <a:rPr lang="en-US" altLang="x-none" sz="2800" dirty="0" err="1">
                <a:latin typeface="Consolas" charset="0"/>
              </a:rPr>
              <a:t>addMouseListeners</a:t>
            </a:r>
            <a:r>
              <a:rPr lang="en-US" altLang="x-none" sz="2800" dirty="0">
                <a:latin typeface="Consolas" charset="0"/>
              </a:rPr>
              <a:t>();</a:t>
            </a:r>
          </a:p>
          <a:p>
            <a:pPr>
              <a:lnSpc>
                <a:spcPct val="80000"/>
              </a:lnSpc>
              <a:buFontTx/>
              <a:buNone/>
            </a:pPr>
            <a:r>
              <a:rPr lang="en-US" altLang="x-none" sz="2800" dirty="0">
                <a:latin typeface="Consolas" charset="0"/>
              </a:rPr>
              <a:t>}</a:t>
            </a:r>
          </a:p>
          <a:p>
            <a:pPr>
              <a:lnSpc>
                <a:spcPct val="80000"/>
              </a:lnSpc>
              <a:buFontTx/>
              <a:buNone/>
            </a:pPr>
            <a:endParaRPr lang="en-US" altLang="x-none" sz="2800" dirty="0">
              <a:latin typeface="Consolas" charset="0"/>
            </a:endParaRPr>
          </a:p>
          <a:p>
            <a:pPr>
              <a:lnSpc>
                <a:spcPct val="80000"/>
              </a:lnSpc>
              <a:buFontTx/>
              <a:buNone/>
            </a:pPr>
            <a:r>
              <a:rPr lang="en-US" altLang="x-none" sz="2800" b="1" dirty="0">
                <a:solidFill>
                  <a:srgbClr val="7030A0"/>
                </a:solidFill>
                <a:latin typeface="Consolas" charset="0"/>
              </a:rPr>
              <a:t>public</a:t>
            </a:r>
            <a:r>
              <a:rPr lang="en-US" altLang="x-none" sz="2800" dirty="0">
                <a:latin typeface="Consolas" charset="0"/>
              </a:rPr>
              <a:t> </a:t>
            </a:r>
            <a:r>
              <a:rPr lang="en-US" altLang="x-none" sz="2800" b="1" dirty="0">
                <a:solidFill>
                  <a:srgbClr val="7030A0"/>
                </a:solidFill>
                <a:latin typeface="Consolas" charset="0"/>
              </a:rPr>
              <a:t>void</a:t>
            </a:r>
            <a:r>
              <a:rPr lang="en-US" altLang="x-none" sz="2800" dirty="0">
                <a:latin typeface="Consolas" charset="0"/>
              </a:rPr>
              <a:t> </a:t>
            </a:r>
            <a:r>
              <a:rPr lang="en-US" altLang="x-none" sz="2800" dirty="0" err="1">
                <a:latin typeface="Consolas" charset="0"/>
              </a:rPr>
              <a:t>mouseClicked</a:t>
            </a:r>
            <a:r>
              <a:rPr lang="en-US" altLang="x-none" sz="2800" dirty="0">
                <a:latin typeface="Consolas" charset="0"/>
              </a:rPr>
              <a:t>(</a:t>
            </a:r>
            <a:r>
              <a:rPr lang="en-US" altLang="x-none" sz="2800" dirty="0" err="1">
                <a:latin typeface="Consolas" charset="0"/>
              </a:rPr>
              <a:t>MouseEvent</a:t>
            </a:r>
            <a:r>
              <a:rPr lang="en-US" altLang="x-none" sz="2800" dirty="0">
                <a:latin typeface="Consolas" charset="0"/>
              </a:rPr>
              <a:t> event) {</a:t>
            </a:r>
          </a:p>
          <a:p>
            <a:pPr>
              <a:lnSpc>
                <a:spcPct val="80000"/>
              </a:lnSpc>
              <a:buFontTx/>
              <a:buNone/>
            </a:pPr>
            <a:r>
              <a:rPr lang="en-US" altLang="x-none" sz="2800" dirty="0">
                <a:latin typeface="Consolas" charset="0"/>
              </a:rPr>
              <a:t>    </a:t>
            </a:r>
            <a:r>
              <a:rPr lang="en-US" altLang="x-none" sz="2800" dirty="0">
                <a:solidFill>
                  <a:srgbClr val="00B050"/>
                </a:solidFill>
                <a:latin typeface="Consolas" charset="0"/>
              </a:rPr>
              <a:t>// Java runs this when mouse is clicked</a:t>
            </a:r>
          </a:p>
          <a:p>
            <a:pPr>
              <a:lnSpc>
                <a:spcPct val="80000"/>
              </a:lnSpc>
              <a:buFontTx/>
              <a:buNone/>
            </a:pPr>
            <a:r>
              <a:rPr lang="en-US" altLang="x-none" sz="2800" dirty="0">
                <a:latin typeface="Consolas" charset="0"/>
              </a:rPr>
              <a:t>}</a:t>
            </a:r>
          </a:p>
          <a:p>
            <a:pPr>
              <a:lnSpc>
                <a:spcPct val="80000"/>
              </a:lnSpc>
              <a:buFontTx/>
              <a:buNone/>
            </a:pPr>
            <a:endParaRPr lang="en-US" altLang="x-none" sz="2800" dirty="0">
              <a:latin typeface="Consolas" charset="0"/>
            </a:endParaRPr>
          </a:p>
          <a:p>
            <a:pPr>
              <a:lnSpc>
                <a:spcPct val="80000"/>
              </a:lnSpc>
              <a:buFontTx/>
              <a:buNone/>
            </a:pPr>
            <a:r>
              <a:rPr lang="en-US" altLang="x-none" sz="2800" b="1" dirty="0">
                <a:solidFill>
                  <a:srgbClr val="7030A0"/>
                </a:solidFill>
                <a:latin typeface="Consolas" charset="0"/>
              </a:rPr>
              <a:t>public</a:t>
            </a:r>
            <a:r>
              <a:rPr lang="en-US" altLang="x-none" sz="2800" dirty="0">
                <a:latin typeface="Consolas" charset="0"/>
              </a:rPr>
              <a:t> </a:t>
            </a:r>
            <a:r>
              <a:rPr lang="en-US" altLang="x-none" sz="2800" b="1" dirty="0">
                <a:solidFill>
                  <a:srgbClr val="7030A0"/>
                </a:solidFill>
                <a:latin typeface="Consolas" charset="0"/>
              </a:rPr>
              <a:t>void</a:t>
            </a:r>
            <a:r>
              <a:rPr lang="en-US" altLang="x-none" sz="2800" dirty="0">
                <a:latin typeface="Consolas" charset="0"/>
              </a:rPr>
              <a:t> </a:t>
            </a:r>
            <a:r>
              <a:rPr lang="en-US" altLang="x-none" sz="2800" dirty="0" err="1">
                <a:latin typeface="Consolas" charset="0"/>
              </a:rPr>
              <a:t>mouseMoved</a:t>
            </a:r>
            <a:r>
              <a:rPr lang="en-US" altLang="x-none" sz="2800" dirty="0">
                <a:latin typeface="Consolas" charset="0"/>
              </a:rPr>
              <a:t>(</a:t>
            </a:r>
            <a:r>
              <a:rPr lang="en-US" altLang="x-none" sz="2800" dirty="0" err="1">
                <a:latin typeface="Consolas" charset="0"/>
              </a:rPr>
              <a:t>MouseEvent</a:t>
            </a:r>
            <a:r>
              <a:rPr lang="en-US" altLang="x-none" sz="2800" dirty="0">
                <a:latin typeface="Consolas" charset="0"/>
              </a:rPr>
              <a:t> event) {</a:t>
            </a:r>
          </a:p>
          <a:p>
            <a:pPr>
              <a:lnSpc>
                <a:spcPct val="80000"/>
              </a:lnSpc>
              <a:buFontTx/>
              <a:buNone/>
            </a:pPr>
            <a:r>
              <a:rPr lang="en-US" altLang="x-none" sz="2800" dirty="0">
                <a:latin typeface="Consolas" charset="0"/>
              </a:rPr>
              <a:t>    </a:t>
            </a:r>
            <a:r>
              <a:rPr lang="en-US" altLang="x-none" sz="2800" dirty="0">
                <a:solidFill>
                  <a:srgbClr val="00B050"/>
                </a:solidFill>
                <a:latin typeface="Consolas" charset="0"/>
              </a:rPr>
              <a:t>// Java runs this when mouse is moved</a:t>
            </a:r>
          </a:p>
          <a:p>
            <a:pPr>
              <a:lnSpc>
                <a:spcPct val="80000"/>
              </a:lnSpc>
              <a:buFontTx/>
              <a:buNone/>
            </a:pPr>
            <a:r>
              <a:rPr lang="en-US" altLang="x-none" sz="2800" dirty="0">
                <a:latin typeface="Consolas" charset="0"/>
              </a:rPr>
              <a:t>}</a:t>
            </a:r>
          </a:p>
          <a:p>
            <a:pPr>
              <a:lnSpc>
                <a:spcPct val="80000"/>
              </a:lnSpc>
              <a:buFontTx/>
              <a:buNone/>
            </a:pPr>
            <a:endParaRPr lang="en-US" altLang="x-none" sz="2800" dirty="0">
              <a:latin typeface="Consolas" charset="0"/>
            </a:endParaRPr>
          </a:p>
        </p:txBody>
      </p:sp>
      <p:sp>
        <p:nvSpPr>
          <p:cNvPr id="3" name="Title 2">
            <a:extLst>
              <a:ext uri="{FF2B5EF4-FFF2-40B4-BE49-F238E27FC236}">
                <a16:creationId xmlns:a16="http://schemas.microsoft.com/office/drawing/2014/main" id="{03384B5E-5CCB-464C-A1FE-1C5B78973E59}"/>
              </a:ext>
            </a:extLst>
          </p:cNvPr>
          <p:cNvSpPr>
            <a:spLocks noGrp="1"/>
          </p:cNvSpPr>
          <p:nvPr>
            <p:ph type="title"/>
          </p:nvPr>
        </p:nvSpPr>
        <p:spPr/>
        <p:txBody>
          <a:bodyPr/>
          <a:lstStyle/>
          <a:p>
            <a:endParaRPr lang="en-US"/>
          </a:p>
        </p:txBody>
      </p:sp>
      <p:sp>
        <p:nvSpPr>
          <p:cNvPr id="6" name="Rectangle 2">
            <a:extLst>
              <a:ext uri="{FF2B5EF4-FFF2-40B4-BE49-F238E27FC236}">
                <a16:creationId xmlns:a16="http://schemas.microsoft.com/office/drawing/2014/main" id="{913E1B04-58DF-7A4D-A9F2-249F292662AF}"/>
              </a:ext>
            </a:extLst>
          </p:cNvPr>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The Listener Model</a:t>
            </a:r>
          </a:p>
        </p:txBody>
      </p:sp>
    </p:spTree>
    <p:extLst>
      <p:ext uri="{BB962C8B-B14F-4D97-AF65-F5344CB8AC3E}">
        <p14:creationId xmlns:p14="http://schemas.microsoft.com/office/powerpoint/2010/main" val="772611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0"/>
            <a:ext cx="9677400" cy="6858000"/>
          </a:xfrm>
          <a:prstGeom prst="rect">
            <a:avLst/>
          </a:prstGeom>
          <a:solidFill>
            <a:srgbClr val="000000"/>
          </a:solidFill>
          <a:ln>
            <a:solidFill>
              <a:srgbClr val="01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10000"/>
              </a:solidFill>
            </a:endParaRPr>
          </a:p>
        </p:txBody>
      </p:sp>
      <p:sp>
        <p:nvSpPr>
          <p:cNvPr id="96258" name="TextBox 1"/>
          <p:cNvSpPr txBox="1">
            <a:spLocks noChangeArrowheads="1"/>
          </p:cNvSpPr>
          <p:nvPr/>
        </p:nvSpPr>
        <p:spPr bwMode="auto">
          <a:xfrm>
            <a:off x="-152400" y="2733675"/>
            <a:ext cx="967740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3600" dirty="0">
                <a:solidFill>
                  <a:schemeClr val="bg1"/>
                </a:solidFill>
                <a:latin typeface="Courier"/>
                <a:cs typeface="Courier"/>
              </a:rPr>
              <a:t>Examples</a:t>
            </a:r>
          </a:p>
        </p:txBody>
      </p:sp>
    </p:spTree>
    <p:extLst>
      <p:ext uri="{BB962C8B-B14F-4D97-AF65-F5344CB8AC3E}">
        <p14:creationId xmlns:p14="http://schemas.microsoft.com/office/powerpoint/2010/main" val="1271434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0BB28D0-6ED9-F744-A7A7-E6861EC7E9B8}"/>
              </a:ext>
            </a:extLst>
          </p:cNvPr>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Mouse Location</a:t>
            </a:r>
          </a:p>
        </p:txBody>
      </p:sp>
      <p:pic>
        <p:nvPicPr>
          <p:cNvPr id="5" name="Picture 4">
            <a:extLst>
              <a:ext uri="{FF2B5EF4-FFF2-40B4-BE49-F238E27FC236}">
                <a16:creationId xmlns:a16="http://schemas.microsoft.com/office/drawing/2014/main" id="{1A2F1372-2023-3B40-BBD2-27DBC5052C7A}"/>
              </a:ext>
            </a:extLst>
          </p:cNvPr>
          <p:cNvPicPr>
            <a:picLocks noChangeAspect="1"/>
          </p:cNvPicPr>
          <p:nvPr/>
        </p:nvPicPr>
        <p:blipFill>
          <a:blip r:embed="rId2"/>
          <a:stretch>
            <a:fillRect/>
          </a:stretch>
        </p:blipFill>
        <p:spPr>
          <a:xfrm>
            <a:off x="3810000" y="2133600"/>
            <a:ext cx="1524000" cy="2590800"/>
          </a:xfrm>
          <a:prstGeom prst="rect">
            <a:avLst/>
          </a:prstGeom>
        </p:spPr>
      </p:pic>
    </p:spTree>
    <p:extLst>
      <p:ext uri="{BB962C8B-B14F-4D97-AF65-F5344CB8AC3E}">
        <p14:creationId xmlns:p14="http://schemas.microsoft.com/office/powerpoint/2010/main" val="2419543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Hole Puncher</a:t>
            </a:r>
          </a:p>
        </p:txBody>
      </p:sp>
      <p:pic>
        <p:nvPicPr>
          <p:cNvPr id="2" name="Picture 1" descr="Screen Shot 2016-06-24 at 7.49.1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666" y="952370"/>
            <a:ext cx="8169769" cy="5905630"/>
          </a:xfrm>
          <a:prstGeom prst="rect">
            <a:avLst/>
          </a:prstGeom>
        </p:spPr>
      </p:pic>
      <p:pic>
        <p:nvPicPr>
          <p:cNvPr id="4" name="Picture 3"/>
          <p:cNvPicPr>
            <a:picLocks noChangeAspect="1"/>
          </p:cNvPicPr>
          <p:nvPr/>
        </p:nvPicPr>
        <p:blipFill>
          <a:blip r:embed="rId3"/>
          <a:stretch>
            <a:fillRect/>
          </a:stretch>
        </p:blipFill>
        <p:spPr>
          <a:xfrm>
            <a:off x="6215090" y="3996220"/>
            <a:ext cx="2443345" cy="2443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87844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0"/>
            <a:ext cx="9677400" cy="6858000"/>
          </a:xfrm>
          <a:prstGeom prst="rect">
            <a:avLst/>
          </a:prstGeom>
          <a:solidFill>
            <a:srgbClr val="000000"/>
          </a:solidFill>
          <a:ln>
            <a:solidFill>
              <a:srgbClr val="01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rgbClr val="010000"/>
              </a:solidFill>
            </a:endParaRPr>
          </a:p>
        </p:txBody>
      </p:sp>
      <p:sp>
        <p:nvSpPr>
          <p:cNvPr id="96258" name="TextBox 1"/>
          <p:cNvSpPr txBox="1">
            <a:spLocks noChangeArrowheads="1"/>
          </p:cNvSpPr>
          <p:nvPr/>
        </p:nvSpPr>
        <p:spPr bwMode="auto">
          <a:xfrm>
            <a:off x="-152400" y="2733675"/>
            <a:ext cx="967740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3600" dirty="0">
                <a:solidFill>
                  <a:schemeClr val="bg1"/>
                </a:solidFill>
                <a:latin typeface="Courier"/>
                <a:cs typeface="Courier"/>
              </a:rPr>
              <a:t>Now With Dancing Children</a:t>
            </a:r>
          </a:p>
        </p:txBody>
      </p:sp>
    </p:spTree>
    <p:extLst>
      <p:ext uri="{BB962C8B-B14F-4D97-AF65-F5344CB8AC3E}">
        <p14:creationId xmlns:p14="http://schemas.microsoft.com/office/powerpoint/2010/main" val="895513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3178145" y="1129479"/>
            <a:ext cx="3846099" cy="5728521"/>
          </a:xfrm>
          <a:prstGeom prst="rect">
            <a:avLst/>
          </a:prstGeom>
        </p:spPr>
      </p:pic>
      <p:sp>
        <p:nvSpPr>
          <p:cNvPr id="9" name="TextBox 8"/>
          <p:cNvSpPr txBox="1"/>
          <p:nvPr/>
        </p:nvSpPr>
        <p:spPr>
          <a:xfrm>
            <a:off x="3878135" y="941805"/>
            <a:ext cx="1749848" cy="461665"/>
          </a:xfrm>
          <a:prstGeom prst="rect">
            <a:avLst/>
          </a:prstGeom>
          <a:noFill/>
        </p:spPr>
        <p:txBody>
          <a:bodyPr wrap="none" rtlCol="0">
            <a:spAutoFit/>
          </a:bodyPr>
          <a:lstStyle/>
          <a:p>
            <a:r>
              <a:rPr lang="en-US" sz="2400" dirty="0"/>
              <a:t>Run Method</a:t>
            </a:r>
          </a:p>
        </p:txBody>
      </p:sp>
    </p:spTree>
    <p:extLst>
      <p:ext uri="{BB962C8B-B14F-4D97-AF65-F5344CB8AC3E}">
        <p14:creationId xmlns:p14="http://schemas.microsoft.com/office/powerpoint/2010/main" val="1238370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EF2F208-90F1-0B4C-B292-6107AB368DA3}"/>
              </a:ext>
            </a:extLst>
          </p:cNvPr>
          <p:cNvGrpSpPr/>
          <p:nvPr/>
        </p:nvGrpSpPr>
        <p:grpSpPr>
          <a:xfrm>
            <a:off x="3888104" y="2281614"/>
            <a:ext cx="4327209" cy="2190374"/>
            <a:chOff x="3659504" y="2995989"/>
            <a:chExt cx="4327209" cy="1318836"/>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9504" y="2995989"/>
              <a:ext cx="4327209" cy="130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F1A5F6D0-6FB1-0F4D-8E49-224759EEE4BB}"/>
                </a:ext>
              </a:extLst>
            </p:cNvPr>
            <p:cNvSpPr/>
            <p:nvPr/>
          </p:nvSpPr>
          <p:spPr>
            <a:xfrm>
              <a:off x="3686175" y="3000374"/>
              <a:ext cx="4229101" cy="13144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53A35DFB-A864-654F-B5E6-A4883B2740C4}"/>
              </a:ext>
            </a:extLst>
          </p:cNvPr>
          <p:cNvSpPr txBox="1"/>
          <p:nvPr/>
        </p:nvSpPr>
        <p:spPr>
          <a:xfrm>
            <a:off x="4271963" y="2514600"/>
            <a:ext cx="2973891" cy="1754326"/>
          </a:xfrm>
          <a:prstGeom prst="rect">
            <a:avLst/>
          </a:prstGeom>
          <a:noFill/>
        </p:spPr>
        <p:txBody>
          <a:bodyPr wrap="none" rtlCol="0">
            <a:spAutoFit/>
          </a:bodyPr>
          <a:lstStyle/>
          <a:p>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public void </a:t>
            </a:r>
            <a:r>
              <a:rPr lang="en-US" dirty="0">
                <a:latin typeface="Menlo" panose="020B0609030804020204" pitchFamily="49" charset="0"/>
                <a:ea typeface="Menlo" panose="020B0609030804020204" pitchFamily="49" charset="0"/>
                <a:cs typeface="Menlo" panose="020B0609030804020204" pitchFamily="49" charset="0"/>
              </a:rPr>
              <a:t>run() { </a:t>
            </a:r>
          </a:p>
          <a:p>
            <a:r>
              <a:rPr lang="en-US" dirty="0">
                <a:latin typeface="Menlo" panose="020B0609030804020204" pitchFamily="49" charset="0"/>
                <a:ea typeface="Menlo" panose="020B0609030804020204" pitchFamily="49" charset="0"/>
                <a:cs typeface="Menlo" panose="020B0609030804020204" pitchFamily="49" charset="0"/>
              </a:rPr>
              <a:t>   </a:t>
            </a:r>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while</a:t>
            </a:r>
            <a:r>
              <a:rPr lang="en-US" dirty="0">
                <a:latin typeface="Menlo" panose="020B0609030804020204" pitchFamily="49" charset="0"/>
                <a:ea typeface="Menlo" panose="020B0609030804020204" pitchFamily="49" charset="0"/>
                <a:cs typeface="Menlo" panose="020B0609030804020204" pitchFamily="49" charset="0"/>
              </a:rPr>
              <a:t>(true) {</a:t>
            </a:r>
          </a:p>
          <a:p>
            <a:r>
              <a:rPr lang="en-US" dirty="0">
                <a:latin typeface="Menlo" panose="020B0609030804020204" pitchFamily="49" charset="0"/>
                <a:ea typeface="Menlo" panose="020B0609030804020204" pitchFamily="49" charset="0"/>
                <a:cs typeface="Menlo" panose="020B0609030804020204" pitchFamily="49" charset="0"/>
              </a:rPr>
              <a:t>      update();</a:t>
            </a:r>
          </a:p>
          <a:p>
            <a:r>
              <a:rPr lang="en-US" dirty="0">
                <a:latin typeface="Menlo" panose="020B0609030804020204" pitchFamily="49" charset="0"/>
                <a:ea typeface="Menlo" panose="020B0609030804020204" pitchFamily="49" charset="0"/>
                <a:cs typeface="Menlo" panose="020B0609030804020204" pitchFamily="49" charset="0"/>
              </a:rPr>
              <a:t>      pause(</a:t>
            </a:r>
            <a:r>
              <a:rPr lang="en-US" dirty="0">
                <a:solidFill>
                  <a:srgbClr val="0027FF"/>
                </a:solidFill>
                <a:latin typeface="Menlo" panose="020B0609030804020204" pitchFamily="49" charset="0"/>
                <a:ea typeface="Menlo" panose="020B0609030804020204" pitchFamily="49" charset="0"/>
                <a:cs typeface="Menlo" panose="020B0609030804020204" pitchFamily="49" charset="0"/>
              </a:rPr>
              <a:t>DELAY</a:t>
            </a:r>
            <a:r>
              <a:rPr lang="en-US" dirty="0">
                <a:latin typeface="Menlo" panose="020B0609030804020204" pitchFamily="49" charset="0"/>
                <a:ea typeface="Menlo" panose="020B0609030804020204" pitchFamily="49" charset="0"/>
                <a:cs typeface="Menlo" panose="020B0609030804020204" pitchFamily="49" charset="0"/>
              </a:rPr>
              <a:t>);</a:t>
            </a:r>
          </a:p>
          <a:p>
            <a:r>
              <a:rPr lang="en-US" dirty="0">
                <a:latin typeface="Menlo" panose="020B0609030804020204" pitchFamily="49" charset="0"/>
                <a:ea typeface="Menlo" panose="020B0609030804020204" pitchFamily="49" charset="0"/>
                <a:cs typeface="Menlo" panose="020B0609030804020204" pitchFamily="49" charset="0"/>
              </a:rPr>
              <a:t>   }</a:t>
            </a:r>
            <a:br>
              <a:rPr lang="en-US" dirty="0">
                <a:latin typeface="Menlo" panose="020B0609030804020204" pitchFamily="49" charset="0"/>
                <a:ea typeface="Menlo" panose="020B0609030804020204" pitchFamily="49" charset="0"/>
                <a:cs typeface="Menlo" panose="020B0609030804020204" pitchFamily="49" charset="0"/>
              </a:rPr>
            </a:b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9929" b="94326" l="9859" r="89965"/>
                    </a14:imgEffect>
                  </a14:imgLayer>
                </a14:imgProps>
              </a:ext>
            </a:extLst>
          </a:blip>
          <a:stretch>
            <a:fillRect/>
          </a:stretch>
        </p:blipFill>
        <p:spPr>
          <a:xfrm>
            <a:off x="247055" y="1129479"/>
            <a:ext cx="3846099" cy="5728521"/>
          </a:xfrm>
          <a:prstGeom prst="rect">
            <a:avLst/>
          </a:prstGeom>
        </p:spPr>
      </p:pic>
      <p:sp>
        <p:nvSpPr>
          <p:cNvPr id="9" name="TextBox 8"/>
          <p:cNvSpPr txBox="1"/>
          <p:nvPr/>
        </p:nvSpPr>
        <p:spPr>
          <a:xfrm>
            <a:off x="947045" y="941805"/>
            <a:ext cx="1749848" cy="461665"/>
          </a:xfrm>
          <a:prstGeom prst="rect">
            <a:avLst/>
          </a:prstGeom>
          <a:noFill/>
        </p:spPr>
        <p:txBody>
          <a:bodyPr wrap="none" rtlCol="0">
            <a:spAutoFit/>
          </a:bodyPr>
          <a:lstStyle/>
          <a:p>
            <a:r>
              <a:rPr lang="en-US" sz="2400" dirty="0"/>
              <a:t>Run Method</a:t>
            </a:r>
          </a:p>
        </p:txBody>
      </p:sp>
      <p:sp>
        <p:nvSpPr>
          <p:cNvPr id="3" name="Rounded Rectangle 2"/>
          <p:cNvSpPr/>
          <p:nvPr/>
        </p:nvSpPr>
        <p:spPr>
          <a:xfrm>
            <a:off x="4060390" y="2507163"/>
            <a:ext cx="3854885" cy="350728"/>
          </a:xfrm>
          <a:prstGeom prst="roundRect">
            <a:avLst/>
          </a:prstGeom>
          <a:noFill/>
          <a:ln w="38100">
            <a:solidFill>
              <a:srgbClr val="0027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914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247055" y="1129479"/>
            <a:ext cx="3846099" cy="5728521"/>
          </a:xfrm>
          <a:prstGeom prst="rect">
            <a:avLst/>
          </a:prstGeom>
        </p:spPr>
      </p:pic>
      <p:sp>
        <p:nvSpPr>
          <p:cNvPr id="9" name="TextBox 8"/>
          <p:cNvSpPr txBox="1"/>
          <p:nvPr/>
        </p:nvSpPr>
        <p:spPr>
          <a:xfrm>
            <a:off x="947045" y="941805"/>
            <a:ext cx="1749848" cy="461665"/>
          </a:xfrm>
          <a:prstGeom prst="rect">
            <a:avLst/>
          </a:prstGeom>
          <a:noFill/>
        </p:spPr>
        <p:txBody>
          <a:bodyPr wrap="none" rtlCol="0">
            <a:spAutoFit/>
          </a:bodyPr>
          <a:lstStyle/>
          <a:p>
            <a:r>
              <a:rPr lang="en-US" sz="2400" dirty="0"/>
              <a:t>Run Method</a:t>
            </a:r>
          </a:p>
        </p:txBody>
      </p:sp>
      <p:grpSp>
        <p:nvGrpSpPr>
          <p:cNvPr id="8" name="Group 7">
            <a:extLst>
              <a:ext uri="{FF2B5EF4-FFF2-40B4-BE49-F238E27FC236}">
                <a16:creationId xmlns:a16="http://schemas.microsoft.com/office/drawing/2014/main" id="{FBA57601-6034-F24A-94EB-B07F645D53AC}"/>
              </a:ext>
            </a:extLst>
          </p:cNvPr>
          <p:cNvGrpSpPr/>
          <p:nvPr/>
        </p:nvGrpSpPr>
        <p:grpSpPr>
          <a:xfrm>
            <a:off x="3888104" y="2281614"/>
            <a:ext cx="4327209" cy="2190374"/>
            <a:chOff x="3659504" y="2995989"/>
            <a:chExt cx="4327209" cy="1318836"/>
          </a:xfrm>
        </p:grpSpPr>
        <p:pic>
          <p:nvPicPr>
            <p:cNvPr id="10" name="Picture 9">
              <a:extLst>
                <a:ext uri="{FF2B5EF4-FFF2-40B4-BE49-F238E27FC236}">
                  <a16:creationId xmlns:a16="http://schemas.microsoft.com/office/drawing/2014/main" id="{659B248E-E23D-724B-BFE2-4280686761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9504" y="2995989"/>
              <a:ext cx="4327209" cy="130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62B32FF6-03EC-0E48-8F1C-8D4B49EC0016}"/>
                </a:ext>
              </a:extLst>
            </p:cNvPr>
            <p:cNvSpPr/>
            <p:nvPr/>
          </p:nvSpPr>
          <p:spPr>
            <a:xfrm>
              <a:off x="3686175" y="3000374"/>
              <a:ext cx="4229101" cy="13144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A28BFAA6-DD10-2949-981E-19B2C8504DF8}"/>
              </a:ext>
            </a:extLst>
          </p:cNvPr>
          <p:cNvSpPr txBox="1"/>
          <p:nvPr/>
        </p:nvSpPr>
        <p:spPr>
          <a:xfrm>
            <a:off x="4271963" y="2514600"/>
            <a:ext cx="2973891" cy="1754326"/>
          </a:xfrm>
          <a:prstGeom prst="rect">
            <a:avLst/>
          </a:prstGeom>
          <a:noFill/>
        </p:spPr>
        <p:txBody>
          <a:bodyPr wrap="none" rtlCol="0">
            <a:spAutoFit/>
          </a:bodyPr>
          <a:lstStyle/>
          <a:p>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public void </a:t>
            </a:r>
            <a:r>
              <a:rPr lang="en-US" dirty="0">
                <a:latin typeface="Menlo" panose="020B0609030804020204" pitchFamily="49" charset="0"/>
                <a:ea typeface="Menlo" panose="020B0609030804020204" pitchFamily="49" charset="0"/>
                <a:cs typeface="Menlo" panose="020B0609030804020204" pitchFamily="49" charset="0"/>
              </a:rPr>
              <a:t>run() { </a:t>
            </a:r>
          </a:p>
          <a:p>
            <a:r>
              <a:rPr lang="en-US" dirty="0">
                <a:latin typeface="Menlo" panose="020B0609030804020204" pitchFamily="49" charset="0"/>
                <a:ea typeface="Menlo" panose="020B0609030804020204" pitchFamily="49" charset="0"/>
                <a:cs typeface="Menlo" panose="020B0609030804020204" pitchFamily="49" charset="0"/>
              </a:rPr>
              <a:t>   </a:t>
            </a:r>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while</a:t>
            </a:r>
            <a:r>
              <a:rPr lang="en-US" dirty="0">
                <a:latin typeface="Menlo" panose="020B0609030804020204" pitchFamily="49" charset="0"/>
                <a:ea typeface="Menlo" panose="020B0609030804020204" pitchFamily="49" charset="0"/>
                <a:cs typeface="Menlo" panose="020B0609030804020204" pitchFamily="49" charset="0"/>
              </a:rPr>
              <a:t>(true) {</a:t>
            </a:r>
          </a:p>
          <a:p>
            <a:r>
              <a:rPr lang="en-US" dirty="0">
                <a:latin typeface="Menlo" panose="020B0609030804020204" pitchFamily="49" charset="0"/>
                <a:ea typeface="Menlo" panose="020B0609030804020204" pitchFamily="49" charset="0"/>
                <a:cs typeface="Menlo" panose="020B0609030804020204" pitchFamily="49" charset="0"/>
              </a:rPr>
              <a:t>      update();</a:t>
            </a:r>
          </a:p>
          <a:p>
            <a:r>
              <a:rPr lang="en-US" dirty="0">
                <a:latin typeface="Menlo" panose="020B0609030804020204" pitchFamily="49" charset="0"/>
                <a:ea typeface="Menlo" panose="020B0609030804020204" pitchFamily="49" charset="0"/>
                <a:cs typeface="Menlo" panose="020B0609030804020204" pitchFamily="49" charset="0"/>
              </a:rPr>
              <a:t>      pause(</a:t>
            </a:r>
            <a:r>
              <a:rPr lang="en-US" dirty="0">
                <a:solidFill>
                  <a:srgbClr val="0027FF"/>
                </a:solidFill>
                <a:latin typeface="Menlo" panose="020B0609030804020204" pitchFamily="49" charset="0"/>
                <a:ea typeface="Menlo" panose="020B0609030804020204" pitchFamily="49" charset="0"/>
                <a:cs typeface="Menlo" panose="020B0609030804020204" pitchFamily="49" charset="0"/>
              </a:rPr>
              <a:t>DELAY</a:t>
            </a:r>
            <a:r>
              <a:rPr lang="en-US" dirty="0">
                <a:latin typeface="Menlo" panose="020B0609030804020204" pitchFamily="49" charset="0"/>
                <a:ea typeface="Menlo" panose="020B0609030804020204" pitchFamily="49" charset="0"/>
                <a:cs typeface="Menlo" panose="020B0609030804020204" pitchFamily="49" charset="0"/>
              </a:rPr>
              <a:t>);</a:t>
            </a:r>
          </a:p>
          <a:p>
            <a:r>
              <a:rPr lang="en-US" dirty="0">
                <a:latin typeface="Menlo" panose="020B0609030804020204" pitchFamily="49" charset="0"/>
                <a:ea typeface="Menlo" panose="020B0609030804020204" pitchFamily="49" charset="0"/>
                <a:cs typeface="Menlo" panose="020B0609030804020204" pitchFamily="49" charset="0"/>
              </a:rPr>
              <a:t>   }</a:t>
            </a:r>
            <a:br>
              <a:rPr lang="en-US" dirty="0">
                <a:latin typeface="Menlo" panose="020B0609030804020204" pitchFamily="49" charset="0"/>
                <a:ea typeface="Menlo" panose="020B0609030804020204" pitchFamily="49" charset="0"/>
                <a:cs typeface="Menlo" panose="020B0609030804020204" pitchFamily="49" charset="0"/>
              </a:rPr>
            </a:b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13" name="Rounded Rectangle 12">
            <a:extLst>
              <a:ext uri="{FF2B5EF4-FFF2-40B4-BE49-F238E27FC236}">
                <a16:creationId xmlns:a16="http://schemas.microsoft.com/office/drawing/2014/main" id="{87451A8A-99CC-644E-A4EE-CC91D57F9B1B}"/>
              </a:ext>
            </a:extLst>
          </p:cNvPr>
          <p:cNvSpPr/>
          <p:nvPr/>
        </p:nvSpPr>
        <p:spPr>
          <a:xfrm>
            <a:off x="4672013" y="2821488"/>
            <a:ext cx="2014537" cy="350728"/>
          </a:xfrm>
          <a:prstGeom prst="roundRect">
            <a:avLst/>
          </a:prstGeom>
          <a:noFill/>
          <a:ln w="38100">
            <a:solidFill>
              <a:srgbClr val="0027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609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247055" y="1129479"/>
            <a:ext cx="3846099" cy="5728521"/>
          </a:xfrm>
          <a:prstGeom prst="rect">
            <a:avLst/>
          </a:prstGeom>
        </p:spPr>
      </p:pic>
      <p:sp>
        <p:nvSpPr>
          <p:cNvPr id="9" name="TextBox 8"/>
          <p:cNvSpPr txBox="1"/>
          <p:nvPr/>
        </p:nvSpPr>
        <p:spPr>
          <a:xfrm>
            <a:off x="947045" y="941805"/>
            <a:ext cx="1749848" cy="461665"/>
          </a:xfrm>
          <a:prstGeom prst="rect">
            <a:avLst/>
          </a:prstGeom>
          <a:noFill/>
        </p:spPr>
        <p:txBody>
          <a:bodyPr wrap="none" rtlCol="0">
            <a:spAutoFit/>
          </a:bodyPr>
          <a:lstStyle/>
          <a:p>
            <a:r>
              <a:rPr lang="en-US" sz="2400" dirty="0"/>
              <a:t>Run Method</a:t>
            </a:r>
          </a:p>
        </p:txBody>
      </p:sp>
      <p:grpSp>
        <p:nvGrpSpPr>
          <p:cNvPr id="8" name="Group 7">
            <a:extLst>
              <a:ext uri="{FF2B5EF4-FFF2-40B4-BE49-F238E27FC236}">
                <a16:creationId xmlns:a16="http://schemas.microsoft.com/office/drawing/2014/main" id="{346802AB-EEEF-9140-8D29-3F3AE586B6CF}"/>
              </a:ext>
            </a:extLst>
          </p:cNvPr>
          <p:cNvGrpSpPr/>
          <p:nvPr/>
        </p:nvGrpSpPr>
        <p:grpSpPr>
          <a:xfrm>
            <a:off x="3888104" y="2281614"/>
            <a:ext cx="4327209" cy="2190374"/>
            <a:chOff x="3659504" y="2995989"/>
            <a:chExt cx="4327209" cy="1318836"/>
          </a:xfrm>
        </p:grpSpPr>
        <p:pic>
          <p:nvPicPr>
            <p:cNvPr id="10" name="Picture 9">
              <a:extLst>
                <a:ext uri="{FF2B5EF4-FFF2-40B4-BE49-F238E27FC236}">
                  <a16:creationId xmlns:a16="http://schemas.microsoft.com/office/drawing/2014/main" id="{53768277-534B-AA4A-B11F-3B40C5239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9504" y="2995989"/>
              <a:ext cx="4327209" cy="130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805C21A2-C38E-E349-8EA2-FF60451F9651}"/>
                </a:ext>
              </a:extLst>
            </p:cNvPr>
            <p:cNvSpPr/>
            <p:nvPr/>
          </p:nvSpPr>
          <p:spPr>
            <a:xfrm>
              <a:off x="3686175" y="3000374"/>
              <a:ext cx="4229101" cy="13144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53439E8E-A7BA-6F45-BACE-AAA4BD4216C4}"/>
              </a:ext>
            </a:extLst>
          </p:cNvPr>
          <p:cNvSpPr txBox="1"/>
          <p:nvPr/>
        </p:nvSpPr>
        <p:spPr>
          <a:xfrm>
            <a:off x="4271963" y="2514600"/>
            <a:ext cx="2973891" cy="1754326"/>
          </a:xfrm>
          <a:prstGeom prst="rect">
            <a:avLst/>
          </a:prstGeom>
          <a:noFill/>
        </p:spPr>
        <p:txBody>
          <a:bodyPr wrap="none" rtlCol="0">
            <a:spAutoFit/>
          </a:bodyPr>
          <a:lstStyle/>
          <a:p>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public void </a:t>
            </a:r>
            <a:r>
              <a:rPr lang="en-US" dirty="0">
                <a:latin typeface="Menlo" panose="020B0609030804020204" pitchFamily="49" charset="0"/>
                <a:ea typeface="Menlo" panose="020B0609030804020204" pitchFamily="49" charset="0"/>
                <a:cs typeface="Menlo" panose="020B0609030804020204" pitchFamily="49" charset="0"/>
              </a:rPr>
              <a:t>run() { </a:t>
            </a:r>
          </a:p>
          <a:p>
            <a:r>
              <a:rPr lang="en-US" dirty="0">
                <a:latin typeface="Menlo" panose="020B0609030804020204" pitchFamily="49" charset="0"/>
                <a:ea typeface="Menlo" panose="020B0609030804020204" pitchFamily="49" charset="0"/>
                <a:cs typeface="Menlo" panose="020B0609030804020204" pitchFamily="49" charset="0"/>
              </a:rPr>
              <a:t>   </a:t>
            </a:r>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while</a:t>
            </a:r>
            <a:r>
              <a:rPr lang="en-US" dirty="0">
                <a:latin typeface="Menlo" panose="020B0609030804020204" pitchFamily="49" charset="0"/>
                <a:ea typeface="Menlo" panose="020B0609030804020204" pitchFamily="49" charset="0"/>
                <a:cs typeface="Menlo" panose="020B0609030804020204" pitchFamily="49" charset="0"/>
              </a:rPr>
              <a:t>(true) {</a:t>
            </a:r>
          </a:p>
          <a:p>
            <a:r>
              <a:rPr lang="en-US" dirty="0">
                <a:latin typeface="Menlo" panose="020B0609030804020204" pitchFamily="49" charset="0"/>
                <a:ea typeface="Menlo" panose="020B0609030804020204" pitchFamily="49" charset="0"/>
                <a:cs typeface="Menlo" panose="020B0609030804020204" pitchFamily="49" charset="0"/>
              </a:rPr>
              <a:t>      update();</a:t>
            </a:r>
          </a:p>
          <a:p>
            <a:r>
              <a:rPr lang="en-US" dirty="0">
                <a:latin typeface="Menlo" panose="020B0609030804020204" pitchFamily="49" charset="0"/>
                <a:ea typeface="Menlo" panose="020B0609030804020204" pitchFamily="49" charset="0"/>
                <a:cs typeface="Menlo" panose="020B0609030804020204" pitchFamily="49" charset="0"/>
              </a:rPr>
              <a:t>      pause(</a:t>
            </a:r>
            <a:r>
              <a:rPr lang="en-US" dirty="0">
                <a:solidFill>
                  <a:srgbClr val="0027FF"/>
                </a:solidFill>
                <a:latin typeface="Menlo" panose="020B0609030804020204" pitchFamily="49" charset="0"/>
                <a:ea typeface="Menlo" panose="020B0609030804020204" pitchFamily="49" charset="0"/>
                <a:cs typeface="Menlo" panose="020B0609030804020204" pitchFamily="49" charset="0"/>
              </a:rPr>
              <a:t>DELAY</a:t>
            </a:r>
            <a:r>
              <a:rPr lang="en-US" dirty="0">
                <a:latin typeface="Menlo" panose="020B0609030804020204" pitchFamily="49" charset="0"/>
                <a:ea typeface="Menlo" panose="020B0609030804020204" pitchFamily="49" charset="0"/>
                <a:cs typeface="Menlo" panose="020B0609030804020204" pitchFamily="49" charset="0"/>
              </a:rPr>
              <a:t>);</a:t>
            </a:r>
          </a:p>
          <a:p>
            <a:r>
              <a:rPr lang="en-US" dirty="0">
                <a:latin typeface="Menlo" panose="020B0609030804020204" pitchFamily="49" charset="0"/>
                <a:ea typeface="Menlo" panose="020B0609030804020204" pitchFamily="49" charset="0"/>
                <a:cs typeface="Menlo" panose="020B0609030804020204" pitchFamily="49" charset="0"/>
              </a:rPr>
              <a:t>   }</a:t>
            </a:r>
            <a:br>
              <a:rPr lang="en-US" dirty="0">
                <a:latin typeface="Menlo" panose="020B0609030804020204" pitchFamily="49" charset="0"/>
                <a:ea typeface="Menlo" panose="020B0609030804020204" pitchFamily="49" charset="0"/>
                <a:cs typeface="Menlo" panose="020B0609030804020204" pitchFamily="49" charset="0"/>
              </a:rPr>
            </a:b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13" name="Rounded Rectangle 12">
            <a:extLst>
              <a:ext uri="{FF2B5EF4-FFF2-40B4-BE49-F238E27FC236}">
                <a16:creationId xmlns:a16="http://schemas.microsoft.com/office/drawing/2014/main" id="{1040D518-CBC5-0743-9F00-1417776256CA}"/>
              </a:ext>
            </a:extLst>
          </p:cNvPr>
          <p:cNvSpPr/>
          <p:nvPr/>
        </p:nvSpPr>
        <p:spPr>
          <a:xfrm>
            <a:off x="5072063" y="3050088"/>
            <a:ext cx="1443037" cy="350728"/>
          </a:xfrm>
          <a:prstGeom prst="roundRect">
            <a:avLst/>
          </a:prstGeom>
          <a:noFill/>
          <a:ln w="38100">
            <a:solidFill>
              <a:srgbClr val="0027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60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247055" y="1129479"/>
            <a:ext cx="3846099" cy="5728521"/>
          </a:xfrm>
          <a:prstGeom prst="rect">
            <a:avLst/>
          </a:prstGeom>
        </p:spPr>
      </p:pic>
      <p:sp>
        <p:nvSpPr>
          <p:cNvPr id="9" name="TextBox 8"/>
          <p:cNvSpPr txBox="1"/>
          <p:nvPr/>
        </p:nvSpPr>
        <p:spPr>
          <a:xfrm>
            <a:off x="947045" y="941805"/>
            <a:ext cx="1749848" cy="461665"/>
          </a:xfrm>
          <a:prstGeom prst="rect">
            <a:avLst/>
          </a:prstGeom>
          <a:noFill/>
        </p:spPr>
        <p:txBody>
          <a:bodyPr wrap="none" rtlCol="0">
            <a:spAutoFit/>
          </a:bodyPr>
          <a:lstStyle/>
          <a:p>
            <a:r>
              <a:rPr lang="en-US" sz="2400" dirty="0"/>
              <a:t>Run Method</a:t>
            </a:r>
          </a:p>
        </p:txBody>
      </p:sp>
      <p:grpSp>
        <p:nvGrpSpPr>
          <p:cNvPr id="8" name="Group 7">
            <a:extLst>
              <a:ext uri="{FF2B5EF4-FFF2-40B4-BE49-F238E27FC236}">
                <a16:creationId xmlns:a16="http://schemas.microsoft.com/office/drawing/2014/main" id="{A1BE3B1D-B3D8-4044-ADAC-68CDE23142D1}"/>
              </a:ext>
            </a:extLst>
          </p:cNvPr>
          <p:cNvGrpSpPr/>
          <p:nvPr/>
        </p:nvGrpSpPr>
        <p:grpSpPr>
          <a:xfrm>
            <a:off x="3888104" y="2281614"/>
            <a:ext cx="4327209" cy="2190374"/>
            <a:chOff x="3659504" y="2995989"/>
            <a:chExt cx="4327209" cy="1318836"/>
          </a:xfrm>
        </p:grpSpPr>
        <p:pic>
          <p:nvPicPr>
            <p:cNvPr id="10" name="Picture 9">
              <a:extLst>
                <a:ext uri="{FF2B5EF4-FFF2-40B4-BE49-F238E27FC236}">
                  <a16:creationId xmlns:a16="http://schemas.microsoft.com/office/drawing/2014/main" id="{8804EE6C-17A6-194C-8652-C760C3EFC6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9504" y="2995989"/>
              <a:ext cx="4327209" cy="130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4A9C42C0-5F9B-C24B-9AFC-9C904C908423}"/>
                </a:ext>
              </a:extLst>
            </p:cNvPr>
            <p:cNvSpPr/>
            <p:nvPr/>
          </p:nvSpPr>
          <p:spPr>
            <a:xfrm>
              <a:off x="3686175" y="3000374"/>
              <a:ext cx="4229101" cy="13144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E886CA4-090E-E342-A486-4C04F7C817DC}"/>
              </a:ext>
            </a:extLst>
          </p:cNvPr>
          <p:cNvSpPr txBox="1"/>
          <p:nvPr/>
        </p:nvSpPr>
        <p:spPr>
          <a:xfrm>
            <a:off x="4271963" y="2514600"/>
            <a:ext cx="2973891" cy="1754326"/>
          </a:xfrm>
          <a:prstGeom prst="rect">
            <a:avLst/>
          </a:prstGeom>
          <a:noFill/>
        </p:spPr>
        <p:txBody>
          <a:bodyPr wrap="none" rtlCol="0">
            <a:spAutoFit/>
          </a:bodyPr>
          <a:lstStyle/>
          <a:p>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public void </a:t>
            </a:r>
            <a:r>
              <a:rPr lang="en-US" dirty="0">
                <a:latin typeface="Menlo" panose="020B0609030804020204" pitchFamily="49" charset="0"/>
                <a:ea typeface="Menlo" panose="020B0609030804020204" pitchFamily="49" charset="0"/>
                <a:cs typeface="Menlo" panose="020B0609030804020204" pitchFamily="49" charset="0"/>
              </a:rPr>
              <a:t>run() { </a:t>
            </a:r>
          </a:p>
          <a:p>
            <a:r>
              <a:rPr lang="en-US" dirty="0">
                <a:latin typeface="Menlo" panose="020B0609030804020204" pitchFamily="49" charset="0"/>
                <a:ea typeface="Menlo" panose="020B0609030804020204" pitchFamily="49" charset="0"/>
                <a:cs typeface="Menlo" panose="020B0609030804020204" pitchFamily="49" charset="0"/>
              </a:rPr>
              <a:t>   </a:t>
            </a:r>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while</a:t>
            </a:r>
            <a:r>
              <a:rPr lang="en-US" dirty="0">
                <a:latin typeface="Menlo" panose="020B0609030804020204" pitchFamily="49" charset="0"/>
                <a:ea typeface="Menlo" panose="020B0609030804020204" pitchFamily="49" charset="0"/>
                <a:cs typeface="Menlo" panose="020B0609030804020204" pitchFamily="49" charset="0"/>
              </a:rPr>
              <a:t>(true) {</a:t>
            </a:r>
          </a:p>
          <a:p>
            <a:r>
              <a:rPr lang="en-US" dirty="0">
                <a:latin typeface="Menlo" panose="020B0609030804020204" pitchFamily="49" charset="0"/>
                <a:ea typeface="Menlo" panose="020B0609030804020204" pitchFamily="49" charset="0"/>
                <a:cs typeface="Menlo" panose="020B0609030804020204" pitchFamily="49" charset="0"/>
              </a:rPr>
              <a:t>      update();</a:t>
            </a:r>
          </a:p>
          <a:p>
            <a:r>
              <a:rPr lang="en-US" dirty="0">
                <a:latin typeface="Menlo" panose="020B0609030804020204" pitchFamily="49" charset="0"/>
                <a:ea typeface="Menlo" panose="020B0609030804020204" pitchFamily="49" charset="0"/>
                <a:cs typeface="Menlo" panose="020B0609030804020204" pitchFamily="49" charset="0"/>
              </a:rPr>
              <a:t>      pause(</a:t>
            </a:r>
            <a:r>
              <a:rPr lang="en-US" dirty="0">
                <a:solidFill>
                  <a:srgbClr val="0027FF"/>
                </a:solidFill>
                <a:latin typeface="Menlo" panose="020B0609030804020204" pitchFamily="49" charset="0"/>
                <a:ea typeface="Menlo" panose="020B0609030804020204" pitchFamily="49" charset="0"/>
                <a:cs typeface="Menlo" panose="020B0609030804020204" pitchFamily="49" charset="0"/>
              </a:rPr>
              <a:t>DELAY</a:t>
            </a:r>
            <a:r>
              <a:rPr lang="en-US" dirty="0">
                <a:latin typeface="Menlo" panose="020B0609030804020204" pitchFamily="49" charset="0"/>
                <a:ea typeface="Menlo" panose="020B0609030804020204" pitchFamily="49" charset="0"/>
                <a:cs typeface="Menlo" panose="020B0609030804020204" pitchFamily="49" charset="0"/>
              </a:rPr>
              <a:t>);</a:t>
            </a:r>
          </a:p>
          <a:p>
            <a:r>
              <a:rPr lang="en-US" dirty="0">
                <a:latin typeface="Menlo" panose="020B0609030804020204" pitchFamily="49" charset="0"/>
                <a:ea typeface="Menlo" panose="020B0609030804020204" pitchFamily="49" charset="0"/>
                <a:cs typeface="Menlo" panose="020B0609030804020204" pitchFamily="49" charset="0"/>
              </a:rPr>
              <a:t>   }</a:t>
            </a:r>
            <a:br>
              <a:rPr lang="en-US" dirty="0">
                <a:latin typeface="Menlo" panose="020B0609030804020204" pitchFamily="49" charset="0"/>
                <a:ea typeface="Menlo" panose="020B0609030804020204" pitchFamily="49" charset="0"/>
                <a:cs typeface="Menlo" panose="020B0609030804020204" pitchFamily="49" charset="0"/>
              </a:rPr>
            </a:b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13" name="Rounded Rectangle 12">
            <a:extLst>
              <a:ext uri="{FF2B5EF4-FFF2-40B4-BE49-F238E27FC236}">
                <a16:creationId xmlns:a16="http://schemas.microsoft.com/office/drawing/2014/main" id="{AFFAF235-217B-6E44-A167-7DC008F63FA9}"/>
              </a:ext>
            </a:extLst>
          </p:cNvPr>
          <p:cNvSpPr/>
          <p:nvPr/>
        </p:nvSpPr>
        <p:spPr>
          <a:xfrm>
            <a:off x="5114925" y="3350125"/>
            <a:ext cx="1914525" cy="350728"/>
          </a:xfrm>
          <a:prstGeom prst="roundRect">
            <a:avLst/>
          </a:prstGeom>
          <a:noFill/>
          <a:ln w="38100">
            <a:solidFill>
              <a:srgbClr val="0027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579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247055" y="1129479"/>
            <a:ext cx="3846099" cy="5728521"/>
          </a:xfrm>
          <a:prstGeom prst="rect">
            <a:avLst/>
          </a:prstGeom>
        </p:spPr>
      </p:pic>
      <p:sp>
        <p:nvSpPr>
          <p:cNvPr id="9" name="TextBox 8"/>
          <p:cNvSpPr txBox="1"/>
          <p:nvPr/>
        </p:nvSpPr>
        <p:spPr>
          <a:xfrm>
            <a:off x="947045" y="941805"/>
            <a:ext cx="1749848" cy="461665"/>
          </a:xfrm>
          <a:prstGeom prst="rect">
            <a:avLst/>
          </a:prstGeom>
          <a:noFill/>
        </p:spPr>
        <p:txBody>
          <a:bodyPr wrap="none" rtlCol="0">
            <a:spAutoFit/>
          </a:bodyPr>
          <a:lstStyle/>
          <a:p>
            <a:r>
              <a:rPr lang="en-US" sz="2400" dirty="0"/>
              <a:t>Run Method</a:t>
            </a:r>
          </a:p>
        </p:txBody>
      </p:sp>
      <p:grpSp>
        <p:nvGrpSpPr>
          <p:cNvPr id="8" name="Group 7">
            <a:extLst>
              <a:ext uri="{FF2B5EF4-FFF2-40B4-BE49-F238E27FC236}">
                <a16:creationId xmlns:a16="http://schemas.microsoft.com/office/drawing/2014/main" id="{5242A5F2-B831-2749-A1B6-B0F24CBE3435}"/>
              </a:ext>
            </a:extLst>
          </p:cNvPr>
          <p:cNvGrpSpPr/>
          <p:nvPr/>
        </p:nvGrpSpPr>
        <p:grpSpPr>
          <a:xfrm>
            <a:off x="3888104" y="2281614"/>
            <a:ext cx="4327209" cy="2190374"/>
            <a:chOff x="3659504" y="2995989"/>
            <a:chExt cx="4327209" cy="1318836"/>
          </a:xfrm>
        </p:grpSpPr>
        <p:pic>
          <p:nvPicPr>
            <p:cNvPr id="10" name="Picture 9">
              <a:extLst>
                <a:ext uri="{FF2B5EF4-FFF2-40B4-BE49-F238E27FC236}">
                  <a16:creationId xmlns:a16="http://schemas.microsoft.com/office/drawing/2014/main" id="{EFB18CCA-B454-E640-A615-098BA8E559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9504" y="2995989"/>
              <a:ext cx="4327209" cy="130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06C51F2F-6C23-1B49-9E56-E56D2B37F447}"/>
                </a:ext>
              </a:extLst>
            </p:cNvPr>
            <p:cNvSpPr/>
            <p:nvPr/>
          </p:nvSpPr>
          <p:spPr>
            <a:xfrm>
              <a:off x="3686175" y="3000374"/>
              <a:ext cx="4229101" cy="13144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C9DE41B0-C0B2-6449-9559-4657EC50EFBF}"/>
              </a:ext>
            </a:extLst>
          </p:cNvPr>
          <p:cNvSpPr txBox="1"/>
          <p:nvPr/>
        </p:nvSpPr>
        <p:spPr>
          <a:xfrm>
            <a:off x="4271963" y="2514600"/>
            <a:ext cx="2973891" cy="1754326"/>
          </a:xfrm>
          <a:prstGeom prst="rect">
            <a:avLst/>
          </a:prstGeom>
          <a:noFill/>
        </p:spPr>
        <p:txBody>
          <a:bodyPr wrap="none" rtlCol="0">
            <a:spAutoFit/>
          </a:bodyPr>
          <a:lstStyle/>
          <a:p>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public void </a:t>
            </a:r>
            <a:r>
              <a:rPr lang="en-US" dirty="0">
                <a:latin typeface="Menlo" panose="020B0609030804020204" pitchFamily="49" charset="0"/>
                <a:ea typeface="Menlo" panose="020B0609030804020204" pitchFamily="49" charset="0"/>
                <a:cs typeface="Menlo" panose="020B0609030804020204" pitchFamily="49" charset="0"/>
              </a:rPr>
              <a:t>run() { </a:t>
            </a:r>
          </a:p>
          <a:p>
            <a:r>
              <a:rPr lang="en-US" dirty="0">
                <a:latin typeface="Menlo" panose="020B0609030804020204" pitchFamily="49" charset="0"/>
                <a:ea typeface="Menlo" panose="020B0609030804020204" pitchFamily="49" charset="0"/>
                <a:cs typeface="Menlo" panose="020B0609030804020204" pitchFamily="49" charset="0"/>
              </a:rPr>
              <a:t>   </a:t>
            </a:r>
            <a:r>
              <a:rPr lang="en-US" b="1" dirty="0">
                <a:solidFill>
                  <a:srgbClr val="7030A0"/>
                </a:solidFill>
                <a:latin typeface="Menlo" panose="020B0609030804020204" pitchFamily="49" charset="0"/>
                <a:ea typeface="Menlo" panose="020B0609030804020204" pitchFamily="49" charset="0"/>
                <a:cs typeface="Menlo" panose="020B0609030804020204" pitchFamily="49" charset="0"/>
              </a:rPr>
              <a:t>while</a:t>
            </a:r>
            <a:r>
              <a:rPr lang="en-US" dirty="0">
                <a:latin typeface="Menlo" panose="020B0609030804020204" pitchFamily="49" charset="0"/>
                <a:ea typeface="Menlo" panose="020B0609030804020204" pitchFamily="49" charset="0"/>
                <a:cs typeface="Menlo" panose="020B0609030804020204" pitchFamily="49" charset="0"/>
              </a:rPr>
              <a:t>(true) {</a:t>
            </a:r>
          </a:p>
          <a:p>
            <a:r>
              <a:rPr lang="en-US" dirty="0">
                <a:latin typeface="Menlo" panose="020B0609030804020204" pitchFamily="49" charset="0"/>
                <a:ea typeface="Menlo" panose="020B0609030804020204" pitchFamily="49" charset="0"/>
                <a:cs typeface="Menlo" panose="020B0609030804020204" pitchFamily="49" charset="0"/>
              </a:rPr>
              <a:t>      update();</a:t>
            </a:r>
          </a:p>
          <a:p>
            <a:r>
              <a:rPr lang="en-US" dirty="0">
                <a:latin typeface="Menlo" panose="020B0609030804020204" pitchFamily="49" charset="0"/>
                <a:ea typeface="Menlo" panose="020B0609030804020204" pitchFamily="49" charset="0"/>
                <a:cs typeface="Menlo" panose="020B0609030804020204" pitchFamily="49" charset="0"/>
              </a:rPr>
              <a:t>      pause(</a:t>
            </a:r>
            <a:r>
              <a:rPr lang="en-US" dirty="0">
                <a:solidFill>
                  <a:srgbClr val="0027FF"/>
                </a:solidFill>
                <a:latin typeface="Menlo" panose="020B0609030804020204" pitchFamily="49" charset="0"/>
                <a:ea typeface="Menlo" panose="020B0609030804020204" pitchFamily="49" charset="0"/>
                <a:cs typeface="Menlo" panose="020B0609030804020204" pitchFamily="49" charset="0"/>
              </a:rPr>
              <a:t>DELAY</a:t>
            </a:r>
            <a:r>
              <a:rPr lang="en-US" dirty="0">
                <a:latin typeface="Menlo" panose="020B0609030804020204" pitchFamily="49" charset="0"/>
                <a:ea typeface="Menlo" panose="020B0609030804020204" pitchFamily="49" charset="0"/>
                <a:cs typeface="Menlo" panose="020B0609030804020204" pitchFamily="49" charset="0"/>
              </a:rPr>
              <a:t>);</a:t>
            </a:r>
          </a:p>
          <a:p>
            <a:r>
              <a:rPr lang="en-US" dirty="0">
                <a:latin typeface="Menlo" panose="020B0609030804020204" pitchFamily="49" charset="0"/>
                <a:ea typeface="Menlo" panose="020B0609030804020204" pitchFamily="49" charset="0"/>
                <a:cs typeface="Menlo" panose="020B0609030804020204" pitchFamily="49" charset="0"/>
              </a:rPr>
              <a:t>   }</a:t>
            </a:r>
            <a:br>
              <a:rPr lang="en-US" dirty="0">
                <a:latin typeface="Menlo" panose="020B0609030804020204" pitchFamily="49" charset="0"/>
                <a:ea typeface="Menlo" panose="020B0609030804020204" pitchFamily="49" charset="0"/>
                <a:cs typeface="Menlo" panose="020B0609030804020204" pitchFamily="49" charset="0"/>
              </a:rPr>
            </a:b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13" name="Rounded Rectangle 12">
            <a:extLst>
              <a:ext uri="{FF2B5EF4-FFF2-40B4-BE49-F238E27FC236}">
                <a16:creationId xmlns:a16="http://schemas.microsoft.com/office/drawing/2014/main" id="{17552361-8B73-974B-9026-044390AF37C4}"/>
              </a:ext>
            </a:extLst>
          </p:cNvPr>
          <p:cNvSpPr/>
          <p:nvPr/>
        </p:nvSpPr>
        <p:spPr>
          <a:xfrm>
            <a:off x="4643438" y="2807201"/>
            <a:ext cx="2085975" cy="350728"/>
          </a:xfrm>
          <a:prstGeom prst="roundRect">
            <a:avLst/>
          </a:prstGeom>
          <a:noFill/>
          <a:ln w="38100">
            <a:solidFill>
              <a:srgbClr val="0027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11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Normal Program</a:t>
            </a: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3178145" y="1129479"/>
            <a:ext cx="3846099" cy="5728521"/>
          </a:xfrm>
          <a:prstGeom prst="rect">
            <a:avLst/>
          </a:prstGeom>
        </p:spPr>
      </p:pic>
      <p:sp>
        <p:nvSpPr>
          <p:cNvPr id="9" name="TextBox 8"/>
          <p:cNvSpPr txBox="1"/>
          <p:nvPr/>
        </p:nvSpPr>
        <p:spPr>
          <a:xfrm>
            <a:off x="3878135" y="941805"/>
            <a:ext cx="1749848" cy="461665"/>
          </a:xfrm>
          <a:prstGeom prst="rect">
            <a:avLst/>
          </a:prstGeom>
          <a:noFill/>
        </p:spPr>
        <p:txBody>
          <a:bodyPr wrap="none" rtlCol="0">
            <a:spAutoFit/>
          </a:bodyPr>
          <a:lstStyle/>
          <a:p>
            <a:r>
              <a:rPr lang="en-US" sz="2400" dirty="0"/>
              <a:t>Run Method</a:t>
            </a:r>
          </a:p>
        </p:txBody>
      </p:sp>
    </p:spTree>
    <p:extLst>
      <p:ext uri="{BB962C8B-B14F-4D97-AF65-F5344CB8AC3E}">
        <p14:creationId xmlns:p14="http://schemas.microsoft.com/office/powerpoint/2010/main" val="2083987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New Listener Characters</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955878" y="2184729"/>
            <a:ext cx="5776441" cy="3249248"/>
          </a:xfrm>
          <a:prstGeom prst="rect">
            <a:avLst/>
          </a:prstGeom>
        </p:spPr>
      </p:pic>
      <p:pic>
        <p:nvPicPr>
          <p:cNvPr id="8" name="Picture 7"/>
          <p:cNvPicPr>
            <a:picLocks noChangeAspect="1"/>
          </p:cNvPicPr>
          <p:nvPr/>
        </p:nvPicPr>
        <p:blipFill>
          <a:blip r:embed="rId4"/>
          <a:stretch>
            <a:fillRect/>
          </a:stretch>
        </p:blipFill>
        <p:spPr>
          <a:xfrm>
            <a:off x="5246520" y="1835273"/>
            <a:ext cx="3048000" cy="4813300"/>
          </a:xfrm>
          <a:prstGeom prst="rect">
            <a:avLst/>
          </a:prstGeom>
        </p:spPr>
      </p:pic>
      <p:sp>
        <p:nvSpPr>
          <p:cNvPr id="10" name="TextBox 9"/>
          <p:cNvSpPr txBox="1"/>
          <p:nvPr/>
        </p:nvSpPr>
        <p:spPr>
          <a:xfrm>
            <a:off x="5713325" y="987516"/>
            <a:ext cx="3068869" cy="461665"/>
          </a:xfrm>
          <a:prstGeom prst="rect">
            <a:avLst/>
          </a:prstGeom>
          <a:noFill/>
        </p:spPr>
        <p:txBody>
          <a:bodyPr wrap="none" rtlCol="0">
            <a:spAutoFit/>
          </a:bodyPr>
          <a:lstStyle/>
          <a:p>
            <a:r>
              <a:rPr lang="en-US" sz="2400" dirty="0"/>
              <a:t>Mouse Moved Method</a:t>
            </a:r>
          </a:p>
        </p:txBody>
      </p:sp>
      <p:sp>
        <p:nvSpPr>
          <p:cNvPr id="13" name="TextBox 12"/>
          <p:cNvSpPr txBox="1"/>
          <p:nvPr/>
        </p:nvSpPr>
        <p:spPr>
          <a:xfrm>
            <a:off x="1414063" y="987516"/>
            <a:ext cx="2113680" cy="461665"/>
          </a:xfrm>
          <a:prstGeom prst="rect">
            <a:avLst/>
          </a:prstGeom>
          <a:noFill/>
        </p:spPr>
        <p:txBody>
          <a:bodyPr wrap="none" rtlCol="0">
            <a:spAutoFit/>
          </a:bodyPr>
          <a:lstStyle/>
          <a:p>
            <a:r>
              <a:rPr lang="en-US" sz="2400" dirty="0"/>
              <a:t>Mouse Listener</a:t>
            </a:r>
          </a:p>
        </p:txBody>
      </p:sp>
    </p:spTree>
    <p:extLst>
      <p:ext uri="{BB962C8B-B14F-4D97-AF65-F5344CB8AC3E}">
        <p14:creationId xmlns:p14="http://schemas.microsoft.com/office/powerpoint/2010/main" val="2022650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Program with a Mouse Method</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pic>
        <p:nvPicPr>
          <p:cNvPr id="10" name="Picture 9"/>
          <p:cNvPicPr>
            <a:picLocks noChangeAspect="1"/>
          </p:cNvPicPr>
          <p:nvPr/>
        </p:nvPicPr>
        <p:blipFill>
          <a:blip r:embed="rId4"/>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Tree>
    <p:extLst>
      <p:ext uri="{BB962C8B-B14F-4D97-AF65-F5344CB8AC3E}">
        <p14:creationId xmlns:p14="http://schemas.microsoft.com/office/powerpoint/2010/main" val="367278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Program Starts Running</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pic>
        <p:nvPicPr>
          <p:cNvPr id="10" name="Picture 9"/>
          <p:cNvPicPr>
            <a:picLocks noChangeAspect="1"/>
          </p:cNvPicPr>
          <p:nvPr/>
        </p:nvPicPr>
        <p:blipFill>
          <a:blip r:embed="rId4"/>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12" name="Rectangle 11"/>
          <p:cNvSpPr/>
          <p:nvPr/>
        </p:nvSpPr>
        <p:spPr>
          <a:xfrm>
            <a:off x="2417007" y="1835273"/>
            <a:ext cx="7578749"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073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Add Mouse Listener</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7" y="1835273"/>
            <a:ext cx="3661417"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124637" y="6233174"/>
            <a:ext cx="3878586" cy="461665"/>
          </a:xfrm>
          <a:prstGeom prst="rect">
            <a:avLst/>
          </a:prstGeom>
          <a:solidFill>
            <a:srgbClr val="FFFFFF"/>
          </a:solidFill>
        </p:spPr>
        <p:txBody>
          <a:bodyPr wrap="none" rtlCol="0">
            <a:spAutoFit/>
          </a:bodyPr>
          <a:lstStyle/>
          <a:p>
            <a:r>
              <a:rPr lang="en-US" sz="2400" dirty="0" err="1">
                <a:latin typeface="Courier"/>
                <a:cs typeface="Courier"/>
              </a:rPr>
              <a:t>addMouseListeners</a:t>
            </a:r>
            <a:r>
              <a:rPr lang="en-US" sz="2400" dirty="0">
                <a:latin typeface="Courier"/>
                <a:cs typeface="Courier"/>
              </a:rPr>
              <a:t>();</a:t>
            </a:r>
          </a:p>
        </p:txBody>
      </p:sp>
    </p:spTree>
    <p:extLst>
      <p:ext uri="{BB962C8B-B14F-4D97-AF65-F5344CB8AC3E}">
        <p14:creationId xmlns:p14="http://schemas.microsoft.com/office/powerpoint/2010/main" val="1163341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Program Runs as Usual</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7" y="1835273"/>
            <a:ext cx="3661417"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4846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Mouse Moved!</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8" y="1835273"/>
            <a:ext cx="3932756"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7"/>
          <a:stretch>
            <a:fillRect/>
          </a:stretch>
        </p:blipFill>
        <p:spPr>
          <a:xfrm>
            <a:off x="7226300" y="1625846"/>
            <a:ext cx="1199866" cy="1329688"/>
          </a:xfrm>
          <a:prstGeom prst="rect">
            <a:avLst/>
          </a:prstGeom>
        </p:spPr>
      </p:pic>
    </p:spTree>
    <p:extLst>
      <p:ext uri="{BB962C8B-B14F-4D97-AF65-F5344CB8AC3E}">
        <p14:creationId xmlns:p14="http://schemas.microsoft.com/office/powerpoint/2010/main" val="1840920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Calls Mouse Moved Method</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12" name="Rectangle 11"/>
          <p:cNvSpPr/>
          <p:nvPr/>
        </p:nvSpPr>
        <p:spPr>
          <a:xfrm>
            <a:off x="-1390006" y="1625846"/>
            <a:ext cx="3932756"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4899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8" y="1835273"/>
            <a:ext cx="3564060"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When done, Run continues.</a:t>
            </a:r>
          </a:p>
        </p:txBody>
      </p:sp>
    </p:spTree>
    <p:extLst>
      <p:ext uri="{BB962C8B-B14F-4D97-AF65-F5344CB8AC3E}">
        <p14:creationId xmlns:p14="http://schemas.microsoft.com/office/powerpoint/2010/main" val="461849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8" y="1835273"/>
            <a:ext cx="3564060"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Keeps Doing Its Thing</a:t>
            </a:r>
            <a:r>
              <a:rPr lang="is-IS" sz="4000" b="1" dirty="0">
                <a:solidFill>
                  <a:schemeClr val="tx1"/>
                </a:solidFill>
                <a:latin typeface="Century Gothic"/>
                <a:cs typeface="Century Gothic"/>
              </a:rPr>
              <a:t>…</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1304478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Mouse Moved!</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8" y="1835273"/>
            <a:ext cx="3932756"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7"/>
          <a:stretch>
            <a:fillRect/>
          </a:stretch>
        </p:blipFill>
        <p:spPr>
          <a:xfrm>
            <a:off x="7226300" y="1625846"/>
            <a:ext cx="1199866" cy="1329688"/>
          </a:xfrm>
          <a:prstGeom prst="rect">
            <a:avLst/>
          </a:prstGeom>
        </p:spPr>
      </p:pic>
    </p:spTree>
    <p:extLst>
      <p:ext uri="{BB962C8B-B14F-4D97-AF65-F5344CB8AC3E}">
        <p14:creationId xmlns:p14="http://schemas.microsoft.com/office/powerpoint/2010/main" val="705748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Calls Mouse Moved Method</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12" name="Rectangle 11"/>
          <p:cNvSpPr/>
          <p:nvPr/>
        </p:nvSpPr>
        <p:spPr>
          <a:xfrm>
            <a:off x="-1390006" y="1625846"/>
            <a:ext cx="3932756"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2420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When done, Run continues.</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0000"/>
                    </a14:imgEffect>
                  </a14:imgLayer>
                </a14:imgProps>
              </a:ext>
            </a:extLst>
          </a:blip>
          <a:stretch>
            <a:fillRect/>
          </a:stretch>
        </p:blipFill>
        <p:spPr>
          <a:xfrm>
            <a:off x="5318680" y="3058620"/>
            <a:ext cx="4278425" cy="2406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9929" b="94326" l="9859" r="89965"/>
                    </a14:imgEffect>
                  </a14:imgLayer>
                </a14:imgProps>
              </a:ext>
            </a:extLst>
          </a:blip>
          <a:stretch>
            <a:fillRect/>
          </a:stretch>
        </p:blipFill>
        <p:spPr>
          <a:xfrm>
            <a:off x="-222051" y="1174291"/>
            <a:ext cx="3846099" cy="5728521"/>
          </a:xfrm>
          <a:prstGeom prst="rect">
            <a:avLst/>
          </a:prstGeom>
        </p:spPr>
      </p:pic>
      <p:sp>
        <p:nvSpPr>
          <p:cNvPr id="7" name="TextBox 6"/>
          <p:cNvSpPr txBox="1"/>
          <p:nvPr/>
        </p:nvSpPr>
        <p:spPr>
          <a:xfrm>
            <a:off x="477939" y="986617"/>
            <a:ext cx="1749848" cy="461665"/>
          </a:xfrm>
          <a:prstGeom prst="rect">
            <a:avLst/>
          </a:prstGeom>
          <a:noFill/>
        </p:spPr>
        <p:txBody>
          <a:bodyPr wrap="none" rtlCol="0">
            <a:spAutoFit/>
          </a:bodyPr>
          <a:lstStyle/>
          <a:p>
            <a:r>
              <a:rPr lang="en-US" sz="2400" dirty="0"/>
              <a:t>Run Method</a:t>
            </a:r>
          </a:p>
        </p:txBody>
      </p:sp>
      <p:sp>
        <p:nvSpPr>
          <p:cNvPr id="9" name="TextBox 8"/>
          <p:cNvSpPr txBox="1"/>
          <p:nvPr/>
        </p:nvSpPr>
        <p:spPr>
          <a:xfrm>
            <a:off x="6734304" y="958015"/>
            <a:ext cx="2113680" cy="461665"/>
          </a:xfrm>
          <a:prstGeom prst="rect">
            <a:avLst/>
          </a:prstGeom>
          <a:noFill/>
        </p:spPr>
        <p:txBody>
          <a:bodyPr wrap="none" rtlCol="0">
            <a:spAutoFit/>
          </a:bodyPr>
          <a:lstStyle/>
          <a:p>
            <a:r>
              <a:rPr lang="en-US" sz="2400" dirty="0"/>
              <a:t>Mouse Listener</a:t>
            </a:r>
          </a:p>
        </p:txBody>
      </p:sp>
      <p:pic>
        <p:nvPicPr>
          <p:cNvPr id="10" name="Picture 9"/>
          <p:cNvPicPr>
            <a:picLocks noChangeAspect="1"/>
          </p:cNvPicPr>
          <p:nvPr/>
        </p:nvPicPr>
        <p:blipFill>
          <a:blip r:embed="rId6"/>
          <a:stretch>
            <a:fillRect/>
          </a:stretch>
        </p:blipFill>
        <p:spPr>
          <a:xfrm>
            <a:off x="2542750" y="1835273"/>
            <a:ext cx="3048000" cy="4813300"/>
          </a:xfrm>
          <a:prstGeom prst="rect">
            <a:avLst/>
          </a:prstGeom>
        </p:spPr>
      </p:pic>
      <p:sp>
        <p:nvSpPr>
          <p:cNvPr id="11" name="TextBox 10"/>
          <p:cNvSpPr txBox="1"/>
          <p:nvPr/>
        </p:nvSpPr>
        <p:spPr>
          <a:xfrm>
            <a:off x="3009555" y="987516"/>
            <a:ext cx="3068869" cy="461665"/>
          </a:xfrm>
          <a:prstGeom prst="rect">
            <a:avLst/>
          </a:prstGeom>
          <a:noFill/>
        </p:spPr>
        <p:txBody>
          <a:bodyPr wrap="none" rtlCol="0">
            <a:spAutoFit/>
          </a:bodyPr>
          <a:lstStyle/>
          <a:p>
            <a:r>
              <a:rPr lang="en-US" sz="2400" dirty="0"/>
              <a:t>Mouse Moved Method</a:t>
            </a:r>
          </a:p>
        </p:txBody>
      </p:sp>
      <p:sp>
        <p:nvSpPr>
          <p:cNvPr id="2" name="Rectangle 1"/>
          <p:cNvSpPr/>
          <p:nvPr/>
        </p:nvSpPr>
        <p:spPr>
          <a:xfrm>
            <a:off x="2417008" y="1835273"/>
            <a:ext cx="3564060" cy="5022727"/>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8413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94108" y="1433728"/>
            <a:ext cx="3632337" cy="3632337"/>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Mouse Tracker</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0" b="100000" l="9904" r="89856"/>
                    </a14:imgEffect>
                  </a14:imgLayer>
                </a14:imgProps>
              </a:ext>
            </a:extLst>
          </a:blip>
          <a:stretch>
            <a:fillRect/>
          </a:stretch>
        </p:blipFill>
        <p:spPr>
          <a:xfrm>
            <a:off x="3523914" y="3164670"/>
            <a:ext cx="1901395" cy="1901395"/>
          </a:xfrm>
          <a:prstGeom prst="rect">
            <a:avLst/>
          </a:prstGeom>
        </p:spPr>
      </p:pic>
    </p:spTree>
    <p:extLst>
      <p:ext uri="{BB962C8B-B14F-4D97-AF65-F5344CB8AC3E}">
        <p14:creationId xmlns:p14="http://schemas.microsoft.com/office/powerpoint/2010/main" val="183444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834013" y="2894766"/>
            <a:ext cx="3632337" cy="3632337"/>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Mouse Tracker</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0" b="100000" l="9904" r="89856"/>
                    </a14:imgEffect>
                  </a14:imgLayer>
                </a14:imgProps>
              </a:ext>
            </a:extLst>
          </a:blip>
          <a:stretch>
            <a:fillRect/>
          </a:stretch>
        </p:blipFill>
        <p:spPr>
          <a:xfrm>
            <a:off x="6063819" y="4625708"/>
            <a:ext cx="1901395" cy="1901395"/>
          </a:xfrm>
          <a:prstGeom prst="rect">
            <a:avLst/>
          </a:prstGeom>
        </p:spPr>
      </p:pic>
    </p:spTree>
    <p:extLst>
      <p:ext uri="{BB962C8B-B14F-4D97-AF65-F5344CB8AC3E}">
        <p14:creationId xmlns:p14="http://schemas.microsoft.com/office/powerpoint/2010/main" val="1513703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a:spLocks noChangeArrowheads="1"/>
          </p:cNvSpPr>
          <p:nvPr/>
        </p:nvSpPr>
        <p:spPr bwMode="auto">
          <a:xfrm>
            <a:off x="482600" y="1155700"/>
            <a:ext cx="8356600" cy="158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57200" indent="-457200">
              <a:buAutoNum type="arabicPeriod"/>
            </a:pPr>
            <a:r>
              <a:rPr lang="en-US" sz="2400" dirty="0">
                <a:latin typeface="Calibri" charset="0"/>
                <a:ea typeface="Calibri" charset="0"/>
                <a:cs typeface="Calibri" charset="0"/>
              </a:rPr>
              <a:t>Variables exist until their inner-most control block ends.</a:t>
            </a:r>
          </a:p>
          <a:p>
            <a:pPr marL="457200" indent="-457200">
              <a:buAutoNum type="arabicPeriod"/>
            </a:pPr>
            <a:r>
              <a:rPr lang="en-US" sz="2400" dirty="0">
                <a:latin typeface="Calibri" charset="0"/>
                <a:ea typeface="Calibri" charset="0"/>
                <a:cs typeface="Calibri" charset="0"/>
              </a:rPr>
              <a:t>If a variable is defined outside all methods, its inner-most control block is the entire program!</a:t>
            </a:r>
          </a:p>
          <a:p>
            <a:pPr marL="457200" indent="-457200">
              <a:buAutoNum type="arabicPeriod"/>
            </a:pPr>
            <a:r>
              <a:rPr lang="en-US" sz="2400" dirty="0">
                <a:latin typeface="Calibri" charset="0"/>
                <a:ea typeface="Calibri" charset="0"/>
                <a:cs typeface="Calibri" charset="0"/>
              </a:rPr>
              <a:t>We call these variables </a:t>
            </a:r>
            <a:r>
              <a:rPr lang="en-US" sz="2400" b="1" dirty="0">
                <a:latin typeface="Calibri" charset="0"/>
                <a:ea typeface="Calibri" charset="0"/>
                <a:cs typeface="Calibri" charset="0"/>
              </a:rPr>
              <a:t>instance variables</a:t>
            </a:r>
            <a:endParaRPr lang="en-US" sz="2800" b="1" dirty="0">
              <a:latin typeface="Calibri" charset="0"/>
              <a:ea typeface="Calibri" charset="0"/>
              <a:cs typeface="Calibri" charset="0"/>
            </a:endParaRPr>
          </a:p>
        </p:txBody>
      </p:sp>
      <p:sp>
        <p:nvSpPr>
          <p:cNvPr id="8"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Instance Variables</a:t>
            </a:r>
          </a:p>
        </p:txBody>
      </p:sp>
      <p:sp>
        <p:nvSpPr>
          <p:cNvPr id="9" name="Rectangle 18"/>
          <p:cNvSpPr>
            <a:spLocks noChangeArrowheads="1"/>
          </p:cNvSpPr>
          <p:nvPr/>
        </p:nvSpPr>
        <p:spPr bwMode="auto">
          <a:xfrm>
            <a:off x="171537" y="5729789"/>
            <a:ext cx="8058063" cy="1587500"/>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3038" marR="0" lvl="0" indent="-173038" defTabSz="914400" eaLnBrk="1" fontAlgn="auto" latinLnBrk="0" hangingPunct="1">
              <a:lnSpc>
                <a:spcPct val="100000"/>
              </a:lnSpc>
              <a:spcBef>
                <a:spcPts val="0"/>
              </a:spcBef>
              <a:spcAft>
                <a:spcPts val="0"/>
              </a:spcAft>
              <a:buClrTx/>
              <a:buSzTx/>
              <a:buFontTx/>
              <a:buNone/>
              <a:defRPr/>
            </a:pPr>
            <a:r>
              <a:rPr lang="en-US" dirty="0">
                <a:latin typeface="Calibri" charset="0"/>
                <a:ea typeface="Calibri" charset="0"/>
                <a:cs typeface="Calibri" charset="0"/>
              </a:rPr>
              <a:t>* Instance variables have special meanings in programs with multiple files. For now you need to know that all methods can see them and that their initialization line is executed before run.</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40" y="2960980"/>
            <a:ext cx="6540152" cy="2378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5940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a:spLocks noChangeArrowheads="1"/>
          </p:cNvSpPr>
          <p:nvPr/>
        </p:nvSpPr>
        <p:spPr bwMode="auto">
          <a:xfrm>
            <a:off x="482600" y="1155700"/>
            <a:ext cx="8356600" cy="158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113" marR="0" lvl="0" indent="-11113" defTabSz="914400" eaLnBrk="1" fontAlgn="auto" latinLnBrk="0" hangingPunct="1">
              <a:lnSpc>
                <a:spcPct val="100000"/>
              </a:lnSpc>
              <a:spcBef>
                <a:spcPts val="0"/>
              </a:spcBef>
              <a:spcAft>
                <a:spcPts val="0"/>
              </a:spcAft>
              <a:buClrTx/>
              <a:buSzTx/>
              <a:buFontTx/>
              <a:buNone/>
              <a:defRPr/>
            </a:pPr>
            <a:r>
              <a:rPr lang="en-US" sz="2400" dirty="0">
                <a:latin typeface="Calibri" charset="0"/>
                <a:ea typeface="Calibri" charset="0"/>
                <a:cs typeface="Calibri" charset="0"/>
              </a:rPr>
              <a:t>Often you need instance variables to pass information between the run method and the mouse event methods!</a:t>
            </a:r>
            <a:endParaRPr lang="en-US" sz="2800" b="1" dirty="0">
              <a:latin typeface="Calibri" charset="0"/>
              <a:ea typeface="Calibri" charset="0"/>
              <a:cs typeface="Calibri" charset="0"/>
            </a:endParaRPr>
          </a:p>
        </p:txBody>
      </p:sp>
      <p:sp>
        <p:nvSpPr>
          <p:cNvPr id="8"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Instance Variables + Events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31" y="2188585"/>
            <a:ext cx="6615830" cy="4002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3368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a:spLocks noChangeArrowheads="1"/>
          </p:cNvSpPr>
          <p:nvPr/>
        </p:nvSpPr>
        <p:spPr bwMode="auto">
          <a:xfrm>
            <a:off x="482600" y="1155700"/>
            <a:ext cx="8356600" cy="158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113" marR="0" lvl="0" indent="-11113" defTabSz="914400" eaLnBrk="1" fontAlgn="auto" latinLnBrk="0" hangingPunct="1">
              <a:lnSpc>
                <a:spcPct val="100000"/>
              </a:lnSpc>
              <a:spcBef>
                <a:spcPts val="0"/>
              </a:spcBef>
              <a:spcAft>
                <a:spcPts val="0"/>
              </a:spcAft>
              <a:buClrTx/>
              <a:buSzTx/>
              <a:buFontTx/>
              <a:buNone/>
              <a:defRPr/>
            </a:pPr>
            <a:r>
              <a:rPr lang="en-US" sz="2400" dirty="0">
                <a:latin typeface="Calibri" charset="0"/>
                <a:ea typeface="Calibri" charset="0"/>
                <a:cs typeface="Calibri" charset="0"/>
              </a:rPr>
              <a:t>Objects have a special value called </a:t>
            </a:r>
            <a:r>
              <a:rPr lang="en-US" sz="2400" b="1" dirty="0">
                <a:solidFill>
                  <a:srgbClr val="7030A0"/>
                </a:solidFill>
                <a:latin typeface="Courier" charset="0"/>
                <a:ea typeface="Courier" charset="0"/>
                <a:cs typeface="Courier" charset="0"/>
              </a:rPr>
              <a:t>null</a:t>
            </a:r>
            <a:r>
              <a:rPr lang="en-US" sz="2400" dirty="0">
                <a:latin typeface="Calibri" charset="0"/>
                <a:ea typeface="Calibri" charset="0"/>
                <a:cs typeface="Calibri" charset="0"/>
              </a:rPr>
              <a:t> which means this variable is not associated with a value yet.</a:t>
            </a:r>
            <a:endParaRPr lang="en-US" sz="2800" b="1" dirty="0">
              <a:latin typeface="Calibri" charset="0"/>
              <a:ea typeface="Calibri" charset="0"/>
              <a:cs typeface="Calibri" charset="0"/>
            </a:endParaRPr>
          </a:p>
        </p:txBody>
      </p:sp>
      <p:sp>
        <p:nvSpPr>
          <p:cNvPr id="8"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Null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253" y="2148137"/>
            <a:ext cx="5365663" cy="27050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5206" y="4521895"/>
            <a:ext cx="5435664" cy="1585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273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90030" cy="4525963"/>
          </a:xfrm>
        </p:spPr>
        <p:txBody>
          <a:bodyPr/>
          <a:lstStyle/>
          <a:p>
            <a:pPr marL="0" indent="0">
              <a:buNone/>
            </a:pPr>
            <a:r>
              <a:rPr lang="en-US" sz="2800" dirty="0" err="1"/>
              <a:t>GObjects</a:t>
            </a:r>
            <a:r>
              <a:rPr lang="en-US" sz="2800" dirty="0"/>
              <a:t> returned by </a:t>
            </a:r>
            <a:r>
              <a:rPr lang="en-US" sz="2800" dirty="0" err="1"/>
              <a:t>getElementAt</a:t>
            </a:r>
            <a:r>
              <a:rPr lang="en-US" sz="2800" dirty="0"/>
              <a:t> might be null!</a:t>
            </a:r>
          </a:p>
          <a:p>
            <a:pPr marL="0" indent="0">
              <a:buNone/>
            </a:pPr>
            <a:endParaRPr lang="en-US" sz="2200" b="1" dirty="0">
              <a:latin typeface="Courier" charset="0"/>
              <a:ea typeface="Courier" charset="0"/>
              <a:cs typeface="Courier" charset="0"/>
            </a:endParaRPr>
          </a:p>
          <a:p>
            <a:pPr marL="0" indent="0">
              <a:buNone/>
            </a:pPr>
            <a:r>
              <a:rPr lang="en-US" sz="2200" b="1" dirty="0">
                <a:solidFill>
                  <a:srgbClr val="00B050"/>
                </a:solidFill>
                <a:latin typeface="Courier" charset="0"/>
                <a:ea typeface="Courier" charset="0"/>
                <a:cs typeface="Courier" charset="0"/>
              </a:rPr>
              <a:t>// may be a </a:t>
            </a:r>
            <a:r>
              <a:rPr lang="en-US" sz="2200" b="1" dirty="0" err="1">
                <a:solidFill>
                  <a:srgbClr val="00B050"/>
                </a:solidFill>
                <a:latin typeface="Courier" charset="0"/>
                <a:ea typeface="Courier" charset="0"/>
                <a:cs typeface="Courier" charset="0"/>
              </a:rPr>
              <a:t>GObject</a:t>
            </a:r>
            <a:r>
              <a:rPr lang="en-US" sz="2200" b="1" dirty="0">
                <a:solidFill>
                  <a:srgbClr val="00B050"/>
                </a:solidFill>
                <a:latin typeface="Courier" charset="0"/>
                <a:ea typeface="Courier" charset="0"/>
                <a:cs typeface="Courier" charset="0"/>
              </a:rPr>
              <a:t>, or null if nothing at (x, y)</a:t>
            </a:r>
          </a:p>
          <a:p>
            <a:pPr marL="0" indent="0">
              <a:buNone/>
            </a:pPr>
            <a:r>
              <a:rPr lang="en-US" altLang="x-none" sz="2200" b="1" dirty="0" err="1">
                <a:latin typeface="Courier" charset="0"/>
                <a:ea typeface="Courier" charset="0"/>
                <a:cs typeface="Courier" charset="0"/>
              </a:rPr>
              <a:t>GObject</a:t>
            </a:r>
            <a:r>
              <a:rPr lang="en-US" altLang="x-none" sz="2200" b="1" dirty="0">
                <a:latin typeface="Courier" charset="0"/>
                <a:ea typeface="Courier" charset="0"/>
                <a:cs typeface="Courier" charset="0"/>
              </a:rPr>
              <a:t> </a:t>
            </a:r>
            <a:r>
              <a:rPr lang="en-US" altLang="x-none" sz="2200" b="1" dirty="0" err="1">
                <a:latin typeface="Courier" charset="0"/>
                <a:ea typeface="Courier" charset="0"/>
                <a:cs typeface="Courier" charset="0"/>
              </a:rPr>
              <a:t>maybeAnObject</a:t>
            </a:r>
            <a:r>
              <a:rPr lang="en-US" altLang="x-none" sz="2200" b="1" dirty="0">
                <a:latin typeface="Courier" charset="0"/>
                <a:ea typeface="Courier" charset="0"/>
                <a:cs typeface="Courier" charset="0"/>
              </a:rPr>
              <a:t> = </a:t>
            </a:r>
            <a:r>
              <a:rPr lang="en-US" altLang="x-none" sz="2200" b="1" dirty="0" err="1">
                <a:latin typeface="Courier" charset="0"/>
                <a:ea typeface="Courier" charset="0"/>
                <a:cs typeface="Courier" charset="0"/>
              </a:rPr>
              <a:t>getElementAt</a:t>
            </a:r>
            <a:r>
              <a:rPr lang="en-US" altLang="x-none" sz="2200" b="1" dirty="0">
                <a:latin typeface="Courier" charset="0"/>
                <a:ea typeface="Courier" charset="0"/>
                <a:cs typeface="Courier" charset="0"/>
              </a:rPr>
              <a:t>(x, y);</a:t>
            </a:r>
            <a:endParaRPr lang="en-US" altLang="x-none" sz="2200" dirty="0">
              <a:latin typeface="Courier" charset="0"/>
              <a:ea typeface="Courier" charset="0"/>
              <a:cs typeface="Courier" charset="0"/>
            </a:endParaRPr>
          </a:p>
          <a:p>
            <a:pPr marL="0" indent="0">
              <a:buNone/>
            </a:pPr>
            <a:r>
              <a:rPr lang="en-US" sz="2200" b="1" dirty="0">
                <a:solidFill>
                  <a:srgbClr val="7030A0"/>
                </a:solidFill>
                <a:latin typeface="Courier" charset="0"/>
                <a:ea typeface="Courier" charset="0"/>
                <a:cs typeface="Courier" charset="0"/>
              </a:rPr>
              <a:t>if</a:t>
            </a:r>
            <a:r>
              <a:rPr lang="en-US" sz="2200" b="1" dirty="0">
                <a:latin typeface="Courier" charset="0"/>
                <a:ea typeface="Courier" charset="0"/>
                <a:cs typeface="Courier" charset="0"/>
              </a:rPr>
              <a:t> (</a:t>
            </a:r>
            <a:r>
              <a:rPr lang="en-US" sz="2200" b="1" dirty="0" err="1">
                <a:latin typeface="Courier" charset="0"/>
                <a:ea typeface="Courier" charset="0"/>
                <a:cs typeface="Courier" charset="0"/>
              </a:rPr>
              <a:t>maybeAnObject</a:t>
            </a:r>
            <a:r>
              <a:rPr lang="en-US" sz="2200" b="1" dirty="0">
                <a:latin typeface="Courier" charset="0"/>
                <a:ea typeface="Courier" charset="0"/>
                <a:cs typeface="Courier" charset="0"/>
              </a:rPr>
              <a:t> != </a:t>
            </a:r>
            <a:r>
              <a:rPr lang="en-US" sz="2200" b="1" dirty="0">
                <a:solidFill>
                  <a:srgbClr val="7030A0"/>
                </a:solidFill>
                <a:latin typeface="Courier" charset="0"/>
                <a:ea typeface="Courier" charset="0"/>
                <a:cs typeface="Courier" charset="0"/>
              </a:rPr>
              <a:t>null</a:t>
            </a:r>
            <a:r>
              <a:rPr lang="en-US" sz="2200" b="1" dirty="0">
                <a:latin typeface="Courier" charset="0"/>
                <a:ea typeface="Courier" charset="0"/>
                <a:cs typeface="Courier" charset="0"/>
              </a:rPr>
              <a:t>) {</a:t>
            </a:r>
          </a:p>
          <a:p>
            <a:pPr marL="0" indent="0">
              <a:buNone/>
            </a:pPr>
            <a:r>
              <a:rPr lang="en-US" sz="2200" b="1" dirty="0">
                <a:latin typeface="Courier" charset="0"/>
                <a:ea typeface="Courier" charset="0"/>
                <a:cs typeface="Courier" charset="0"/>
              </a:rPr>
              <a:t>	</a:t>
            </a:r>
            <a:r>
              <a:rPr lang="en-US" sz="2200" b="1" dirty="0">
                <a:solidFill>
                  <a:srgbClr val="00B050"/>
                </a:solidFill>
                <a:latin typeface="Courier" charset="0"/>
                <a:ea typeface="Courier" charset="0"/>
                <a:cs typeface="Courier" charset="0"/>
              </a:rPr>
              <a:t>// do something with </a:t>
            </a:r>
            <a:r>
              <a:rPr lang="en-US" sz="2200" b="1" dirty="0" err="1">
                <a:solidFill>
                  <a:srgbClr val="00B050"/>
                </a:solidFill>
                <a:latin typeface="Courier" charset="0"/>
                <a:ea typeface="Courier" charset="0"/>
                <a:cs typeface="Courier" charset="0"/>
              </a:rPr>
              <a:t>maybeAnObject</a:t>
            </a:r>
            <a:endParaRPr lang="en-US" sz="2200" b="1" dirty="0">
              <a:solidFill>
                <a:srgbClr val="00B050"/>
              </a:solidFill>
              <a:latin typeface="Courier" charset="0"/>
              <a:ea typeface="Courier" charset="0"/>
              <a:cs typeface="Courier" charset="0"/>
            </a:endParaRPr>
          </a:p>
          <a:p>
            <a:pPr marL="0" indent="0">
              <a:buNone/>
            </a:pPr>
            <a:r>
              <a:rPr lang="en-US" sz="2200" b="1" dirty="0">
                <a:latin typeface="Courier" charset="0"/>
                <a:ea typeface="Courier" charset="0"/>
                <a:cs typeface="Courier" charset="0"/>
              </a:rPr>
              <a:t>} </a:t>
            </a:r>
            <a:r>
              <a:rPr lang="en-US" sz="2200" b="1" dirty="0">
                <a:solidFill>
                  <a:srgbClr val="7030A0"/>
                </a:solidFill>
                <a:latin typeface="Courier" charset="0"/>
                <a:ea typeface="Courier" charset="0"/>
                <a:cs typeface="Courier" charset="0"/>
              </a:rPr>
              <a:t>else</a:t>
            </a:r>
            <a:r>
              <a:rPr lang="en-US" sz="2200" b="1" dirty="0">
                <a:latin typeface="Courier" charset="0"/>
                <a:ea typeface="Courier" charset="0"/>
                <a:cs typeface="Courier" charset="0"/>
              </a:rPr>
              <a:t> {</a:t>
            </a:r>
          </a:p>
          <a:p>
            <a:pPr marL="0" indent="0">
              <a:buNone/>
            </a:pPr>
            <a:r>
              <a:rPr lang="en-US" sz="2200" b="1" dirty="0">
                <a:latin typeface="Courier" charset="0"/>
                <a:ea typeface="Courier" charset="0"/>
                <a:cs typeface="Courier" charset="0"/>
              </a:rPr>
              <a:t>	</a:t>
            </a:r>
            <a:r>
              <a:rPr lang="en-US" sz="2200" b="1" dirty="0">
                <a:solidFill>
                  <a:srgbClr val="00B050"/>
                </a:solidFill>
                <a:latin typeface="Courier" charset="0"/>
                <a:ea typeface="Courier" charset="0"/>
                <a:cs typeface="Courier" charset="0"/>
              </a:rPr>
              <a:t>// null </a:t>
            </a:r>
            <a:r>
              <a:rPr lang="mr-IN" sz="2200" b="1" dirty="0">
                <a:solidFill>
                  <a:srgbClr val="00B050"/>
                </a:solidFill>
                <a:latin typeface="Courier" charset="0"/>
                <a:ea typeface="Courier" charset="0"/>
                <a:cs typeface="Courier" charset="0"/>
              </a:rPr>
              <a:t>–</a:t>
            </a:r>
            <a:r>
              <a:rPr lang="en-US" sz="2200" b="1" dirty="0">
                <a:solidFill>
                  <a:srgbClr val="00B050"/>
                </a:solidFill>
                <a:latin typeface="Courier" charset="0"/>
                <a:ea typeface="Courier" charset="0"/>
                <a:cs typeface="Courier" charset="0"/>
              </a:rPr>
              <a:t> nothing at that location</a:t>
            </a:r>
          </a:p>
          <a:p>
            <a:pPr marL="0" indent="0">
              <a:buNone/>
            </a:pPr>
            <a:r>
              <a:rPr lang="en-US" sz="2200" b="1" dirty="0">
                <a:latin typeface="Courier" charset="0"/>
                <a:ea typeface="Courier" charset="0"/>
                <a:cs typeface="Courier" charset="0"/>
              </a:rPr>
              <a:t>}</a:t>
            </a:r>
          </a:p>
        </p:txBody>
      </p:sp>
      <p:sp>
        <p:nvSpPr>
          <p:cNvPr id="5" name="Title 4">
            <a:extLst>
              <a:ext uri="{FF2B5EF4-FFF2-40B4-BE49-F238E27FC236}">
                <a16:creationId xmlns:a16="http://schemas.microsoft.com/office/drawing/2014/main" id="{724B1B61-104B-FC47-9580-AED304B3972E}"/>
              </a:ext>
            </a:extLst>
          </p:cNvPr>
          <p:cNvSpPr>
            <a:spLocks noGrp="1"/>
          </p:cNvSpPr>
          <p:nvPr>
            <p:ph type="title"/>
          </p:nvPr>
        </p:nvSpPr>
        <p:spPr/>
        <p:txBody>
          <a:bodyPr/>
          <a:lstStyle/>
          <a:p>
            <a:endParaRPr lang="en-US"/>
          </a:p>
        </p:txBody>
      </p:sp>
      <p:sp>
        <p:nvSpPr>
          <p:cNvPr id="6" name="Rectangle 2">
            <a:extLst>
              <a:ext uri="{FF2B5EF4-FFF2-40B4-BE49-F238E27FC236}">
                <a16:creationId xmlns:a16="http://schemas.microsoft.com/office/drawing/2014/main" id="{ED4B8948-E7FB-6B46-9F40-D30CF4EB8EC2}"/>
              </a:ext>
            </a:extLst>
          </p:cNvPr>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Null</a:t>
            </a:r>
          </a:p>
        </p:txBody>
      </p:sp>
    </p:spTree>
    <p:extLst>
      <p:ext uri="{BB962C8B-B14F-4D97-AF65-F5344CB8AC3E}">
        <p14:creationId xmlns:p14="http://schemas.microsoft.com/office/powerpoint/2010/main" val="728529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600200"/>
            <a:ext cx="8605777" cy="4525963"/>
          </a:xfrm>
        </p:spPr>
        <p:txBody>
          <a:bodyPr/>
          <a:lstStyle/>
          <a:p>
            <a:pPr marL="0" indent="0">
              <a:buNone/>
            </a:pPr>
            <a:r>
              <a:rPr lang="en-US" sz="2800" dirty="0"/>
              <a:t>Calling methods on an object that is </a:t>
            </a:r>
            <a:r>
              <a:rPr lang="en-US" sz="2800" b="1" dirty="0"/>
              <a:t>null</a:t>
            </a:r>
            <a:r>
              <a:rPr lang="en-US" sz="2800" dirty="0"/>
              <a:t> will crash your program!</a:t>
            </a:r>
          </a:p>
          <a:p>
            <a:pPr marL="0" indent="0">
              <a:buNone/>
            </a:pPr>
            <a:endParaRPr lang="en-US" sz="2200" b="1" dirty="0">
              <a:latin typeface="Courier" charset="0"/>
              <a:ea typeface="Courier" charset="0"/>
              <a:cs typeface="Courier" charset="0"/>
            </a:endParaRPr>
          </a:p>
          <a:p>
            <a:pPr marL="0" indent="0">
              <a:buNone/>
            </a:pPr>
            <a:r>
              <a:rPr lang="en-US" sz="2200" b="1" dirty="0">
                <a:solidFill>
                  <a:srgbClr val="00B050"/>
                </a:solidFill>
                <a:latin typeface="Courier" charset="0"/>
                <a:ea typeface="Courier" charset="0"/>
                <a:cs typeface="Courier" charset="0"/>
              </a:rPr>
              <a:t>// may be a </a:t>
            </a:r>
            <a:r>
              <a:rPr lang="en-US" sz="2200" b="1" dirty="0" err="1">
                <a:solidFill>
                  <a:srgbClr val="00B050"/>
                </a:solidFill>
                <a:latin typeface="Courier" charset="0"/>
                <a:ea typeface="Courier" charset="0"/>
                <a:cs typeface="Courier" charset="0"/>
              </a:rPr>
              <a:t>GObject</a:t>
            </a:r>
            <a:r>
              <a:rPr lang="en-US" sz="2200" b="1" dirty="0">
                <a:solidFill>
                  <a:srgbClr val="00B050"/>
                </a:solidFill>
                <a:latin typeface="Courier" charset="0"/>
                <a:ea typeface="Courier" charset="0"/>
                <a:cs typeface="Courier" charset="0"/>
              </a:rPr>
              <a:t>, or null if nothing at (x, y)</a:t>
            </a:r>
          </a:p>
          <a:p>
            <a:pPr marL="0" indent="0">
              <a:buNone/>
            </a:pPr>
            <a:r>
              <a:rPr lang="en-US" altLang="x-none" sz="2200" b="1" dirty="0" err="1">
                <a:latin typeface="Courier" charset="0"/>
                <a:ea typeface="Courier" charset="0"/>
                <a:cs typeface="Courier" charset="0"/>
              </a:rPr>
              <a:t>GObject</a:t>
            </a:r>
            <a:r>
              <a:rPr lang="en-US" altLang="x-none" sz="2200" b="1" dirty="0">
                <a:latin typeface="Courier" charset="0"/>
                <a:ea typeface="Courier" charset="0"/>
                <a:cs typeface="Courier" charset="0"/>
              </a:rPr>
              <a:t> </a:t>
            </a:r>
            <a:r>
              <a:rPr lang="en-US" altLang="x-none" sz="2200" b="1" dirty="0" err="1">
                <a:latin typeface="Courier" charset="0"/>
                <a:ea typeface="Courier" charset="0"/>
                <a:cs typeface="Courier" charset="0"/>
              </a:rPr>
              <a:t>maybeAnObject</a:t>
            </a:r>
            <a:r>
              <a:rPr lang="en-US" altLang="x-none" sz="2200" b="1" dirty="0">
                <a:latin typeface="Courier" charset="0"/>
                <a:ea typeface="Courier" charset="0"/>
                <a:cs typeface="Courier" charset="0"/>
              </a:rPr>
              <a:t> = </a:t>
            </a:r>
            <a:r>
              <a:rPr lang="en-US" altLang="x-none" sz="2200" b="1" dirty="0" err="1">
                <a:latin typeface="Courier" charset="0"/>
                <a:ea typeface="Courier" charset="0"/>
                <a:cs typeface="Courier" charset="0"/>
              </a:rPr>
              <a:t>getElementAt</a:t>
            </a:r>
            <a:r>
              <a:rPr lang="en-US" altLang="x-none" sz="2200" b="1" dirty="0">
                <a:latin typeface="Courier" charset="0"/>
                <a:ea typeface="Courier" charset="0"/>
                <a:cs typeface="Courier" charset="0"/>
              </a:rPr>
              <a:t>(x, y);</a:t>
            </a:r>
            <a:endParaRPr lang="en-US" altLang="x-none" sz="2200" dirty="0">
              <a:latin typeface="Courier" charset="0"/>
              <a:ea typeface="Courier" charset="0"/>
              <a:cs typeface="Courier" charset="0"/>
            </a:endParaRPr>
          </a:p>
          <a:p>
            <a:pPr marL="0" indent="0">
              <a:buNone/>
            </a:pPr>
            <a:r>
              <a:rPr lang="en-US" sz="2200" b="1" dirty="0">
                <a:solidFill>
                  <a:srgbClr val="7030A0"/>
                </a:solidFill>
                <a:latin typeface="Courier" charset="0"/>
                <a:ea typeface="Courier" charset="0"/>
                <a:cs typeface="Courier" charset="0"/>
              </a:rPr>
              <a:t>if</a:t>
            </a:r>
            <a:r>
              <a:rPr lang="en-US" sz="2200" b="1" dirty="0">
                <a:latin typeface="Courier" charset="0"/>
                <a:ea typeface="Courier" charset="0"/>
                <a:cs typeface="Courier" charset="0"/>
              </a:rPr>
              <a:t> (</a:t>
            </a:r>
            <a:r>
              <a:rPr lang="en-US" sz="2200" b="1" dirty="0" err="1">
                <a:latin typeface="Courier" charset="0"/>
                <a:ea typeface="Courier" charset="0"/>
                <a:cs typeface="Courier" charset="0"/>
              </a:rPr>
              <a:t>maybeAnObject</a:t>
            </a:r>
            <a:r>
              <a:rPr lang="en-US" sz="2200" b="1" dirty="0">
                <a:latin typeface="Courier" charset="0"/>
                <a:ea typeface="Courier" charset="0"/>
                <a:cs typeface="Courier" charset="0"/>
              </a:rPr>
              <a:t> != </a:t>
            </a:r>
            <a:r>
              <a:rPr lang="en-US" sz="2200" b="1" dirty="0">
                <a:solidFill>
                  <a:srgbClr val="7030A0"/>
                </a:solidFill>
                <a:latin typeface="Courier" charset="0"/>
                <a:ea typeface="Courier" charset="0"/>
                <a:cs typeface="Courier" charset="0"/>
              </a:rPr>
              <a:t>null</a:t>
            </a:r>
            <a:r>
              <a:rPr lang="en-US" sz="2200" b="1" dirty="0">
                <a:latin typeface="Courier" charset="0"/>
                <a:ea typeface="Courier" charset="0"/>
                <a:cs typeface="Courier" charset="0"/>
              </a:rPr>
              <a:t>) {</a:t>
            </a:r>
          </a:p>
          <a:p>
            <a:pPr marL="0" indent="0">
              <a:buNone/>
            </a:pPr>
            <a:r>
              <a:rPr lang="en-US" sz="2200" b="1" dirty="0">
                <a:latin typeface="Courier" charset="0"/>
                <a:ea typeface="Courier" charset="0"/>
                <a:cs typeface="Courier" charset="0"/>
              </a:rPr>
              <a:t>	</a:t>
            </a:r>
            <a:r>
              <a:rPr lang="en-US" sz="2200" b="1" dirty="0" err="1">
                <a:solidFill>
                  <a:srgbClr val="7030A0"/>
                </a:solidFill>
                <a:latin typeface="Courier" charset="0"/>
                <a:ea typeface="Courier" charset="0"/>
                <a:cs typeface="Courier" charset="0"/>
              </a:rPr>
              <a:t>int</a:t>
            </a:r>
            <a:r>
              <a:rPr lang="en-US" sz="2200" b="1" dirty="0">
                <a:solidFill>
                  <a:srgbClr val="7030A0"/>
                </a:solidFill>
                <a:latin typeface="Courier" charset="0"/>
                <a:ea typeface="Courier" charset="0"/>
                <a:cs typeface="Courier" charset="0"/>
              </a:rPr>
              <a:t> </a:t>
            </a:r>
            <a:r>
              <a:rPr lang="en-US" sz="2200" b="1" dirty="0">
                <a:latin typeface="Courier" charset="0"/>
                <a:ea typeface="Courier" charset="0"/>
                <a:cs typeface="Courier" charset="0"/>
              </a:rPr>
              <a:t>x = </a:t>
            </a:r>
            <a:r>
              <a:rPr lang="en-US" sz="2200" b="1" dirty="0" err="1">
                <a:latin typeface="Courier" charset="0"/>
                <a:ea typeface="Courier" charset="0"/>
                <a:cs typeface="Courier" charset="0"/>
              </a:rPr>
              <a:t>maybeAnObject.getX</a:t>
            </a:r>
            <a:r>
              <a:rPr lang="en-US" sz="2200" b="1" dirty="0">
                <a:latin typeface="Courier" charset="0"/>
                <a:ea typeface="Courier" charset="0"/>
                <a:cs typeface="Courier" charset="0"/>
              </a:rPr>
              <a:t>(); </a:t>
            </a:r>
            <a:r>
              <a:rPr lang="en-US" sz="2200" b="1" dirty="0">
                <a:solidFill>
                  <a:srgbClr val="00B050"/>
                </a:solidFill>
                <a:latin typeface="Courier" charset="0"/>
                <a:ea typeface="Courier" charset="0"/>
                <a:cs typeface="Courier" charset="0"/>
              </a:rPr>
              <a:t>// OK</a:t>
            </a:r>
          </a:p>
          <a:p>
            <a:pPr marL="0" indent="0">
              <a:buNone/>
            </a:pPr>
            <a:r>
              <a:rPr lang="en-US" sz="2200" b="1" dirty="0">
                <a:latin typeface="Courier" charset="0"/>
                <a:ea typeface="Courier" charset="0"/>
                <a:cs typeface="Courier" charset="0"/>
              </a:rPr>
              <a:t>} </a:t>
            </a:r>
            <a:r>
              <a:rPr lang="en-US" sz="2200" b="1" dirty="0">
                <a:solidFill>
                  <a:srgbClr val="7030A0"/>
                </a:solidFill>
                <a:latin typeface="Courier" charset="0"/>
                <a:ea typeface="Courier" charset="0"/>
                <a:cs typeface="Courier" charset="0"/>
              </a:rPr>
              <a:t>else</a:t>
            </a:r>
            <a:r>
              <a:rPr lang="en-US" sz="2200" b="1" dirty="0">
                <a:latin typeface="Courier" charset="0"/>
                <a:ea typeface="Courier" charset="0"/>
                <a:cs typeface="Courier" charset="0"/>
              </a:rPr>
              <a:t> {</a:t>
            </a:r>
          </a:p>
          <a:p>
            <a:pPr marL="0" indent="0">
              <a:buNone/>
            </a:pPr>
            <a:r>
              <a:rPr lang="en-US" sz="2200" b="1" dirty="0">
                <a:latin typeface="Courier" charset="0"/>
                <a:ea typeface="Courier" charset="0"/>
                <a:cs typeface="Courier" charset="0"/>
              </a:rPr>
              <a:t>	</a:t>
            </a:r>
            <a:r>
              <a:rPr lang="en-US" sz="2200" b="1" dirty="0" err="1">
                <a:solidFill>
                  <a:srgbClr val="7030A0"/>
                </a:solidFill>
                <a:latin typeface="Courier" charset="0"/>
                <a:ea typeface="Courier" charset="0"/>
                <a:cs typeface="Courier" charset="0"/>
              </a:rPr>
              <a:t>int</a:t>
            </a:r>
            <a:r>
              <a:rPr lang="en-US" sz="2200" b="1" dirty="0">
                <a:solidFill>
                  <a:srgbClr val="7030A0"/>
                </a:solidFill>
                <a:latin typeface="Courier" charset="0"/>
                <a:ea typeface="Courier" charset="0"/>
                <a:cs typeface="Courier" charset="0"/>
              </a:rPr>
              <a:t> </a:t>
            </a:r>
            <a:r>
              <a:rPr lang="en-US" sz="2200" b="1" dirty="0">
                <a:latin typeface="Courier" charset="0"/>
                <a:ea typeface="Courier" charset="0"/>
                <a:cs typeface="Courier" charset="0"/>
              </a:rPr>
              <a:t>x = </a:t>
            </a:r>
            <a:r>
              <a:rPr lang="en-US" sz="2200" b="1" dirty="0" err="1">
                <a:latin typeface="Courier" charset="0"/>
                <a:ea typeface="Courier" charset="0"/>
                <a:cs typeface="Courier" charset="0"/>
              </a:rPr>
              <a:t>maybeAnObject.getX</a:t>
            </a:r>
            <a:r>
              <a:rPr lang="en-US" sz="2200" b="1" dirty="0">
                <a:latin typeface="Courier" charset="0"/>
                <a:ea typeface="Courier" charset="0"/>
                <a:cs typeface="Courier" charset="0"/>
              </a:rPr>
              <a:t>(); </a:t>
            </a:r>
            <a:r>
              <a:rPr lang="en-US" sz="2200" b="1" dirty="0">
                <a:solidFill>
                  <a:srgbClr val="FF0000"/>
                </a:solidFill>
                <a:latin typeface="Courier" charset="0"/>
                <a:ea typeface="Courier" charset="0"/>
                <a:cs typeface="Courier" charset="0"/>
              </a:rPr>
              <a:t>// CRASH!</a:t>
            </a:r>
          </a:p>
          <a:p>
            <a:pPr marL="0" indent="0">
              <a:buNone/>
            </a:pPr>
            <a:r>
              <a:rPr lang="en-US" sz="2200" b="1" dirty="0">
                <a:latin typeface="Courier" charset="0"/>
                <a:ea typeface="Courier" charset="0"/>
                <a:cs typeface="Courier" charset="0"/>
              </a:rPr>
              <a:t>}</a:t>
            </a:r>
          </a:p>
        </p:txBody>
      </p:sp>
      <p:sp>
        <p:nvSpPr>
          <p:cNvPr id="5" name="Title 4">
            <a:extLst>
              <a:ext uri="{FF2B5EF4-FFF2-40B4-BE49-F238E27FC236}">
                <a16:creationId xmlns:a16="http://schemas.microsoft.com/office/drawing/2014/main" id="{400A3310-E8C7-6043-8A13-523190A9008D}"/>
              </a:ext>
            </a:extLst>
          </p:cNvPr>
          <p:cNvSpPr>
            <a:spLocks noGrp="1"/>
          </p:cNvSpPr>
          <p:nvPr>
            <p:ph type="title"/>
          </p:nvPr>
        </p:nvSpPr>
        <p:spPr/>
        <p:txBody>
          <a:bodyPr/>
          <a:lstStyle/>
          <a:p>
            <a:endParaRPr lang="en-US"/>
          </a:p>
        </p:txBody>
      </p:sp>
      <p:sp>
        <p:nvSpPr>
          <p:cNvPr id="6" name="Rectangle 2">
            <a:extLst>
              <a:ext uri="{FF2B5EF4-FFF2-40B4-BE49-F238E27FC236}">
                <a16:creationId xmlns:a16="http://schemas.microsoft.com/office/drawing/2014/main" id="{09C0E83D-7B94-1840-809E-8C822F061229}"/>
              </a:ext>
            </a:extLst>
          </p:cNvPr>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Null</a:t>
            </a:r>
          </a:p>
        </p:txBody>
      </p:sp>
    </p:spTree>
    <p:extLst>
      <p:ext uri="{BB962C8B-B14F-4D97-AF65-F5344CB8AC3E}">
        <p14:creationId xmlns:p14="http://schemas.microsoft.com/office/powerpoint/2010/main" val="4142450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800" dirty="0"/>
              <a:t>Calling methods on an object that is </a:t>
            </a:r>
            <a:r>
              <a:rPr lang="en-US" sz="2800" b="1" dirty="0"/>
              <a:t>null</a:t>
            </a:r>
            <a:r>
              <a:rPr lang="en-US" sz="2800" dirty="0"/>
              <a:t> will crash your program! (throws a </a:t>
            </a:r>
            <a:r>
              <a:rPr lang="en-US" sz="2800" dirty="0" err="1"/>
              <a:t>NullPointerException</a:t>
            </a:r>
            <a:r>
              <a:rPr lang="en-US" sz="2800" dirty="0"/>
              <a: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26116"/>
          <a:stretch/>
        </p:blipFill>
        <p:spPr>
          <a:xfrm>
            <a:off x="0" y="2697429"/>
            <a:ext cx="9144000" cy="3779571"/>
          </a:xfrm>
          <a:prstGeom prst="rect">
            <a:avLst/>
          </a:prstGeom>
        </p:spPr>
      </p:pic>
      <p:sp>
        <p:nvSpPr>
          <p:cNvPr id="6" name="Title 5">
            <a:extLst>
              <a:ext uri="{FF2B5EF4-FFF2-40B4-BE49-F238E27FC236}">
                <a16:creationId xmlns:a16="http://schemas.microsoft.com/office/drawing/2014/main" id="{15BE174F-E8B5-AF45-9DDB-337F0D303411}"/>
              </a:ext>
            </a:extLst>
          </p:cNvPr>
          <p:cNvSpPr>
            <a:spLocks noGrp="1"/>
          </p:cNvSpPr>
          <p:nvPr>
            <p:ph type="title"/>
          </p:nvPr>
        </p:nvSpPr>
        <p:spPr/>
        <p:txBody>
          <a:bodyPr/>
          <a:lstStyle/>
          <a:p>
            <a:endParaRPr lang="en-US"/>
          </a:p>
        </p:txBody>
      </p:sp>
      <p:sp>
        <p:nvSpPr>
          <p:cNvPr id="7" name="Rectangle 2">
            <a:extLst>
              <a:ext uri="{FF2B5EF4-FFF2-40B4-BE49-F238E27FC236}">
                <a16:creationId xmlns:a16="http://schemas.microsoft.com/office/drawing/2014/main" id="{F57468BA-530C-DB48-B719-44B1FAB1880E}"/>
              </a:ext>
            </a:extLst>
          </p:cNvPr>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Null</a:t>
            </a:r>
          </a:p>
        </p:txBody>
      </p:sp>
    </p:spTree>
    <p:extLst>
      <p:ext uri="{BB962C8B-B14F-4D97-AF65-F5344CB8AC3E}">
        <p14:creationId xmlns:p14="http://schemas.microsoft.com/office/powerpoint/2010/main" val="3152939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Debris Sweeper</a:t>
            </a:r>
          </a:p>
        </p:txBody>
      </p:sp>
      <p:pic>
        <p:nvPicPr>
          <p:cNvPr id="2" name="Picture 1" descr="Screen Shot 2016-06-24 at 7.54.1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2235"/>
            <a:ext cx="9144000" cy="6609866"/>
          </a:xfrm>
          <a:prstGeom prst="rect">
            <a:avLst/>
          </a:prstGeom>
        </p:spPr>
      </p:pic>
    </p:spTree>
    <p:extLst>
      <p:ext uri="{BB962C8B-B14F-4D97-AF65-F5344CB8AC3E}">
        <p14:creationId xmlns:p14="http://schemas.microsoft.com/office/powerpoint/2010/main" val="1719778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042" y="1124910"/>
            <a:ext cx="8998910" cy="5060604"/>
          </a:xfrm>
        </p:spPr>
        <p:txBody>
          <a:bodyPr>
            <a:normAutofit lnSpcReduction="10000"/>
          </a:bodyPr>
          <a:lstStyle/>
          <a:p>
            <a:pPr marL="0" indent="0">
              <a:buNone/>
            </a:pPr>
            <a:r>
              <a:rPr lang="en-US" dirty="0"/>
              <a:t>New Commands</a:t>
            </a:r>
          </a:p>
          <a:p>
            <a:r>
              <a:rPr lang="en-US" dirty="0" err="1">
                <a:latin typeface="Courier"/>
                <a:cs typeface="Courier"/>
              </a:rPr>
              <a:t>addMouseListeners</a:t>
            </a:r>
            <a:r>
              <a:rPr lang="en-US" dirty="0">
                <a:latin typeface="Courier"/>
                <a:cs typeface="Courier"/>
              </a:rPr>
              <a:t>();</a:t>
            </a:r>
          </a:p>
          <a:p>
            <a:r>
              <a:rPr lang="en-US" dirty="0" err="1">
                <a:latin typeface="Courier"/>
                <a:cs typeface="Courier"/>
              </a:rPr>
              <a:t>getElementAt</a:t>
            </a:r>
            <a:r>
              <a:rPr lang="en-US" dirty="0">
                <a:latin typeface="Courier"/>
                <a:cs typeface="Courier"/>
              </a:rPr>
              <a:t>(</a:t>
            </a:r>
            <a:r>
              <a:rPr lang="en-US" i="1" dirty="0">
                <a:latin typeface="Courier"/>
                <a:cs typeface="Courier"/>
              </a:rPr>
              <a:t>x</a:t>
            </a:r>
            <a:r>
              <a:rPr lang="en-US" dirty="0">
                <a:latin typeface="Courier"/>
                <a:cs typeface="Courier"/>
              </a:rPr>
              <a:t>, </a:t>
            </a:r>
            <a:r>
              <a:rPr lang="en-US" i="1" dirty="0">
                <a:latin typeface="Courier"/>
                <a:cs typeface="Courier"/>
              </a:rPr>
              <a:t>y</a:t>
            </a:r>
            <a:r>
              <a:rPr lang="en-US" dirty="0">
                <a:latin typeface="Courier"/>
                <a:cs typeface="Courier"/>
              </a:rPr>
              <a:t>);</a:t>
            </a:r>
          </a:p>
          <a:p>
            <a:r>
              <a:rPr lang="en-US" dirty="0">
                <a:latin typeface="Courier"/>
                <a:cs typeface="Courier"/>
              </a:rPr>
              <a:t>remove(</a:t>
            </a:r>
            <a:r>
              <a:rPr lang="en-US" i="1" dirty="0" err="1">
                <a:latin typeface="Courier"/>
                <a:cs typeface="Courier"/>
              </a:rPr>
              <a:t>obj</a:t>
            </a:r>
            <a:r>
              <a:rPr lang="en-US" dirty="0">
                <a:latin typeface="Courier"/>
                <a:cs typeface="Courier"/>
              </a:rPr>
              <a:t>);</a:t>
            </a:r>
          </a:p>
          <a:p>
            <a:endParaRPr lang="en-US" dirty="0">
              <a:latin typeface="Courier"/>
              <a:cs typeface="Courier"/>
            </a:endParaRPr>
          </a:p>
          <a:p>
            <a:pPr marL="0" indent="0">
              <a:buNone/>
            </a:pPr>
            <a:r>
              <a:rPr lang="en-US" dirty="0"/>
              <a:t>New Ideas</a:t>
            </a:r>
          </a:p>
          <a:p>
            <a:r>
              <a:rPr lang="en-US" dirty="0"/>
              <a:t>The Listener Model</a:t>
            </a:r>
          </a:p>
          <a:p>
            <a:r>
              <a:rPr lang="en-US" dirty="0"/>
              <a:t>Instance Variables</a:t>
            </a:r>
          </a:p>
          <a:p>
            <a:r>
              <a:rPr lang="en-US" b="1" dirty="0">
                <a:solidFill>
                  <a:srgbClr val="660066"/>
                </a:solidFill>
                <a:latin typeface="Courier"/>
                <a:cs typeface="Courier"/>
              </a:rPr>
              <a:t>null</a:t>
            </a:r>
          </a:p>
          <a:p>
            <a:endParaRPr lang="en-US" dirty="0"/>
          </a:p>
          <a:p>
            <a:endParaRPr lang="en-US" dirty="0"/>
          </a:p>
          <a:p>
            <a:endParaRPr lang="en-US" dirty="0"/>
          </a:p>
        </p:txBody>
      </p:sp>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New Concepts</a:t>
            </a:r>
          </a:p>
        </p:txBody>
      </p:sp>
    </p:spTree>
    <p:extLst>
      <p:ext uri="{BB962C8B-B14F-4D97-AF65-F5344CB8AC3E}">
        <p14:creationId xmlns:p14="http://schemas.microsoft.com/office/powerpoint/2010/main" val="1745633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228600" y="2613495"/>
            <a:ext cx="8610600" cy="2362200"/>
            <a:chOff x="96" y="1872"/>
            <a:chExt cx="5424" cy="1488"/>
          </a:xfrm>
        </p:grpSpPr>
        <p:sp>
          <p:nvSpPr>
            <p:cNvPr id="4103" name="Rectangle 6"/>
            <p:cNvSpPr>
              <a:spLocks noChangeArrowheads="1"/>
            </p:cNvSpPr>
            <p:nvPr/>
          </p:nvSpPr>
          <p:spPr bwMode="auto">
            <a:xfrm>
              <a:off x="96" y="1872"/>
              <a:ext cx="2016" cy="265"/>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mouseClicked(</a:t>
              </a:r>
              <a:r>
                <a:rPr lang="en-US" sz="600" i="1">
                  <a:latin typeface="Times New Roman" charset="0"/>
                </a:rPr>
                <a:t> </a:t>
              </a:r>
              <a:r>
                <a:rPr lang="en-US" sz="2400" i="1">
                  <a:latin typeface="Times New Roman" charset="0"/>
                </a:rPr>
                <a:t>e</a:t>
              </a:r>
              <a:r>
                <a:rPr lang="en-US" sz="2400" b="1"/>
                <a:t>)</a:t>
              </a:r>
            </a:p>
          </p:txBody>
        </p:sp>
        <p:sp>
          <p:nvSpPr>
            <p:cNvPr id="4104" name="Rectangle 7"/>
            <p:cNvSpPr>
              <a:spLocks noChangeArrowheads="1"/>
            </p:cNvSpPr>
            <p:nvPr/>
          </p:nvSpPr>
          <p:spPr bwMode="auto">
            <a:xfrm>
              <a:off x="96" y="2131"/>
              <a:ext cx="2016" cy="266"/>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mousePressed(</a:t>
              </a:r>
              <a:r>
                <a:rPr lang="en-US" sz="600" i="1">
                  <a:latin typeface="Times New Roman" charset="0"/>
                </a:rPr>
                <a:t> </a:t>
              </a:r>
              <a:r>
                <a:rPr lang="en-US" sz="2400" i="1">
                  <a:latin typeface="Times New Roman" charset="0"/>
                </a:rPr>
                <a:t>e</a:t>
              </a:r>
              <a:r>
                <a:rPr lang="en-US" sz="2400" b="1"/>
                <a:t>)</a:t>
              </a:r>
            </a:p>
          </p:txBody>
        </p:sp>
        <p:sp>
          <p:nvSpPr>
            <p:cNvPr id="4105" name="Rectangle 8"/>
            <p:cNvSpPr>
              <a:spLocks noChangeArrowheads="1"/>
            </p:cNvSpPr>
            <p:nvPr/>
          </p:nvSpPr>
          <p:spPr bwMode="auto">
            <a:xfrm>
              <a:off x="96" y="2389"/>
              <a:ext cx="2016" cy="266"/>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mouseReleased(</a:t>
              </a:r>
              <a:r>
                <a:rPr lang="en-US" sz="2400" i="1">
                  <a:latin typeface="Times New Roman" charset="0"/>
                </a:rPr>
                <a:t>e</a:t>
              </a:r>
              <a:r>
                <a:rPr lang="en-US" sz="2400" b="1"/>
                <a:t>)</a:t>
              </a:r>
            </a:p>
          </p:txBody>
        </p:sp>
        <p:sp>
          <p:nvSpPr>
            <p:cNvPr id="4106" name="Rectangle 9"/>
            <p:cNvSpPr>
              <a:spLocks noChangeArrowheads="1"/>
            </p:cNvSpPr>
            <p:nvPr/>
          </p:nvSpPr>
          <p:spPr bwMode="auto">
            <a:xfrm>
              <a:off x="96" y="2647"/>
              <a:ext cx="2016" cy="266"/>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mouseMoved(</a:t>
              </a:r>
              <a:r>
                <a:rPr lang="en-US" sz="2400" i="1">
                  <a:latin typeface="Times New Roman" charset="0"/>
                </a:rPr>
                <a:t>e</a:t>
              </a:r>
              <a:r>
                <a:rPr lang="en-US" sz="2400" b="1"/>
                <a:t>)</a:t>
              </a:r>
            </a:p>
          </p:txBody>
        </p:sp>
        <p:sp>
          <p:nvSpPr>
            <p:cNvPr id="4107" name="Rectangle 10"/>
            <p:cNvSpPr>
              <a:spLocks noChangeArrowheads="1"/>
            </p:cNvSpPr>
            <p:nvPr/>
          </p:nvSpPr>
          <p:spPr bwMode="auto">
            <a:xfrm>
              <a:off x="96" y="2903"/>
              <a:ext cx="2016" cy="457"/>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mouseDragged(</a:t>
              </a:r>
              <a:r>
                <a:rPr lang="en-US" sz="2400" i="1">
                  <a:latin typeface="Times New Roman" charset="0"/>
                </a:rPr>
                <a:t>e</a:t>
              </a:r>
              <a:r>
                <a:rPr lang="en-US" sz="2400" b="1"/>
                <a:t>)</a:t>
              </a:r>
            </a:p>
          </p:txBody>
        </p:sp>
        <p:sp>
          <p:nvSpPr>
            <p:cNvPr id="4108" name="Rectangle 12"/>
            <p:cNvSpPr>
              <a:spLocks noChangeArrowheads="1"/>
            </p:cNvSpPr>
            <p:nvPr/>
          </p:nvSpPr>
          <p:spPr bwMode="auto">
            <a:xfrm>
              <a:off x="2112" y="1872"/>
              <a:ext cx="3408" cy="265"/>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user clicks the mouse</a:t>
              </a:r>
            </a:p>
          </p:txBody>
        </p:sp>
        <p:sp>
          <p:nvSpPr>
            <p:cNvPr id="4109" name="Rectangle 13"/>
            <p:cNvSpPr>
              <a:spLocks noChangeArrowheads="1"/>
            </p:cNvSpPr>
            <p:nvPr/>
          </p:nvSpPr>
          <p:spPr bwMode="auto">
            <a:xfrm>
              <a:off x="2112" y="2131"/>
              <a:ext cx="3408" cy="266"/>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mouse button is pressed</a:t>
              </a:r>
            </a:p>
          </p:txBody>
        </p:sp>
        <p:sp>
          <p:nvSpPr>
            <p:cNvPr id="4110" name="Rectangle 14"/>
            <p:cNvSpPr>
              <a:spLocks noChangeArrowheads="1"/>
            </p:cNvSpPr>
            <p:nvPr/>
          </p:nvSpPr>
          <p:spPr bwMode="auto">
            <a:xfrm>
              <a:off x="2112" y="2389"/>
              <a:ext cx="3408" cy="266"/>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mouse button is released</a:t>
              </a:r>
            </a:p>
          </p:txBody>
        </p:sp>
        <p:sp>
          <p:nvSpPr>
            <p:cNvPr id="4111" name="Rectangle 15"/>
            <p:cNvSpPr>
              <a:spLocks noChangeArrowheads="1"/>
            </p:cNvSpPr>
            <p:nvPr/>
          </p:nvSpPr>
          <p:spPr bwMode="auto">
            <a:xfrm>
              <a:off x="2112" y="2647"/>
              <a:ext cx="3408" cy="266"/>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user moves the mouse </a:t>
              </a:r>
            </a:p>
          </p:txBody>
        </p:sp>
        <p:sp>
          <p:nvSpPr>
            <p:cNvPr id="4112" name="Rectangle 16"/>
            <p:cNvSpPr>
              <a:spLocks noChangeArrowheads="1"/>
            </p:cNvSpPr>
            <p:nvPr/>
          </p:nvSpPr>
          <p:spPr bwMode="auto">
            <a:xfrm>
              <a:off x="2112" y="2903"/>
              <a:ext cx="3408" cy="457"/>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mouse is dragged with </a:t>
              </a:r>
            </a:p>
            <a:p>
              <a:pPr>
                <a:lnSpc>
                  <a:spcPct val="85000"/>
                </a:lnSpc>
              </a:pPr>
              <a:r>
                <a:rPr lang="en-US" sz="2400">
                  <a:latin typeface="Times New Roman" charset="0"/>
                </a:rPr>
                <a:t>the button down</a:t>
              </a:r>
            </a:p>
          </p:txBody>
        </p:sp>
      </p:grpSp>
      <p:sp>
        <p:nvSpPr>
          <p:cNvPr id="309265" name="Rectangle 17"/>
          <p:cNvSpPr>
            <a:spLocks noChangeArrowheads="1"/>
          </p:cNvSpPr>
          <p:nvPr/>
        </p:nvSpPr>
        <p:spPr bwMode="auto">
          <a:xfrm>
            <a:off x="101600" y="5486400"/>
            <a:ext cx="858520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nSpc>
                <a:spcPct val="85000"/>
              </a:lnSpc>
              <a:spcAft>
                <a:spcPct val="50000"/>
              </a:spcAft>
              <a:buSzPct val="100000"/>
            </a:pPr>
            <a:r>
              <a:rPr lang="en-US" sz="2800">
                <a:latin typeface="Times New Roman" charset="0"/>
              </a:rPr>
              <a:t>	The parameter </a:t>
            </a:r>
            <a:r>
              <a:rPr lang="en-US" sz="2800" i="1">
                <a:latin typeface="Times New Roman" charset="0"/>
              </a:rPr>
              <a:t>e</a:t>
            </a:r>
            <a:r>
              <a:rPr lang="en-US" sz="2800">
                <a:latin typeface="Times New Roman" charset="0"/>
              </a:rPr>
              <a:t> is </a:t>
            </a:r>
            <a:r>
              <a:rPr lang="en-US" sz="2600" b="1"/>
              <a:t>MouseEvent</a:t>
            </a:r>
            <a:r>
              <a:rPr lang="en-US" sz="2800">
                <a:latin typeface="Times New Roman" charset="0"/>
              </a:rPr>
              <a:t> object, which provides more data about event, such as the location of mouse.  </a:t>
            </a:r>
          </a:p>
        </p:txBody>
      </p:sp>
      <p:sp>
        <p:nvSpPr>
          <p:cNvPr id="4101" name="Rectangle 18"/>
          <p:cNvSpPr>
            <a:spLocks noChangeArrowheads="1"/>
          </p:cNvSpPr>
          <p:nvPr/>
        </p:nvSpPr>
        <p:spPr bwMode="auto">
          <a:xfrm>
            <a:off x="482600" y="1155700"/>
            <a:ext cx="8356600" cy="158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r>
              <a:rPr lang="en-US" sz="2800" dirty="0">
                <a:latin typeface="Times New Roman" charset="0"/>
              </a:rPr>
              <a:t>1.	</a:t>
            </a:r>
            <a:r>
              <a:rPr lang="en-US" sz="2400" dirty="0"/>
              <a:t>The </a:t>
            </a:r>
            <a:r>
              <a:rPr lang="en-US" sz="2400" b="1" dirty="0"/>
              <a:t>run</a:t>
            </a:r>
            <a:r>
              <a:rPr lang="en-US" sz="2800" dirty="0">
                <a:latin typeface="Times New Roman" charset="0"/>
              </a:rPr>
              <a:t> method should call </a:t>
            </a:r>
            <a:r>
              <a:rPr lang="en-US" sz="2400" b="1" dirty="0" err="1"/>
              <a:t>addMouseListeners</a:t>
            </a:r>
            <a:endParaRPr lang="en-US" sz="2800" dirty="0">
              <a:latin typeface="Times New Roman" charset="0"/>
            </a:endParaRPr>
          </a:p>
          <a:p>
            <a:pPr marL="342900" indent="-342900"/>
            <a:r>
              <a:rPr lang="en-US" sz="2800" dirty="0">
                <a:latin typeface="Times New Roman" charset="0"/>
              </a:rPr>
              <a:t>2.	Write definitions of any listener methods needed</a:t>
            </a:r>
          </a:p>
        </p:txBody>
      </p:sp>
      <p:sp>
        <p:nvSpPr>
          <p:cNvPr id="4102" name="Text Box 21"/>
          <p:cNvSpPr txBox="1">
            <a:spLocks noChangeArrowheads="1"/>
          </p:cNvSpPr>
          <p:nvPr/>
        </p:nvSpPr>
        <p:spPr bwMode="auto">
          <a:xfrm>
            <a:off x="0" y="6521450"/>
            <a:ext cx="4948238"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spAutoFit/>
          </a:bodyPr>
          <a:lstStyle>
            <a:lvl1pPr>
              <a:defRPr sz="1600">
                <a:solidFill>
                  <a:schemeClr val="tx1"/>
                </a:solidFill>
                <a:latin typeface="Courier New" charset="0"/>
                <a:ea typeface="ＭＳ Ｐゴシック" charset="0"/>
              </a:defRPr>
            </a:lvl1pPr>
            <a:lvl2pPr marL="742950" indent="-285750">
              <a:defRPr sz="1600">
                <a:solidFill>
                  <a:schemeClr val="tx1"/>
                </a:solidFill>
                <a:latin typeface="Courier New" charset="0"/>
                <a:ea typeface="ＭＳ Ｐゴシック" charset="0"/>
              </a:defRPr>
            </a:lvl2pPr>
            <a:lvl3pPr marL="1143000" indent="-228600">
              <a:defRPr sz="1600">
                <a:solidFill>
                  <a:schemeClr val="tx1"/>
                </a:solidFill>
                <a:latin typeface="Courier New" charset="0"/>
                <a:ea typeface="ＭＳ Ｐゴシック" charset="0"/>
              </a:defRPr>
            </a:lvl3pPr>
            <a:lvl4pPr marL="1600200" indent="-228600">
              <a:defRPr sz="1600">
                <a:solidFill>
                  <a:schemeClr val="tx1"/>
                </a:solidFill>
                <a:latin typeface="Courier New" charset="0"/>
                <a:ea typeface="ＭＳ Ｐゴシック" charset="0"/>
              </a:defRPr>
            </a:lvl4pPr>
            <a:lvl5pPr marL="2057400" indent="-228600">
              <a:defRPr sz="1600">
                <a:solidFill>
                  <a:schemeClr val="tx1"/>
                </a:solidFill>
                <a:latin typeface="Courier New" charset="0"/>
                <a:ea typeface="ＭＳ Ｐゴシック" charset="0"/>
              </a:defRPr>
            </a:lvl5pPr>
            <a:lvl6pPr marL="2514600" indent="-228600" eaLnBrk="0" fontAlgn="base" hangingPunct="0">
              <a:spcBef>
                <a:spcPct val="0"/>
              </a:spcBef>
              <a:spcAft>
                <a:spcPct val="0"/>
              </a:spcAft>
              <a:defRPr sz="1600">
                <a:solidFill>
                  <a:schemeClr val="tx1"/>
                </a:solidFill>
                <a:latin typeface="Courier New" charset="0"/>
                <a:ea typeface="ＭＳ Ｐゴシック" charset="0"/>
              </a:defRPr>
            </a:lvl6pPr>
            <a:lvl7pPr marL="2971800" indent="-228600" eaLnBrk="0" fontAlgn="base" hangingPunct="0">
              <a:spcBef>
                <a:spcPct val="0"/>
              </a:spcBef>
              <a:spcAft>
                <a:spcPct val="0"/>
              </a:spcAft>
              <a:defRPr sz="1600">
                <a:solidFill>
                  <a:schemeClr val="tx1"/>
                </a:solidFill>
                <a:latin typeface="Courier New" charset="0"/>
                <a:ea typeface="ＭＳ Ｐゴシック" charset="0"/>
              </a:defRPr>
            </a:lvl7pPr>
            <a:lvl8pPr marL="3429000" indent="-228600" eaLnBrk="0" fontAlgn="base" hangingPunct="0">
              <a:spcBef>
                <a:spcPct val="0"/>
              </a:spcBef>
              <a:spcAft>
                <a:spcPct val="0"/>
              </a:spcAft>
              <a:defRPr sz="1600">
                <a:solidFill>
                  <a:schemeClr val="tx1"/>
                </a:solidFill>
                <a:latin typeface="Courier New" charset="0"/>
                <a:ea typeface="ＭＳ Ｐゴシック" charset="0"/>
              </a:defRPr>
            </a:lvl8pPr>
            <a:lvl9pPr marL="3886200" indent="-228600" eaLnBrk="0" fontAlgn="base" hangingPunct="0">
              <a:spcBef>
                <a:spcPct val="0"/>
              </a:spcBef>
              <a:spcAft>
                <a:spcPct val="0"/>
              </a:spcAft>
              <a:defRPr sz="1600">
                <a:solidFill>
                  <a:schemeClr val="tx1"/>
                </a:solidFill>
                <a:latin typeface="Courier New" charset="0"/>
                <a:ea typeface="ＭＳ Ｐゴシック" charset="0"/>
              </a:defRPr>
            </a:lvl9pPr>
          </a:lstStyle>
          <a:p>
            <a:pPr>
              <a:spcBef>
                <a:spcPct val="50000"/>
              </a:spcBef>
            </a:pPr>
            <a:r>
              <a:rPr lang="en-US" i="1">
                <a:latin typeface="Times New Roman" charset="0"/>
              </a:rPr>
              <a:t>Using portions of slides by Eric Roberts</a:t>
            </a:r>
          </a:p>
        </p:txBody>
      </p:sp>
      <p:sp>
        <p:nvSpPr>
          <p:cNvPr id="18"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Responding to Mouse Events</a:t>
            </a:r>
          </a:p>
        </p:txBody>
      </p:sp>
    </p:spTree>
    <p:extLst>
      <p:ext uri="{BB962C8B-B14F-4D97-AF65-F5344CB8AC3E}">
        <p14:creationId xmlns:p14="http://schemas.microsoft.com/office/powerpoint/2010/main" val="2080653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9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6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5"/>
          <p:cNvSpPr>
            <a:spLocks noChangeArrowheads="1"/>
          </p:cNvSpPr>
          <p:nvPr/>
        </p:nvSpPr>
        <p:spPr bwMode="auto">
          <a:xfrm>
            <a:off x="304800" y="2600920"/>
            <a:ext cx="3048000" cy="465138"/>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keyPressed(</a:t>
            </a:r>
            <a:r>
              <a:rPr lang="en-US" sz="600" i="1">
                <a:latin typeface="Times New Roman" charset="0"/>
              </a:rPr>
              <a:t> </a:t>
            </a:r>
            <a:r>
              <a:rPr lang="en-US" sz="2400" i="1">
                <a:latin typeface="Times New Roman" charset="0"/>
              </a:rPr>
              <a:t>e</a:t>
            </a:r>
            <a:r>
              <a:rPr lang="en-US" sz="2400" b="1"/>
              <a:t>)</a:t>
            </a:r>
          </a:p>
        </p:txBody>
      </p:sp>
      <p:sp>
        <p:nvSpPr>
          <p:cNvPr id="5124" name="Rectangle 6"/>
          <p:cNvSpPr>
            <a:spLocks noChangeArrowheads="1"/>
          </p:cNvSpPr>
          <p:nvPr/>
        </p:nvSpPr>
        <p:spPr bwMode="auto">
          <a:xfrm>
            <a:off x="304800" y="3054945"/>
            <a:ext cx="3048000" cy="465138"/>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keyReleased(</a:t>
            </a:r>
            <a:r>
              <a:rPr lang="en-US" sz="600" i="1">
                <a:latin typeface="Times New Roman" charset="0"/>
              </a:rPr>
              <a:t> </a:t>
            </a:r>
            <a:r>
              <a:rPr lang="en-US" sz="2400" i="1">
                <a:latin typeface="Times New Roman" charset="0"/>
              </a:rPr>
              <a:t>e</a:t>
            </a:r>
            <a:r>
              <a:rPr lang="en-US" sz="2400" b="1"/>
              <a:t>)</a:t>
            </a:r>
          </a:p>
        </p:txBody>
      </p:sp>
      <p:sp>
        <p:nvSpPr>
          <p:cNvPr id="5125" name="Rectangle 7"/>
          <p:cNvSpPr>
            <a:spLocks noChangeArrowheads="1"/>
          </p:cNvSpPr>
          <p:nvPr/>
        </p:nvSpPr>
        <p:spPr bwMode="auto">
          <a:xfrm>
            <a:off x="304800" y="3507383"/>
            <a:ext cx="3048000" cy="998537"/>
          </a:xfrm>
          <a:prstGeom prst="rect">
            <a:avLst/>
          </a:prstGeom>
          <a:solidFill>
            <a:schemeClr val="bg1"/>
          </a:solidFill>
          <a:ln w="9525">
            <a:solidFill>
              <a:schemeClr val="tx1"/>
            </a:solidFill>
            <a:miter lim="800000"/>
            <a:headEnd/>
            <a:tailEnd/>
          </a:ln>
        </p:spPr>
        <p:txBody>
          <a:bodyPr wrap="none" anchor="ctr"/>
          <a:lstStyle/>
          <a:p>
            <a:pPr>
              <a:lnSpc>
                <a:spcPct val="80000"/>
              </a:lnSpc>
            </a:pPr>
            <a:r>
              <a:rPr lang="en-US" sz="2400" b="1"/>
              <a:t>keyTyped(</a:t>
            </a:r>
            <a:r>
              <a:rPr lang="en-US" sz="2400" i="1">
                <a:latin typeface="Times New Roman" charset="0"/>
              </a:rPr>
              <a:t>e</a:t>
            </a:r>
            <a:r>
              <a:rPr lang="en-US" sz="2400" b="1"/>
              <a:t>)</a:t>
            </a:r>
          </a:p>
        </p:txBody>
      </p:sp>
      <p:sp>
        <p:nvSpPr>
          <p:cNvPr id="5126" name="Rectangle 8"/>
          <p:cNvSpPr>
            <a:spLocks noChangeArrowheads="1"/>
          </p:cNvSpPr>
          <p:nvPr/>
        </p:nvSpPr>
        <p:spPr bwMode="auto">
          <a:xfrm>
            <a:off x="3352800" y="2600920"/>
            <a:ext cx="5410200" cy="465138"/>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user presses a key</a:t>
            </a:r>
          </a:p>
        </p:txBody>
      </p:sp>
      <p:sp>
        <p:nvSpPr>
          <p:cNvPr id="5127" name="Rectangle 9"/>
          <p:cNvSpPr>
            <a:spLocks noChangeArrowheads="1"/>
          </p:cNvSpPr>
          <p:nvPr/>
        </p:nvSpPr>
        <p:spPr bwMode="auto">
          <a:xfrm>
            <a:off x="3352800" y="3054945"/>
            <a:ext cx="5410200" cy="465138"/>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key comes back up</a:t>
            </a:r>
          </a:p>
        </p:txBody>
      </p:sp>
      <p:sp>
        <p:nvSpPr>
          <p:cNvPr id="5128" name="Rectangle 10"/>
          <p:cNvSpPr>
            <a:spLocks noChangeArrowheads="1"/>
          </p:cNvSpPr>
          <p:nvPr/>
        </p:nvSpPr>
        <p:spPr bwMode="auto">
          <a:xfrm>
            <a:off x="3352800" y="3507383"/>
            <a:ext cx="5410200" cy="998537"/>
          </a:xfrm>
          <a:prstGeom prst="rect">
            <a:avLst/>
          </a:prstGeom>
          <a:solidFill>
            <a:schemeClr val="bg1"/>
          </a:solidFill>
          <a:ln w="9525">
            <a:solidFill>
              <a:schemeClr val="tx1"/>
            </a:solidFill>
            <a:miter lim="800000"/>
            <a:headEnd/>
            <a:tailEnd/>
          </a:ln>
        </p:spPr>
        <p:txBody>
          <a:bodyPr wrap="none" anchor="ctr"/>
          <a:lstStyle/>
          <a:p>
            <a:pPr>
              <a:lnSpc>
                <a:spcPct val="85000"/>
              </a:lnSpc>
            </a:pPr>
            <a:r>
              <a:rPr lang="en-US" sz="2400">
                <a:latin typeface="Times New Roman" charset="0"/>
              </a:rPr>
              <a:t>Called when the user types </a:t>
            </a:r>
          </a:p>
          <a:p>
            <a:pPr>
              <a:lnSpc>
                <a:spcPct val="85000"/>
              </a:lnSpc>
            </a:pPr>
            <a:r>
              <a:rPr lang="en-US" sz="2400">
                <a:latin typeface="Times New Roman" charset="0"/>
              </a:rPr>
              <a:t>(presses and releases) a key</a:t>
            </a:r>
          </a:p>
        </p:txBody>
      </p:sp>
      <p:sp>
        <p:nvSpPr>
          <p:cNvPr id="5129" name="Rectangle 11"/>
          <p:cNvSpPr>
            <a:spLocks noChangeArrowheads="1"/>
          </p:cNvSpPr>
          <p:nvPr/>
        </p:nvSpPr>
        <p:spPr bwMode="auto">
          <a:xfrm>
            <a:off x="482600" y="4914900"/>
            <a:ext cx="812800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nSpc>
                <a:spcPct val="85000"/>
              </a:lnSpc>
              <a:spcAft>
                <a:spcPct val="50000"/>
              </a:spcAft>
              <a:buSzPct val="100000"/>
            </a:pPr>
            <a:r>
              <a:rPr lang="en-US" sz="2800">
                <a:latin typeface="Times New Roman" charset="0"/>
              </a:rPr>
              <a:t>	The parameter </a:t>
            </a:r>
            <a:r>
              <a:rPr lang="en-US" sz="2800" i="1">
                <a:latin typeface="Times New Roman" charset="0"/>
              </a:rPr>
              <a:t>e</a:t>
            </a:r>
            <a:r>
              <a:rPr lang="en-US" sz="2800">
                <a:latin typeface="Times New Roman" charset="0"/>
              </a:rPr>
              <a:t> is a </a:t>
            </a:r>
            <a:r>
              <a:rPr lang="en-US" sz="2600" b="1"/>
              <a:t>KeyEvent</a:t>
            </a:r>
            <a:r>
              <a:rPr lang="en-US" sz="2800">
                <a:latin typeface="Times New Roman" charset="0"/>
              </a:rPr>
              <a:t> object, which indicates which key is involved.</a:t>
            </a:r>
          </a:p>
        </p:txBody>
      </p:sp>
      <p:sp>
        <p:nvSpPr>
          <p:cNvPr id="5130" name="Rectangle 15"/>
          <p:cNvSpPr>
            <a:spLocks noChangeArrowheads="1"/>
          </p:cNvSpPr>
          <p:nvPr/>
        </p:nvSpPr>
        <p:spPr bwMode="auto">
          <a:xfrm>
            <a:off x="482600" y="1155700"/>
            <a:ext cx="8356600" cy="158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r>
              <a:rPr lang="en-US" sz="2800" dirty="0">
                <a:latin typeface="Times New Roman" charset="0"/>
              </a:rPr>
              <a:t>1.	The </a:t>
            </a:r>
            <a:r>
              <a:rPr lang="en-US" sz="2400" b="1" dirty="0"/>
              <a:t>run</a:t>
            </a:r>
            <a:r>
              <a:rPr lang="en-US" sz="2800" dirty="0">
                <a:latin typeface="Times New Roman" charset="0"/>
              </a:rPr>
              <a:t> method should call </a:t>
            </a:r>
            <a:r>
              <a:rPr lang="en-US" sz="2400" b="1" dirty="0" err="1"/>
              <a:t>addKeyListeners</a:t>
            </a:r>
            <a:endParaRPr lang="en-US" sz="2800" dirty="0">
              <a:latin typeface="Times New Roman" charset="0"/>
            </a:endParaRPr>
          </a:p>
          <a:p>
            <a:pPr marL="342900" indent="-342900"/>
            <a:r>
              <a:rPr lang="en-US" sz="2800" dirty="0">
                <a:latin typeface="Times New Roman" charset="0"/>
              </a:rPr>
              <a:t>2.	Write definitions of any listener methods needed</a:t>
            </a:r>
          </a:p>
        </p:txBody>
      </p:sp>
      <p:sp>
        <p:nvSpPr>
          <p:cNvPr id="5131" name="Text Box 18"/>
          <p:cNvSpPr txBox="1">
            <a:spLocks noChangeArrowheads="1"/>
          </p:cNvSpPr>
          <p:nvPr/>
        </p:nvSpPr>
        <p:spPr bwMode="auto">
          <a:xfrm>
            <a:off x="0" y="6521450"/>
            <a:ext cx="4948238"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spAutoFit/>
          </a:bodyPr>
          <a:lstStyle>
            <a:lvl1pPr>
              <a:defRPr sz="1600">
                <a:solidFill>
                  <a:schemeClr val="tx1"/>
                </a:solidFill>
                <a:latin typeface="Courier New" charset="0"/>
                <a:ea typeface="ＭＳ Ｐゴシック" charset="0"/>
              </a:defRPr>
            </a:lvl1pPr>
            <a:lvl2pPr marL="742950" indent="-285750">
              <a:defRPr sz="1600">
                <a:solidFill>
                  <a:schemeClr val="tx1"/>
                </a:solidFill>
                <a:latin typeface="Courier New" charset="0"/>
                <a:ea typeface="ＭＳ Ｐゴシック" charset="0"/>
              </a:defRPr>
            </a:lvl2pPr>
            <a:lvl3pPr marL="1143000" indent="-228600">
              <a:defRPr sz="1600">
                <a:solidFill>
                  <a:schemeClr val="tx1"/>
                </a:solidFill>
                <a:latin typeface="Courier New" charset="0"/>
                <a:ea typeface="ＭＳ Ｐゴシック" charset="0"/>
              </a:defRPr>
            </a:lvl3pPr>
            <a:lvl4pPr marL="1600200" indent="-228600">
              <a:defRPr sz="1600">
                <a:solidFill>
                  <a:schemeClr val="tx1"/>
                </a:solidFill>
                <a:latin typeface="Courier New" charset="0"/>
                <a:ea typeface="ＭＳ Ｐゴシック" charset="0"/>
              </a:defRPr>
            </a:lvl4pPr>
            <a:lvl5pPr marL="2057400" indent="-228600">
              <a:defRPr sz="1600">
                <a:solidFill>
                  <a:schemeClr val="tx1"/>
                </a:solidFill>
                <a:latin typeface="Courier New" charset="0"/>
                <a:ea typeface="ＭＳ Ｐゴシック" charset="0"/>
              </a:defRPr>
            </a:lvl5pPr>
            <a:lvl6pPr marL="2514600" indent="-228600" eaLnBrk="0" fontAlgn="base" hangingPunct="0">
              <a:spcBef>
                <a:spcPct val="0"/>
              </a:spcBef>
              <a:spcAft>
                <a:spcPct val="0"/>
              </a:spcAft>
              <a:defRPr sz="1600">
                <a:solidFill>
                  <a:schemeClr val="tx1"/>
                </a:solidFill>
                <a:latin typeface="Courier New" charset="0"/>
                <a:ea typeface="ＭＳ Ｐゴシック" charset="0"/>
              </a:defRPr>
            </a:lvl6pPr>
            <a:lvl7pPr marL="2971800" indent="-228600" eaLnBrk="0" fontAlgn="base" hangingPunct="0">
              <a:spcBef>
                <a:spcPct val="0"/>
              </a:spcBef>
              <a:spcAft>
                <a:spcPct val="0"/>
              </a:spcAft>
              <a:defRPr sz="1600">
                <a:solidFill>
                  <a:schemeClr val="tx1"/>
                </a:solidFill>
                <a:latin typeface="Courier New" charset="0"/>
                <a:ea typeface="ＭＳ Ｐゴシック" charset="0"/>
              </a:defRPr>
            </a:lvl7pPr>
            <a:lvl8pPr marL="3429000" indent="-228600" eaLnBrk="0" fontAlgn="base" hangingPunct="0">
              <a:spcBef>
                <a:spcPct val="0"/>
              </a:spcBef>
              <a:spcAft>
                <a:spcPct val="0"/>
              </a:spcAft>
              <a:defRPr sz="1600">
                <a:solidFill>
                  <a:schemeClr val="tx1"/>
                </a:solidFill>
                <a:latin typeface="Courier New" charset="0"/>
                <a:ea typeface="ＭＳ Ｐゴシック" charset="0"/>
              </a:defRPr>
            </a:lvl8pPr>
            <a:lvl9pPr marL="3886200" indent="-228600" eaLnBrk="0" fontAlgn="base" hangingPunct="0">
              <a:spcBef>
                <a:spcPct val="0"/>
              </a:spcBef>
              <a:spcAft>
                <a:spcPct val="0"/>
              </a:spcAft>
              <a:defRPr sz="1600">
                <a:solidFill>
                  <a:schemeClr val="tx1"/>
                </a:solidFill>
                <a:latin typeface="Courier New" charset="0"/>
                <a:ea typeface="ＭＳ Ｐゴシック" charset="0"/>
              </a:defRPr>
            </a:lvl9pPr>
          </a:lstStyle>
          <a:p>
            <a:pPr>
              <a:spcBef>
                <a:spcPct val="50000"/>
              </a:spcBef>
            </a:pPr>
            <a:r>
              <a:rPr lang="en-US" i="1">
                <a:latin typeface="Times New Roman" charset="0"/>
              </a:rPr>
              <a:t>Using portions of slides by Eric Roberts</a:t>
            </a:r>
          </a:p>
        </p:txBody>
      </p:sp>
      <p:sp>
        <p:nvSpPr>
          <p:cNvPr id="1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Responding to Keyboard Events</a:t>
            </a:r>
          </a:p>
        </p:txBody>
      </p:sp>
    </p:spTree>
    <p:extLst>
      <p:ext uri="{BB962C8B-B14F-4D97-AF65-F5344CB8AC3E}">
        <p14:creationId xmlns:p14="http://schemas.microsoft.com/office/powerpoint/2010/main" val="20563769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2889" y="0"/>
            <a:ext cx="10287000" cy="6858000"/>
          </a:xfrm>
          <a:prstGeom prst="rect">
            <a:avLst/>
          </a:prstGeom>
        </p:spPr>
      </p:pic>
      <p:sp>
        <p:nvSpPr>
          <p:cNvPr id="4"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And Here We Are</a:t>
            </a:r>
            <a:r>
              <a:rPr lang="is-IS" sz="4000" b="1" dirty="0">
                <a:solidFill>
                  <a:schemeClr val="tx1"/>
                </a:solidFill>
                <a:latin typeface="Century Gothic"/>
                <a:cs typeface="Century Gothic"/>
              </a:rPr>
              <a:t>…</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1088285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622015"/>
            <a:ext cx="9144000" cy="5962422"/>
          </a:xfrm>
          <a:prstGeom prst="rect">
            <a:avLst/>
          </a:prstGeom>
        </p:spPr>
      </p:pic>
      <p:pic>
        <p:nvPicPr>
          <p:cNvPr id="7" name="Picture 6"/>
          <p:cNvPicPr>
            <a:picLocks noChangeAspect="1"/>
          </p:cNvPicPr>
          <p:nvPr/>
        </p:nvPicPr>
        <p:blipFill rotWithShape="1">
          <a:blip r:embed="rId3"/>
          <a:srcRect b="2110"/>
          <a:stretch/>
        </p:blipFill>
        <p:spPr>
          <a:xfrm>
            <a:off x="0" y="747848"/>
            <a:ext cx="9144000" cy="5836589"/>
          </a:xfrm>
          <a:prstGeom prst="rect">
            <a:avLst/>
          </a:prstGeom>
        </p:spPr>
      </p:pic>
      <p:sp>
        <p:nvSpPr>
          <p:cNvPr id="8" name="Rectangle 2"/>
          <p:cNvSpPr txBox="1">
            <a:spLocks noChangeArrowheads="1"/>
          </p:cNvSpPr>
          <p:nvPr/>
        </p:nvSpPr>
        <p:spPr>
          <a:xfrm>
            <a:off x="0" y="-24152"/>
            <a:ext cx="9144000" cy="746387"/>
          </a:xfrm>
          <a:prstGeom prst="rect">
            <a:avLst/>
          </a:prstGeom>
          <a:solidFill>
            <a:schemeClr val="accent3">
              <a:lumMod val="60000"/>
              <a:lumOff val="40000"/>
            </a:schemeClr>
          </a:solidFill>
          <a:ln w="38100" cap="flat" cmpd="sng" algn="ctr">
            <a:noFill/>
            <a:prstDash val="solid"/>
          </a:ln>
          <a:effectLst/>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a:solidFill>
                  <a:schemeClr val="tx1"/>
                </a:solidFill>
                <a:latin typeface="Century Gothic"/>
                <a:cs typeface="Century Gothic"/>
              </a:rPr>
              <a:t>Catch Me If You Can?</a:t>
            </a:r>
          </a:p>
        </p:txBody>
      </p:sp>
    </p:spTree>
    <p:extLst>
      <p:ext uri="{BB962C8B-B14F-4D97-AF65-F5344CB8AC3E}">
        <p14:creationId xmlns:p14="http://schemas.microsoft.com/office/powerpoint/2010/main" val="53196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ach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aching" id="{E3E4484C-B620-AB4D-A257-40FA8917650D}" vid="{1881D74E-77CC-F642-A592-AAFA1B84A3B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6561</TotalTime>
  <Words>898</Words>
  <Application>Microsoft Macintosh PowerPoint</Application>
  <PresentationFormat>On-screen Show (4:3)</PresentationFormat>
  <Paragraphs>215</Paragraphs>
  <Slides>44</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44</vt:i4>
      </vt:variant>
    </vt:vector>
  </HeadingPairs>
  <TitlesOfParts>
    <vt:vector size="55" baseType="lpstr">
      <vt:lpstr>ＭＳ Ｐゴシック</vt:lpstr>
      <vt:lpstr>Arial</vt:lpstr>
      <vt:lpstr>Calibri</vt:lpstr>
      <vt:lpstr>Century Gothic</vt:lpstr>
      <vt:lpstr>Chalkboard</vt:lpstr>
      <vt:lpstr>Consolas</vt:lpstr>
      <vt:lpstr>Courier</vt:lpstr>
      <vt:lpstr>Mangal</vt:lpstr>
      <vt:lpstr>Menlo</vt:lpstr>
      <vt:lpstr>Times New Roman</vt:lpstr>
      <vt:lpstr>teaching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Stanford</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Piech</dc:creator>
  <cp:lastModifiedBy>Chris James Piech</cp:lastModifiedBy>
  <cp:revision>52</cp:revision>
  <cp:lastPrinted>2017-01-27T17:37:51Z</cp:lastPrinted>
  <dcterms:created xsi:type="dcterms:W3CDTF">2016-06-22T10:46:22Z</dcterms:created>
  <dcterms:modified xsi:type="dcterms:W3CDTF">2018-01-29T21:08:13Z</dcterms:modified>
</cp:coreProperties>
</file>