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82"/>
  </p:notesMasterIdLst>
  <p:sldIdLst>
    <p:sldId id="580" r:id="rId2"/>
    <p:sldId id="735" r:id="rId3"/>
    <p:sldId id="736" r:id="rId4"/>
    <p:sldId id="739" r:id="rId5"/>
    <p:sldId id="740" r:id="rId6"/>
    <p:sldId id="741" r:id="rId7"/>
    <p:sldId id="742" r:id="rId8"/>
    <p:sldId id="743" r:id="rId9"/>
    <p:sldId id="738" r:id="rId10"/>
    <p:sldId id="753" r:id="rId11"/>
    <p:sldId id="752" r:id="rId12"/>
    <p:sldId id="531" r:id="rId13"/>
    <p:sldId id="532" r:id="rId14"/>
    <p:sldId id="533" r:id="rId15"/>
    <p:sldId id="534" r:id="rId16"/>
    <p:sldId id="535" r:id="rId17"/>
    <p:sldId id="536" r:id="rId18"/>
    <p:sldId id="537" r:id="rId19"/>
    <p:sldId id="538" r:id="rId20"/>
    <p:sldId id="539" r:id="rId21"/>
    <p:sldId id="540" r:id="rId22"/>
    <p:sldId id="541" r:id="rId23"/>
    <p:sldId id="542" r:id="rId24"/>
    <p:sldId id="543" r:id="rId25"/>
    <p:sldId id="544" r:id="rId26"/>
    <p:sldId id="545" r:id="rId27"/>
    <p:sldId id="546" r:id="rId28"/>
    <p:sldId id="547" r:id="rId29"/>
    <p:sldId id="548" r:id="rId30"/>
    <p:sldId id="705" r:id="rId31"/>
    <p:sldId id="706" r:id="rId32"/>
    <p:sldId id="707" r:id="rId33"/>
    <p:sldId id="708" r:id="rId34"/>
    <p:sldId id="709" r:id="rId35"/>
    <p:sldId id="710" r:id="rId36"/>
    <p:sldId id="711" r:id="rId37"/>
    <p:sldId id="712" r:id="rId38"/>
    <p:sldId id="713" r:id="rId39"/>
    <p:sldId id="714" r:id="rId40"/>
    <p:sldId id="715" r:id="rId41"/>
    <p:sldId id="716" r:id="rId42"/>
    <p:sldId id="717" r:id="rId43"/>
    <p:sldId id="718" r:id="rId44"/>
    <p:sldId id="719" r:id="rId45"/>
    <p:sldId id="720" r:id="rId46"/>
    <p:sldId id="721" r:id="rId47"/>
    <p:sldId id="722" r:id="rId48"/>
    <p:sldId id="723" r:id="rId49"/>
    <p:sldId id="668" r:id="rId50"/>
    <p:sldId id="687" r:id="rId51"/>
    <p:sldId id="688" r:id="rId52"/>
    <p:sldId id="726" r:id="rId53"/>
    <p:sldId id="725" r:id="rId54"/>
    <p:sldId id="727" r:id="rId55"/>
    <p:sldId id="728" r:id="rId56"/>
    <p:sldId id="729" r:id="rId57"/>
    <p:sldId id="690" r:id="rId58"/>
    <p:sldId id="744" r:id="rId59"/>
    <p:sldId id="751" r:id="rId60"/>
    <p:sldId id="750" r:id="rId61"/>
    <p:sldId id="747" r:id="rId62"/>
    <p:sldId id="749" r:id="rId63"/>
    <p:sldId id="748" r:id="rId64"/>
    <p:sldId id="745" r:id="rId65"/>
    <p:sldId id="694" r:id="rId66"/>
    <p:sldId id="659" r:id="rId67"/>
    <p:sldId id="660" r:id="rId68"/>
    <p:sldId id="661" r:id="rId69"/>
    <p:sldId id="754" r:id="rId70"/>
    <p:sldId id="697" r:id="rId71"/>
    <p:sldId id="732" r:id="rId72"/>
    <p:sldId id="698" r:id="rId73"/>
    <p:sldId id="733" r:id="rId74"/>
    <p:sldId id="699" r:id="rId75"/>
    <p:sldId id="700" r:id="rId76"/>
    <p:sldId id="701" r:id="rId77"/>
    <p:sldId id="702" r:id="rId78"/>
    <p:sldId id="703" r:id="rId79"/>
    <p:sldId id="704" r:id="rId80"/>
    <p:sldId id="632" r:id="rId8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27FF"/>
    <a:srgbClr val="6C833E"/>
    <a:srgbClr val="E0E0E0"/>
    <a:srgbClr val="EBEBEB"/>
    <a:srgbClr val="FFD579"/>
    <a:srgbClr val="FF9300"/>
    <a:srgbClr val="FFF8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55"/>
    <p:restoredTop sz="91481"/>
  </p:normalViewPr>
  <p:slideViewPr>
    <p:cSldViewPr snapToGrid="0" snapToObjects="1">
      <p:cViewPr varScale="1">
        <p:scale>
          <a:sx n="94" d="100"/>
          <a:sy n="94" d="100"/>
        </p:scale>
        <p:origin x="1840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76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6603E4-561B-5A4B-8F24-EFD4F9072BF4}" type="datetimeFigureOut">
              <a:rPr lang="en-US" smtClean="0"/>
              <a:t>1/17/19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E95E2B-2CC3-E84A-85F5-4F60434109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972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11:45AM</a:t>
            </a:r>
          </a:p>
          <a:p>
            <a:r>
              <a:rPr lang="en-US" dirty="0"/>
              <a:t>Think pair share (hint: fencepost)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306187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388372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4453759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9391612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Break</a:t>
            </a:r>
            <a:r>
              <a:rPr lang="en-US" baseline="0" dirty="0"/>
              <a:t> exits the closest loop it is in</a:t>
            </a:r>
          </a:p>
          <a:p>
            <a:r>
              <a:rPr lang="en-US" baseline="0" dirty="0"/>
              <a:t>”Loop and a half” </a:t>
            </a:r>
            <a:r>
              <a:rPr lang="mr-IN" baseline="0" dirty="0"/>
              <a:t>–</a:t>
            </a:r>
            <a:r>
              <a:rPr lang="en-US" baseline="0" dirty="0"/>
              <a:t> not as good style</a:t>
            </a:r>
          </a:p>
          <a:p>
            <a:endParaRPr lang="en-US" baseline="0" dirty="0"/>
          </a:p>
          <a:p>
            <a:r>
              <a:rPr lang="en-US" baseline="0" dirty="0"/>
              <a:t>You can have more complex conditions if you want</a:t>
            </a:r>
            <a:r>
              <a:rPr lang="mr-IN" baseline="0" dirty="0"/>
              <a:t>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7247471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12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3793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31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2227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49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4868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3C6401-8C4A-6B4D-A97F-AAADC8C73D89}" type="slidenum">
              <a:rPr lang="en-US"/>
              <a:pPr/>
              <a:t>52</a:t>
            </a:fld>
            <a:endParaRPr lang="en-US"/>
          </a:p>
        </p:txBody>
      </p:sp>
      <p:sp>
        <p:nvSpPr>
          <p:cNvPr id="75878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587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643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3C6401-8C4A-6B4D-A97F-AAADC8C73D89}" type="slidenum">
              <a:rPr lang="en-US"/>
              <a:pPr/>
              <a:t>53</a:t>
            </a:fld>
            <a:endParaRPr lang="en-US"/>
          </a:p>
        </p:txBody>
      </p:sp>
      <p:sp>
        <p:nvSpPr>
          <p:cNvPr id="75878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587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2960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3C6401-8C4A-6B4D-A97F-AAADC8C73D89}" type="slidenum">
              <a:rPr lang="en-US"/>
              <a:pPr/>
              <a:t>54</a:t>
            </a:fld>
            <a:endParaRPr lang="en-US"/>
          </a:p>
        </p:txBody>
      </p:sp>
      <p:sp>
        <p:nvSpPr>
          <p:cNvPr id="75878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587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8674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3C6401-8C4A-6B4D-A97F-AAADC8C73D89}" type="slidenum">
              <a:rPr lang="en-US"/>
              <a:pPr/>
              <a:t>55</a:t>
            </a:fld>
            <a:endParaRPr lang="en-US"/>
          </a:p>
        </p:txBody>
      </p:sp>
      <p:sp>
        <p:nvSpPr>
          <p:cNvPr id="75878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587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1342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3C6401-8C4A-6B4D-A97F-AAADC8C73D89}" type="slidenum">
              <a:rPr lang="en-US"/>
              <a:pPr/>
              <a:t>56</a:t>
            </a:fld>
            <a:endParaRPr lang="en-US"/>
          </a:p>
        </p:txBody>
      </p:sp>
      <p:sp>
        <p:nvSpPr>
          <p:cNvPr id="75878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587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6004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5B8850-CD6F-3943-A05A-17E858A6C405}" type="slidenum">
              <a:rPr lang="en-US"/>
              <a:pPr/>
              <a:t>57</a:t>
            </a:fld>
            <a:endParaRPr lang="en-US"/>
          </a:p>
        </p:txBody>
      </p:sp>
      <p:sp>
        <p:nvSpPr>
          <p:cNvPr id="51097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109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4263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3C6401-8C4A-6B4D-A97F-AAADC8C73D89}" type="slidenum">
              <a:rPr lang="en-US"/>
              <a:pPr/>
              <a:t>60</a:t>
            </a:fld>
            <a:endParaRPr lang="en-US"/>
          </a:p>
        </p:txBody>
      </p:sp>
      <p:sp>
        <p:nvSpPr>
          <p:cNvPr id="75878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587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6391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3C6401-8C4A-6B4D-A97F-AAADC8C73D89}" type="slidenum">
              <a:rPr lang="en-US"/>
              <a:pPr/>
              <a:t>61</a:t>
            </a:fld>
            <a:endParaRPr lang="en-US"/>
          </a:p>
        </p:txBody>
      </p:sp>
      <p:sp>
        <p:nvSpPr>
          <p:cNvPr id="75878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587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1908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3C6401-8C4A-6B4D-A97F-AAADC8C73D89}" type="slidenum">
              <a:rPr lang="en-US"/>
              <a:pPr/>
              <a:t>62</a:t>
            </a:fld>
            <a:endParaRPr lang="en-US"/>
          </a:p>
        </p:txBody>
      </p:sp>
      <p:sp>
        <p:nvSpPr>
          <p:cNvPr id="75878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587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5205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3C6401-8C4A-6B4D-A97F-AAADC8C73D89}" type="slidenum">
              <a:rPr lang="en-US"/>
              <a:pPr/>
              <a:t>63</a:t>
            </a:fld>
            <a:endParaRPr lang="en-US"/>
          </a:p>
        </p:txBody>
      </p:sp>
      <p:sp>
        <p:nvSpPr>
          <p:cNvPr id="75878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587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7999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3C6401-8C4A-6B4D-A97F-AAADC8C73D89}" type="slidenum">
              <a:rPr lang="en-US"/>
              <a:pPr/>
              <a:t>64</a:t>
            </a:fld>
            <a:endParaRPr lang="en-US"/>
          </a:p>
        </p:txBody>
      </p:sp>
      <p:sp>
        <p:nvSpPr>
          <p:cNvPr id="75878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587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6333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69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6040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 does not store</a:t>
            </a:r>
            <a:r>
              <a:rPr lang="en-US" baseline="0" dirty="0"/>
              <a:t> the whole expression </a:t>
            </a:r>
            <a:r>
              <a:rPr lang="mr-IN" baseline="0" dirty="0"/>
              <a:t>–</a:t>
            </a:r>
            <a:r>
              <a:rPr lang="en-US" baseline="0" dirty="0"/>
              <a:t> just the value.</a:t>
            </a:r>
          </a:p>
          <a:p>
            <a:r>
              <a:rPr lang="en-US" baseline="0" dirty="0"/>
              <a:t>Note </a:t>
            </a:r>
            <a:r>
              <a:rPr lang="mr-IN" baseline="0" dirty="0"/>
              <a:t>–</a:t>
            </a:r>
            <a:r>
              <a:rPr lang="en-US" baseline="0" dirty="0"/>
              <a:t> we don’t need to check if it’s true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94533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D60D-23B6-EB47-BF4C-253168C6FD84}" type="datetimeFigureOut">
              <a:rPr lang="en-US" smtClean="0"/>
              <a:t>1/17/19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27D0B-9127-D742-A656-6052E3AD4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419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D60D-23B6-EB47-BF4C-253168C6FD84}" type="datetimeFigureOut">
              <a:rPr lang="en-US" smtClean="0"/>
              <a:t>1/17/19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27D0B-9127-D742-A656-6052E3AD4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031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D60D-23B6-EB47-BF4C-253168C6FD84}" type="datetimeFigureOut">
              <a:rPr lang="en-US" smtClean="0"/>
              <a:t>1/17/19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27D0B-9127-D742-A656-6052E3AD4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183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D60D-23B6-EB47-BF4C-253168C6FD84}" type="datetimeFigureOut">
              <a:rPr lang="en-US" smtClean="0"/>
              <a:t>1/17/19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27D0B-9127-D742-A656-6052E3AD4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234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D60D-23B6-EB47-BF4C-253168C6FD84}" type="datetimeFigureOut">
              <a:rPr lang="en-US" smtClean="0"/>
              <a:t>1/17/19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27D0B-9127-D742-A656-6052E3AD4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437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D60D-23B6-EB47-BF4C-253168C6FD84}" type="datetimeFigureOut">
              <a:rPr lang="en-US" smtClean="0"/>
              <a:t>1/17/19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27D0B-9127-D742-A656-6052E3AD4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107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D60D-23B6-EB47-BF4C-253168C6FD84}" type="datetimeFigureOut">
              <a:rPr lang="en-US" smtClean="0"/>
              <a:t>1/17/19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27D0B-9127-D742-A656-6052E3AD4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417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D60D-23B6-EB47-BF4C-253168C6FD84}" type="datetimeFigureOut">
              <a:rPr lang="en-US" smtClean="0"/>
              <a:t>1/17/19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27D0B-9127-D742-A656-6052E3AD4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028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D60D-23B6-EB47-BF4C-253168C6FD84}" type="datetimeFigureOut">
              <a:rPr lang="en-US" smtClean="0"/>
              <a:t>1/17/19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27D0B-9127-D742-A656-6052E3AD4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099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D60D-23B6-EB47-BF4C-253168C6FD84}" type="datetimeFigureOut">
              <a:rPr lang="en-US" smtClean="0"/>
              <a:t>1/17/19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27D0B-9127-D742-A656-6052E3AD4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25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D60D-23B6-EB47-BF4C-253168C6FD84}" type="datetimeFigureOut">
              <a:rPr lang="en-US" smtClean="0"/>
              <a:t>1/17/19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27D0B-9127-D742-A656-6052E3AD4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378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CD22D-62C3-4F29-8493-06C9B0E7A3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82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08D60D-23B6-EB47-BF4C-253168C6FD84}" type="datetimeFigureOut">
              <a:rPr lang="en-US" smtClean="0"/>
              <a:t>1/17/19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327D0B-9127-D742-A656-6052E3AD411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4" descr="C:\Users\Chris\University\Teaching\cs221\WWW\slides\img\stanford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4775" y="5920797"/>
            <a:ext cx="908052" cy="90603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862974" y="6488668"/>
            <a:ext cx="3418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>
                    <a:lumMod val="65000"/>
                  </a:schemeClr>
                </a:solidFill>
                <a:latin typeface="+mj-lt"/>
              </a:rPr>
              <a:t>Piech, CS106A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,</a:t>
            </a:r>
            <a:r>
              <a:rPr lang="en-US" baseline="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Stanford University</a:t>
            </a:r>
            <a:endParaRPr lang="en-US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20481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4427" r="15627"/>
          <a:stretch/>
        </p:blipFill>
        <p:spPr>
          <a:xfrm>
            <a:off x="-358814" y="-882279"/>
            <a:ext cx="9988952" cy="8035431"/>
          </a:xfrm>
          <a:prstGeom prst="rect">
            <a:avLst/>
          </a:prstGeom>
        </p:spPr>
      </p:pic>
      <p:pic>
        <p:nvPicPr>
          <p:cNvPr id="1028" name="Picture 4" descr="C:\Users\Chris\University\Teaching\cs221\WWW\slides\img\stanfor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04800"/>
            <a:ext cx="2383383" cy="2378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990600" y="4038600"/>
            <a:ext cx="7391399" cy="213360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Nested Loops</a:t>
            </a:r>
          </a:p>
          <a:p>
            <a:r>
              <a:rPr lang="en-US" sz="2400" b="1" dirty="0">
                <a:solidFill>
                  <a:schemeClr val="tx1"/>
                </a:solidFill>
                <a:latin typeface="Century Gothic"/>
                <a:cs typeface="Century Gothic"/>
              </a:rPr>
              <a:t>Chris Piech</a:t>
            </a:r>
          </a:p>
          <a:p>
            <a:r>
              <a:rPr lang="en-US" sz="2400" b="1" dirty="0">
                <a:solidFill>
                  <a:schemeClr val="tx1"/>
                </a:solidFill>
                <a:latin typeface="Century Gothic"/>
                <a:cs typeface="Century Gothic"/>
              </a:rPr>
              <a:t>CS106A, Stanford University</a:t>
            </a:r>
          </a:p>
        </p:txBody>
      </p:sp>
    </p:spTree>
    <p:extLst>
      <p:ext uri="{BB962C8B-B14F-4D97-AF65-F5344CB8AC3E}">
        <p14:creationId xmlns:p14="http://schemas.microsoft.com/office/powerpoint/2010/main" val="630673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52400" y="1295400"/>
            <a:ext cx="88392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8" indent="-230188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indent="-227013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5663" indent="-169863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4588" indent="-174625" algn="l" rtl="0" fontAlgn="base">
              <a:spcBef>
                <a:spcPct val="20000"/>
              </a:spcBef>
              <a:spcAft>
                <a:spcPct val="0"/>
              </a:spcAft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7488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x-none" b="1" dirty="0"/>
              <a:t>sentinel</a:t>
            </a:r>
            <a:r>
              <a:rPr lang="en-US" altLang="x-none" dirty="0"/>
              <a:t>: A </a:t>
            </a:r>
            <a:r>
              <a:rPr lang="en-US" altLang="x-none" sz="2500" dirty="0"/>
              <a:t>value that signals the end of user input.</a:t>
            </a:r>
          </a:p>
          <a:p>
            <a:pPr lvl="1"/>
            <a:r>
              <a:rPr lang="en-US" altLang="x-none" b="1" dirty="0"/>
              <a:t>sentinel loop</a:t>
            </a:r>
            <a:r>
              <a:rPr lang="en-US" altLang="x-none" dirty="0"/>
              <a:t>: Repeats until a sentinel value is seen.</a:t>
            </a:r>
          </a:p>
          <a:p>
            <a:pPr lvl="1"/>
            <a:endParaRPr lang="en-US" altLang="x-none" dirty="0"/>
          </a:p>
          <a:p>
            <a:r>
              <a:rPr lang="en-US" altLang="x-none" dirty="0"/>
              <a:t>Example: Write a program that prompts the user for numbers until the user types -1, then output the sum of the numbers.</a:t>
            </a:r>
          </a:p>
          <a:p>
            <a:pPr lvl="1"/>
            <a:r>
              <a:rPr lang="en-US" altLang="x-none" dirty="0"/>
              <a:t>In this case, -1 is the sentinel value.</a:t>
            </a:r>
          </a:p>
          <a:p>
            <a:pPr lvl="1"/>
            <a:endParaRPr lang="en-US" altLang="x-none" dirty="0">
              <a:latin typeface="Consolas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dirty="0">
                <a:latin typeface="Consolas" charset="0"/>
              </a:rPr>
              <a:t>	Type a number: </a:t>
            </a:r>
            <a:r>
              <a:rPr lang="en-US" altLang="x-none" b="1" dirty="0">
                <a:solidFill>
                  <a:schemeClr val="accent2"/>
                </a:solidFill>
                <a:latin typeface="Consolas" charset="0"/>
              </a:rPr>
              <a:t>10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b="1" dirty="0">
                <a:latin typeface="Consolas" charset="0"/>
              </a:rPr>
              <a:t>	</a:t>
            </a:r>
            <a:r>
              <a:rPr lang="en-US" altLang="x-none" dirty="0">
                <a:latin typeface="Consolas" charset="0"/>
              </a:rPr>
              <a:t>Type a number: </a:t>
            </a:r>
            <a:r>
              <a:rPr lang="en-US" altLang="x-none" b="1" dirty="0">
                <a:solidFill>
                  <a:schemeClr val="accent2"/>
                </a:solidFill>
                <a:latin typeface="Consolas" charset="0"/>
              </a:rPr>
              <a:t>20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b="1" dirty="0">
                <a:latin typeface="Consolas" charset="0"/>
              </a:rPr>
              <a:t>	</a:t>
            </a:r>
            <a:r>
              <a:rPr lang="en-US" altLang="x-none" dirty="0">
                <a:latin typeface="Consolas" charset="0"/>
              </a:rPr>
              <a:t>Type a number: </a:t>
            </a:r>
            <a:r>
              <a:rPr lang="en-US" altLang="x-none" b="1" dirty="0">
                <a:solidFill>
                  <a:schemeClr val="accent2"/>
                </a:solidFill>
                <a:latin typeface="Consolas" charset="0"/>
              </a:rPr>
              <a:t>30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b="1" dirty="0">
                <a:latin typeface="Consolas" charset="0"/>
              </a:rPr>
              <a:t>	</a:t>
            </a:r>
            <a:r>
              <a:rPr lang="en-US" altLang="x-none" dirty="0">
                <a:latin typeface="Consolas" charset="0"/>
              </a:rPr>
              <a:t>Type a number: </a:t>
            </a:r>
            <a:r>
              <a:rPr lang="en-US" altLang="x-none" b="1" dirty="0">
                <a:solidFill>
                  <a:schemeClr val="accent2"/>
                </a:solidFill>
                <a:latin typeface="Consolas" charset="0"/>
              </a:rPr>
              <a:t>-1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b="1" dirty="0">
                <a:latin typeface="Consolas" charset="0"/>
              </a:rPr>
              <a:t>	</a:t>
            </a:r>
            <a:r>
              <a:rPr lang="en-US" altLang="x-none" dirty="0">
                <a:latin typeface="Consolas" charset="0"/>
              </a:rPr>
              <a:t>Sum is 60</a:t>
            </a:r>
          </a:p>
          <a:p>
            <a:pPr marL="0" indent="0">
              <a:buNone/>
            </a:pPr>
            <a:endParaRPr lang="en-US" altLang="x-none" dirty="0">
              <a:latin typeface="Consolas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Challenge: Sentinel Loops</a:t>
            </a:r>
          </a:p>
        </p:txBody>
      </p:sp>
    </p:spTree>
    <p:extLst>
      <p:ext uri="{BB962C8B-B14F-4D97-AF65-F5344CB8AC3E}">
        <p14:creationId xmlns:p14="http://schemas.microsoft.com/office/powerpoint/2010/main" val="572910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Example</a:t>
            </a:r>
            <a:r>
              <a:rPr lang="en-US" sz="4600">
                <a:latin typeface="Calibri"/>
                <a:cs typeface="Calibri"/>
              </a:rPr>
              <a:t>: Sentinel Loops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10E0AD9-B8FC-5B47-A966-862618103634}"/>
              </a:ext>
            </a:extLst>
          </p:cNvPr>
          <p:cNvSpPr txBox="1">
            <a:spLocks/>
          </p:cNvSpPr>
          <p:nvPr/>
        </p:nvSpPr>
        <p:spPr bwMode="auto">
          <a:xfrm>
            <a:off x="903026" y="1309048"/>
            <a:ext cx="8839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8" indent="-230188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indent="-227013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5663" indent="-169863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4588" indent="-174625" algn="l" rtl="0" fontAlgn="base">
              <a:spcBef>
                <a:spcPct val="20000"/>
              </a:spcBef>
              <a:spcAft>
                <a:spcPct val="0"/>
              </a:spcAft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7488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endParaRPr lang="en-US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sum = 0;</a:t>
            </a:r>
            <a:endParaRPr lang="en-US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FontTx/>
              <a:buNone/>
            </a:pPr>
            <a:r>
              <a:rPr lang="en-US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num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readInt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"Enter a number: "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FontTx/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while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num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!= -1) {</a:t>
            </a:r>
          </a:p>
          <a:p>
            <a:pPr marL="0" indent="0">
              <a:buFontTx/>
              <a:buNone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	sum = sum +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num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pPr marL="0" indent="0">
              <a:buFontTx/>
              <a:buNone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num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readInt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"Enter a number: "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FontTx/>
              <a:buNone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}</a:t>
            </a:r>
          </a:p>
          <a:p>
            <a:pPr marL="0" indent="0">
              <a:buFontTx/>
              <a:buNone/>
            </a:pP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"Sum is "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+ sum);</a:t>
            </a:r>
          </a:p>
        </p:txBody>
      </p:sp>
    </p:spTree>
    <p:extLst>
      <p:ext uri="{BB962C8B-B14F-4D97-AF65-F5344CB8AC3E}">
        <p14:creationId xmlns:p14="http://schemas.microsoft.com/office/powerpoint/2010/main" val="631546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D280157-A33E-904D-9060-C1933B47B0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2388"/>
            <a:ext cx="9308607" cy="6175612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9F6EB562-2D4A-AC4D-8189-A74A165AD5B6}"/>
              </a:ext>
            </a:extLst>
          </p:cNvPr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Syntactic Sugar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44CC2A-A628-E14F-8D4C-D2B78A9C67DE}"/>
              </a:ext>
            </a:extLst>
          </p:cNvPr>
          <p:cNvSpPr/>
          <p:nvPr/>
        </p:nvSpPr>
        <p:spPr>
          <a:xfrm>
            <a:off x="1405720" y="2129052"/>
            <a:ext cx="5158854" cy="2879678"/>
          </a:xfrm>
          <a:prstGeom prst="rect">
            <a:avLst/>
          </a:prstGeom>
          <a:solidFill>
            <a:srgbClr val="FFFFFF">
              <a:alpha val="85882"/>
            </a:srgb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  <a:softEdge rad="635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368C98-68E7-3B4E-9E5E-F4608FF3DF05}"/>
              </a:ext>
            </a:extLst>
          </p:cNvPr>
          <p:cNvSpPr txBox="1"/>
          <p:nvPr/>
        </p:nvSpPr>
        <p:spPr>
          <a:xfrm>
            <a:off x="1828801" y="2415654"/>
            <a:ext cx="5704763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6C833E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// this line works</a:t>
            </a:r>
          </a:p>
          <a:p>
            <a:r>
              <a:rPr lang="en-US" sz="3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sum = sum + </a:t>
            </a:r>
            <a:r>
              <a:rPr lang="en-US" sz="3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num</a:t>
            </a:r>
            <a:r>
              <a:rPr lang="en-US" sz="3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;</a:t>
            </a:r>
          </a:p>
          <a:p>
            <a:endParaRPr lang="en-US" sz="30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n-US" sz="3000" b="1" dirty="0">
                <a:solidFill>
                  <a:srgbClr val="6C833E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// identically...</a:t>
            </a:r>
          </a:p>
          <a:p>
            <a:r>
              <a:rPr lang="en-US" sz="3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sum += </a:t>
            </a:r>
            <a:r>
              <a:rPr lang="en-US" sz="3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num</a:t>
            </a:r>
            <a:r>
              <a:rPr lang="en-US" sz="3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584205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D280157-A33E-904D-9060-C1933B47B0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2388"/>
            <a:ext cx="9308607" cy="6175612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9F6EB562-2D4A-AC4D-8189-A74A165AD5B6}"/>
              </a:ext>
            </a:extLst>
          </p:cNvPr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Syntactic Sugar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44CC2A-A628-E14F-8D4C-D2B78A9C67DE}"/>
              </a:ext>
            </a:extLst>
          </p:cNvPr>
          <p:cNvSpPr/>
          <p:nvPr/>
        </p:nvSpPr>
        <p:spPr>
          <a:xfrm>
            <a:off x="1637732" y="1501254"/>
            <a:ext cx="5158854" cy="4312691"/>
          </a:xfrm>
          <a:prstGeom prst="rect">
            <a:avLst/>
          </a:prstGeom>
          <a:solidFill>
            <a:srgbClr val="FFFFFF">
              <a:alpha val="85882"/>
            </a:srgb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  <a:softEdge rad="635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368C98-68E7-3B4E-9E5E-F4608FF3DF05}"/>
              </a:ext>
            </a:extLst>
          </p:cNvPr>
          <p:cNvSpPr txBox="1"/>
          <p:nvPr/>
        </p:nvSpPr>
        <p:spPr>
          <a:xfrm>
            <a:off x="2060813" y="1787857"/>
            <a:ext cx="570476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6C833E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// this line works</a:t>
            </a:r>
          </a:p>
          <a:p>
            <a:r>
              <a:rPr lang="en-US" sz="3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sum = sum + 1;</a:t>
            </a:r>
          </a:p>
          <a:p>
            <a:endParaRPr lang="en-US" sz="30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n-US" sz="3000" b="1" dirty="0">
                <a:solidFill>
                  <a:srgbClr val="6C833E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// identically...</a:t>
            </a:r>
          </a:p>
          <a:p>
            <a:r>
              <a:rPr lang="en-US" sz="3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sum += 1;</a:t>
            </a:r>
          </a:p>
          <a:p>
            <a:endParaRPr lang="en-US" sz="30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n-US" sz="3000" b="1" dirty="0">
                <a:solidFill>
                  <a:srgbClr val="6C833E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// identically...</a:t>
            </a:r>
          </a:p>
          <a:p>
            <a:r>
              <a:rPr lang="en-US" sz="3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sum++;</a:t>
            </a:r>
          </a:p>
          <a:p>
            <a:endParaRPr lang="en-US" sz="30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75990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Example</a:t>
            </a:r>
            <a:r>
              <a:rPr lang="en-US" sz="4600">
                <a:latin typeface="Calibri"/>
                <a:cs typeface="Calibri"/>
              </a:rPr>
              <a:t>: Sentinel Loops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10E0AD9-B8FC-5B47-A966-862618103634}"/>
              </a:ext>
            </a:extLst>
          </p:cNvPr>
          <p:cNvSpPr txBox="1">
            <a:spLocks/>
          </p:cNvSpPr>
          <p:nvPr/>
        </p:nvSpPr>
        <p:spPr bwMode="auto">
          <a:xfrm>
            <a:off x="903026" y="1309048"/>
            <a:ext cx="8839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8" indent="-230188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indent="-227013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5663" indent="-169863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4588" indent="-174625" algn="l" rtl="0" fontAlgn="base">
              <a:spcBef>
                <a:spcPct val="20000"/>
              </a:spcBef>
              <a:spcAft>
                <a:spcPct val="0"/>
              </a:spcAft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7488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endParaRPr lang="en-US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sum = 0;</a:t>
            </a:r>
            <a:endParaRPr lang="en-US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FontTx/>
              <a:buNone/>
            </a:pPr>
            <a:r>
              <a:rPr lang="en-US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num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readInt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"Enter a number: "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FontTx/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while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num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!= -1) {</a:t>
            </a:r>
          </a:p>
          <a:p>
            <a:pPr marL="0" indent="0">
              <a:buFontTx/>
              <a:buNone/>
            </a:pPr>
            <a:r>
              <a:rPr lang="en-US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	sum = sum + </a:t>
            </a:r>
            <a:r>
              <a:rPr lang="en-US" dirty="0" err="1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num</a:t>
            </a:r>
            <a:r>
              <a:rPr lang="en-US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pPr marL="0" indent="0">
              <a:buFontTx/>
              <a:buNone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num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readInt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"Enter a number: "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FontTx/>
              <a:buNone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}</a:t>
            </a:r>
          </a:p>
          <a:p>
            <a:pPr marL="0" indent="0">
              <a:buFontTx/>
              <a:buNone/>
            </a:pP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"Sum is "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+ sum);</a:t>
            </a:r>
          </a:p>
        </p:txBody>
      </p:sp>
    </p:spTree>
    <p:extLst>
      <p:ext uri="{BB962C8B-B14F-4D97-AF65-F5344CB8AC3E}">
        <p14:creationId xmlns:p14="http://schemas.microsoft.com/office/powerpoint/2010/main" val="2556039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Example</a:t>
            </a:r>
            <a:r>
              <a:rPr lang="en-US" sz="4600">
                <a:latin typeface="Calibri"/>
                <a:cs typeface="Calibri"/>
              </a:rPr>
              <a:t>: Sentinel Loops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10E0AD9-B8FC-5B47-A966-862618103634}"/>
              </a:ext>
            </a:extLst>
          </p:cNvPr>
          <p:cNvSpPr txBox="1">
            <a:spLocks/>
          </p:cNvSpPr>
          <p:nvPr/>
        </p:nvSpPr>
        <p:spPr bwMode="auto">
          <a:xfrm>
            <a:off x="903026" y="1309048"/>
            <a:ext cx="8839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8" indent="-230188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indent="-227013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5663" indent="-169863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4588" indent="-174625" algn="l" rtl="0" fontAlgn="base">
              <a:spcBef>
                <a:spcPct val="20000"/>
              </a:spcBef>
              <a:spcAft>
                <a:spcPct val="0"/>
              </a:spcAft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7488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endParaRPr lang="en-US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sum = 0;</a:t>
            </a:r>
            <a:endParaRPr lang="en-US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FontTx/>
              <a:buNone/>
            </a:pPr>
            <a:r>
              <a:rPr lang="en-US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num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readInt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"Enter a number: "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FontTx/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while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num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!= -1) {</a:t>
            </a:r>
          </a:p>
          <a:p>
            <a:pPr marL="0" indent="0">
              <a:buFontTx/>
              <a:buNone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	sum +=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num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pPr marL="0" indent="0">
              <a:buFontTx/>
              <a:buNone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num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readInt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"Enter a number: "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FontTx/>
              <a:buNone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}</a:t>
            </a:r>
          </a:p>
          <a:p>
            <a:pPr marL="0" indent="0">
              <a:buFontTx/>
              <a:buNone/>
            </a:pP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"Sum is "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+ sum);</a:t>
            </a:r>
          </a:p>
        </p:txBody>
      </p:sp>
    </p:spTree>
    <p:extLst>
      <p:ext uri="{BB962C8B-B14F-4D97-AF65-F5344CB8AC3E}">
        <p14:creationId xmlns:p14="http://schemas.microsoft.com/office/powerpoint/2010/main" val="396511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D280157-A33E-904D-9060-C1933B47B0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2388"/>
            <a:ext cx="9308607" cy="6175612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9F6EB562-2D4A-AC4D-8189-A74A165AD5B6}"/>
              </a:ext>
            </a:extLst>
          </p:cNvPr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Syntactic Sugar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44CC2A-A628-E14F-8D4C-D2B78A9C67DE}"/>
              </a:ext>
            </a:extLst>
          </p:cNvPr>
          <p:cNvSpPr/>
          <p:nvPr/>
        </p:nvSpPr>
        <p:spPr>
          <a:xfrm>
            <a:off x="1719618" y="2183643"/>
            <a:ext cx="5158854" cy="1692322"/>
          </a:xfrm>
          <a:prstGeom prst="rect">
            <a:avLst/>
          </a:prstGeom>
          <a:solidFill>
            <a:srgbClr val="FFFFFF">
              <a:alpha val="85882"/>
            </a:srgb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  <a:softEdge rad="635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368C98-68E7-3B4E-9E5E-F4608FF3DF05}"/>
              </a:ext>
            </a:extLst>
          </p:cNvPr>
          <p:cNvSpPr txBox="1"/>
          <p:nvPr/>
        </p:nvSpPr>
        <p:spPr>
          <a:xfrm>
            <a:off x="2019869" y="2402007"/>
            <a:ext cx="466753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6C833E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// end the loop now</a:t>
            </a:r>
          </a:p>
          <a:p>
            <a:r>
              <a:rPr lang="en-US" sz="3000" b="1" dirty="0">
                <a:solidFill>
                  <a:srgbClr val="7030A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break</a:t>
            </a:r>
            <a:r>
              <a:rPr lang="en-US" sz="3000" b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;</a:t>
            </a:r>
          </a:p>
          <a:p>
            <a:endParaRPr lang="en-US" sz="30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endParaRPr lang="en-US" sz="30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89491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780197" y="995149"/>
            <a:ext cx="8839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8" indent="-230188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indent="-227013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5663" indent="-169863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4588" indent="-174625" algn="l" rtl="0" fontAlgn="base">
              <a:spcBef>
                <a:spcPct val="20000"/>
              </a:spcBef>
              <a:spcAft>
                <a:spcPct val="0"/>
              </a:spcAft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7488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Solution #2</a:t>
            </a:r>
          </a:p>
          <a:p>
            <a:pPr marL="0" indent="0">
              <a:buFontTx/>
              <a:buNone/>
            </a:pP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harder to see loop end condition here</a:t>
            </a:r>
            <a:endParaRPr lang="en-US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FontTx/>
              <a:buNone/>
            </a:pPr>
            <a:endParaRPr lang="en-US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sum = 0;</a:t>
            </a:r>
            <a:endParaRPr lang="en-US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FontTx/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while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true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) {</a:t>
            </a:r>
          </a:p>
          <a:p>
            <a:pPr marL="0" indent="0">
              <a:buFontTx/>
              <a:buNone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num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readInt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"Enter a number: "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FontTx/>
              <a:buNone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if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(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num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== -1) {</a:t>
            </a:r>
          </a:p>
          <a:p>
            <a:pPr marL="0" indent="0">
              <a:buFontTx/>
              <a:buNone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break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	</a:t>
            </a: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immediately exits loop</a:t>
            </a:r>
          </a:p>
          <a:p>
            <a:pPr marL="0" indent="0">
              <a:buFontTx/>
              <a:buNone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pPr marL="0" indent="0">
              <a:buFontTx/>
              <a:buNone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	sum +=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num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pPr marL="0" indent="0">
              <a:buFontTx/>
              <a:buNone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}</a:t>
            </a:r>
          </a:p>
          <a:p>
            <a:pPr marL="0" indent="0">
              <a:buFontTx/>
              <a:buNone/>
            </a:pP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"Sum is "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+ sum);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Example</a:t>
            </a:r>
            <a:r>
              <a:rPr lang="en-US" sz="4600">
                <a:latin typeface="Calibri"/>
                <a:cs typeface="Calibri"/>
              </a:rPr>
              <a:t>: Sentinel Loops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178300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D280157-A33E-904D-9060-C1933B47B0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2388"/>
            <a:ext cx="9308607" cy="6175612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9F6EB562-2D4A-AC4D-8189-A74A165AD5B6}"/>
              </a:ext>
            </a:extLst>
          </p:cNvPr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Syntactic Sugar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44CC2A-A628-E14F-8D4C-D2B78A9C67DE}"/>
              </a:ext>
            </a:extLst>
          </p:cNvPr>
          <p:cNvSpPr/>
          <p:nvPr/>
        </p:nvSpPr>
        <p:spPr>
          <a:xfrm>
            <a:off x="1637732" y="1501254"/>
            <a:ext cx="5158854" cy="4312691"/>
          </a:xfrm>
          <a:prstGeom prst="rect">
            <a:avLst/>
          </a:prstGeom>
          <a:solidFill>
            <a:srgbClr val="FFFFFF">
              <a:alpha val="85882"/>
            </a:srgb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  <a:softEdge rad="635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368C98-68E7-3B4E-9E5E-F4608FF3DF05}"/>
              </a:ext>
            </a:extLst>
          </p:cNvPr>
          <p:cNvSpPr txBox="1"/>
          <p:nvPr/>
        </p:nvSpPr>
        <p:spPr>
          <a:xfrm>
            <a:off x="2060813" y="1787857"/>
            <a:ext cx="570476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6C833E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// this line works</a:t>
            </a:r>
          </a:p>
          <a:p>
            <a:r>
              <a:rPr lang="en-US" sz="3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age = age </a:t>
            </a:r>
            <a:r>
              <a:rPr lang="en-US" sz="30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-</a:t>
            </a:r>
            <a:r>
              <a:rPr lang="en-US" sz="3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1;</a:t>
            </a:r>
          </a:p>
          <a:p>
            <a:endParaRPr lang="en-US" sz="30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n-US" sz="3000" b="1" dirty="0">
                <a:solidFill>
                  <a:srgbClr val="6C833E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// identically...</a:t>
            </a:r>
          </a:p>
          <a:p>
            <a:r>
              <a:rPr lang="en-US" sz="3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age </a:t>
            </a:r>
            <a:r>
              <a:rPr lang="en-US" sz="30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-=</a:t>
            </a:r>
            <a:r>
              <a:rPr lang="en-US" sz="3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1;</a:t>
            </a:r>
          </a:p>
          <a:p>
            <a:endParaRPr lang="en-US" sz="30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n-US" sz="3000" b="1" dirty="0">
                <a:solidFill>
                  <a:srgbClr val="6C833E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// identically...</a:t>
            </a:r>
          </a:p>
          <a:p>
            <a:r>
              <a:rPr lang="en-US" sz="3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age</a:t>
            </a:r>
            <a:r>
              <a:rPr lang="en-US" sz="30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--</a:t>
            </a:r>
            <a:r>
              <a:rPr lang="en-US" sz="3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;</a:t>
            </a:r>
          </a:p>
          <a:p>
            <a:endParaRPr lang="en-US" sz="30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1377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F49FE-1870-F64B-A8EB-AA3CF668A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5601782-566C-EA40-9868-4C447EDAE5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66842" y="1600200"/>
            <a:ext cx="4210316" cy="4525963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A0CFAF7-A747-A14C-9D26-F6A46CBDCF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82388"/>
            <a:ext cx="9308607" cy="6175612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AA81D81E-9400-454D-8585-BEF9E91D9C62}"/>
              </a:ext>
            </a:extLst>
          </p:cNvPr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All the Syntax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9AB81CB-6AD4-4841-B35C-827D9D025E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9439" y="504968"/>
            <a:ext cx="6379714" cy="685800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0CD6462D-747E-9443-96E1-380C563D2903}"/>
              </a:ext>
            </a:extLst>
          </p:cNvPr>
          <p:cNvSpPr/>
          <p:nvPr/>
        </p:nvSpPr>
        <p:spPr>
          <a:xfrm>
            <a:off x="3207223" y="2893325"/>
            <a:ext cx="1337481" cy="38213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1815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-152400" y="2733764"/>
            <a:ext cx="967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How would you </a:t>
            </a:r>
            <a:r>
              <a:rPr lang="en-US" sz="3600" dirty="0" err="1">
                <a:solidFill>
                  <a:schemeClr val="bg1"/>
                </a:solidFill>
              </a:rPr>
              <a:t>println</a:t>
            </a:r>
            <a:r>
              <a:rPr lang="en-US" sz="3600" dirty="0">
                <a:solidFill>
                  <a:schemeClr val="bg1"/>
                </a:solidFill>
              </a:rPr>
              <a:t> “Stanford rocks socks”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</a:rPr>
              <a:t> 100 times</a:t>
            </a:r>
          </a:p>
        </p:txBody>
      </p:sp>
    </p:spTree>
    <p:extLst>
      <p:ext uri="{BB962C8B-B14F-4D97-AF65-F5344CB8AC3E}">
        <p14:creationId xmlns:p14="http://schemas.microsoft.com/office/powerpoint/2010/main" val="17478935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For Loop </a:t>
            </a:r>
            <a:r>
              <a:rPr lang="en-US" sz="4600" dirty="0" err="1">
                <a:latin typeface="Calibri"/>
                <a:cs typeface="Calibri"/>
              </a:rPr>
              <a:t>Redux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3181" y="2408666"/>
            <a:ext cx="719139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public void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run()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100;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“Stanford rocks socks!”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000202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For Loop </a:t>
            </a:r>
            <a:r>
              <a:rPr lang="en-US" sz="4600" dirty="0" err="1">
                <a:latin typeface="Calibri"/>
                <a:cs typeface="Calibri"/>
              </a:rPr>
              <a:t>Redux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719139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100;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“Stanford rocks socks!”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" name="TextBox 1"/>
          <p:cNvSpPr txBox="1"/>
          <p:nvPr/>
        </p:nvSpPr>
        <p:spPr>
          <a:xfrm rot="20906604">
            <a:off x="490653" y="1382751"/>
            <a:ext cx="21187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27FF"/>
                </a:solidFill>
                <a:latin typeface="Chalkboard" charset="0"/>
                <a:ea typeface="Chalkboard" charset="0"/>
                <a:cs typeface="Chalkboard" charset="0"/>
              </a:rPr>
              <a:t>This line is run once, just before the for loop starts</a:t>
            </a:r>
          </a:p>
        </p:txBody>
      </p:sp>
      <p:sp>
        <p:nvSpPr>
          <p:cNvPr id="6" name="TextBox 5"/>
          <p:cNvSpPr txBox="1"/>
          <p:nvPr/>
        </p:nvSpPr>
        <p:spPr>
          <a:xfrm rot="738267">
            <a:off x="6441687" y="1173629"/>
            <a:ext cx="21187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27FF"/>
                </a:solidFill>
                <a:latin typeface="Chalkboard" charset="0"/>
                <a:ea typeface="Chalkboard" charset="0"/>
                <a:cs typeface="Chalkboard" charset="0"/>
              </a:rPr>
              <a:t>This line is run each time the code gets to the end of the </a:t>
            </a:r>
            <a:r>
              <a:rPr lang="en-US">
                <a:solidFill>
                  <a:srgbClr val="0027FF"/>
                </a:solidFill>
                <a:latin typeface="Chalkboard" charset="0"/>
                <a:ea typeface="Chalkboard" charset="0"/>
                <a:cs typeface="Chalkboard" charset="0"/>
              </a:rPr>
              <a:t>‘body’</a:t>
            </a:r>
            <a:endParaRPr lang="en-US" dirty="0">
              <a:solidFill>
                <a:srgbClr val="0027FF"/>
              </a:solidFill>
              <a:latin typeface="Chalkboard" charset="0"/>
              <a:ea typeface="Chalkboard" charset="0"/>
              <a:cs typeface="Chalkboard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83258" y="1091854"/>
            <a:ext cx="21187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27FF"/>
                </a:solidFill>
                <a:latin typeface="Chalkboard" charset="0"/>
                <a:ea typeface="Chalkboard" charset="0"/>
                <a:cs typeface="Chalkboard" charset="0"/>
              </a:rPr>
              <a:t>Enters the loop if </a:t>
            </a:r>
            <a:r>
              <a:rPr lang="en-US">
                <a:solidFill>
                  <a:srgbClr val="0027FF"/>
                </a:solidFill>
                <a:latin typeface="Chalkboard" charset="0"/>
                <a:ea typeface="Chalkboard" charset="0"/>
                <a:cs typeface="Chalkboard" charset="0"/>
              </a:rPr>
              <a:t>this condition passes</a:t>
            </a:r>
            <a:endParaRPr lang="en-US" dirty="0">
              <a:solidFill>
                <a:srgbClr val="0027FF"/>
              </a:solidFill>
              <a:latin typeface="Chalkboard" charset="0"/>
              <a:ea typeface="Chalkboard" charset="0"/>
              <a:cs typeface="Chalkboard" charset="0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1873405" y="2297151"/>
            <a:ext cx="1371599" cy="480821"/>
          </a:xfrm>
          <a:custGeom>
            <a:avLst/>
            <a:gdLst>
              <a:gd name="connsiteX0" fmla="*/ 0 w 1371599"/>
              <a:gd name="connsiteY0" fmla="*/ 0 h 480821"/>
              <a:gd name="connsiteX1" fmla="*/ 33454 w 1371599"/>
              <a:gd name="connsiteY1" fmla="*/ 44605 h 480821"/>
              <a:gd name="connsiteX2" fmla="*/ 1025912 w 1371599"/>
              <a:gd name="connsiteY2" fmla="*/ 278781 h 480821"/>
              <a:gd name="connsiteX3" fmla="*/ 1182029 w 1371599"/>
              <a:gd name="connsiteY3" fmla="*/ 289932 h 480821"/>
              <a:gd name="connsiteX4" fmla="*/ 1248936 w 1371599"/>
              <a:gd name="connsiteY4" fmla="*/ 334537 h 480821"/>
              <a:gd name="connsiteX5" fmla="*/ 1282390 w 1371599"/>
              <a:gd name="connsiteY5" fmla="*/ 345688 h 480821"/>
              <a:gd name="connsiteX6" fmla="*/ 1304693 w 1371599"/>
              <a:gd name="connsiteY6" fmla="*/ 412595 h 480821"/>
              <a:gd name="connsiteX7" fmla="*/ 1326995 w 1371599"/>
              <a:gd name="connsiteY7" fmla="*/ 379142 h 480821"/>
              <a:gd name="connsiteX8" fmla="*/ 1338146 w 1371599"/>
              <a:gd name="connsiteY8" fmla="*/ 356839 h 480821"/>
              <a:gd name="connsiteX9" fmla="*/ 1315844 w 1371599"/>
              <a:gd name="connsiteY9" fmla="*/ 401444 h 480821"/>
              <a:gd name="connsiteX10" fmla="*/ 1260088 w 1371599"/>
              <a:gd name="connsiteY10" fmla="*/ 479503 h 480821"/>
              <a:gd name="connsiteX11" fmla="*/ 1126273 w 1371599"/>
              <a:gd name="connsiteY11" fmla="*/ 479503 h 480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71599" h="480821">
                <a:moveTo>
                  <a:pt x="0" y="0"/>
                </a:moveTo>
                <a:cubicBezTo>
                  <a:pt x="11151" y="14868"/>
                  <a:pt x="16545" y="36892"/>
                  <a:pt x="33454" y="44605"/>
                </a:cubicBezTo>
                <a:cubicBezTo>
                  <a:pt x="683491" y="341114"/>
                  <a:pt x="462599" y="294875"/>
                  <a:pt x="1025912" y="278781"/>
                </a:cubicBezTo>
                <a:cubicBezTo>
                  <a:pt x="1077951" y="282498"/>
                  <a:pt x="1131415" y="277279"/>
                  <a:pt x="1182029" y="289932"/>
                </a:cubicBezTo>
                <a:cubicBezTo>
                  <a:pt x="1208033" y="296433"/>
                  <a:pt x="1223507" y="326061"/>
                  <a:pt x="1248936" y="334537"/>
                </a:cubicBezTo>
                <a:lnTo>
                  <a:pt x="1282390" y="345688"/>
                </a:lnTo>
                <a:cubicBezTo>
                  <a:pt x="1289824" y="367990"/>
                  <a:pt x="1291653" y="432155"/>
                  <a:pt x="1304693" y="412595"/>
                </a:cubicBezTo>
                <a:cubicBezTo>
                  <a:pt x="1312127" y="401444"/>
                  <a:pt x="1318273" y="389317"/>
                  <a:pt x="1326995" y="379142"/>
                </a:cubicBezTo>
                <a:cubicBezTo>
                  <a:pt x="1363050" y="337077"/>
                  <a:pt x="1400585" y="315214"/>
                  <a:pt x="1338146" y="356839"/>
                </a:cubicBezTo>
                <a:cubicBezTo>
                  <a:pt x="1330712" y="371707"/>
                  <a:pt x="1322018" y="386010"/>
                  <a:pt x="1315844" y="401444"/>
                </a:cubicBezTo>
                <a:cubicBezTo>
                  <a:pt x="1296700" y="449304"/>
                  <a:pt x="1312405" y="476015"/>
                  <a:pt x="1260088" y="479503"/>
                </a:cubicBezTo>
                <a:cubicBezTo>
                  <a:pt x="1215582" y="482470"/>
                  <a:pt x="1170878" y="479503"/>
                  <a:pt x="1126273" y="479503"/>
                </a:cubicBezTo>
              </a:path>
            </a:pathLst>
          </a:custGeom>
          <a:noFill/>
          <a:ln w="38100">
            <a:solidFill>
              <a:srgbClr val="0027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4705815" y="2085278"/>
            <a:ext cx="301083" cy="769434"/>
          </a:xfrm>
          <a:custGeom>
            <a:avLst/>
            <a:gdLst>
              <a:gd name="connsiteX0" fmla="*/ 11151 w 301083"/>
              <a:gd name="connsiteY0" fmla="*/ 0 h 769434"/>
              <a:gd name="connsiteX1" fmla="*/ 22302 w 301083"/>
              <a:gd name="connsiteY1" fmla="*/ 144965 h 769434"/>
              <a:gd name="connsiteX2" fmla="*/ 33453 w 301083"/>
              <a:gd name="connsiteY2" fmla="*/ 189570 h 769434"/>
              <a:gd name="connsiteX3" fmla="*/ 211873 w 301083"/>
              <a:gd name="connsiteY3" fmla="*/ 769434 h 769434"/>
              <a:gd name="connsiteX4" fmla="*/ 223024 w 301083"/>
              <a:gd name="connsiteY4" fmla="*/ 657922 h 769434"/>
              <a:gd name="connsiteX5" fmla="*/ 245326 w 301083"/>
              <a:gd name="connsiteY5" fmla="*/ 635619 h 769434"/>
              <a:gd name="connsiteX6" fmla="*/ 256478 w 301083"/>
              <a:gd name="connsiteY6" fmla="*/ 591014 h 769434"/>
              <a:gd name="connsiteX7" fmla="*/ 301083 w 301083"/>
              <a:gd name="connsiteY7" fmla="*/ 535258 h 769434"/>
              <a:gd name="connsiteX8" fmla="*/ 278780 w 301083"/>
              <a:gd name="connsiteY8" fmla="*/ 602165 h 769434"/>
              <a:gd name="connsiteX9" fmla="*/ 267629 w 301083"/>
              <a:gd name="connsiteY9" fmla="*/ 635619 h 769434"/>
              <a:gd name="connsiteX10" fmla="*/ 223024 w 301083"/>
              <a:gd name="connsiteY10" fmla="*/ 702526 h 769434"/>
              <a:gd name="connsiteX11" fmla="*/ 200722 w 301083"/>
              <a:gd name="connsiteY11" fmla="*/ 735980 h 769434"/>
              <a:gd name="connsiteX12" fmla="*/ 178419 w 301083"/>
              <a:gd name="connsiteY12" fmla="*/ 769434 h 769434"/>
              <a:gd name="connsiteX13" fmla="*/ 111512 w 301083"/>
              <a:gd name="connsiteY13" fmla="*/ 691375 h 769434"/>
              <a:gd name="connsiteX14" fmla="*/ 89209 w 301083"/>
              <a:gd name="connsiteY14" fmla="*/ 669073 h 769434"/>
              <a:gd name="connsiteX15" fmla="*/ 66907 w 301083"/>
              <a:gd name="connsiteY15" fmla="*/ 635619 h 769434"/>
              <a:gd name="connsiteX16" fmla="*/ 33453 w 301083"/>
              <a:gd name="connsiteY16" fmla="*/ 613317 h 769434"/>
              <a:gd name="connsiteX17" fmla="*/ 0 w 301083"/>
              <a:gd name="connsiteY17" fmla="*/ 602165 h 769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01083" h="769434">
                <a:moveTo>
                  <a:pt x="11151" y="0"/>
                </a:moveTo>
                <a:cubicBezTo>
                  <a:pt x="14868" y="48322"/>
                  <a:pt x="16639" y="96833"/>
                  <a:pt x="22302" y="144965"/>
                </a:cubicBezTo>
                <a:cubicBezTo>
                  <a:pt x="24093" y="160186"/>
                  <a:pt x="29001" y="174905"/>
                  <a:pt x="33453" y="189570"/>
                </a:cubicBezTo>
                <a:cubicBezTo>
                  <a:pt x="92197" y="383081"/>
                  <a:pt x="152400" y="576146"/>
                  <a:pt x="211873" y="769434"/>
                </a:cubicBezTo>
                <a:cubicBezTo>
                  <a:pt x="215590" y="732263"/>
                  <a:pt x="213964" y="694163"/>
                  <a:pt x="223024" y="657922"/>
                </a:cubicBezTo>
                <a:cubicBezTo>
                  <a:pt x="225574" y="647722"/>
                  <a:pt x="240624" y="645023"/>
                  <a:pt x="245326" y="635619"/>
                </a:cubicBezTo>
                <a:cubicBezTo>
                  <a:pt x="252180" y="621911"/>
                  <a:pt x="250441" y="605101"/>
                  <a:pt x="256478" y="591014"/>
                </a:cubicBezTo>
                <a:cubicBezTo>
                  <a:pt x="267029" y="566396"/>
                  <a:pt x="283098" y="553243"/>
                  <a:pt x="301083" y="535258"/>
                </a:cubicBezTo>
                <a:lnTo>
                  <a:pt x="278780" y="602165"/>
                </a:lnTo>
                <a:cubicBezTo>
                  <a:pt x="275063" y="613316"/>
                  <a:pt x="274149" y="625839"/>
                  <a:pt x="267629" y="635619"/>
                </a:cubicBezTo>
                <a:lnTo>
                  <a:pt x="223024" y="702526"/>
                </a:lnTo>
                <a:lnTo>
                  <a:pt x="200722" y="735980"/>
                </a:lnTo>
                <a:lnTo>
                  <a:pt x="178419" y="769434"/>
                </a:lnTo>
                <a:cubicBezTo>
                  <a:pt x="107540" y="698555"/>
                  <a:pt x="183045" y="777214"/>
                  <a:pt x="111512" y="691375"/>
                </a:cubicBezTo>
                <a:cubicBezTo>
                  <a:pt x="104781" y="683298"/>
                  <a:pt x="95777" y="677283"/>
                  <a:pt x="89209" y="669073"/>
                </a:cubicBezTo>
                <a:cubicBezTo>
                  <a:pt x="80837" y="658608"/>
                  <a:pt x="76384" y="645096"/>
                  <a:pt x="66907" y="635619"/>
                </a:cubicBezTo>
                <a:cubicBezTo>
                  <a:pt x="57430" y="626142"/>
                  <a:pt x="45440" y="619311"/>
                  <a:pt x="33453" y="613317"/>
                </a:cubicBezTo>
                <a:cubicBezTo>
                  <a:pt x="22940" y="608060"/>
                  <a:pt x="0" y="602165"/>
                  <a:pt x="0" y="602165"/>
                </a:cubicBezTo>
              </a:path>
            </a:pathLst>
          </a:custGeom>
          <a:noFill/>
          <a:ln w="38100">
            <a:solidFill>
              <a:srgbClr val="0027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6289288" y="2308302"/>
            <a:ext cx="814039" cy="468351"/>
          </a:xfrm>
          <a:custGeom>
            <a:avLst/>
            <a:gdLst>
              <a:gd name="connsiteX0" fmla="*/ 814039 w 814039"/>
              <a:gd name="connsiteY0" fmla="*/ 0 h 468351"/>
              <a:gd name="connsiteX1" fmla="*/ 802888 w 814039"/>
              <a:gd name="connsiteY1" fmla="*/ 66907 h 468351"/>
              <a:gd name="connsiteX2" fmla="*/ 780585 w 814039"/>
              <a:gd name="connsiteY2" fmla="*/ 89210 h 468351"/>
              <a:gd name="connsiteX3" fmla="*/ 635619 w 814039"/>
              <a:gd name="connsiteY3" fmla="*/ 133815 h 468351"/>
              <a:gd name="connsiteX4" fmla="*/ 78058 w 814039"/>
              <a:gd name="connsiteY4" fmla="*/ 323385 h 468351"/>
              <a:gd name="connsiteX5" fmla="*/ 55756 w 814039"/>
              <a:gd name="connsiteY5" fmla="*/ 356839 h 468351"/>
              <a:gd name="connsiteX6" fmla="*/ 33453 w 814039"/>
              <a:gd name="connsiteY6" fmla="*/ 434898 h 468351"/>
              <a:gd name="connsiteX7" fmla="*/ 22302 w 814039"/>
              <a:gd name="connsiteY7" fmla="*/ 468351 h 468351"/>
              <a:gd name="connsiteX8" fmla="*/ 11151 w 814039"/>
              <a:gd name="connsiteY8" fmla="*/ 345688 h 468351"/>
              <a:gd name="connsiteX9" fmla="*/ 0 w 814039"/>
              <a:gd name="connsiteY9" fmla="*/ 289932 h 468351"/>
              <a:gd name="connsiteX10" fmla="*/ 11151 w 814039"/>
              <a:gd name="connsiteY10" fmla="*/ 334537 h 468351"/>
              <a:gd name="connsiteX11" fmla="*/ 55756 w 814039"/>
              <a:gd name="connsiteY11" fmla="*/ 446049 h 468351"/>
              <a:gd name="connsiteX12" fmla="*/ 78058 w 814039"/>
              <a:gd name="connsiteY12" fmla="*/ 423746 h 468351"/>
              <a:gd name="connsiteX13" fmla="*/ 122663 w 814039"/>
              <a:gd name="connsiteY13" fmla="*/ 412595 h 468351"/>
              <a:gd name="connsiteX14" fmla="*/ 156117 w 814039"/>
              <a:gd name="connsiteY14" fmla="*/ 401444 h 468351"/>
              <a:gd name="connsiteX15" fmla="*/ 234175 w 814039"/>
              <a:gd name="connsiteY15" fmla="*/ 390293 h 468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14039" h="468351">
                <a:moveTo>
                  <a:pt x="814039" y="0"/>
                </a:moveTo>
                <a:cubicBezTo>
                  <a:pt x="810322" y="22302"/>
                  <a:pt x="810827" y="45737"/>
                  <a:pt x="802888" y="66907"/>
                </a:cubicBezTo>
                <a:cubicBezTo>
                  <a:pt x="799196" y="76751"/>
                  <a:pt x="788795" y="82642"/>
                  <a:pt x="780585" y="89210"/>
                </a:cubicBezTo>
                <a:cubicBezTo>
                  <a:pt x="721018" y="136864"/>
                  <a:pt x="744924" y="96652"/>
                  <a:pt x="635619" y="133815"/>
                </a:cubicBezTo>
                <a:lnTo>
                  <a:pt x="78058" y="323385"/>
                </a:lnTo>
                <a:cubicBezTo>
                  <a:pt x="70624" y="334536"/>
                  <a:pt x="61749" y="344852"/>
                  <a:pt x="55756" y="356839"/>
                </a:cubicBezTo>
                <a:cubicBezTo>
                  <a:pt x="46846" y="374660"/>
                  <a:pt x="38215" y="418230"/>
                  <a:pt x="33453" y="434898"/>
                </a:cubicBezTo>
                <a:cubicBezTo>
                  <a:pt x="30224" y="446200"/>
                  <a:pt x="26019" y="457200"/>
                  <a:pt x="22302" y="468351"/>
                </a:cubicBezTo>
                <a:cubicBezTo>
                  <a:pt x="18585" y="427463"/>
                  <a:pt x="16243" y="386427"/>
                  <a:pt x="11151" y="345688"/>
                </a:cubicBezTo>
                <a:cubicBezTo>
                  <a:pt x="8800" y="326881"/>
                  <a:pt x="0" y="308885"/>
                  <a:pt x="0" y="289932"/>
                </a:cubicBezTo>
                <a:cubicBezTo>
                  <a:pt x="0" y="274606"/>
                  <a:pt x="6747" y="319857"/>
                  <a:pt x="11151" y="334537"/>
                </a:cubicBezTo>
                <a:cubicBezTo>
                  <a:pt x="31820" y="403436"/>
                  <a:pt x="27811" y="390160"/>
                  <a:pt x="55756" y="446049"/>
                </a:cubicBezTo>
                <a:cubicBezTo>
                  <a:pt x="63190" y="438615"/>
                  <a:pt x="68654" y="428448"/>
                  <a:pt x="78058" y="423746"/>
                </a:cubicBezTo>
                <a:cubicBezTo>
                  <a:pt x="91766" y="416892"/>
                  <a:pt x="107927" y="416805"/>
                  <a:pt x="122663" y="412595"/>
                </a:cubicBezTo>
                <a:cubicBezTo>
                  <a:pt x="133965" y="409366"/>
                  <a:pt x="144642" y="403994"/>
                  <a:pt x="156117" y="401444"/>
                </a:cubicBezTo>
                <a:cubicBezTo>
                  <a:pt x="209047" y="389682"/>
                  <a:pt x="203315" y="390293"/>
                  <a:pt x="234175" y="390293"/>
                </a:cubicBezTo>
              </a:path>
            </a:pathLst>
          </a:custGeom>
          <a:noFill/>
          <a:ln w="38100">
            <a:solidFill>
              <a:srgbClr val="0027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519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4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For Loop </a:t>
            </a:r>
            <a:r>
              <a:rPr lang="en-US" sz="4600" dirty="0" err="1">
                <a:latin typeface="Calibri"/>
                <a:cs typeface="Calibri"/>
              </a:rPr>
              <a:t>Redux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719139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“Stanford rocks socks!”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grpSp>
        <p:nvGrpSpPr>
          <p:cNvPr id="10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11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67074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For Loop </a:t>
            </a:r>
            <a:r>
              <a:rPr lang="en-US" sz="4600" dirty="0" err="1">
                <a:latin typeface="Calibri"/>
                <a:cs typeface="Calibri"/>
              </a:rPr>
              <a:t>Redux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719139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“Stanford rocks socks!”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572323" y="2823317"/>
            <a:ext cx="5999355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28918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For Loop </a:t>
            </a:r>
            <a:r>
              <a:rPr lang="en-US" sz="4600" dirty="0" err="1">
                <a:latin typeface="Calibri"/>
                <a:cs typeface="Calibri"/>
              </a:rPr>
              <a:t>Redux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719139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“Stanford rocks socks!”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430966" y="2845619"/>
            <a:ext cx="1728439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/>
              <a:t>0</a:t>
            </a:r>
            <a:endParaRPr lang="en-US" sz="3200" b="0" dirty="0"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57054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For Loop </a:t>
            </a:r>
            <a:r>
              <a:rPr lang="en-US" sz="4600" dirty="0" err="1">
                <a:latin typeface="Calibri"/>
                <a:cs typeface="Calibri"/>
              </a:rPr>
              <a:t>Redux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719139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“Stanford rocks socks!”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348975" y="2812165"/>
            <a:ext cx="1081669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/>
              <a:t>0</a:t>
            </a:r>
            <a:endParaRPr lang="en-US" sz="3200" b="0" dirty="0"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87639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For Loop </a:t>
            </a:r>
            <a:r>
              <a:rPr lang="en-US" sz="4600" dirty="0" err="1">
                <a:latin typeface="Calibri"/>
                <a:cs typeface="Calibri"/>
              </a:rPr>
              <a:t>Redux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719139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“Stanford rocks socks!”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062975" y="3213610"/>
            <a:ext cx="6289287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/>
              <a:t>0</a:t>
            </a:r>
            <a:endParaRPr lang="en-US" sz="3200" b="0" dirty="0"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Stanford rocks socks</a:t>
            </a:r>
          </a:p>
        </p:txBody>
      </p:sp>
    </p:spTree>
    <p:extLst>
      <p:ext uri="{BB962C8B-B14F-4D97-AF65-F5344CB8AC3E}">
        <p14:creationId xmlns:p14="http://schemas.microsoft.com/office/powerpoint/2010/main" val="2649297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For Loop </a:t>
            </a:r>
            <a:r>
              <a:rPr lang="en-US" sz="4600" dirty="0" err="1">
                <a:latin typeface="Calibri"/>
                <a:cs typeface="Calibri"/>
              </a:rPr>
              <a:t>Redux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719139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“Stanford rocks socks!”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664819" y="2834469"/>
            <a:ext cx="747131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>
                <a:solidFill>
                  <a:srgbClr val="FF0000"/>
                </a:solidFill>
              </a:rPr>
              <a:t>1</a:t>
            </a:r>
            <a:endParaRPr lang="en-US" sz="3200" b="0" dirty="0">
              <a:solidFill>
                <a:srgbClr val="FF0000"/>
              </a:solidFill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Stanford rocks socks</a:t>
            </a:r>
          </a:p>
        </p:txBody>
      </p:sp>
    </p:spTree>
    <p:extLst>
      <p:ext uri="{BB962C8B-B14F-4D97-AF65-F5344CB8AC3E}">
        <p14:creationId xmlns:p14="http://schemas.microsoft.com/office/powerpoint/2010/main" val="35153443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For Loop </a:t>
            </a:r>
            <a:r>
              <a:rPr lang="en-US" sz="4600" dirty="0" err="1">
                <a:latin typeface="Calibri"/>
                <a:cs typeface="Calibri"/>
              </a:rPr>
              <a:t>Redux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719139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“Stanford rocks socks!”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348975" y="2823318"/>
            <a:ext cx="1081669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/>
              <a:t>1</a:t>
            </a:r>
            <a:endParaRPr lang="en-US" sz="3200" b="0" dirty="0"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Stanford rocks socks</a:t>
            </a:r>
          </a:p>
        </p:txBody>
      </p:sp>
    </p:spTree>
    <p:extLst>
      <p:ext uri="{BB962C8B-B14F-4D97-AF65-F5344CB8AC3E}">
        <p14:creationId xmlns:p14="http://schemas.microsoft.com/office/powerpoint/2010/main" val="10789025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For Loop </a:t>
            </a:r>
            <a:r>
              <a:rPr lang="en-US" sz="4600" dirty="0" err="1">
                <a:latin typeface="Calibri"/>
                <a:cs typeface="Calibri"/>
              </a:rPr>
              <a:t>Redux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719139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“Stanford rocks socks!”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062975" y="3224762"/>
            <a:ext cx="5553308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/>
              <a:t>1</a:t>
            </a:r>
            <a:endParaRPr lang="en-US" sz="3200" b="0" dirty="0"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Stanford rocks socks</a:t>
            </a: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2016047" y="4990016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Stanford rocks socks</a:t>
            </a:r>
          </a:p>
        </p:txBody>
      </p:sp>
    </p:spTree>
    <p:extLst>
      <p:ext uri="{BB962C8B-B14F-4D97-AF65-F5344CB8AC3E}">
        <p14:creationId xmlns:p14="http://schemas.microsoft.com/office/powerpoint/2010/main" val="32228788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For Loop </a:t>
            </a:r>
            <a:r>
              <a:rPr lang="en-US" sz="4600" dirty="0" err="1">
                <a:latin typeface="Calibri"/>
                <a:cs typeface="Calibri"/>
              </a:rPr>
              <a:t>Redux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719139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“Stanford rocks socks!”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642517" y="2834469"/>
            <a:ext cx="724830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>
                <a:solidFill>
                  <a:srgbClr val="FF0000"/>
                </a:solidFill>
              </a:rPr>
              <a:t>2</a:t>
            </a:r>
            <a:endParaRPr lang="en-US" sz="3200" b="0" dirty="0">
              <a:solidFill>
                <a:srgbClr val="FF0000"/>
              </a:solidFill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Stanford rocks socks</a:t>
            </a: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2016047" y="4990016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Stanford rocks socks</a:t>
            </a:r>
          </a:p>
        </p:txBody>
      </p:sp>
    </p:spTree>
    <p:extLst>
      <p:ext uri="{BB962C8B-B14F-4D97-AF65-F5344CB8AC3E}">
        <p14:creationId xmlns:p14="http://schemas.microsoft.com/office/powerpoint/2010/main" val="40147016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For Loop </a:t>
            </a:r>
            <a:r>
              <a:rPr lang="en-US" sz="4600" dirty="0" err="1">
                <a:latin typeface="Calibri"/>
                <a:cs typeface="Calibri"/>
              </a:rPr>
              <a:t>Redux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719139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“Stanford rocks socks!”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304371" y="2823318"/>
            <a:ext cx="1103970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/>
              <a:t>2</a:t>
            </a:r>
            <a:endParaRPr lang="en-US" sz="3200" b="0" dirty="0"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Stanford rocks socks</a:t>
            </a: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2016047" y="4990016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Stanford rocks socks</a:t>
            </a:r>
          </a:p>
        </p:txBody>
      </p:sp>
    </p:spTree>
    <p:extLst>
      <p:ext uri="{BB962C8B-B14F-4D97-AF65-F5344CB8AC3E}">
        <p14:creationId xmlns:p14="http://schemas.microsoft.com/office/powerpoint/2010/main" val="18613022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For Loop </a:t>
            </a:r>
            <a:r>
              <a:rPr lang="en-US" sz="4600" dirty="0" err="1">
                <a:latin typeface="Calibri"/>
                <a:cs typeface="Calibri"/>
              </a:rPr>
              <a:t>Redux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719139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“Stanford rocks socks!”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040673" y="3213610"/>
            <a:ext cx="5519853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/>
              <a:t>2</a:t>
            </a:r>
            <a:endParaRPr lang="en-US" sz="3200" b="0" dirty="0"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Stanford rocks socks</a:t>
            </a: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2016047" y="4990016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Stanford rocks socks</a:t>
            </a:r>
          </a:p>
        </p:txBody>
      </p:sp>
      <p:sp>
        <p:nvSpPr>
          <p:cNvPr id="12" name="Text Box 22"/>
          <p:cNvSpPr txBox="1">
            <a:spLocks noChangeArrowheads="1"/>
          </p:cNvSpPr>
          <p:nvPr/>
        </p:nvSpPr>
        <p:spPr bwMode="auto">
          <a:xfrm>
            <a:off x="2012330" y="5287381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Stanford rocks socks</a:t>
            </a:r>
          </a:p>
        </p:txBody>
      </p:sp>
    </p:spTree>
    <p:extLst>
      <p:ext uri="{BB962C8B-B14F-4D97-AF65-F5344CB8AC3E}">
        <p14:creationId xmlns:p14="http://schemas.microsoft.com/office/powerpoint/2010/main" val="10664712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For Loop </a:t>
            </a:r>
            <a:r>
              <a:rPr lang="en-US" sz="4600" dirty="0" err="1">
                <a:latin typeface="Calibri"/>
                <a:cs typeface="Calibri"/>
              </a:rPr>
              <a:t>Redux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719139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“Stanford rocks socks!”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675971" y="2856771"/>
            <a:ext cx="669072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>
                <a:solidFill>
                  <a:srgbClr val="FF0000"/>
                </a:solidFill>
              </a:rPr>
              <a:t>3</a:t>
            </a:r>
            <a:endParaRPr lang="en-US" sz="3200" b="0" dirty="0">
              <a:solidFill>
                <a:srgbClr val="FF0000"/>
              </a:solidFill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Stanford rocks socks</a:t>
            </a: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2016047" y="4990016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Stanford rocks socks</a:t>
            </a:r>
          </a:p>
        </p:txBody>
      </p:sp>
      <p:sp>
        <p:nvSpPr>
          <p:cNvPr id="12" name="Text Box 22"/>
          <p:cNvSpPr txBox="1">
            <a:spLocks noChangeArrowheads="1"/>
          </p:cNvSpPr>
          <p:nvPr/>
        </p:nvSpPr>
        <p:spPr bwMode="auto">
          <a:xfrm>
            <a:off x="2012330" y="5287381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Stanford rocks socks</a:t>
            </a:r>
          </a:p>
        </p:txBody>
      </p:sp>
    </p:spTree>
    <p:extLst>
      <p:ext uri="{BB962C8B-B14F-4D97-AF65-F5344CB8AC3E}">
        <p14:creationId xmlns:p14="http://schemas.microsoft.com/office/powerpoint/2010/main" val="9098154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For Loop </a:t>
            </a:r>
            <a:r>
              <a:rPr lang="en-US" sz="4600" dirty="0" err="1">
                <a:latin typeface="Calibri"/>
                <a:cs typeface="Calibri"/>
              </a:rPr>
              <a:t>Redux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719139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“Stanford rocks socks!”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360127" y="2823317"/>
            <a:ext cx="1081668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/>
              <a:t>3</a:t>
            </a:r>
            <a:endParaRPr lang="en-US" sz="3200" b="0" dirty="0"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Stanford rocks socks</a:t>
            </a: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2016047" y="4990016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Stanford rocks socks</a:t>
            </a:r>
          </a:p>
        </p:txBody>
      </p:sp>
      <p:sp>
        <p:nvSpPr>
          <p:cNvPr id="12" name="Text Box 22"/>
          <p:cNvSpPr txBox="1">
            <a:spLocks noChangeArrowheads="1"/>
          </p:cNvSpPr>
          <p:nvPr/>
        </p:nvSpPr>
        <p:spPr bwMode="auto">
          <a:xfrm>
            <a:off x="2012330" y="5287381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Stanford rocks socks</a:t>
            </a:r>
          </a:p>
        </p:txBody>
      </p:sp>
    </p:spTree>
    <p:extLst>
      <p:ext uri="{BB962C8B-B14F-4D97-AF65-F5344CB8AC3E}">
        <p14:creationId xmlns:p14="http://schemas.microsoft.com/office/powerpoint/2010/main" val="39133965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For Loop </a:t>
            </a:r>
            <a:r>
              <a:rPr lang="en-US" sz="4600" dirty="0" err="1">
                <a:latin typeface="Calibri"/>
                <a:cs typeface="Calibri"/>
              </a:rPr>
              <a:t>Redux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719139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“Stanford rocks socks!”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694986" y="3971892"/>
            <a:ext cx="1873404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Stanford rocks socks</a:t>
            </a: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2016047" y="4990016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Stanford rocks socks</a:t>
            </a:r>
          </a:p>
        </p:txBody>
      </p:sp>
      <p:sp>
        <p:nvSpPr>
          <p:cNvPr id="12" name="Text Box 22"/>
          <p:cNvSpPr txBox="1">
            <a:spLocks noChangeArrowheads="1"/>
          </p:cNvSpPr>
          <p:nvPr/>
        </p:nvSpPr>
        <p:spPr bwMode="auto">
          <a:xfrm>
            <a:off x="2012330" y="5287381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Stanford rocks socks</a:t>
            </a:r>
          </a:p>
        </p:txBody>
      </p:sp>
    </p:spTree>
    <p:extLst>
      <p:ext uri="{BB962C8B-B14F-4D97-AF65-F5344CB8AC3E}">
        <p14:creationId xmlns:p14="http://schemas.microsoft.com/office/powerpoint/2010/main" val="24814398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For Loop </a:t>
            </a:r>
            <a:r>
              <a:rPr lang="en-US" sz="4600" dirty="0" err="1">
                <a:latin typeface="Calibri"/>
                <a:cs typeface="Calibri"/>
              </a:rPr>
              <a:t>Redux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719139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“Stanford rocks socks!”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Stanford rocks socks</a:t>
            </a: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2016047" y="4990016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Stanford rocks socks</a:t>
            </a:r>
          </a:p>
        </p:txBody>
      </p:sp>
      <p:sp>
        <p:nvSpPr>
          <p:cNvPr id="12" name="Text Box 22"/>
          <p:cNvSpPr txBox="1">
            <a:spLocks noChangeArrowheads="1"/>
          </p:cNvSpPr>
          <p:nvPr/>
        </p:nvSpPr>
        <p:spPr bwMode="auto">
          <a:xfrm>
            <a:off x="2012330" y="5287381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Stanford rocks socks</a:t>
            </a:r>
          </a:p>
        </p:txBody>
      </p:sp>
    </p:spTree>
    <p:extLst>
      <p:ext uri="{BB962C8B-B14F-4D97-AF65-F5344CB8AC3E}">
        <p14:creationId xmlns:p14="http://schemas.microsoft.com/office/powerpoint/2010/main" val="33834250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49369" y="858644"/>
            <a:ext cx="12688354" cy="5081654"/>
          </a:xfrm>
          <a:prstGeom prst="rect">
            <a:avLst/>
          </a:prstGeom>
        </p:spPr>
      </p:pic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You can use the for loop variable</a:t>
            </a:r>
          </a:p>
        </p:txBody>
      </p:sp>
    </p:spTree>
    <p:extLst>
      <p:ext uri="{BB962C8B-B14F-4D97-AF65-F5344CB8AC3E}">
        <p14:creationId xmlns:p14="http://schemas.microsoft.com/office/powerpoint/2010/main" val="26407908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-152400" y="2733764"/>
            <a:ext cx="967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How would you </a:t>
            </a:r>
            <a:r>
              <a:rPr lang="en-US" sz="3600" dirty="0" err="1">
                <a:solidFill>
                  <a:schemeClr val="bg1"/>
                </a:solidFill>
              </a:rPr>
              <a:t>println</a:t>
            </a:r>
            <a:r>
              <a:rPr lang="en-US" sz="3600" dirty="0">
                <a:solidFill>
                  <a:schemeClr val="bg1"/>
                </a:solidFill>
              </a:rPr>
              <a:t> the first 100 even numbers?</a:t>
            </a:r>
          </a:p>
        </p:txBody>
      </p:sp>
    </p:spTree>
    <p:extLst>
      <p:ext uri="{BB962C8B-B14F-4D97-AF65-F5344CB8AC3E}">
        <p14:creationId xmlns:p14="http://schemas.microsoft.com/office/powerpoint/2010/main" val="35224519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4546" y="802886"/>
            <a:ext cx="2261615" cy="5731727"/>
          </a:xfrm>
          <a:prstGeom prst="rect">
            <a:avLst/>
          </a:prstGeom>
        </p:spPr>
      </p:pic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Printing Even Numbers</a:t>
            </a:r>
          </a:p>
        </p:txBody>
      </p:sp>
    </p:spTree>
    <p:extLst>
      <p:ext uri="{BB962C8B-B14F-4D97-AF65-F5344CB8AC3E}">
        <p14:creationId xmlns:p14="http://schemas.microsoft.com/office/powerpoint/2010/main" val="5973331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Printing Even Numbers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93181" y="2430968"/>
            <a:ext cx="709841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NUM_NUMS;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* 2);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1970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Printing Even Numbers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580800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* 2);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5978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Printing Even Numbers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580800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* 2);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650380" y="2845619"/>
            <a:ext cx="5464098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02592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Printing Even Numbers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580800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* 2);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430966" y="2845619"/>
            <a:ext cx="1728439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/>
              <a:t>0</a:t>
            </a:r>
            <a:endParaRPr lang="en-US" sz="3200" b="0" dirty="0"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44208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Printing Even Numbers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580800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* 2);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348976" y="2845619"/>
            <a:ext cx="1059366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/>
              <a:t>0</a:t>
            </a:r>
            <a:endParaRPr lang="en-US" sz="3200" b="0" dirty="0"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48399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Printing Even Numbers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580800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* 2);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118731" y="3213609"/>
            <a:ext cx="2899317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/>
              <a:t>0</a:t>
            </a:r>
            <a:endParaRPr lang="en-US" sz="3200" b="0" dirty="0"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8288551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Printing Even Numbers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580800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* 2);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631366" y="2823316"/>
            <a:ext cx="724830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>
                <a:solidFill>
                  <a:srgbClr val="FF0000"/>
                </a:solidFill>
              </a:rPr>
              <a:t>1</a:t>
            </a:r>
            <a:endParaRPr lang="en-US" sz="3200" b="0" dirty="0">
              <a:solidFill>
                <a:srgbClr val="FF0000"/>
              </a:solidFill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8755107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Printing Even Numbers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580800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* 2);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337825" y="2823316"/>
            <a:ext cx="1081668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/>
              <a:t>1</a:t>
            </a:r>
            <a:endParaRPr lang="en-US" sz="3200" b="0" dirty="0"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9944721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Printing Even Numbers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580800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* 2);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096428" y="3213609"/>
            <a:ext cx="2899317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/>
              <a:t>1</a:t>
            </a:r>
            <a:endParaRPr lang="en-US" sz="3200" b="0" dirty="0"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0</a:t>
            </a: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2016047" y="5012319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1627173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Printing Even Numbers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580800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* 2);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597912" y="2823316"/>
            <a:ext cx="724830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>
                <a:solidFill>
                  <a:srgbClr val="FF0000"/>
                </a:solidFill>
              </a:rPr>
              <a:t>2</a:t>
            </a:r>
            <a:endParaRPr lang="en-US" sz="3200" b="0" dirty="0">
              <a:solidFill>
                <a:srgbClr val="FF0000"/>
              </a:solidFill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0</a:t>
            </a: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2016047" y="5012319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23157469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Printing Even Numbers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580800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* 2);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382428" y="2823316"/>
            <a:ext cx="1014761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/>
              <a:t>2</a:t>
            </a:r>
            <a:endParaRPr lang="en-US" sz="3200" b="0" dirty="0"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0</a:t>
            </a: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2016047" y="5012319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438686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Printing Even Numbers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580800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* 2);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085277" y="3224760"/>
            <a:ext cx="2966225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/>
              <a:t>2</a:t>
            </a:r>
            <a:endParaRPr lang="en-US" sz="3200" b="0" dirty="0"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0</a:t>
            </a: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2016047" y="5012319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2</a:t>
            </a:r>
          </a:p>
        </p:txBody>
      </p:sp>
      <p:sp>
        <p:nvSpPr>
          <p:cNvPr id="12" name="Text Box 22"/>
          <p:cNvSpPr txBox="1">
            <a:spLocks noChangeArrowheads="1"/>
          </p:cNvSpPr>
          <p:nvPr/>
        </p:nvSpPr>
        <p:spPr bwMode="auto">
          <a:xfrm>
            <a:off x="2012330" y="5343139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32096726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Printing Even Numbers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580800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* 2);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631366" y="2834467"/>
            <a:ext cx="702528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>
                <a:solidFill>
                  <a:srgbClr val="FF0000"/>
                </a:solidFill>
              </a:rPr>
              <a:t>3</a:t>
            </a:r>
            <a:endParaRPr lang="en-US" sz="3200" b="0" dirty="0">
              <a:solidFill>
                <a:srgbClr val="FF0000"/>
              </a:solidFill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0</a:t>
            </a: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2016047" y="5012319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2</a:t>
            </a:r>
          </a:p>
        </p:txBody>
      </p:sp>
      <p:sp>
        <p:nvSpPr>
          <p:cNvPr id="12" name="Text Box 22"/>
          <p:cNvSpPr txBox="1">
            <a:spLocks noChangeArrowheads="1"/>
          </p:cNvSpPr>
          <p:nvPr/>
        </p:nvSpPr>
        <p:spPr bwMode="auto">
          <a:xfrm>
            <a:off x="2012330" y="5343139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25573368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Printing Even Numbers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580800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* 2);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315521" y="2834467"/>
            <a:ext cx="1103971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/>
              <a:t>3</a:t>
            </a:r>
            <a:endParaRPr lang="en-US" sz="3200" b="0" dirty="0"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0</a:t>
            </a: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2016047" y="5012319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2</a:t>
            </a:r>
          </a:p>
        </p:txBody>
      </p:sp>
      <p:sp>
        <p:nvSpPr>
          <p:cNvPr id="12" name="Text Box 22"/>
          <p:cNvSpPr txBox="1">
            <a:spLocks noChangeArrowheads="1"/>
          </p:cNvSpPr>
          <p:nvPr/>
        </p:nvSpPr>
        <p:spPr bwMode="auto">
          <a:xfrm>
            <a:off x="2012330" y="5343139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23900575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Printing Even Numbers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580800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* 2);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728439" y="4005346"/>
            <a:ext cx="1103971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/>
              <a:t>3</a:t>
            </a:r>
            <a:endParaRPr lang="en-US" sz="3200" b="0" dirty="0"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0</a:t>
            </a: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2016047" y="5012319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2</a:t>
            </a:r>
          </a:p>
        </p:txBody>
      </p:sp>
      <p:sp>
        <p:nvSpPr>
          <p:cNvPr id="12" name="Text Box 22"/>
          <p:cNvSpPr txBox="1">
            <a:spLocks noChangeArrowheads="1"/>
          </p:cNvSpPr>
          <p:nvPr/>
        </p:nvSpPr>
        <p:spPr bwMode="auto">
          <a:xfrm>
            <a:off x="2012330" y="5343139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28730878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Printing Even Numbers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580800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* 2);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0</a:t>
            </a: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2016047" y="5012319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2</a:t>
            </a:r>
          </a:p>
        </p:txBody>
      </p:sp>
      <p:sp>
        <p:nvSpPr>
          <p:cNvPr id="12" name="Text Box 22"/>
          <p:cNvSpPr txBox="1">
            <a:spLocks noChangeArrowheads="1"/>
          </p:cNvSpPr>
          <p:nvPr/>
        </p:nvSpPr>
        <p:spPr bwMode="auto">
          <a:xfrm>
            <a:off x="2012330" y="5343139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4270986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-152400" y="2733764"/>
            <a:ext cx="967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US" sz="3600" dirty="0">
                <a:solidFill>
                  <a:schemeClr val="bg1"/>
                </a:solidFill>
              </a:rPr>
              <a:t>Back to our regularly scheduled program…</a:t>
            </a:r>
          </a:p>
        </p:txBody>
      </p:sp>
    </p:spTree>
    <p:extLst>
      <p:ext uri="{BB962C8B-B14F-4D97-AF65-F5344CB8AC3E}">
        <p14:creationId xmlns:p14="http://schemas.microsoft.com/office/powerpoint/2010/main" val="347796582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Types of Programs</a:t>
            </a:r>
            <a:endParaRPr lang="en-US" sz="4000" b="1" i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3278459" y="2833929"/>
            <a:ext cx="2509025" cy="957488"/>
          </a:xfrm>
          <a:custGeom>
            <a:avLst/>
            <a:gdLst>
              <a:gd name="connsiteX0" fmla="*/ 1951464 w 2821259"/>
              <a:gd name="connsiteY0" fmla="*/ 65391 h 957488"/>
              <a:gd name="connsiteX1" fmla="*/ 1393903 w 2821259"/>
              <a:gd name="connsiteY1" fmla="*/ 65391 h 957488"/>
              <a:gd name="connsiteX2" fmla="*/ 1304693 w 2821259"/>
              <a:gd name="connsiteY2" fmla="*/ 54239 h 957488"/>
              <a:gd name="connsiteX3" fmla="*/ 1137425 w 2821259"/>
              <a:gd name="connsiteY3" fmla="*/ 31937 h 957488"/>
              <a:gd name="connsiteX4" fmla="*/ 390293 w 2821259"/>
              <a:gd name="connsiteY4" fmla="*/ 43088 h 957488"/>
              <a:gd name="connsiteX5" fmla="*/ 323386 w 2821259"/>
              <a:gd name="connsiteY5" fmla="*/ 54239 h 957488"/>
              <a:gd name="connsiteX6" fmla="*/ 0 w 2821259"/>
              <a:gd name="connsiteY6" fmla="*/ 65391 h 957488"/>
              <a:gd name="connsiteX7" fmla="*/ 11151 w 2821259"/>
              <a:gd name="connsiteY7" fmla="*/ 243810 h 957488"/>
              <a:gd name="connsiteX8" fmla="*/ 22303 w 2821259"/>
              <a:gd name="connsiteY8" fmla="*/ 310718 h 957488"/>
              <a:gd name="connsiteX9" fmla="*/ 11151 w 2821259"/>
              <a:gd name="connsiteY9" fmla="*/ 600649 h 957488"/>
              <a:gd name="connsiteX10" fmla="*/ 33454 w 2821259"/>
              <a:gd name="connsiteY10" fmla="*/ 924035 h 957488"/>
              <a:gd name="connsiteX11" fmla="*/ 245327 w 2821259"/>
              <a:gd name="connsiteY11" fmla="*/ 935186 h 957488"/>
              <a:gd name="connsiteX12" fmla="*/ 747132 w 2821259"/>
              <a:gd name="connsiteY12" fmla="*/ 924035 h 957488"/>
              <a:gd name="connsiteX13" fmla="*/ 814039 w 2821259"/>
              <a:gd name="connsiteY13" fmla="*/ 912883 h 957488"/>
              <a:gd name="connsiteX14" fmla="*/ 1103971 w 2821259"/>
              <a:gd name="connsiteY14" fmla="*/ 935186 h 957488"/>
              <a:gd name="connsiteX15" fmla="*/ 1148576 w 2821259"/>
              <a:gd name="connsiteY15" fmla="*/ 946337 h 957488"/>
              <a:gd name="connsiteX16" fmla="*/ 1271239 w 2821259"/>
              <a:gd name="connsiteY16" fmla="*/ 957488 h 957488"/>
              <a:gd name="connsiteX17" fmla="*/ 2152186 w 2821259"/>
              <a:gd name="connsiteY17" fmla="*/ 946337 h 957488"/>
              <a:gd name="connsiteX18" fmla="*/ 2408664 w 2821259"/>
              <a:gd name="connsiteY18" fmla="*/ 924035 h 957488"/>
              <a:gd name="connsiteX19" fmla="*/ 2486722 w 2821259"/>
              <a:gd name="connsiteY19" fmla="*/ 890581 h 957488"/>
              <a:gd name="connsiteX20" fmla="*/ 2553630 w 2821259"/>
              <a:gd name="connsiteY20" fmla="*/ 879430 h 957488"/>
              <a:gd name="connsiteX21" fmla="*/ 2653991 w 2821259"/>
              <a:gd name="connsiteY21" fmla="*/ 845976 h 957488"/>
              <a:gd name="connsiteX22" fmla="*/ 2720898 w 2821259"/>
              <a:gd name="connsiteY22" fmla="*/ 823674 h 957488"/>
              <a:gd name="connsiteX23" fmla="*/ 2821259 w 2821259"/>
              <a:gd name="connsiteY23" fmla="*/ 801371 h 957488"/>
              <a:gd name="connsiteX24" fmla="*/ 2798956 w 2821259"/>
              <a:gd name="connsiteY24" fmla="*/ 689859 h 957488"/>
              <a:gd name="connsiteX25" fmla="*/ 2765503 w 2821259"/>
              <a:gd name="connsiteY25" fmla="*/ 611800 h 957488"/>
              <a:gd name="connsiteX26" fmla="*/ 2743200 w 2821259"/>
              <a:gd name="connsiteY26" fmla="*/ 544893 h 957488"/>
              <a:gd name="connsiteX27" fmla="*/ 2720898 w 2821259"/>
              <a:gd name="connsiteY27" fmla="*/ 489137 h 957488"/>
              <a:gd name="connsiteX28" fmla="*/ 2698595 w 2821259"/>
              <a:gd name="connsiteY28" fmla="*/ 377625 h 957488"/>
              <a:gd name="connsiteX29" fmla="*/ 2653991 w 2821259"/>
              <a:gd name="connsiteY29" fmla="*/ 243810 h 957488"/>
              <a:gd name="connsiteX30" fmla="*/ 2642839 w 2821259"/>
              <a:gd name="connsiteY30" fmla="*/ 188054 h 957488"/>
              <a:gd name="connsiteX31" fmla="*/ 2631688 w 2821259"/>
              <a:gd name="connsiteY31" fmla="*/ 154600 h 957488"/>
              <a:gd name="connsiteX32" fmla="*/ 2620537 w 2821259"/>
              <a:gd name="connsiteY32" fmla="*/ 109996 h 957488"/>
              <a:gd name="connsiteX33" fmla="*/ 2609386 w 2821259"/>
              <a:gd name="connsiteY33" fmla="*/ 9635 h 957488"/>
              <a:gd name="connsiteX34" fmla="*/ 2430966 w 2821259"/>
              <a:gd name="connsiteY34" fmla="*/ 20786 h 957488"/>
              <a:gd name="connsiteX35" fmla="*/ 2297151 w 2821259"/>
              <a:gd name="connsiteY35" fmla="*/ 31937 h 957488"/>
              <a:gd name="connsiteX36" fmla="*/ 1951464 w 2821259"/>
              <a:gd name="connsiteY36" fmla="*/ 65391 h 957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821259" h="957488">
                <a:moveTo>
                  <a:pt x="1951464" y="65391"/>
                </a:moveTo>
                <a:cubicBezTo>
                  <a:pt x="1800923" y="70967"/>
                  <a:pt x="1880671" y="83760"/>
                  <a:pt x="1393903" y="65391"/>
                </a:cubicBezTo>
                <a:cubicBezTo>
                  <a:pt x="1363956" y="64261"/>
                  <a:pt x="1334478" y="57549"/>
                  <a:pt x="1304693" y="54239"/>
                </a:cubicBezTo>
                <a:cubicBezTo>
                  <a:pt x="1158017" y="37941"/>
                  <a:pt x="1238084" y="52068"/>
                  <a:pt x="1137425" y="31937"/>
                </a:cubicBezTo>
                <a:lnTo>
                  <a:pt x="390293" y="43088"/>
                </a:lnTo>
                <a:cubicBezTo>
                  <a:pt x="367692" y="43707"/>
                  <a:pt x="345959" y="52949"/>
                  <a:pt x="323386" y="54239"/>
                </a:cubicBezTo>
                <a:cubicBezTo>
                  <a:pt x="215702" y="60393"/>
                  <a:pt x="107795" y="61674"/>
                  <a:pt x="0" y="65391"/>
                </a:cubicBezTo>
                <a:cubicBezTo>
                  <a:pt x="3717" y="124864"/>
                  <a:pt x="5756" y="184466"/>
                  <a:pt x="11151" y="243810"/>
                </a:cubicBezTo>
                <a:cubicBezTo>
                  <a:pt x="13198" y="266327"/>
                  <a:pt x="22303" y="288108"/>
                  <a:pt x="22303" y="310718"/>
                </a:cubicBezTo>
                <a:cubicBezTo>
                  <a:pt x="22303" y="407433"/>
                  <a:pt x="14868" y="504005"/>
                  <a:pt x="11151" y="600649"/>
                </a:cubicBezTo>
                <a:cubicBezTo>
                  <a:pt x="18585" y="708444"/>
                  <a:pt x="-28509" y="835516"/>
                  <a:pt x="33454" y="924035"/>
                </a:cubicBezTo>
                <a:cubicBezTo>
                  <a:pt x="74010" y="981973"/>
                  <a:pt x="174605" y="935186"/>
                  <a:pt x="245327" y="935186"/>
                </a:cubicBezTo>
                <a:cubicBezTo>
                  <a:pt x="412637" y="935186"/>
                  <a:pt x="579864" y="927752"/>
                  <a:pt x="747132" y="924035"/>
                </a:cubicBezTo>
                <a:cubicBezTo>
                  <a:pt x="769434" y="920318"/>
                  <a:pt x="791429" y="912883"/>
                  <a:pt x="814039" y="912883"/>
                </a:cubicBezTo>
                <a:cubicBezTo>
                  <a:pt x="880754" y="912883"/>
                  <a:pt x="1021579" y="921454"/>
                  <a:pt x="1103971" y="935186"/>
                </a:cubicBezTo>
                <a:cubicBezTo>
                  <a:pt x="1119088" y="937706"/>
                  <a:pt x="1133385" y="944312"/>
                  <a:pt x="1148576" y="946337"/>
                </a:cubicBezTo>
                <a:cubicBezTo>
                  <a:pt x="1189272" y="951763"/>
                  <a:pt x="1230351" y="953771"/>
                  <a:pt x="1271239" y="957488"/>
                </a:cubicBezTo>
                <a:lnTo>
                  <a:pt x="2152186" y="946337"/>
                </a:lnTo>
                <a:cubicBezTo>
                  <a:pt x="2205913" y="945169"/>
                  <a:pt x="2347963" y="930105"/>
                  <a:pt x="2408664" y="924035"/>
                </a:cubicBezTo>
                <a:cubicBezTo>
                  <a:pt x="2435937" y="910398"/>
                  <a:pt x="2457188" y="897144"/>
                  <a:pt x="2486722" y="890581"/>
                </a:cubicBezTo>
                <a:cubicBezTo>
                  <a:pt x="2508794" y="885676"/>
                  <a:pt x="2531327" y="883147"/>
                  <a:pt x="2553630" y="879430"/>
                </a:cubicBezTo>
                <a:lnTo>
                  <a:pt x="2653991" y="845976"/>
                </a:lnTo>
                <a:cubicBezTo>
                  <a:pt x="2653995" y="845975"/>
                  <a:pt x="2720895" y="823675"/>
                  <a:pt x="2720898" y="823674"/>
                </a:cubicBezTo>
                <a:cubicBezTo>
                  <a:pt x="2791682" y="809516"/>
                  <a:pt x="2758266" y="817119"/>
                  <a:pt x="2821259" y="801371"/>
                </a:cubicBezTo>
                <a:cubicBezTo>
                  <a:pt x="2813825" y="764200"/>
                  <a:pt x="2809652" y="726226"/>
                  <a:pt x="2798956" y="689859"/>
                </a:cubicBezTo>
                <a:cubicBezTo>
                  <a:pt x="2790968" y="662701"/>
                  <a:pt x="2775665" y="638222"/>
                  <a:pt x="2765503" y="611800"/>
                </a:cubicBezTo>
                <a:cubicBezTo>
                  <a:pt x="2757064" y="589858"/>
                  <a:pt x="2751234" y="566986"/>
                  <a:pt x="2743200" y="544893"/>
                </a:cubicBezTo>
                <a:cubicBezTo>
                  <a:pt x="2736359" y="526081"/>
                  <a:pt x="2726056" y="508478"/>
                  <a:pt x="2720898" y="489137"/>
                </a:cubicBezTo>
                <a:cubicBezTo>
                  <a:pt x="2711131" y="452510"/>
                  <a:pt x="2710582" y="413587"/>
                  <a:pt x="2698595" y="377625"/>
                </a:cubicBezTo>
                <a:cubicBezTo>
                  <a:pt x="2683727" y="333020"/>
                  <a:pt x="2663213" y="289915"/>
                  <a:pt x="2653991" y="243810"/>
                </a:cubicBezTo>
                <a:cubicBezTo>
                  <a:pt x="2650274" y="225225"/>
                  <a:pt x="2647436" y="206442"/>
                  <a:pt x="2642839" y="188054"/>
                </a:cubicBezTo>
                <a:cubicBezTo>
                  <a:pt x="2639988" y="176650"/>
                  <a:pt x="2634917" y="165902"/>
                  <a:pt x="2631688" y="154600"/>
                </a:cubicBezTo>
                <a:cubicBezTo>
                  <a:pt x="2627478" y="139864"/>
                  <a:pt x="2624254" y="124864"/>
                  <a:pt x="2620537" y="109996"/>
                </a:cubicBezTo>
                <a:cubicBezTo>
                  <a:pt x="2616820" y="76542"/>
                  <a:pt x="2639842" y="23967"/>
                  <a:pt x="2609386" y="9635"/>
                </a:cubicBezTo>
                <a:cubicBezTo>
                  <a:pt x="2555468" y="-15738"/>
                  <a:pt x="2490404" y="16541"/>
                  <a:pt x="2430966" y="20786"/>
                </a:cubicBezTo>
                <a:cubicBezTo>
                  <a:pt x="2386320" y="23975"/>
                  <a:pt x="2341818" y="29055"/>
                  <a:pt x="2297151" y="31937"/>
                </a:cubicBezTo>
                <a:cubicBezTo>
                  <a:pt x="2100082" y="44651"/>
                  <a:pt x="2102005" y="59815"/>
                  <a:pt x="1951464" y="65391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35621" y="3144643"/>
            <a:ext cx="1945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Karel</a:t>
            </a:r>
            <a:r>
              <a:rPr lang="en-US" sz="2400" dirty="0"/>
              <a:t> Program</a:t>
            </a:r>
          </a:p>
        </p:txBody>
      </p:sp>
      <p:sp>
        <p:nvSpPr>
          <p:cNvPr id="8" name="Freeform 7"/>
          <p:cNvSpPr/>
          <p:nvPr/>
        </p:nvSpPr>
        <p:spPr>
          <a:xfrm>
            <a:off x="408878" y="2908269"/>
            <a:ext cx="2509025" cy="957488"/>
          </a:xfrm>
          <a:custGeom>
            <a:avLst/>
            <a:gdLst>
              <a:gd name="connsiteX0" fmla="*/ 1951464 w 2821259"/>
              <a:gd name="connsiteY0" fmla="*/ 65391 h 957488"/>
              <a:gd name="connsiteX1" fmla="*/ 1393903 w 2821259"/>
              <a:gd name="connsiteY1" fmla="*/ 65391 h 957488"/>
              <a:gd name="connsiteX2" fmla="*/ 1304693 w 2821259"/>
              <a:gd name="connsiteY2" fmla="*/ 54239 h 957488"/>
              <a:gd name="connsiteX3" fmla="*/ 1137425 w 2821259"/>
              <a:gd name="connsiteY3" fmla="*/ 31937 h 957488"/>
              <a:gd name="connsiteX4" fmla="*/ 390293 w 2821259"/>
              <a:gd name="connsiteY4" fmla="*/ 43088 h 957488"/>
              <a:gd name="connsiteX5" fmla="*/ 323386 w 2821259"/>
              <a:gd name="connsiteY5" fmla="*/ 54239 h 957488"/>
              <a:gd name="connsiteX6" fmla="*/ 0 w 2821259"/>
              <a:gd name="connsiteY6" fmla="*/ 65391 h 957488"/>
              <a:gd name="connsiteX7" fmla="*/ 11151 w 2821259"/>
              <a:gd name="connsiteY7" fmla="*/ 243810 h 957488"/>
              <a:gd name="connsiteX8" fmla="*/ 22303 w 2821259"/>
              <a:gd name="connsiteY8" fmla="*/ 310718 h 957488"/>
              <a:gd name="connsiteX9" fmla="*/ 11151 w 2821259"/>
              <a:gd name="connsiteY9" fmla="*/ 600649 h 957488"/>
              <a:gd name="connsiteX10" fmla="*/ 33454 w 2821259"/>
              <a:gd name="connsiteY10" fmla="*/ 924035 h 957488"/>
              <a:gd name="connsiteX11" fmla="*/ 245327 w 2821259"/>
              <a:gd name="connsiteY11" fmla="*/ 935186 h 957488"/>
              <a:gd name="connsiteX12" fmla="*/ 747132 w 2821259"/>
              <a:gd name="connsiteY12" fmla="*/ 924035 h 957488"/>
              <a:gd name="connsiteX13" fmla="*/ 814039 w 2821259"/>
              <a:gd name="connsiteY13" fmla="*/ 912883 h 957488"/>
              <a:gd name="connsiteX14" fmla="*/ 1103971 w 2821259"/>
              <a:gd name="connsiteY14" fmla="*/ 935186 h 957488"/>
              <a:gd name="connsiteX15" fmla="*/ 1148576 w 2821259"/>
              <a:gd name="connsiteY15" fmla="*/ 946337 h 957488"/>
              <a:gd name="connsiteX16" fmla="*/ 1271239 w 2821259"/>
              <a:gd name="connsiteY16" fmla="*/ 957488 h 957488"/>
              <a:gd name="connsiteX17" fmla="*/ 2152186 w 2821259"/>
              <a:gd name="connsiteY17" fmla="*/ 946337 h 957488"/>
              <a:gd name="connsiteX18" fmla="*/ 2408664 w 2821259"/>
              <a:gd name="connsiteY18" fmla="*/ 924035 h 957488"/>
              <a:gd name="connsiteX19" fmla="*/ 2486722 w 2821259"/>
              <a:gd name="connsiteY19" fmla="*/ 890581 h 957488"/>
              <a:gd name="connsiteX20" fmla="*/ 2553630 w 2821259"/>
              <a:gd name="connsiteY20" fmla="*/ 879430 h 957488"/>
              <a:gd name="connsiteX21" fmla="*/ 2653991 w 2821259"/>
              <a:gd name="connsiteY21" fmla="*/ 845976 h 957488"/>
              <a:gd name="connsiteX22" fmla="*/ 2720898 w 2821259"/>
              <a:gd name="connsiteY22" fmla="*/ 823674 h 957488"/>
              <a:gd name="connsiteX23" fmla="*/ 2821259 w 2821259"/>
              <a:gd name="connsiteY23" fmla="*/ 801371 h 957488"/>
              <a:gd name="connsiteX24" fmla="*/ 2798956 w 2821259"/>
              <a:gd name="connsiteY24" fmla="*/ 689859 h 957488"/>
              <a:gd name="connsiteX25" fmla="*/ 2765503 w 2821259"/>
              <a:gd name="connsiteY25" fmla="*/ 611800 h 957488"/>
              <a:gd name="connsiteX26" fmla="*/ 2743200 w 2821259"/>
              <a:gd name="connsiteY26" fmla="*/ 544893 h 957488"/>
              <a:gd name="connsiteX27" fmla="*/ 2720898 w 2821259"/>
              <a:gd name="connsiteY27" fmla="*/ 489137 h 957488"/>
              <a:gd name="connsiteX28" fmla="*/ 2698595 w 2821259"/>
              <a:gd name="connsiteY28" fmla="*/ 377625 h 957488"/>
              <a:gd name="connsiteX29" fmla="*/ 2653991 w 2821259"/>
              <a:gd name="connsiteY29" fmla="*/ 243810 h 957488"/>
              <a:gd name="connsiteX30" fmla="*/ 2642839 w 2821259"/>
              <a:gd name="connsiteY30" fmla="*/ 188054 h 957488"/>
              <a:gd name="connsiteX31" fmla="*/ 2631688 w 2821259"/>
              <a:gd name="connsiteY31" fmla="*/ 154600 h 957488"/>
              <a:gd name="connsiteX32" fmla="*/ 2620537 w 2821259"/>
              <a:gd name="connsiteY32" fmla="*/ 109996 h 957488"/>
              <a:gd name="connsiteX33" fmla="*/ 2609386 w 2821259"/>
              <a:gd name="connsiteY33" fmla="*/ 9635 h 957488"/>
              <a:gd name="connsiteX34" fmla="*/ 2430966 w 2821259"/>
              <a:gd name="connsiteY34" fmla="*/ 20786 h 957488"/>
              <a:gd name="connsiteX35" fmla="*/ 2297151 w 2821259"/>
              <a:gd name="connsiteY35" fmla="*/ 31937 h 957488"/>
              <a:gd name="connsiteX36" fmla="*/ 1951464 w 2821259"/>
              <a:gd name="connsiteY36" fmla="*/ 65391 h 957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821259" h="957488">
                <a:moveTo>
                  <a:pt x="1951464" y="65391"/>
                </a:moveTo>
                <a:cubicBezTo>
                  <a:pt x="1800923" y="70967"/>
                  <a:pt x="1880671" y="83760"/>
                  <a:pt x="1393903" y="65391"/>
                </a:cubicBezTo>
                <a:cubicBezTo>
                  <a:pt x="1363956" y="64261"/>
                  <a:pt x="1334478" y="57549"/>
                  <a:pt x="1304693" y="54239"/>
                </a:cubicBezTo>
                <a:cubicBezTo>
                  <a:pt x="1158017" y="37941"/>
                  <a:pt x="1238084" y="52068"/>
                  <a:pt x="1137425" y="31937"/>
                </a:cubicBezTo>
                <a:lnTo>
                  <a:pt x="390293" y="43088"/>
                </a:lnTo>
                <a:cubicBezTo>
                  <a:pt x="367692" y="43707"/>
                  <a:pt x="345959" y="52949"/>
                  <a:pt x="323386" y="54239"/>
                </a:cubicBezTo>
                <a:cubicBezTo>
                  <a:pt x="215702" y="60393"/>
                  <a:pt x="107795" y="61674"/>
                  <a:pt x="0" y="65391"/>
                </a:cubicBezTo>
                <a:cubicBezTo>
                  <a:pt x="3717" y="124864"/>
                  <a:pt x="5756" y="184466"/>
                  <a:pt x="11151" y="243810"/>
                </a:cubicBezTo>
                <a:cubicBezTo>
                  <a:pt x="13198" y="266327"/>
                  <a:pt x="22303" y="288108"/>
                  <a:pt x="22303" y="310718"/>
                </a:cubicBezTo>
                <a:cubicBezTo>
                  <a:pt x="22303" y="407433"/>
                  <a:pt x="14868" y="504005"/>
                  <a:pt x="11151" y="600649"/>
                </a:cubicBezTo>
                <a:cubicBezTo>
                  <a:pt x="18585" y="708444"/>
                  <a:pt x="-28509" y="835516"/>
                  <a:pt x="33454" y="924035"/>
                </a:cubicBezTo>
                <a:cubicBezTo>
                  <a:pt x="74010" y="981973"/>
                  <a:pt x="174605" y="935186"/>
                  <a:pt x="245327" y="935186"/>
                </a:cubicBezTo>
                <a:cubicBezTo>
                  <a:pt x="412637" y="935186"/>
                  <a:pt x="579864" y="927752"/>
                  <a:pt x="747132" y="924035"/>
                </a:cubicBezTo>
                <a:cubicBezTo>
                  <a:pt x="769434" y="920318"/>
                  <a:pt x="791429" y="912883"/>
                  <a:pt x="814039" y="912883"/>
                </a:cubicBezTo>
                <a:cubicBezTo>
                  <a:pt x="880754" y="912883"/>
                  <a:pt x="1021579" y="921454"/>
                  <a:pt x="1103971" y="935186"/>
                </a:cubicBezTo>
                <a:cubicBezTo>
                  <a:pt x="1119088" y="937706"/>
                  <a:pt x="1133385" y="944312"/>
                  <a:pt x="1148576" y="946337"/>
                </a:cubicBezTo>
                <a:cubicBezTo>
                  <a:pt x="1189272" y="951763"/>
                  <a:pt x="1230351" y="953771"/>
                  <a:pt x="1271239" y="957488"/>
                </a:cubicBezTo>
                <a:lnTo>
                  <a:pt x="2152186" y="946337"/>
                </a:lnTo>
                <a:cubicBezTo>
                  <a:pt x="2205913" y="945169"/>
                  <a:pt x="2347963" y="930105"/>
                  <a:pt x="2408664" y="924035"/>
                </a:cubicBezTo>
                <a:cubicBezTo>
                  <a:pt x="2435937" y="910398"/>
                  <a:pt x="2457188" y="897144"/>
                  <a:pt x="2486722" y="890581"/>
                </a:cubicBezTo>
                <a:cubicBezTo>
                  <a:pt x="2508794" y="885676"/>
                  <a:pt x="2531327" y="883147"/>
                  <a:pt x="2553630" y="879430"/>
                </a:cubicBezTo>
                <a:lnTo>
                  <a:pt x="2653991" y="845976"/>
                </a:lnTo>
                <a:cubicBezTo>
                  <a:pt x="2653995" y="845975"/>
                  <a:pt x="2720895" y="823675"/>
                  <a:pt x="2720898" y="823674"/>
                </a:cubicBezTo>
                <a:cubicBezTo>
                  <a:pt x="2791682" y="809516"/>
                  <a:pt x="2758266" y="817119"/>
                  <a:pt x="2821259" y="801371"/>
                </a:cubicBezTo>
                <a:cubicBezTo>
                  <a:pt x="2813825" y="764200"/>
                  <a:pt x="2809652" y="726226"/>
                  <a:pt x="2798956" y="689859"/>
                </a:cubicBezTo>
                <a:cubicBezTo>
                  <a:pt x="2790968" y="662701"/>
                  <a:pt x="2775665" y="638222"/>
                  <a:pt x="2765503" y="611800"/>
                </a:cubicBezTo>
                <a:cubicBezTo>
                  <a:pt x="2757064" y="589858"/>
                  <a:pt x="2751234" y="566986"/>
                  <a:pt x="2743200" y="544893"/>
                </a:cubicBezTo>
                <a:cubicBezTo>
                  <a:pt x="2736359" y="526081"/>
                  <a:pt x="2726056" y="508478"/>
                  <a:pt x="2720898" y="489137"/>
                </a:cubicBezTo>
                <a:cubicBezTo>
                  <a:pt x="2711131" y="452510"/>
                  <a:pt x="2710582" y="413587"/>
                  <a:pt x="2698595" y="377625"/>
                </a:cubicBezTo>
                <a:cubicBezTo>
                  <a:pt x="2683727" y="333020"/>
                  <a:pt x="2663213" y="289915"/>
                  <a:pt x="2653991" y="243810"/>
                </a:cubicBezTo>
                <a:cubicBezTo>
                  <a:pt x="2650274" y="225225"/>
                  <a:pt x="2647436" y="206442"/>
                  <a:pt x="2642839" y="188054"/>
                </a:cubicBezTo>
                <a:cubicBezTo>
                  <a:pt x="2639988" y="176650"/>
                  <a:pt x="2634917" y="165902"/>
                  <a:pt x="2631688" y="154600"/>
                </a:cubicBezTo>
                <a:cubicBezTo>
                  <a:pt x="2627478" y="139864"/>
                  <a:pt x="2624254" y="124864"/>
                  <a:pt x="2620537" y="109996"/>
                </a:cubicBezTo>
                <a:cubicBezTo>
                  <a:pt x="2616820" y="76542"/>
                  <a:pt x="2639842" y="23967"/>
                  <a:pt x="2609386" y="9635"/>
                </a:cubicBezTo>
                <a:cubicBezTo>
                  <a:pt x="2555468" y="-15738"/>
                  <a:pt x="2490404" y="16541"/>
                  <a:pt x="2430966" y="20786"/>
                </a:cubicBezTo>
                <a:cubicBezTo>
                  <a:pt x="2386320" y="23975"/>
                  <a:pt x="2341818" y="29055"/>
                  <a:pt x="2297151" y="31937"/>
                </a:cubicBezTo>
                <a:cubicBezTo>
                  <a:pt x="2100082" y="44651"/>
                  <a:pt x="2102005" y="59815"/>
                  <a:pt x="1951464" y="65391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411950" y="3074020"/>
            <a:ext cx="24020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Graphics Program</a:t>
            </a:r>
            <a:endParaRPr lang="en-US" sz="2400" dirty="0"/>
          </a:p>
        </p:txBody>
      </p:sp>
      <p:sp>
        <p:nvSpPr>
          <p:cNvPr id="10" name="Freeform 9"/>
          <p:cNvSpPr/>
          <p:nvPr/>
        </p:nvSpPr>
        <p:spPr>
          <a:xfrm>
            <a:off x="6367346" y="2841363"/>
            <a:ext cx="2509025" cy="957488"/>
          </a:xfrm>
          <a:custGeom>
            <a:avLst/>
            <a:gdLst>
              <a:gd name="connsiteX0" fmla="*/ 1951464 w 2821259"/>
              <a:gd name="connsiteY0" fmla="*/ 65391 h 957488"/>
              <a:gd name="connsiteX1" fmla="*/ 1393903 w 2821259"/>
              <a:gd name="connsiteY1" fmla="*/ 65391 h 957488"/>
              <a:gd name="connsiteX2" fmla="*/ 1304693 w 2821259"/>
              <a:gd name="connsiteY2" fmla="*/ 54239 h 957488"/>
              <a:gd name="connsiteX3" fmla="*/ 1137425 w 2821259"/>
              <a:gd name="connsiteY3" fmla="*/ 31937 h 957488"/>
              <a:gd name="connsiteX4" fmla="*/ 390293 w 2821259"/>
              <a:gd name="connsiteY4" fmla="*/ 43088 h 957488"/>
              <a:gd name="connsiteX5" fmla="*/ 323386 w 2821259"/>
              <a:gd name="connsiteY5" fmla="*/ 54239 h 957488"/>
              <a:gd name="connsiteX6" fmla="*/ 0 w 2821259"/>
              <a:gd name="connsiteY6" fmla="*/ 65391 h 957488"/>
              <a:gd name="connsiteX7" fmla="*/ 11151 w 2821259"/>
              <a:gd name="connsiteY7" fmla="*/ 243810 h 957488"/>
              <a:gd name="connsiteX8" fmla="*/ 22303 w 2821259"/>
              <a:gd name="connsiteY8" fmla="*/ 310718 h 957488"/>
              <a:gd name="connsiteX9" fmla="*/ 11151 w 2821259"/>
              <a:gd name="connsiteY9" fmla="*/ 600649 h 957488"/>
              <a:gd name="connsiteX10" fmla="*/ 33454 w 2821259"/>
              <a:gd name="connsiteY10" fmla="*/ 924035 h 957488"/>
              <a:gd name="connsiteX11" fmla="*/ 245327 w 2821259"/>
              <a:gd name="connsiteY11" fmla="*/ 935186 h 957488"/>
              <a:gd name="connsiteX12" fmla="*/ 747132 w 2821259"/>
              <a:gd name="connsiteY12" fmla="*/ 924035 h 957488"/>
              <a:gd name="connsiteX13" fmla="*/ 814039 w 2821259"/>
              <a:gd name="connsiteY13" fmla="*/ 912883 h 957488"/>
              <a:gd name="connsiteX14" fmla="*/ 1103971 w 2821259"/>
              <a:gd name="connsiteY14" fmla="*/ 935186 h 957488"/>
              <a:gd name="connsiteX15" fmla="*/ 1148576 w 2821259"/>
              <a:gd name="connsiteY15" fmla="*/ 946337 h 957488"/>
              <a:gd name="connsiteX16" fmla="*/ 1271239 w 2821259"/>
              <a:gd name="connsiteY16" fmla="*/ 957488 h 957488"/>
              <a:gd name="connsiteX17" fmla="*/ 2152186 w 2821259"/>
              <a:gd name="connsiteY17" fmla="*/ 946337 h 957488"/>
              <a:gd name="connsiteX18" fmla="*/ 2408664 w 2821259"/>
              <a:gd name="connsiteY18" fmla="*/ 924035 h 957488"/>
              <a:gd name="connsiteX19" fmla="*/ 2486722 w 2821259"/>
              <a:gd name="connsiteY19" fmla="*/ 890581 h 957488"/>
              <a:gd name="connsiteX20" fmla="*/ 2553630 w 2821259"/>
              <a:gd name="connsiteY20" fmla="*/ 879430 h 957488"/>
              <a:gd name="connsiteX21" fmla="*/ 2653991 w 2821259"/>
              <a:gd name="connsiteY21" fmla="*/ 845976 h 957488"/>
              <a:gd name="connsiteX22" fmla="*/ 2720898 w 2821259"/>
              <a:gd name="connsiteY22" fmla="*/ 823674 h 957488"/>
              <a:gd name="connsiteX23" fmla="*/ 2821259 w 2821259"/>
              <a:gd name="connsiteY23" fmla="*/ 801371 h 957488"/>
              <a:gd name="connsiteX24" fmla="*/ 2798956 w 2821259"/>
              <a:gd name="connsiteY24" fmla="*/ 689859 h 957488"/>
              <a:gd name="connsiteX25" fmla="*/ 2765503 w 2821259"/>
              <a:gd name="connsiteY25" fmla="*/ 611800 h 957488"/>
              <a:gd name="connsiteX26" fmla="*/ 2743200 w 2821259"/>
              <a:gd name="connsiteY26" fmla="*/ 544893 h 957488"/>
              <a:gd name="connsiteX27" fmla="*/ 2720898 w 2821259"/>
              <a:gd name="connsiteY27" fmla="*/ 489137 h 957488"/>
              <a:gd name="connsiteX28" fmla="*/ 2698595 w 2821259"/>
              <a:gd name="connsiteY28" fmla="*/ 377625 h 957488"/>
              <a:gd name="connsiteX29" fmla="*/ 2653991 w 2821259"/>
              <a:gd name="connsiteY29" fmla="*/ 243810 h 957488"/>
              <a:gd name="connsiteX30" fmla="*/ 2642839 w 2821259"/>
              <a:gd name="connsiteY30" fmla="*/ 188054 h 957488"/>
              <a:gd name="connsiteX31" fmla="*/ 2631688 w 2821259"/>
              <a:gd name="connsiteY31" fmla="*/ 154600 h 957488"/>
              <a:gd name="connsiteX32" fmla="*/ 2620537 w 2821259"/>
              <a:gd name="connsiteY32" fmla="*/ 109996 h 957488"/>
              <a:gd name="connsiteX33" fmla="*/ 2609386 w 2821259"/>
              <a:gd name="connsiteY33" fmla="*/ 9635 h 957488"/>
              <a:gd name="connsiteX34" fmla="*/ 2430966 w 2821259"/>
              <a:gd name="connsiteY34" fmla="*/ 20786 h 957488"/>
              <a:gd name="connsiteX35" fmla="*/ 2297151 w 2821259"/>
              <a:gd name="connsiteY35" fmla="*/ 31937 h 957488"/>
              <a:gd name="connsiteX36" fmla="*/ 1951464 w 2821259"/>
              <a:gd name="connsiteY36" fmla="*/ 65391 h 957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821259" h="957488">
                <a:moveTo>
                  <a:pt x="1951464" y="65391"/>
                </a:moveTo>
                <a:cubicBezTo>
                  <a:pt x="1800923" y="70967"/>
                  <a:pt x="1880671" y="83760"/>
                  <a:pt x="1393903" y="65391"/>
                </a:cubicBezTo>
                <a:cubicBezTo>
                  <a:pt x="1363956" y="64261"/>
                  <a:pt x="1334478" y="57549"/>
                  <a:pt x="1304693" y="54239"/>
                </a:cubicBezTo>
                <a:cubicBezTo>
                  <a:pt x="1158017" y="37941"/>
                  <a:pt x="1238084" y="52068"/>
                  <a:pt x="1137425" y="31937"/>
                </a:cubicBezTo>
                <a:lnTo>
                  <a:pt x="390293" y="43088"/>
                </a:lnTo>
                <a:cubicBezTo>
                  <a:pt x="367692" y="43707"/>
                  <a:pt x="345959" y="52949"/>
                  <a:pt x="323386" y="54239"/>
                </a:cubicBezTo>
                <a:cubicBezTo>
                  <a:pt x="215702" y="60393"/>
                  <a:pt x="107795" y="61674"/>
                  <a:pt x="0" y="65391"/>
                </a:cubicBezTo>
                <a:cubicBezTo>
                  <a:pt x="3717" y="124864"/>
                  <a:pt x="5756" y="184466"/>
                  <a:pt x="11151" y="243810"/>
                </a:cubicBezTo>
                <a:cubicBezTo>
                  <a:pt x="13198" y="266327"/>
                  <a:pt x="22303" y="288108"/>
                  <a:pt x="22303" y="310718"/>
                </a:cubicBezTo>
                <a:cubicBezTo>
                  <a:pt x="22303" y="407433"/>
                  <a:pt x="14868" y="504005"/>
                  <a:pt x="11151" y="600649"/>
                </a:cubicBezTo>
                <a:cubicBezTo>
                  <a:pt x="18585" y="708444"/>
                  <a:pt x="-28509" y="835516"/>
                  <a:pt x="33454" y="924035"/>
                </a:cubicBezTo>
                <a:cubicBezTo>
                  <a:pt x="74010" y="981973"/>
                  <a:pt x="174605" y="935186"/>
                  <a:pt x="245327" y="935186"/>
                </a:cubicBezTo>
                <a:cubicBezTo>
                  <a:pt x="412637" y="935186"/>
                  <a:pt x="579864" y="927752"/>
                  <a:pt x="747132" y="924035"/>
                </a:cubicBezTo>
                <a:cubicBezTo>
                  <a:pt x="769434" y="920318"/>
                  <a:pt x="791429" y="912883"/>
                  <a:pt x="814039" y="912883"/>
                </a:cubicBezTo>
                <a:cubicBezTo>
                  <a:pt x="880754" y="912883"/>
                  <a:pt x="1021579" y="921454"/>
                  <a:pt x="1103971" y="935186"/>
                </a:cubicBezTo>
                <a:cubicBezTo>
                  <a:pt x="1119088" y="937706"/>
                  <a:pt x="1133385" y="944312"/>
                  <a:pt x="1148576" y="946337"/>
                </a:cubicBezTo>
                <a:cubicBezTo>
                  <a:pt x="1189272" y="951763"/>
                  <a:pt x="1230351" y="953771"/>
                  <a:pt x="1271239" y="957488"/>
                </a:cubicBezTo>
                <a:lnTo>
                  <a:pt x="2152186" y="946337"/>
                </a:lnTo>
                <a:cubicBezTo>
                  <a:pt x="2205913" y="945169"/>
                  <a:pt x="2347963" y="930105"/>
                  <a:pt x="2408664" y="924035"/>
                </a:cubicBezTo>
                <a:cubicBezTo>
                  <a:pt x="2435937" y="910398"/>
                  <a:pt x="2457188" y="897144"/>
                  <a:pt x="2486722" y="890581"/>
                </a:cubicBezTo>
                <a:cubicBezTo>
                  <a:pt x="2508794" y="885676"/>
                  <a:pt x="2531327" y="883147"/>
                  <a:pt x="2553630" y="879430"/>
                </a:cubicBezTo>
                <a:lnTo>
                  <a:pt x="2653991" y="845976"/>
                </a:lnTo>
                <a:cubicBezTo>
                  <a:pt x="2653995" y="845975"/>
                  <a:pt x="2720895" y="823675"/>
                  <a:pt x="2720898" y="823674"/>
                </a:cubicBezTo>
                <a:cubicBezTo>
                  <a:pt x="2791682" y="809516"/>
                  <a:pt x="2758266" y="817119"/>
                  <a:pt x="2821259" y="801371"/>
                </a:cubicBezTo>
                <a:cubicBezTo>
                  <a:pt x="2813825" y="764200"/>
                  <a:pt x="2809652" y="726226"/>
                  <a:pt x="2798956" y="689859"/>
                </a:cubicBezTo>
                <a:cubicBezTo>
                  <a:pt x="2790968" y="662701"/>
                  <a:pt x="2775665" y="638222"/>
                  <a:pt x="2765503" y="611800"/>
                </a:cubicBezTo>
                <a:cubicBezTo>
                  <a:pt x="2757064" y="589858"/>
                  <a:pt x="2751234" y="566986"/>
                  <a:pt x="2743200" y="544893"/>
                </a:cubicBezTo>
                <a:cubicBezTo>
                  <a:pt x="2736359" y="526081"/>
                  <a:pt x="2726056" y="508478"/>
                  <a:pt x="2720898" y="489137"/>
                </a:cubicBezTo>
                <a:cubicBezTo>
                  <a:pt x="2711131" y="452510"/>
                  <a:pt x="2710582" y="413587"/>
                  <a:pt x="2698595" y="377625"/>
                </a:cubicBezTo>
                <a:cubicBezTo>
                  <a:pt x="2683727" y="333020"/>
                  <a:pt x="2663213" y="289915"/>
                  <a:pt x="2653991" y="243810"/>
                </a:cubicBezTo>
                <a:cubicBezTo>
                  <a:pt x="2650274" y="225225"/>
                  <a:pt x="2647436" y="206442"/>
                  <a:pt x="2642839" y="188054"/>
                </a:cubicBezTo>
                <a:cubicBezTo>
                  <a:pt x="2639988" y="176650"/>
                  <a:pt x="2634917" y="165902"/>
                  <a:pt x="2631688" y="154600"/>
                </a:cubicBezTo>
                <a:cubicBezTo>
                  <a:pt x="2627478" y="139864"/>
                  <a:pt x="2624254" y="124864"/>
                  <a:pt x="2620537" y="109996"/>
                </a:cubicBezTo>
                <a:cubicBezTo>
                  <a:pt x="2616820" y="76542"/>
                  <a:pt x="2639842" y="23967"/>
                  <a:pt x="2609386" y="9635"/>
                </a:cubicBezTo>
                <a:cubicBezTo>
                  <a:pt x="2555468" y="-15738"/>
                  <a:pt x="2490404" y="16541"/>
                  <a:pt x="2430966" y="20786"/>
                </a:cubicBezTo>
                <a:cubicBezTo>
                  <a:pt x="2386320" y="23975"/>
                  <a:pt x="2341818" y="29055"/>
                  <a:pt x="2297151" y="31937"/>
                </a:cubicBezTo>
                <a:cubicBezTo>
                  <a:pt x="2100082" y="44651"/>
                  <a:pt x="2102005" y="59815"/>
                  <a:pt x="1951464" y="65391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382538" y="3081454"/>
            <a:ext cx="23087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Console Program</a:t>
            </a:r>
          </a:p>
        </p:txBody>
      </p:sp>
      <p:sp>
        <p:nvSpPr>
          <p:cNvPr id="14" name="Freeform 13"/>
          <p:cNvSpPr/>
          <p:nvPr/>
        </p:nvSpPr>
        <p:spPr>
          <a:xfrm>
            <a:off x="3218986" y="1157529"/>
            <a:ext cx="2509025" cy="957488"/>
          </a:xfrm>
          <a:custGeom>
            <a:avLst/>
            <a:gdLst>
              <a:gd name="connsiteX0" fmla="*/ 1951464 w 2821259"/>
              <a:gd name="connsiteY0" fmla="*/ 65391 h 957488"/>
              <a:gd name="connsiteX1" fmla="*/ 1393903 w 2821259"/>
              <a:gd name="connsiteY1" fmla="*/ 65391 h 957488"/>
              <a:gd name="connsiteX2" fmla="*/ 1304693 w 2821259"/>
              <a:gd name="connsiteY2" fmla="*/ 54239 h 957488"/>
              <a:gd name="connsiteX3" fmla="*/ 1137425 w 2821259"/>
              <a:gd name="connsiteY3" fmla="*/ 31937 h 957488"/>
              <a:gd name="connsiteX4" fmla="*/ 390293 w 2821259"/>
              <a:gd name="connsiteY4" fmla="*/ 43088 h 957488"/>
              <a:gd name="connsiteX5" fmla="*/ 323386 w 2821259"/>
              <a:gd name="connsiteY5" fmla="*/ 54239 h 957488"/>
              <a:gd name="connsiteX6" fmla="*/ 0 w 2821259"/>
              <a:gd name="connsiteY6" fmla="*/ 65391 h 957488"/>
              <a:gd name="connsiteX7" fmla="*/ 11151 w 2821259"/>
              <a:gd name="connsiteY7" fmla="*/ 243810 h 957488"/>
              <a:gd name="connsiteX8" fmla="*/ 22303 w 2821259"/>
              <a:gd name="connsiteY8" fmla="*/ 310718 h 957488"/>
              <a:gd name="connsiteX9" fmla="*/ 11151 w 2821259"/>
              <a:gd name="connsiteY9" fmla="*/ 600649 h 957488"/>
              <a:gd name="connsiteX10" fmla="*/ 33454 w 2821259"/>
              <a:gd name="connsiteY10" fmla="*/ 924035 h 957488"/>
              <a:gd name="connsiteX11" fmla="*/ 245327 w 2821259"/>
              <a:gd name="connsiteY11" fmla="*/ 935186 h 957488"/>
              <a:gd name="connsiteX12" fmla="*/ 747132 w 2821259"/>
              <a:gd name="connsiteY12" fmla="*/ 924035 h 957488"/>
              <a:gd name="connsiteX13" fmla="*/ 814039 w 2821259"/>
              <a:gd name="connsiteY13" fmla="*/ 912883 h 957488"/>
              <a:gd name="connsiteX14" fmla="*/ 1103971 w 2821259"/>
              <a:gd name="connsiteY14" fmla="*/ 935186 h 957488"/>
              <a:gd name="connsiteX15" fmla="*/ 1148576 w 2821259"/>
              <a:gd name="connsiteY15" fmla="*/ 946337 h 957488"/>
              <a:gd name="connsiteX16" fmla="*/ 1271239 w 2821259"/>
              <a:gd name="connsiteY16" fmla="*/ 957488 h 957488"/>
              <a:gd name="connsiteX17" fmla="*/ 2152186 w 2821259"/>
              <a:gd name="connsiteY17" fmla="*/ 946337 h 957488"/>
              <a:gd name="connsiteX18" fmla="*/ 2408664 w 2821259"/>
              <a:gd name="connsiteY18" fmla="*/ 924035 h 957488"/>
              <a:gd name="connsiteX19" fmla="*/ 2486722 w 2821259"/>
              <a:gd name="connsiteY19" fmla="*/ 890581 h 957488"/>
              <a:gd name="connsiteX20" fmla="*/ 2553630 w 2821259"/>
              <a:gd name="connsiteY20" fmla="*/ 879430 h 957488"/>
              <a:gd name="connsiteX21" fmla="*/ 2653991 w 2821259"/>
              <a:gd name="connsiteY21" fmla="*/ 845976 h 957488"/>
              <a:gd name="connsiteX22" fmla="*/ 2720898 w 2821259"/>
              <a:gd name="connsiteY22" fmla="*/ 823674 h 957488"/>
              <a:gd name="connsiteX23" fmla="*/ 2821259 w 2821259"/>
              <a:gd name="connsiteY23" fmla="*/ 801371 h 957488"/>
              <a:gd name="connsiteX24" fmla="*/ 2798956 w 2821259"/>
              <a:gd name="connsiteY24" fmla="*/ 689859 h 957488"/>
              <a:gd name="connsiteX25" fmla="*/ 2765503 w 2821259"/>
              <a:gd name="connsiteY25" fmla="*/ 611800 h 957488"/>
              <a:gd name="connsiteX26" fmla="*/ 2743200 w 2821259"/>
              <a:gd name="connsiteY26" fmla="*/ 544893 h 957488"/>
              <a:gd name="connsiteX27" fmla="*/ 2720898 w 2821259"/>
              <a:gd name="connsiteY27" fmla="*/ 489137 h 957488"/>
              <a:gd name="connsiteX28" fmla="*/ 2698595 w 2821259"/>
              <a:gd name="connsiteY28" fmla="*/ 377625 h 957488"/>
              <a:gd name="connsiteX29" fmla="*/ 2653991 w 2821259"/>
              <a:gd name="connsiteY29" fmla="*/ 243810 h 957488"/>
              <a:gd name="connsiteX30" fmla="*/ 2642839 w 2821259"/>
              <a:gd name="connsiteY30" fmla="*/ 188054 h 957488"/>
              <a:gd name="connsiteX31" fmla="*/ 2631688 w 2821259"/>
              <a:gd name="connsiteY31" fmla="*/ 154600 h 957488"/>
              <a:gd name="connsiteX32" fmla="*/ 2620537 w 2821259"/>
              <a:gd name="connsiteY32" fmla="*/ 109996 h 957488"/>
              <a:gd name="connsiteX33" fmla="*/ 2609386 w 2821259"/>
              <a:gd name="connsiteY33" fmla="*/ 9635 h 957488"/>
              <a:gd name="connsiteX34" fmla="*/ 2430966 w 2821259"/>
              <a:gd name="connsiteY34" fmla="*/ 20786 h 957488"/>
              <a:gd name="connsiteX35" fmla="*/ 2297151 w 2821259"/>
              <a:gd name="connsiteY35" fmla="*/ 31937 h 957488"/>
              <a:gd name="connsiteX36" fmla="*/ 1951464 w 2821259"/>
              <a:gd name="connsiteY36" fmla="*/ 65391 h 957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821259" h="957488">
                <a:moveTo>
                  <a:pt x="1951464" y="65391"/>
                </a:moveTo>
                <a:cubicBezTo>
                  <a:pt x="1800923" y="70967"/>
                  <a:pt x="1880671" y="83760"/>
                  <a:pt x="1393903" y="65391"/>
                </a:cubicBezTo>
                <a:cubicBezTo>
                  <a:pt x="1363956" y="64261"/>
                  <a:pt x="1334478" y="57549"/>
                  <a:pt x="1304693" y="54239"/>
                </a:cubicBezTo>
                <a:cubicBezTo>
                  <a:pt x="1158017" y="37941"/>
                  <a:pt x="1238084" y="52068"/>
                  <a:pt x="1137425" y="31937"/>
                </a:cubicBezTo>
                <a:lnTo>
                  <a:pt x="390293" y="43088"/>
                </a:lnTo>
                <a:cubicBezTo>
                  <a:pt x="367692" y="43707"/>
                  <a:pt x="345959" y="52949"/>
                  <a:pt x="323386" y="54239"/>
                </a:cubicBezTo>
                <a:cubicBezTo>
                  <a:pt x="215702" y="60393"/>
                  <a:pt x="107795" y="61674"/>
                  <a:pt x="0" y="65391"/>
                </a:cubicBezTo>
                <a:cubicBezTo>
                  <a:pt x="3717" y="124864"/>
                  <a:pt x="5756" y="184466"/>
                  <a:pt x="11151" y="243810"/>
                </a:cubicBezTo>
                <a:cubicBezTo>
                  <a:pt x="13198" y="266327"/>
                  <a:pt x="22303" y="288108"/>
                  <a:pt x="22303" y="310718"/>
                </a:cubicBezTo>
                <a:cubicBezTo>
                  <a:pt x="22303" y="407433"/>
                  <a:pt x="14868" y="504005"/>
                  <a:pt x="11151" y="600649"/>
                </a:cubicBezTo>
                <a:cubicBezTo>
                  <a:pt x="18585" y="708444"/>
                  <a:pt x="-28509" y="835516"/>
                  <a:pt x="33454" y="924035"/>
                </a:cubicBezTo>
                <a:cubicBezTo>
                  <a:pt x="74010" y="981973"/>
                  <a:pt x="174605" y="935186"/>
                  <a:pt x="245327" y="935186"/>
                </a:cubicBezTo>
                <a:cubicBezTo>
                  <a:pt x="412637" y="935186"/>
                  <a:pt x="579864" y="927752"/>
                  <a:pt x="747132" y="924035"/>
                </a:cubicBezTo>
                <a:cubicBezTo>
                  <a:pt x="769434" y="920318"/>
                  <a:pt x="791429" y="912883"/>
                  <a:pt x="814039" y="912883"/>
                </a:cubicBezTo>
                <a:cubicBezTo>
                  <a:pt x="880754" y="912883"/>
                  <a:pt x="1021579" y="921454"/>
                  <a:pt x="1103971" y="935186"/>
                </a:cubicBezTo>
                <a:cubicBezTo>
                  <a:pt x="1119088" y="937706"/>
                  <a:pt x="1133385" y="944312"/>
                  <a:pt x="1148576" y="946337"/>
                </a:cubicBezTo>
                <a:cubicBezTo>
                  <a:pt x="1189272" y="951763"/>
                  <a:pt x="1230351" y="953771"/>
                  <a:pt x="1271239" y="957488"/>
                </a:cubicBezTo>
                <a:lnTo>
                  <a:pt x="2152186" y="946337"/>
                </a:lnTo>
                <a:cubicBezTo>
                  <a:pt x="2205913" y="945169"/>
                  <a:pt x="2347963" y="930105"/>
                  <a:pt x="2408664" y="924035"/>
                </a:cubicBezTo>
                <a:cubicBezTo>
                  <a:pt x="2435937" y="910398"/>
                  <a:pt x="2457188" y="897144"/>
                  <a:pt x="2486722" y="890581"/>
                </a:cubicBezTo>
                <a:cubicBezTo>
                  <a:pt x="2508794" y="885676"/>
                  <a:pt x="2531327" y="883147"/>
                  <a:pt x="2553630" y="879430"/>
                </a:cubicBezTo>
                <a:lnTo>
                  <a:pt x="2653991" y="845976"/>
                </a:lnTo>
                <a:cubicBezTo>
                  <a:pt x="2653995" y="845975"/>
                  <a:pt x="2720895" y="823675"/>
                  <a:pt x="2720898" y="823674"/>
                </a:cubicBezTo>
                <a:cubicBezTo>
                  <a:pt x="2791682" y="809516"/>
                  <a:pt x="2758266" y="817119"/>
                  <a:pt x="2821259" y="801371"/>
                </a:cubicBezTo>
                <a:cubicBezTo>
                  <a:pt x="2813825" y="764200"/>
                  <a:pt x="2809652" y="726226"/>
                  <a:pt x="2798956" y="689859"/>
                </a:cubicBezTo>
                <a:cubicBezTo>
                  <a:pt x="2790968" y="662701"/>
                  <a:pt x="2775665" y="638222"/>
                  <a:pt x="2765503" y="611800"/>
                </a:cubicBezTo>
                <a:cubicBezTo>
                  <a:pt x="2757064" y="589858"/>
                  <a:pt x="2751234" y="566986"/>
                  <a:pt x="2743200" y="544893"/>
                </a:cubicBezTo>
                <a:cubicBezTo>
                  <a:pt x="2736359" y="526081"/>
                  <a:pt x="2726056" y="508478"/>
                  <a:pt x="2720898" y="489137"/>
                </a:cubicBezTo>
                <a:cubicBezTo>
                  <a:pt x="2711131" y="452510"/>
                  <a:pt x="2710582" y="413587"/>
                  <a:pt x="2698595" y="377625"/>
                </a:cubicBezTo>
                <a:cubicBezTo>
                  <a:pt x="2683727" y="333020"/>
                  <a:pt x="2663213" y="289915"/>
                  <a:pt x="2653991" y="243810"/>
                </a:cubicBezTo>
                <a:cubicBezTo>
                  <a:pt x="2650274" y="225225"/>
                  <a:pt x="2647436" y="206442"/>
                  <a:pt x="2642839" y="188054"/>
                </a:cubicBezTo>
                <a:cubicBezTo>
                  <a:pt x="2639988" y="176650"/>
                  <a:pt x="2634917" y="165902"/>
                  <a:pt x="2631688" y="154600"/>
                </a:cubicBezTo>
                <a:cubicBezTo>
                  <a:pt x="2627478" y="139864"/>
                  <a:pt x="2624254" y="124864"/>
                  <a:pt x="2620537" y="109996"/>
                </a:cubicBezTo>
                <a:cubicBezTo>
                  <a:pt x="2616820" y="76542"/>
                  <a:pt x="2639842" y="23967"/>
                  <a:pt x="2609386" y="9635"/>
                </a:cubicBezTo>
                <a:cubicBezTo>
                  <a:pt x="2555468" y="-15738"/>
                  <a:pt x="2490404" y="16541"/>
                  <a:pt x="2430966" y="20786"/>
                </a:cubicBezTo>
                <a:cubicBezTo>
                  <a:pt x="2386320" y="23975"/>
                  <a:pt x="2341818" y="29055"/>
                  <a:pt x="2297151" y="31937"/>
                </a:cubicBezTo>
                <a:cubicBezTo>
                  <a:pt x="2100082" y="44651"/>
                  <a:pt x="2102005" y="59815"/>
                  <a:pt x="1951464" y="65391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746812" y="1393903"/>
            <a:ext cx="12459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Program</a:t>
            </a:r>
            <a:endParaRPr lang="en-US" sz="2400" dirty="0"/>
          </a:p>
        </p:txBody>
      </p:sp>
      <p:sp>
        <p:nvSpPr>
          <p:cNvPr id="16" name="Freeform 15"/>
          <p:cNvSpPr/>
          <p:nvPr/>
        </p:nvSpPr>
        <p:spPr>
          <a:xfrm>
            <a:off x="1839459" y="2207941"/>
            <a:ext cx="1918502" cy="579864"/>
          </a:xfrm>
          <a:custGeom>
            <a:avLst/>
            <a:gdLst>
              <a:gd name="connsiteX0" fmla="*/ 1918502 w 1918502"/>
              <a:gd name="connsiteY0" fmla="*/ 0 h 579864"/>
              <a:gd name="connsiteX1" fmla="*/ 1873897 w 1918502"/>
              <a:gd name="connsiteY1" fmla="*/ 22303 h 579864"/>
              <a:gd name="connsiteX2" fmla="*/ 1806990 w 1918502"/>
              <a:gd name="connsiteY2" fmla="*/ 44605 h 579864"/>
              <a:gd name="connsiteX3" fmla="*/ 1695478 w 1918502"/>
              <a:gd name="connsiteY3" fmla="*/ 89210 h 579864"/>
              <a:gd name="connsiteX4" fmla="*/ 1639721 w 1918502"/>
              <a:gd name="connsiteY4" fmla="*/ 100361 h 579864"/>
              <a:gd name="connsiteX5" fmla="*/ 1606268 w 1918502"/>
              <a:gd name="connsiteY5" fmla="*/ 111513 h 579864"/>
              <a:gd name="connsiteX6" fmla="*/ 1572814 w 1918502"/>
              <a:gd name="connsiteY6" fmla="*/ 133815 h 579864"/>
              <a:gd name="connsiteX7" fmla="*/ 1494756 w 1918502"/>
              <a:gd name="connsiteY7" fmla="*/ 144966 h 579864"/>
              <a:gd name="connsiteX8" fmla="*/ 1439000 w 1918502"/>
              <a:gd name="connsiteY8" fmla="*/ 156118 h 579864"/>
              <a:gd name="connsiteX9" fmla="*/ 1294034 w 1918502"/>
              <a:gd name="connsiteY9" fmla="*/ 189571 h 579864"/>
              <a:gd name="connsiteX10" fmla="*/ 624961 w 1918502"/>
              <a:gd name="connsiteY10" fmla="*/ 200722 h 579864"/>
              <a:gd name="connsiteX11" fmla="*/ 535751 w 1918502"/>
              <a:gd name="connsiteY11" fmla="*/ 223025 h 579864"/>
              <a:gd name="connsiteX12" fmla="*/ 491146 w 1918502"/>
              <a:gd name="connsiteY12" fmla="*/ 245327 h 579864"/>
              <a:gd name="connsiteX13" fmla="*/ 457692 w 1918502"/>
              <a:gd name="connsiteY13" fmla="*/ 256479 h 579864"/>
              <a:gd name="connsiteX14" fmla="*/ 379634 w 1918502"/>
              <a:gd name="connsiteY14" fmla="*/ 289932 h 579864"/>
              <a:gd name="connsiteX15" fmla="*/ 357331 w 1918502"/>
              <a:gd name="connsiteY15" fmla="*/ 323386 h 579864"/>
              <a:gd name="connsiteX16" fmla="*/ 323878 w 1918502"/>
              <a:gd name="connsiteY16" fmla="*/ 334537 h 579864"/>
              <a:gd name="connsiteX17" fmla="*/ 234668 w 1918502"/>
              <a:gd name="connsiteY17" fmla="*/ 379142 h 579864"/>
              <a:gd name="connsiteX18" fmla="*/ 190063 w 1918502"/>
              <a:gd name="connsiteY18" fmla="*/ 423747 h 579864"/>
              <a:gd name="connsiteX19" fmla="*/ 156609 w 1918502"/>
              <a:gd name="connsiteY19" fmla="*/ 446049 h 579864"/>
              <a:gd name="connsiteX20" fmla="*/ 112004 w 1918502"/>
              <a:gd name="connsiteY20" fmla="*/ 490654 h 579864"/>
              <a:gd name="connsiteX21" fmla="*/ 78551 w 1918502"/>
              <a:gd name="connsiteY21" fmla="*/ 557561 h 579864"/>
              <a:gd name="connsiteX22" fmla="*/ 56248 w 1918502"/>
              <a:gd name="connsiteY22" fmla="*/ 490654 h 579864"/>
              <a:gd name="connsiteX23" fmla="*/ 45097 w 1918502"/>
              <a:gd name="connsiteY23" fmla="*/ 457200 h 579864"/>
              <a:gd name="connsiteX24" fmla="*/ 33946 w 1918502"/>
              <a:gd name="connsiteY24" fmla="*/ 423747 h 579864"/>
              <a:gd name="connsiteX25" fmla="*/ 22795 w 1918502"/>
              <a:gd name="connsiteY25" fmla="*/ 367991 h 579864"/>
              <a:gd name="connsiteX26" fmla="*/ 492 w 1918502"/>
              <a:gd name="connsiteY26" fmla="*/ 301083 h 579864"/>
              <a:gd name="connsiteX27" fmla="*/ 33946 w 1918502"/>
              <a:gd name="connsiteY27" fmla="*/ 434898 h 579864"/>
              <a:gd name="connsiteX28" fmla="*/ 56248 w 1918502"/>
              <a:gd name="connsiteY28" fmla="*/ 479503 h 579864"/>
              <a:gd name="connsiteX29" fmla="*/ 78551 w 1918502"/>
              <a:gd name="connsiteY29" fmla="*/ 557561 h 579864"/>
              <a:gd name="connsiteX30" fmla="*/ 100853 w 1918502"/>
              <a:gd name="connsiteY30" fmla="*/ 579864 h 579864"/>
              <a:gd name="connsiteX31" fmla="*/ 301575 w 1918502"/>
              <a:gd name="connsiteY31" fmla="*/ 568713 h 579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918502" h="579864">
                <a:moveTo>
                  <a:pt x="1918502" y="0"/>
                </a:moveTo>
                <a:cubicBezTo>
                  <a:pt x="1903634" y="7434"/>
                  <a:pt x="1889331" y="16129"/>
                  <a:pt x="1873897" y="22303"/>
                </a:cubicBezTo>
                <a:cubicBezTo>
                  <a:pt x="1852070" y="31034"/>
                  <a:pt x="1828017" y="34091"/>
                  <a:pt x="1806990" y="44605"/>
                </a:cubicBezTo>
                <a:cubicBezTo>
                  <a:pt x="1767340" y="64430"/>
                  <a:pt x="1741412" y="80024"/>
                  <a:pt x="1695478" y="89210"/>
                </a:cubicBezTo>
                <a:cubicBezTo>
                  <a:pt x="1676892" y="92927"/>
                  <a:pt x="1658109" y="95764"/>
                  <a:pt x="1639721" y="100361"/>
                </a:cubicBezTo>
                <a:cubicBezTo>
                  <a:pt x="1628318" y="103212"/>
                  <a:pt x="1616781" y="106256"/>
                  <a:pt x="1606268" y="111513"/>
                </a:cubicBezTo>
                <a:cubicBezTo>
                  <a:pt x="1594281" y="117507"/>
                  <a:pt x="1585651" y="129964"/>
                  <a:pt x="1572814" y="133815"/>
                </a:cubicBezTo>
                <a:cubicBezTo>
                  <a:pt x="1547639" y="141367"/>
                  <a:pt x="1520682" y="140645"/>
                  <a:pt x="1494756" y="144966"/>
                </a:cubicBezTo>
                <a:cubicBezTo>
                  <a:pt x="1476060" y="148082"/>
                  <a:pt x="1457388" y="151521"/>
                  <a:pt x="1439000" y="156118"/>
                </a:cubicBezTo>
                <a:cubicBezTo>
                  <a:pt x="1374774" y="172175"/>
                  <a:pt x="1400335" y="187799"/>
                  <a:pt x="1294034" y="189571"/>
                </a:cubicBezTo>
                <a:lnTo>
                  <a:pt x="624961" y="200722"/>
                </a:lnTo>
                <a:cubicBezTo>
                  <a:pt x="592236" y="207267"/>
                  <a:pt x="565754" y="210167"/>
                  <a:pt x="535751" y="223025"/>
                </a:cubicBezTo>
                <a:cubicBezTo>
                  <a:pt x="520472" y="229573"/>
                  <a:pt x="506425" y="238779"/>
                  <a:pt x="491146" y="245327"/>
                </a:cubicBezTo>
                <a:cubicBezTo>
                  <a:pt x="480342" y="249957"/>
                  <a:pt x="468496" y="251849"/>
                  <a:pt x="457692" y="256479"/>
                </a:cubicBezTo>
                <a:cubicBezTo>
                  <a:pt x="361243" y="297814"/>
                  <a:pt x="458082" y="263783"/>
                  <a:pt x="379634" y="289932"/>
                </a:cubicBezTo>
                <a:cubicBezTo>
                  <a:pt x="372200" y="301083"/>
                  <a:pt x="367796" y="315014"/>
                  <a:pt x="357331" y="323386"/>
                </a:cubicBezTo>
                <a:cubicBezTo>
                  <a:pt x="348153" y="330729"/>
                  <a:pt x="334579" y="329673"/>
                  <a:pt x="323878" y="334537"/>
                </a:cubicBezTo>
                <a:cubicBezTo>
                  <a:pt x="293611" y="348295"/>
                  <a:pt x="258177" y="355633"/>
                  <a:pt x="234668" y="379142"/>
                </a:cubicBezTo>
                <a:cubicBezTo>
                  <a:pt x="219800" y="394010"/>
                  <a:pt x="207559" y="412084"/>
                  <a:pt x="190063" y="423747"/>
                </a:cubicBezTo>
                <a:cubicBezTo>
                  <a:pt x="178912" y="431181"/>
                  <a:pt x="166785" y="437327"/>
                  <a:pt x="156609" y="446049"/>
                </a:cubicBezTo>
                <a:cubicBezTo>
                  <a:pt x="140644" y="459733"/>
                  <a:pt x="112004" y="490654"/>
                  <a:pt x="112004" y="490654"/>
                </a:cubicBezTo>
                <a:cubicBezTo>
                  <a:pt x="111782" y="491319"/>
                  <a:pt x="90080" y="566208"/>
                  <a:pt x="78551" y="557561"/>
                </a:cubicBezTo>
                <a:cubicBezTo>
                  <a:pt x="59744" y="543456"/>
                  <a:pt x="63682" y="512956"/>
                  <a:pt x="56248" y="490654"/>
                </a:cubicBezTo>
                <a:lnTo>
                  <a:pt x="45097" y="457200"/>
                </a:lnTo>
                <a:cubicBezTo>
                  <a:pt x="41380" y="446049"/>
                  <a:pt x="36251" y="435273"/>
                  <a:pt x="33946" y="423747"/>
                </a:cubicBezTo>
                <a:cubicBezTo>
                  <a:pt x="30229" y="405162"/>
                  <a:pt x="27782" y="386277"/>
                  <a:pt x="22795" y="367991"/>
                </a:cubicBezTo>
                <a:cubicBezTo>
                  <a:pt x="16609" y="345310"/>
                  <a:pt x="-3373" y="277894"/>
                  <a:pt x="492" y="301083"/>
                </a:cubicBezTo>
                <a:cubicBezTo>
                  <a:pt x="8427" y="348695"/>
                  <a:pt x="11855" y="390715"/>
                  <a:pt x="33946" y="434898"/>
                </a:cubicBezTo>
                <a:cubicBezTo>
                  <a:pt x="41380" y="449766"/>
                  <a:pt x="50411" y="463938"/>
                  <a:pt x="56248" y="479503"/>
                </a:cubicBezTo>
                <a:cubicBezTo>
                  <a:pt x="61107" y="492459"/>
                  <a:pt x="69567" y="542587"/>
                  <a:pt x="78551" y="557561"/>
                </a:cubicBezTo>
                <a:cubicBezTo>
                  <a:pt x="83960" y="566576"/>
                  <a:pt x="93419" y="572430"/>
                  <a:pt x="100853" y="579864"/>
                </a:cubicBezTo>
                <a:lnTo>
                  <a:pt x="301575" y="568713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4369615" y="2286000"/>
            <a:ext cx="302746" cy="468351"/>
          </a:xfrm>
          <a:custGeom>
            <a:avLst/>
            <a:gdLst>
              <a:gd name="connsiteX0" fmla="*/ 135478 w 302746"/>
              <a:gd name="connsiteY0" fmla="*/ 0 h 468351"/>
              <a:gd name="connsiteX1" fmla="*/ 113175 w 302746"/>
              <a:gd name="connsiteY1" fmla="*/ 423746 h 468351"/>
              <a:gd name="connsiteX2" fmla="*/ 46268 w 302746"/>
              <a:gd name="connsiteY2" fmla="*/ 367990 h 468351"/>
              <a:gd name="connsiteX3" fmla="*/ 1663 w 302746"/>
              <a:gd name="connsiteY3" fmla="*/ 334537 h 468351"/>
              <a:gd name="connsiteX4" fmla="*/ 23965 w 302746"/>
              <a:gd name="connsiteY4" fmla="*/ 367990 h 468351"/>
              <a:gd name="connsiteX5" fmla="*/ 79722 w 302746"/>
              <a:gd name="connsiteY5" fmla="*/ 423746 h 468351"/>
              <a:gd name="connsiteX6" fmla="*/ 102024 w 302746"/>
              <a:gd name="connsiteY6" fmla="*/ 457200 h 468351"/>
              <a:gd name="connsiteX7" fmla="*/ 135478 w 302746"/>
              <a:gd name="connsiteY7" fmla="*/ 468351 h 468351"/>
              <a:gd name="connsiteX8" fmla="*/ 213536 w 302746"/>
              <a:gd name="connsiteY8" fmla="*/ 412595 h 468351"/>
              <a:gd name="connsiteX9" fmla="*/ 258141 w 302746"/>
              <a:gd name="connsiteY9" fmla="*/ 367990 h 468351"/>
              <a:gd name="connsiteX10" fmla="*/ 302746 w 302746"/>
              <a:gd name="connsiteY10" fmla="*/ 323385 h 468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02746" h="468351">
                <a:moveTo>
                  <a:pt x="135478" y="0"/>
                </a:moveTo>
                <a:cubicBezTo>
                  <a:pt x="128044" y="141249"/>
                  <a:pt x="146499" y="286283"/>
                  <a:pt x="113175" y="423746"/>
                </a:cubicBezTo>
                <a:cubicBezTo>
                  <a:pt x="106335" y="451960"/>
                  <a:pt x="68938" y="386126"/>
                  <a:pt x="46268" y="367990"/>
                </a:cubicBezTo>
                <a:cubicBezTo>
                  <a:pt x="31755" y="356380"/>
                  <a:pt x="-8646" y="319073"/>
                  <a:pt x="1663" y="334537"/>
                </a:cubicBezTo>
                <a:cubicBezTo>
                  <a:pt x="9097" y="345688"/>
                  <a:pt x="15140" y="357904"/>
                  <a:pt x="23965" y="367990"/>
                </a:cubicBezTo>
                <a:cubicBezTo>
                  <a:pt x="41273" y="387771"/>
                  <a:pt x="65143" y="401876"/>
                  <a:pt x="79722" y="423746"/>
                </a:cubicBezTo>
                <a:cubicBezTo>
                  <a:pt x="87156" y="434897"/>
                  <a:pt x="91559" y="448828"/>
                  <a:pt x="102024" y="457200"/>
                </a:cubicBezTo>
                <a:cubicBezTo>
                  <a:pt x="111203" y="464543"/>
                  <a:pt x="124327" y="464634"/>
                  <a:pt x="135478" y="468351"/>
                </a:cubicBezTo>
                <a:cubicBezTo>
                  <a:pt x="188880" y="450550"/>
                  <a:pt x="160618" y="465512"/>
                  <a:pt x="213536" y="412595"/>
                </a:cubicBezTo>
                <a:lnTo>
                  <a:pt x="258141" y="367990"/>
                </a:lnTo>
                <a:cubicBezTo>
                  <a:pt x="285055" y="327621"/>
                  <a:pt x="268457" y="340531"/>
                  <a:pt x="302746" y="323385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4939990" y="2241395"/>
            <a:ext cx="2330721" cy="501805"/>
          </a:xfrm>
          <a:custGeom>
            <a:avLst/>
            <a:gdLst>
              <a:gd name="connsiteX0" fmla="*/ 0 w 2330721"/>
              <a:gd name="connsiteY0" fmla="*/ 0 h 501805"/>
              <a:gd name="connsiteX1" fmla="*/ 22303 w 2330721"/>
              <a:gd name="connsiteY1" fmla="*/ 44605 h 501805"/>
              <a:gd name="connsiteX2" fmla="*/ 55756 w 2330721"/>
              <a:gd name="connsiteY2" fmla="*/ 55756 h 501805"/>
              <a:gd name="connsiteX3" fmla="*/ 635620 w 2330721"/>
              <a:gd name="connsiteY3" fmla="*/ 133815 h 501805"/>
              <a:gd name="connsiteX4" fmla="*/ 1014761 w 2330721"/>
              <a:gd name="connsiteY4" fmla="*/ 167268 h 501805"/>
              <a:gd name="connsiteX5" fmla="*/ 1182030 w 2330721"/>
              <a:gd name="connsiteY5" fmla="*/ 189571 h 501805"/>
              <a:gd name="connsiteX6" fmla="*/ 1282390 w 2330721"/>
              <a:gd name="connsiteY6" fmla="*/ 211873 h 501805"/>
              <a:gd name="connsiteX7" fmla="*/ 1382751 w 2330721"/>
              <a:gd name="connsiteY7" fmla="*/ 245327 h 501805"/>
              <a:gd name="connsiteX8" fmla="*/ 1449659 w 2330721"/>
              <a:gd name="connsiteY8" fmla="*/ 256478 h 501805"/>
              <a:gd name="connsiteX9" fmla="*/ 1494264 w 2330721"/>
              <a:gd name="connsiteY9" fmla="*/ 267629 h 501805"/>
              <a:gd name="connsiteX10" fmla="*/ 1572322 w 2330721"/>
              <a:gd name="connsiteY10" fmla="*/ 278781 h 501805"/>
              <a:gd name="connsiteX11" fmla="*/ 1616927 w 2330721"/>
              <a:gd name="connsiteY11" fmla="*/ 289932 h 501805"/>
              <a:gd name="connsiteX12" fmla="*/ 1784195 w 2330721"/>
              <a:gd name="connsiteY12" fmla="*/ 312234 h 501805"/>
              <a:gd name="connsiteX13" fmla="*/ 1906859 w 2330721"/>
              <a:gd name="connsiteY13" fmla="*/ 334537 h 501805"/>
              <a:gd name="connsiteX14" fmla="*/ 1940312 w 2330721"/>
              <a:gd name="connsiteY14" fmla="*/ 345688 h 501805"/>
              <a:gd name="connsiteX15" fmla="*/ 1984917 w 2330721"/>
              <a:gd name="connsiteY15" fmla="*/ 356839 h 501805"/>
              <a:gd name="connsiteX16" fmla="*/ 2051825 w 2330721"/>
              <a:gd name="connsiteY16" fmla="*/ 379142 h 501805"/>
              <a:gd name="connsiteX17" fmla="*/ 2096430 w 2330721"/>
              <a:gd name="connsiteY17" fmla="*/ 390293 h 501805"/>
              <a:gd name="connsiteX18" fmla="*/ 2163337 w 2330721"/>
              <a:gd name="connsiteY18" fmla="*/ 412595 h 501805"/>
              <a:gd name="connsiteX19" fmla="*/ 2252547 w 2330721"/>
              <a:gd name="connsiteY19" fmla="*/ 434898 h 501805"/>
              <a:gd name="connsiteX20" fmla="*/ 2286000 w 2330721"/>
              <a:gd name="connsiteY20" fmla="*/ 457200 h 501805"/>
              <a:gd name="connsiteX21" fmla="*/ 2319454 w 2330721"/>
              <a:gd name="connsiteY21" fmla="*/ 356839 h 501805"/>
              <a:gd name="connsiteX22" fmla="*/ 2308303 w 2330721"/>
              <a:gd name="connsiteY22" fmla="*/ 345688 h 501805"/>
              <a:gd name="connsiteX23" fmla="*/ 2286000 w 2330721"/>
              <a:gd name="connsiteY23" fmla="*/ 423746 h 501805"/>
              <a:gd name="connsiteX24" fmla="*/ 2263698 w 2330721"/>
              <a:gd name="connsiteY24" fmla="*/ 501805 h 501805"/>
              <a:gd name="connsiteX25" fmla="*/ 2141034 w 2330721"/>
              <a:gd name="connsiteY25" fmla="*/ 490654 h 501805"/>
              <a:gd name="connsiteX26" fmla="*/ 2040673 w 2330721"/>
              <a:gd name="connsiteY26" fmla="*/ 468351 h 501805"/>
              <a:gd name="connsiteX27" fmla="*/ 1951464 w 2330721"/>
              <a:gd name="connsiteY27" fmla="*/ 457200 h 501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330721" h="501805">
                <a:moveTo>
                  <a:pt x="0" y="0"/>
                </a:moveTo>
                <a:cubicBezTo>
                  <a:pt x="7434" y="14868"/>
                  <a:pt x="10548" y="32850"/>
                  <a:pt x="22303" y="44605"/>
                </a:cubicBezTo>
                <a:cubicBezTo>
                  <a:pt x="30614" y="52916"/>
                  <a:pt x="44124" y="54064"/>
                  <a:pt x="55756" y="55756"/>
                </a:cubicBezTo>
                <a:cubicBezTo>
                  <a:pt x="248756" y="83829"/>
                  <a:pt x="441894" y="111289"/>
                  <a:pt x="635620" y="133815"/>
                </a:cubicBezTo>
                <a:cubicBezTo>
                  <a:pt x="761642" y="148469"/>
                  <a:pt x="888435" y="155517"/>
                  <a:pt x="1014761" y="167268"/>
                </a:cubicBezTo>
                <a:cubicBezTo>
                  <a:pt x="1087129" y="174000"/>
                  <a:pt x="1115820" y="177533"/>
                  <a:pt x="1182030" y="189571"/>
                </a:cubicBezTo>
                <a:cubicBezTo>
                  <a:pt x="1206885" y="194090"/>
                  <a:pt x="1256537" y="203918"/>
                  <a:pt x="1282390" y="211873"/>
                </a:cubicBezTo>
                <a:cubicBezTo>
                  <a:pt x="1316094" y="222244"/>
                  <a:pt x="1347967" y="239530"/>
                  <a:pt x="1382751" y="245327"/>
                </a:cubicBezTo>
                <a:cubicBezTo>
                  <a:pt x="1405054" y="249044"/>
                  <a:pt x="1427488" y="252044"/>
                  <a:pt x="1449659" y="256478"/>
                </a:cubicBezTo>
                <a:cubicBezTo>
                  <a:pt x="1464687" y="259484"/>
                  <a:pt x="1479185" y="264887"/>
                  <a:pt x="1494264" y="267629"/>
                </a:cubicBezTo>
                <a:cubicBezTo>
                  <a:pt x="1520124" y="272331"/>
                  <a:pt x="1546462" y="274079"/>
                  <a:pt x="1572322" y="278781"/>
                </a:cubicBezTo>
                <a:cubicBezTo>
                  <a:pt x="1587401" y="281523"/>
                  <a:pt x="1601899" y="286926"/>
                  <a:pt x="1616927" y="289932"/>
                </a:cubicBezTo>
                <a:cubicBezTo>
                  <a:pt x="1679496" y="302445"/>
                  <a:pt x="1717248" y="304796"/>
                  <a:pt x="1784195" y="312234"/>
                </a:cubicBezTo>
                <a:cubicBezTo>
                  <a:pt x="1916437" y="345294"/>
                  <a:pt x="1707062" y="294577"/>
                  <a:pt x="1906859" y="334537"/>
                </a:cubicBezTo>
                <a:cubicBezTo>
                  <a:pt x="1918385" y="336842"/>
                  <a:pt x="1929010" y="342459"/>
                  <a:pt x="1940312" y="345688"/>
                </a:cubicBezTo>
                <a:cubicBezTo>
                  <a:pt x="1955048" y="349898"/>
                  <a:pt x="1970237" y="352435"/>
                  <a:pt x="1984917" y="356839"/>
                </a:cubicBezTo>
                <a:cubicBezTo>
                  <a:pt x="2007435" y="363594"/>
                  <a:pt x="2029307" y="372387"/>
                  <a:pt x="2051825" y="379142"/>
                </a:cubicBezTo>
                <a:cubicBezTo>
                  <a:pt x="2066505" y="383546"/>
                  <a:pt x="2081750" y="385889"/>
                  <a:pt x="2096430" y="390293"/>
                </a:cubicBezTo>
                <a:cubicBezTo>
                  <a:pt x="2118947" y="397048"/>
                  <a:pt x="2140530" y="406893"/>
                  <a:pt x="2163337" y="412595"/>
                </a:cubicBezTo>
                <a:lnTo>
                  <a:pt x="2252547" y="434898"/>
                </a:lnTo>
                <a:cubicBezTo>
                  <a:pt x="2263698" y="442332"/>
                  <a:pt x="2273557" y="462177"/>
                  <a:pt x="2286000" y="457200"/>
                </a:cubicBezTo>
                <a:cubicBezTo>
                  <a:pt x="2306310" y="449076"/>
                  <a:pt x="2316980" y="367973"/>
                  <a:pt x="2319454" y="356839"/>
                </a:cubicBezTo>
                <a:cubicBezTo>
                  <a:pt x="2331455" y="302832"/>
                  <a:pt x="2341205" y="296333"/>
                  <a:pt x="2308303" y="345688"/>
                </a:cubicBezTo>
                <a:cubicBezTo>
                  <a:pt x="2273426" y="485185"/>
                  <a:pt x="2318006" y="311722"/>
                  <a:pt x="2286000" y="423746"/>
                </a:cubicBezTo>
                <a:cubicBezTo>
                  <a:pt x="2257994" y="521769"/>
                  <a:pt x="2290436" y="421588"/>
                  <a:pt x="2263698" y="501805"/>
                </a:cubicBezTo>
                <a:cubicBezTo>
                  <a:pt x="2222810" y="498088"/>
                  <a:pt x="2181774" y="495746"/>
                  <a:pt x="2141034" y="490654"/>
                </a:cubicBezTo>
                <a:cubicBezTo>
                  <a:pt x="2070186" y="481798"/>
                  <a:pt x="2103717" y="479814"/>
                  <a:pt x="2040673" y="468351"/>
                </a:cubicBezTo>
                <a:cubicBezTo>
                  <a:pt x="1976453" y="456674"/>
                  <a:pt x="1986421" y="457200"/>
                  <a:pt x="1951464" y="457200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6098719" y="2455657"/>
            <a:ext cx="3045281" cy="1784195"/>
          </a:xfrm>
          <a:custGeom>
            <a:avLst/>
            <a:gdLst>
              <a:gd name="connsiteX0" fmla="*/ 1906859 w 3045281"/>
              <a:gd name="connsiteY0" fmla="*/ 111512 h 1784195"/>
              <a:gd name="connsiteX1" fmla="*/ 1728439 w 3045281"/>
              <a:gd name="connsiteY1" fmla="*/ 111512 h 1784195"/>
              <a:gd name="connsiteX2" fmla="*/ 1550020 w 3045281"/>
              <a:gd name="connsiteY2" fmla="*/ 44605 h 1784195"/>
              <a:gd name="connsiteX3" fmla="*/ 1427356 w 3045281"/>
              <a:gd name="connsiteY3" fmla="*/ 33454 h 1784195"/>
              <a:gd name="connsiteX4" fmla="*/ 1103971 w 3045281"/>
              <a:gd name="connsiteY4" fmla="*/ 0 h 1784195"/>
              <a:gd name="connsiteX5" fmla="*/ 724829 w 3045281"/>
              <a:gd name="connsiteY5" fmla="*/ 11151 h 1784195"/>
              <a:gd name="connsiteX6" fmla="*/ 624468 w 3045281"/>
              <a:gd name="connsiteY6" fmla="*/ 44605 h 1784195"/>
              <a:gd name="connsiteX7" fmla="*/ 468351 w 3045281"/>
              <a:gd name="connsiteY7" fmla="*/ 78059 h 1784195"/>
              <a:gd name="connsiteX8" fmla="*/ 356839 w 3045281"/>
              <a:gd name="connsiteY8" fmla="*/ 111512 h 1784195"/>
              <a:gd name="connsiteX9" fmla="*/ 323385 w 3045281"/>
              <a:gd name="connsiteY9" fmla="*/ 122664 h 1784195"/>
              <a:gd name="connsiteX10" fmla="*/ 289932 w 3045281"/>
              <a:gd name="connsiteY10" fmla="*/ 133815 h 1784195"/>
              <a:gd name="connsiteX11" fmla="*/ 223024 w 3045281"/>
              <a:gd name="connsiteY11" fmla="*/ 178420 h 1784195"/>
              <a:gd name="connsiteX12" fmla="*/ 178420 w 3045281"/>
              <a:gd name="connsiteY12" fmla="*/ 200722 h 1784195"/>
              <a:gd name="connsiteX13" fmla="*/ 122663 w 3045281"/>
              <a:gd name="connsiteY13" fmla="*/ 234176 h 1784195"/>
              <a:gd name="connsiteX14" fmla="*/ 78059 w 3045281"/>
              <a:gd name="connsiteY14" fmla="*/ 301083 h 1784195"/>
              <a:gd name="connsiteX15" fmla="*/ 55756 w 3045281"/>
              <a:gd name="connsiteY15" fmla="*/ 334537 h 1784195"/>
              <a:gd name="connsiteX16" fmla="*/ 44605 w 3045281"/>
              <a:gd name="connsiteY16" fmla="*/ 379142 h 1784195"/>
              <a:gd name="connsiteX17" fmla="*/ 22302 w 3045281"/>
              <a:gd name="connsiteY17" fmla="*/ 446049 h 1784195"/>
              <a:gd name="connsiteX18" fmla="*/ 0 w 3045281"/>
              <a:gd name="connsiteY18" fmla="*/ 524108 h 1784195"/>
              <a:gd name="connsiteX19" fmla="*/ 11151 w 3045281"/>
              <a:gd name="connsiteY19" fmla="*/ 903249 h 1784195"/>
              <a:gd name="connsiteX20" fmla="*/ 33454 w 3045281"/>
              <a:gd name="connsiteY20" fmla="*/ 1092820 h 1784195"/>
              <a:gd name="connsiteX21" fmla="*/ 66907 w 3045281"/>
              <a:gd name="connsiteY21" fmla="*/ 1248937 h 1784195"/>
              <a:gd name="connsiteX22" fmla="*/ 89210 w 3045281"/>
              <a:gd name="connsiteY22" fmla="*/ 1315844 h 1784195"/>
              <a:gd name="connsiteX23" fmla="*/ 100361 w 3045281"/>
              <a:gd name="connsiteY23" fmla="*/ 1349298 h 1784195"/>
              <a:gd name="connsiteX24" fmla="*/ 122663 w 3045281"/>
              <a:gd name="connsiteY24" fmla="*/ 1382751 h 1784195"/>
              <a:gd name="connsiteX25" fmla="*/ 156117 w 3045281"/>
              <a:gd name="connsiteY25" fmla="*/ 1460810 h 1784195"/>
              <a:gd name="connsiteX26" fmla="*/ 189571 w 3045281"/>
              <a:gd name="connsiteY26" fmla="*/ 1505415 h 1784195"/>
              <a:gd name="connsiteX27" fmla="*/ 211873 w 3045281"/>
              <a:gd name="connsiteY27" fmla="*/ 1538869 h 1784195"/>
              <a:gd name="connsiteX28" fmla="*/ 323385 w 3045281"/>
              <a:gd name="connsiteY28" fmla="*/ 1605776 h 1784195"/>
              <a:gd name="connsiteX29" fmla="*/ 390293 w 3045281"/>
              <a:gd name="connsiteY29" fmla="*/ 1628078 h 1784195"/>
              <a:gd name="connsiteX30" fmla="*/ 446049 w 3045281"/>
              <a:gd name="connsiteY30" fmla="*/ 1650381 h 1784195"/>
              <a:gd name="connsiteX31" fmla="*/ 557561 w 3045281"/>
              <a:gd name="connsiteY31" fmla="*/ 1672683 h 1784195"/>
              <a:gd name="connsiteX32" fmla="*/ 713678 w 3045281"/>
              <a:gd name="connsiteY32" fmla="*/ 1706137 h 1784195"/>
              <a:gd name="connsiteX33" fmla="*/ 758283 w 3045281"/>
              <a:gd name="connsiteY33" fmla="*/ 1717288 h 1784195"/>
              <a:gd name="connsiteX34" fmla="*/ 869795 w 3045281"/>
              <a:gd name="connsiteY34" fmla="*/ 1728439 h 1784195"/>
              <a:gd name="connsiteX35" fmla="*/ 1059366 w 3045281"/>
              <a:gd name="connsiteY35" fmla="*/ 1750742 h 1784195"/>
              <a:gd name="connsiteX36" fmla="*/ 1204332 w 3045281"/>
              <a:gd name="connsiteY36" fmla="*/ 1773044 h 1784195"/>
              <a:gd name="connsiteX37" fmla="*/ 1605776 w 3045281"/>
              <a:gd name="connsiteY37" fmla="*/ 1784195 h 1784195"/>
              <a:gd name="connsiteX38" fmla="*/ 2141034 w 3045281"/>
              <a:gd name="connsiteY38" fmla="*/ 1773044 h 1784195"/>
              <a:gd name="connsiteX39" fmla="*/ 2174488 w 3045281"/>
              <a:gd name="connsiteY39" fmla="*/ 1761893 h 1784195"/>
              <a:gd name="connsiteX40" fmla="*/ 2230244 w 3045281"/>
              <a:gd name="connsiteY40" fmla="*/ 1750742 h 1784195"/>
              <a:gd name="connsiteX41" fmla="*/ 2274849 w 3045281"/>
              <a:gd name="connsiteY41" fmla="*/ 1739591 h 1784195"/>
              <a:gd name="connsiteX42" fmla="*/ 2397512 w 3045281"/>
              <a:gd name="connsiteY42" fmla="*/ 1706137 h 1784195"/>
              <a:gd name="connsiteX43" fmla="*/ 2464420 w 3045281"/>
              <a:gd name="connsiteY43" fmla="*/ 1683834 h 1784195"/>
              <a:gd name="connsiteX44" fmla="*/ 2520176 w 3045281"/>
              <a:gd name="connsiteY44" fmla="*/ 1672683 h 1784195"/>
              <a:gd name="connsiteX45" fmla="*/ 2609385 w 3045281"/>
              <a:gd name="connsiteY45" fmla="*/ 1616927 h 1784195"/>
              <a:gd name="connsiteX46" fmla="*/ 2665142 w 3045281"/>
              <a:gd name="connsiteY46" fmla="*/ 1605776 h 1784195"/>
              <a:gd name="connsiteX47" fmla="*/ 2709746 w 3045281"/>
              <a:gd name="connsiteY47" fmla="*/ 1594625 h 1784195"/>
              <a:gd name="connsiteX48" fmla="*/ 2865863 w 3045281"/>
              <a:gd name="connsiteY48" fmla="*/ 1572322 h 1784195"/>
              <a:gd name="connsiteX49" fmla="*/ 2899317 w 3045281"/>
              <a:gd name="connsiteY49" fmla="*/ 1550020 h 1784195"/>
              <a:gd name="connsiteX50" fmla="*/ 2943922 w 3045281"/>
              <a:gd name="connsiteY50" fmla="*/ 1449659 h 1784195"/>
              <a:gd name="connsiteX51" fmla="*/ 2988527 w 3045281"/>
              <a:gd name="connsiteY51" fmla="*/ 1338147 h 1784195"/>
              <a:gd name="connsiteX52" fmla="*/ 2999678 w 3045281"/>
              <a:gd name="connsiteY52" fmla="*/ 1304693 h 1784195"/>
              <a:gd name="connsiteX53" fmla="*/ 3021981 w 3045281"/>
              <a:gd name="connsiteY53" fmla="*/ 1271239 h 1784195"/>
              <a:gd name="connsiteX54" fmla="*/ 3033132 w 3045281"/>
              <a:gd name="connsiteY54" fmla="*/ 1237786 h 1784195"/>
              <a:gd name="connsiteX55" fmla="*/ 3033132 w 3045281"/>
              <a:gd name="connsiteY55" fmla="*/ 981308 h 1784195"/>
              <a:gd name="connsiteX56" fmla="*/ 3021981 w 3045281"/>
              <a:gd name="connsiteY56" fmla="*/ 936703 h 1784195"/>
              <a:gd name="connsiteX57" fmla="*/ 3010829 w 3045281"/>
              <a:gd name="connsiteY57" fmla="*/ 869795 h 1784195"/>
              <a:gd name="connsiteX58" fmla="*/ 2977376 w 3045281"/>
              <a:gd name="connsiteY58" fmla="*/ 780586 h 1784195"/>
              <a:gd name="connsiteX59" fmla="*/ 2966224 w 3045281"/>
              <a:gd name="connsiteY59" fmla="*/ 747132 h 1784195"/>
              <a:gd name="connsiteX60" fmla="*/ 2921620 w 3045281"/>
              <a:gd name="connsiteY60" fmla="*/ 669073 h 1784195"/>
              <a:gd name="connsiteX61" fmla="*/ 2899317 w 3045281"/>
              <a:gd name="connsiteY61" fmla="*/ 613317 h 1784195"/>
              <a:gd name="connsiteX62" fmla="*/ 2832410 w 3045281"/>
              <a:gd name="connsiteY62" fmla="*/ 501805 h 1784195"/>
              <a:gd name="connsiteX63" fmla="*/ 2810107 w 3045281"/>
              <a:gd name="connsiteY63" fmla="*/ 468351 h 1784195"/>
              <a:gd name="connsiteX64" fmla="*/ 2709746 w 3045281"/>
              <a:gd name="connsiteY64" fmla="*/ 367991 h 1784195"/>
              <a:gd name="connsiteX65" fmla="*/ 2687444 w 3045281"/>
              <a:gd name="connsiteY65" fmla="*/ 345688 h 1784195"/>
              <a:gd name="connsiteX66" fmla="*/ 2642839 w 3045281"/>
              <a:gd name="connsiteY66" fmla="*/ 289932 h 1784195"/>
              <a:gd name="connsiteX67" fmla="*/ 2598234 w 3045281"/>
              <a:gd name="connsiteY67" fmla="*/ 278781 h 1784195"/>
              <a:gd name="connsiteX68" fmla="*/ 2564781 w 3045281"/>
              <a:gd name="connsiteY68" fmla="*/ 267630 h 1784195"/>
              <a:gd name="connsiteX69" fmla="*/ 2497873 w 3045281"/>
              <a:gd name="connsiteY69" fmla="*/ 223025 h 1784195"/>
              <a:gd name="connsiteX70" fmla="*/ 2419815 w 3045281"/>
              <a:gd name="connsiteY70" fmla="*/ 189571 h 1784195"/>
              <a:gd name="connsiteX71" fmla="*/ 2386361 w 3045281"/>
              <a:gd name="connsiteY71" fmla="*/ 178420 h 1784195"/>
              <a:gd name="connsiteX72" fmla="*/ 2352907 w 3045281"/>
              <a:gd name="connsiteY72" fmla="*/ 156117 h 1784195"/>
              <a:gd name="connsiteX73" fmla="*/ 2319454 w 3045281"/>
              <a:gd name="connsiteY73" fmla="*/ 144966 h 1784195"/>
              <a:gd name="connsiteX74" fmla="*/ 2252546 w 3045281"/>
              <a:gd name="connsiteY74" fmla="*/ 100361 h 1784195"/>
              <a:gd name="connsiteX75" fmla="*/ 2174488 w 3045281"/>
              <a:gd name="connsiteY75" fmla="*/ 78059 h 1784195"/>
              <a:gd name="connsiteX76" fmla="*/ 2118732 w 3045281"/>
              <a:gd name="connsiteY76" fmla="*/ 33454 h 1784195"/>
              <a:gd name="connsiteX77" fmla="*/ 2085278 w 3045281"/>
              <a:gd name="connsiteY77" fmla="*/ 22303 h 1784195"/>
              <a:gd name="connsiteX78" fmla="*/ 1817649 w 3045281"/>
              <a:gd name="connsiteY78" fmla="*/ 33454 h 1784195"/>
              <a:gd name="connsiteX79" fmla="*/ 1750742 w 3045281"/>
              <a:gd name="connsiteY79" fmla="*/ 55756 h 1784195"/>
              <a:gd name="connsiteX80" fmla="*/ 1717288 w 3045281"/>
              <a:gd name="connsiteY80" fmla="*/ 66908 h 1784195"/>
              <a:gd name="connsiteX81" fmla="*/ 1694985 w 3045281"/>
              <a:gd name="connsiteY81" fmla="*/ 89210 h 1784195"/>
              <a:gd name="connsiteX82" fmla="*/ 1650381 w 3045281"/>
              <a:gd name="connsiteY82" fmla="*/ 111512 h 1784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3045281" h="1784195">
                <a:moveTo>
                  <a:pt x="1906859" y="111512"/>
                </a:moveTo>
                <a:cubicBezTo>
                  <a:pt x="1834225" y="129672"/>
                  <a:pt x="1832567" y="135177"/>
                  <a:pt x="1728439" y="111512"/>
                </a:cubicBezTo>
                <a:cubicBezTo>
                  <a:pt x="1693309" y="103528"/>
                  <a:pt x="1597236" y="52937"/>
                  <a:pt x="1550020" y="44605"/>
                </a:cubicBezTo>
                <a:cubicBezTo>
                  <a:pt x="1509588" y="37470"/>
                  <a:pt x="1468222" y="37409"/>
                  <a:pt x="1427356" y="33454"/>
                </a:cubicBezTo>
                <a:lnTo>
                  <a:pt x="1103971" y="0"/>
                </a:lnTo>
                <a:cubicBezTo>
                  <a:pt x="977590" y="3717"/>
                  <a:pt x="850721" y="-560"/>
                  <a:pt x="724829" y="11151"/>
                </a:cubicBezTo>
                <a:cubicBezTo>
                  <a:pt x="689717" y="14417"/>
                  <a:pt x="659252" y="38808"/>
                  <a:pt x="624468" y="44605"/>
                </a:cubicBezTo>
                <a:cubicBezTo>
                  <a:pt x="527322" y="60796"/>
                  <a:pt x="579501" y="50271"/>
                  <a:pt x="468351" y="78059"/>
                </a:cubicBezTo>
                <a:cubicBezTo>
                  <a:pt x="400938" y="94912"/>
                  <a:pt x="438287" y="84363"/>
                  <a:pt x="356839" y="111512"/>
                </a:cubicBezTo>
                <a:lnTo>
                  <a:pt x="323385" y="122664"/>
                </a:lnTo>
                <a:cubicBezTo>
                  <a:pt x="312234" y="126381"/>
                  <a:pt x="299712" y="127295"/>
                  <a:pt x="289932" y="133815"/>
                </a:cubicBezTo>
                <a:cubicBezTo>
                  <a:pt x="267629" y="148683"/>
                  <a:pt x="246999" y="166433"/>
                  <a:pt x="223024" y="178420"/>
                </a:cubicBezTo>
                <a:cubicBezTo>
                  <a:pt x="208156" y="185854"/>
                  <a:pt x="192251" y="191501"/>
                  <a:pt x="178420" y="200722"/>
                </a:cubicBezTo>
                <a:cubicBezTo>
                  <a:pt x="117192" y="241541"/>
                  <a:pt x="200317" y="208292"/>
                  <a:pt x="122663" y="234176"/>
                </a:cubicBezTo>
                <a:lnTo>
                  <a:pt x="78059" y="301083"/>
                </a:lnTo>
                <a:lnTo>
                  <a:pt x="55756" y="334537"/>
                </a:lnTo>
                <a:cubicBezTo>
                  <a:pt x="52039" y="349405"/>
                  <a:pt x="49009" y="364462"/>
                  <a:pt x="44605" y="379142"/>
                </a:cubicBezTo>
                <a:cubicBezTo>
                  <a:pt x="37850" y="401659"/>
                  <a:pt x="28004" y="423242"/>
                  <a:pt x="22302" y="446049"/>
                </a:cubicBezTo>
                <a:cubicBezTo>
                  <a:pt x="8300" y="502058"/>
                  <a:pt x="15997" y="476115"/>
                  <a:pt x="0" y="524108"/>
                </a:cubicBezTo>
                <a:cubicBezTo>
                  <a:pt x="3717" y="650488"/>
                  <a:pt x="5659" y="776933"/>
                  <a:pt x="11151" y="903249"/>
                </a:cubicBezTo>
                <a:cubicBezTo>
                  <a:pt x="17223" y="1042904"/>
                  <a:pt x="16341" y="998699"/>
                  <a:pt x="33454" y="1092820"/>
                </a:cubicBezTo>
                <a:cubicBezTo>
                  <a:pt x="44684" y="1154582"/>
                  <a:pt x="45846" y="1185756"/>
                  <a:pt x="66907" y="1248937"/>
                </a:cubicBezTo>
                <a:lnTo>
                  <a:pt x="89210" y="1315844"/>
                </a:lnTo>
                <a:cubicBezTo>
                  <a:pt x="92927" y="1326995"/>
                  <a:pt x="93841" y="1339518"/>
                  <a:pt x="100361" y="1349298"/>
                </a:cubicBezTo>
                <a:cubicBezTo>
                  <a:pt x="107795" y="1360449"/>
                  <a:pt x="116669" y="1370764"/>
                  <a:pt x="122663" y="1382751"/>
                </a:cubicBezTo>
                <a:cubicBezTo>
                  <a:pt x="160601" y="1458626"/>
                  <a:pt x="98112" y="1368001"/>
                  <a:pt x="156117" y="1460810"/>
                </a:cubicBezTo>
                <a:cubicBezTo>
                  <a:pt x="165967" y="1476570"/>
                  <a:pt x="178768" y="1490291"/>
                  <a:pt x="189571" y="1505415"/>
                </a:cubicBezTo>
                <a:cubicBezTo>
                  <a:pt x="197361" y="1516321"/>
                  <a:pt x="201787" y="1530044"/>
                  <a:pt x="211873" y="1538869"/>
                </a:cubicBezTo>
                <a:cubicBezTo>
                  <a:pt x="233912" y="1558153"/>
                  <a:pt x="291211" y="1592906"/>
                  <a:pt x="323385" y="1605776"/>
                </a:cubicBezTo>
                <a:cubicBezTo>
                  <a:pt x="345213" y="1614507"/>
                  <a:pt x="368466" y="1619347"/>
                  <a:pt x="390293" y="1628078"/>
                </a:cubicBezTo>
                <a:cubicBezTo>
                  <a:pt x="408878" y="1635512"/>
                  <a:pt x="426708" y="1645223"/>
                  <a:pt x="446049" y="1650381"/>
                </a:cubicBezTo>
                <a:cubicBezTo>
                  <a:pt x="482676" y="1660148"/>
                  <a:pt x="521600" y="1660696"/>
                  <a:pt x="557561" y="1672683"/>
                </a:cubicBezTo>
                <a:cubicBezTo>
                  <a:pt x="674966" y="1711819"/>
                  <a:pt x="573009" y="1682693"/>
                  <a:pt x="713678" y="1706137"/>
                </a:cubicBezTo>
                <a:cubicBezTo>
                  <a:pt x="728795" y="1708657"/>
                  <a:pt x="743111" y="1715121"/>
                  <a:pt x="758283" y="1717288"/>
                </a:cubicBezTo>
                <a:cubicBezTo>
                  <a:pt x="795264" y="1722571"/>
                  <a:pt x="832624" y="1724722"/>
                  <a:pt x="869795" y="1728439"/>
                </a:cubicBezTo>
                <a:cubicBezTo>
                  <a:pt x="977007" y="1755244"/>
                  <a:pt x="849821" y="1726090"/>
                  <a:pt x="1059366" y="1750742"/>
                </a:cubicBezTo>
                <a:cubicBezTo>
                  <a:pt x="1228381" y="1770626"/>
                  <a:pt x="887222" y="1758950"/>
                  <a:pt x="1204332" y="1773044"/>
                </a:cubicBezTo>
                <a:cubicBezTo>
                  <a:pt x="1338066" y="1778988"/>
                  <a:pt x="1471961" y="1780478"/>
                  <a:pt x="1605776" y="1784195"/>
                </a:cubicBezTo>
                <a:lnTo>
                  <a:pt x="2141034" y="1773044"/>
                </a:lnTo>
                <a:cubicBezTo>
                  <a:pt x="2152779" y="1772583"/>
                  <a:pt x="2163084" y="1764744"/>
                  <a:pt x="2174488" y="1761893"/>
                </a:cubicBezTo>
                <a:cubicBezTo>
                  <a:pt x="2192876" y="1757296"/>
                  <a:pt x="2211742" y="1754853"/>
                  <a:pt x="2230244" y="1750742"/>
                </a:cubicBezTo>
                <a:cubicBezTo>
                  <a:pt x="2245205" y="1747417"/>
                  <a:pt x="2259981" y="1743308"/>
                  <a:pt x="2274849" y="1739591"/>
                </a:cubicBezTo>
                <a:cubicBezTo>
                  <a:pt x="2362482" y="1695774"/>
                  <a:pt x="2272136" y="1735070"/>
                  <a:pt x="2397512" y="1706137"/>
                </a:cubicBezTo>
                <a:cubicBezTo>
                  <a:pt x="2420419" y="1700851"/>
                  <a:pt x="2441367" y="1688444"/>
                  <a:pt x="2464420" y="1683834"/>
                </a:cubicBezTo>
                <a:lnTo>
                  <a:pt x="2520176" y="1672683"/>
                </a:lnTo>
                <a:cubicBezTo>
                  <a:pt x="2549912" y="1654098"/>
                  <a:pt x="2574999" y="1623804"/>
                  <a:pt x="2609385" y="1616927"/>
                </a:cubicBezTo>
                <a:cubicBezTo>
                  <a:pt x="2627971" y="1613210"/>
                  <a:pt x="2646640" y="1609888"/>
                  <a:pt x="2665142" y="1605776"/>
                </a:cubicBezTo>
                <a:cubicBezTo>
                  <a:pt x="2680103" y="1602451"/>
                  <a:pt x="2694629" y="1597145"/>
                  <a:pt x="2709746" y="1594625"/>
                </a:cubicBezTo>
                <a:cubicBezTo>
                  <a:pt x="2761598" y="1585983"/>
                  <a:pt x="2865863" y="1572322"/>
                  <a:pt x="2865863" y="1572322"/>
                </a:cubicBezTo>
                <a:cubicBezTo>
                  <a:pt x="2877014" y="1564888"/>
                  <a:pt x="2889840" y="1559497"/>
                  <a:pt x="2899317" y="1550020"/>
                </a:cubicBezTo>
                <a:cubicBezTo>
                  <a:pt x="2932120" y="1517218"/>
                  <a:pt x="2921839" y="1493826"/>
                  <a:pt x="2943922" y="1449659"/>
                </a:cubicBezTo>
                <a:cubicBezTo>
                  <a:pt x="2976736" y="1384029"/>
                  <a:pt x="2960969" y="1420821"/>
                  <a:pt x="2988527" y="1338147"/>
                </a:cubicBezTo>
                <a:cubicBezTo>
                  <a:pt x="2992244" y="1326996"/>
                  <a:pt x="2993158" y="1314473"/>
                  <a:pt x="2999678" y="1304693"/>
                </a:cubicBezTo>
                <a:lnTo>
                  <a:pt x="3021981" y="1271239"/>
                </a:lnTo>
                <a:cubicBezTo>
                  <a:pt x="3025698" y="1260088"/>
                  <a:pt x="3030827" y="1249312"/>
                  <a:pt x="3033132" y="1237786"/>
                </a:cubicBezTo>
                <a:cubicBezTo>
                  <a:pt x="3053064" y="1138126"/>
                  <a:pt x="3045120" y="1101194"/>
                  <a:pt x="3033132" y="981308"/>
                </a:cubicBezTo>
                <a:cubicBezTo>
                  <a:pt x="3031607" y="966058"/>
                  <a:pt x="3024987" y="951731"/>
                  <a:pt x="3021981" y="936703"/>
                </a:cubicBezTo>
                <a:cubicBezTo>
                  <a:pt x="3017547" y="914532"/>
                  <a:pt x="3015734" y="891867"/>
                  <a:pt x="3010829" y="869795"/>
                </a:cubicBezTo>
                <a:cubicBezTo>
                  <a:pt x="3006227" y="849087"/>
                  <a:pt x="2982111" y="793212"/>
                  <a:pt x="2977376" y="780586"/>
                </a:cubicBezTo>
                <a:cubicBezTo>
                  <a:pt x="2973249" y="769580"/>
                  <a:pt x="2970854" y="757936"/>
                  <a:pt x="2966224" y="747132"/>
                </a:cubicBezTo>
                <a:cubicBezTo>
                  <a:pt x="2907575" y="610285"/>
                  <a:pt x="2977614" y="781062"/>
                  <a:pt x="2921620" y="669073"/>
                </a:cubicBezTo>
                <a:cubicBezTo>
                  <a:pt x="2912668" y="651169"/>
                  <a:pt x="2908737" y="630979"/>
                  <a:pt x="2899317" y="613317"/>
                </a:cubicBezTo>
                <a:cubicBezTo>
                  <a:pt x="2878918" y="575069"/>
                  <a:pt x="2856455" y="537873"/>
                  <a:pt x="2832410" y="501805"/>
                </a:cubicBezTo>
                <a:cubicBezTo>
                  <a:pt x="2824976" y="490654"/>
                  <a:pt x="2819011" y="478368"/>
                  <a:pt x="2810107" y="468351"/>
                </a:cubicBezTo>
                <a:cubicBezTo>
                  <a:pt x="2810080" y="468321"/>
                  <a:pt x="2726487" y="384732"/>
                  <a:pt x="2709746" y="367991"/>
                </a:cubicBezTo>
                <a:cubicBezTo>
                  <a:pt x="2702312" y="360557"/>
                  <a:pt x="2693276" y="354436"/>
                  <a:pt x="2687444" y="345688"/>
                </a:cubicBezTo>
                <a:cubicBezTo>
                  <a:pt x="2679564" y="333867"/>
                  <a:pt x="2658731" y="297878"/>
                  <a:pt x="2642839" y="289932"/>
                </a:cubicBezTo>
                <a:cubicBezTo>
                  <a:pt x="2629131" y="283078"/>
                  <a:pt x="2612970" y="282991"/>
                  <a:pt x="2598234" y="278781"/>
                </a:cubicBezTo>
                <a:cubicBezTo>
                  <a:pt x="2586932" y="275552"/>
                  <a:pt x="2575932" y="271347"/>
                  <a:pt x="2564781" y="267630"/>
                </a:cubicBezTo>
                <a:cubicBezTo>
                  <a:pt x="2542478" y="252762"/>
                  <a:pt x="2523302" y="231502"/>
                  <a:pt x="2497873" y="223025"/>
                </a:cubicBezTo>
                <a:cubicBezTo>
                  <a:pt x="2419407" y="196867"/>
                  <a:pt x="2516290" y="230916"/>
                  <a:pt x="2419815" y="189571"/>
                </a:cubicBezTo>
                <a:cubicBezTo>
                  <a:pt x="2409011" y="184941"/>
                  <a:pt x="2397512" y="182137"/>
                  <a:pt x="2386361" y="178420"/>
                </a:cubicBezTo>
                <a:cubicBezTo>
                  <a:pt x="2375210" y="170986"/>
                  <a:pt x="2364894" y="162111"/>
                  <a:pt x="2352907" y="156117"/>
                </a:cubicBezTo>
                <a:cubicBezTo>
                  <a:pt x="2342394" y="150860"/>
                  <a:pt x="2329729" y="150674"/>
                  <a:pt x="2319454" y="144966"/>
                </a:cubicBezTo>
                <a:cubicBezTo>
                  <a:pt x="2296023" y="131949"/>
                  <a:pt x="2278550" y="106862"/>
                  <a:pt x="2252546" y="100361"/>
                </a:cubicBezTo>
                <a:cubicBezTo>
                  <a:pt x="2196538" y="86359"/>
                  <a:pt x="2222481" y="94056"/>
                  <a:pt x="2174488" y="78059"/>
                </a:cubicBezTo>
                <a:cubicBezTo>
                  <a:pt x="2153744" y="57315"/>
                  <a:pt x="2146866" y="47521"/>
                  <a:pt x="2118732" y="33454"/>
                </a:cubicBezTo>
                <a:cubicBezTo>
                  <a:pt x="2108218" y="28197"/>
                  <a:pt x="2096429" y="26020"/>
                  <a:pt x="2085278" y="22303"/>
                </a:cubicBezTo>
                <a:cubicBezTo>
                  <a:pt x="1996068" y="26020"/>
                  <a:pt x="1906493" y="24570"/>
                  <a:pt x="1817649" y="33454"/>
                </a:cubicBezTo>
                <a:cubicBezTo>
                  <a:pt x="1794257" y="35793"/>
                  <a:pt x="1773044" y="48322"/>
                  <a:pt x="1750742" y="55756"/>
                </a:cubicBezTo>
                <a:lnTo>
                  <a:pt x="1717288" y="66908"/>
                </a:lnTo>
                <a:cubicBezTo>
                  <a:pt x="1709854" y="74342"/>
                  <a:pt x="1704000" y="83801"/>
                  <a:pt x="1694985" y="89210"/>
                </a:cubicBezTo>
                <a:cubicBezTo>
                  <a:pt x="1630920" y="127648"/>
                  <a:pt x="1681303" y="80590"/>
                  <a:pt x="1650381" y="111512"/>
                </a:cubicBezTo>
              </a:path>
            </a:pathLst>
          </a:custGeom>
          <a:noFill/>
          <a:ln w="76200">
            <a:solidFill>
              <a:srgbClr val="0027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73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  <p:bldP spid="10" grpId="0" animBg="1"/>
      <p:bldP spid="11" grpId="0"/>
      <p:bldP spid="16" grpId="0" animBg="1"/>
      <p:bldP spid="17" grpId="0" animBg="1"/>
      <p:bldP spid="18" grpId="0" animBg="1"/>
      <p:bldP spid="20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6-06-22 at 7.31.14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825" y="722235"/>
            <a:ext cx="4233175" cy="6068653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Graphics Programs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349" y="1269874"/>
            <a:ext cx="3973724" cy="258926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349" y="4163344"/>
            <a:ext cx="3667565" cy="2484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96202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63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120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just">
              <a:lnSpc>
                <a:spcPct val="85000"/>
              </a:lnSpc>
              <a:spcAft>
                <a:spcPct val="50000"/>
              </a:spcAft>
            </a:pPr>
            <a:r>
              <a:rPr lang="en-US" sz="2400" b="0" dirty="0" err="1">
                <a:latin typeface="Courier" charset="0"/>
                <a:ea typeface="Courier" charset="0"/>
                <a:cs typeface="Courier" charset="0"/>
              </a:rPr>
              <a:t>GRect</a:t>
            </a:r>
            <a:r>
              <a:rPr lang="en-US" sz="2400" b="0" dirty="0"/>
              <a:t> is a variable type that stores a rectangle.</a:t>
            </a:r>
          </a:p>
        </p:txBody>
      </p:sp>
      <p:sp>
        <p:nvSpPr>
          <p:cNvPr id="757765" name="Rectangle 5"/>
          <p:cNvSpPr>
            <a:spLocks noChangeArrowheads="1"/>
          </p:cNvSpPr>
          <p:nvPr/>
        </p:nvSpPr>
        <p:spPr bwMode="auto">
          <a:xfrm>
            <a:off x="482600" y="1801488"/>
            <a:ext cx="8128000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just">
              <a:lnSpc>
                <a:spcPct val="85000"/>
              </a:lnSpc>
              <a:spcAft>
                <a:spcPct val="50000"/>
              </a:spcAft>
            </a:pPr>
            <a:r>
              <a:rPr lang="en-US" sz="2400" b="0" dirty="0"/>
              <a:t>As an example, the following </a:t>
            </a:r>
            <a:r>
              <a:rPr lang="en-US" sz="20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run</a:t>
            </a:r>
            <a:r>
              <a:rPr lang="en-US" sz="2400" b="0" dirty="0">
                <a:solidFill>
                  <a:srgbClr val="7030A0"/>
                </a:solidFill>
              </a:rPr>
              <a:t> </a:t>
            </a:r>
            <a:r>
              <a:rPr lang="en-US" sz="2400" b="0" dirty="0"/>
              <a:t>method displays a blue square</a:t>
            </a:r>
          </a:p>
        </p:txBody>
      </p:sp>
      <p:sp>
        <p:nvSpPr>
          <p:cNvPr id="757766" name="Rectangle 6"/>
          <p:cNvSpPr>
            <a:spLocks noChangeArrowheads="1"/>
          </p:cNvSpPr>
          <p:nvPr/>
        </p:nvSpPr>
        <p:spPr bwMode="auto">
          <a:xfrm>
            <a:off x="1371600" y="2639688"/>
            <a:ext cx="6781800" cy="1549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16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public void 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run() {</a:t>
            </a:r>
          </a:p>
          <a:p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GRect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rect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sz="16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sz="16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GRect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(200, 200);</a:t>
            </a:r>
          </a:p>
          <a:p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rect.setFilled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(true);</a:t>
            </a:r>
          </a:p>
          <a:p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rect.setColor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Color.BLUE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  add(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rect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, 50, 50);</a:t>
            </a:r>
          </a:p>
          <a:p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}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7D0878A-DE10-E441-8CAC-CF2963AB8A14}"/>
              </a:ext>
            </a:extLst>
          </p:cNvPr>
          <p:cNvGrpSpPr/>
          <p:nvPr/>
        </p:nvGrpSpPr>
        <p:grpSpPr>
          <a:xfrm>
            <a:off x="1522575" y="4444003"/>
            <a:ext cx="4519613" cy="1971675"/>
            <a:chOff x="856148" y="4444003"/>
            <a:chExt cx="4519613" cy="1971675"/>
          </a:xfrm>
        </p:grpSpPr>
        <p:pic>
          <p:nvPicPr>
            <p:cNvPr id="757767" name="Picture 7" descr="Graphics (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6148" y="4469403"/>
              <a:ext cx="4516438" cy="19462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57768" name="Text Box 8"/>
            <p:cNvSpPr txBox="1">
              <a:spLocks noChangeArrowheads="1"/>
            </p:cNvSpPr>
            <p:nvPr/>
          </p:nvSpPr>
          <p:spPr bwMode="auto">
            <a:xfrm>
              <a:off x="929173" y="4444003"/>
              <a:ext cx="4446588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Helvetica" charset="0"/>
                </a:rPr>
                <a:t>Hello </a:t>
              </a:r>
              <a:r>
                <a:rPr lang="en-US" sz="1000" dirty="0" err="1">
                  <a:solidFill>
                    <a:srgbClr val="333333"/>
                  </a:solidFill>
                  <a:latin typeface="Helvetica" charset="0"/>
                </a:rPr>
                <a:t>Rect</a:t>
              </a:r>
              <a:endParaRPr lang="en-US" sz="1000" dirty="0">
                <a:solidFill>
                  <a:srgbClr val="333333"/>
                </a:solidFill>
                <a:latin typeface="Helvetica" charset="0"/>
              </a:endParaRPr>
            </a:p>
          </p:txBody>
        </p:sp>
        <p:sp>
          <p:nvSpPr>
            <p:cNvPr id="757769" name="Oval 9"/>
            <p:cNvSpPr>
              <a:spLocks noChangeArrowheads="1"/>
            </p:cNvSpPr>
            <p:nvPr/>
          </p:nvSpPr>
          <p:spPr bwMode="auto">
            <a:xfrm>
              <a:off x="889485" y="4678953"/>
              <a:ext cx="4462463" cy="1724025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FF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" name="Rectangle 1"/>
            <p:cNvSpPr/>
            <p:nvPr/>
          </p:nvSpPr>
          <p:spPr>
            <a:xfrm>
              <a:off x="881692" y="4678953"/>
              <a:ext cx="4470256" cy="17240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>
                <a:solidFill>
                  <a:schemeClr val="tx1"/>
                </a:solidFill>
                <a:latin typeface="Century Gothic"/>
                <a:cs typeface="Century Gothic"/>
              </a:rPr>
              <a:t>GRect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6AC2D8-0C14-2545-90F5-800170537FAE}"/>
              </a:ext>
            </a:extLst>
          </p:cNvPr>
          <p:cNvSpPr txBox="1"/>
          <p:nvPr/>
        </p:nvSpPr>
        <p:spPr>
          <a:xfrm>
            <a:off x="6741762" y="4618495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urier" pitchFamily="2" charset="0"/>
              </a:rPr>
              <a:t>rect</a:t>
            </a:r>
            <a:endParaRPr lang="en-US" dirty="0">
              <a:latin typeface="Courier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D0BC4E-D399-F145-B87A-5482B7256232}"/>
              </a:ext>
            </a:extLst>
          </p:cNvPr>
          <p:cNvSpPr/>
          <p:nvPr/>
        </p:nvSpPr>
        <p:spPr>
          <a:xfrm>
            <a:off x="6827142" y="5062970"/>
            <a:ext cx="1008911" cy="100891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EE09F20-5E79-F64C-B671-A6BE68CEAA42}"/>
              </a:ext>
            </a:extLst>
          </p:cNvPr>
          <p:cNvSpPr/>
          <p:nvPr/>
        </p:nvSpPr>
        <p:spPr>
          <a:xfrm>
            <a:off x="1960675" y="4969980"/>
            <a:ext cx="1008911" cy="1008911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E6F5B4C-0911-5C4C-9616-3518447D700A}"/>
              </a:ext>
            </a:extLst>
          </p:cNvPr>
          <p:cNvSpPr/>
          <p:nvPr/>
        </p:nvSpPr>
        <p:spPr>
          <a:xfrm>
            <a:off x="6855556" y="5060386"/>
            <a:ext cx="1008911" cy="1008911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15162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63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120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just">
              <a:lnSpc>
                <a:spcPct val="85000"/>
              </a:lnSpc>
              <a:spcAft>
                <a:spcPct val="50000"/>
              </a:spcAft>
            </a:pPr>
            <a:r>
              <a:rPr lang="en-US" sz="2400" b="0" dirty="0" err="1">
                <a:latin typeface="Courier" charset="0"/>
                <a:ea typeface="Courier" charset="0"/>
                <a:cs typeface="Courier" charset="0"/>
              </a:rPr>
              <a:t>GRect</a:t>
            </a:r>
            <a:r>
              <a:rPr lang="en-US" sz="2400" b="0" dirty="0"/>
              <a:t> is a variable type that stores a rectangle.</a:t>
            </a:r>
          </a:p>
        </p:txBody>
      </p:sp>
      <p:sp>
        <p:nvSpPr>
          <p:cNvPr id="757765" name="Rectangle 5"/>
          <p:cNvSpPr>
            <a:spLocks noChangeArrowheads="1"/>
          </p:cNvSpPr>
          <p:nvPr/>
        </p:nvSpPr>
        <p:spPr bwMode="auto">
          <a:xfrm>
            <a:off x="482600" y="1801488"/>
            <a:ext cx="8128000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just">
              <a:lnSpc>
                <a:spcPct val="85000"/>
              </a:lnSpc>
              <a:spcAft>
                <a:spcPct val="50000"/>
              </a:spcAft>
            </a:pPr>
            <a:r>
              <a:rPr lang="en-US" sz="2400" b="0" dirty="0"/>
              <a:t>As an example, the following </a:t>
            </a:r>
            <a:r>
              <a:rPr lang="en-US" sz="20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run</a:t>
            </a:r>
            <a:r>
              <a:rPr lang="en-US" sz="2400" b="0" dirty="0">
                <a:solidFill>
                  <a:srgbClr val="7030A0"/>
                </a:solidFill>
              </a:rPr>
              <a:t> </a:t>
            </a:r>
            <a:r>
              <a:rPr lang="en-US" sz="2400" b="0" dirty="0"/>
              <a:t>method displays a blue square</a:t>
            </a:r>
          </a:p>
        </p:txBody>
      </p:sp>
      <p:sp>
        <p:nvSpPr>
          <p:cNvPr id="757766" name="Rectangle 6"/>
          <p:cNvSpPr>
            <a:spLocks noChangeArrowheads="1"/>
          </p:cNvSpPr>
          <p:nvPr/>
        </p:nvSpPr>
        <p:spPr bwMode="auto">
          <a:xfrm>
            <a:off x="1371600" y="2639688"/>
            <a:ext cx="6781800" cy="1549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16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public void 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run() {</a:t>
            </a:r>
          </a:p>
          <a:p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GRect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rect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sz="16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sz="16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GRect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(200, 200);</a:t>
            </a:r>
          </a:p>
          <a:p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rect.setFilled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(true);</a:t>
            </a:r>
          </a:p>
          <a:p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rect.setColor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Color.BLUE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  add(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rect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, 50, 50);</a:t>
            </a:r>
          </a:p>
          <a:p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}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7D0878A-DE10-E441-8CAC-CF2963AB8A14}"/>
              </a:ext>
            </a:extLst>
          </p:cNvPr>
          <p:cNvGrpSpPr/>
          <p:nvPr/>
        </p:nvGrpSpPr>
        <p:grpSpPr>
          <a:xfrm>
            <a:off x="1522575" y="4444003"/>
            <a:ext cx="4519613" cy="1971675"/>
            <a:chOff x="856148" y="4444003"/>
            <a:chExt cx="4519613" cy="1971675"/>
          </a:xfrm>
        </p:grpSpPr>
        <p:pic>
          <p:nvPicPr>
            <p:cNvPr id="757767" name="Picture 7" descr="Graphics (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6148" y="4469403"/>
              <a:ext cx="4516438" cy="19462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57768" name="Text Box 8"/>
            <p:cNvSpPr txBox="1">
              <a:spLocks noChangeArrowheads="1"/>
            </p:cNvSpPr>
            <p:nvPr/>
          </p:nvSpPr>
          <p:spPr bwMode="auto">
            <a:xfrm>
              <a:off x="929173" y="4444003"/>
              <a:ext cx="4446588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Helvetica" charset="0"/>
                </a:rPr>
                <a:t>Hello </a:t>
              </a:r>
              <a:r>
                <a:rPr lang="en-US" sz="1000" dirty="0" err="1">
                  <a:solidFill>
                    <a:srgbClr val="333333"/>
                  </a:solidFill>
                  <a:latin typeface="Helvetica" charset="0"/>
                </a:rPr>
                <a:t>Rect</a:t>
              </a:r>
              <a:endParaRPr lang="en-US" sz="1000" dirty="0">
                <a:solidFill>
                  <a:srgbClr val="333333"/>
                </a:solidFill>
                <a:latin typeface="Helvetica" charset="0"/>
              </a:endParaRPr>
            </a:p>
          </p:txBody>
        </p:sp>
        <p:sp>
          <p:nvSpPr>
            <p:cNvPr id="757769" name="Oval 9"/>
            <p:cNvSpPr>
              <a:spLocks noChangeArrowheads="1"/>
            </p:cNvSpPr>
            <p:nvPr/>
          </p:nvSpPr>
          <p:spPr bwMode="auto">
            <a:xfrm>
              <a:off x="889485" y="4678953"/>
              <a:ext cx="4462463" cy="1724025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FF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" name="Rectangle 1"/>
            <p:cNvSpPr/>
            <p:nvPr/>
          </p:nvSpPr>
          <p:spPr>
            <a:xfrm>
              <a:off x="881692" y="4678953"/>
              <a:ext cx="4470256" cy="17240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>
                <a:solidFill>
                  <a:schemeClr val="tx1"/>
                </a:solidFill>
                <a:latin typeface="Century Gothic"/>
                <a:cs typeface="Century Gothic"/>
              </a:rPr>
              <a:t>GRect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5E58104-9BC3-B346-95CD-FA1BF44343D2}"/>
              </a:ext>
            </a:extLst>
          </p:cNvPr>
          <p:cNvSpPr/>
          <p:nvPr/>
        </p:nvSpPr>
        <p:spPr>
          <a:xfrm>
            <a:off x="1620456" y="2893671"/>
            <a:ext cx="4328931" cy="347240"/>
          </a:xfrm>
          <a:prstGeom prst="roundRect">
            <a:avLst/>
          </a:prstGeom>
          <a:noFill/>
          <a:ln w="38100">
            <a:solidFill>
              <a:srgbClr val="7030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F4A43560-0BDB-8F41-B500-4E212CB5BAAF}"/>
              </a:ext>
            </a:extLst>
          </p:cNvPr>
          <p:cNvSpPr/>
          <p:nvPr/>
        </p:nvSpPr>
        <p:spPr>
          <a:xfrm>
            <a:off x="6311309" y="3264934"/>
            <a:ext cx="1120136" cy="766020"/>
          </a:xfrm>
          <a:custGeom>
            <a:avLst/>
            <a:gdLst>
              <a:gd name="connsiteX0" fmla="*/ 55756 w 1381603"/>
              <a:gd name="connsiteY0" fmla="*/ 403304 h 1083529"/>
              <a:gd name="connsiteX1" fmla="*/ 33454 w 1381603"/>
              <a:gd name="connsiteY1" fmla="*/ 838202 h 1083529"/>
              <a:gd name="connsiteX2" fmla="*/ 22303 w 1381603"/>
              <a:gd name="connsiteY2" fmla="*/ 882807 h 1083529"/>
              <a:gd name="connsiteX3" fmla="*/ 0 w 1381603"/>
              <a:gd name="connsiteY3" fmla="*/ 994319 h 1083529"/>
              <a:gd name="connsiteX4" fmla="*/ 44605 w 1381603"/>
              <a:gd name="connsiteY4" fmla="*/ 1005470 h 1083529"/>
              <a:gd name="connsiteX5" fmla="*/ 111512 w 1381603"/>
              <a:gd name="connsiteY5" fmla="*/ 1038924 h 1083529"/>
              <a:gd name="connsiteX6" fmla="*/ 189571 w 1381603"/>
              <a:gd name="connsiteY6" fmla="*/ 1050075 h 1083529"/>
              <a:gd name="connsiteX7" fmla="*/ 691376 w 1381603"/>
              <a:gd name="connsiteY7" fmla="*/ 1083529 h 1083529"/>
              <a:gd name="connsiteX8" fmla="*/ 1092820 w 1381603"/>
              <a:gd name="connsiteY8" fmla="*/ 1072377 h 1083529"/>
              <a:gd name="connsiteX9" fmla="*/ 1182029 w 1381603"/>
              <a:gd name="connsiteY9" fmla="*/ 1061226 h 1083529"/>
              <a:gd name="connsiteX10" fmla="*/ 1293542 w 1381603"/>
              <a:gd name="connsiteY10" fmla="*/ 1050075 h 1083529"/>
              <a:gd name="connsiteX11" fmla="*/ 1315844 w 1381603"/>
              <a:gd name="connsiteY11" fmla="*/ 525968 h 1083529"/>
              <a:gd name="connsiteX12" fmla="*/ 1304693 w 1381603"/>
              <a:gd name="connsiteY12" fmla="*/ 470212 h 1083529"/>
              <a:gd name="connsiteX13" fmla="*/ 1293542 w 1381603"/>
              <a:gd name="connsiteY13" fmla="*/ 436758 h 1083529"/>
              <a:gd name="connsiteX14" fmla="*/ 1237786 w 1381603"/>
              <a:gd name="connsiteY14" fmla="*/ 425607 h 1083529"/>
              <a:gd name="connsiteX15" fmla="*/ 802888 w 1381603"/>
              <a:gd name="connsiteY15" fmla="*/ 414455 h 1083529"/>
              <a:gd name="connsiteX16" fmla="*/ 769434 w 1381603"/>
              <a:gd name="connsiteY16" fmla="*/ 403304 h 1083529"/>
              <a:gd name="connsiteX17" fmla="*/ 457200 w 1381603"/>
              <a:gd name="connsiteY17" fmla="*/ 403304 h 1083529"/>
              <a:gd name="connsiteX18" fmla="*/ 367990 w 1381603"/>
              <a:gd name="connsiteY18" fmla="*/ 414455 h 1083529"/>
              <a:gd name="connsiteX19" fmla="*/ 278781 w 1381603"/>
              <a:gd name="connsiteY19" fmla="*/ 392153 h 1083529"/>
              <a:gd name="connsiteX20" fmla="*/ 312234 w 1381603"/>
              <a:gd name="connsiteY20" fmla="*/ 369851 h 1083529"/>
              <a:gd name="connsiteX21" fmla="*/ 356839 w 1381603"/>
              <a:gd name="connsiteY21" fmla="*/ 291792 h 1083529"/>
              <a:gd name="connsiteX22" fmla="*/ 367990 w 1381603"/>
              <a:gd name="connsiteY22" fmla="*/ 224885 h 1083529"/>
              <a:gd name="connsiteX23" fmla="*/ 379142 w 1381603"/>
              <a:gd name="connsiteY23" fmla="*/ 169129 h 1083529"/>
              <a:gd name="connsiteX24" fmla="*/ 390293 w 1381603"/>
              <a:gd name="connsiteY24" fmla="*/ 24163 h 1083529"/>
              <a:gd name="connsiteX25" fmla="*/ 401444 w 1381603"/>
              <a:gd name="connsiteY25" fmla="*/ 57616 h 1083529"/>
              <a:gd name="connsiteX26" fmla="*/ 468351 w 1381603"/>
              <a:gd name="connsiteY26" fmla="*/ 91070 h 1083529"/>
              <a:gd name="connsiteX27" fmla="*/ 591015 w 1381603"/>
              <a:gd name="connsiteY27" fmla="*/ 57616 h 1083529"/>
              <a:gd name="connsiteX28" fmla="*/ 602166 w 1381603"/>
              <a:gd name="connsiteY28" fmla="*/ 24163 h 1083529"/>
              <a:gd name="connsiteX29" fmla="*/ 401444 w 1381603"/>
              <a:gd name="connsiteY29" fmla="*/ 13012 h 1083529"/>
              <a:gd name="connsiteX30" fmla="*/ 367990 w 1381603"/>
              <a:gd name="connsiteY30" fmla="*/ 79919 h 1083529"/>
              <a:gd name="connsiteX31" fmla="*/ 390293 w 1381603"/>
              <a:gd name="connsiteY31" fmla="*/ 102221 h 1083529"/>
              <a:gd name="connsiteX32" fmla="*/ 423746 w 1381603"/>
              <a:gd name="connsiteY32" fmla="*/ 113373 h 1083529"/>
              <a:gd name="connsiteX33" fmla="*/ 546410 w 1381603"/>
              <a:gd name="connsiteY33" fmla="*/ 102221 h 1083529"/>
              <a:gd name="connsiteX34" fmla="*/ 613317 w 1381603"/>
              <a:gd name="connsiteY34" fmla="*/ 79919 h 1083529"/>
              <a:gd name="connsiteX35" fmla="*/ 657922 w 1381603"/>
              <a:gd name="connsiteY35" fmla="*/ 79919 h 1083529"/>
              <a:gd name="connsiteX36" fmla="*/ 669073 w 1381603"/>
              <a:gd name="connsiteY36" fmla="*/ 180280 h 1083529"/>
              <a:gd name="connsiteX37" fmla="*/ 691376 w 1381603"/>
              <a:gd name="connsiteY37" fmla="*/ 224885 h 1083529"/>
              <a:gd name="connsiteX38" fmla="*/ 769434 w 1381603"/>
              <a:gd name="connsiteY38" fmla="*/ 314094 h 1083529"/>
              <a:gd name="connsiteX39" fmla="*/ 791737 w 1381603"/>
              <a:gd name="connsiteY39" fmla="*/ 336397 h 1083529"/>
              <a:gd name="connsiteX40" fmla="*/ 836342 w 1381603"/>
              <a:gd name="connsiteY40" fmla="*/ 358699 h 1083529"/>
              <a:gd name="connsiteX41" fmla="*/ 869795 w 1381603"/>
              <a:gd name="connsiteY41" fmla="*/ 381002 h 1083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381603" h="1083529">
                <a:moveTo>
                  <a:pt x="55756" y="403304"/>
                </a:moveTo>
                <a:cubicBezTo>
                  <a:pt x="48322" y="548270"/>
                  <a:pt x="43556" y="693397"/>
                  <a:pt x="33454" y="838202"/>
                </a:cubicBezTo>
                <a:cubicBezTo>
                  <a:pt x="32387" y="853491"/>
                  <a:pt x="25309" y="867779"/>
                  <a:pt x="22303" y="882807"/>
                </a:cubicBezTo>
                <a:cubicBezTo>
                  <a:pt x="-5039" y="1019515"/>
                  <a:pt x="25901" y="890713"/>
                  <a:pt x="0" y="994319"/>
                </a:cubicBezTo>
                <a:cubicBezTo>
                  <a:pt x="14868" y="998036"/>
                  <a:pt x="30375" y="999778"/>
                  <a:pt x="44605" y="1005470"/>
                </a:cubicBezTo>
                <a:cubicBezTo>
                  <a:pt x="67756" y="1014731"/>
                  <a:pt x="87680" y="1031591"/>
                  <a:pt x="111512" y="1038924"/>
                </a:cubicBezTo>
                <a:cubicBezTo>
                  <a:pt x="136634" y="1046654"/>
                  <a:pt x="163593" y="1046078"/>
                  <a:pt x="189571" y="1050075"/>
                </a:cubicBezTo>
                <a:cubicBezTo>
                  <a:pt x="425923" y="1086436"/>
                  <a:pt x="65285" y="1051421"/>
                  <a:pt x="691376" y="1083529"/>
                </a:cubicBezTo>
                <a:lnTo>
                  <a:pt x="1092820" y="1072377"/>
                </a:lnTo>
                <a:cubicBezTo>
                  <a:pt x="1122757" y="1071016"/>
                  <a:pt x="1152245" y="1064535"/>
                  <a:pt x="1182029" y="1061226"/>
                </a:cubicBezTo>
                <a:cubicBezTo>
                  <a:pt x="1219157" y="1057101"/>
                  <a:pt x="1256371" y="1053792"/>
                  <a:pt x="1293542" y="1050075"/>
                </a:cubicBezTo>
                <a:cubicBezTo>
                  <a:pt x="1465490" y="935443"/>
                  <a:pt x="1336214" y="1035224"/>
                  <a:pt x="1315844" y="525968"/>
                </a:cubicBezTo>
                <a:cubicBezTo>
                  <a:pt x="1315086" y="507030"/>
                  <a:pt x="1309290" y="488600"/>
                  <a:pt x="1304693" y="470212"/>
                </a:cubicBezTo>
                <a:cubicBezTo>
                  <a:pt x="1301842" y="458808"/>
                  <a:pt x="1303322" y="443278"/>
                  <a:pt x="1293542" y="436758"/>
                </a:cubicBezTo>
                <a:cubicBezTo>
                  <a:pt x="1277772" y="426245"/>
                  <a:pt x="1256720" y="426468"/>
                  <a:pt x="1237786" y="425607"/>
                </a:cubicBezTo>
                <a:cubicBezTo>
                  <a:pt x="1092922" y="419022"/>
                  <a:pt x="947854" y="418172"/>
                  <a:pt x="802888" y="414455"/>
                </a:cubicBezTo>
                <a:cubicBezTo>
                  <a:pt x="791737" y="410738"/>
                  <a:pt x="781029" y="405236"/>
                  <a:pt x="769434" y="403304"/>
                </a:cubicBezTo>
                <a:cubicBezTo>
                  <a:pt x="642015" y="382068"/>
                  <a:pt x="611853" y="395165"/>
                  <a:pt x="457200" y="403304"/>
                </a:cubicBezTo>
                <a:lnTo>
                  <a:pt x="367990" y="414455"/>
                </a:lnTo>
                <a:cubicBezTo>
                  <a:pt x="351751" y="416366"/>
                  <a:pt x="223527" y="461220"/>
                  <a:pt x="278781" y="392153"/>
                </a:cubicBezTo>
                <a:cubicBezTo>
                  <a:pt x="287153" y="381688"/>
                  <a:pt x="301083" y="377285"/>
                  <a:pt x="312234" y="369851"/>
                </a:cubicBezTo>
                <a:cubicBezTo>
                  <a:pt x="327167" y="347451"/>
                  <a:pt x="349121" y="317518"/>
                  <a:pt x="356839" y="291792"/>
                </a:cubicBezTo>
                <a:cubicBezTo>
                  <a:pt x="363336" y="270136"/>
                  <a:pt x="363945" y="247130"/>
                  <a:pt x="367990" y="224885"/>
                </a:cubicBezTo>
                <a:cubicBezTo>
                  <a:pt x="371381" y="206237"/>
                  <a:pt x="375425" y="187714"/>
                  <a:pt x="379142" y="169129"/>
                </a:cubicBezTo>
                <a:cubicBezTo>
                  <a:pt x="382859" y="120807"/>
                  <a:pt x="380789" y="71687"/>
                  <a:pt x="390293" y="24163"/>
                </a:cubicBezTo>
                <a:cubicBezTo>
                  <a:pt x="392598" y="12637"/>
                  <a:pt x="394101" y="48438"/>
                  <a:pt x="401444" y="57616"/>
                </a:cubicBezTo>
                <a:cubicBezTo>
                  <a:pt x="417166" y="77268"/>
                  <a:pt x="446312" y="83724"/>
                  <a:pt x="468351" y="91070"/>
                </a:cubicBezTo>
                <a:cubicBezTo>
                  <a:pt x="503164" y="86718"/>
                  <a:pt x="562901" y="92758"/>
                  <a:pt x="591015" y="57616"/>
                </a:cubicBezTo>
                <a:cubicBezTo>
                  <a:pt x="598358" y="48438"/>
                  <a:pt x="598449" y="35314"/>
                  <a:pt x="602166" y="24163"/>
                </a:cubicBezTo>
                <a:cubicBezTo>
                  <a:pt x="492796" y="-12295"/>
                  <a:pt x="558687" y="-92"/>
                  <a:pt x="401444" y="13012"/>
                </a:cubicBezTo>
                <a:cubicBezTo>
                  <a:pt x="394217" y="23852"/>
                  <a:pt x="364439" y="62163"/>
                  <a:pt x="367990" y="79919"/>
                </a:cubicBezTo>
                <a:cubicBezTo>
                  <a:pt x="370052" y="90228"/>
                  <a:pt x="381278" y="96812"/>
                  <a:pt x="390293" y="102221"/>
                </a:cubicBezTo>
                <a:cubicBezTo>
                  <a:pt x="400372" y="108269"/>
                  <a:pt x="412595" y="109656"/>
                  <a:pt x="423746" y="113373"/>
                </a:cubicBezTo>
                <a:cubicBezTo>
                  <a:pt x="464634" y="109656"/>
                  <a:pt x="505978" y="109356"/>
                  <a:pt x="546410" y="102221"/>
                </a:cubicBezTo>
                <a:cubicBezTo>
                  <a:pt x="569561" y="98135"/>
                  <a:pt x="613317" y="79919"/>
                  <a:pt x="613317" y="79919"/>
                </a:cubicBezTo>
                <a:cubicBezTo>
                  <a:pt x="626062" y="67174"/>
                  <a:pt x="645178" y="33189"/>
                  <a:pt x="657922" y="79919"/>
                </a:cubicBezTo>
                <a:cubicBezTo>
                  <a:pt x="666778" y="112393"/>
                  <a:pt x="661504" y="147482"/>
                  <a:pt x="669073" y="180280"/>
                </a:cubicBezTo>
                <a:cubicBezTo>
                  <a:pt x="672811" y="196478"/>
                  <a:pt x="683128" y="210452"/>
                  <a:pt x="691376" y="224885"/>
                </a:cubicBezTo>
                <a:cubicBezTo>
                  <a:pt x="715964" y="267914"/>
                  <a:pt x="728311" y="272971"/>
                  <a:pt x="769434" y="314094"/>
                </a:cubicBezTo>
                <a:cubicBezTo>
                  <a:pt x="776868" y="321528"/>
                  <a:pt x="782333" y="331695"/>
                  <a:pt x="791737" y="336397"/>
                </a:cubicBezTo>
                <a:lnTo>
                  <a:pt x="836342" y="358699"/>
                </a:lnTo>
                <a:cubicBezTo>
                  <a:pt x="861272" y="383630"/>
                  <a:pt x="848131" y="381002"/>
                  <a:pt x="869795" y="381002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52BBDB36-3199-7B48-B36E-09D45A2E3E69}"/>
              </a:ext>
            </a:extLst>
          </p:cNvPr>
          <p:cNvSpPr/>
          <p:nvPr/>
        </p:nvSpPr>
        <p:spPr>
          <a:xfrm>
            <a:off x="6697791" y="2796682"/>
            <a:ext cx="906776" cy="341222"/>
          </a:xfrm>
          <a:custGeom>
            <a:avLst/>
            <a:gdLst>
              <a:gd name="connsiteX0" fmla="*/ 0 w 1137424"/>
              <a:gd name="connsiteY0" fmla="*/ 323386 h 428016"/>
              <a:gd name="connsiteX1" fmla="*/ 22302 w 1137424"/>
              <a:gd name="connsiteY1" fmla="*/ 423747 h 428016"/>
              <a:gd name="connsiteX2" fmla="*/ 167268 w 1137424"/>
              <a:gd name="connsiteY2" fmla="*/ 111513 h 428016"/>
              <a:gd name="connsiteX3" fmla="*/ 133814 w 1137424"/>
              <a:gd name="connsiteY3" fmla="*/ 89210 h 428016"/>
              <a:gd name="connsiteX4" fmla="*/ 66907 w 1137424"/>
              <a:gd name="connsiteY4" fmla="*/ 211874 h 428016"/>
              <a:gd name="connsiteX5" fmla="*/ 133814 w 1137424"/>
              <a:gd name="connsiteY5" fmla="*/ 334537 h 428016"/>
              <a:gd name="connsiteX6" fmla="*/ 178419 w 1137424"/>
              <a:gd name="connsiteY6" fmla="*/ 345688 h 428016"/>
              <a:gd name="connsiteX7" fmla="*/ 334536 w 1137424"/>
              <a:gd name="connsiteY7" fmla="*/ 323386 h 428016"/>
              <a:gd name="connsiteX8" fmla="*/ 390292 w 1137424"/>
              <a:gd name="connsiteY8" fmla="*/ 267630 h 428016"/>
              <a:gd name="connsiteX9" fmla="*/ 401444 w 1137424"/>
              <a:gd name="connsiteY9" fmla="*/ 234176 h 428016"/>
              <a:gd name="connsiteX10" fmla="*/ 423746 w 1137424"/>
              <a:gd name="connsiteY10" fmla="*/ 200722 h 428016"/>
              <a:gd name="connsiteX11" fmla="*/ 446049 w 1137424"/>
              <a:gd name="connsiteY11" fmla="*/ 122664 h 428016"/>
              <a:gd name="connsiteX12" fmla="*/ 434897 w 1137424"/>
              <a:gd name="connsiteY12" fmla="*/ 55756 h 428016"/>
              <a:gd name="connsiteX13" fmla="*/ 356839 w 1137424"/>
              <a:gd name="connsiteY13" fmla="*/ 100361 h 428016"/>
              <a:gd name="connsiteX14" fmla="*/ 345688 w 1137424"/>
              <a:gd name="connsiteY14" fmla="*/ 133815 h 428016"/>
              <a:gd name="connsiteX15" fmla="*/ 356839 w 1137424"/>
              <a:gd name="connsiteY15" fmla="*/ 301083 h 428016"/>
              <a:gd name="connsiteX16" fmla="*/ 367990 w 1137424"/>
              <a:gd name="connsiteY16" fmla="*/ 334537 h 428016"/>
              <a:gd name="connsiteX17" fmla="*/ 401444 w 1137424"/>
              <a:gd name="connsiteY17" fmla="*/ 356839 h 428016"/>
              <a:gd name="connsiteX18" fmla="*/ 479502 w 1137424"/>
              <a:gd name="connsiteY18" fmla="*/ 390293 h 428016"/>
              <a:gd name="connsiteX19" fmla="*/ 669073 w 1137424"/>
              <a:gd name="connsiteY19" fmla="*/ 379142 h 428016"/>
              <a:gd name="connsiteX20" fmla="*/ 702527 w 1137424"/>
              <a:gd name="connsiteY20" fmla="*/ 323386 h 428016"/>
              <a:gd name="connsiteX21" fmla="*/ 724829 w 1137424"/>
              <a:gd name="connsiteY21" fmla="*/ 301083 h 428016"/>
              <a:gd name="connsiteX22" fmla="*/ 735980 w 1137424"/>
              <a:gd name="connsiteY22" fmla="*/ 267630 h 428016"/>
              <a:gd name="connsiteX23" fmla="*/ 769434 w 1137424"/>
              <a:gd name="connsiteY23" fmla="*/ 144966 h 428016"/>
              <a:gd name="connsiteX24" fmla="*/ 758283 w 1137424"/>
              <a:gd name="connsiteY24" fmla="*/ 89210 h 428016"/>
              <a:gd name="connsiteX25" fmla="*/ 691375 w 1137424"/>
              <a:gd name="connsiteY25" fmla="*/ 22303 h 428016"/>
              <a:gd name="connsiteX26" fmla="*/ 669073 w 1137424"/>
              <a:gd name="connsiteY26" fmla="*/ 0 h 428016"/>
              <a:gd name="connsiteX27" fmla="*/ 591014 w 1137424"/>
              <a:gd name="connsiteY27" fmla="*/ 11152 h 428016"/>
              <a:gd name="connsiteX28" fmla="*/ 557561 w 1137424"/>
              <a:gd name="connsiteY28" fmla="*/ 78059 h 428016"/>
              <a:gd name="connsiteX29" fmla="*/ 602166 w 1137424"/>
              <a:gd name="connsiteY29" fmla="*/ 289932 h 428016"/>
              <a:gd name="connsiteX30" fmla="*/ 624468 w 1137424"/>
              <a:gd name="connsiteY30" fmla="*/ 312235 h 428016"/>
              <a:gd name="connsiteX31" fmla="*/ 691375 w 1137424"/>
              <a:gd name="connsiteY31" fmla="*/ 356839 h 428016"/>
              <a:gd name="connsiteX32" fmla="*/ 802888 w 1137424"/>
              <a:gd name="connsiteY32" fmla="*/ 345688 h 428016"/>
              <a:gd name="connsiteX33" fmla="*/ 880946 w 1137424"/>
              <a:gd name="connsiteY33" fmla="*/ 312235 h 428016"/>
              <a:gd name="connsiteX34" fmla="*/ 936702 w 1137424"/>
              <a:gd name="connsiteY34" fmla="*/ 278781 h 428016"/>
              <a:gd name="connsiteX35" fmla="*/ 959005 w 1137424"/>
              <a:gd name="connsiteY35" fmla="*/ 256478 h 428016"/>
              <a:gd name="connsiteX36" fmla="*/ 992458 w 1137424"/>
              <a:gd name="connsiteY36" fmla="*/ 234176 h 428016"/>
              <a:gd name="connsiteX37" fmla="*/ 1014761 w 1137424"/>
              <a:gd name="connsiteY37" fmla="*/ 211874 h 428016"/>
              <a:gd name="connsiteX38" fmla="*/ 1070517 w 1137424"/>
              <a:gd name="connsiteY38" fmla="*/ 167269 h 428016"/>
              <a:gd name="connsiteX39" fmla="*/ 1081668 w 1137424"/>
              <a:gd name="connsiteY39" fmla="*/ 133815 h 428016"/>
              <a:gd name="connsiteX40" fmla="*/ 1103971 w 1137424"/>
              <a:gd name="connsiteY40" fmla="*/ 100361 h 428016"/>
              <a:gd name="connsiteX41" fmla="*/ 1092819 w 1137424"/>
              <a:gd name="connsiteY41" fmla="*/ 22303 h 428016"/>
              <a:gd name="connsiteX42" fmla="*/ 892097 w 1137424"/>
              <a:gd name="connsiteY42" fmla="*/ 66908 h 428016"/>
              <a:gd name="connsiteX43" fmla="*/ 880946 w 1137424"/>
              <a:gd name="connsiteY43" fmla="*/ 100361 h 428016"/>
              <a:gd name="connsiteX44" fmla="*/ 903249 w 1137424"/>
              <a:gd name="connsiteY44" fmla="*/ 256478 h 428016"/>
              <a:gd name="connsiteX45" fmla="*/ 970156 w 1137424"/>
              <a:gd name="connsiteY45" fmla="*/ 345688 h 428016"/>
              <a:gd name="connsiteX46" fmla="*/ 1003610 w 1137424"/>
              <a:gd name="connsiteY46" fmla="*/ 367991 h 428016"/>
              <a:gd name="connsiteX47" fmla="*/ 1070517 w 1137424"/>
              <a:gd name="connsiteY47" fmla="*/ 390293 h 428016"/>
              <a:gd name="connsiteX48" fmla="*/ 1103971 w 1137424"/>
              <a:gd name="connsiteY48" fmla="*/ 412595 h 428016"/>
              <a:gd name="connsiteX49" fmla="*/ 1137424 w 1137424"/>
              <a:gd name="connsiteY49" fmla="*/ 423747 h 428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137424" h="428016">
                <a:moveTo>
                  <a:pt x="0" y="323386"/>
                </a:moveTo>
                <a:cubicBezTo>
                  <a:pt x="7434" y="356840"/>
                  <a:pt x="-1081" y="448800"/>
                  <a:pt x="22302" y="423747"/>
                </a:cubicBezTo>
                <a:cubicBezTo>
                  <a:pt x="118369" y="320818"/>
                  <a:pt x="138780" y="225465"/>
                  <a:pt x="167268" y="111513"/>
                </a:cubicBezTo>
                <a:cubicBezTo>
                  <a:pt x="156117" y="104079"/>
                  <a:pt x="147216" y="89210"/>
                  <a:pt x="133814" y="89210"/>
                </a:cubicBezTo>
                <a:cubicBezTo>
                  <a:pt x="50673" y="89210"/>
                  <a:pt x="73766" y="150143"/>
                  <a:pt x="66907" y="211874"/>
                </a:cubicBezTo>
                <a:cubicBezTo>
                  <a:pt x="85574" y="286538"/>
                  <a:pt x="69627" y="302443"/>
                  <a:pt x="133814" y="334537"/>
                </a:cubicBezTo>
                <a:cubicBezTo>
                  <a:pt x="147522" y="341391"/>
                  <a:pt x="163551" y="341971"/>
                  <a:pt x="178419" y="345688"/>
                </a:cubicBezTo>
                <a:cubicBezTo>
                  <a:pt x="230458" y="338254"/>
                  <a:pt x="283366" y="335426"/>
                  <a:pt x="334536" y="323386"/>
                </a:cubicBezTo>
                <a:cubicBezTo>
                  <a:pt x="359812" y="317439"/>
                  <a:pt x="379884" y="288445"/>
                  <a:pt x="390292" y="267630"/>
                </a:cubicBezTo>
                <a:cubicBezTo>
                  <a:pt x="395549" y="257116"/>
                  <a:pt x="396187" y="244690"/>
                  <a:pt x="401444" y="234176"/>
                </a:cubicBezTo>
                <a:cubicBezTo>
                  <a:pt x="407438" y="222189"/>
                  <a:pt x="417752" y="212709"/>
                  <a:pt x="423746" y="200722"/>
                </a:cubicBezTo>
                <a:cubicBezTo>
                  <a:pt x="431744" y="184726"/>
                  <a:pt x="442477" y="136953"/>
                  <a:pt x="446049" y="122664"/>
                </a:cubicBezTo>
                <a:cubicBezTo>
                  <a:pt x="442332" y="100361"/>
                  <a:pt x="452267" y="70231"/>
                  <a:pt x="434897" y="55756"/>
                </a:cubicBezTo>
                <a:cubicBezTo>
                  <a:pt x="396511" y="23768"/>
                  <a:pt x="368080" y="83500"/>
                  <a:pt x="356839" y="100361"/>
                </a:cubicBezTo>
                <a:cubicBezTo>
                  <a:pt x="353122" y="111512"/>
                  <a:pt x="345688" y="122060"/>
                  <a:pt x="345688" y="133815"/>
                </a:cubicBezTo>
                <a:cubicBezTo>
                  <a:pt x="345688" y="189695"/>
                  <a:pt x="350668" y="245545"/>
                  <a:pt x="356839" y="301083"/>
                </a:cubicBezTo>
                <a:cubicBezTo>
                  <a:pt x="358137" y="312766"/>
                  <a:pt x="360647" y="325358"/>
                  <a:pt x="367990" y="334537"/>
                </a:cubicBezTo>
                <a:cubicBezTo>
                  <a:pt x="376362" y="345002"/>
                  <a:pt x="389808" y="350190"/>
                  <a:pt x="401444" y="356839"/>
                </a:cubicBezTo>
                <a:cubicBezTo>
                  <a:pt x="440030" y="378888"/>
                  <a:pt x="441969" y="377782"/>
                  <a:pt x="479502" y="390293"/>
                </a:cubicBezTo>
                <a:cubicBezTo>
                  <a:pt x="542692" y="386576"/>
                  <a:pt x="606548" y="389014"/>
                  <a:pt x="669073" y="379142"/>
                </a:cubicBezTo>
                <a:cubicBezTo>
                  <a:pt x="694040" y="375200"/>
                  <a:pt x="694363" y="336992"/>
                  <a:pt x="702527" y="323386"/>
                </a:cubicBezTo>
                <a:cubicBezTo>
                  <a:pt x="707936" y="314371"/>
                  <a:pt x="717395" y="308517"/>
                  <a:pt x="724829" y="301083"/>
                </a:cubicBezTo>
                <a:cubicBezTo>
                  <a:pt x="728546" y="289932"/>
                  <a:pt x="732887" y="278970"/>
                  <a:pt x="735980" y="267630"/>
                </a:cubicBezTo>
                <a:cubicBezTo>
                  <a:pt x="773712" y="129281"/>
                  <a:pt x="743767" y="221970"/>
                  <a:pt x="769434" y="144966"/>
                </a:cubicBezTo>
                <a:cubicBezTo>
                  <a:pt x="765717" y="126381"/>
                  <a:pt x="764938" y="106957"/>
                  <a:pt x="758283" y="89210"/>
                </a:cubicBezTo>
                <a:cubicBezTo>
                  <a:pt x="744610" y="52750"/>
                  <a:pt x="720438" y="46522"/>
                  <a:pt x="691375" y="22303"/>
                </a:cubicBezTo>
                <a:cubicBezTo>
                  <a:pt x="683298" y="15572"/>
                  <a:pt x="676507" y="7434"/>
                  <a:pt x="669073" y="0"/>
                </a:cubicBezTo>
                <a:cubicBezTo>
                  <a:pt x="643053" y="3717"/>
                  <a:pt x="615032" y="477"/>
                  <a:pt x="591014" y="11152"/>
                </a:cubicBezTo>
                <a:cubicBezTo>
                  <a:pt x="574096" y="18671"/>
                  <a:pt x="562509" y="63215"/>
                  <a:pt x="557561" y="78059"/>
                </a:cubicBezTo>
                <a:cubicBezTo>
                  <a:pt x="572326" y="196182"/>
                  <a:pt x="548673" y="223065"/>
                  <a:pt x="602166" y="289932"/>
                </a:cubicBezTo>
                <a:cubicBezTo>
                  <a:pt x="608734" y="298142"/>
                  <a:pt x="616057" y="305927"/>
                  <a:pt x="624468" y="312235"/>
                </a:cubicBezTo>
                <a:cubicBezTo>
                  <a:pt x="645911" y="328317"/>
                  <a:pt x="691375" y="356839"/>
                  <a:pt x="691375" y="356839"/>
                </a:cubicBezTo>
                <a:cubicBezTo>
                  <a:pt x="728546" y="353122"/>
                  <a:pt x="765966" y="351368"/>
                  <a:pt x="802888" y="345688"/>
                </a:cubicBezTo>
                <a:cubicBezTo>
                  <a:pt x="826587" y="342042"/>
                  <a:pt x="861925" y="321745"/>
                  <a:pt x="880946" y="312235"/>
                </a:cubicBezTo>
                <a:cubicBezTo>
                  <a:pt x="937458" y="255723"/>
                  <a:pt x="864322" y="322210"/>
                  <a:pt x="936702" y="278781"/>
                </a:cubicBezTo>
                <a:cubicBezTo>
                  <a:pt x="945717" y="273372"/>
                  <a:pt x="950795" y="263046"/>
                  <a:pt x="959005" y="256478"/>
                </a:cubicBezTo>
                <a:cubicBezTo>
                  <a:pt x="969470" y="248106"/>
                  <a:pt x="981993" y="242548"/>
                  <a:pt x="992458" y="234176"/>
                </a:cubicBezTo>
                <a:cubicBezTo>
                  <a:pt x="1000668" y="227608"/>
                  <a:pt x="1006551" y="218442"/>
                  <a:pt x="1014761" y="211874"/>
                </a:cubicBezTo>
                <a:cubicBezTo>
                  <a:pt x="1085097" y="155605"/>
                  <a:pt x="1016666" y="221118"/>
                  <a:pt x="1070517" y="167269"/>
                </a:cubicBezTo>
                <a:cubicBezTo>
                  <a:pt x="1074234" y="156118"/>
                  <a:pt x="1076411" y="144329"/>
                  <a:pt x="1081668" y="133815"/>
                </a:cubicBezTo>
                <a:cubicBezTo>
                  <a:pt x="1087662" y="121828"/>
                  <a:pt x="1102637" y="113697"/>
                  <a:pt x="1103971" y="100361"/>
                </a:cubicBezTo>
                <a:cubicBezTo>
                  <a:pt x="1106586" y="74208"/>
                  <a:pt x="1096536" y="48322"/>
                  <a:pt x="1092819" y="22303"/>
                </a:cubicBezTo>
                <a:cubicBezTo>
                  <a:pt x="964541" y="30320"/>
                  <a:pt x="933169" y="-15234"/>
                  <a:pt x="892097" y="66908"/>
                </a:cubicBezTo>
                <a:cubicBezTo>
                  <a:pt x="886840" y="77421"/>
                  <a:pt x="884663" y="89210"/>
                  <a:pt x="880946" y="100361"/>
                </a:cubicBezTo>
                <a:cubicBezTo>
                  <a:pt x="888380" y="152400"/>
                  <a:pt x="888144" y="206128"/>
                  <a:pt x="903249" y="256478"/>
                </a:cubicBezTo>
                <a:cubicBezTo>
                  <a:pt x="908884" y="275260"/>
                  <a:pt x="946472" y="326741"/>
                  <a:pt x="970156" y="345688"/>
                </a:cubicBezTo>
                <a:cubicBezTo>
                  <a:pt x="980621" y="354060"/>
                  <a:pt x="991363" y="362548"/>
                  <a:pt x="1003610" y="367991"/>
                </a:cubicBezTo>
                <a:cubicBezTo>
                  <a:pt x="1025093" y="377539"/>
                  <a:pt x="1050956" y="377253"/>
                  <a:pt x="1070517" y="390293"/>
                </a:cubicBezTo>
                <a:cubicBezTo>
                  <a:pt x="1081668" y="397727"/>
                  <a:pt x="1091984" y="406601"/>
                  <a:pt x="1103971" y="412595"/>
                </a:cubicBezTo>
                <a:cubicBezTo>
                  <a:pt x="1114484" y="417852"/>
                  <a:pt x="1137424" y="423747"/>
                  <a:pt x="1137424" y="423747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6AC2D8-0C14-2545-90F5-800170537FAE}"/>
              </a:ext>
            </a:extLst>
          </p:cNvPr>
          <p:cNvSpPr txBox="1"/>
          <p:nvPr/>
        </p:nvSpPr>
        <p:spPr>
          <a:xfrm>
            <a:off x="6741762" y="4618495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urier" pitchFamily="2" charset="0"/>
              </a:rPr>
              <a:t>rect</a:t>
            </a:r>
            <a:endParaRPr lang="en-US" dirty="0">
              <a:latin typeface="Courier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D0BC4E-D399-F145-B87A-5482B7256232}"/>
              </a:ext>
            </a:extLst>
          </p:cNvPr>
          <p:cNvSpPr/>
          <p:nvPr/>
        </p:nvSpPr>
        <p:spPr>
          <a:xfrm>
            <a:off x="6827142" y="5062970"/>
            <a:ext cx="1008911" cy="100891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343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4" grpId="0" animBg="1"/>
      <p:bldP spid="14" grpId="1" animBg="1"/>
      <p:bldP spid="5" grpId="0"/>
      <p:bldP spid="15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63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120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just">
              <a:lnSpc>
                <a:spcPct val="85000"/>
              </a:lnSpc>
              <a:spcAft>
                <a:spcPct val="50000"/>
              </a:spcAft>
            </a:pPr>
            <a:r>
              <a:rPr lang="en-US" sz="2400" b="0" dirty="0" err="1">
                <a:latin typeface="Courier" charset="0"/>
                <a:ea typeface="Courier" charset="0"/>
                <a:cs typeface="Courier" charset="0"/>
              </a:rPr>
              <a:t>GRect</a:t>
            </a:r>
            <a:r>
              <a:rPr lang="en-US" sz="2400" b="0" dirty="0"/>
              <a:t> is a variable type that stores a rectangle.</a:t>
            </a:r>
          </a:p>
        </p:txBody>
      </p:sp>
      <p:sp>
        <p:nvSpPr>
          <p:cNvPr id="757765" name="Rectangle 5"/>
          <p:cNvSpPr>
            <a:spLocks noChangeArrowheads="1"/>
          </p:cNvSpPr>
          <p:nvPr/>
        </p:nvSpPr>
        <p:spPr bwMode="auto">
          <a:xfrm>
            <a:off x="482600" y="1801488"/>
            <a:ext cx="8128000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just">
              <a:lnSpc>
                <a:spcPct val="85000"/>
              </a:lnSpc>
              <a:spcAft>
                <a:spcPct val="50000"/>
              </a:spcAft>
            </a:pPr>
            <a:r>
              <a:rPr lang="en-US" sz="2400" b="0" dirty="0"/>
              <a:t>As an example, the following </a:t>
            </a:r>
            <a:r>
              <a:rPr lang="en-US" sz="20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run</a:t>
            </a:r>
            <a:r>
              <a:rPr lang="en-US" sz="2400" b="0" dirty="0">
                <a:solidFill>
                  <a:srgbClr val="7030A0"/>
                </a:solidFill>
              </a:rPr>
              <a:t> </a:t>
            </a:r>
            <a:r>
              <a:rPr lang="en-US" sz="2400" b="0" dirty="0"/>
              <a:t>method displays a blue square</a:t>
            </a:r>
          </a:p>
        </p:txBody>
      </p:sp>
      <p:sp>
        <p:nvSpPr>
          <p:cNvPr id="757766" name="Rectangle 6"/>
          <p:cNvSpPr>
            <a:spLocks noChangeArrowheads="1"/>
          </p:cNvSpPr>
          <p:nvPr/>
        </p:nvSpPr>
        <p:spPr bwMode="auto">
          <a:xfrm>
            <a:off x="1371600" y="2639688"/>
            <a:ext cx="6781800" cy="1549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16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public void 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run() {</a:t>
            </a:r>
          </a:p>
          <a:p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GRect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rect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sz="16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sz="16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GRect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(200, 200);</a:t>
            </a:r>
          </a:p>
          <a:p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rect.setFilled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(true);</a:t>
            </a:r>
          </a:p>
          <a:p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rect.setColor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Color.BLUE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  add(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rect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, 50, 50);</a:t>
            </a:r>
          </a:p>
          <a:p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}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7D0878A-DE10-E441-8CAC-CF2963AB8A14}"/>
              </a:ext>
            </a:extLst>
          </p:cNvPr>
          <p:cNvGrpSpPr/>
          <p:nvPr/>
        </p:nvGrpSpPr>
        <p:grpSpPr>
          <a:xfrm>
            <a:off x="1522575" y="4444003"/>
            <a:ext cx="4519613" cy="1971675"/>
            <a:chOff x="856148" y="4444003"/>
            <a:chExt cx="4519613" cy="1971675"/>
          </a:xfrm>
        </p:grpSpPr>
        <p:pic>
          <p:nvPicPr>
            <p:cNvPr id="757767" name="Picture 7" descr="Graphics (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6148" y="4469403"/>
              <a:ext cx="4516438" cy="19462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57768" name="Text Box 8"/>
            <p:cNvSpPr txBox="1">
              <a:spLocks noChangeArrowheads="1"/>
            </p:cNvSpPr>
            <p:nvPr/>
          </p:nvSpPr>
          <p:spPr bwMode="auto">
            <a:xfrm>
              <a:off x="929173" y="4444003"/>
              <a:ext cx="4446588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Helvetica" charset="0"/>
                </a:rPr>
                <a:t>Hello </a:t>
              </a:r>
              <a:r>
                <a:rPr lang="en-US" sz="1000" dirty="0" err="1">
                  <a:solidFill>
                    <a:srgbClr val="333333"/>
                  </a:solidFill>
                  <a:latin typeface="Helvetica" charset="0"/>
                </a:rPr>
                <a:t>Rect</a:t>
              </a:r>
              <a:endParaRPr lang="en-US" sz="1000" dirty="0">
                <a:solidFill>
                  <a:srgbClr val="333333"/>
                </a:solidFill>
                <a:latin typeface="Helvetica" charset="0"/>
              </a:endParaRPr>
            </a:p>
          </p:txBody>
        </p:sp>
        <p:sp>
          <p:nvSpPr>
            <p:cNvPr id="757769" name="Oval 9"/>
            <p:cNvSpPr>
              <a:spLocks noChangeArrowheads="1"/>
            </p:cNvSpPr>
            <p:nvPr/>
          </p:nvSpPr>
          <p:spPr bwMode="auto">
            <a:xfrm>
              <a:off x="889485" y="4678953"/>
              <a:ext cx="4462463" cy="1724025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FF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" name="Rectangle 1"/>
            <p:cNvSpPr/>
            <p:nvPr/>
          </p:nvSpPr>
          <p:spPr>
            <a:xfrm>
              <a:off x="881692" y="4678953"/>
              <a:ext cx="4470256" cy="17240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>
                <a:solidFill>
                  <a:schemeClr val="tx1"/>
                </a:solidFill>
                <a:latin typeface="Century Gothic"/>
                <a:cs typeface="Century Gothic"/>
              </a:rPr>
              <a:t>GRect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5E58104-9BC3-B346-95CD-FA1BF44343D2}"/>
              </a:ext>
            </a:extLst>
          </p:cNvPr>
          <p:cNvSpPr/>
          <p:nvPr/>
        </p:nvSpPr>
        <p:spPr>
          <a:xfrm>
            <a:off x="1620456" y="3126146"/>
            <a:ext cx="2905049" cy="329976"/>
          </a:xfrm>
          <a:prstGeom prst="roundRect">
            <a:avLst/>
          </a:prstGeom>
          <a:noFill/>
          <a:ln w="38100">
            <a:solidFill>
              <a:srgbClr val="7030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6AC2D8-0C14-2545-90F5-800170537FAE}"/>
              </a:ext>
            </a:extLst>
          </p:cNvPr>
          <p:cNvSpPr txBox="1"/>
          <p:nvPr/>
        </p:nvSpPr>
        <p:spPr>
          <a:xfrm>
            <a:off x="6741762" y="4618495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urier" pitchFamily="2" charset="0"/>
              </a:rPr>
              <a:t>rect</a:t>
            </a:r>
            <a:endParaRPr lang="en-US" dirty="0">
              <a:latin typeface="Courier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D0BC4E-D399-F145-B87A-5482B7256232}"/>
              </a:ext>
            </a:extLst>
          </p:cNvPr>
          <p:cNvSpPr/>
          <p:nvPr/>
        </p:nvSpPr>
        <p:spPr>
          <a:xfrm>
            <a:off x="6827142" y="5062970"/>
            <a:ext cx="1008911" cy="100891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498A212-BDE5-F54D-8E54-7A5BD17768BD}"/>
              </a:ext>
            </a:extLst>
          </p:cNvPr>
          <p:cNvSpPr/>
          <p:nvPr/>
        </p:nvSpPr>
        <p:spPr>
          <a:xfrm>
            <a:off x="6840057" y="5060387"/>
            <a:ext cx="1008911" cy="100891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830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63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120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just">
              <a:lnSpc>
                <a:spcPct val="85000"/>
              </a:lnSpc>
              <a:spcAft>
                <a:spcPct val="50000"/>
              </a:spcAft>
            </a:pPr>
            <a:r>
              <a:rPr lang="en-US" sz="2400" b="0" dirty="0" err="1">
                <a:latin typeface="Courier" charset="0"/>
                <a:ea typeface="Courier" charset="0"/>
                <a:cs typeface="Courier" charset="0"/>
              </a:rPr>
              <a:t>GRect</a:t>
            </a:r>
            <a:r>
              <a:rPr lang="en-US" sz="2400" b="0" dirty="0"/>
              <a:t> is a variable type that stores a rectangle.</a:t>
            </a:r>
          </a:p>
        </p:txBody>
      </p:sp>
      <p:sp>
        <p:nvSpPr>
          <p:cNvPr id="757765" name="Rectangle 5"/>
          <p:cNvSpPr>
            <a:spLocks noChangeArrowheads="1"/>
          </p:cNvSpPr>
          <p:nvPr/>
        </p:nvSpPr>
        <p:spPr bwMode="auto">
          <a:xfrm>
            <a:off x="482600" y="1801488"/>
            <a:ext cx="8128000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just">
              <a:lnSpc>
                <a:spcPct val="85000"/>
              </a:lnSpc>
              <a:spcAft>
                <a:spcPct val="50000"/>
              </a:spcAft>
            </a:pPr>
            <a:r>
              <a:rPr lang="en-US" sz="2400" b="0" dirty="0"/>
              <a:t>As an example, the following </a:t>
            </a:r>
            <a:r>
              <a:rPr lang="en-US" sz="20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run</a:t>
            </a:r>
            <a:r>
              <a:rPr lang="en-US" sz="2400" b="0" dirty="0">
                <a:solidFill>
                  <a:srgbClr val="7030A0"/>
                </a:solidFill>
              </a:rPr>
              <a:t> </a:t>
            </a:r>
            <a:r>
              <a:rPr lang="en-US" sz="2400" b="0" dirty="0"/>
              <a:t>method displays a blue square</a:t>
            </a:r>
          </a:p>
        </p:txBody>
      </p:sp>
      <p:sp>
        <p:nvSpPr>
          <p:cNvPr id="757766" name="Rectangle 6"/>
          <p:cNvSpPr>
            <a:spLocks noChangeArrowheads="1"/>
          </p:cNvSpPr>
          <p:nvPr/>
        </p:nvSpPr>
        <p:spPr bwMode="auto">
          <a:xfrm>
            <a:off x="1371600" y="2639688"/>
            <a:ext cx="6781800" cy="1549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16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public void 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run() {</a:t>
            </a:r>
          </a:p>
          <a:p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GRect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rect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sz="16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sz="16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GRect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(200, 200);</a:t>
            </a:r>
          </a:p>
          <a:p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rect.setFilled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(true);</a:t>
            </a:r>
          </a:p>
          <a:p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rect.setColor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Color.BLUE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  add(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rect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, 50, 50);</a:t>
            </a:r>
          </a:p>
          <a:p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}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7D0878A-DE10-E441-8CAC-CF2963AB8A14}"/>
              </a:ext>
            </a:extLst>
          </p:cNvPr>
          <p:cNvGrpSpPr/>
          <p:nvPr/>
        </p:nvGrpSpPr>
        <p:grpSpPr>
          <a:xfrm>
            <a:off x="1522575" y="4444003"/>
            <a:ext cx="4519613" cy="1971675"/>
            <a:chOff x="856148" y="4444003"/>
            <a:chExt cx="4519613" cy="1971675"/>
          </a:xfrm>
        </p:grpSpPr>
        <p:pic>
          <p:nvPicPr>
            <p:cNvPr id="757767" name="Picture 7" descr="Graphics (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6148" y="4469403"/>
              <a:ext cx="4516438" cy="19462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57768" name="Text Box 8"/>
            <p:cNvSpPr txBox="1">
              <a:spLocks noChangeArrowheads="1"/>
            </p:cNvSpPr>
            <p:nvPr/>
          </p:nvSpPr>
          <p:spPr bwMode="auto">
            <a:xfrm>
              <a:off x="929173" y="4444003"/>
              <a:ext cx="4446588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Helvetica" charset="0"/>
                </a:rPr>
                <a:t>Hello </a:t>
              </a:r>
              <a:r>
                <a:rPr lang="en-US" sz="1000" dirty="0" err="1">
                  <a:solidFill>
                    <a:srgbClr val="333333"/>
                  </a:solidFill>
                  <a:latin typeface="Helvetica" charset="0"/>
                </a:rPr>
                <a:t>Rect</a:t>
              </a:r>
              <a:endParaRPr lang="en-US" sz="1000" dirty="0">
                <a:solidFill>
                  <a:srgbClr val="333333"/>
                </a:solidFill>
                <a:latin typeface="Helvetica" charset="0"/>
              </a:endParaRPr>
            </a:p>
          </p:txBody>
        </p:sp>
        <p:sp>
          <p:nvSpPr>
            <p:cNvPr id="757769" name="Oval 9"/>
            <p:cNvSpPr>
              <a:spLocks noChangeArrowheads="1"/>
            </p:cNvSpPr>
            <p:nvPr/>
          </p:nvSpPr>
          <p:spPr bwMode="auto">
            <a:xfrm>
              <a:off x="889485" y="4678953"/>
              <a:ext cx="4462463" cy="1724025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FF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" name="Rectangle 1"/>
            <p:cNvSpPr/>
            <p:nvPr/>
          </p:nvSpPr>
          <p:spPr>
            <a:xfrm>
              <a:off x="881692" y="4678953"/>
              <a:ext cx="4470256" cy="17240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>
                <a:solidFill>
                  <a:schemeClr val="tx1"/>
                </a:solidFill>
                <a:latin typeface="Century Gothic"/>
                <a:cs typeface="Century Gothic"/>
              </a:rPr>
              <a:t>GRect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5E58104-9BC3-B346-95CD-FA1BF44343D2}"/>
              </a:ext>
            </a:extLst>
          </p:cNvPr>
          <p:cNvSpPr/>
          <p:nvPr/>
        </p:nvSpPr>
        <p:spPr>
          <a:xfrm>
            <a:off x="1620456" y="3389616"/>
            <a:ext cx="3462988" cy="345475"/>
          </a:xfrm>
          <a:prstGeom prst="roundRect">
            <a:avLst/>
          </a:prstGeom>
          <a:noFill/>
          <a:ln w="38100">
            <a:solidFill>
              <a:srgbClr val="7030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6AC2D8-0C14-2545-90F5-800170537FAE}"/>
              </a:ext>
            </a:extLst>
          </p:cNvPr>
          <p:cNvSpPr txBox="1"/>
          <p:nvPr/>
        </p:nvSpPr>
        <p:spPr>
          <a:xfrm>
            <a:off x="6741762" y="4618495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urier" pitchFamily="2" charset="0"/>
              </a:rPr>
              <a:t>rect</a:t>
            </a:r>
            <a:endParaRPr lang="en-US" dirty="0">
              <a:latin typeface="Courier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D0BC4E-D399-F145-B87A-5482B7256232}"/>
              </a:ext>
            </a:extLst>
          </p:cNvPr>
          <p:cNvSpPr/>
          <p:nvPr/>
        </p:nvSpPr>
        <p:spPr>
          <a:xfrm>
            <a:off x="6827142" y="5062970"/>
            <a:ext cx="1008911" cy="100891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498A212-BDE5-F54D-8E54-7A5BD17768BD}"/>
              </a:ext>
            </a:extLst>
          </p:cNvPr>
          <p:cNvSpPr/>
          <p:nvPr/>
        </p:nvSpPr>
        <p:spPr>
          <a:xfrm>
            <a:off x="6840057" y="5060387"/>
            <a:ext cx="1008911" cy="100891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00AA4C9-DCAD-5247-9DB5-1A042B2764AA}"/>
              </a:ext>
            </a:extLst>
          </p:cNvPr>
          <p:cNvSpPr/>
          <p:nvPr/>
        </p:nvSpPr>
        <p:spPr>
          <a:xfrm>
            <a:off x="6855556" y="5060386"/>
            <a:ext cx="1008911" cy="1008911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386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63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120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just">
              <a:lnSpc>
                <a:spcPct val="85000"/>
              </a:lnSpc>
              <a:spcAft>
                <a:spcPct val="50000"/>
              </a:spcAft>
            </a:pPr>
            <a:r>
              <a:rPr lang="en-US" sz="2400" b="0" dirty="0" err="1">
                <a:latin typeface="Courier" charset="0"/>
                <a:ea typeface="Courier" charset="0"/>
                <a:cs typeface="Courier" charset="0"/>
              </a:rPr>
              <a:t>GRect</a:t>
            </a:r>
            <a:r>
              <a:rPr lang="en-US" sz="2400" b="0" dirty="0"/>
              <a:t> is a variable type that stores a rectangle.</a:t>
            </a:r>
          </a:p>
        </p:txBody>
      </p:sp>
      <p:sp>
        <p:nvSpPr>
          <p:cNvPr id="757765" name="Rectangle 5"/>
          <p:cNvSpPr>
            <a:spLocks noChangeArrowheads="1"/>
          </p:cNvSpPr>
          <p:nvPr/>
        </p:nvSpPr>
        <p:spPr bwMode="auto">
          <a:xfrm>
            <a:off x="482600" y="1801488"/>
            <a:ext cx="8128000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just">
              <a:lnSpc>
                <a:spcPct val="85000"/>
              </a:lnSpc>
              <a:spcAft>
                <a:spcPct val="50000"/>
              </a:spcAft>
            </a:pPr>
            <a:r>
              <a:rPr lang="en-US" sz="2400" b="0" dirty="0"/>
              <a:t>As an example, the following </a:t>
            </a:r>
            <a:r>
              <a:rPr lang="en-US" sz="20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run</a:t>
            </a:r>
            <a:r>
              <a:rPr lang="en-US" sz="2400" b="0" dirty="0">
                <a:solidFill>
                  <a:srgbClr val="7030A0"/>
                </a:solidFill>
              </a:rPr>
              <a:t> </a:t>
            </a:r>
            <a:r>
              <a:rPr lang="en-US" sz="2400" b="0" dirty="0"/>
              <a:t>method displays a blue square</a:t>
            </a:r>
          </a:p>
        </p:txBody>
      </p:sp>
      <p:sp>
        <p:nvSpPr>
          <p:cNvPr id="757766" name="Rectangle 6"/>
          <p:cNvSpPr>
            <a:spLocks noChangeArrowheads="1"/>
          </p:cNvSpPr>
          <p:nvPr/>
        </p:nvSpPr>
        <p:spPr bwMode="auto">
          <a:xfrm>
            <a:off x="1371600" y="2639688"/>
            <a:ext cx="6781800" cy="1549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16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public void 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run() {</a:t>
            </a:r>
          </a:p>
          <a:p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GRect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rect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sz="16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sz="16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GRect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(200, 200);</a:t>
            </a:r>
          </a:p>
          <a:p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rect.setFilled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(true);</a:t>
            </a:r>
          </a:p>
          <a:p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rect.setColor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Color.BLUE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  add(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rect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, 50, 50);</a:t>
            </a:r>
          </a:p>
          <a:p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}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7D0878A-DE10-E441-8CAC-CF2963AB8A14}"/>
              </a:ext>
            </a:extLst>
          </p:cNvPr>
          <p:cNvGrpSpPr/>
          <p:nvPr/>
        </p:nvGrpSpPr>
        <p:grpSpPr>
          <a:xfrm>
            <a:off x="1522575" y="4444003"/>
            <a:ext cx="4519613" cy="1971675"/>
            <a:chOff x="856148" y="4444003"/>
            <a:chExt cx="4519613" cy="1971675"/>
          </a:xfrm>
        </p:grpSpPr>
        <p:pic>
          <p:nvPicPr>
            <p:cNvPr id="757767" name="Picture 7" descr="Graphics (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6148" y="4469403"/>
              <a:ext cx="4516438" cy="19462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57768" name="Text Box 8"/>
            <p:cNvSpPr txBox="1">
              <a:spLocks noChangeArrowheads="1"/>
            </p:cNvSpPr>
            <p:nvPr/>
          </p:nvSpPr>
          <p:spPr bwMode="auto">
            <a:xfrm>
              <a:off x="929173" y="4444003"/>
              <a:ext cx="4446588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Helvetica" charset="0"/>
                </a:rPr>
                <a:t>Hello </a:t>
              </a:r>
              <a:r>
                <a:rPr lang="en-US" sz="1000" dirty="0" err="1">
                  <a:solidFill>
                    <a:srgbClr val="333333"/>
                  </a:solidFill>
                  <a:latin typeface="Helvetica" charset="0"/>
                </a:rPr>
                <a:t>Rect</a:t>
              </a:r>
              <a:endParaRPr lang="en-US" sz="1000" dirty="0">
                <a:solidFill>
                  <a:srgbClr val="333333"/>
                </a:solidFill>
                <a:latin typeface="Helvetica" charset="0"/>
              </a:endParaRPr>
            </a:p>
          </p:txBody>
        </p:sp>
        <p:sp>
          <p:nvSpPr>
            <p:cNvPr id="757769" name="Oval 9"/>
            <p:cNvSpPr>
              <a:spLocks noChangeArrowheads="1"/>
            </p:cNvSpPr>
            <p:nvPr/>
          </p:nvSpPr>
          <p:spPr bwMode="auto">
            <a:xfrm>
              <a:off x="889485" y="4678953"/>
              <a:ext cx="4462463" cy="1724025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FF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" name="Rectangle 1"/>
            <p:cNvSpPr/>
            <p:nvPr/>
          </p:nvSpPr>
          <p:spPr>
            <a:xfrm>
              <a:off x="881692" y="4678953"/>
              <a:ext cx="4470256" cy="17240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>
                <a:solidFill>
                  <a:schemeClr val="tx1"/>
                </a:solidFill>
                <a:latin typeface="Century Gothic"/>
                <a:cs typeface="Century Gothic"/>
              </a:rPr>
              <a:t>GRect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5E58104-9BC3-B346-95CD-FA1BF44343D2}"/>
              </a:ext>
            </a:extLst>
          </p:cNvPr>
          <p:cNvSpPr/>
          <p:nvPr/>
        </p:nvSpPr>
        <p:spPr>
          <a:xfrm>
            <a:off x="1620456" y="3622091"/>
            <a:ext cx="2548588" cy="360973"/>
          </a:xfrm>
          <a:prstGeom prst="roundRect">
            <a:avLst/>
          </a:prstGeom>
          <a:noFill/>
          <a:ln w="38100">
            <a:solidFill>
              <a:srgbClr val="7030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15FA0FE-BA18-2647-ADD9-24052FDFEB85}"/>
              </a:ext>
            </a:extLst>
          </p:cNvPr>
          <p:cNvSpPr/>
          <p:nvPr/>
        </p:nvSpPr>
        <p:spPr>
          <a:xfrm>
            <a:off x="1893515" y="4933817"/>
            <a:ext cx="1008911" cy="1008911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993EE93-7EB1-BD40-9F95-8333E8FC6142}"/>
              </a:ext>
            </a:extLst>
          </p:cNvPr>
          <p:cNvSpPr txBox="1"/>
          <p:nvPr/>
        </p:nvSpPr>
        <p:spPr>
          <a:xfrm>
            <a:off x="6741762" y="4618495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urier" pitchFamily="2" charset="0"/>
              </a:rPr>
              <a:t>rect</a:t>
            </a:r>
            <a:endParaRPr lang="en-US" dirty="0">
              <a:latin typeface="Courier" pitchFamily="2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6D818D6-EDA0-8548-A519-E0518F7C9718}"/>
              </a:ext>
            </a:extLst>
          </p:cNvPr>
          <p:cNvSpPr/>
          <p:nvPr/>
        </p:nvSpPr>
        <p:spPr>
          <a:xfrm>
            <a:off x="6827142" y="5062970"/>
            <a:ext cx="1008911" cy="100891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1DC617B-D7CB-2A4A-812A-1248FDE02110}"/>
              </a:ext>
            </a:extLst>
          </p:cNvPr>
          <p:cNvSpPr/>
          <p:nvPr/>
        </p:nvSpPr>
        <p:spPr>
          <a:xfrm>
            <a:off x="6840057" y="5060387"/>
            <a:ext cx="1008911" cy="100891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FA7C57C-C8D9-A640-862F-D08DBC8929F4}"/>
              </a:ext>
            </a:extLst>
          </p:cNvPr>
          <p:cNvSpPr/>
          <p:nvPr/>
        </p:nvSpPr>
        <p:spPr>
          <a:xfrm>
            <a:off x="6855556" y="5060386"/>
            <a:ext cx="1008911" cy="1008911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37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2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Graphics Coordinates</a:t>
            </a:r>
          </a:p>
        </p:txBody>
      </p:sp>
      <p:sp>
        <p:nvSpPr>
          <p:cNvPr id="3" name="Rectangle 2"/>
          <p:cNvSpPr/>
          <p:nvPr/>
        </p:nvSpPr>
        <p:spPr>
          <a:xfrm>
            <a:off x="1448081" y="1365070"/>
            <a:ext cx="6290858" cy="4748074"/>
          </a:xfrm>
          <a:prstGeom prst="rect">
            <a:avLst/>
          </a:prstGeom>
          <a:noFill/>
          <a:ln w="38100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020777" y="757845"/>
            <a:ext cx="8546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0,0</a:t>
            </a:r>
          </a:p>
        </p:txBody>
      </p:sp>
      <p:sp>
        <p:nvSpPr>
          <p:cNvPr id="18" name="TextBox 17"/>
          <p:cNvSpPr txBox="1"/>
          <p:nvPr/>
        </p:nvSpPr>
        <p:spPr>
          <a:xfrm rot="5400000">
            <a:off x="6237539" y="3488706"/>
            <a:ext cx="38004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Courier"/>
                <a:cs typeface="Courier"/>
              </a:rPr>
              <a:t>getHeight</a:t>
            </a:r>
            <a:r>
              <a:rPr lang="en-US" sz="3600" dirty="0">
                <a:latin typeface="Courier"/>
                <a:cs typeface="Courier"/>
              </a:rPr>
              <a:t>();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132421" y="5466813"/>
            <a:ext cx="328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Courier"/>
                <a:cs typeface="Courier"/>
              </a:rPr>
              <a:t>getWidth</a:t>
            </a:r>
            <a:r>
              <a:rPr lang="en-US" sz="3600" dirty="0">
                <a:latin typeface="Courier"/>
                <a:cs typeface="Courier"/>
              </a:rPr>
              <a:t>();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526250" y="1590667"/>
            <a:ext cx="1658823" cy="646331"/>
            <a:chOff x="2526250" y="1590667"/>
            <a:chExt cx="1658823" cy="646331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2526250" y="1911638"/>
              <a:ext cx="136545" cy="136545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2553560" y="1913833"/>
              <a:ext cx="70470" cy="136545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2695447" y="1590667"/>
              <a:ext cx="148962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solidFill>
                    <a:srgbClr val="0000FF"/>
                  </a:solidFill>
                </a:rPr>
                <a:t>40,20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2512586" y="4089455"/>
            <a:ext cx="1822688" cy="646331"/>
            <a:chOff x="2526250" y="1588472"/>
            <a:chExt cx="1822688" cy="646331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2526250" y="1911638"/>
              <a:ext cx="136545" cy="136545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2553560" y="1913833"/>
              <a:ext cx="70470" cy="136545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2859312" y="1588472"/>
              <a:ext cx="148962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solidFill>
                    <a:srgbClr val="0000FF"/>
                  </a:solidFill>
                </a:rPr>
                <a:t>40,120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5068999" y="2195890"/>
            <a:ext cx="1822688" cy="646331"/>
            <a:chOff x="2526250" y="1588472"/>
            <a:chExt cx="1822688" cy="646331"/>
          </a:xfrm>
        </p:grpSpPr>
        <p:cxnSp>
          <p:nvCxnSpPr>
            <p:cNvPr id="24" name="Straight Connector 23"/>
            <p:cNvCxnSpPr/>
            <p:nvPr/>
          </p:nvCxnSpPr>
          <p:spPr>
            <a:xfrm>
              <a:off x="2526250" y="1911638"/>
              <a:ext cx="136545" cy="136545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H="1">
              <a:off x="2553560" y="1913833"/>
              <a:ext cx="70470" cy="136545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2859312" y="1588472"/>
              <a:ext cx="148962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solidFill>
                    <a:srgbClr val="0000FF"/>
                  </a:solidFill>
                </a:rPr>
                <a:t>120,40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27556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4D6AF0E2-8927-674A-8EAB-86CF18483DD9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Rectangles, Ovals, Text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430582-773A-E940-9611-5D5765E23B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2807"/>
            <a:ext cx="9144000" cy="660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55634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4D6AF0E2-8927-674A-8EAB-86CF18483DD9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Pedagogy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EBC3F4-4658-8F4F-8BB5-96C3B3E84D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34457" y="477672"/>
            <a:ext cx="4690286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7FCB02B-DE96-324B-B3C3-0E6B0D6BCD4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2459"/>
          <a:stretch/>
        </p:blipFill>
        <p:spPr>
          <a:xfrm>
            <a:off x="3610865" y="477672"/>
            <a:ext cx="5533135" cy="685800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BA00230D-4405-4F4C-B4F9-18569E892F50}"/>
              </a:ext>
            </a:extLst>
          </p:cNvPr>
          <p:cNvSpPr/>
          <p:nvPr/>
        </p:nvSpPr>
        <p:spPr>
          <a:xfrm>
            <a:off x="4244453" y="3985146"/>
            <a:ext cx="1337481" cy="38213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E80457D-D702-5142-A53D-D66F12C071AC}"/>
              </a:ext>
            </a:extLst>
          </p:cNvPr>
          <p:cNvSpPr/>
          <p:nvPr/>
        </p:nvSpPr>
        <p:spPr>
          <a:xfrm>
            <a:off x="1831074" y="1298812"/>
            <a:ext cx="584580" cy="38213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36464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63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120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just">
              <a:lnSpc>
                <a:spcPct val="85000"/>
              </a:lnSpc>
              <a:spcAft>
                <a:spcPct val="50000"/>
              </a:spcAft>
            </a:pPr>
            <a:r>
              <a:rPr lang="en-US" sz="2400" b="0" dirty="0" err="1">
                <a:latin typeface="Courier" charset="0"/>
                <a:ea typeface="Courier" charset="0"/>
                <a:cs typeface="Courier" charset="0"/>
              </a:rPr>
              <a:t>GRect</a:t>
            </a:r>
            <a:r>
              <a:rPr lang="en-US" sz="2400" b="0" dirty="0"/>
              <a:t> is a variable type that stores a rectangle.</a:t>
            </a:r>
          </a:p>
        </p:txBody>
      </p:sp>
      <p:sp>
        <p:nvSpPr>
          <p:cNvPr id="757765" name="Rectangle 5"/>
          <p:cNvSpPr>
            <a:spLocks noChangeArrowheads="1"/>
          </p:cNvSpPr>
          <p:nvPr/>
        </p:nvSpPr>
        <p:spPr bwMode="auto">
          <a:xfrm>
            <a:off x="482600" y="1801488"/>
            <a:ext cx="8128000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just">
              <a:lnSpc>
                <a:spcPct val="85000"/>
              </a:lnSpc>
              <a:spcAft>
                <a:spcPct val="50000"/>
              </a:spcAft>
            </a:pPr>
            <a:r>
              <a:rPr lang="en-US" sz="2400" b="0" dirty="0"/>
              <a:t>As an example, the following </a:t>
            </a:r>
            <a:r>
              <a:rPr lang="en-US" sz="20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run</a:t>
            </a:r>
            <a:r>
              <a:rPr lang="en-US" sz="2400" b="0" dirty="0">
                <a:solidFill>
                  <a:srgbClr val="7030A0"/>
                </a:solidFill>
              </a:rPr>
              <a:t> </a:t>
            </a:r>
            <a:r>
              <a:rPr lang="en-US" sz="2400" b="0" dirty="0"/>
              <a:t>method displays a blue square</a:t>
            </a:r>
          </a:p>
        </p:txBody>
      </p:sp>
      <p:sp>
        <p:nvSpPr>
          <p:cNvPr id="757766" name="Rectangle 6"/>
          <p:cNvSpPr>
            <a:spLocks noChangeArrowheads="1"/>
          </p:cNvSpPr>
          <p:nvPr/>
        </p:nvSpPr>
        <p:spPr bwMode="auto">
          <a:xfrm>
            <a:off x="1371600" y="2639688"/>
            <a:ext cx="6781800" cy="1549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16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public void 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run() {</a:t>
            </a:r>
          </a:p>
          <a:p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GRect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rect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sz="16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sz="16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GRect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(200, 200);</a:t>
            </a:r>
          </a:p>
          <a:p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rect.setFilled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(true);</a:t>
            </a:r>
          </a:p>
          <a:p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rect.setColor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Color.BLUE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  add(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rect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, 50, 50);</a:t>
            </a:r>
          </a:p>
          <a:p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}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7D0878A-DE10-E441-8CAC-CF2963AB8A14}"/>
              </a:ext>
            </a:extLst>
          </p:cNvPr>
          <p:cNvGrpSpPr/>
          <p:nvPr/>
        </p:nvGrpSpPr>
        <p:grpSpPr>
          <a:xfrm>
            <a:off x="1522575" y="4444003"/>
            <a:ext cx="4519613" cy="1971675"/>
            <a:chOff x="856148" y="4444003"/>
            <a:chExt cx="4519613" cy="1971675"/>
          </a:xfrm>
        </p:grpSpPr>
        <p:pic>
          <p:nvPicPr>
            <p:cNvPr id="757767" name="Picture 7" descr="Graphics (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6148" y="4469403"/>
              <a:ext cx="4516438" cy="19462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57768" name="Text Box 8"/>
            <p:cNvSpPr txBox="1">
              <a:spLocks noChangeArrowheads="1"/>
            </p:cNvSpPr>
            <p:nvPr/>
          </p:nvSpPr>
          <p:spPr bwMode="auto">
            <a:xfrm>
              <a:off x="929173" y="4444003"/>
              <a:ext cx="4446588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Helvetica" charset="0"/>
                </a:rPr>
                <a:t>Hello </a:t>
              </a:r>
              <a:r>
                <a:rPr lang="en-US" sz="1000" dirty="0" err="1">
                  <a:solidFill>
                    <a:srgbClr val="333333"/>
                  </a:solidFill>
                  <a:latin typeface="Helvetica" charset="0"/>
                </a:rPr>
                <a:t>Rect</a:t>
              </a:r>
              <a:endParaRPr lang="en-US" sz="1000" dirty="0">
                <a:solidFill>
                  <a:srgbClr val="333333"/>
                </a:solidFill>
                <a:latin typeface="Helvetica" charset="0"/>
              </a:endParaRPr>
            </a:p>
          </p:txBody>
        </p:sp>
        <p:sp>
          <p:nvSpPr>
            <p:cNvPr id="757769" name="Oval 9"/>
            <p:cNvSpPr>
              <a:spLocks noChangeArrowheads="1"/>
            </p:cNvSpPr>
            <p:nvPr/>
          </p:nvSpPr>
          <p:spPr bwMode="auto">
            <a:xfrm>
              <a:off x="889485" y="4678953"/>
              <a:ext cx="4462463" cy="1724025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FF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" name="Rectangle 1"/>
            <p:cNvSpPr/>
            <p:nvPr/>
          </p:nvSpPr>
          <p:spPr>
            <a:xfrm>
              <a:off x="881692" y="4678953"/>
              <a:ext cx="4470256" cy="17240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>
                <a:solidFill>
                  <a:schemeClr val="tx1"/>
                </a:solidFill>
                <a:latin typeface="Century Gothic"/>
                <a:cs typeface="Century Gothic"/>
              </a:rPr>
              <a:t>GRect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5E58104-9BC3-B346-95CD-FA1BF44343D2}"/>
              </a:ext>
            </a:extLst>
          </p:cNvPr>
          <p:cNvSpPr/>
          <p:nvPr/>
        </p:nvSpPr>
        <p:spPr>
          <a:xfrm>
            <a:off x="1347499" y="2625804"/>
            <a:ext cx="2637647" cy="360973"/>
          </a:xfrm>
          <a:prstGeom prst="roundRect">
            <a:avLst/>
          </a:prstGeom>
          <a:noFill/>
          <a:ln w="38100">
            <a:solidFill>
              <a:srgbClr val="7030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59388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71BA935-0464-E04B-9574-8EF27226B9BC}"/>
              </a:ext>
            </a:extLst>
          </p:cNvPr>
          <p:cNvSpPr/>
          <p:nvPr/>
        </p:nvSpPr>
        <p:spPr>
          <a:xfrm>
            <a:off x="6855556" y="5060386"/>
            <a:ext cx="1008911" cy="1008911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7763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120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just">
              <a:lnSpc>
                <a:spcPct val="85000"/>
              </a:lnSpc>
              <a:spcAft>
                <a:spcPct val="50000"/>
              </a:spcAft>
            </a:pPr>
            <a:r>
              <a:rPr lang="en-US" sz="2400" b="0" dirty="0" err="1">
                <a:latin typeface="Courier" charset="0"/>
                <a:ea typeface="Courier" charset="0"/>
                <a:cs typeface="Courier" charset="0"/>
              </a:rPr>
              <a:t>GRect</a:t>
            </a:r>
            <a:r>
              <a:rPr lang="en-US" sz="2400" b="0" dirty="0"/>
              <a:t> is a variable type that stores a rectangle.</a:t>
            </a:r>
          </a:p>
        </p:txBody>
      </p:sp>
      <p:sp>
        <p:nvSpPr>
          <p:cNvPr id="757765" name="Rectangle 5"/>
          <p:cNvSpPr>
            <a:spLocks noChangeArrowheads="1"/>
          </p:cNvSpPr>
          <p:nvPr/>
        </p:nvSpPr>
        <p:spPr bwMode="auto">
          <a:xfrm>
            <a:off x="482600" y="1801488"/>
            <a:ext cx="8128000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just">
              <a:lnSpc>
                <a:spcPct val="85000"/>
              </a:lnSpc>
              <a:spcAft>
                <a:spcPct val="50000"/>
              </a:spcAft>
            </a:pPr>
            <a:r>
              <a:rPr lang="en-US" sz="2400" b="0" dirty="0"/>
              <a:t>As an example, the following </a:t>
            </a:r>
            <a:r>
              <a:rPr lang="en-US" sz="20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run</a:t>
            </a:r>
            <a:r>
              <a:rPr lang="en-US" sz="2400" b="0" dirty="0">
                <a:solidFill>
                  <a:srgbClr val="7030A0"/>
                </a:solidFill>
              </a:rPr>
              <a:t> </a:t>
            </a:r>
            <a:r>
              <a:rPr lang="en-US" sz="2400" b="0" dirty="0"/>
              <a:t>method displays a blue square</a:t>
            </a:r>
          </a:p>
        </p:txBody>
      </p:sp>
      <p:sp>
        <p:nvSpPr>
          <p:cNvPr id="757766" name="Rectangle 6"/>
          <p:cNvSpPr>
            <a:spLocks noChangeArrowheads="1"/>
          </p:cNvSpPr>
          <p:nvPr/>
        </p:nvSpPr>
        <p:spPr bwMode="auto">
          <a:xfrm>
            <a:off x="1371600" y="2639688"/>
            <a:ext cx="6781800" cy="1549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16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public void 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run() {</a:t>
            </a:r>
          </a:p>
          <a:p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GRect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rect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sz="16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sz="16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GRect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(200, 200);</a:t>
            </a:r>
          </a:p>
          <a:p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rect.setFilled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(true);</a:t>
            </a:r>
          </a:p>
          <a:p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rect.setColor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Color.BLUE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  add(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rect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, 50, 50);</a:t>
            </a:r>
          </a:p>
          <a:p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}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7D0878A-DE10-E441-8CAC-CF2963AB8A14}"/>
              </a:ext>
            </a:extLst>
          </p:cNvPr>
          <p:cNvGrpSpPr/>
          <p:nvPr/>
        </p:nvGrpSpPr>
        <p:grpSpPr>
          <a:xfrm>
            <a:off x="1522575" y="4444003"/>
            <a:ext cx="4519613" cy="1971675"/>
            <a:chOff x="856148" y="4444003"/>
            <a:chExt cx="4519613" cy="1971675"/>
          </a:xfrm>
        </p:grpSpPr>
        <p:pic>
          <p:nvPicPr>
            <p:cNvPr id="757767" name="Picture 7" descr="Graphics (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6148" y="4469403"/>
              <a:ext cx="4516438" cy="19462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57768" name="Text Box 8"/>
            <p:cNvSpPr txBox="1">
              <a:spLocks noChangeArrowheads="1"/>
            </p:cNvSpPr>
            <p:nvPr/>
          </p:nvSpPr>
          <p:spPr bwMode="auto">
            <a:xfrm>
              <a:off x="929173" y="4444003"/>
              <a:ext cx="4446588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Helvetica" charset="0"/>
                </a:rPr>
                <a:t>Hello </a:t>
              </a:r>
              <a:r>
                <a:rPr lang="en-US" sz="1000" dirty="0" err="1">
                  <a:solidFill>
                    <a:srgbClr val="333333"/>
                  </a:solidFill>
                  <a:latin typeface="Helvetica" charset="0"/>
                </a:rPr>
                <a:t>Rect</a:t>
              </a:r>
              <a:endParaRPr lang="en-US" sz="1000" dirty="0">
                <a:solidFill>
                  <a:srgbClr val="333333"/>
                </a:solidFill>
                <a:latin typeface="Helvetica" charset="0"/>
              </a:endParaRPr>
            </a:p>
          </p:txBody>
        </p:sp>
        <p:sp>
          <p:nvSpPr>
            <p:cNvPr id="757769" name="Oval 9"/>
            <p:cNvSpPr>
              <a:spLocks noChangeArrowheads="1"/>
            </p:cNvSpPr>
            <p:nvPr/>
          </p:nvSpPr>
          <p:spPr bwMode="auto">
            <a:xfrm>
              <a:off x="889485" y="4678953"/>
              <a:ext cx="4462463" cy="1724025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FF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" name="Rectangle 1"/>
            <p:cNvSpPr/>
            <p:nvPr/>
          </p:nvSpPr>
          <p:spPr>
            <a:xfrm>
              <a:off x="881692" y="4678953"/>
              <a:ext cx="4470256" cy="17240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>
                <a:solidFill>
                  <a:schemeClr val="tx1"/>
                </a:solidFill>
                <a:latin typeface="Century Gothic"/>
                <a:cs typeface="Century Gothic"/>
              </a:rPr>
              <a:t>GRect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5E58104-9BC3-B346-95CD-FA1BF44343D2}"/>
              </a:ext>
            </a:extLst>
          </p:cNvPr>
          <p:cNvSpPr/>
          <p:nvPr/>
        </p:nvSpPr>
        <p:spPr>
          <a:xfrm>
            <a:off x="1702341" y="2871464"/>
            <a:ext cx="4439151" cy="360973"/>
          </a:xfrm>
          <a:prstGeom prst="roundRect">
            <a:avLst/>
          </a:prstGeom>
          <a:noFill/>
          <a:ln w="38100">
            <a:solidFill>
              <a:srgbClr val="7030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6AC2D8-0C14-2545-90F5-800170537FAE}"/>
              </a:ext>
            </a:extLst>
          </p:cNvPr>
          <p:cNvSpPr txBox="1"/>
          <p:nvPr/>
        </p:nvSpPr>
        <p:spPr>
          <a:xfrm>
            <a:off x="6741762" y="4618495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urier" pitchFamily="2" charset="0"/>
              </a:rPr>
              <a:t>rect</a:t>
            </a:r>
            <a:endParaRPr lang="en-US" dirty="0">
              <a:latin typeface="Courier" pitchFamily="2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00AA4C9-DCAD-5247-9DB5-1A042B2764AA}"/>
              </a:ext>
            </a:extLst>
          </p:cNvPr>
          <p:cNvSpPr/>
          <p:nvPr/>
        </p:nvSpPr>
        <p:spPr>
          <a:xfrm>
            <a:off x="6852200" y="5046737"/>
            <a:ext cx="1008911" cy="1008911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63796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71BA935-0464-E04B-9574-8EF27226B9BC}"/>
              </a:ext>
            </a:extLst>
          </p:cNvPr>
          <p:cNvSpPr/>
          <p:nvPr/>
        </p:nvSpPr>
        <p:spPr>
          <a:xfrm>
            <a:off x="6855556" y="5060386"/>
            <a:ext cx="1008911" cy="1008911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7763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120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just">
              <a:lnSpc>
                <a:spcPct val="85000"/>
              </a:lnSpc>
              <a:spcAft>
                <a:spcPct val="50000"/>
              </a:spcAft>
            </a:pPr>
            <a:r>
              <a:rPr lang="en-US" sz="2400" b="0" dirty="0" err="1">
                <a:latin typeface="Courier" charset="0"/>
                <a:ea typeface="Courier" charset="0"/>
                <a:cs typeface="Courier" charset="0"/>
              </a:rPr>
              <a:t>GRect</a:t>
            </a:r>
            <a:r>
              <a:rPr lang="en-US" sz="2400" b="0" dirty="0"/>
              <a:t> is a variable type that stores a rectangle.</a:t>
            </a:r>
          </a:p>
        </p:txBody>
      </p:sp>
      <p:sp>
        <p:nvSpPr>
          <p:cNvPr id="757765" name="Rectangle 5"/>
          <p:cNvSpPr>
            <a:spLocks noChangeArrowheads="1"/>
          </p:cNvSpPr>
          <p:nvPr/>
        </p:nvSpPr>
        <p:spPr bwMode="auto">
          <a:xfrm>
            <a:off x="482600" y="1801488"/>
            <a:ext cx="8128000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just">
              <a:lnSpc>
                <a:spcPct val="85000"/>
              </a:lnSpc>
              <a:spcAft>
                <a:spcPct val="50000"/>
              </a:spcAft>
            </a:pPr>
            <a:r>
              <a:rPr lang="en-US" sz="2400" b="0" dirty="0"/>
              <a:t>As an example, the following </a:t>
            </a:r>
            <a:r>
              <a:rPr lang="en-US" sz="20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run</a:t>
            </a:r>
            <a:r>
              <a:rPr lang="en-US" sz="2400" b="0" dirty="0">
                <a:solidFill>
                  <a:srgbClr val="7030A0"/>
                </a:solidFill>
              </a:rPr>
              <a:t> </a:t>
            </a:r>
            <a:r>
              <a:rPr lang="en-US" sz="2400" b="0" dirty="0"/>
              <a:t>method displays a blue square</a:t>
            </a:r>
          </a:p>
        </p:txBody>
      </p:sp>
      <p:sp>
        <p:nvSpPr>
          <p:cNvPr id="757766" name="Rectangle 6"/>
          <p:cNvSpPr>
            <a:spLocks noChangeArrowheads="1"/>
          </p:cNvSpPr>
          <p:nvPr/>
        </p:nvSpPr>
        <p:spPr bwMode="auto">
          <a:xfrm>
            <a:off x="1371600" y="2639688"/>
            <a:ext cx="6781800" cy="1549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16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public void 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run() {</a:t>
            </a:r>
          </a:p>
          <a:p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GRect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rect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sz="16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sz="16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GRect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(200, 200);</a:t>
            </a:r>
          </a:p>
          <a:p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rect.setFilled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(true);</a:t>
            </a:r>
          </a:p>
          <a:p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rect.setColor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Color.BLUE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  add(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rect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, 50, 50);</a:t>
            </a:r>
          </a:p>
          <a:p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}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7D0878A-DE10-E441-8CAC-CF2963AB8A14}"/>
              </a:ext>
            </a:extLst>
          </p:cNvPr>
          <p:cNvGrpSpPr/>
          <p:nvPr/>
        </p:nvGrpSpPr>
        <p:grpSpPr>
          <a:xfrm>
            <a:off x="1522575" y="4444003"/>
            <a:ext cx="4519613" cy="1971675"/>
            <a:chOff x="856148" y="4444003"/>
            <a:chExt cx="4519613" cy="1971675"/>
          </a:xfrm>
        </p:grpSpPr>
        <p:pic>
          <p:nvPicPr>
            <p:cNvPr id="757767" name="Picture 7" descr="Graphics (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6148" y="4469403"/>
              <a:ext cx="4516438" cy="19462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57768" name="Text Box 8"/>
            <p:cNvSpPr txBox="1">
              <a:spLocks noChangeArrowheads="1"/>
            </p:cNvSpPr>
            <p:nvPr/>
          </p:nvSpPr>
          <p:spPr bwMode="auto">
            <a:xfrm>
              <a:off x="929173" y="4444003"/>
              <a:ext cx="4446588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Helvetica" charset="0"/>
                </a:rPr>
                <a:t>Hello </a:t>
              </a:r>
              <a:r>
                <a:rPr lang="en-US" sz="1000" dirty="0" err="1">
                  <a:solidFill>
                    <a:srgbClr val="333333"/>
                  </a:solidFill>
                  <a:latin typeface="Helvetica" charset="0"/>
                </a:rPr>
                <a:t>Rect</a:t>
              </a:r>
              <a:endParaRPr lang="en-US" sz="1000" dirty="0">
                <a:solidFill>
                  <a:srgbClr val="333333"/>
                </a:solidFill>
                <a:latin typeface="Helvetica" charset="0"/>
              </a:endParaRPr>
            </a:p>
          </p:txBody>
        </p:sp>
        <p:sp>
          <p:nvSpPr>
            <p:cNvPr id="757769" name="Oval 9"/>
            <p:cNvSpPr>
              <a:spLocks noChangeArrowheads="1"/>
            </p:cNvSpPr>
            <p:nvPr/>
          </p:nvSpPr>
          <p:spPr bwMode="auto">
            <a:xfrm>
              <a:off x="889485" y="4678953"/>
              <a:ext cx="4462463" cy="1724025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FF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" name="Rectangle 1"/>
            <p:cNvSpPr/>
            <p:nvPr/>
          </p:nvSpPr>
          <p:spPr>
            <a:xfrm>
              <a:off x="881692" y="4678953"/>
              <a:ext cx="4470256" cy="17240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>
                <a:solidFill>
                  <a:schemeClr val="tx1"/>
                </a:solidFill>
                <a:latin typeface="Century Gothic"/>
                <a:cs typeface="Century Gothic"/>
              </a:rPr>
              <a:t>GRect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5E58104-9BC3-B346-95CD-FA1BF44343D2}"/>
              </a:ext>
            </a:extLst>
          </p:cNvPr>
          <p:cNvSpPr/>
          <p:nvPr/>
        </p:nvSpPr>
        <p:spPr>
          <a:xfrm>
            <a:off x="1702342" y="3103476"/>
            <a:ext cx="2815068" cy="360973"/>
          </a:xfrm>
          <a:prstGeom prst="roundRect">
            <a:avLst/>
          </a:prstGeom>
          <a:noFill/>
          <a:ln w="38100">
            <a:solidFill>
              <a:srgbClr val="7030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6AC2D8-0C14-2545-90F5-800170537FAE}"/>
              </a:ext>
            </a:extLst>
          </p:cNvPr>
          <p:cNvSpPr txBox="1"/>
          <p:nvPr/>
        </p:nvSpPr>
        <p:spPr>
          <a:xfrm>
            <a:off x="6741762" y="4618495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urier" pitchFamily="2" charset="0"/>
              </a:rPr>
              <a:t>rect</a:t>
            </a:r>
            <a:endParaRPr lang="en-US" dirty="0">
              <a:latin typeface="Courier" pitchFamily="2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00AA4C9-DCAD-5247-9DB5-1A042B2764AA}"/>
              </a:ext>
            </a:extLst>
          </p:cNvPr>
          <p:cNvSpPr/>
          <p:nvPr/>
        </p:nvSpPr>
        <p:spPr>
          <a:xfrm>
            <a:off x="6852200" y="5046737"/>
            <a:ext cx="1008911" cy="100891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17557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63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120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just">
              <a:lnSpc>
                <a:spcPct val="85000"/>
              </a:lnSpc>
              <a:spcAft>
                <a:spcPct val="50000"/>
              </a:spcAft>
            </a:pPr>
            <a:r>
              <a:rPr lang="en-US" sz="2400" b="0" dirty="0" err="1">
                <a:latin typeface="Courier" charset="0"/>
                <a:ea typeface="Courier" charset="0"/>
                <a:cs typeface="Courier" charset="0"/>
              </a:rPr>
              <a:t>GRect</a:t>
            </a:r>
            <a:r>
              <a:rPr lang="en-US" sz="2400" b="0" dirty="0"/>
              <a:t> is a variable type that stores a rectangle.</a:t>
            </a:r>
          </a:p>
        </p:txBody>
      </p:sp>
      <p:sp>
        <p:nvSpPr>
          <p:cNvPr id="757765" name="Rectangle 5"/>
          <p:cNvSpPr>
            <a:spLocks noChangeArrowheads="1"/>
          </p:cNvSpPr>
          <p:nvPr/>
        </p:nvSpPr>
        <p:spPr bwMode="auto">
          <a:xfrm>
            <a:off x="482600" y="1801488"/>
            <a:ext cx="8128000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just">
              <a:lnSpc>
                <a:spcPct val="85000"/>
              </a:lnSpc>
              <a:spcAft>
                <a:spcPct val="50000"/>
              </a:spcAft>
            </a:pPr>
            <a:r>
              <a:rPr lang="en-US" sz="2400" b="0" dirty="0"/>
              <a:t>As an example, the following </a:t>
            </a:r>
            <a:r>
              <a:rPr lang="en-US" sz="20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run</a:t>
            </a:r>
            <a:r>
              <a:rPr lang="en-US" sz="2400" b="0" dirty="0">
                <a:solidFill>
                  <a:srgbClr val="7030A0"/>
                </a:solidFill>
              </a:rPr>
              <a:t> </a:t>
            </a:r>
            <a:r>
              <a:rPr lang="en-US" sz="2400" b="0" dirty="0"/>
              <a:t>method displays a blue square</a:t>
            </a:r>
          </a:p>
        </p:txBody>
      </p:sp>
      <p:sp>
        <p:nvSpPr>
          <p:cNvPr id="757766" name="Rectangle 6"/>
          <p:cNvSpPr>
            <a:spLocks noChangeArrowheads="1"/>
          </p:cNvSpPr>
          <p:nvPr/>
        </p:nvSpPr>
        <p:spPr bwMode="auto">
          <a:xfrm>
            <a:off x="1371600" y="2639688"/>
            <a:ext cx="6781800" cy="1549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16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public void 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run() {</a:t>
            </a:r>
          </a:p>
          <a:p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GRect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rect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sz="16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sz="16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GRect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(200, 200);</a:t>
            </a:r>
          </a:p>
          <a:p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rect.setFilled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(true);</a:t>
            </a:r>
          </a:p>
          <a:p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rect.setColor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Color.BLUE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  add(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rect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, 50, 50);</a:t>
            </a:r>
          </a:p>
          <a:p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}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7D0878A-DE10-E441-8CAC-CF2963AB8A14}"/>
              </a:ext>
            </a:extLst>
          </p:cNvPr>
          <p:cNvGrpSpPr/>
          <p:nvPr/>
        </p:nvGrpSpPr>
        <p:grpSpPr>
          <a:xfrm>
            <a:off x="1522575" y="4444003"/>
            <a:ext cx="4519613" cy="1971675"/>
            <a:chOff x="856148" y="4444003"/>
            <a:chExt cx="4519613" cy="1971675"/>
          </a:xfrm>
        </p:grpSpPr>
        <p:pic>
          <p:nvPicPr>
            <p:cNvPr id="757767" name="Picture 7" descr="Graphics (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6148" y="4469403"/>
              <a:ext cx="4516438" cy="19462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57768" name="Text Box 8"/>
            <p:cNvSpPr txBox="1">
              <a:spLocks noChangeArrowheads="1"/>
            </p:cNvSpPr>
            <p:nvPr/>
          </p:nvSpPr>
          <p:spPr bwMode="auto">
            <a:xfrm>
              <a:off x="929173" y="4444003"/>
              <a:ext cx="4446588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Helvetica" charset="0"/>
                </a:rPr>
                <a:t>Hello </a:t>
              </a:r>
              <a:r>
                <a:rPr lang="en-US" sz="1000" dirty="0" err="1">
                  <a:solidFill>
                    <a:srgbClr val="333333"/>
                  </a:solidFill>
                  <a:latin typeface="Helvetica" charset="0"/>
                </a:rPr>
                <a:t>Rect</a:t>
              </a:r>
              <a:endParaRPr lang="en-US" sz="1000" dirty="0">
                <a:solidFill>
                  <a:srgbClr val="333333"/>
                </a:solidFill>
                <a:latin typeface="Helvetica" charset="0"/>
              </a:endParaRPr>
            </a:p>
          </p:txBody>
        </p:sp>
        <p:sp>
          <p:nvSpPr>
            <p:cNvPr id="757769" name="Oval 9"/>
            <p:cNvSpPr>
              <a:spLocks noChangeArrowheads="1"/>
            </p:cNvSpPr>
            <p:nvPr/>
          </p:nvSpPr>
          <p:spPr bwMode="auto">
            <a:xfrm>
              <a:off x="889485" y="4678953"/>
              <a:ext cx="4462463" cy="1724025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FF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" name="Rectangle 1"/>
            <p:cNvSpPr/>
            <p:nvPr/>
          </p:nvSpPr>
          <p:spPr>
            <a:xfrm>
              <a:off x="881692" y="4678953"/>
              <a:ext cx="4470256" cy="17240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>
                <a:solidFill>
                  <a:schemeClr val="tx1"/>
                </a:solidFill>
                <a:latin typeface="Century Gothic"/>
                <a:cs typeface="Century Gothic"/>
              </a:rPr>
              <a:t>GRect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5E58104-9BC3-B346-95CD-FA1BF44343D2}"/>
              </a:ext>
            </a:extLst>
          </p:cNvPr>
          <p:cNvSpPr/>
          <p:nvPr/>
        </p:nvSpPr>
        <p:spPr>
          <a:xfrm>
            <a:off x="1702341" y="3376431"/>
            <a:ext cx="3429217" cy="360973"/>
          </a:xfrm>
          <a:prstGeom prst="roundRect">
            <a:avLst/>
          </a:prstGeom>
          <a:noFill/>
          <a:ln w="38100">
            <a:solidFill>
              <a:srgbClr val="7030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6AC2D8-0C14-2545-90F5-800170537FAE}"/>
              </a:ext>
            </a:extLst>
          </p:cNvPr>
          <p:cNvSpPr txBox="1"/>
          <p:nvPr/>
        </p:nvSpPr>
        <p:spPr>
          <a:xfrm>
            <a:off x="6741762" y="4618495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urier" pitchFamily="2" charset="0"/>
              </a:rPr>
              <a:t>rect</a:t>
            </a:r>
            <a:endParaRPr lang="en-US" dirty="0">
              <a:latin typeface="Courier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D0BC4E-D399-F145-B87A-5482B7256232}"/>
              </a:ext>
            </a:extLst>
          </p:cNvPr>
          <p:cNvSpPr/>
          <p:nvPr/>
        </p:nvSpPr>
        <p:spPr>
          <a:xfrm>
            <a:off x="6827142" y="5062970"/>
            <a:ext cx="1008911" cy="100891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498A212-BDE5-F54D-8E54-7A5BD17768BD}"/>
              </a:ext>
            </a:extLst>
          </p:cNvPr>
          <p:cNvSpPr/>
          <p:nvPr/>
        </p:nvSpPr>
        <p:spPr>
          <a:xfrm>
            <a:off x="6840057" y="5060387"/>
            <a:ext cx="1008911" cy="100891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00AA4C9-DCAD-5247-9DB5-1A042B2764AA}"/>
              </a:ext>
            </a:extLst>
          </p:cNvPr>
          <p:cNvSpPr/>
          <p:nvPr/>
        </p:nvSpPr>
        <p:spPr>
          <a:xfrm>
            <a:off x="6855556" y="5060386"/>
            <a:ext cx="1008911" cy="1008911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46138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63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120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just">
              <a:lnSpc>
                <a:spcPct val="85000"/>
              </a:lnSpc>
              <a:spcAft>
                <a:spcPct val="50000"/>
              </a:spcAft>
            </a:pPr>
            <a:r>
              <a:rPr lang="en-US" sz="2400" b="0" dirty="0" err="1">
                <a:latin typeface="Courier" charset="0"/>
                <a:ea typeface="Courier" charset="0"/>
                <a:cs typeface="Courier" charset="0"/>
              </a:rPr>
              <a:t>GRect</a:t>
            </a:r>
            <a:r>
              <a:rPr lang="en-US" sz="2400" b="0" dirty="0"/>
              <a:t> is a variable type that stores a rectangle.</a:t>
            </a:r>
          </a:p>
        </p:txBody>
      </p:sp>
      <p:sp>
        <p:nvSpPr>
          <p:cNvPr id="757765" name="Rectangle 5"/>
          <p:cNvSpPr>
            <a:spLocks noChangeArrowheads="1"/>
          </p:cNvSpPr>
          <p:nvPr/>
        </p:nvSpPr>
        <p:spPr bwMode="auto">
          <a:xfrm>
            <a:off x="482600" y="1801488"/>
            <a:ext cx="8128000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just">
              <a:lnSpc>
                <a:spcPct val="85000"/>
              </a:lnSpc>
              <a:spcAft>
                <a:spcPct val="50000"/>
              </a:spcAft>
            </a:pPr>
            <a:r>
              <a:rPr lang="en-US" sz="2400" b="0" dirty="0"/>
              <a:t>As an example, the following </a:t>
            </a:r>
            <a:r>
              <a:rPr lang="en-US" sz="20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run</a:t>
            </a:r>
            <a:r>
              <a:rPr lang="en-US" sz="2400" b="0" dirty="0">
                <a:solidFill>
                  <a:srgbClr val="7030A0"/>
                </a:solidFill>
              </a:rPr>
              <a:t> </a:t>
            </a:r>
            <a:r>
              <a:rPr lang="en-US" sz="2400" b="0" dirty="0"/>
              <a:t>method displays a blue square</a:t>
            </a:r>
          </a:p>
        </p:txBody>
      </p:sp>
      <p:sp>
        <p:nvSpPr>
          <p:cNvPr id="757766" name="Rectangle 6"/>
          <p:cNvSpPr>
            <a:spLocks noChangeArrowheads="1"/>
          </p:cNvSpPr>
          <p:nvPr/>
        </p:nvSpPr>
        <p:spPr bwMode="auto">
          <a:xfrm>
            <a:off x="1371600" y="2639688"/>
            <a:ext cx="6781800" cy="1549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16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public void 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run() {</a:t>
            </a:r>
          </a:p>
          <a:p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GRect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rect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sz="16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sz="16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GRect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(200, 200);</a:t>
            </a:r>
          </a:p>
          <a:p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rect.setFilled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(true);</a:t>
            </a:r>
          </a:p>
          <a:p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rect.setColor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Color.BLUE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  add(</a:t>
            </a:r>
            <a:r>
              <a:rPr lang="en-US" sz="1600" dirty="0" err="1">
                <a:latin typeface="Courier" charset="0"/>
                <a:ea typeface="Courier" charset="0"/>
                <a:cs typeface="Courier" charset="0"/>
              </a:rPr>
              <a:t>rect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, 50, 50);</a:t>
            </a:r>
          </a:p>
          <a:p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}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7D0878A-DE10-E441-8CAC-CF2963AB8A14}"/>
              </a:ext>
            </a:extLst>
          </p:cNvPr>
          <p:cNvGrpSpPr/>
          <p:nvPr/>
        </p:nvGrpSpPr>
        <p:grpSpPr>
          <a:xfrm>
            <a:off x="1522575" y="4444003"/>
            <a:ext cx="4519613" cy="1971675"/>
            <a:chOff x="856148" y="4444003"/>
            <a:chExt cx="4519613" cy="1971675"/>
          </a:xfrm>
        </p:grpSpPr>
        <p:pic>
          <p:nvPicPr>
            <p:cNvPr id="757767" name="Picture 7" descr="Graphics (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6148" y="4469403"/>
              <a:ext cx="4516438" cy="19462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57768" name="Text Box 8"/>
            <p:cNvSpPr txBox="1">
              <a:spLocks noChangeArrowheads="1"/>
            </p:cNvSpPr>
            <p:nvPr/>
          </p:nvSpPr>
          <p:spPr bwMode="auto">
            <a:xfrm>
              <a:off x="929173" y="4444003"/>
              <a:ext cx="4446588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Helvetica" charset="0"/>
                </a:rPr>
                <a:t>Hello </a:t>
              </a:r>
              <a:r>
                <a:rPr lang="en-US" sz="1000" dirty="0" err="1">
                  <a:solidFill>
                    <a:srgbClr val="333333"/>
                  </a:solidFill>
                  <a:latin typeface="Helvetica" charset="0"/>
                </a:rPr>
                <a:t>Rect</a:t>
              </a:r>
              <a:endParaRPr lang="en-US" sz="1000" dirty="0">
                <a:solidFill>
                  <a:srgbClr val="333333"/>
                </a:solidFill>
                <a:latin typeface="Helvetica" charset="0"/>
              </a:endParaRPr>
            </a:p>
          </p:txBody>
        </p:sp>
        <p:sp>
          <p:nvSpPr>
            <p:cNvPr id="757769" name="Oval 9"/>
            <p:cNvSpPr>
              <a:spLocks noChangeArrowheads="1"/>
            </p:cNvSpPr>
            <p:nvPr/>
          </p:nvSpPr>
          <p:spPr bwMode="auto">
            <a:xfrm>
              <a:off x="889485" y="4678953"/>
              <a:ext cx="4462463" cy="1724025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FF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" name="Rectangle 1"/>
            <p:cNvSpPr/>
            <p:nvPr/>
          </p:nvSpPr>
          <p:spPr>
            <a:xfrm>
              <a:off x="881692" y="4678953"/>
              <a:ext cx="4470256" cy="17240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>
                <a:solidFill>
                  <a:schemeClr val="tx1"/>
                </a:solidFill>
                <a:latin typeface="Century Gothic"/>
                <a:cs typeface="Century Gothic"/>
              </a:rPr>
              <a:t>GRect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5E58104-9BC3-B346-95CD-FA1BF44343D2}"/>
              </a:ext>
            </a:extLst>
          </p:cNvPr>
          <p:cNvSpPr/>
          <p:nvPr/>
        </p:nvSpPr>
        <p:spPr>
          <a:xfrm>
            <a:off x="1620456" y="3622091"/>
            <a:ext cx="2548588" cy="360973"/>
          </a:xfrm>
          <a:prstGeom prst="roundRect">
            <a:avLst/>
          </a:prstGeom>
          <a:noFill/>
          <a:ln w="38100">
            <a:solidFill>
              <a:srgbClr val="7030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6AC2D8-0C14-2545-90F5-800170537FAE}"/>
              </a:ext>
            </a:extLst>
          </p:cNvPr>
          <p:cNvSpPr txBox="1"/>
          <p:nvPr/>
        </p:nvSpPr>
        <p:spPr>
          <a:xfrm>
            <a:off x="6741762" y="4618495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urier" pitchFamily="2" charset="0"/>
              </a:rPr>
              <a:t>rect</a:t>
            </a:r>
            <a:endParaRPr lang="en-US" dirty="0">
              <a:latin typeface="Courier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D0BC4E-D399-F145-B87A-5482B7256232}"/>
              </a:ext>
            </a:extLst>
          </p:cNvPr>
          <p:cNvSpPr/>
          <p:nvPr/>
        </p:nvSpPr>
        <p:spPr>
          <a:xfrm>
            <a:off x="6827142" y="5062970"/>
            <a:ext cx="1008911" cy="100891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498A212-BDE5-F54D-8E54-7A5BD17768BD}"/>
              </a:ext>
            </a:extLst>
          </p:cNvPr>
          <p:cNvSpPr/>
          <p:nvPr/>
        </p:nvSpPr>
        <p:spPr>
          <a:xfrm>
            <a:off x="6840057" y="5060387"/>
            <a:ext cx="1008911" cy="100891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00AA4C9-DCAD-5247-9DB5-1A042B2764AA}"/>
              </a:ext>
            </a:extLst>
          </p:cNvPr>
          <p:cNvSpPr/>
          <p:nvPr/>
        </p:nvSpPr>
        <p:spPr>
          <a:xfrm>
            <a:off x="6855556" y="5060386"/>
            <a:ext cx="1008911" cy="1008911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15FA0FE-BA18-2647-ADD9-24052FDFEB85}"/>
              </a:ext>
            </a:extLst>
          </p:cNvPr>
          <p:cNvSpPr/>
          <p:nvPr/>
        </p:nvSpPr>
        <p:spPr>
          <a:xfrm>
            <a:off x="1893515" y="4933817"/>
            <a:ext cx="1008911" cy="1008911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398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86" y="735496"/>
            <a:ext cx="8284646" cy="5988670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Goal</a:t>
            </a:r>
          </a:p>
        </p:txBody>
      </p:sp>
    </p:spTree>
    <p:extLst>
      <p:ext uri="{BB962C8B-B14F-4D97-AF65-F5344CB8AC3E}">
        <p14:creationId xmlns:p14="http://schemas.microsoft.com/office/powerpoint/2010/main" val="169351941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30" y="669192"/>
            <a:ext cx="8348870" cy="6035095"/>
          </a:xfrm>
          <a:prstGeom prst="rect">
            <a:avLst/>
          </a:prstGeom>
        </p:spPr>
      </p:pic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Milestone 1</a:t>
            </a:r>
          </a:p>
        </p:txBody>
      </p:sp>
    </p:spTree>
    <p:extLst>
      <p:ext uri="{BB962C8B-B14F-4D97-AF65-F5344CB8AC3E}">
        <p14:creationId xmlns:p14="http://schemas.microsoft.com/office/powerpoint/2010/main" val="152588991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398" y="695739"/>
            <a:ext cx="8284646" cy="5988670"/>
          </a:xfrm>
          <a:prstGeom prst="rect">
            <a:avLst/>
          </a:prstGeom>
        </p:spPr>
      </p:pic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Milestone 2</a:t>
            </a:r>
          </a:p>
        </p:txBody>
      </p:sp>
    </p:spTree>
    <p:extLst>
      <p:ext uri="{BB962C8B-B14F-4D97-AF65-F5344CB8AC3E}">
        <p14:creationId xmlns:p14="http://schemas.microsoft.com/office/powerpoint/2010/main" val="168694895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86" y="735496"/>
            <a:ext cx="8284646" cy="5988670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Milestone 3</a:t>
            </a:r>
          </a:p>
        </p:txBody>
      </p:sp>
    </p:spTree>
    <p:extLst>
      <p:ext uri="{BB962C8B-B14F-4D97-AF65-F5344CB8AC3E}">
        <p14:creationId xmlns:p14="http://schemas.microsoft.com/office/powerpoint/2010/main" val="213013769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71788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19532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Store expressions that evaluate to true/false</a:t>
            </a:r>
            <a:endParaRPr lang="en-US" sz="1900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19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boolean</a:t>
            </a:r>
            <a:r>
              <a:rPr lang="en-US" sz="19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1900" dirty="0">
                <a:latin typeface="Courier" charset="0"/>
                <a:ea typeface="Courier" charset="0"/>
                <a:cs typeface="Courier" charset="0"/>
              </a:rPr>
              <a:t>x = 1 &lt; 2;		</a:t>
            </a:r>
            <a:r>
              <a:rPr lang="en-US" sz="1900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true</a:t>
            </a:r>
          </a:p>
          <a:p>
            <a:pPr marL="0" indent="0">
              <a:buNone/>
            </a:pPr>
            <a:r>
              <a:rPr lang="en-US" sz="19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boolean</a:t>
            </a:r>
            <a:r>
              <a:rPr lang="en-US" sz="19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1900" dirty="0">
                <a:latin typeface="Courier" charset="0"/>
                <a:ea typeface="Courier" charset="0"/>
                <a:cs typeface="Courier" charset="0"/>
              </a:rPr>
              <a:t>y = 5.0 == 4.0;	</a:t>
            </a:r>
            <a:r>
              <a:rPr lang="en-US" sz="1900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false</a:t>
            </a:r>
          </a:p>
          <a:p>
            <a:pPr marL="0" indent="0">
              <a:buNone/>
            </a:pPr>
            <a:endParaRPr lang="en-US" sz="1900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1900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Directly set to true/false</a:t>
            </a:r>
            <a:endParaRPr lang="en-US" sz="1900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19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boolean</a:t>
            </a:r>
            <a:r>
              <a:rPr lang="en-US" sz="19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1900" dirty="0" err="1">
                <a:latin typeface="Courier" charset="0"/>
                <a:ea typeface="Courier" charset="0"/>
                <a:cs typeface="Courier" charset="0"/>
              </a:rPr>
              <a:t>isFriday</a:t>
            </a:r>
            <a:r>
              <a:rPr lang="en-US" sz="1900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sz="19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true</a:t>
            </a:r>
            <a:r>
              <a:rPr lang="en-US" sz="1900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pPr marL="0" indent="0">
              <a:buNone/>
            </a:pPr>
            <a:r>
              <a:rPr lang="en-US" sz="19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boolean</a:t>
            </a:r>
            <a:r>
              <a:rPr lang="en-US" sz="19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1900" dirty="0" err="1">
                <a:latin typeface="Courier" charset="0"/>
                <a:ea typeface="Courier" charset="0"/>
                <a:cs typeface="Courier" charset="0"/>
              </a:rPr>
              <a:t>isSunny</a:t>
            </a:r>
            <a:r>
              <a:rPr lang="en-US" sz="1900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sz="19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false</a:t>
            </a:r>
            <a:r>
              <a:rPr lang="en-US" sz="1900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pPr marL="0" indent="0">
              <a:buNone/>
            </a:pPr>
            <a:endParaRPr lang="en-US" sz="1900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1900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Then you can use the </a:t>
            </a:r>
            <a:r>
              <a:rPr lang="en-US" sz="1900" dirty="0" err="1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booleans</a:t>
            </a:r>
            <a:endParaRPr lang="en-US" sz="1900" dirty="0">
              <a:solidFill>
                <a:srgbClr val="00B05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1900" dirty="0">
                <a:latin typeface="Courier" charset="0"/>
                <a:ea typeface="Courier" charset="0"/>
                <a:cs typeface="Courier" charset="0"/>
              </a:rPr>
              <a:t>if (</a:t>
            </a:r>
            <a:r>
              <a:rPr lang="en-US" sz="1900" dirty="0" err="1">
                <a:latin typeface="Courier" charset="0"/>
                <a:ea typeface="Courier" charset="0"/>
                <a:cs typeface="Courier" charset="0"/>
              </a:rPr>
              <a:t>isFriday</a:t>
            </a:r>
            <a:r>
              <a:rPr lang="en-US" sz="1900" dirty="0">
                <a:latin typeface="Courier" charset="0"/>
                <a:ea typeface="Courier" charset="0"/>
                <a:cs typeface="Courier" charset="0"/>
              </a:rPr>
              <a:t>) {</a:t>
            </a:r>
          </a:p>
          <a:p>
            <a:pPr marL="0" indent="0">
              <a:buNone/>
            </a:pPr>
            <a:r>
              <a:rPr lang="en-US" sz="1900" dirty="0">
                <a:latin typeface="Courier" charset="0"/>
                <a:ea typeface="Courier" charset="0"/>
                <a:cs typeface="Courier" charset="0"/>
              </a:rPr>
              <a:t>...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>
                <a:latin typeface="Calibri"/>
                <a:cs typeface="Calibri"/>
              </a:rPr>
              <a:t>Boolean Variables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20656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4"/>
          <p:cNvGraphicFramePr>
            <a:graphicFrameLocks noGrp="1"/>
          </p:cNvGraphicFramePr>
          <p:nvPr>
            <p:extLst/>
          </p:nvPr>
        </p:nvGraphicFramePr>
        <p:xfrm>
          <a:off x="609600" y="1812925"/>
          <a:ext cx="8001000" cy="1464946"/>
        </p:xfrm>
        <a:graphic>
          <a:graphicData uri="http://schemas.openxmlformats.org/drawingml/2006/table">
            <a:tbl>
              <a:tblPr/>
              <a:tblGrid>
                <a:gridCol w="1933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5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178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39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877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Operator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Description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Example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Result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!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not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!(2 == 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71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&amp;&amp;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and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(2 == 3) &amp;&amp; (-1 &lt; 5)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877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||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or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(2 == 3) || (-1 &lt; 5)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28292" y="3960200"/>
            <a:ext cx="7887416" cy="22898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tabLst>
                <a:tab pos="4341813" algn="l"/>
              </a:tabLst>
            </a:pPr>
            <a:r>
              <a:rPr lang="en-US" altLang="x-none" sz="2400" dirty="0"/>
              <a:t>Cannot "chain" tests as in algebra; use &amp;&amp; or || instead</a:t>
            </a:r>
          </a:p>
          <a:p>
            <a:pPr algn="l">
              <a:tabLst>
                <a:tab pos="4341813" algn="l"/>
              </a:tabLst>
            </a:pPr>
            <a:endParaRPr lang="en-US" altLang="x-none" sz="2400" b="1" dirty="0">
              <a:latin typeface="Courier New" charset="0"/>
            </a:endParaRPr>
          </a:p>
          <a:p>
            <a:pPr algn="l">
              <a:lnSpc>
                <a:spcPct val="80000"/>
              </a:lnSpc>
              <a:tabLst>
                <a:tab pos="4341813" algn="l"/>
              </a:tabLst>
            </a:pPr>
            <a:r>
              <a:rPr lang="en-US" altLang="x-none" sz="24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assume x is 15	// correct version</a:t>
            </a:r>
          </a:p>
          <a:p>
            <a:pPr algn="l">
              <a:lnSpc>
                <a:spcPct val="80000"/>
              </a:lnSpc>
              <a:tabLst>
                <a:tab pos="4341813" algn="l"/>
              </a:tabLst>
            </a:pPr>
            <a:r>
              <a:rPr lang="en-US" altLang="x-none" sz="2400" b="1" dirty="0">
                <a:solidFill>
                  <a:schemeClr val="accent2"/>
                </a:solidFill>
                <a:latin typeface="Courier" charset="0"/>
                <a:ea typeface="Courier" charset="0"/>
                <a:cs typeface="Courier" charset="0"/>
              </a:rPr>
              <a:t>2 &lt;= x</a:t>
            </a:r>
            <a:r>
              <a:rPr lang="en-US" altLang="x-none" sz="2400" dirty="0">
                <a:latin typeface="Courier" charset="0"/>
                <a:ea typeface="Courier" charset="0"/>
                <a:cs typeface="Courier" charset="0"/>
              </a:rPr>
              <a:t> &lt;= 10	</a:t>
            </a:r>
            <a:r>
              <a:rPr lang="en-US" altLang="x-none" sz="2400" b="1" dirty="0">
                <a:solidFill>
                  <a:schemeClr val="accent2"/>
                </a:solidFill>
                <a:latin typeface="Courier" charset="0"/>
                <a:ea typeface="Courier" charset="0"/>
                <a:cs typeface="Courier" charset="0"/>
              </a:rPr>
              <a:t>2 &lt;= x</a:t>
            </a:r>
            <a:r>
              <a:rPr lang="en-US" altLang="x-none" sz="2400" dirty="0">
                <a:latin typeface="Courier" charset="0"/>
                <a:ea typeface="Courier" charset="0"/>
                <a:cs typeface="Courier" charset="0"/>
              </a:rPr>
              <a:t> &amp;&amp; </a:t>
            </a:r>
            <a:r>
              <a:rPr lang="en-US" altLang="x-none" sz="2400" b="1" dirty="0">
                <a:solidFill>
                  <a:schemeClr val="accent2"/>
                </a:solidFill>
                <a:latin typeface="Courier" charset="0"/>
                <a:ea typeface="Courier" charset="0"/>
                <a:cs typeface="Courier" charset="0"/>
              </a:rPr>
              <a:t>x &lt;= 10</a:t>
            </a:r>
            <a:endParaRPr lang="en-US" altLang="x-none" sz="2400" dirty="0">
              <a:latin typeface="Courier" charset="0"/>
              <a:ea typeface="Courier" charset="0"/>
              <a:cs typeface="Courier" charset="0"/>
            </a:endParaRPr>
          </a:p>
          <a:p>
            <a:pPr algn="l">
              <a:lnSpc>
                <a:spcPct val="80000"/>
              </a:lnSpc>
              <a:tabLst>
                <a:tab pos="4341813" algn="l"/>
              </a:tabLst>
            </a:pPr>
            <a:r>
              <a:rPr lang="en-US" altLang="x-none" sz="2400" dirty="0">
                <a:solidFill>
                  <a:srgbClr val="800000"/>
                </a:solidFill>
                <a:latin typeface="Courier" charset="0"/>
                <a:ea typeface="Courier" charset="0"/>
                <a:cs typeface="Courier" charset="0"/>
              </a:rPr>
              <a:t>true   &lt;= 10	</a:t>
            </a:r>
            <a:r>
              <a:rPr lang="en-US" altLang="x-none" sz="2400" b="1" dirty="0">
                <a:latin typeface="Courier" charset="0"/>
                <a:ea typeface="Courier" charset="0"/>
                <a:cs typeface="Courier" charset="0"/>
              </a:rPr>
              <a:t>true   &amp;&amp; false</a:t>
            </a:r>
            <a:endParaRPr lang="en-US" altLang="x-none" sz="2400" b="1" dirty="0">
              <a:solidFill>
                <a:srgbClr val="800000"/>
              </a:solidFill>
              <a:latin typeface="Courier" charset="0"/>
              <a:ea typeface="Courier" charset="0"/>
              <a:cs typeface="Courier" charset="0"/>
            </a:endParaRPr>
          </a:p>
          <a:p>
            <a:pPr algn="l">
              <a:lnSpc>
                <a:spcPct val="80000"/>
              </a:lnSpc>
              <a:tabLst>
                <a:tab pos="4341813" algn="l"/>
              </a:tabLst>
            </a:pPr>
            <a:r>
              <a:rPr lang="en-US" altLang="x-none" sz="2400" dirty="0">
                <a:solidFill>
                  <a:srgbClr val="800000"/>
                </a:solidFill>
                <a:latin typeface="Courier" charset="0"/>
                <a:ea typeface="Courier" charset="0"/>
                <a:cs typeface="Courier" charset="0"/>
              </a:rPr>
              <a:t>Error!	</a:t>
            </a:r>
            <a:r>
              <a:rPr lang="en-US" altLang="x-none" sz="2400" dirty="0">
                <a:solidFill>
                  <a:srgbClr val="003399"/>
                </a:solidFill>
                <a:latin typeface="Courier" charset="0"/>
                <a:ea typeface="Courier" charset="0"/>
                <a:cs typeface="Courier" charset="0"/>
              </a:rPr>
              <a:t>false</a:t>
            </a:r>
            <a:endParaRPr lang="en-US" altLang="x-none" sz="2400" dirty="0">
              <a:latin typeface="Courier" charset="0"/>
              <a:ea typeface="Courier" charset="0"/>
              <a:cs typeface="Courier" charset="0"/>
            </a:endParaRPr>
          </a:p>
          <a:p>
            <a:pPr algn="l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04777" y="1383268"/>
            <a:ext cx="2569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In order of precedence: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Logical Operators</a:t>
            </a:r>
          </a:p>
        </p:txBody>
      </p:sp>
    </p:spTree>
    <p:extLst>
      <p:ext uri="{BB962C8B-B14F-4D97-AF65-F5344CB8AC3E}">
        <p14:creationId xmlns:p14="http://schemas.microsoft.com/office/powerpoint/2010/main" val="255582525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0057" y="504967"/>
            <a:ext cx="4405693" cy="33409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60713" y="6027003"/>
            <a:ext cx="4050917" cy="83099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dirty="0"/>
              <a:t>*know your logical precedence</a:t>
            </a:r>
          </a:p>
          <a:p>
            <a:endParaRPr lang="en-US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06E38BB-62FA-F64F-B496-74B4C70F324F}"/>
              </a:ext>
            </a:extLst>
          </p:cNvPr>
          <p:cNvSpPr/>
          <p:nvPr/>
        </p:nvSpPr>
        <p:spPr>
          <a:xfrm>
            <a:off x="1337762" y="4240622"/>
            <a:ext cx="682109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boolean</a:t>
            </a:r>
            <a:r>
              <a:rPr lang="en-US" sz="24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food = 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true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boolean</a:t>
            </a:r>
            <a:r>
              <a:rPr lang="en-US" sz="24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drinks = 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true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;</a:t>
            </a:r>
            <a:endParaRPr lang="en-US" sz="2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boolean</a:t>
            </a:r>
            <a:r>
              <a:rPr lang="en-US" sz="24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isAllowed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!food || drinks;</a:t>
            </a:r>
          </a:p>
        </p:txBody>
      </p:sp>
    </p:spTree>
    <p:extLst>
      <p:ext uri="{BB962C8B-B14F-4D97-AF65-F5344CB8AC3E}">
        <p14:creationId xmlns:p14="http://schemas.microsoft.com/office/powerpoint/2010/main" val="412872657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374" y="1101028"/>
            <a:ext cx="3175000" cy="4254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63429" y="994317"/>
            <a:ext cx="3722649" cy="4347117"/>
          </a:xfrm>
          <a:prstGeom prst="rect">
            <a:avLst/>
          </a:prstGeom>
        </p:spPr>
      </p:pic>
      <p:sp>
        <p:nvSpPr>
          <p:cNvPr id="6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George Boole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63337" y="5609065"/>
            <a:ext cx="46371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English Mathematician 1815 </a:t>
            </a:r>
            <a:r>
              <a:rPr lang="mr-IN" sz="2400" dirty="0"/>
              <a:t>–</a:t>
            </a:r>
            <a:r>
              <a:rPr lang="en-US" sz="2400" dirty="0"/>
              <a:t> 1864</a:t>
            </a:r>
          </a:p>
          <a:p>
            <a:pPr algn="ctr"/>
            <a:r>
              <a:rPr lang="en-US" sz="2400" dirty="0"/>
              <a:t>Boole died of being too cool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750741" y="2141034"/>
            <a:ext cx="1561171" cy="356839"/>
            <a:chOff x="1750741" y="2141034"/>
            <a:chExt cx="1561171" cy="356839"/>
          </a:xfrm>
        </p:grpSpPr>
        <p:sp>
          <p:nvSpPr>
            <p:cNvPr id="8" name="Freeform 7"/>
            <p:cNvSpPr/>
            <p:nvPr/>
          </p:nvSpPr>
          <p:spPr>
            <a:xfrm>
              <a:off x="1806498" y="2141034"/>
              <a:ext cx="1505414" cy="356839"/>
            </a:xfrm>
            <a:custGeom>
              <a:avLst/>
              <a:gdLst>
                <a:gd name="connsiteX0" fmla="*/ 1505414 w 1505414"/>
                <a:gd name="connsiteY0" fmla="*/ 0 h 356839"/>
                <a:gd name="connsiteX1" fmla="*/ 1449658 w 1505414"/>
                <a:gd name="connsiteY1" fmla="*/ 11151 h 356839"/>
                <a:gd name="connsiteX2" fmla="*/ 323385 w 1505414"/>
                <a:gd name="connsiteY2" fmla="*/ 22303 h 356839"/>
                <a:gd name="connsiteX3" fmla="*/ 334536 w 1505414"/>
                <a:gd name="connsiteY3" fmla="*/ 144966 h 356839"/>
                <a:gd name="connsiteX4" fmla="*/ 356839 w 1505414"/>
                <a:gd name="connsiteY4" fmla="*/ 234176 h 356839"/>
                <a:gd name="connsiteX5" fmla="*/ 423746 w 1505414"/>
                <a:gd name="connsiteY5" fmla="*/ 312234 h 356839"/>
                <a:gd name="connsiteX6" fmla="*/ 457200 w 1505414"/>
                <a:gd name="connsiteY6" fmla="*/ 323386 h 356839"/>
                <a:gd name="connsiteX7" fmla="*/ 524107 w 1505414"/>
                <a:gd name="connsiteY7" fmla="*/ 356839 h 356839"/>
                <a:gd name="connsiteX8" fmla="*/ 657922 w 1505414"/>
                <a:gd name="connsiteY8" fmla="*/ 345688 h 356839"/>
                <a:gd name="connsiteX9" fmla="*/ 691375 w 1505414"/>
                <a:gd name="connsiteY9" fmla="*/ 334537 h 356839"/>
                <a:gd name="connsiteX10" fmla="*/ 713678 w 1505414"/>
                <a:gd name="connsiteY10" fmla="*/ 312234 h 356839"/>
                <a:gd name="connsiteX11" fmla="*/ 735980 w 1505414"/>
                <a:gd name="connsiteY11" fmla="*/ 278781 h 356839"/>
                <a:gd name="connsiteX12" fmla="*/ 769434 w 1505414"/>
                <a:gd name="connsiteY12" fmla="*/ 122664 h 356839"/>
                <a:gd name="connsiteX13" fmla="*/ 758282 w 1505414"/>
                <a:gd name="connsiteY13" fmla="*/ 44605 h 356839"/>
                <a:gd name="connsiteX14" fmla="*/ 524107 w 1505414"/>
                <a:gd name="connsiteY14" fmla="*/ 55756 h 356839"/>
                <a:gd name="connsiteX15" fmla="*/ 78058 w 1505414"/>
                <a:gd name="connsiteY15" fmla="*/ 66907 h 356839"/>
                <a:gd name="connsiteX16" fmla="*/ 22302 w 1505414"/>
                <a:gd name="connsiteY16" fmla="*/ 111512 h 356839"/>
                <a:gd name="connsiteX17" fmla="*/ 0 w 1505414"/>
                <a:gd name="connsiteY17" fmla="*/ 133815 h 356839"/>
                <a:gd name="connsiteX18" fmla="*/ 11151 w 1505414"/>
                <a:gd name="connsiteY18" fmla="*/ 267629 h 356839"/>
                <a:gd name="connsiteX19" fmla="*/ 33453 w 1505414"/>
                <a:gd name="connsiteY19" fmla="*/ 289932 h 356839"/>
                <a:gd name="connsiteX20" fmla="*/ 78058 w 1505414"/>
                <a:gd name="connsiteY20" fmla="*/ 278781 h 356839"/>
                <a:gd name="connsiteX21" fmla="*/ 144965 w 1505414"/>
                <a:gd name="connsiteY21" fmla="*/ 245327 h 356839"/>
                <a:gd name="connsiteX22" fmla="*/ 189570 w 1505414"/>
                <a:gd name="connsiteY22" fmla="*/ 200722 h 356839"/>
                <a:gd name="connsiteX23" fmla="*/ 200722 w 1505414"/>
                <a:gd name="connsiteY23" fmla="*/ 66907 h 356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05414" h="356839">
                  <a:moveTo>
                    <a:pt x="1505414" y="0"/>
                  </a:moveTo>
                  <a:cubicBezTo>
                    <a:pt x="1486829" y="3717"/>
                    <a:pt x="1468608" y="10793"/>
                    <a:pt x="1449658" y="11151"/>
                  </a:cubicBezTo>
                  <a:cubicBezTo>
                    <a:pt x="1074282" y="18234"/>
                    <a:pt x="696153" y="-22429"/>
                    <a:pt x="323385" y="22303"/>
                  </a:cubicBezTo>
                  <a:cubicBezTo>
                    <a:pt x="282621" y="27195"/>
                    <a:pt x="329444" y="104227"/>
                    <a:pt x="334536" y="144966"/>
                  </a:cubicBezTo>
                  <a:cubicBezTo>
                    <a:pt x="336657" y="161936"/>
                    <a:pt x="346723" y="213944"/>
                    <a:pt x="356839" y="234176"/>
                  </a:cubicBezTo>
                  <a:cubicBezTo>
                    <a:pt x="366827" y="254153"/>
                    <a:pt x="407284" y="306746"/>
                    <a:pt x="423746" y="312234"/>
                  </a:cubicBezTo>
                  <a:cubicBezTo>
                    <a:pt x="434897" y="315951"/>
                    <a:pt x="446686" y="318129"/>
                    <a:pt x="457200" y="323386"/>
                  </a:cubicBezTo>
                  <a:cubicBezTo>
                    <a:pt x="543660" y="366617"/>
                    <a:pt x="440025" y="328813"/>
                    <a:pt x="524107" y="356839"/>
                  </a:cubicBezTo>
                  <a:cubicBezTo>
                    <a:pt x="568712" y="353122"/>
                    <a:pt x="613555" y="351603"/>
                    <a:pt x="657922" y="345688"/>
                  </a:cubicBezTo>
                  <a:cubicBezTo>
                    <a:pt x="669573" y="344135"/>
                    <a:pt x="681296" y="340585"/>
                    <a:pt x="691375" y="334537"/>
                  </a:cubicBezTo>
                  <a:cubicBezTo>
                    <a:pt x="700390" y="329128"/>
                    <a:pt x="707110" y="320444"/>
                    <a:pt x="713678" y="312234"/>
                  </a:cubicBezTo>
                  <a:cubicBezTo>
                    <a:pt x="722050" y="301769"/>
                    <a:pt x="728546" y="289932"/>
                    <a:pt x="735980" y="278781"/>
                  </a:cubicBezTo>
                  <a:cubicBezTo>
                    <a:pt x="767758" y="183443"/>
                    <a:pt x="755366" y="235200"/>
                    <a:pt x="769434" y="122664"/>
                  </a:cubicBezTo>
                  <a:cubicBezTo>
                    <a:pt x="765717" y="96644"/>
                    <a:pt x="783640" y="51521"/>
                    <a:pt x="758282" y="44605"/>
                  </a:cubicBezTo>
                  <a:cubicBezTo>
                    <a:pt x="682889" y="24043"/>
                    <a:pt x="602212" y="53195"/>
                    <a:pt x="524107" y="55756"/>
                  </a:cubicBezTo>
                  <a:lnTo>
                    <a:pt x="78058" y="66907"/>
                  </a:lnTo>
                  <a:cubicBezTo>
                    <a:pt x="24210" y="120758"/>
                    <a:pt x="92638" y="55243"/>
                    <a:pt x="22302" y="111512"/>
                  </a:cubicBezTo>
                  <a:cubicBezTo>
                    <a:pt x="14092" y="118080"/>
                    <a:pt x="7434" y="126381"/>
                    <a:pt x="0" y="133815"/>
                  </a:cubicBezTo>
                  <a:cubicBezTo>
                    <a:pt x="3717" y="178420"/>
                    <a:pt x="1773" y="223863"/>
                    <a:pt x="11151" y="267629"/>
                  </a:cubicBezTo>
                  <a:cubicBezTo>
                    <a:pt x="13354" y="277909"/>
                    <a:pt x="23083" y="288203"/>
                    <a:pt x="33453" y="289932"/>
                  </a:cubicBezTo>
                  <a:cubicBezTo>
                    <a:pt x="48570" y="292452"/>
                    <a:pt x="63322" y="282991"/>
                    <a:pt x="78058" y="278781"/>
                  </a:cubicBezTo>
                  <a:cubicBezTo>
                    <a:pt x="107737" y="270301"/>
                    <a:pt x="120531" y="266271"/>
                    <a:pt x="144965" y="245327"/>
                  </a:cubicBezTo>
                  <a:cubicBezTo>
                    <a:pt x="160930" y="231643"/>
                    <a:pt x="189570" y="200722"/>
                    <a:pt x="189570" y="200722"/>
                  </a:cubicBezTo>
                  <a:cubicBezTo>
                    <a:pt x="211302" y="135531"/>
                    <a:pt x="200722" y="179023"/>
                    <a:pt x="200722" y="66907"/>
                  </a:cubicBezTo>
                </a:path>
              </a:pathLst>
            </a:custGeom>
            <a:solidFill>
              <a:schemeClr val="tx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>
              <a:off x="1750741" y="2148342"/>
              <a:ext cx="270875" cy="215717"/>
            </a:xfrm>
            <a:custGeom>
              <a:avLst/>
              <a:gdLst>
                <a:gd name="connsiteX0" fmla="*/ 256479 w 270875"/>
                <a:gd name="connsiteY0" fmla="*/ 3843 h 215717"/>
                <a:gd name="connsiteX1" fmla="*/ 111513 w 270875"/>
                <a:gd name="connsiteY1" fmla="*/ 14995 h 215717"/>
                <a:gd name="connsiteX2" fmla="*/ 0 w 270875"/>
                <a:gd name="connsiteY2" fmla="*/ 37297 h 215717"/>
                <a:gd name="connsiteX3" fmla="*/ 22303 w 270875"/>
                <a:gd name="connsiteY3" fmla="*/ 104204 h 215717"/>
                <a:gd name="connsiteX4" fmla="*/ 33454 w 270875"/>
                <a:gd name="connsiteY4" fmla="*/ 171112 h 215717"/>
                <a:gd name="connsiteX5" fmla="*/ 78059 w 270875"/>
                <a:gd name="connsiteY5" fmla="*/ 215717 h 215717"/>
                <a:gd name="connsiteX6" fmla="*/ 133815 w 270875"/>
                <a:gd name="connsiteY6" fmla="*/ 204565 h 215717"/>
                <a:gd name="connsiteX7" fmla="*/ 156118 w 270875"/>
                <a:gd name="connsiteY7" fmla="*/ 182263 h 215717"/>
                <a:gd name="connsiteX8" fmla="*/ 211874 w 270875"/>
                <a:gd name="connsiteY8" fmla="*/ 137658 h 215717"/>
                <a:gd name="connsiteX9" fmla="*/ 256479 w 270875"/>
                <a:gd name="connsiteY9" fmla="*/ 81902 h 215717"/>
                <a:gd name="connsiteX10" fmla="*/ 256479 w 270875"/>
                <a:gd name="connsiteY10" fmla="*/ 3843 h 215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0875" h="215717">
                  <a:moveTo>
                    <a:pt x="256479" y="3843"/>
                  </a:moveTo>
                  <a:cubicBezTo>
                    <a:pt x="232318" y="-7308"/>
                    <a:pt x="159571" y="8727"/>
                    <a:pt x="111513" y="14995"/>
                  </a:cubicBezTo>
                  <a:cubicBezTo>
                    <a:pt x="73924" y="19898"/>
                    <a:pt x="0" y="37297"/>
                    <a:pt x="0" y="37297"/>
                  </a:cubicBezTo>
                  <a:cubicBezTo>
                    <a:pt x="7434" y="59599"/>
                    <a:pt x="18438" y="81015"/>
                    <a:pt x="22303" y="104204"/>
                  </a:cubicBezTo>
                  <a:cubicBezTo>
                    <a:pt x="26020" y="126507"/>
                    <a:pt x="23342" y="150889"/>
                    <a:pt x="33454" y="171112"/>
                  </a:cubicBezTo>
                  <a:cubicBezTo>
                    <a:pt x="42857" y="189919"/>
                    <a:pt x="78059" y="215717"/>
                    <a:pt x="78059" y="215717"/>
                  </a:cubicBezTo>
                  <a:cubicBezTo>
                    <a:pt x="96644" y="212000"/>
                    <a:pt x="116394" y="212031"/>
                    <a:pt x="133815" y="204565"/>
                  </a:cubicBezTo>
                  <a:cubicBezTo>
                    <a:pt x="143478" y="200424"/>
                    <a:pt x="147908" y="188831"/>
                    <a:pt x="156118" y="182263"/>
                  </a:cubicBezTo>
                  <a:cubicBezTo>
                    <a:pt x="188310" y="156509"/>
                    <a:pt x="187946" y="167568"/>
                    <a:pt x="211874" y="137658"/>
                  </a:cubicBezTo>
                  <a:cubicBezTo>
                    <a:pt x="268143" y="67322"/>
                    <a:pt x="202628" y="135750"/>
                    <a:pt x="256479" y="81902"/>
                  </a:cubicBezTo>
                  <a:cubicBezTo>
                    <a:pt x="269981" y="41395"/>
                    <a:pt x="280640" y="14994"/>
                    <a:pt x="256479" y="3843"/>
                  </a:cubicBez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62649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Game Show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1079500"/>
            <a:ext cx="7924800" cy="4699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951544" y="3067291"/>
            <a:ext cx="567160" cy="34724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5865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601884" y="902827"/>
            <a:ext cx="8090704" cy="3252485"/>
          </a:xfrm>
          <a:prstGeom prst="roundRect">
            <a:avLst>
              <a:gd name="adj" fmla="val 5341"/>
            </a:avLst>
          </a:prstGeom>
          <a:solidFill>
            <a:srgbClr val="FFF8EA"/>
          </a:solidFill>
          <a:ln w="12700">
            <a:solidFill>
              <a:schemeClr val="accent6">
                <a:lumMod val="40000"/>
                <a:lumOff val="6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2736089" y="4572001"/>
            <a:ext cx="3290953" cy="181118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Choose a Door</a:t>
            </a:r>
          </a:p>
        </p:txBody>
      </p:sp>
      <p:sp>
        <p:nvSpPr>
          <p:cNvPr id="6" name="Rectangle 5"/>
          <p:cNvSpPr/>
          <p:nvPr/>
        </p:nvSpPr>
        <p:spPr>
          <a:xfrm>
            <a:off x="916868" y="963795"/>
            <a:ext cx="1010499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>
                <a:solidFill>
                  <a:srgbClr val="7030A0"/>
                </a:solidFill>
                <a:latin typeface="Courier"/>
                <a:cs typeface="Courier"/>
              </a:rPr>
              <a:t>int</a:t>
            </a:r>
            <a:r>
              <a:rPr lang="en-US" sz="2400" dirty="0">
                <a:solidFill>
                  <a:srgbClr val="7030A0"/>
                </a:solidFill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>door = </a:t>
            </a:r>
            <a:r>
              <a:rPr lang="en-US" sz="2400" dirty="0" err="1">
                <a:latin typeface="Courier"/>
                <a:cs typeface="Courier"/>
              </a:rPr>
              <a:t>readInt</a:t>
            </a:r>
            <a:r>
              <a:rPr lang="en-US" sz="2400" dirty="0">
                <a:latin typeface="Courier"/>
                <a:cs typeface="Courier"/>
              </a:rPr>
              <a:t>(</a:t>
            </a:r>
            <a:r>
              <a:rPr lang="en-US" sz="2400" dirty="0">
                <a:solidFill>
                  <a:srgbClr val="0027FF"/>
                </a:solidFill>
                <a:latin typeface="Courier"/>
                <a:cs typeface="Courier"/>
              </a:rPr>
              <a:t>"Door: "</a:t>
            </a:r>
            <a:r>
              <a:rPr lang="en-US" sz="2400" dirty="0">
                <a:latin typeface="Courier"/>
                <a:cs typeface="Courier"/>
              </a:rPr>
              <a:t>);</a:t>
            </a:r>
          </a:p>
          <a:p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/>
                <a:cs typeface="Courier"/>
              </a:rPr>
              <a:t>// while the input is invalid</a:t>
            </a:r>
          </a:p>
          <a:p>
            <a:r>
              <a:rPr lang="en-US" sz="2400" b="1" dirty="0">
                <a:solidFill>
                  <a:srgbClr val="7030A0"/>
                </a:solidFill>
                <a:latin typeface="Courier"/>
                <a:cs typeface="Courier"/>
              </a:rPr>
              <a:t>while</a:t>
            </a:r>
            <a:r>
              <a:rPr lang="en-US" sz="2400" dirty="0">
                <a:latin typeface="Courier"/>
                <a:cs typeface="Courier"/>
              </a:rPr>
              <a:t>(door &lt; 1 || door &gt; 3) {</a:t>
            </a:r>
          </a:p>
          <a:p>
            <a:r>
              <a:rPr lang="en-US" sz="2400" dirty="0">
                <a:latin typeface="Courier"/>
                <a:cs typeface="Courier"/>
              </a:rPr>
              <a:t>	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/>
                <a:cs typeface="Courier"/>
              </a:rPr>
              <a:t>// tell the user the input was invalid</a:t>
            </a:r>
          </a:p>
          <a:p>
            <a:r>
              <a:rPr lang="en-US" sz="2400" dirty="0">
                <a:latin typeface="Courier"/>
                <a:cs typeface="Courier"/>
              </a:rPr>
              <a:t>	</a:t>
            </a:r>
            <a:r>
              <a:rPr lang="en-US" sz="2400" dirty="0" err="1">
                <a:latin typeface="Courier"/>
                <a:cs typeface="Courier"/>
              </a:rPr>
              <a:t>println</a:t>
            </a:r>
            <a:r>
              <a:rPr lang="en-US" sz="2400" dirty="0">
                <a:latin typeface="Courier"/>
                <a:cs typeface="Courier"/>
              </a:rPr>
              <a:t>(</a:t>
            </a:r>
            <a:r>
              <a:rPr lang="en-US" sz="2400" dirty="0">
                <a:solidFill>
                  <a:srgbClr val="0027FF"/>
                </a:solidFill>
                <a:latin typeface="Courier"/>
                <a:cs typeface="Courier"/>
              </a:rPr>
              <a:t>"Invalid door!"</a:t>
            </a:r>
            <a:r>
              <a:rPr lang="en-US" sz="2400" dirty="0">
                <a:latin typeface="Courier"/>
                <a:cs typeface="Courier"/>
              </a:rPr>
              <a:t>);</a:t>
            </a:r>
          </a:p>
          <a:p>
            <a:r>
              <a:rPr lang="en-US" sz="2400" dirty="0">
                <a:latin typeface="Courier"/>
                <a:cs typeface="Courier"/>
              </a:rPr>
              <a:t>	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/>
                <a:cs typeface="Courier"/>
              </a:rPr>
              <a:t>// ask for a new input</a:t>
            </a:r>
          </a:p>
          <a:p>
            <a:r>
              <a:rPr lang="en-US" sz="2400" dirty="0">
                <a:latin typeface="Courier"/>
                <a:cs typeface="Courier"/>
              </a:rPr>
              <a:t>	door = </a:t>
            </a:r>
            <a:r>
              <a:rPr lang="en-US" sz="2400" dirty="0" err="1">
                <a:latin typeface="Courier"/>
                <a:cs typeface="Courier"/>
              </a:rPr>
              <a:t>readInt</a:t>
            </a:r>
            <a:r>
              <a:rPr lang="en-US" sz="2400" dirty="0">
                <a:latin typeface="Courier"/>
                <a:cs typeface="Courier"/>
              </a:rPr>
              <a:t>("Door: ");</a:t>
            </a:r>
          </a:p>
          <a:p>
            <a:r>
              <a:rPr lang="en-US" sz="2400" dirty="0">
                <a:latin typeface="Courier"/>
                <a:cs typeface="Courier"/>
              </a:rPr>
              <a:t>}</a:t>
            </a:r>
          </a:p>
        </p:txBody>
      </p:sp>
      <p:sp>
        <p:nvSpPr>
          <p:cNvPr id="7" name="Rectangle 6"/>
          <p:cNvSpPr/>
          <p:nvPr/>
        </p:nvSpPr>
        <p:spPr>
          <a:xfrm>
            <a:off x="3117229" y="4722942"/>
            <a:ext cx="2771179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300" dirty="0">
                <a:latin typeface="Courier"/>
                <a:cs typeface="Courier"/>
              </a:rPr>
              <a:t>||		or</a:t>
            </a:r>
          </a:p>
          <a:p>
            <a:r>
              <a:rPr lang="en-US" sz="4300" dirty="0">
                <a:latin typeface="Courier"/>
                <a:cs typeface="Courier"/>
              </a:rPr>
              <a:t>&amp;&amp;		and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034640" y="1723539"/>
            <a:ext cx="1692408" cy="436946"/>
          </a:xfrm>
          <a:prstGeom prst="round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4207945" y="1716362"/>
            <a:ext cx="1579397" cy="436946"/>
          </a:xfrm>
          <a:prstGeom prst="round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1623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7" grpId="0"/>
      <p:bldP spid="9" grpId="0" animBg="1"/>
      <p:bldP spid="9" grpId="1" animBg="1"/>
      <p:bldP spid="14" grpId="0" animBg="1"/>
      <p:bldP spid="14" grpId="1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682977" y="984834"/>
            <a:ext cx="7569772" cy="4860381"/>
          </a:xfrm>
          <a:prstGeom prst="roundRect">
            <a:avLst>
              <a:gd name="adj" fmla="val 5341"/>
            </a:avLst>
          </a:prstGeom>
          <a:solidFill>
            <a:srgbClr val="FFF8EA"/>
          </a:solidFill>
          <a:ln w="12700">
            <a:solidFill>
              <a:schemeClr val="accent6">
                <a:lumMod val="40000"/>
                <a:lumOff val="6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406399" y="1127705"/>
            <a:ext cx="6545382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prize = 4;</a:t>
            </a:r>
          </a:p>
          <a:p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if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(door == 1)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prize = 2 + 9 / 10 * 100;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} 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else if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(door == 2)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boolean</a:t>
            </a:r>
            <a:r>
              <a:rPr lang="en-US" sz="24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locked = prize % 2 != 0;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if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(!locked)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prize += 6;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} 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else if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(door == 3)</a:t>
            </a:r>
            <a:r>
              <a:rPr lang="en-US" sz="24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prize++;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}</a:t>
            </a: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The Door Logic</a:t>
            </a:r>
          </a:p>
        </p:txBody>
      </p:sp>
    </p:spTree>
    <p:extLst>
      <p:ext uri="{BB962C8B-B14F-4D97-AF65-F5344CB8AC3E}">
        <p14:creationId xmlns:p14="http://schemas.microsoft.com/office/powerpoint/2010/main" val="424412201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682977" y="1840375"/>
            <a:ext cx="7569772" cy="497712"/>
          </a:xfrm>
          <a:prstGeom prst="roundRect">
            <a:avLst>
              <a:gd name="adj" fmla="val 5341"/>
            </a:avLst>
          </a:prstGeom>
          <a:solidFill>
            <a:srgbClr val="FFF8EA"/>
          </a:solidFill>
          <a:ln w="12700">
            <a:solidFill>
              <a:schemeClr val="accent6">
                <a:lumMod val="40000"/>
                <a:lumOff val="6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406399" y="1127705"/>
            <a:ext cx="6545382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prize = 4;</a:t>
            </a:r>
          </a:p>
          <a:p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if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(door == 1)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prize = 2 + 9 / 10 * 100;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} 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else if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(door == 2)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boolean</a:t>
            </a:r>
            <a:r>
              <a:rPr lang="en-US" sz="24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locked = prize % 2 != 0;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if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(!locked)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prize += 6;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} 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else if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(door == 3)</a:t>
            </a:r>
            <a:r>
              <a:rPr lang="en-US" sz="24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prize++;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}</a:t>
            </a: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The Door Logic</a:t>
            </a:r>
          </a:p>
        </p:txBody>
      </p:sp>
    </p:spTree>
    <p:extLst>
      <p:ext uri="{BB962C8B-B14F-4D97-AF65-F5344CB8AC3E}">
        <p14:creationId xmlns:p14="http://schemas.microsoft.com/office/powerpoint/2010/main" val="15927642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682977" y="2673752"/>
            <a:ext cx="7569772" cy="1469985"/>
          </a:xfrm>
          <a:prstGeom prst="roundRect">
            <a:avLst>
              <a:gd name="adj" fmla="val 5341"/>
            </a:avLst>
          </a:prstGeom>
          <a:solidFill>
            <a:srgbClr val="FFF8EA"/>
          </a:solidFill>
          <a:ln w="12700">
            <a:solidFill>
              <a:schemeClr val="accent6">
                <a:lumMod val="40000"/>
                <a:lumOff val="6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406399" y="1127705"/>
            <a:ext cx="6545382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prize = 4;</a:t>
            </a:r>
          </a:p>
          <a:p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if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(door == 1)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prize = 2 + 9 / 10 * 100;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} 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else if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(door == 2)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boolean</a:t>
            </a:r>
            <a:r>
              <a:rPr lang="en-US" sz="24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locked = prize % 2 != 0;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if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(!locked)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prize += 6;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} 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else if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(door == 3)</a:t>
            </a:r>
            <a:r>
              <a:rPr lang="en-US" sz="24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prize++;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}</a:t>
            </a: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The Door Logic</a:t>
            </a:r>
          </a:p>
        </p:txBody>
      </p:sp>
    </p:spTree>
    <p:extLst>
      <p:ext uri="{BB962C8B-B14F-4D97-AF65-F5344CB8AC3E}">
        <p14:creationId xmlns:p14="http://schemas.microsoft.com/office/powerpoint/2010/main" val="151700655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682977" y="4444678"/>
            <a:ext cx="7569772" cy="451413"/>
          </a:xfrm>
          <a:prstGeom prst="roundRect">
            <a:avLst>
              <a:gd name="adj" fmla="val 5341"/>
            </a:avLst>
          </a:prstGeom>
          <a:solidFill>
            <a:srgbClr val="FFF8EA"/>
          </a:solidFill>
          <a:ln w="12700">
            <a:solidFill>
              <a:schemeClr val="accent6">
                <a:lumMod val="40000"/>
                <a:lumOff val="6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406399" y="1127705"/>
            <a:ext cx="6545382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prize = 4;</a:t>
            </a:r>
          </a:p>
          <a:p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if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(door == 1)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prize = 2 + 9 / 10 * 100;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} 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else if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(door == 2)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boolean</a:t>
            </a:r>
            <a:r>
              <a:rPr lang="en-US" sz="24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locked = prize % 2 != 0;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if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(!locked)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prize += 6;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} 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else if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(door == 3)</a:t>
            </a:r>
            <a:r>
              <a:rPr lang="en-US" sz="24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prize++;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}</a:t>
            </a: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The Door Logic</a:t>
            </a:r>
          </a:p>
        </p:txBody>
      </p:sp>
    </p:spTree>
    <p:extLst>
      <p:ext uri="{BB962C8B-B14F-4D97-AF65-F5344CB8AC3E}">
        <p14:creationId xmlns:p14="http://schemas.microsoft.com/office/powerpoint/2010/main" val="177719438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682977" y="984834"/>
            <a:ext cx="7569772" cy="4860381"/>
          </a:xfrm>
          <a:prstGeom prst="roundRect">
            <a:avLst>
              <a:gd name="adj" fmla="val 5341"/>
            </a:avLst>
          </a:prstGeom>
          <a:solidFill>
            <a:srgbClr val="FFF8EA"/>
          </a:solidFill>
          <a:ln w="12700">
            <a:solidFill>
              <a:schemeClr val="accent6">
                <a:lumMod val="40000"/>
                <a:lumOff val="6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406399" y="1127705"/>
            <a:ext cx="6545382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prize = 4;</a:t>
            </a:r>
          </a:p>
          <a:p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if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(door == 1)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prize = 2 + 9 / 10 * 100;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} 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else if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(door == 2)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boolean</a:t>
            </a:r>
            <a:r>
              <a:rPr lang="en-US" sz="24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locked = prize % 2 != 0;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if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(!locked)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prize += 6;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} 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else if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(door == 3)</a:t>
            </a:r>
            <a:r>
              <a:rPr lang="en-US" sz="24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prize++;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}</a:t>
            </a: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The Door Logic</a:t>
            </a:r>
          </a:p>
        </p:txBody>
      </p:sp>
    </p:spTree>
    <p:extLst>
      <p:ext uri="{BB962C8B-B14F-4D97-AF65-F5344CB8AC3E}">
        <p14:creationId xmlns:p14="http://schemas.microsoft.com/office/powerpoint/2010/main" val="2921307012"/>
      </p:ext>
    </p:extLst>
  </p:cSld>
  <p:clrMapOvr>
    <a:masterClrMapping/>
  </p:clrMapOvr>
</p:sld>
</file>

<file path=ppt/theme/theme1.xml><?xml version="1.0" encoding="utf-8"?>
<a:theme xmlns:a="http://schemas.openxmlformats.org/drawingml/2006/main" name="teach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eaching" id="{E3E4484C-B620-AB4D-A257-40FA8917650D}" vid="{1881D74E-77CC-F642-A592-AAFA1B84A3B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teaching</Template>
  <TotalTime>19090</TotalTime>
  <Words>1691</Words>
  <Application>Microsoft Macintosh PowerPoint</Application>
  <PresentationFormat>On-screen Show (4:3)</PresentationFormat>
  <Paragraphs>654</Paragraphs>
  <Slides>80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80</vt:i4>
      </vt:variant>
    </vt:vector>
  </HeadingPairs>
  <TitlesOfParts>
    <vt:vector size="92" baseType="lpstr">
      <vt:lpstr>Arial</vt:lpstr>
      <vt:lpstr>Calibri</vt:lpstr>
      <vt:lpstr>Century Gothic</vt:lpstr>
      <vt:lpstr>Chalkboard</vt:lpstr>
      <vt:lpstr>Consolas</vt:lpstr>
      <vt:lpstr>Courier</vt:lpstr>
      <vt:lpstr>Courier New</vt:lpstr>
      <vt:lpstr>Helvetica</vt:lpstr>
      <vt:lpstr>Mangal</vt:lpstr>
      <vt:lpstr>Menlo</vt:lpstr>
      <vt:lpstr>Times New Roman</vt:lpstr>
      <vt:lpstr>teaching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Piech</dc:creator>
  <cp:lastModifiedBy>Chris James Piech</cp:lastModifiedBy>
  <cp:revision>149</cp:revision>
  <cp:lastPrinted>2018-01-22T21:01:49Z</cp:lastPrinted>
  <dcterms:created xsi:type="dcterms:W3CDTF">2014-06-13T10:00:48Z</dcterms:created>
  <dcterms:modified xsi:type="dcterms:W3CDTF">2019-01-18T20:01:19Z</dcterms:modified>
</cp:coreProperties>
</file>