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jpeg" ContentType="image/jpeg"/>
  <Default Extension="emf" ContentType="image/x-emf"/>
  <Default Extension="rels" ContentType="application/vnd.openxmlformats-package.relationships+xml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5"/>
  </p:notesMasterIdLst>
  <p:sldIdLst>
    <p:sldId id="257" r:id="rId2"/>
    <p:sldId id="420" r:id="rId3"/>
    <p:sldId id="394" r:id="rId4"/>
    <p:sldId id="418" r:id="rId5"/>
    <p:sldId id="419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396" r:id="rId16"/>
    <p:sldId id="340" r:id="rId17"/>
    <p:sldId id="341" r:id="rId18"/>
    <p:sldId id="342" r:id="rId19"/>
    <p:sldId id="356" r:id="rId20"/>
    <p:sldId id="357" r:id="rId21"/>
    <p:sldId id="410" r:id="rId22"/>
    <p:sldId id="398" r:id="rId23"/>
    <p:sldId id="397" r:id="rId24"/>
    <p:sldId id="367" r:id="rId25"/>
    <p:sldId id="426" r:id="rId26"/>
    <p:sldId id="343" r:id="rId27"/>
    <p:sldId id="354" r:id="rId28"/>
    <p:sldId id="355" r:id="rId29"/>
    <p:sldId id="352" r:id="rId30"/>
    <p:sldId id="386" r:id="rId31"/>
    <p:sldId id="388" r:id="rId32"/>
    <p:sldId id="389" r:id="rId33"/>
    <p:sldId id="390" r:id="rId34"/>
    <p:sldId id="391" r:id="rId35"/>
    <p:sldId id="366" r:id="rId36"/>
    <p:sldId id="359" r:id="rId37"/>
    <p:sldId id="411" r:id="rId38"/>
    <p:sldId id="412" r:id="rId39"/>
    <p:sldId id="428" r:id="rId40"/>
    <p:sldId id="358" r:id="rId41"/>
    <p:sldId id="364" r:id="rId42"/>
    <p:sldId id="346" r:id="rId43"/>
    <p:sldId id="363" r:id="rId44"/>
    <p:sldId id="413" r:id="rId45"/>
    <p:sldId id="408" r:id="rId46"/>
    <p:sldId id="404" r:id="rId47"/>
    <p:sldId id="400" r:id="rId48"/>
    <p:sldId id="401" r:id="rId49"/>
    <p:sldId id="402" r:id="rId50"/>
    <p:sldId id="405" r:id="rId51"/>
    <p:sldId id="406" r:id="rId52"/>
    <p:sldId id="415" r:id="rId53"/>
    <p:sldId id="348" r:id="rId54"/>
    <p:sldId id="349" r:id="rId55"/>
    <p:sldId id="392" r:id="rId56"/>
    <p:sldId id="369" r:id="rId57"/>
    <p:sldId id="370" r:id="rId58"/>
    <p:sldId id="371" r:id="rId59"/>
    <p:sldId id="372" r:id="rId60"/>
    <p:sldId id="373" r:id="rId61"/>
    <p:sldId id="368" r:id="rId62"/>
    <p:sldId id="374" r:id="rId63"/>
    <p:sldId id="414" r:id="rId64"/>
    <p:sldId id="409" r:id="rId65"/>
    <p:sldId id="421" r:id="rId66"/>
    <p:sldId id="422" r:id="rId67"/>
    <p:sldId id="268" r:id="rId68"/>
    <p:sldId id="269" r:id="rId69"/>
    <p:sldId id="270" r:id="rId70"/>
    <p:sldId id="271" r:id="rId71"/>
    <p:sldId id="272" r:id="rId72"/>
    <p:sldId id="273" r:id="rId73"/>
    <p:sldId id="274" r:id="rId74"/>
    <p:sldId id="275" r:id="rId75"/>
    <p:sldId id="276" r:id="rId76"/>
    <p:sldId id="277" r:id="rId77"/>
    <p:sldId id="278" r:id="rId78"/>
    <p:sldId id="279" r:id="rId79"/>
    <p:sldId id="281" r:id="rId80"/>
    <p:sldId id="282" r:id="rId81"/>
    <p:sldId id="283" r:id="rId82"/>
    <p:sldId id="284" r:id="rId83"/>
    <p:sldId id="285" r:id="rId84"/>
    <p:sldId id="286" r:id="rId85"/>
    <p:sldId id="287" r:id="rId86"/>
    <p:sldId id="288" r:id="rId87"/>
    <p:sldId id="289" r:id="rId88"/>
    <p:sldId id="290" r:id="rId89"/>
    <p:sldId id="291" r:id="rId90"/>
    <p:sldId id="292" r:id="rId91"/>
    <p:sldId id="293" r:id="rId92"/>
    <p:sldId id="294" r:id="rId93"/>
    <p:sldId id="295" r:id="rId94"/>
    <p:sldId id="296" r:id="rId95"/>
    <p:sldId id="297" r:id="rId96"/>
    <p:sldId id="298" r:id="rId97"/>
    <p:sldId id="299" r:id="rId98"/>
    <p:sldId id="300" r:id="rId99"/>
    <p:sldId id="301" r:id="rId100"/>
    <p:sldId id="302" r:id="rId101"/>
    <p:sldId id="303" r:id="rId102"/>
    <p:sldId id="304" r:id="rId103"/>
    <p:sldId id="305" r:id="rId104"/>
    <p:sldId id="306" r:id="rId105"/>
    <p:sldId id="307" r:id="rId106"/>
    <p:sldId id="308" r:id="rId107"/>
    <p:sldId id="309" r:id="rId108"/>
    <p:sldId id="310" r:id="rId109"/>
    <p:sldId id="311" r:id="rId110"/>
    <p:sldId id="312" r:id="rId111"/>
    <p:sldId id="313" r:id="rId112"/>
    <p:sldId id="314" r:id="rId113"/>
    <p:sldId id="315" r:id="rId114"/>
    <p:sldId id="316" r:id="rId115"/>
    <p:sldId id="317" r:id="rId116"/>
    <p:sldId id="318" r:id="rId117"/>
    <p:sldId id="319" r:id="rId118"/>
    <p:sldId id="320" r:id="rId119"/>
    <p:sldId id="321" r:id="rId120"/>
    <p:sldId id="322" r:id="rId121"/>
    <p:sldId id="323" r:id="rId122"/>
    <p:sldId id="324" r:id="rId123"/>
    <p:sldId id="325" r:id="rId124"/>
    <p:sldId id="326" r:id="rId125"/>
    <p:sldId id="375" r:id="rId126"/>
    <p:sldId id="427" r:id="rId127"/>
    <p:sldId id="376" r:id="rId128"/>
    <p:sldId id="423" r:id="rId129"/>
    <p:sldId id="424" r:id="rId130"/>
    <p:sldId id="378" r:id="rId131"/>
    <p:sldId id="377" r:id="rId132"/>
    <p:sldId id="417" r:id="rId133"/>
    <p:sldId id="350" r:id="rId134"/>
    <p:sldId id="399" r:id="rId135"/>
    <p:sldId id="351" r:id="rId136"/>
    <p:sldId id="380" r:id="rId137"/>
    <p:sldId id="425" r:id="rId138"/>
    <p:sldId id="382" r:id="rId139"/>
    <p:sldId id="379" r:id="rId140"/>
    <p:sldId id="383" r:id="rId141"/>
    <p:sldId id="385" r:id="rId142"/>
    <p:sldId id="407" r:id="rId143"/>
    <p:sldId id="395" r:id="rId14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-152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00" Type="http://schemas.openxmlformats.org/officeDocument/2006/relationships/slide" Target="slides/slide99.xml"/><Relationship Id="rId150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30" Type="http://schemas.openxmlformats.org/officeDocument/2006/relationships/slide" Target="slides/slide129.xml"/><Relationship Id="rId131" Type="http://schemas.openxmlformats.org/officeDocument/2006/relationships/slide" Target="slides/slide130.xml"/><Relationship Id="rId132" Type="http://schemas.openxmlformats.org/officeDocument/2006/relationships/slide" Target="slides/slide131.xml"/><Relationship Id="rId133" Type="http://schemas.openxmlformats.org/officeDocument/2006/relationships/slide" Target="slides/slide132.xml"/><Relationship Id="rId134" Type="http://schemas.openxmlformats.org/officeDocument/2006/relationships/slide" Target="slides/slide133.xml"/><Relationship Id="rId135" Type="http://schemas.openxmlformats.org/officeDocument/2006/relationships/slide" Target="slides/slide134.xml"/><Relationship Id="rId136" Type="http://schemas.openxmlformats.org/officeDocument/2006/relationships/slide" Target="slides/slide135.xml"/><Relationship Id="rId137" Type="http://schemas.openxmlformats.org/officeDocument/2006/relationships/slide" Target="slides/slide136.xml"/><Relationship Id="rId138" Type="http://schemas.openxmlformats.org/officeDocument/2006/relationships/slide" Target="slides/slide137.xml"/><Relationship Id="rId139" Type="http://schemas.openxmlformats.org/officeDocument/2006/relationships/slide" Target="slides/slide13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140" Type="http://schemas.openxmlformats.org/officeDocument/2006/relationships/slide" Target="slides/slide139.xml"/><Relationship Id="rId141" Type="http://schemas.openxmlformats.org/officeDocument/2006/relationships/slide" Target="slides/slide140.xml"/><Relationship Id="rId142" Type="http://schemas.openxmlformats.org/officeDocument/2006/relationships/slide" Target="slides/slide141.xml"/><Relationship Id="rId143" Type="http://schemas.openxmlformats.org/officeDocument/2006/relationships/slide" Target="slides/slide142.xml"/><Relationship Id="rId144" Type="http://schemas.openxmlformats.org/officeDocument/2006/relationships/slide" Target="slides/slide143.xml"/><Relationship Id="rId145" Type="http://schemas.openxmlformats.org/officeDocument/2006/relationships/notesMaster" Target="notesMasters/notesMaster1.xml"/><Relationship Id="rId146" Type="http://schemas.openxmlformats.org/officeDocument/2006/relationships/printerSettings" Target="printerSettings/printerSettings1.bin"/><Relationship Id="rId147" Type="http://schemas.openxmlformats.org/officeDocument/2006/relationships/presProps" Target="presProps.xml"/><Relationship Id="rId148" Type="http://schemas.openxmlformats.org/officeDocument/2006/relationships/viewProps" Target="viewProps.xml"/><Relationship Id="rId14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DED255-35E6-6344-8E1F-6BABCB62E840}" type="datetimeFigureOut">
              <a:rPr lang="en-US" smtClean="0"/>
              <a:t>20/01/16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22883C-F9CA-AF42-A244-0ED9756F8B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622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6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6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4.xml"/></Relationships>
</file>

<file path=ppt/notesSlides/_rels/notesSlide6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5.xml"/></Relationships>
</file>

<file path=ppt/notesSlides/_rels/notesSlide6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6.xml"/></Relationships>
</file>

<file path=ppt/notesSlides/_rels/notesSlide6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6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6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9.xml"/></Relationships>
</file>

<file path=ppt/notesSlides/_rels/notesSlide6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0.xml"/></Relationships>
</file>

<file path=ppt/notesSlides/_rels/notesSlide6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1.xml"/></Relationships>
</file>

<file path=ppt/notesSlides/_rels/notesSlide6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2.xml"/></Relationships>
</file>

<file path=ppt/notesSlides/_rels/notesSlide6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3.xml"/></Relationships>
</file>

<file path=ppt/notesSlides/_rels/notesSlide7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4.xml"/></Relationships>
</file>

<file path=ppt/notesSlides/_rels/notesSlide7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7.xml"/></Relationships>
</file>

<file path=ppt/notesSlides/_rels/notesSlide7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9.xml"/></Relationships>
</file>

<file path=ppt/notesSlides/_rels/notesSlide7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0.xml"/></Relationships>
</file>

<file path=ppt/notesSlides/_rels/notesSlide7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1.xml"/></Relationships>
</file>

<file path=ppt/notesSlides/_rels/notesSlide7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1C7E2B-C165-2B49-BF9C-317EF26F9D26}" type="slidenum">
              <a:rPr lang="en-US"/>
              <a:pPr/>
              <a:t>1</a:t>
            </a:fld>
            <a:endParaRPr lang="en-US"/>
          </a:p>
        </p:txBody>
      </p:sp>
      <p:sp>
        <p:nvSpPr>
          <p:cNvPr id="460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774D984-93CE-ED44-AC98-DA792C1A99A3}" type="slidenum">
              <a:rPr lang="en-US"/>
              <a:pPr/>
              <a:t>7</a:t>
            </a:fld>
            <a:endParaRPr lang="en-US"/>
          </a:p>
        </p:txBody>
      </p:sp>
      <p:sp>
        <p:nvSpPr>
          <p:cNvPr id="151553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51554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AE8ABD4-7028-BD4E-B5FF-25862A52B4C5}" type="slidenum">
              <a:rPr lang="en-US"/>
              <a:pPr/>
              <a:t>8</a:t>
            </a:fld>
            <a:endParaRPr lang="en-US"/>
          </a:p>
        </p:txBody>
      </p:sp>
      <p:sp>
        <p:nvSpPr>
          <p:cNvPr id="152577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52578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F4297B0-D2AA-1449-96D9-9F2A1FABD838}" type="slidenum">
              <a:rPr lang="en-US"/>
              <a:pPr/>
              <a:t>9</a:t>
            </a:fld>
            <a:endParaRPr lang="en-US"/>
          </a:p>
        </p:txBody>
      </p:sp>
      <p:sp>
        <p:nvSpPr>
          <p:cNvPr id="153601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53602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C1CF57D-A94D-9A40-8434-260183D1A615}" type="slidenum">
              <a:rPr lang="en-US"/>
              <a:pPr/>
              <a:t>10</a:t>
            </a:fld>
            <a:endParaRPr lang="en-US"/>
          </a:p>
        </p:txBody>
      </p:sp>
      <p:sp>
        <p:nvSpPr>
          <p:cNvPr id="154625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54626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AF4DE99-3B8B-0246-8315-AF2AD516EA0B}" type="slidenum">
              <a:rPr lang="en-US"/>
              <a:pPr/>
              <a:t>11</a:t>
            </a:fld>
            <a:endParaRPr lang="en-US"/>
          </a:p>
        </p:txBody>
      </p:sp>
      <p:sp>
        <p:nvSpPr>
          <p:cNvPr id="155649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55650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1B86D7F-C5F4-DA4C-AF1C-408FFF54C6E4}" type="slidenum">
              <a:rPr lang="en-US"/>
              <a:pPr/>
              <a:t>12</a:t>
            </a:fld>
            <a:endParaRPr lang="en-US"/>
          </a:p>
        </p:txBody>
      </p:sp>
      <p:sp>
        <p:nvSpPr>
          <p:cNvPr id="156673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56674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7911E8D-AE11-3D40-ADA6-308FA9BBCC19}" type="slidenum">
              <a:rPr lang="en-US"/>
              <a:pPr/>
              <a:t>13</a:t>
            </a:fld>
            <a:endParaRPr lang="en-US"/>
          </a:p>
        </p:txBody>
      </p:sp>
      <p:sp>
        <p:nvSpPr>
          <p:cNvPr id="157697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57698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B35E125-07D3-3547-A878-60346AA58B40}" type="slidenum">
              <a:rPr lang="en-US"/>
              <a:pPr/>
              <a:t>14</a:t>
            </a:fld>
            <a:endParaRPr lang="en-US"/>
          </a:p>
        </p:txBody>
      </p:sp>
      <p:sp>
        <p:nvSpPr>
          <p:cNvPr id="158721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58722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16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2883C-F9CA-AF42-A244-0ED9756F8B7E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8511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2883C-F9CA-AF42-A244-0ED9756F8B7E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8511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2883C-F9CA-AF42-A244-0ED9756F8B7E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8511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50A2CED-79C9-1C40-9997-7C372B2E4B68}" type="slidenum">
              <a:rPr lang="en-US"/>
              <a:pPr/>
              <a:t>66</a:t>
            </a:fld>
            <a:endParaRPr lang="en-US"/>
          </a:p>
        </p:txBody>
      </p:sp>
      <p:sp>
        <p:nvSpPr>
          <p:cNvPr id="193537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93538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50A2CED-79C9-1C40-9997-7C372B2E4B68}" type="slidenum">
              <a:rPr lang="en-US"/>
              <a:pPr/>
              <a:t>68</a:t>
            </a:fld>
            <a:endParaRPr lang="en-US"/>
          </a:p>
        </p:txBody>
      </p:sp>
      <p:sp>
        <p:nvSpPr>
          <p:cNvPr id="193537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93538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46B5476-9499-784F-9F6E-273C462C494B}" type="slidenum">
              <a:rPr lang="en-US"/>
              <a:pPr/>
              <a:t>69</a:t>
            </a:fld>
            <a:endParaRPr lang="en-US"/>
          </a:p>
        </p:txBody>
      </p:sp>
      <p:sp>
        <p:nvSpPr>
          <p:cNvPr id="194561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94562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7269288-F211-B744-9D1F-03678DEC25FE}" type="slidenum">
              <a:rPr lang="en-US"/>
              <a:pPr/>
              <a:t>70</a:t>
            </a:fld>
            <a:endParaRPr lang="en-US"/>
          </a:p>
        </p:txBody>
      </p:sp>
      <p:sp>
        <p:nvSpPr>
          <p:cNvPr id="195585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95586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F5114C8-EE0E-CC49-B5A8-087225820EA6}" type="slidenum">
              <a:rPr lang="en-US"/>
              <a:pPr/>
              <a:t>71</a:t>
            </a:fld>
            <a:endParaRPr lang="en-US"/>
          </a:p>
        </p:txBody>
      </p:sp>
      <p:sp>
        <p:nvSpPr>
          <p:cNvPr id="197633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97634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59C8855-8B0C-CD41-9BC6-463171686373}" type="slidenum">
              <a:rPr lang="en-US"/>
              <a:pPr/>
              <a:t>73</a:t>
            </a:fld>
            <a:endParaRPr lang="en-US"/>
          </a:p>
        </p:txBody>
      </p:sp>
      <p:sp>
        <p:nvSpPr>
          <p:cNvPr id="199681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99682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F505A13-1D57-2343-BDAD-93D292E1AB65}" type="slidenum">
              <a:rPr lang="en-US"/>
              <a:pPr/>
              <a:t>74</a:t>
            </a:fld>
            <a:endParaRPr lang="en-US"/>
          </a:p>
        </p:txBody>
      </p:sp>
      <p:sp>
        <p:nvSpPr>
          <p:cNvPr id="200705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00706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21C2D6A-2B76-CB46-802E-23CFF6703645}" type="slidenum">
              <a:rPr lang="en-US"/>
              <a:pPr/>
              <a:t>75</a:t>
            </a:fld>
            <a:endParaRPr lang="en-US"/>
          </a:p>
        </p:txBody>
      </p:sp>
      <p:sp>
        <p:nvSpPr>
          <p:cNvPr id="201729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01730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9F593CC-9140-7C4E-BE8C-75CD89FC3269}" type="slidenum">
              <a:rPr lang="en-US"/>
              <a:pPr/>
              <a:t>76</a:t>
            </a:fld>
            <a:endParaRPr lang="en-US"/>
          </a:p>
        </p:txBody>
      </p:sp>
      <p:sp>
        <p:nvSpPr>
          <p:cNvPr id="202753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02754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AFD3DD0-48D0-ED4F-BE73-A8BB47524156}" type="slidenum">
              <a:rPr lang="en-US"/>
              <a:pPr/>
              <a:t>77</a:t>
            </a:fld>
            <a:endParaRPr lang="en-US"/>
          </a:p>
        </p:txBody>
      </p:sp>
      <p:sp>
        <p:nvSpPr>
          <p:cNvPr id="209921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09922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3D1C3BC-DC20-454B-9623-EAB6187EE40A}" type="slidenum">
              <a:rPr lang="en-US"/>
              <a:pPr/>
              <a:t>78</a:t>
            </a:fld>
            <a:endParaRPr lang="en-US"/>
          </a:p>
        </p:txBody>
      </p:sp>
      <p:sp>
        <p:nvSpPr>
          <p:cNvPr id="210945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10946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8AFDA04-7351-3E41-B91E-AAE7E2D43E91}" type="slidenum">
              <a:rPr lang="en-US"/>
              <a:pPr/>
              <a:t>79</a:t>
            </a:fld>
            <a:endParaRPr lang="en-US"/>
          </a:p>
        </p:txBody>
      </p:sp>
      <p:sp>
        <p:nvSpPr>
          <p:cNvPr id="212993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12994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036E6E8-B362-1445-8812-EDFC27D141A2}" type="slidenum">
              <a:rPr lang="en-US"/>
              <a:pPr/>
              <a:t>80</a:t>
            </a:fld>
            <a:endParaRPr lang="en-US"/>
          </a:p>
        </p:txBody>
      </p:sp>
      <p:sp>
        <p:nvSpPr>
          <p:cNvPr id="214017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14018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D6B0A60-11D1-A049-9C77-CE2722B07F69}" type="slidenum">
              <a:rPr lang="en-US"/>
              <a:pPr/>
              <a:t>81</a:t>
            </a:fld>
            <a:endParaRPr lang="en-US"/>
          </a:p>
        </p:txBody>
      </p:sp>
      <p:sp>
        <p:nvSpPr>
          <p:cNvPr id="215041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15042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92A5520-43C7-4445-A379-F2C2F82FB935}" type="slidenum">
              <a:rPr lang="en-US"/>
              <a:pPr/>
              <a:t>82</a:t>
            </a:fld>
            <a:endParaRPr lang="en-US"/>
          </a:p>
        </p:txBody>
      </p:sp>
      <p:sp>
        <p:nvSpPr>
          <p:cNvPr id="216065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16066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23BA87E-0529-404D-A996-2E63BBFA14B1}" type="slidenum">
              <a:rPr lang="en-US"/>
              <a:pPr/>
              <a:t>83</a:t>
            </a:fld>
            <a:endParaRPr lang="en-US"/>
          </a:p>
        </p:txBody>
      </p:sp>
      <p:sp>
        <p:nvSpPr>
          <p:cNvPr id="217089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17090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2A7EA1E-F98D-2A4C-A81E-8F2590D4B047}" type="slidenum">
              <a:rPr lang="en-US"/>
              <a:pPr/>
              <a:t>84</a:t>
            </a:fld>
            <a:endParaRPr lang="en-US"/>
          </a:p>
        </p:txBody>
      </p:sp>
      <p:sp>
        <p:nvSpPr>
          <p:cNvPr id="218113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18114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53A03AF-7BCD-5143-8176-83EADB673D21}" type="slidenum">
              <a:rPr lang="en-US"/>
              <a:pPr/>
              <a:t>85</a:t>
            </a:fld>
            <a:endParaRPr lang="en-US"/>
          </a:p>
        </p:txBody>
      </p:sp>
      <p:sp>
        <p:nvSpPr>
          <p:cNvPr id="219137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19138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8FA8B6C-9E21-DE4E-BEEF-4628F8DF020B}" type="slidenum">
              <a:rPr lang="en-US"/>
              <a:pPr/>
              <a:t>86</a:t>
            </a:fld>
            <a:endParaRPr lang="en-US"/>
          </a:p>
        </p:txBody>
      </p:sp>
      <p:sp>
        <p:nvSpPr>
          <p:cNvPr id="220161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20162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B1CFA0F-4A52-7047-8A65-4841B2AECFA3}" type="slidenum">
              <a:rPr lang="en-US"/>
              <a:pPr/>
              <a:t>87</a:t>
            </a:fld>
            <a:endParaRPr lang="en-US"/>
          </a:p>
        </p:txBody>
      </p:sp>
      <p:sp>
        <p:nvSpPr>
          <p:cNvPr id="221185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21186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9DC31E0-357A-7246-A661-A59A23771F29}" type="slidenum">
              <a:rPr lang="en-US"/>
              <a:pPr/>
              <a:t>88</a:t>
            </a:fld>
            <a:endParaRPr lang="en-US"/>
          </a:p>
        </p:txBody>
      </p:sp>
      <p:sp>
        <p:nvSpPr>
          <p:cNvPr id="222209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22210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9D53E0B-55AA-E447-8A49-431999E35E49}" type="slidenum">
              <a:rPr lang="en-US"/>
              <a:pPr/>
              <a:t>89</a:t>
            </a:fld>
            <a:endParaRPr lang="en-US"/>
          </a:p>
        </p:txBody>
      </p:sp>
      <p:sp>
        <p:nvSpPr>
          <p:cNvPr id="223233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23234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48F81CD-6E14-654C-9A6C-53FC359B334A}" type="slidenum">
              <a:rPr lang="en-US"/>
              <a:pPr/>
              <a:t>90</a:t>
            </a:fld>
            <a:endParaRPr lang="en-US"/>
          </a:p>
        </p:txBody>
      </p:sp>
      <p:sp>
        <p:nvSpPr>
          <p:cNvPr id="224257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24258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1613FB6-578E-544C-BC5D-6A5AF4CCA285}" type="slidenum">
              <a:rPr lang="en-US"/>
              <a:pPr/>
              <a:t>91</a:t>
            </a:fld>
            <a:endParaRPr lang="en-US"/>
          </a:p>
        </p:txBody>
      </p:sp>
      <p:sp>
        <p:nvSpPr>
          <p:cNvPr id="225281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25282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F91D0A8-2CB3-5147-B50F-77BFC0F78DBE}" type="slidenum">
              <a:rPr lang="en-US"/>
              <a:pPr/>
              <a:t>92</a:t>
            </a:fld>
            <a:endParaRPr lang="en-US"/>
          </a:p>
        </p:txBody>
      </p:sp>
      <p:sp>
        <p:nvSpPr>
          <p:cNvPr id="226305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26306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FAF1453-B82A-244C-AC2E-6D174BECA830}" type="slidenum">
              <a:rPr lang="en-US"/>
              <a:pPr/>
              <a:t>93</a:t>
            </a:fld>
            <a:endParaRPr lang="en-US"/>
          </a:p>
        </p:txBody>
      </p:sp>
      <p:sp>
        <p:nvSpPr>
          <p:cNvPr id="227329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27330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D41C279-BC98-354D-90AC-0D3F71D69BEE}" type="slidenum">
              <a:rPr lang="en-US"/>
              <a:pPr/>
              <a:t>94</a:t>
            </a:fld>
            <a:endParaRPr lang="en-US"/>
          </a:p>
        </p:txBody>
      </p:sp>
      <p:sp>
        <p:nvSpPr>
          <p:cNvPr id="228353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28354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D3E997C-3638-604A-B780-5A83F3EE41A4}" type="slidenum">
              <a:rPr lang="en-US"/>
              <a:pPr/>
              <a:t>95</a:t>
            </a:fld>
            <a:endParaRPr lang="en-US"/>
          </a:p>
        </p:txBody>
      </p:sp>
      <p:sp>
        <p:nvSpPr>
          <p:cNvPr id="229377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29378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197B757-22DA-054C-B13E-FC1632CB3C66}" type="slidenum">
              <a:rPr lang="en-US"/>
              <a:pPr/>
              <a:t>96</a:t>
            </a:fld>
            <a:endParaRPr lang="en-US"/>
          </a:p>
        </p:txBody>
      </p:sp>
      <p:sp>
        <p:nvSpPr>
          <p:cNvPr id="230401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30402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83BD7CF-C8D5-E946-9353-B9D404FE313D}" type="slidenum">
              <a:rPr lang="en-US"/>
              <a:pPr/>
              <a:t>97</a:t>
            </a:fld>
            <a:endParaRPr lang="en-US"/>
          </a:p>
        </p:txBody>
      </p:sp>
      <p:sp>
        <p:nvSpPr>
          <p:cNvPr id="231425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31426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423574D-1CBB-AA47-865D-5104717C146F}" type="slidenum">
              <a:rPr lang="en-US"/>
              <a:pPr/>
              <a:t>98</a:t>
            </a:fld>
            <a:endParaRPr lang="en-US"/>
          </a:p>
        </p:txBody>
      </p:sp>
      <p:sp>
        <p:nvSpPr>
          <p:cNvPr id="232449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32450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F0CC0DC-E5D2-1944-A33B-7B3F57D8181F}" type="slidenum">
              <a:rPr lang="en-US"/>
              <a:pPr/>
              <a:t>99</a:t>
            </a:fld>
            <a:endParaRPr lang="en-US"/>
          </a:p>
        </p:txBody>
      </p:sp>
      <p:sp>
        <p:nvSpPr>
          <p:cNvPr id="233473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33474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D7C4475-80BE-B24E-A90B-7CBF60A47F31}" type="slidenum">
              <a:rPr lang="en-US"/>
              <a:pPr/>
              <a:t>100</a:t>
            </a:fld>
            <a:endParaRPr lang="en-US"/>
          </a:p>
        </p:txBody>
      </p:sp>
      <p:sp>
        <p:nvSpPr>
          <p:cNvPr id="234497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34498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75EA680-D0A2-C448-A583-97D97C02BE1B}" type="slidenum">
              <a:rPr lang="en-US"/>
              <a:pPr/>
              <a:t>101</a:t>
            </a:fld>
            <a:endParaRPr lang="en-US"/>
          </a:p>
        </p:txBody>
      </p:sp>
      <p:sp>
        <p:nvSpPr>
          <p:cNvPr id="235521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35522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DCD0DE1-4676-B440-B28C-EB7D5E3F3B91}" type="slidenum">
              <a:rPr lang="en-US"/>
              <a:pPr/>
              <a:t>102</a:t>
            </a:fld>
            <a:endParaRPr lang="en-US"/>
          </a:p>
        </p:txBody>
      </p:sp>
      <p:sp>
        <p:nvSpPr>
          <p:cNvPr id="236545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36546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966EDC5-8C33-C347-BC00-73EEBFD3B46C}" type="slidenum">
              <a:rPr lang="en-US"/>
              <a:pPr/>
              <a:t>103</a:t>
            </a:fld>
            <a:endParaRPr lang="en-US"/>
          </a:p>
        </p:txBody>
      </p:sp>
      <p:sp>
        <p:nvSpPr>
          <p:cNvPr id="237569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37570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C2DA2A6-27BA-D34F-9B88-646AF7112C11}" type="slidenum">
              <a:rPr lang="en-US"/>
              <a:pPr/>
              <a:t>104</a:t>
            </a:fld>
            <a:endParaRPr lang="en-US"/>
          </a:p>
        </p:txBody>
      </p:sp>
      <p:sp>
        <p:nvSpPr>
          <p:cNvPr id="238593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38594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4C4B974-B305-C240-BEE1-449678B09700}" type="slidenum">
              <a:rPr lang="en-US"/>
              <a:pPr/>
              <a:t>105</a:t>
            </a:fld>
            <a:endParaRPr lang="en-US"/>
          </a:p>
        </p:txBody>
      </p:sp>
      <p:sp>
        <p:nvSpPr>
          <p:cNvPr id="239617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39618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54EE96E-3A4E-9A42-A9F4-A8223CB6A55B}" type="slidenum">
              <a:rPr lang="en-US"/>
              <a:pPr/>
              <a:t>106</a:t>
            </a:fld>
            <a:endParaRPr lang="en-US"/>
          </a:p>
        </p:txBody>
      </p:sp>
      <p:sp>
        <p:nvSpPr>
          <p:cNvPr id="240641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0642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5D4FD97-EA49-0242-933A-886EA7E8786F}" type="slidenum">
              <a:rPr lang="en-US"/>
              <a:pPr/>
              <a:t>107</a:t>
            </a:fld>
            <a:endParaRPr lang="en-US"/>
          </a:p>
        </p:txBody>
      </p:sp>
      <p:sp>
        <p:nvSpPr>
          <p:cNvPr id="241665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1666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BF435A0-6AD9-5743-9EB4-9E8C6AF20D18}" type="slidenum">
              <a:rPr lang="en-US"/>
              <a:pPr/>
              <a:t>108</a:t>
            </a:fld>
            <a:endParaRPr lang="en-US"/>
          </a:p>
        </p:txBody>
      </p:sp>
      <p:sp>
        <p:nvSpPr>
          <p:cNvPr id="242689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2690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19A2F9B-3CA4-9A4F-BC8E-5FC18994E358}" type="slidenum">
              <a:rPr lang="en-US"/>
              <a:pPr/>
              <a:t>109</a:t>
            </a:fld>
            <a:endParaRPr lang="en-US"/>
          </a:p>
        </p:txBody>
      </p:sp>
      <p:sp>
        <p:nvSpPr>
          <p:cNvPr id="243713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3714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3CEB18C-E7C8-4048-8263-23538903CB03}" type="slidenum">
              <a:rPr lang="en-US"/>
              <a:pPr/>
              <a:t>110</a:t>
            </a:fld>
            <a:endParaRPr lang="en-US"/>
          </a:p>
        </p:txBody>
      </p:sp>
      <p:sp>
        <p:nvSpPr>
          <p:cNvPr id="244737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4738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85CD272-241C-1342-AEE4-CE249DBA759D}" type="slidenum">
              <a:rPr lang="en-US"/>
              <a:pPr/>
              <a:t>111</a:t>
            </a:fld>
            <a:endParaRPr lang="en-US"/>
          </a:p>
        </p:txBody>
      </p:sp>
      <p:sp>
        <p:nvSpPr>
          <p:cNvPr id="245761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62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B9AC311-B175-E248-BE8A-D8EBEBDDD082}" type="slidenum">
              <a:rPr lang="en-US"/>
              <a:pPr/>
              <a:t>112</a:t>
            </a:fld>
            <a:endParaRPr lang="en-US"/>
          </a:p>
        </p:txBody>
      </p:sp>
      <p:sp>
        <p:nvSpPr>
          <p:cNvPr id="246785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6786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44F4A1D-A3E9-8F4E-B3F3-C25598F4503B}" type="slidenum">
              <a:rPr lang="en-US"/>
              <a:pPr/>
              <a:t>113</a:t>
            </a:fld>
            <a:endParaRPr lang="en-US"/>
          </a:p>
        </p:txBody>
      </p:sp>
      <p:sp>
        <p:nvSpPr>
          <p:cNvPr id="247809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7810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B21457E-20EA-8F4A-A820-668ADC81E548}" type="slidenum">
              <a:rPr lang="en-US"/>
              <a:pPr/>
              <a:t>114</a:t>
            </a:fld>
            <a:endParaRPr lang="en-US"/>
          </a:p>
        </p:txBody>
      </p:sp>
      <p:sp>
        <p:nvSpPr>
          <p:cNvPr id="248833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8834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1046718-7C85-5043-8789-7569307B5D62}" type="slidenum">
              <a:rPr lang="en-US"/>
              <a:pPr/>
              <a:t>115</a:t>
            </a:fld>
            <a:endParaRPr lang="en-US"/>
          </a:p>
        </p:txBody>
      </p:sp>
      <p:sp>
        <p:nvSpPr>
          <p:cNvPr id="249857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9858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E6966F3-352C-694D-A74D-A096A059B505}" type="slidenum">
              <a:rPr lang="en-US"/>
              <a:pPr/>
              <a:t>116</a:t>
            </a:fld>
            <a:endParaRPr lang="en-US"/>
          </a:p>
        </p:txBody>
      </p:sp>
      <p:sp>
        <p:nvSpPr>
          <p:cNvPr id="250881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50882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7E1F857-26AD-104D-BDF8-6672F080EA18}" type="slidenum">
              <a:rPr lang="en-US"/>
              <a:pPr/>
              <a:t>117</a:t>
            </a:fld>
            <a:endParaRPr lang="en-US"/>
          </a:p>
        </p:txBody>
      </p:sp>
      <p:sp>
        <p:nvSpPr>
          <p:cNvPr id="251905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51906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9010385-1BC0-B249-92EC-5E7CD4EE6A88}" type="slidenum">
              <a:rPr lang="en-US"/>
              <a:pPr/>
              <a:t>118</a:t>
            </a:fld>
            <a:endParaRPr lang="en-US"/>
          </a:p>
        </p:txBody>
      </p:sp>
      <p:sp>
        <p:nvSpPr>
          <p:cNvPr id="252929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52930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F2A4857-6122-DE4B-8772-E16EC4C76E5A}" type="slidenum">
              <a:rPr lang="en-US"/>
              <a:pPr/>
              <a:t>119</a:t>
            </a:fld>
            <a:endParaRPr lang="en-US"/>
          </a:p>
        </p:txBody>
      </p:sp>
      <p:sp>
        <p:nvSpPr>
          <p:cNvPr id="253953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53954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4CE0606-0785-934E-8ED6-AF906981FA89}" type="slidenum">
              <a:rPr lang="en-US"/>
              <a:pPr/>
              <a:t>120</a:t>
            </a:fld>
            <a:endParaRPr lang="en-US"/>
          </a:p>
        </p:txBody>
      </p:sp>
      <p:sp>
        <p:nvSpPr>
          <p:cNvPr id="254977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54978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1BD0D0B-456D-A345-81C5-AE5A611AE0E2}" type="slidenum">
              <a:rPr lang="en-US"/>
              <a:pPr/>
              <a:t>121</a:t>
            </a:fld>
            <a:endParaRPr lang="en-US"/>
          </a:p>
        </p:txBody>
      </p:sp>
      <p:sp>
        <p:nvSpPr>
          <p:cNvPr id="256001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56002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6D8EA81-E970-F146-959B-94EEBF277B3D}" type="slidenum">
              <a:rPr lang="en-US"/>
              <a:pPr/>
              <a:t>122</a:t>
            </a:fld>
            <a:endParaRPr lang="en-US"/>
          </a:p>
        </p:txBody>
      </p:sp>
      <p:sp>
        <p:nvSpPr>
          <p:cNvPr id="257025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57026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29B10F1-F38D-7B40-B50A-BE16E1841029}" type="slidenum">
              <a:rPr lang="en-US"/>
              <a:pPr/>
              <a:t>123</a:t>
            </a:fld>
            <a:endParaRPr lang="en-US"/>
          </a:p>
        </p:txBody>
      </p:sp>
      <p:sp>
        <p:nvSpPr>
          <p:cNvPr id="258049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58050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D4B2F44-4FE3-1242-A2FD-8093241BE6EB}" type="slidenum">
              <a:rPr lang="en-US"/>
              <a:pPr/>
              <a:t>124</a:t>
            </a:fld>
            <a:endParaRPr lang="en-US"/>
          </a:p>
        </p:txBody>
      </p:sp>
      <p:sp>
        <p:nvSpPr>
          <p:cNvPr id="259073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59074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818A672-9D56-AA4E-AF73-B597F05D1FA9}" type="slidenum">
              <a:rPr lang="en-US"/>
              <a:pPr/>
              <a:t>127</a:t>
            </a:fld>
            <a:endParaRPr lang="en-US"/>
          </a:p>
        </p:txBody>
      </p:sp>
      <p:sp>
        <p:nvSpPr>
          <p:cNvPr id="211969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11970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818A672-9D56-AA4E-AF73-B597F05D1FA9}" type="slidenum">
              <a:rPr lang="en-US"/>
              <a:pPr/>
              <a:t>129</a:t>
            </a:fld>
            <a:endParaRPr lang="en-US"/>
          </a:p>
        </p:txBody>
      </p:sp>
      <p:sp>
        <p:nvSpPr>
          <p:cNvPr id="211969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11970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818A672-9D56-AA4E-AF73-B597F05D1FA9}" type="slidenum">
              <a:rPr lang="en-US"/>
              <a:pPr/>
              <a:t>130</a:t>
            </a:fld>
            <a:endParaRPr lang="en-US"/>
          </a:p>
        </p:txBody>
      </p:sp>
      <p:sp>
        <p:nvSpPr>
          <p:cNvPr id="211969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11970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818A672-9D56-AA4E-AF73-B597F05D1FA9}" type="slidenum">
              <a:rPr lang="en-US"/>
              <a:pPr/>
              <a:t>131</a:t>
            </a:fld>
            <a:endParaRPr lang="en-US"/>
          </a:p>
        </p:txBody>
      </p:sp>
      <p:sp>
        <p:nvSpPr>
          <p:cNvPr id="211969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11970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818A672-9D56-AA4E-AF73-B597F05D1FA9}" type="slidenum">
              <a:rPr lang="en-US"/>
              <a:pPr/>
              <a:t>132</a:t>
            </a:fld>
            <a:endParaRPr lang="en-US"/>
          </a:p>
        </p:txBody>
      </p:sp>
      <p:sp>
        <p:nvSpPr>
          <p:cNvPr id="211969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11970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B5FB3-6248-AB43-81E4-DBFD98CE3792}" type="datetimeFigureOut">
              <a:rPr lang="en-US" smtClean="0"/>
              <a:t>20/01/16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51BA-38E0-5140-A705-443220BF7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802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B5FB3-6248-AB43-81E4-DBFD98CE3792}" type="datetimeFigureOut">
              <a:rPr lang="en-US" smtClean="0"/>
              <a:t>20/01/16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51BA-38E0-5140-A705-443220BF7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641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B5FB3-6248-AB43-81E4-DBFD98CE3792}" type="datetimeFigureOut">
              <a:rPr lang="en-US" smtClean="0"/>
              <a:t>20/01/16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51BA-38E0-5140-A705-443220BF7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958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B5FB3-6248-AB43-81E4-DBFD98CE3792}" type="datetimeFigureOut">
              <a:rPr lang="en-US" smtClean="0"/>
              <a:t>20/01/16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51BA-38E0-5140-A705-443220BF7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975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B5FB3-6248-AB43-81E4-DBFD98CE3792}" type="datetimeFigureOut">
              <a:rPr lang="en-US" smtClean="0"/>
              <a:t>20/01/16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51BA-38E0-5140-A705-443220BF7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783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B5FB3-6248-AB43-81E4-DBFD98CE3792}" type="datetimeFigureOut">
              <a:rPr lang="en-US" smtClean="0"/>
              <a:t>20/01/16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51BA-38E0-5140-A705-443220BF7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70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B5FB3-6248-AB43-81E4-DBFD98CE3792}" type="datetimeFigureOut">
              <a:rPr lang="en-US" smtClean="0"/>
              <a:t>20/01/16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51BA-38E0-5140-A705-443220BF7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617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B5FB3-6248-AB43-81E4-DBFD98CE3792}" type="datetimeFigureOut">
              <a:rPr lang="en-US" smtClean="0"/>
              <a:t>20/01/16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51BA-38E0-5140-A705-443220BF7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547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B5FB3-6248-AB43-81E4-DBFD98CE3792}" type="datetimeFigureOut">
              <a:rPr lang="en-US" smtClean="0"/>
              <a:t>20/01/16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51BA-38E0-5140-A705-443220BF7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574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B5FB3-6248-AB43-81E4-DBFD98CE3792}" type="datetimeFigureOut">
              <a:rPr lang="en-US" smtClean="0"/>
              <a:t>20/01/16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51BA-38E0-5140-A705-443220BF7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827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B5FB3-6248-AB43-81E4-DBFD98CE3792}" type="datetimeFigureOut">
              <a:rPr lang="en-US" smtClean="0"/>
              <a:t>20/01/16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51BA-38E0-5140-A705-443220BF7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1699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D22D-62C3-4F29-8493-06C9B0E7A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4222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7016D4-4978-434B-9B8C-25DCA86072DA}" type="datetimeFigureOut">
              <a:rPr lang="en-US" smtClean="0"/>
              <a:t>20/01/16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99FB1-D4C0-B442-A38E-8138F9E2A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0619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7016D4-4978-434B-9B8C-25DCA86072DA}" type="datetimeFigureOut">
              <a:rPr lang="en-US" smtClean="0"/>
              <a:t>20/01/16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99FB1-D4C0-B442-A38E-8138F9E2A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4302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7016D4-4978-434B-9B8C-25DCA86072DA}" type="datetimeFigureOut">
              <a:rPr lang="en-US" smtClean="0"/>
              <a:t>20/01/16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99FB1-D4C0-B442-A38E-8138F9E2A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66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2B5FB3-6248-AB43-81E4-DBFD98CE3792}" type="datetimeFigureOut">
              <a:rPr lang="en-US" smtClean="0"/>
              <a:t>20/01/16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051BA-38E0-5140-A705-443220BF7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071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4" r:id="rId13"/>
    <p:sldLayoutId id="2147483665" r:id="rId14"/>
    <p:sldLayoutId id="2147483666" r:id="rId1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microsoft.com/office/2007/relationships/hdphoto" Target="../media/hdphoto1.wdp"/><Relationship Id="rId5" Type="http://schemas.openxmlformats.org/officeDocument/2006/relationships/image" Target="../media/image6.png"/><Relationship Id="rId6" Type="http://schemas.microsoft.com/office/2007/relationships/hdphoto" Target="../media/hdphoto2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Relationship Id="rId3" Type="http://schemas.openxmlformats.org/officeDocument/2006/relationships/image" Target="../media/image16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7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0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3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4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5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6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8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9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0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1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3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4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5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6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8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9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0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gif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1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3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4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5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png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3566"/>
            <a:ext cx="9175420" cy="6881565"/>
          </a:xfrm>
          <a:prstGeom prst="rect">
            <a:avLst/>
          </a:prstGeom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321418" y="4552607"/>
            <a:ext cx="4151244" cy="1360372"/>
          </a:xfrm>
          <a:prstGeom prst="rect">
            <a:avLst/>
          </a:prstGeom>
          <a:solidFill>
            <a:schemeClr val="accent4">
              <a:alpha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dirty="0" smtClean="0"/>
              <a:t>CS 106B</a:t>
            </a:r>
          </a:p>
          <a:p>
            <a:pPr algn="ctr">
              <a:lnSpc>
                <a:spcPct val="85000"/>
              </a:lnSpc>
            </a:pPr>
            <a:r>
              <a:rPr lang="en-US" sz="3200" dirty="0" smtClean="0"/>
              <a:t>Lecture </a:t>
            </a:r>
            <a:r>
              <a:rPr lang="en-US" sz="3200" dirty="0" smtClean="0"/>
              <a:t>6</a:t>
            </a:r>
            <a:endParaRPr lang="en-US" sz="3200" dirty="0" smtClean="0"/>
          </a:p>
          <a:p>
            <a:pPr algn="ctr">
              <a:lnSpc>
                <a:spcPct val="85000"/>
              </a:lnSpc>
            </a:pPr>
            <a:r>
              <a:rPr lang="en-US" sz="3200" dirty="0" smtClean="0"/>
              <a:t>Jan </a:t>
            </a:r>
            <a:r>
              <a:rPr lang="en-US" sz="3200" dirty="0" smtClean="0"/>
              <a:t>20</a:t>
            </a:r>
            <a:r>
              <a:rPr lang="en-US" sz="3200" dirty="0" smtClean="0"/>
              <a:t>, </a:t>
            </a:r>
            <a:r>
              <a:rPr lang="en-US" sz="3200" dirty="0" smtClean="0"/>
              <a:t>2016</a:t>
            </a:r>
            <a:endParaRPr lang="en-US" sz="3200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 rot="20627169">
            <a:off x="2952243" y="3234012"/>
            <a:ext cx="2673246" cy="52322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dirty="0" smtClean="0"/>
              <a:t>Chris Piech</a:t>
            </a:r>
            <a:endParaRPr lang="en-US" sz="3200" dirty="0"/>
          </a:p>
        </p:txBody>
      </p:sp>
      <p:sp>
        <p:nvSpPr>
          <p:cNvPr id="9" name="Title Placeholder 1"/>
          <p:cNvSpPr txBox="1">
            <a:spLocks/>
          </p:cNvSpPr>
          <p:nvPr/>
        </p:nvSpPr>
        <p:spPr>
          <a:xfrm>
            <a:off x="1010501" y="282462"/>
            <a:ext cx="7264675" cy="999510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6000" dirty="0" smtClean="0">
                <a:latin typeface="Calibri"/>
                <a:cs typeface="Calibri"/>
              </a:rPr>
              <a:t>Thinking Recursively</a:t>
            </a:r>
            <a:endParaRPr lang="en-US" sz="6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17597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Women in CS Dinner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64" y="873891"/>
            <a:ext cx="4293504" cy="57246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94722" y="1720473"/>
            <a:ext cx="119896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Today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5994722" y="2644356"/>
            <a:ext cx="258556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5:30 – 7:30pm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5994722" y="3568238"/>
            <a:ext cx="212409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Women’s</a:t>
            </a:r>
          </a:p>
          <a:p>
            <a:r>
              <a:rPr lang="en-US" sz="3200" dirty="0" smtClean="0"/>
              <a:t>Community</a:t>
            </a:r>
          </a:p>
          <a:p>
            <a:r>
              <a:rPr lang="en-US" sz="3200" dirty="0" smtClean="0"/>
              <a:t>Center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278629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err="1" smtClean="0">
                <a:latin typeface="Calibri"/>
                <a:cs typeface="Calibri"/>
              </a:rPr>
              <a:t>Socrative.com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352146"/>
            <a:ext cx="914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00" dirty="0" smtClean="0"/>
              <a:t>Room: </a:t>
            </a:r>
            <a:r>
              <a:rPr lang="en-US" sz="4200" dirty="0" smtClean="0"/>
              <a:t>106BWIN16 </a:t>
            </a:r>
            <a:endParaRPr lang="en-US" sz="4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6400" y="1637218"/>
            <a:ext cx="325120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587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Today is an exciting day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08718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Learn a new way to </a:t>
            </a:r>
            <a:r>
              <a:rPr lang="en-US" sz="3200" i="1" dirty="0" smtClean="0"/>
              <a:t>think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62396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296333" y="184856"/>
            <a:ext cx="9144000" cy="6097983"/>
            <a:chOff x="-296333" y="311855"/>
            <a:chExt cx="9144000" cy="6097983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296333" y="311855"/>
              <a:ext cx="9144000" cy="6097983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818444" y="1368778"/>
              <a:ext cx="2187223" cy="745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600" dirty="0" smtClean="0">
                  <a:latin typeface="Chalkboard"/>
                  <a:cs typeface="Chalkboard"/>
                </a:rPr>
                <a:t>Intro to Abstractions</a:t>
              </a:r>
              <a:endParaRPr lang="en-US" sz="2600" dirty="0">
                <a:latin typeface="Chalkboard"/>
                <a:cs typeface="Chalkboard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964287" y="1295400"/>
              <a:ext cx="2187223" cy="425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600" dirty="0" smtClean="0">
                  <a:latin typeface="Chalkboard"/>
                  <a:cs typeface="Chalkboard"/>
                </a:rPr>
                <a:t>Recursion</a:t>
              </a:r>
              <a:endParaRPr lang="en-US" sz="2600" dirty="0">
                <a:latin typeface="Chalkboard"/>
                <a:cs typeface="Chalkboard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55133" y="3903133"/>
              <a:ext cx="2658536" cy="425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600" dirty="0" smtClean="0">
                  <a:latin typeface="Chalkboard"/>
                  <a:cs typeface="Chalkboard"/>
                </a:rPr>
                <a:t>Under the Hood</a:t>
              </a:r>
              <a:endParaRPr lang="en-US" sz="2600" dirty="0">
                <a:latin typeface="Chalkboard"/>
                <a:cs typeface="Chalkboard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678309" y="3730977"/>
              <a:ext cx="2658536" cy="425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600" dirty="0" smtClean="0">
                  <a:latin typeface="Chalkboard"/>
                  <a:cs typeface="Chalkboard"/>
                </a:rPr>
                <a:t>Graphs</a:t>
              </a:r>
              <a:endParaRPr lang="en-US" sz="2600" dirty="0">
                <a:latin typeface="Chalkboard"/>
                <a:cs typeface="Chalkboard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 rot="21318611">
              <a:off x="5000978" y="4521200"/>
              <a:ext cx="2658536" cy="425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600" dirty="0" smtClean="0">
                  <a:latin typeface="Chalkboard"/>
                  <a:cs typeface="Chalkboard"/>
                </a:rPr>
                <a:t>Trees</a:t>
              </a:r>
              <a:endParaRPr lang="en-US" sz="2600" dirty="0">
                <a:latin typeface="Chalkboard"/>
                <a:cs typeface="Chalkboard"/>
              </a:endParaRP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2494" b="98005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66134" y="1721158"/>
              <a:ext cx="726721" cy="787609"/>
            </a:xfrm>
            <a:prstGeom prst="rect">
              <a:avLst/>
            </a:prstGeom>
          </p:spPr>
        </p:pic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494" b="980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4567" y="6194778"/>
            <a:ext cx="507788" cy="55033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567289" y="6309710"/>
            <a:ext cx="2187223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000" dirty="0" smtClean="0">
                <a:latin typeface="Chalkboard"/>
                <a:cs typeface="Chalkboard"/>
              </a:rPr>
              <a:t>You are here</a:t>
            </a:r>
            <a:endParaRPr lang="en-US" sz="2000" dirty="0">
              <a:latin typeface="Chalkboard"/>
              <a:cs typeface="Chalkboard"/>
            </a:endParaRPr>
          </a:p>
        </p:txBody>
      </p:sp>
      <p:sp>
        <p:nvSpPr>
          <p:cNvPr id="1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Course Syllabus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45055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1658880" y="3110726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4354560" y="3110726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7050240" y="3110726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622080" y="5599308"/>
            <a:ext cx="2488320" cy="414764"/>
          </a:xfrm>
          <a:prstGeom prst="rect">
            <a:avLst/>
          </a:prstGeom>
          <a:solidFill>
            <a:srgbClr val="00FF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829440" y="5184544"/>
            <a:ext cx="207360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1036800" y="4769781"/>
            <a:ext cx="165888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1244160" y="4355017"/>
            <a:ext cx="1244160" cy="414764"/>
          </a:xfrm>
          <a:prstGeom prst="rect">
            <a:avLst/>
          </a:prstGeom>
          <a:solidFill>
            <a:srgbClr val="FF630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3321" name="Rectangle 9"/>
          <p:cNvSpPr>
            <a:spLocks noChangeArrowheads="1"/>
          </p:cNvSpPr>
          <p:nvPr/>
        </p:nvSpPr>
        <p:spPr bwMode="auto">
          <a:xfrm>
            <a:off x="1451520" y="3940253"/>
            <a:ext cx="82944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207360" y="6014071"/>
            <a:ext cx="85017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3323" name="Rectangle 11"/>
          <p:cNvSpPr>
            <a:spLocks noChangeArrowheads="1"/>
          </p:cNvSpPr>
          <p:nvPr/>
        </p:nvSpPr>
        <p:spPr bwMode="auto">
          <a:xfrm>
            <a:off x="1451520" y="6221453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3324" name="Rectangle 12"/>
          <p:cNvSpPr>
            <a:spLocks noChangeArrowheads="1"/>
          </p:cNvSpPr>
          <p:nvPr/>
        </p:nvSpPr>
        <p:spPr bwMode="auto">
          <a:xfrm>
            <a:off x="4147200" y="6221453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13325" name="Rectangle 13"/>
          <p:cNvSpPr>
            <a:spLocks noChangeArrowheads="1"/>
          </p:cNvSpPr>
          <p:nvPr/>
        </p:nvSpPr>
        <p:spPr bwMode="auto">
          <a:xfrm>
            <a:off x="6842880" y="6221453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16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Towers of Hanoi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7426837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1658880" y="3110726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4354560" y="3110726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7050240" y="3110726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622080" y="5599308"/>
            <a:ext cx="2488320" cy="414764"/>
          </a:xfrm>
          <a:prstGeom prst="rect">
            <a:avLst/>
          </a:prstGeom>
          <a:solidFill>
            <a:srgbClr val="00FF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829440" y="5184544"/>
            <a:ext cx="207360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1036800" y="4769781"/>
            <a:ext cx="165888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1244160" y="4355017"/>
            <a:ext cx="1244160" cy="414764"/>
          </a:xfrm>
          <a:prstGeom prst="rect">
            <a:avLst/>
          </a:prstGeom>
          <a:solidFill>
            <a:srgbClr val="FF630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4345" name="Rectangle 9"/>
          <p:cNvSpPr>
            <a:spLocks noChangeArrowheads="1"/>
          </p:cNvSpPr>
          <p:nvPr/>
        </p:nvSpPr>
        <p:spPr bwMode="auto">
          <a:xfrm>
            <a:off x="1451520" y="3940253"/>
            <a:ext cx="82944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4346" name="Rectangle 10"/>
          <p:cNvSpPr>
            <a:spLocks noChangeArrowheads="1"/>
          </p:cNvSpPr>
          <p:nvPr/>
        </p:nvSpPr>
        <p:spPr bwMode="auto">
          <a:xfrm>
            <a:off x="207360" y="6014071"/>
            <a:ext cx="85017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4347" name="Rectangle 11"/>
          <p:cNvSpPr>
            <a:spLocks noChangeArrowheads="1"/>
          </p:cNvSpPr>
          <p:nvPr/>
        </p:nvSpPr>
        <p:spPr bwMode="auto">
          <a:xfrm>
            <a:off x="1451520" y="6221453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4348" name="Rectangle 12"/>
          <p:cNvSpPr>
            <a:spLocks noChangeArrowheads="1"/>
          </p:cNvSpPr>
          <p:nvPr/>
        </p:nvSpPr>
        <p:spPr bwMode="auto">
          <a:xfrm>
            <a:off x="4147200" y="6221453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14349" name="Rectangle 13"/>
          <p:cNvSpPr>
            <a:spLocks noChangeArrowheads="1"/>
          </p:cNvSpPr>
          <p:nvPr/>
        </p:nvSpPr>
        <p:spPr bwMode="auto">
          <a:xfrm>
            <a:off x="6842880" y="6221453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14350" name="Text Box 14"/>
          <p:cNvSpPr txBox="1">
            <a:spLocks noChangeArrowheads="1"/>
          </p:cNvSpPr>
          <p:nvPr/>
        </p:nvSpPr>
        <p:spPr bwMode="auto">
          <a:xfrm>
            <a:off x="1451520" y="1405587"/>
            <a:ext cx="3317760" cy="1082994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5281" dir="2700000" algn="ctr" rotWithShape="0">
              <a:srgbClr val="808080"/>
            </a:outerShdw>
          </a:effectLst>
        </p:spPr>
        <p:txBody>
          <a:bodyPr lIns="98293" tIns="57474" rIns="98293" bIns="57474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</a:pPr>
            <a:r>
              <a:rPr lang="en-US" sz="1200">
                <a:solidFill>
                  <a:srgbClr val="FF0000"/>
                </a:solidFill>
                <a:latin typeface="Purisa" charset="0"/>
              </a:rPr>
              <a:t> </a:t>
            </a:r>
          </a:p>
          <a:p>
            <a:pPr algn="ctr">
              <a:lnSpc>
                <a:spcPct val="112000"/>
              </a:lnSpc>
            </a:pPr>
            <a:r>
              <a:rPr lang="en-US" sz="2400">
                <a:solidFill>
                  <a:srgbClr val="FF0000"/>
                </a:solidFill>
                <a:latin typeface="Purisa" charset="0"/>
              </a:rPr>
              <a:t>Move this tower...</a:t>
            </a:r>
          </a:p>
        </p:txBody>
      </p:sp>
      <p:cxnSp>
        <p:nvCxnSpPr>
          <p:cNvPr id="14351" name="AutoShape 15"/>
          <p:cNvCxnSpPr>
            <a:cxnSpLocks noChangeShapeType="1"/>
            <a:stCxn id="14350" idx="2"/>
            <a:endCxn id="14345" idx="0"/>
          </p:cNvCxnSpPr>
          <p:nvPr/>
        </p:nvCxnSpPr>
        <p:spPr bwMode="auto">
          <a:xfrm flipH="1">
            <a:off x="1866240" y="2488581"/>
            <a:ext cx="1244160" cy="1451672"/>
          </a:xfrm>
          <a:prstGeom prst="curvedConnector3">
            <a:avLst>
              <a:gd name="adj1" fmla="val 50000"/>
            </a:avLst>
          </a:prstGeom>
          <a:noFill/>
          <a:ln w="54720" cap="flat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Towers of Hanoi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7157573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1658880" y="3110726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4354560" y="3110726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7050240" y="3110726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622080" y="5599308"/>
            <a:ext cx="2488320" cy="414764"/>
          </a:xfrm>
          <a:prstGeom prst="rect">
            <a:avLst/>
          </a:prstGeom>
          <a:solidFill>
            <a:srgbClr val="00FF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829440" y="5184544"/>
            <a:ext cx="207360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1036800" y="4769781"/>
            <a:ext cx="165888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1244160" y="4355017"/>
            <a:ext cx="1244160" cy="414764"/>
          </a:xfrm>
          <a:prstGeom prst="rect">
            <a:avLst/>
          </a:prstGeom>
          <a:solidFill>
            <a:srgbClr val="FF630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1451520" y="3940253"/>
            <a:ext cx="82944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5370" name="Rectangle 10"/>
          <p:cNvSpPr>
            <a:spLocks noChangeArrowheads="1"/>
          </p:cNvSpPr>
          <p:nvPr/>
        </p:nvSpPr>
        <p:spPr bwMode="auto">
          <a:xfrm>
            <a:off x="207360" y="6014071"/>
            <a:ext cx="85017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1451520" y="6221453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5372" name="Rectangle 12"/>
          <p:cNvSpPr>
            <a:spLocks noChangeArrowheads="1"/>
          </p:cNvSpPr>
          <p:nvPr/>
        </p:nvSpPr>
        <p:spPr bwMode="auto">
          <a:xfrm>
            <a:off x="4147200" y="6221453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6842880" y="6221453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15374" name="Text Box 14"/>
          <p:cNvSpPr txBox="1">
            <a:spLocks noChangeArrowheads="1"/>
          </p:cNvSpPr>
          <p:nvPr/>
        </p:nvSpPr>
        <p:spPr bwMode="auto">
          <a:xfrm>
            <a:off x="1451520" y="1405587"/>
            <a:ext cx="3317760" cy="1082994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5281" dir="2700000" algn="ctr" rotWithShape="0">
              <a:srgbClr val="808080"/>
            </a:outerShdw>
          </a:effectLst>
        </p:spPr>
        <p:txBody>
          <a:bodyPr lIns="98293" tIns="57474" rIns="98293" bIns="57474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</a:pPr>
            <a:r>
              <a:rPr lang="en-US" sz="1200">
                <a:solidFill>
                  <a:srgbClr val="FF0000"/>
                </a:solidFill>
                <a:latin typeface="Purisa" charset="0"/>
              </a:rPr>
              <a:t> </a:t>
            </a:r>
          </a:p>
          <a:p>
            <a:pPr algn="ctr">
              <a:lnSpc>
                <a:spcPct val="112000"/>
              </a:lnSpc>
            </a:pPr>
            <a:r>
              <a:rPr lang="en-US" sz="2400">
                <a:solidFill>
                  <a:srgbClr val="FF0000"/>
                </a:solidFill>
                <a:latin typeface="Purisa" charset="0"/>
              </a:rPr>
              <a:t>Move this tower...</a:t>
            </a:r>
          </a:p>
        </p:txBody>
      </p:sp>
      <p:cxnSp>
        <p:nvCxnSpPr>
          <p:cNvPr id="15375" name="AutoShape 15"/>
          <p:cNvCxnSpPr>
            <a:cxnSpLocks noChangeShapeType="1"/>
            <a:stCxn id="15374" idx="2"/>
            <a:endCxn id="15369" idx="0"/>
          </p:cNvCxnSpPr>
          <p:nvPr/>
        </p:nvCxnSpPr>
        <p:spPr bwMode="auto">
          <a:xfrm flipH="1">
            <a:off x="1866240" y="2488581"/>
            <a:ext cx="1244160" cy="1451672"/>
          </a:xfrm>
          <a:prstGeom prst="curvedConnector3">
            <a:avLst>
              <a:gd name="adj1" fmla="val 50000"/>
            </a:avLst>
          </a:prstGeom>
          <a:noFill/>
          <a:ln w="54720" cap="flat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5376" name="Text Box 16"/>
          <p:cNvSpPr txBox="1">
            <a:spLocks noChangeArrowheads="1"/>
          </p:cNvSpPr>
          <p:nvPr/>
        </p:nvSpPr>
        <p:spPr bwMode="auto">
          <a:xfrm>
            <a:off x="4976640" y="1405587"/>
            <a:ext cx="3317760" cy="1082994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5281" dir="2700000" algn="ctr" rotWithShape="0">
              <a:srgbClr val="808080"/>
            </a:outerShdw>
          </a:effectLst>
        </p:spPr>
        <p:txBody>
          <a:bodyPr lIns="98293" tIns="57474" rIns="98293" bIns="57474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</a:pPr>
            <a:r>
              <a:rPr lang="en-US" sz="1200">
                <a:solidFill>
                  <a:srgbClr val="FF0000"/>
                </a:solidFill>
                <a:latin typeface="Purisa" charset="0"/>
              </a:rPr>
              <a:t> </a:t>
            </a:r>
          </a:p>
          <a:p>
            <a:pPr algn="ctr">
              <a:lnSpc>
                <a:spcPct val="112000"/>
              </a:lnSpc>
            </a:pPr>
            <a:r>
              <a:rPr lang="en-US" sz="2400">
                <a:solidFill>
                  <a:srgbClr val="FF0000"/>
                </a:solidFill>
                <a:latin typeface="Purisa" charset="0"/>
              </a:rPr>
              <a:t>...to this spindle.</a:t>
            </a:r>
          </a:p>
        </p:txBody>
      </p:sp>
      <p:cxnSp>
        <p:nvCxnSpPr>
          <p:cNvPr id="15377" name="AutoShape 17"/>
          <p:cNvCxnSpPr>
            <a:cxnSpLocks noChangeShapeType="1"/>
            <a:stCxn id="15376" idx="2"/>
            <a:endCxn id="15363" idx="0"/>
          </p:cNvCxnSpPr>
          <p:nvPr/>
        </p:nvCxnSpPr>
        <p:spPr bwMode="auto">
          <a:xfrm>
            <a:off x="6635520" y="2488581"/>
            <a:ext cx="622080" cy="622145"/>
          </a:xfrm>
          <a:prstGeom prst="curvedConnector3">
            <a:avLst>
              <a:gd name="adj1" fmla="val 50000"/>
            </a:avLst>
          </a:prstGeom>
          <a:noFill/>
          <a:ln w="54720" cap="flat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9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Towers of Hanoi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9063206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1658880" y="3110726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4354560" y="3110726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7050240" y="3110726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622080" y="5599308"/>
            <a:ext cx="24883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829440" y="5184544"/>
            <a:ext cx="207360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1036800" y="4769781"/>
            <a:ext cx="16588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1244160" y="4355017"/>
            <a:ext cx="124416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1451520" y="3940253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207360" y="6014071"/>
            <a:ext cx="85017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6395" name="Rectangle 11"/>
          <p:cNvSpPr>
            <a:spLocks noChangeArrowheads="1"/>
          </p:cNvSpPr>
          <p:nvPr/>
        </p:nvSpPr>
        <p:spPr bwMode="auto">
          <a:xfrm>
            <a:off x="1451520" y="6221453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4147200" y="6221453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16397" name="Rectangle 13"/>
          <p:cNvSpPr>
            <a:spLocks noChangeArrowheads="1"/>
          </p:cNvSpPr>
          <p:nvPr/>
        </p:nvSpPr>
        <p:spPr bwMode="auto">
          <a:xfrm>
            <a:off x="6842880" y="6221453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16398" name="Text Box 14"/>
          <p:cNvSpPr txBox="1">
            <a:spLocks noChangeArrowheads="1"/>
          </p:cNvSpPr>
          <p:nvPr/>
        </p:nvSpPr>
        <p:spPr bwMode="auto">
          <a:xfrm>
            <a:off x="1451520" y="1405587"/>
            <a:ext cx="3317760" cy="1082994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5281" dir="2700000" algn="ctr" rotWithShape="0">
              <a:srgbClr val="808080"/>
            </a:outerShdw>
          </a:effectLst>
        </p:spPr>
        <p:txBody>
          <a:bodyPr lIns="98293" tIns="57474" rIns="98293" bIns="57474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</a:pPr>
            <a:r>
              <a:rPr lang="en-US" sz="1200">
                <a:solidFill>
                  <a:srgbClr val="FF0000"/>
                </a:solidFill>
                <a:latin typeface="Purisa" charset="0"/>
              </a:rPr>
              <a:t> </a:t>
            </a:r>
          </a:p>
          <a:p>
            <a:pPr algn="ctr">
              <a:lnSpc>
                <a:spcPct val="112000"/>
              </a:lnSpc>
            </a:pPr>
            <a:r>
              <a:rPr lang="en-US" sz="2400">
                <a:solidFill>
                  <a:srgbClr val="FF0000"/>
                </a:solidFill>
                <a:latin typeface="Purisa" charset="0"/>
              </a:rPr>
              <a:t>Move this tower...</a:t>
            </a:r>
          </a:p>
        </p:txBody>
      </p:sp>
      <p:cxnSp>
        <p:nvCxnSpPr>
          <p:cNvPr id="16399" name="AutoShape 15"/>
          <p:cNvCxnSpPr>
            <a:cxnSpLocks noChangeShapeType="1"/>
            <a:stCxn id="16398" idx="2"/>
            <a:endCxn id="16393" idx="0"/>
          </p:cNvCxnSpPr>
          <p:nvPr/>
        </p:nvCxnSpPr>
        <p:spPr bwMode="auto">
          <a:xfrm flipH="1">
            <a:off x="1866240" y="2488581"/>
            <a:ext cx="1244160" cy="1451672"/>
          </a:xfrm>
          <a:prstGeom prst="curvedConnector3">
            <a:avLst>
              <a:gd name="adj1" fmla="val 50000"/>
            </a:avLst>
          </a:prstGeom>
          <a:noFill/>
          <a:ln w="54720" cap="flat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6400" name="Text Box 16"/>
          <p:cNvSpPr txBox="1">
            <a:spLocks noChangeArrowheads="1"/>
          </p:cNvSpPr>
          <p:nvPr/>
        </p:nvSpPr>
        <p:spPr bwMode="auto">
          <a:xfrm>
            <a:off x="4976640" y="1405587"/>
            <a:ext cx="3317760" cy="1082994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5281" dir="2700000" algn="ctr" rotWithShape="0">
              <a:srgbClr val="808080"/>
            </a:outerShdw>
          </a:effectLst>
        </p:spPr>
        <p:txBody>
          <a:bodyPr lIns="98293" tIns="57474" rIns="98293" bIns="57474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</a:pPr>
            <a:r>
              <a:rPr lang="en-US" sz="1200">
                <a:solidFill>
                  <a:srgbClr val="FF0000"/>
                </a:solidFill>
                <a:latin typeface="Purisa" charset="0"/>
              </a:rPr>
              <a:t> </a:t>
            </a:r>
          </a:p>
          <a:p>
            <a:pPr algn="ctr">
              <a:lnSpc>
                <a:spcPct val="112000"/>
              </a:lnSpc>
            </a:pPr>
            <a:r>
              <a:rPr lang="en-US" sz="2400">
                <a:solidFill>
                  <a:srgbClr val="FF0000"/>
                </a:solidFill>
                <a:latin typeface="Purisa" charset="0"/>
              </a:rPr>
              <a:t>...to this spindle.</a:t>
            </a:r>
          </a:p>
        </p:txBody>
      </p:sp>
      <p:cxnSp>
        <p:nvCxnSpPr>
          <p:cNvPr id="16401" name="AutoShape 17"/>
          <p:cNvCxnSpPr>
            <a:cxnSpLocks noChangeShapeType="1"/>
            <a:stCxn id="16400" idx="2"/>
            <a:endCxn id="16387" idx="0"/>
          </p:cNvCxnSpPr>
          <p:nvPr/>
        </p:nvCxnSpPr>
        <p:spPr bwMode="auto">
          <a:xfrm>
            <a:off x="6635520" y="2488581"/>
            <a:ext cx="622080" cy="622145"/>
          </a:xfrm>
          <a:prstGeom prst="curvedConnector3">
            <a:avLst>
              <a:gd name="adj1" fmla="val 50000"/>
            </a:avLst>
          </a:prstGeom>
          <a:noFill/>
          <a:ln w="54720" cap="flat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6402" name="Rectangle 18"/>
          <p:cNvSpPr>
            <a:spLocks noChangeArrowheads="1"/>
          </p:cNvSpPr>
          <p:nvPr/>
        </p:nvSpPr>
        <p:spPr bwMode="auto">
          <a:xfrm>
            <a:off x="6013440" y="5599308"/>
            <a:ext cx="2488320" cy="414764"/>
          </a:xfrm>
          <a:prstGeom prst="rect">
            <a:avLst/>
          </a:prstGeom>
          <a:solidFill>
            <a:srgbClr val="00FF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6403" name="Rectangle 19"/>
          <p:cNvSpPr>
            <a:spLocks noChangeArrowheads="1"/>
          </p:cNvSpPr>
          <p:nvPr/>
        </p:nvSpPr>
        <p:spPr bwMode="auto">
          <a:xfrm>
            <a:off x="6220800" y="5184544"/>
            <a:ext cx="207360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6404" name="Rectangle 20"/>
          <p:cNvSpPr>
            <a:spLocks noChangeArrowheads="1"/>
          </p:cNvSpPr>
          <p:nvPr/>
        </p:nvSpPr>
        <p:spPr bwMode="auto">
          <a:xfrm>
            <a:off x="6428160" y="4769781"/>
            <a:ext cx="165888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6405" name="Rectangle 21"/>
          <p:cNvSpPr>
            <a:spLocks noChangeArrowheads="1"/>
          </p:cNvSpPr>
          <p:nvPr/>
        </p:nvSpPr>
        <p:spPr bwMode="auto">
          <a:xfrm>
            <a:off x="6635520" y="4355017"/>
            <a:ext cx="1244160" cy="414764"/>
          </a:xfrm>
          <a:prstGeom prst="rect">
            <a:avLst/>
          </a:prstGeom>
          <a:solidFill>
            <a:srgbClr val="FF630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6406" name="Rectangle 22"/>
          <p:cNvSpPr>
            <a:spLocks noChangeArrowheads="1"/>
          </p:cNvSpPr>
          <p:nvPr/>
        </p:nvSpPr>
        <p:spPr bwMode="auto">
          <a:xfrm>
            <a:off x="6842880" y="3940253"/>
            <a:ext cx="82944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2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Towers of Hanoi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734829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1658880" y="3110726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4354560" y="3110726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7050240" y="3110726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622080" y="5599308"/>
            <a:ext cx="2488320" cy="414764"/>
          </a:xfrm>
          <a:prstGeom prst="rect">
            <a:avLst/>
          </a:prstGeom>
          <a:solidFill>
            <a:srgbClr val="00FF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829440" y="5184544"/>
            <a:ext cx="207360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1036800" y="4769781"/>
            <a:ext cx="165888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1244160" y="4355017"/>
            <a:ext cx="1244160" cy="414764"/>
          </a:xfrm>
          <a:prstGeom prst="rect">
            <a:avLst/>
          </a:prstGeom>
          <a:solidFill>
            <a:srgbClr val="FF630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1451520" y="3940253"/>
            <a:ext cx="82944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207360" y="6014071"/>
            <a:ext cx="85017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7419" name="Rectangle 11"/>
          <p:cNvSpPr>
            <a:spLocks noChangeArrowheads="1"/>
          </p:cNvSpPr>
          <p:nvPr/>
        </p:nvSpPr>
        <p:spPr bwMode="auto">
          <a:xfrm>
            <a:off x="1451520" y="6221453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7420" name="Rectangle 12"/>
          <p:cNvSpPr>
            <a:spLocks noChangeArrowheads="1"/>
          </p:cNvSpPr>
          <p:nvPr/>
        </p:nvSpPr>
        <p:spPr bwMode="auto">
          <a:xfrm>
            <a:off x="4147200" y="6221453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17421" name="Rectangle 13"/>
          <p:cNvSpPr>
            <a:spLocks noChangeArrowheads="1"/>
          </p:cNvSpPr>
          <p:nvPr/>
        </p:nvSpPr>
        <p:spPr bwMode="auto">
          <a:xfrm>
            <a:off x="6842880" y="6221453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1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Towers of Hanoi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9567658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1658880" y="3110726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4354560" y="3110726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7050240" y="3110726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622080" y="5599308"/>
            <a:ext cx="2488320" cy="414764"/>
          </a:xfrm>
          <a:prstGeom prst="rect">
            <a:avLst/>
          </a:prstGeom>
          <a:solidFill>
            <a:srgbClr val="00FF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829440" y="5184544"/>
            <a:ext cx="207360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1036800" y="4769781"/>
            <a:ext cx="165888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1244160" y="4355017"/>
            <a:ext cx="1244160" cy="414764"/>
          </a:xfrm>
          <a:prstGeom prst="rect">
            <a:avLst/>
          </a:prstGeom>
          <a:solidFill>
            <a:srgbClr val="FF630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6842880" y="5599308"/>
            <a:ext cx="82944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207360" y="6014071"/>
            <a:ext cx="85017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8443" name="Rectangle 11"/>
          <p:cNvSpPr>
            <a:spLocks noChangeArrowheads="1"/>
          </p:cNvSpPr>
          <p:nvPr/>
        </p:nvSpPr>
        <p:spPr bwMode="auto">
          <a:xfrm>
            <a:off x="1451520" y="6221453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8444" name="Rectangle 12"/>
          <p:cNvSpPr>
            <a:spLocks noChangeArrowheads="1"/>
          </p:cNvSpPr>
          <p:nvPr/>
        </p:nvSpPr>
        <p:spPr bwMode="auto">
          <a:xfrm>
            <a:off x="4147200" y="6221453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18445" name="Rectangle 13"/>
          <p:cNvSpPr>
            <a:spLocks noChangeArrowheads="1"/>
          </p:cNvSpPr>
          <p:nvPr/>
        </p:nvSpPr>
        <p:spPr bwMode="auto">
          <a:xfrm>
            <a:off x="6842880" y="6221453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1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Towers of Hanoi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2248369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658880" y="3110726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4354560" y="3110726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7050240" y="3110726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622080" y="5599308"/>
            <a:ext cx="2488320" cy="414764"/>
          </a:xfrm>
          <a:prstGeom prst="rect">
            <a:avLst/>
          </a:prstGeom>
          <a:solidFill>
            <a:srgbClr val="00FF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829440" y="5184544"/>
            <a:ext cx="207360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1036800" y="4769781"/>
            <a:ext cx="165888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6635520" y="5184544"/>
            <a:ext cx="1244160" cy="414764"/>
          </a:xfrm>
          <a:prstGeom prst="rect">
            <a:avLst/>
          </a:prstGeom>
          <a:solidFill>
            <a:srgbClr val="FF630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9465" name="Rectangle 9"/>
          <p:cNvSpPr>
            <a:spLocks noChangeArrowheads="1"/>
          </p:cNvSpPr>
          <p:nvPr/>
        </p:nvSpPr>
        <p:spPr bwMode="auto">
          <a:xfrm>
            <a:off x="6842880" y="5599308"/>
            <a:ext cx="82944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207360" y="6014071"/>
            <a:ext cx="85017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9467" name="Rectangle 11"/>
          <p:cNvSpPr>
            <a:spLocks noChangeArrowheads="1"/>
          </p:cNvSpPr>
          <p:nvPr/>
        </p:nvSpPr>
        <p:spPr bwMode="auto">
          <a:xfrm>
            <a:off x="1451520" y="6221453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4147200" y="6221453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19469" name="Rectangle 13"/>
          <p:cNvSpPr>
            <a:spLocks noChangeArrowheads="1"/>
          </p:cNvSpPr>
          <p:nvPr/>
        </p:nvSpPr>
        <p:spPr bwMode="auto">
          <a:xfrm>
            <a:off x="6842880" y="6221453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1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Towers of Hanoi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721029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658880" y="3110726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4354560" y="3110726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7050240" y="3110726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622080" y="5599308"/>
            <a:ext cx="2488320" cy="414764"/>
          </a:xfrm>
          <a:prstGeom prst="rect">
            <a:avLst/>
          </a:prstGeom>
          <a:solidFill>
            <a:srgbClr val="00FF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829440" y="5184544"/>
            <a:ext cx="207360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1036800" y="4769781"/>
            <a:ext cx="165888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20488" name="Rectangle 8"/>
          <p:cNvSpPr>
            <a:spLocks noChangeArrowheads="1"/>
          </p:cNvSpPr>
          <p:nvPr/>
        </p:nvSpPr>
        <p:spPr bwMode="auto">
          <a:xfrm>
            <a:off x="6635520" y="5184544"/>
            <a:ext cx="1244160" cy="414764"/>
          </a:xfrm>
          <a:prstGeom prst="rect">
            <a:avLst/>
          </a:prstGeom>
          <a:solidFill>
            <a:srgbClr val="FF630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20489" name="Rectangle 9"/>
          <p:cNvSpPr>
            <a:spLocks noChangeArrowheads="1"/>
          </p:cNvSpPr>
          <p:nvPr/>
        </p:nvSpPr>
        <p:spPr bwMode="auto">
          <a:xfrm>
            <a:off x="6842880" y="5599308"/>
            <a:ext cx="82944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20490" name="Rectangle 10"/>
          <p:cNvSpPr>
            <a:spLocks noChangeArrowheads="1"/>
          </p:cNvSpPr>
          <p:nvPr/>
        </p:nvSpPr>
        <p:spPr bwMode="auto">
          <a:xfrm>
            <a:off x="207360" y="6014071"/>
            <a:ext cx="85017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20491" name="Rectangle 11"/>
          <p:cNvSpPr>
            <a:spLocks noChangeArrowheads="1"/>
          </p:cNvSpPr>
          <p:nvPr/>
        </p:nvSpPr>
        <p:spPr bwMode="auto">
          <a:xfrm>
            <a:off x="1451520" y="6221453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20492" name="Rectangle 12"/>
          <p:cNvSpPr>
            <a:spLocks noChangeArrowheads="1"/>
          </p:cNvSpPr>
          <p:nvPr/>
        </p:nvSpPr>
        <p:spPr bwMode="auto">
          <a:xfrm>
            <a:off x="4147200" y="6221453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20493" name="Rectangle 13"/>
          <p:cNvSpPr>
            <a:spLocks noChangeArrowheads="1"/>
          </p:cNvSpPr>
          <p:nvPr/>
        </p:nvSpPr>
        <p:spPr bwMode="auto">
          <a:xfrm>
            <a:off x="6842880" y="6221453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20494" name="AutoShape 14"/>
          <p:cNvSpPr>
            <a:spLocks noChangeArrowheads="1"/>
          </p:cNvSpPr>
          <p:nvPr/>
        </p:nvSpPr>
        <p:spPr bwMode="auto">
          <a:xfrm>
            <a:off x="6428160" y="4769781"/>
            <a:ext cx="1658880" cy="1659054"/>
          </a:xfrm>
          <a:custGeom>
            <a:avLst/>
            <a:gdLst>
              <a:gd name="G0" fmla="+- 2700 0 0"/>
              <a:gd name="G1" fmla="*/ G0 2 1"/>
              <a:gd name="G2" fmla="+- 21600 0 G1"/>
              <a:gd name="G3" fmla="*/ G2 G2 1"/>
              <a:gd name="G4" fmla="*/ G0 G0 1"/>
              <a:gd name="G5" fmla="+- G3 0 G4"/>
              <a:gd name="G6" fmla="*/ G5 1 8"/>
              <a:gd name="G7" fmla="sqrt G6"/>
              <a:gd name="G8" fmla="*/ G4 1 8"/>
              <a:gd name="G9" fmla="sqrt G8"/>
              <a:gd name="G10" fmla="+- G7 G9 0"/>
              <a:gd name="G11" fmla="+- G7 0 G9"/>
              <a:gd name="G12" fmla="+- G10 10800 0"/>
              <a:gd name="G13" fmla="+- 10800 0 G10"/>
              <a:gd name="G14" fmla="+- G11 10800 0"/>
              <a:gd name="G15" fmla="+- 10800 0 G11"/>
              <a:gd name="G16" fmla="+- 21600 0 G0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699" y="9117"/>
                  <a:pt x="2699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rgbClr val="C5000B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6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Towers of Hanoi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4363558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938" y="2327587"/>
            <a:ext cx="2465741" cy="243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489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-152400" y="2733764"/>
            <a:ext cx="967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+mj-lt"/>
                <a:cs typeface="Courier"/>
              </a:rPr>
              <a:t>By the end of today </a:t>
            </a:r>
            <a:r>
              <a:rPr lang="en-US" sz="3600" dirty="0" smtClean="0">
                <a:solidFill>
                  <a:schemeClr val="bg1"/>
                </a:solidFill>
                <a:latin typeface="+mj-lt"/>
                <a:cs typeface="Courier"/>
              </a:rPr>
              <a:t>we will write code </a:t>
            </a:r>
          </a:p>
          <a:p>
            <a:pPr algn="ctr"/>
            <a:r>
              <a:rPr lang="en-US" sz="3600" dirty="0" smtClean="0">
                <a:solidFill>
                  <a:schemeClr val="bg1"/>
                </a:solidFill>
                <a:latin typeface="+mj-lt"/>
                <a:cs typeface="Courier"/>
              </a:rPr>
              <a:t>that solves this problem</a:t>
            </a:r>
            <a:endParaRPr lang="en-US" sz="3600" dirty="0">
              <a:solidFill>
                <a:schemeClr val="bg1"/>
              </a:solidFill>
              <a:latin typeface="+mj-lt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588599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2889" y="0"/>
            <a:ext cx="10287000" cy="6858000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We’ve Gotten Ahead of Ourselves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11212" y="6488668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Source: The Hobbit</a:t>
            </a: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445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22649" y="1"/>
            <a:ext cx="12313981" cy="6926614"/>
          </a:xfrm>
          <a:prstGeom prst="rect">
            <a:avLst/>
          </a:prstGeom>
        </p:spPr>
      </p:pic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Start at the Beginning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11212" y="6488668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9CDE5"/>
                </a:solidFill>
              </a:rPr>
              <a:t>Source: The Hobbit</a:t>
            </a:r>
            <a:endParaRPr lang="en-US" dirty="0">
              <a:solidFill>
                <a:srgbClr val="B9CDE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068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719667"/>
            <a:ext cx="9144000" cy="6138333"/>
          </a:xfrm>
          <a:prstGeom prst="rect">
            <a:avLst/>
          </a:prstGeom>
          <a:solidFill>
            <a:srgbClr val="86D0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</a:t>
            </a:r>
            <a:r>
              <a:rPr lang="en-US" sz="4600" dirty="0" smtClean="0">
                <a:latin typeface="Calibri"/>
                <a:cs typeface="Calibri"/>
              </a:rPr>
              <a:t>Goal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0" y="1102078"/>
            <a:ext cx="9144000" cy="609864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58566" y="1275645"/>
            <a:ext cx="82854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 smtClean="0">
                <a:latin typeface="Chalkboard"/>
                <a:cs typeface="Chalkboard"/>
              </a:rPr>
              <a:t>Be </a:t>
            </a:r>
            <a:r>
              <a:rPr lang="en-US" sz="2400" dirty="0" smtClean="0">
                <a:latin typeface="Chalkboard"/>
                <a:cs typeface="Chalkboard"/>
              </a:rPr>
              <a:t>able to think about problems recursively</a:t>
            </a:r>
            <a:endParaRPr lang="en-US" sz="2400" dirty="0" smtClean="0"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3276797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479777"/>
            <a:ext cx="9989855" cy="6702777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Route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9650" y="5425111"/>
            <a:ext cx="1358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Intuition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22833" y="5020733"/>
            <a:ext cx="11753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Powers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 rot="21275596">
            <a:off x="4483717" y="4297023"/>
            <a:ext cx="1444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Many</a:t>
            </a:r>
          </a:p>
          <a:p>
            <a:pPr algn="ctr"/>
            <a:r>
              <a:rPr lang="en-US" sz="2400" dirty="0" smtClean="0">
                <a:latin typeface="Chalkboard"/>
                <a:cs typeface="Chalkboard"/>
              </a:rPr>
              <a:t>Examples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extBox 12"/>
          <p:cNvSpPr txBox="1"/>
          <p:nvPr/>
        </p:nvSpPr>
        <p:spPr>
          <a:xfrm rot="186046">
            <a:off x="5916875" y="3491089"/>
            <a:ext cx="943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Hanoi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22022" y="1587099"/>
            <a:ext cx="1762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Wednesday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9" name="TextBox 18"/>
          <p:cNvSpPr txBox="1"/>
          <p:nvPr/>
        </p:nvSpPr>
        <p:spPr>
          <a:xfrm rot="20058668">
            <a:off x="3335272" y="5436710"/>
            <a:ext cx="440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Recursion River</a:t>
            </a:r>
            <a:endParaRPr lang="en-US" sz="2400" dirty="0"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2008649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13" grpId="0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479777"/>
            <a:ext cx="9989855" cy="6702777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Route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9650" y="5425111"/>
            <a:ext cx="1358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Intuition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22833" y="5020733"/>
            <a:ext cx="11753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Powers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 rot="21275596">
            <a:off x="4483717" y="4297023"/>
            <a:ext cx="1444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Many</a:t>
            </a:r>
          </a:p>
          <a:p>
            <a:pPr algn="ctr"/>
            <a:r>
              <a:rPr lang="en-US" sz="2400" dirty="0" smtClean="0">
                <a:latin typeface="Chalkboard"/>
                <a:cs typeface="Chalkboard"/>
              </a:rPr>
              <a:t>Examples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extBox 12"/>
          <p:cNvSpPr txBox="1"/>
          <p:nvPr/>
        </p:nvSpPr>
        <p:spPr>
          <a:xfrm rot="186046">
            <a:off x="5916875" y="3491089"/>
            <a:ext cx="943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Hanoi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22022" y="1587099"/>
            <a:ext cx="1762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Wednesday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9" name="TextBox 18"/>
          <p:cNvSpPr txBox="1"/>
          <p:nvPr/>
        </p:nvSpPr>
        <p:spPr>
          <a:xfrm rot="20058668">
            <a:off x="3335272" y="5436710"/>
            <a:ext cx="440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Recursion River</a:t>
            </a:r>
            <a:endParaRPr lang="en-US" sz="2400" dirty="0">
              <a:latin typeface="Chalkboard"/>
              <a:cs typeface="Chalkboard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4261" y="4730644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7909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Pedagogy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4148" y="1228910"/>
            <a:ext cx="2794000" cy="3721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33057"/>
            <a:ext cx="5033657" cy="3341307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792013" y="1753264"/>
            <a:ext cx="3618683" cy="84110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Start Simple</a:t>
            </a:r>
            <a:endParaRPr lang="en-US" sz="3200" dirty="0"/>
          </a:p>
        </p:txBody>
      </p:sp>
      <p:sp>
        <p:nvSpPr>
          <p:cNvPr id="10" name="Rounded Rectangle 9"/>
          <p:cNvSpPr/>
          <p:nvPr/>
        </p:nvSpPr>
        <p:spPr>
          <a:xfrm>
            <a:off x="5653337" y="4950010"/>
            <a:ext cx="3285832" cy="84110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Build Complexity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784210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Recursion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2926001"/>
            <a:ext cx="8229600" cy="14447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dirty="0" smtClean="0"/>
              <a:t>Define an operation in terms of </a:t>
            </a:r>
            <a:r>
              <a:rPr lang="en-US" b="1" dirty="0" smtClean="0"/>
              <a:t>itself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19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1406507" y="1092364"/>
            <a:ext cx="6281486" cy="125621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Understanding a Word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443544" y="1357833"/>
            <a:ext cx="8229600" cy="11136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dirty="0" smtClean="0"/>
              <a:t>Operation: Understand Word</a:t>
            </a:r>
            <a:endParaRPr lang="en-US" dirty="0"/>
          </a:p>
        </p:txBody>
      </p:sp>
      <p:pic>
        <p:nvPicPr>
          <p:cNvPr id="12" name="Picture 11" descr="Screen Shot 2016-01-20 at 10.41.1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229" y="2758219"/>
            <a:ext cx="7327370" cy="33605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323163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2838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How Many Students in Col?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457200" y="1355726"/>
            <a:ext cx="8229600" cy="14447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mtClean="0"/>
              <a:t>How many students total are directly behind you in your "column" of the classroom?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6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092432" y="3140548"/>
            <a:ext cx="6964256" cy="3331711"/>
          </a:xfrm>
          <a:prstGeom prst="roundRect">
            <a:avLst>
              <a:gd name="adj" fmla="val 3551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9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55726"/>
            <a:ext cx="8229600" cy="144476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How </a:t>
            </a:r>
            <a:r>
              <a:rPr lang="en-US" dirty="0"/>
              <a:t>many students total are </a:t>
            </a:r>
            <a:r>
              <a:rPr lang="en-US" dirty="0" smtClean="0"/>
              <a:t>behind </a:t>
            </a:r>
            <a:r>
              <a:rPr lang="en-US" dirty="0"/>
              <a:t>you in your "column" of the classroom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How Many Students in Col?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43359" y="3319366"/>
            <a:ext cx="654904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buFont typeface="+mj-lt"/>
              <a:buAutoNum type="arabicPeriod"/>
            </a:pPr>
            <a:r>
              <a:rPr lang="en-US" sz="2400" dirty="0"/>
              <a:t>You can see only the people right next to </a:t>
            </a:r>
            <a:r>
              <a:rPr lang="en-US" sz="2400" dirty="0" smtClean="0"/>
              <a:t>you. So </a:t>
            </a:r>
            <a:r>
              <a:rPr lang="en-US" sz="2400" dirty="0"/>
              <a:t>you can't just look back and </a:t>
            </a:r>
            <a:r>
              <a:rPr lang="en-US" sz="2400" dirty="0" smtClean="0"/>
              <a:t>count.</a:t>
            </a:r>
          </a:p>
          <a:p>
            <a:pPr lvl="1"/>
            <a:endParaRPr lang="en-US" sz="24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en-US" sz="2400" dirty="0" smtClean="0"/>
              <a:t>But </a:t>
            </a:r>
            <a:r>
              <a:rPr lang="en-US" sz="2400" dirty="0"/>
              <a:t>you are allowed to ask</a:t>
            </a:r>
            <a:br>
              <a:rPr lang="en-US" sz="2400" dirty="0"/>
            </a:br>
            <a:r>
              <a:rPr lang="en-US" sz="2400" dirty="0"/>
              <a:t>questions of the person next to </a:t>
            </a:r>
            <a:r>
              <a:rPr lang="en-US" sz="2400" dirty="0" smtClean="0"/>
              <a:t>you.</a:t>
            </a:r>
          </a:p>
          <a:p>
            <a:pPr lvl="1"/>
            <a:endParaRPr lang="en-US" sz="24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en-US" sz="2400" dirty="0" smtClean="0"/>
              <a:t>How </a:t>
            </a:r>
            <a:r>
              <a:rPr lang="en-US" sz="2400" dirty="0"/>
              <a:t>can we solve this </a:t>
            </a:r>
            <a:r>
              <a:rPr lang="en-US" sz="2400" dirty="0" smtClean="0"/>
              <a:t>problem</a:t>
            </a:r>
            <a:r>
              <a:rPr lang="en-US" sz="2400" dirty="0"/>
              <a:t> </a:t>
            </a:r>
            <a:r>
              <a:rPr lang="en-US" sz="2400" dirty="0" smtClean="0"/>
              <a:t>(</a:t>
            </a:r>
            <a:r>
              <a:rPr lang="en-US" sz="2400" i="1" dirty="0"/>
              <a:t>recursively </a:t>
            </a:r>
            <a:r>
              <a:rPr lang="en-US" sz="2400" dirty="0"/>
              <a:t>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937964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18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How Many Students in Col?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77322" y="1953649"/>
            <a:ext cx="7757202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err="1" smtClean="0">
                <a:latin typeface="Courier"/>
                <a:cs typeface="Courier"/>
              </a:rPr>
              <a:t>numStudentsBehind</a:t>
            </a:r>
            <a:r>
              <a:rPr lang="en-US" sz="2400" dirty="0" smtClean="0">
                <a:latin typeface="Courier"/>
                <a:cs typeface="Courier"/>
              </a:rPr>
              <a:t>(Student </a:t>
            </a:r>
            <a:r>
              <a:rPr lang="en-US" sz="2400" dirty="0" err="1" smtClean="0">
                <a:latin typeface="Courier"/>
                <a:cs typeface="Courier"/>
              </a:rPr>
              <a:t>curr</a:t>
            </a:r>
            <a:r>
              <a:rPr lang="en-US" sz="2400" dirty="0" smtClean="0">
                <a:latin typeface="Courier"/>
                <a:cs typeface="Courier"/>
              </a:rPr>
              <a:t>) 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lastInRow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curr</a:t>
            </a:r>
            <a:r>
              <a:rPr lang="en-US" sz="2400" dirty="0" smtClean="0">
                <a:latin typeface="Courier"/>
                <a:cs typeface="Courier"/>
              </a:rPr>
              <a:t>)) 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return 0;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}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Student next = </a:t>
            </a:r>
            <a:r>
              <a:rPr lang="en-US" sz="2400" dirty="0" err="1" smtClean="0">
                <a:latin typeface="Courier"/>
                <a:cs typeface="Courier"/>
              </a:rPr>
              <a:t>curr.getBehind</a:t>
            </a:r>
            <a:r>
              <a:rPr lang="en-US" sz="2400" dirty="0" smtClean="0">
                <a:latin typeface="Courier"/>
                <a:cs typeface="Courier"/>
              </a:rPr>
              <a:t>();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err="1" smtClean="0">
                <a:latin typeface="Courier"/>
                <a:cs typeface="Courier"/>
              </a:rPr>
              <a:t>numStudentsBehind</a:t>
            </a:r>
            <a:r>
              <a:rPr lang="en-US" sz="2400" dirty="0" smtClean="0">
                <a:latin typeface="Courier"/>
                <a:cs typeface="Courier"/>
              </a:rPr>
              <a:t>(next) + 1;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}</a:t>
            </a:r>
          </a:p>
          <a:p>
            <a:r>
              <a:rPr lang="en-US" sz="2400" dirty="0">
                <a:latin typeface="Courier"/>
                <a:cs typeface="Courier"/>
              </a:rPr>
              <a:t>}</a:t>
            </a:r>
            <a:r>
              <a:rPr lang="en-US" sz="2400" dirty="0" smtClean="0">
                <a:latin typeface="Courier"/>
                <a:cs typeface="Courier"/>
              </a:rPr>
              <a:t> </a:t>
            </a:r>
            <a:endParaRPr lang="en-US" sz="24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576063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77322" y="1953649"/>
            <a:ext cx="7757202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err="1" smtClean="0">
                <a:latin typeface="Courier"/>
                <a:cs typeface="Courier"/>
              </a:rPr>
              <a:t>numStudentsBehind</a:t>
            </a:r>
            <a:r>
              <a:rPr lang="en-US" sz="2400" dirty="0" smtClean="0">
                <a:latin typeface="Courier"/>
                <a:cs typeface="Courier"/>
              </a:rPr>
              <a:t>(Student </a:t>
            </a:r>
            <a:r>
              <a:rPr lang="en-US" sz="2400" dirty="0" err="1" smtClean="0">
                <a:latin typeface="Courier"/>
                <a:cs typeface="Courier"/>
              </a:rPr>
              <a:t>curr</a:t>
            </a:r>
            <a:r>
              <a:rPr lang="en-US" sz="2400" dirty="0" smtClean="0">
                <a:latin typeface="Courier"/>
                <a:cs typeface="Courier"/>
              </a:rPr>
              <a:t>) 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lastInRow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curr</a:t>
            </a:r>
            <a:r>
              <a:rPr lang="en-US" sz="2400" dirty="0" smtClean="0">
                <a:latin typeface="Courier"/>
                <a:cs typeface="Courier"/>
              </a:rPr>
              <a:t>)) 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return 0;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}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Student next = </a:t>
            </a:r>
            <a:r>
              <a:rPr lang="en-US" sz="2400" dirty="0" err="1" smtClean="0">
                <a:latin typeface="Courier"/>
                <a:cs typeface="Courier"/>
              </a:rPr>
              <a:t>curr.getBehind</a:t>
            </a:r>
            <a:r>
              <a:rPr lang="en-US" sz="2400" dirty="0" smtClean="0">
                <a:latin typeface="Courier"/>
                <a:cs typeface="Courier"/>
              </a:rPr>
              <a:t>();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err="1" smtClean="0">
                <a:latin typeface="Courier"/>
                <a:cs typeface="Courier"/>
              </a:rPr>
              <a:t>numStudentsBehind</a:t>
            </a:r>
            <a:r>
              <a:rPr lang="en-US" sz="2400" dirty="0" smtClean="0">
                <a:latin typeface="Courier"/>
                <a:cs typeface="Courier"/>
              </a:rPr>
              <a:t>(next) + 1;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}</a:t>
            </a:r>
          </a:p>
          <a:p>
            <a:r>
              <a:rPr lang="en-US" sz="2400" dirty="0">
                <a:latin typeface="Courier"/>
                <a:cs typeface="Courier"/>
              </a:rPr>
              <a:t>}</a:t>
            </a:r>
            <a:r>
              <a:rPr lang="en-US" sz="2400" dirty="0" smtClean="0">
                <a:latin typeface="Courier"/>
                <a:cs typeface="Courier"/>
              </a:rPr>
              <a:t> </a:t>
            </a:r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Anatomy of Recursion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53037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106088" y="2321274"/>
            <a:ext cx="4342418" cy="819274"/>
          </a:xfrm>
          <a:prstGeom prst="roundRect">
            <a:avLst/>
          </a:prstGeom>
          <a:solidFill>
            <a:srgbClr val="EEECE1"/>
          </a:solidFill>
          <a:ln w="38100" cmpd="sng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77322" y="1953649"/>
            <a:ext cx="7757202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err="1" smtClean="0">
                <a:latin typeface="Courier"/>
                <a:cs typeface="Courier"/>
              </a:rPr>
              <a:t>numStudentsBehind</a:t>
            </a:r>
            <a:r>
              <a:rPr lang="en-US" sz="2400" dirty="0" smtClean="0">
                <a:latin typeface="Courier"/>
                <a:cs typeface="Courier"/>
              </a:rPr>
              <a:t>(Student </a:t>
            </a:r>
            <a:r>
              <a:rPr lang="en-US" sz="2400" dirty="0" err="1" smtClean="0">
                <a:latin typeface="Courier"/>
                <a:cs typeface="Courier"/>
              </a:rPr>
              <a:t>curr</a:t>
            </a:r>
            <a:r>
              <a:rPr lang="en-US" sz="2400" dirty="0" smtClean="0">
                <a:latin typeface="Courier"/>
                <a:cs typeface="Courier"/>
              </a:rPr>
              <a:t>) 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lastInRow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curr</a:t>
            </a:r>
            <a:r>
              <a:rPr lang="en-US" sz="2400" dirty="0" smtClean="0">
                <a:latin typeface="Courier"/>
                <a:cs typeface="Courier"/>
              </a:rPr>
              <a:t>)) 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return 0;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}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Student next = </a:t>
            </a:r>
            <a:r>
              <a:rPr lang="en-US" sz="2400" dirty="0" err="1" smtClean="0">
                <a:latin typeface="Courier"/>
                <a:cs typeface="Courier"/>
              </a:rPr>
              <a:t>curr.getBehind</a:t>
            </a:r>
            <a:r>
              <a:rPr lang="en-US" sz="2400" dirty="0" smtClean="0">
                <a:latin typeface="Courier"/>
                <a:cs typeface="Courier"/>
              </a:rPr>
              <a:t>();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err="1" smtClean="0">
                <a:latin typeface="Courier"/>
                <a:cs typeface="Courier"/>
              </a:rPr>
              <a:t>numStudentsBehind</a:t>
            </a:r>
            <a:r>
              <a:rPr lang="en-US" sz="2400" dirty="0" smtClean="0">
                <a:latin typeface="Courier"/>
                <a:cs typeface="Courier"/>
              </a:rPr>
              <a:t>(next) + 1;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}</a:t>
            </a:r>
          </a:p>
          <a:p>
            <a:r>
              <a:rPr lang="en-US" sz="2400" dirty="0">
                <a:latin typeface="Courier"/>
                <a:cs typeface="Courier"/>
              </a:rPr>
              <a:t>}</a:t>
            </a:r>
            <a:r>
              <a:rPr lang="en-US" sz="2400" dirty="0" smtClean="0">
                <a:latin typeface="Courier"/>
                <a:cs typeface="Courier"/>
              </a:rPr>
              <a:t> </a:t>
            </a:r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Base Case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21205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106088" y="3126892"/>
            <a:ext cx="7328436" cy="1502001"/>
          </a:xfrm>
          <a:prstGeom prst="roundRect">
            <a:avLst/>
          </a:prstGeom>
          <a:solidFill>
            <a:srgbClr val="EEECE1"/>
          </a:solidFill>
          <a:ln w="38100" cmpd="sng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77322" y="1953649"/>
            <a:ext cx="7757202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err="1" smtClean="0">
                <a:latin typeface="Courier"/>
                <a:cs typeface="Courier"/>
              </a:rPr>
              <a:t>numStudentsBehind</a:t>
            </a:r>
            <a:r>
              <a:rPr lang="en-US" sz="2400" dirty="0" smtClean="0">
                <a:latin typeface="Courier"/>
                <a:cs typeface="Courier"/>
              </a:rPr>
              <a:t>(Student </a:t>
            </a:r>
            <a:r>
              <a:rPr lang="en-US" sz="2400" dirty="0" err="1" smtClean="0">
                <a:latin typeface="Courier"/>
                <a:cs typeface="Courier"/>
              </a:rPr>
              <a:t>curr</a:t>
            </a:r>
            <a:r>
              <a:rPr lang="en-US" sz="2400" dirty="0" smtClean="0">
                <a:latin typeface="Courier"/>
                <a:cs typeface="Courier"/>
              </a:rPr>
              <a:t>) 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lastInRow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curr</a:t>
            </a:r>
            <a:r>
              <a:rPr lang="en-US" sz="2400" dirty="0" smtClean="0">
                <a:latin typeface="Courier"/>
                <a:cs typeface="Courier"/>
              </a:rPr>
              <a:t>)) 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return 0;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}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Student next = </a:t>
            </a:r>
            <a:r>
              <a:rPr lang="en-US" sz="2400" dirty="0" err="1" smtClean="0">
                <a:latin typeface="Courier"/>
                <a:cs typeface="Courier"/>
              </a:rPr>
              <a:t>curr.getBehind</a:t>
            </a:r>
            <a:r>
              <a:rPr lang="en-US" sz="2400" dirty="0" smtClean="0">
                <a:latin typeface="Courier"/>
                <a:cs typeface="Courier"/>
              </a:rPr>
              <a:t>();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err="1" smtClean="0">
                <a:latin typeface="Courier"/>
                <a:cs typeface="Courier"/>
              </a:rPr>
              <a:t>numStudentsBehind</a:t>
            </a:r>
            <a:r>
              <a:rPr lang="en-US" sz="2400" dirty="0" smtClean="0">
                <a:latin typeface="Courier"/>
                <a:cs typeface="Courier"/>
              </a:rPr>
              <a:t>(next) + 1;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}</a:t>
            </a:r>
          </a:p>
          <a:p>
            <a:r>
              <a:rPr lang="en-US" sz="2400" dirty="0">
                <a:latin typeface="Courier"/>
                <a:cs typeface="Courier"/>
              </a:rPr>
              <a:t>}</a:t>
            </a:r>
            <a:r>
              <a:rPr lang="en-US" sz="2400" dirty="0" smtClean="0">
                <a:latin typeface="Courier"/>
                <a:cs typeface="Courier"/>
              </a:rPr>
              <a:t> </a:t>
            </a:r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Recursive Case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44786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058811" y="3795966"/>
            <a:ext cx="4410695" cy="477910"/>
          </a:xfrm>
          <a:prstGeom prst="roundRect">
            <a:avLst/>
          </a:prstGeom>
          <a:solidFill>
            <a:srgbClr val="EEECE1"/>
          </a:solidFill>
          <a:ln w="38100" cmpd="sng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77322" y="1953649"/>
            <a:ext cx="7757202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err="1" smtClean="0">
                <a:latin typeface="Courier"/>
                <a:cs typeface="Courier"/>
              </a:rPr>
              <a:t>numStudentsBehind</a:t>
            </a:r>
            <a:r>
              <a:rPr lang="en-US" sz="2400" dirty="0" smtClean="0">
                <a:latin typeface="Courier"/>
                <a:cs typeface="Courier"/>
              </a:rPr>
              <a:t>(Student </a:t>
            </a:r>
            <a:r>
              <a:rPr lang="en-US" sz="2400" dirty="0" err="1" smtClean="0">
                <a:latin typeface="Courier"/>
                <a:cs typeface="Courier"/>
              </a:rPr>
              <a:t>curr</a:t>
            </a:r>
            <a:r>
              <a:rPr lang="en-US" sz="2400" dirty="0" smtClean="0">
                <a:latin typeface="Courier"/>
                <a:cs typeface="Courier"/>
              </a:rPr>
              <a:t>) 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lastInRow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curr</a:t>
            </a:r>
            <a:r>
              <a:rPr lang="en-US" sz="2400" dirty="0" smtClean="0">
                <a:latin typeface="Courier"/>
                <a:cs typeface="Courier"/>
              </a:rPr>
              <a:t>)) 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return 0;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}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Student next = </a:t>
            </a:r>
            <a:r>
              <a:rPr lang="en-US" sz="2400" dirty="0" err="1" smtClean="0">
                <a:latin typeface="Courier"/>
                <a:cs typeface="Courier"/>
              </a:rPr>
              <a:t>curr.getBehind</a:t>
            </a:r>
            <a:r>
              <a:rPr lang="en-US" sz="2400" dirty="0" smtClean="0">
                <a:latin typeface="Courier"/>
                <a:cs typeface="Courier"/>
              </a:rPr>
              <a:t>();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err="1" smtClean="0">
                <a:latin typeface="Courier"/>
                <a:cs typeface="Courier"/>
              </a:rPr>
              <a:t>numStudentsBehind</a:t>
            </a:r>
            <a:r>
              <a:rPr lang="en-US" sz="2400" dirty="0" smtClean="0">
                <a:latin typeface="Courier"/>
                <a:cs typeface="Courier"/>
              </a:rPr>
              <a:t>(next) + 1;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}</a:t>
            </a:r>
          </a:p>
          <a:p>
            <a:r>
              <a:rPr lang="en-US" sz="2400" dirty="0">
                <a:latin typeface="Courier"/>
                <a:cs typeface="Courier"/>
              </a:rPr>
              <a:t>}</a:t>
            </a:r>
            <a:r>
              <a:rPr lang="en-US" sz="2400" dirty="0" smtClean="0">
                <a:latin typeface="Courier"/>
                <a:cs typeface="Courier"/>
              </a:rPr>
              <a:t> </a:t>
            </a:r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Recursive Call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76320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058811" y="3795966"/>
            <a:ext cx="4410695" cy="477910"/>
          </a:xfrm>
          <a:prstGeom prst="roundRect">
            <a:avLst/>
          </a:prstGeom>
          <a:solidFill>
            <a:srgbClr val="EEECE1"/>
          </a:solidFill>
          <a:ln w="38100" cmpd="sng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77322" y="1953649"/>
            <a:ext cx="7757202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err="1" smtClean="0">
                <a:latin typeface="Courier"/>
                <a:cs typeface="Courier"/>
              </a:rPr>
              <a:t>numStudentsBehind</a:t>
            </a:r>
            <a:r>
              <a:rPr lang="en-US" sz="2400" dirty="0" smtClean="0">
                <a:latin typeface="Courier"/>
                <a:cs typeface="Courier"/>
              </a:rPr>
              <a:t>(Student </a:t>
            </a:r>
            <a:r>
              <a:rPr lang="en-US" sz="2400" dirty="0" err="1" smtClean="0">
                <a:latin typeface="Courier"/>
                <a:cs typeface="Courier"/>
              </a:rPr>
              <a:t>curr</a:t>
            </a:r>
            <a:r>
              <a:rPr lang="en-US" sz="2400" dirty="0" smtClean="0">
                <a:latin typeface="Courier"/>
                <a:cs typeface="Courier"/>
              </a:rPr>
              <a:t>) 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lastInRow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curr</a:t>
            </a:r>
            <a:r>
              <a:rPr lang="en-US" sz="2400" dirty="0" smtClean="0">
                <a:latin typeface="Courier"/>
                <a:cs typeface="Courier"/>
              </a:rPr>
              <a:t>)) 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return 0;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}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Student next = </a:t>
            </a:r>
            <a:r>
              <a:rPr lang="en-US" sz="2400" dirty="0" err="1" smtClean="0">
                <a:latin typeface="Courier"/>
                <a:cs typeface="Courier"/>
              </a:rPr>
              <a:t>curr.getBehind</a:t>
            </a:r>
            <a:r>
              <a:rPr lang="en-US" sz="2400" dirty="0" smtClean="0">
                <a:latin typeface="Courier"/>
                <a:cs typeface="Courier"/>
              </a:rPr>
              <a:t>();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err="1" smtClean="0">
                <a:latin typeface="Courier"/>
                <a:cs typeface="Courier"/>
              </a:rPr>
              <a:t>numStudentsBehind</a:t>
            </a:r>
            <a:r>
              <a:rPr lang="en-US" sz="2400" dirty="0" smtClean="0">
                <a:latin typeface="Courier"/>
                <a:cs typeface="Courier"/>
              </a:rPr>
              <a:t>(next) + 1;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}</a:t>
            </a:r>
          </a:p>
          <a:p>
            <a:r>
              <a:rPr lang="en-US" sz="2400" dirty="0">
                <a:latin typeface="Courier"/>
                <a:cs typeface="Courier"/>
              </a:rPr>
              <a:t>}</a:t>
            </a:r>
            <a:r>
              <a:rPr lang="en-US" sz="2400" dirty="0" smtClean="0">
                <a:latin typeface="Courier"/>
                <a:cs typeface="Courier"/>
              </a:rPr>
              <a:t> </a:t>
            </a:r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Recursive Call</a:t>
            </a:r>
            <a:endParaRPr lang="en-US" sz="4600" dirty="0">
              <a:latin typeface="Calibri"/>
              <a:cs typeface="Calibri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4929601" y="4437730"/>
            <a:ext cx="191176" cy="518873"/>
          </a:xfrm>
          <a:prstGeom prst="straightConnector1">
            <a:avLst/>
          </a:prstGeom>
          <a:ln w="38100" cmpd="sng">
            <a:solidFill>
              <a:srgbClr val="9BBB59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591372" y="4942949"/>
            <a:ext cx="41115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3">
                    <a:lumMod val="75000"/>
                  </a:schemeClr>
                </a:solidFill>
              </a:rPr>
              <a:t>Progress towards the base case</a:t>
            </a:r>
            <a:endParaRPr lang="en-US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784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641804" y="4710827"/>
            <a:ext cx="7483161" cy="195260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641804" y="2894766"/>
            <a:ext cx="7483161" cy="162489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 cmpd="sng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641804" y="1051394"/>
            <a:ext cx="7483161" cy="162489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Three Musts of Recursion 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61426" y="1360611"/>
            <a:ext cx="648077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200" dirty="0"/>
              <a:t>Y</a:t>
            </a:r>
            <a:r>
              <a:rPr lang="en-US" sz="3200" dirty="0" smtClean="0"/>
              <a:t>our </a:t>
            </a:r>
            <a:r>
              <a:rPr lang="en-US" sz="3200" dirty="0"/>
              <a:t>code must have a case for all valid </a:t>
            </a:r>
            <a:r>
              <a:rPr lang="en-US" sz="3200" dirty="0" smtClean="0"/>
              <a:t>inputs.</a:t>
            </a:r>
          </a:p>
        </p:txBody>
      </p:sp>
      <p:sp>
        <p:nvSpPr>
          <p:cNvPr id="4" name="Rectangle 3"/>
          <p:cNvSpPr/>
          <p:nvPr/>
        </p:nvSpPr>
        <p:spPr>
          <a:xfrm>
            <a:off x="961426" y="3249953"/>
            <a:ext cx="665829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2"/>
            </a:pPr>
            <a:r>
              <a:rPr lang="en-US" sz="3200" dirty="0"/>
              <a:t>You must have a base </a:t>
            </a:r>
            <a:r>
              <a:rPr lang="en-US" sz="3200" dirty="0" smtClean="0"/>
              <a:t>case (makes no recursive calls).</a:t>
            </a:r>
            <a:endParaRPr lang="en-US" sz="3200" dirty="0"/>
          </a:p>
        </p:txBody>
      </p:sp>
      <p:sp>
        <p:nvSpPr>
          <p:cNvPr id="5" name="Rectangle 4"/>
          <p:cNvSpPr/>
          <p:nvPr/>
        </p:nvSpPr>
        <p:spPr>
          <a:xfrm>
            <a:off x="961426" y="4865325"/>
            <a:ext cx="683581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3"/>
            </a:pPr>
            <a:r>
              <a:rPr lang="en-US" sz="3200" dirty="0"/>
              <a:t>When you make a recursive call it should be to a simpler instance (forward progress towards base case)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178727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479777"/>
            <a:ext cx="9989855" cy="6702777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Route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9650" y="5425111"/>
            <a:ext cx="1358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Intuition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22833" y="5020733"/>
            <a:ext cx="11753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Powers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 rot="21275596">
            <a:off x="4483717" y="4297023"/>
            <a:ext cx="1444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Many</a:t>
            </a:r>
          </a:p>
          <a:p>
            <a:pPr algn="ctr"/>
            <a:r>
              <a:rPr lang="en-US" sz="2400" dirty="0" smtClean="0">
                <a:latin typeface="Chalkboard"/>
                <a:cs typeface="Chalkboard"/>
              </a:rPr>
              <a:t>Examples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extBox 12"/>
          <p:cNvSpPr txBox="1"/>
          <p:nvPr/>
        </p:nvSpPr>
        <p:spPr>
          <a:xfrm rot="186046">
            <a:off x="5916875" y="3491089"/>
            <a:ext cx="943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Hanoi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22022" y="1587099"/>
            <a:ext cx="1762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Wednesday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9" name="TextBox 18"/>
          <p:cNvSpPr txBox="1"/>
          <p:nvPr/>
        </p:nvSpPr>
        <p:spPr>
          <a:xfrm rot="20058668">
            <a:off x="3335272" y="5436710"/>
            <a:ext cx="440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Recursion River</a:t>
            </a:r>
            <a:endParaRPr lang="en-US" sz="2400" dirty="0">
              <a:latin typeface="Chalkboard"/>
              <a:cs typeface="Chalkboard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4261" y="4730644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6247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479777"/>
            <a:ext cx="9989855" cy="6702777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Route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9650" y="5425111"/>
            <a:ext cx="1358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Intuition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22833" y="5020733"/>
            <a:ext cx="11753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Powers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 rot="21275596">
            <a:off x="4483717" y="4297023"/>
            <a:ext cx="1444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Many</a:t>
            </a:r>
          </a:p>
          <a:p>
            <a:pPr algn="ctr"/>
            <a:r>
              <a:rPr lang="en-US" sz="2400" dirty="0" smtClean="0">
                <a:latin typeface="Chalkboard"/>
                <a:cs typeface="Chalkboard"/>
              </a:rPr>
              <a:t>Examples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extBox 12"/>
          <p:cNvSpPr txBox="1"/>
          <p:nvPr/>
        </p:nvSpPr>
        <p:spPr>
          <a:xfrm rot="186046">
            <a:off x="5916875" y="3491089"/>
            <a:ext cx="943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Hanoi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22022" y="1587099"/>
            <a:ext cx="1762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Wednesday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9" name="TextBox 18"/>
          <p:cNvSpPr txBox="1"/>
          <p:nvPr/>
        </p:nvSpPr>
        <p:spPr>
          <a:xfrm rot="20058668">
            <a:off x="3335272" y="5436710"/>
            <a:ext cx="440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Recursion River</a:t>
            </a:r>
            <a:endParaRPr lang="en-US" sz="2400" dirty="0">
              <a:latin typeface="Chalkboard"/>
              <a:cs typeface="Chalkboard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71815" y="4307353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5640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Powers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8276" y="2471474"/>
            <a:ext cx="795294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Write a recursive function that takes in a base and an</a:t>
            </a:r>
          </a:p>
          <a:p>
            <a:pPr algn="ctr"/>
            <a:r>
              <a:rPr lang="en-US" sz="2800" dirty="0"/>
              <a:t>e</a:t>
            </a:r>
            <a:r>
              <a:rPr lang="en-US" sz="2800" dirty="0" smtClean="0"/>
              <a:t>xponent and returns the result of </a:t>
            </a:r>
            <a:r>
              <a:rPr lang="en-US" sz="2800" dirty="0" err="1" smtClean="0"/>
              <a:t>base</a:t>
            </a:r>
            <a:r>
              <a:rPr lang="en-US" sz="2800" baseline="30000" dirty="0" err="1" smtClean="0"/>
              <a:t>exp</a:t>
            </a:r>
            <a:endParaRPr lang="en-US" sz="2800" baseline="30000" dirty="0"/>
          </a:p>
        </p:txBody>
      </p:sp>
    </p:spTree>
    <p:extLst>
      <p:ext uri="{BB962C8B-B14F-4D97-AF65-F5344CB8AC3E}">
        <p14:creationId xmlns:p14="http://schemas.microsoft.com/office/powerpoint/2010/main" val="606119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Powers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8276" y="2471474"/>
            <a:ext cx="795294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Write a recursive function that takes in a base and an</a:t>
            </a:r>
          </a:p>
          <a:p>
            <a:pPr algn="ctr"/>
            <a:r>
              <a:rPr lang="en-US" sz="2800" dirty="0"/>
              <a:t>e</a:t>
            </a:r>
            <a:r>
              <a:rPr lang="en-US" sz="2800" dirty="0" smtClean="0"/>
              <a:t>xponent and returns the result of </a:t>
            </a:r>
            <a:r>
              <a:rPr lang="en-US" sz="2800" dirty="0" err="1" smtClean="0"/>
              <a:t>base</a:t>
            </a:r>
            <a:r>
              <a:rPr lang="en-US" sz="2800" baseline="30000" dirty="0" err="1" smtClean="0"/>
              <a:t>exp</a:t>
            </a:r>
            <a:endParaRPr lang="en-US" sz="2800" baseline="30000" dirty="0"/>
          </a:p>
        </p:txBody>
      </p:sp>
      <p:sp>
        <p:nvSpPr>
          <p:cNvPr id="2" name="TextBox 1"/>
          <p:cNvSpPr txBox="1"/>
          <p:nvPr/>
        </p:nvSpPr>
        <p:spPr>
          <a:xfrm>
            <a:off x="1726301" y="4847365"/>
            <a:ext cx="6767361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8000"/>
                </a:solidFill>
              </a:rPr>
              <a:t>The term “base” here is the term for </a:t>
            </a:r>
          </a:p>
          <a:p>
            <a:pPr algn="ctr"/>
            <a:r>
              <a:rPr lang="en-US" sz="2400" dirty="0" smtClean="0">
                <a:solidFill>
                  <a:srgbClr val="008000"/>
                </a:solidFill>
              </a:rPr>
              <a:t>the bottom of a power.</a:t>
            </a:r>
          </a:p>
          <a:p>
            <a:pPr algn="ctr"/>
            <a:r>
              <a:rPr lang="en-US" sz="2400" dirty="0" smtClean="0">
                <a:solidFill>
                  <a:srgbClr val="008000"/>
                </a:solidFill>
              </a:rPr>
              <a:t>Not to be confused with “base case”</a:t>
            </a:r>
            <a:endParaRPr lang="en-US" sz="2400" dirty="0">
              <a:solidFill>
                <a:srgbClr val="008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4670148" y="3536531"/>
            <a:ext cx="1857135" cy="1283527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0890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Recursive Insight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4912" y="2248544"/>
            <a:ext cx="2734061" cy="88484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636" y="3512558"/>
            <a:ext cx="5686846" cy="884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807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2352" y="0"/>
            <a:ext cx="11899725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581" y="3570152"/>
            <a:ext cx="2465741" cy="243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6270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Each previous call waits for the next call to finish.</a:t>
            </a:r>
          </a:p>
          <a:p>
            <a:pPr marL="457200" lvl="1" indent="0">
              <a:buNone/>
            </a:pPr>
            <a:r>
              <a:rPr lang="en-US" dirty="0" err="1">
                <a:latin typeface="Consolas" charset="0"/>
              </a:rPr>
              <a:t>cout</a:t>
            </a:r>
            <a:r>
              <a:rPr lang="en-US" dirty="0">
                <a:latin typeface="Consolas" charset="0"/>
              </a:rPr>
              <a:t> &lt;&lt; </a:t>
            </a:r>
            <a:r>
              <a:rPr lang="en-US" b="1" dirty="0">
                <a:latin typeface="Consolas" charset="0"/>
              </a:rPr>
              <a:t>power(5, 3)</a:t>
            </a:r>
            <a:r>
              <a:rPr lang="en-US" dirty="0">
                <a:latin typeface="Consolas" charset="0"/>
              </a:rPr>
              <a:t> &lt;&lt; </a:t>
            </a:r>
            <a:r>
              <a:rPr lang="en-US" dirty="0" err="1">
                <a:latin typeface="Consolas" charset="0"/>
              </a:rPr>
              <a:t>endl</a:t>
            </a:r>
            <a:r>
              <a:rPr lang="en-US" dirty="0">
                <a:latin typeface="Consolas" charset="0"/>
              </a:rPr>
              <a:t>;</a:t>
            </a:r>
          </a:p>
        </p:txBody>
      </p:sp>
      <p:sp>
        <p:nvSpPr>
          <p:cNvPr id="466948" name="Text Box 4"/>
          <p:cNvSpPr txBox="1">
            <a:spLocks noChangeArrowheads="1"/>
          </p:cNvSpPr>
          <p:nvPr/>
        </p:nvSpPr>
        <p:spPr bwMode="auto">
          <a:xfrm>
            <a:off x="609600" y="2286000"/>
            <a:ext cx="5595938" cy="186372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>
                <a:solidFill>
                  <a:srgbClr val="008000"/>
                </a:solidFill>
                <a:latin typeface="Consolas" charset="0"/>
              </a:rPr>
              <a:t>// first call:   5        3</a:t>
            </a:r>
          </a:p>
          <a:p>
            <a:pPr algn="l">
              <a:lnSpc>
                <a:spcPct val="80000"/>
              </a:lnSpc>
            </a:pPr>
            <a:r>
              <a:rPr lang="en-US">
                <a:latin typeface="Consolas" charset="0"/>
              </a:rPr>
              <a:t>int </a:t>
            </a:r>
            <a:r>
              <a:rPr lang="en-US" b="1">
                <a:latin typeface="Consolas" charset="0"/>
              </a:rPr>
              <a:t>power</a:t>
            </a:r>
            <a:r>
              <a:rPr lang="en-US">
                <a:latin typeface="Consolas" charset="0"/>
              </a:rPr>
              <a:t>(int base, int exp) {</a:t>
            </a:r>
          </a:p>
          <a:p>
            <a:pPr algn="l">
              <a:lnSpc>
                <a:spcPct val="80000"/>
              </a:lnSpc>
            </a:pPr>
            <a:r>
              <a:rPr lang="en-US">
                <a:latin typeface="Consolas" charset="0"/>
              </a:rPr>
              <a:t>    if (exp == 1) {</a:t>
            </a:r>
          </a:p>
          <a:p>
            <a:pPr algn="l">
              <a:lnSpc>
                <a:spcPct val="80000"/>
              </a:lnSpc>
            </a:pPr>
            <a:r>
              <a:rPr lang="en-US">
                <a:latin typeface="Consolas" charset="0"/>
              </a:rPr>
              <a:t>        return base;</a:t>
            </a:r>
          </a:p>
          <a:p>
            <a:pPr algn="l">
              <a:lnSpc>
                <a:spcPct val="80000"/>
              </a:lnSpc>
            </a:pPr>
            <a:r>
              <a:rPr lang="en-US">
                <a:latin typeface="Consolas" charset="0"/>
              </a:rPr>
              <a:t>    } else {</a:t>
            </a:r>
          </a:p>
          <a:p>
            <a:pPr algn="l">
              <a:lnSpc>
                <a:spcPct val="80000"/>
              </a:lnSpc>
            </a:pPr>
            <a:r>
              <a:rPr lang="en-US" b="1">
                <a:latin typeface="Consolas" charset="0"/>
              </a:rPr>
              <a:t>        return base * </a:t>
            </a:r>
            <a:r>
              <a:rPr lang="en-US" b="1" u="sng">
                <a:latin typeface="Consolas" charset="0"/>
              </a:rPr>
              <a:t>power(base, exp - 1);</a:t>
            </a:r>
          </a:p>
          <a:p>
            <a:pPr algn="l">
              <a:lnSpc>
                <a:spcPct val="80000"/>
              </a:lnSpc>
            </a:pPr>
            <a:r>
              <a:rPr lang="en-US">
                <a:latin typeface="Consolas" charset="0"/>
              </a:rPr>
              <a:t>    }</a:t>
            </a:r>
          </a:p>
          <a:p>
            <a:pPr algn="l">
              <a:lnSpc>
                <a:spcPct val="80000"/>
              </a:lnSpc>
            </a:pPr>
            <a:r>
              <a:rPr lang="en-US">
                <a:latin typeface="Consolas" charset="0"/>
              </a:rPr>
              <a:t>}</a:t>
            </a:r>
          </a:p>
        </p:txBody>
      </p:sp>
      <p:sp>
        <p:nvSpPr>
          <p:cNvPr id="466949" name="Text Box 5"/>
          <p:cNvSpPr txBox="1">
            <a:spLocks noChangeArrowheads="1"/>
          </p:cNvSpPr>
          <p:nvPr/>
        </p:nvSpPr>
        <p:spPr bwMode="auto">
          <a:xfrm>
            <a:off x="1414463" y="2936875"/>
            <a:ext cx="5595937" cy="186372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>
                <a:solidFill>
                  <a:srgbClr val="008000"/>
                </a:solidFill>
                <a:latin typeface="Consolas" charset="0"/>
              </a:rPr>
              <a:t>// second call:  5        </a:t>
            </a:r>
            <a:r>
              <a:rPr lang="en-US" b="1">
                <a:solidFill>
                  <a:srgbClr val="008000"/>
                </a:solidFill>
                <a:latin typeface="Consolas" charset="0"/>
              </a:rPr>
              <a:t>2</a:t>
            </a:r>
          </a:p>
          <a:p>
            <a:pPr algn="l">
              <a:lnSpc>
                <a:spcPct val="80000"/>
              </a:lnSpc>
            </a:pPr>
            <a:r>
              <a:rPr lang="en-US">
                <a:latin typeface="Consolas" charset="0"/>
              </a:rPr>
              <a:t>int </a:t>
            </a:r>
            <a:r>
              <a:rPr lang="en-US" b="1">
                <a:latin typeface="Consolas" charset="0"/>
              </a:rPr>
              <a:t>power</a:t>
            </a:r>
            <a:r>
              <a:rPr lang="en-US">
                <a:latin typeface="Consolas" charset="0"/>
              </a:rPr>
              <a:t>(int base, int exp) {</a:t>
            </a:r>
          </a:p>
          <a:p>
            <a:pPr algn="l">
              <a:lnSpc>
                <a:spcPct val="80000"/>
              </a:lnSpc>
            </a:pPr>
            <a:r>
              <a:rPr lang="en-US">
                <a:latin typeface="Consolas" charset="0"/>
              </a:rPr>
              <a:t>    if (exp == 1) {</a:t>
            </a:r>
          </a:p>
          <a:p>
            <a:pPr algn="l">
              <a:lnSpc>
                <a:spcPct val="80000"/>
              </a:lnSpc>
            </a:pPr>
            <a:r>
              <a:rPr lang="en-US">
                <a:latin typeface="Consolas" charset="0"/>
              </a:rPr>
              <a:t>        return base;</a:t>
            </a:r>
          </a:p>
          <a:p>
            <a:pPr algn="l">
              <a:lnSpc>
                <a:spcPct val="80000"/>
              </a:lnSpc>
            </a:pPr>
            <a:r>
              <a:rPr lang="en-US">
                <a:latin typeface="Consolas" charset="0"/>
              </a:rPr>
              <a:t>    } else {</a:t>
            </a:r>
          </a:p>
          <a:p>
            <a:pPr algn="l">
              <a:lnSpc>
                <a:spcPct val="80000"/>
              </a:lnSpc>
            </a:pPr>
            <a:r>
              <a:rPr lang="en-US" b="1">
                <a:latin typeface="Consolas" charset="0"/>
              </a:rPr>
              <a:t>        return base * </a:t>
            </a:r>
            <a:r>
              <a:rPr lang="en-US" b="1" u="sng">
                <a:latin typeface="Consolas" charset="0"/>
              </a:rPr>
              <a:t>power(base, exp - 1);</a:t>
            </a:r>
          </a:p>
          <a:p>
            <a:pPr algn="l">
              <a:lnSpc>
                <a:spcPct val="80000"/>
              </a:lnSpc>
            </a:pPr>
            <a:r>
              <a:rPr lang="en-US">
                <a:latin typeface="Consolas" charset="0"/>
              </a:rPr>
              <a:t>    }</a:t>
            </a:r>
          </a:p>
          <a:p>
            <a:pPr algn="l">
              <a:lnSpc>
                <a:spcPct val="80000"/>
              </a:lnSpc>
            </a:pPr>
            <a:r>
              <a:rPr lang="en-US">
                <a:latin typeface="Consolas" charset="0"/>
              </a:rPr>
              <a:t>}</a:t>
            </a:r>
          </a:p>
        </p:txBody>
      </p:sp>
      <p:sp>
        <p:nvSpPr>
          <p:cNvPr id="466950" name="Text Box 6"/>
          <p:cNvSpPr txBox="1">
            <a:spLocks noChangeArrowheads="1"/>
          </p:cNvSpPr>
          <p:nvPr/>
        </p:nvSpPr>
        <p:spPr bwMode="auto">
          <a:xfrm>
            <a:off x="2286000" y="3581400"/>
            <a:ext cx="5595938" cy="186372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>
                <a:solidFill>
                  <a:srgbClr val="008000"/>
                </a:solidFill>
                <a:latin typeface="Consolas" charset="0"/>
              </a:rPr>
              <a:t>// third call:   5        </a:t>
            </a:r>
            <a:r>
              <a:rPr lang="en-US" b="1">
                <a:solidFill>
                  <a:srgbClr val="008000"/>
                </a:solidFill>
                <a:latin typeface="Consolas" charset="0"/>
              </a:rPr>
              <a:t>1</a:t>
            </a:r>
          </a:p>
          <a:p>
            <a:pPr algn="l">
              <a:lnSpc>
                <a:spcPct val="80000"/>
              </a:lnSpc>
            </a:pPr>
            <a:r>
              <a:rPr lang="en-US">
                <a:latin typeface="Consolas" charset="0"/>
              </a:rPr>
              <a:t>int </a:t>
            </a:r>
            <a:r>
              <a:rPr lang="en-US" b="1">
                <a:latin typeface="Consolas" charset="0"/>
              </a:rPr>
              <a:t>power</a:t>
            </a:r>
            <a:r>
              <a:rPr lang="en-US">
                <a:latin typeface="Consolas" charset="0"/>
              </a:rPr>
              <a:t>(int base, int exp) {</a:t>
            </a:r>
          </a:p>
          <a:p>
            <a:pPr algn="l">
              <a:lnSpc>
                <a:spcPct val="80000"/>
              </a:lnSpc>
            </a:pPr>
            <a:r>
              <a:rPr lang="en-US">
                <a:latin typeface="Consolas" charset="0"/>
              </a:rPr>
              <a:t>    if (exp == 1) {</a:t>
            </a:r>
          </a:p>
          <a:p>
            <a:pPr algn="l">
              <a:lnSpc>
                <a:spcPct val="80000"/>
              </a:lnSpc>
            </a:pPr>
            <a:r>
              <a:rPr lang="en-US" b="1">
                <a:latin typeface="Consolas" charset="0"/>
              </a:rPr>
              <a:t>        return base;   </a:t>
            </a:r>
            <a:r>
              <a:rPr lang="en-US" b="1">
                <a:solidFill>
                  <a:srgbClr val="008000"/>
                </a:solidFill>
                <a:latin typeface="Consolas" charset="0"/>
              </a:rPr>
              <a:t>// 5</a:t>
            </a:r>
          </a:p>
          <a:p>
            <a:pPr algn="l">
              <a:lnSpc>
                <a:spcPct val="80000"/>
              </a:lnSpc>
            </a:pPr>
            <a:r>
              <a:rPr lang="en-US">
                <a:latin typeface="Consolas" charset="0"/>
              </a:rPr>
              <a:t>    } else {</a:t>
            </a:r>
          </a:p>
          <a:p>
            <a:pPr algn="l">
              <a:lnSpc>
                <a:spcPct val="80000"/>
              </a:lnSpc>
            </a:pPr>
            <a:r>
              <a:rPr lang="en-US">
                <a:latin typeface="Consolas" charset="0"/>
              </a:rPr>
              <a:t>        return base * power(base, exp - 1);</a:t>
            </a:r>
          </a:p>
          <a:p>
            <a:pPr algn="l">
              <a:lnSpc>
                <a:spcPct val="80000"/>
              </a:lnSpc>
            </a:pPr>
            <a:r>
              <a:rPr lang="en-US">
                <a:latin typeface="Consolas" charset="0"/>
              </a:rPr>
              <a:t>    }</a:t>
            </a:r>
          </a:p>
          <a:p>
            <a:pPr algn="l">
              <a:lnSpc>
                <a:spcPct val="80000"/>
              </a:lnSpc>
            </a:pPr>
            <a:r>
              <a:rPr lang="en-US">
                <a:latin typeface="Consolas" charset="0"/>
              </a:rPr>
              <a:t>}</a:t>
            </a:r>
          </a:p>
        </p:txBody>
      </p:sp>
      <p:sp>
        <p:nvSpPr>
          <p:cNvPr id="1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The Call Stack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274927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6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66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66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4669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6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4669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6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4669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6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6948" grpId="0" animBg="1"/>
      <p:bldP spid="466948" grpId="1" animBg="1"/>
      <p:bldP spid="466949" grpId="0" animBg="1"/>
      <p:bldP spid="466949" grpId="1" animBg="1"/>
      <p:bldP spid="466950" grpId="0" animBg="1"/>
      <p:bldP spid="466950" grpId="1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088" y="1297183"/>
            <a:ext cx="6686027" cy="2859156"/>
          </a:xfrm>
          <a:prstGeom prst="rect">
            <a:avLst/>
          </a:prstGeom>
        </p:spPr>
      </p:pic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Even Cooler Recursive Insight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70790" y="5666640"/>
            <a:ext cx="4785986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600" dirty="0" smtClean="0"/>
              <a:t>Not important right now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1624993" y="4915640"/>
            <a:ext cx="5306260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600" dirty="0" smtClean="0"/>
              <a:t>Exponentiation by squaring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618924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479777"/>
            <a:ext cx="9989855" cy="6702777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Route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9650" y="5425111"/>
            <a:ext cx="1358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Intuition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22833" y="5020733"/>
            <a:ext cx="11753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Powers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 rot="21275596">
            <a:off x="4483717" y="4297023"/>
            <a:ext cx="1444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Many</a:t>
            </a:r>
          </a:p>
          <a:p>
            <a:pPr algn="ctr"/>
            <a:r>
              <a:rPr lang="en-US" sz="2400" dirty="0" smtClean="0">
                <a:latin typeface="Chalkboard"/>
                <a:cs typeface="Chalkboard"/>
              </a:rPr>
              <a:t>Examples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extBox 12"/>
          <p:cNvSpPr txBox="1"/>
          <p:nvPr/>
        </p:nvSpPr>
        <p:spPr>
          <a:xfrm rot="186046">
            <a:off x="5916875" y="3491089"/>
            <a:ext cx="943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Hanoi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22022" y="1587099"/>
            <a:ext cx="1762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Wednesday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9" name="TextBox 18"/>
          <p:cNvSpPr txBox="1"/>
          <p:nvPr/>
        </p:nvSpPr>
        <p:spPr>
          <a:xfrm rot="20058668">
            <a:off x="3335272" y="5436710"/>
            <a:ext cx="440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Recursion River</a:t>
            </a:r>
            <a:endParaRPr lang="en-US" sz="2400" dirty="0">
              <a:latin typeface="Chalkboard"/>
              <a:cs typeface="Chalkboard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71815" y="4307353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215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479777"/>
            <a:ext cx="9989855" cy="6702777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Route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9650" y="5425111"/>
            <a:ext cx="1358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Intuition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22833" y="5020733"/>
            <a:ext cx="11753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Powers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 rot="21275596">
            <a:off x="4483717" y="4297023"/>
            <a:ext cx="1444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Many</a:t>
            </a:r>
          </a:p>
          <a:p>
            <a:pPr algn="ctr"/>
            <a:r>
              <a:rPr lang="en-US" sz="2400" dirty="0" smtClean="0">
                <a:latin typeface="Chalkboard"/>
                <a:cs typeface="Chalkboard"/>
              </a:rPr>
              <a:t>Examples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extBox 12"/>
          <p:cNvSpPr txBox="1"/>
          <p:nvPr/>
        </p:nvSpPr>
        <p:spPr>
          <a:xfrm rot="186046">
            <a:off x="5916875" y="3491089"/>
            <a:ext cx="943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Hanoi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22022" y="1587099"/>
            <a:ext cx="1762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Wednesday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9" name="TextBox 18"/>
          <p:cNvSpPr txBox="1"/>
          <p:nvPr/>
        </p:nvSpPr>
        <p:spPr>
          <a:xfrm rot="20058668">
            <a:off x="3335272" y="5436710"/>
            <a:ext cx="440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Recursion River</a:t>
            </a:r>
            <a:endParaRPr lang="en-US" sz="2400" dirty="0">
              <a:latin typeface="Chalkboard"/>
              <a:cs typeface="Chalkboard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79578" y="3747517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827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9889" y="1939565"/>
            <a:ext cx="5974495" cy="3467639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b="1" dirty="0" err="1">
                <a:solidFill>
                  <a:srgbClr val="660066"/>
                </a:solidFill>
                <a:latin typeface="Courier"/>
                <a:cs typeface="Courier"/>
              </a:rPr>
              <a:t>i</a:t>
            </a:r>
            <a:r>
              <a:rPr lang="en-US" sz="2000" b="1" dirty="0" err="1" smtClean="0">
                <a:solidFill>
                  <a:srgbClr val="660066"/>
                </a:solidFill>
                <a:latin typeface="Courier"/>
                <a:cs typeface="Courier"/>
              </a:rPr>
              <a:t>nt</a:t>
            </a:r>
            <a:r>
              <a:rPr lang="en-US" sz="20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mystery(</a:t>
            </a:r>
            <a:r>
              <a:rPr lang="en-US" sz="2000" dirty="0" err="1" smtClean="0">
                <a:latin typeface="Courier"/>
                <a:cs typeface="Courier"/>
              </a:rPr>
              <a:t>int</a:t>
            </a:r>
            <a:r>
              <a:rPr lang="en-US" sz="2000" dirty="0" smtClean="0">
                <a:latin typeface="Courier"/>
                <a:cs typeface="Courier"/>
              </a:rPr>
              <a:t> n) {</a:t>
            </a: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 smtClean="0">
                <a:latin typeface="Courier"/>
                <a:cs typeface="Courier"/>
              </a:rPr>
              <a:t>   </a:t>
            </a:r>
            <a:r>
              <a:rPr lang="en-US" sz="20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000" dirty="0" smtClean="0">
                <a:latin typeface="Courier"/>
                <a:cs typeface="Courier"/>
              </a:rPr>
              <a:t>(n &lt; 10) {</a:t>
            </a: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     </a:t>
            </a:r>
            <a:r>
              <a:rPr lang="en-US" sz="20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0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n;</a:t>
            </a: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  } </a:t>
            </a:r>
            <a:r>
              <a:rPr lang="en-US" sz="2000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20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{</a:t>
            </a: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     </a:t>
            </a:r>
            <a:r>
              <a:rPr lang="en-US" sz="2000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sz="20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toAdd</a:t>
            </a:r>
            <a:r>
              <a:rPr lang="en-US" sz="2000" dirty="0" smtClean="0">
                <a:latin typeface="Courier"/>
                <a:cs typeface="Courier"/>
              </a:rPr>
              <a:t> = n % 10;</a:t>
            </a: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     </a:t>
            </a:r>
            <a:r>
              <a:rPr lang="en-US" sz="2000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sz="20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theRest</a:t>
            </a:r>
            <a:r>
              <a:rPr lang="en-US" sz="2000" dirty="0" smtClean="0">
                <a:latin typeface="Courier"/>
                <a:cs typeface="Courier"/>
              </a:rPr>
              <a:t> = mystery(n / 10);</a:t>
            </a: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     </a:t>
            </a:r>
            <a:r>
              <a:rPr lang="en-US" sz="20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0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theRest</a:t>
            </a:r>
            <a:r>
              <a:rPr lang="en-US" sz="2000" dirty="0" smtClean="0">
                <a:latin typeface="Courier"/>
                <a:cs typeface="Courier"/>
              </a:rPr>
              <a:t> + </a:t>
            </a:r>
            <a:r>
              <a:rPr lang="en-US" sz="2000" dirty="0" err="1" smtClean="0">
                <a:latin typeface="Courier"/>
                <a:cs typeface="Courier"/>
              </a:rPr>
              <a:t>toAdd</a:t>
            </a:r>
            <a:r>
              <a:rPr lang="en-US" sz="2000" dirty="0" smtClean="0">
                <a:latin typeface="Courier"/>
                <a:cs typeface="Courier"/>
              </a:rPr>
              <a:t>; </a:t>
            </a: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  }</a:t>
            </a:r>
            <a:endParaRPr lang="en-US" sz="2000" dirty="0">
              <a:latin typeface="Courier"/>
              <a:cs typeface="Courier"/>
            </a:endParaRP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 smtClean="0">
                <a:latin typeface="Courier"/>
                <a:cs typeface="Courier"/>
              </a:rPr>
              <a:t>}</a:t>
            </a:r>
            <a:endParaRPr lang="en-US" sz="2000" dirty="0">
              <a:latin typeface="Courier"/>
              <a:cs typeface="Courier"/>
            </a:endParaRP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What Does This Code Do?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28122" y="1583928"/>
            <a:ext cx="83268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A: 5 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119743" y="5898767"/>
            <a:ext cx="6817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What is the result of </a:t>
            </a:r>
            <a:r>
              <a:rPr lang="en-US" sz="3200" dirty="0" smtClean="0">
                <a:latin typeface="Courier"/>
                <a:cs typeface="Courier"/>
              </a:rPr>
              <a:t>mystery(123)</a:t>
            </a:r>
            <a:r>
              <a:rPr lang="en-US" sz="3200" dirty="0" smtClean="0"/>
              <a:t>?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7128122" y="2240814"/>
            <a:ext cx="81845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B</a:t>
            </a:r>
            <a:r>
              <a:rPr lang="en-US" sz="3200" dirty="0" smtClean="0"/>
              <a:t>: </a:t>
            </a:r>
            <a:r>
              <a:rPr lang="en-US" sz="3200" dirty="0"/>
              <a:t>6</a:t>
            </a:r>
            <a:r>
              <a:rPr lang="en-US" sz="3200" dirty="0" smtClean="0"/>
              <a:t> 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7128122" y="2897700"/>
            <a:ext cx="81404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C</a:t>
            </a:r>
            <a:r>
              <a:rPr lang="en-US" sz="3200" dirty="0" smtClean="0"/>
              <a:t>: </a:t>
            </a:r>
            <a:r>
              <a:rPr lang="en-US" sz="3200" dirty="0"/>
              <a:t>7</a:t>
            </a:r>
            <a:r>
              <a:rPr lang="en-US" sz="3200" dirty="0" smtClean="0"/>
              <a:t> 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7128122" y="3554585"/>
            <a:ext cx="84770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D: 8 </a:t>
            </a:r>
            <a:endParaRPr lang="en-US" sz="3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4426" y="1542964"/>
            <a:ext cx="1652289" cy="1652289"/>
          </a:xfrm>
          <a:prstGeom prst="rect">
            <a:avLst/>
          </a:prstGeom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977019" y="6858000"/>
            <a:ext cx="5595937" cy="186372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dirty="0">
                <a:solidFill>
                  <a:srgbClr val="008000"/>
                </a:solidFill>
                <a:latin typeface="Consolas" charset="0"/>
              </a:rPr>
              <a:t>// second call:  5        </a:t>
            </a:r>
            <a:r>
              <a:rPr lang="en-US" b="1" dirty="0">
                <a:solidFill>
                  <a:srgbClr val="008000"/>
                </a:solidFill>
                <a:latin typeface="Consolas" charset="0"/>
              </a:rPr>
              <a:t>2</a:t>
            </a:r>
          </a:p>
          <a:p>
            <a:pPr algn="l">
              <a:lnSpc>
                <a:spcPct val="80000"/>
              </a:lnSpc>
            </a:pPr>
            <a:r>
              <a:rPr lang="en-US" dirty="0" err="1">
                <a:latin typeface="Consolas" charset="0"/>
              </a:rPr>
              <a:t>int</a:t>
            </a:r>
            <a:r>
              <a:rPr lang="en-US" dirty="0">
                <a:latin typeface="Consolas" charset="0"/>
              </a:rPr>
              <a:t> </a:t>
            </a:r>
            <a:r>
              <a:rPr lang="en-US" b="1" dirty="0">
                <a:latin typeface="Consolas" charset="0"/>
              </a:rPr>
              <a:t>power</a:t>
            </a:r>
            <a:r>
              <a:rPr lang="en-US" dirty="0">
                <a:latin typeface="Consolas" charset="0"/>
              </a:rPr>
              <a:t>(</a:t>
            </a:r>
            <a:r>
              <a:rPr lang="en-US" dirty="0" err="1">
                <a:latin typeface="Consolas" charset="0"/>
              </a:rPr>
              <a:t>int</a:t>
            </a:r>
            <a:r>
              <a:rPr lang="en-US" dirty="0">
                <a:latin typeface="Consolas" charset="0"/>
              </a:rPr>
              <a:t> base, </a:t>
            </a:r>
            <a:r>
              <a:rPr lang="en-US" dirty="0" err="1">
                <a:latin typeface="Consolas" charset="0"/>
              </a:rPr>
              <a:t>int</a:t>
            </a:r>
            <a:r>
              <a:rPr lang="en-US" dirty="0">
                <a:latin typeface="Consolas" charset="0"/>
              </a:rPr>
              <a:t> </a:t>
            </a:r>
            <a:r>
              <a:rPr lang="en-US" dirty="0" err="1">
                <a:latin typeface="Consolas" charset="0"/>
              </a:rPr>
              <a:t>exp</a:t>
            </a:r>
            <a:r>
              <a:rPr lang="en-US" dirty="0">
                <a:latin typeface="Consolas" charset="0"/>
              </a:rPr>
              <a:t>) {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if (</a:t>
            </a:r>
            <a:r>
              <a:rPr lang="en-US" dirty="0" err="1">
                <a:latin typeface="Consolas" charset="0"/>
              </a:rPr>
              <a:t>exp</a:t>
            </a:r>
            <a:r>
              <a:rPr lang="en-US" dirty="0">
                <a:latin typeface="Consolas" charset="0"/>
              </a:rPr>
              <a:t> == 1) {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    return base;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} else {</a:t>
            </a:r>
          </a:p>
          <a:p>
            <a:pPr algn="l">
              <a:lnSpc>
                <a:spcPct val="80000"/>
              </a:lnSpc>
            </a:pPr>
            <a:r>
              <a:rPr lang="en-US" b="1" dirty="0">
                <a:latin typeface="Consolas" charset="0"/>
              </a:rPr>
              <a:t>        return base * </a:t>
            </a:r>
            <a:r>
              <a:rPr lang="en-US" b="1" u="sng" dirty="0">
                <a:latin typeface="Consolas" charset="0"/>
              </a:rPr>
              <a:t>power(base, </a:t>
            </a:r>
            <a:r>
              <a:rPr lang="en-US" b="1" u="sng" dirty="0" err="1">
                <a:latin typeface="Consolas" charset="0"/>
              </a:rPr>
              <a:t>exp</a:t>
            </a:r>
            <a:r>
              <a:rPr lang="en-US" b="1" u="sng" dirty="0">
                <a:latin typeface="Consolas" charset="0"/>
              </a:rPr>
              <a:t> - 1);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}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}</a:t>
            </a: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8062236" y="7295439"/>
            <a:ext cx="5641914" cy="16527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dirty="0">
                <a:solidFill>
                  <a:srgbClr val="008000"/>
                </a:solidFill>
                <a:latin typeface="Consolas" charset="0"/>
              </a:rPr>
              <a:t>// third call:   5        </a:t>
            </a:r>
            <a:r>
              <a:rPr lang="en-US" b="1" dirty="0">
                <a:solidFill>
                  <a:srgbClr val="008000"/>
                </a:solidFill>
                <a:latin typeface="Consolas" charset="0"/>
              </a:rPr>
              <a:t>1</a:t>
            </a:r>
          </a:p>
          <a:p>
            <a:pPr algn="l">
              <a:lnSpc>
                <a:spcPct val="80000"/>
              </a:lnSpc>
            </a:pPr>
            <a:r>
              <a:rPr lang="en-US" dirty="0" err="1">
                <a:latin typeface="Consolas" charset="0"/>
              </a:rPr>
              <a:t>int</a:t>
            </a:r>
            <a:r>
              <a:rPr lang="en-US" dirty="0">
                <a:latin typeface="Consolas" charset="0"/>
              </a:rPr>
              <a:t> </a:t>
            </a:r>
            <a:r>
              <a:rPr lang="en-US" b="1" dirty="0">
                <a:latin typeface="Consolas" charset="0"/>
              </a:rPr>
              <a:t>power</a:t>
            </a:r>
            <a:r>
              <a:rPr lang="en-US" dirty="0">
                <a:latin typeface="Consolas" charset="0"/>
              </a:rPr>
              <a:t>(</a:t>
            </a:r>
            <a:r>
              <a:rPr lang="en-US" dirty="0" err="1">
                <a:latin typeface="Consolas" charset="0"/>
              </a:rPr>
              <a:t>int</a:t>
            </a:r>
            <a:r>
              <a:rPr lang="en-US" dirty="0">
                <a:latin typeface="Consolas" charset="0"/>
              </a:rPr>
              <a:t> base, </a:t>
            </a:r>
            <a:r>
              <a:rPr lang="en-US" dirty="0" err="1">
                <a:latin typeface="Consolas" charset="0"/>
              </a:rPr>
              <a:t>int</a:t>
            </a:r>
            <a:r>
              <a:rPr lang="en-US" dirty="0">
                <a:latin typeface="Consolas" charset="0"/>
              </a:rPr>
              <a:t> </a:t>
            </a:r>
            <a:r>
              <a:rPr lang="en-US" dirty="0" err="1">
                <a:latin typeface="Consolas" charset="0"/>
              </a:rPr>
              <a:t>exp</a:t>
            </a:r>
            <a:r>
              <a:rPr lang="en-US" dirty="0">
                <a:latin typeface="Consolas" charset="0"/>
              </a:rPr>
              <a:t>) {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if (</a:t>
            </a:r>
            <a:r>
              <a:rPr lang="en-US" dirty="0" err="1">
                <a:latin typeface="Consolas" charset="0"/>
              </a:rPr>
              <a:t>exp</a:t>
            </a:r>
            <a:r>
              <a:rPr lang="en-US" dirty="0">
                <a:latin typeface="Consolas" charset="0"/>
              </a:rPr>
              <a:t> == 1) {</a:t>
            </a:r>
          </a:p>
          <a:p>
            <a:pPr algn="l">
              <a:lnSpc>
                <a:spcPct val="80000"/>
              </a:lnSpc>
            </a:pPr>
            <a:r>
              <a:rPr lang="en-US" b="1" dirty="0">
                <a:latin typeface="Consolas" charset="0"/>
              </a:rPr>
              <a:t>        return base;   </a:t>
            </a:r>
            <a:r>
              <a:rPr lang="en-US" b="1" dirty="0">
                <a:solidFill>
                  <a:srgbClr val="008000"/>
                </a:solidFill>
                <a:latin typeface="Consolas" charset="0"/>
              </a:rPr>
              <a:t>// 5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} else {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    return base * power(base, </a:t>
            </a:r>
            <a:r>
              <a:rPr lang="en-US" dirty="0" err="1">
                <a:latin typeface="Consolas" charset="0"/>
              </a:rPr>
              <a:t>exp</a:t>
            </a:r>
            <a:r>
              <a:rPr lang="en-US" dirty="0">
                <a:latin typeface="Consolas" charset="0"/>
              </a:rPr>
              <a:t> - 1);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</a:t>
            </a:r>
            <a:r>
              <a:rPr lang="en-US" dirty="0" smtClean="0">
                <a:latin typeface="Consolas" charset="0"/>
              </a:rPr>
              <a:t>}</a:t>
            </a:r>
            <a:endParaRPr lang="en-US" dirty="0">
              <a:latin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7526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9889" y="1939565"/>
            <a:ext cx="5974495" cy="3467639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b="1" dirty="0" err="1">
                <a:solidFill>
                  <a:srgbClr val="660066"/>
                </a:solidFill>
                <a:latin typeface="Courier"/>
                <a:cs typeface="Courier"/>
              </a:rPr>
              <a:t>i</a:t>
            </a:r>
            <a:r>
              <a:rPr lang="en-US" sz="2000" b="1" dirty="0" err="1" smtClean="0">
                <a:solidFill>
                  <a:srgbClr val="660066"/>
                </a:solidFill>
                <a:latin typeface="Courier"/>
                <a:cs typeface="Courier"/>
              </a:rPr>
              <a:t>nt</a:t>
            </a:r>
            <a:r>
              <a:rPr lang="en-US" sz="20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mystery(</a:t>
            </a:r>
            <a:r>
              <a:rPr lang="en-US" sz="2000" dirty="0" err="1" smtClean="0">
                <a:latin typeface="Courier"/>
                <a:cs typeface="Courier"/>
              </a:rPr>
              <a:t>int</a:t>
            </a:r>
            <a:r>
              <a:rPr lang="en-US" sz="2000" dirty="0" smtClean="0">
                <a:latin typeface="Courier"/>
                <a:cs typeface="Courier"/>
              </a:rPr>
              <a:t> n) {</a:t>
            </a: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 smtClean="0">
                <a:latin typeface="Courier"/>
                <a:cs typeface="Courier"/>
              </a:rPr>
              <a:t>   </a:t>
            </a:r>
            <a:r>
              <a:rPr lang="en-US" sz="20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000" dirty="0" smtClean="0">
                <a:latin typeface="Courier"/>
                <a:cs typeface="Courier"/>
              </a:rPr>
              <a:t>(n &lt; 10) {</a:t>
            </a: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     </a:t>
            </a:r>
            <a:r>
              <a:rPr lang="en-US" sz="20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0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n;</a:t>
            </a: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  } </a:t>
            </a:r>
            <a:r>
              <a:rPr lang="en-US" sz="2000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20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{</a:t>
            </a: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     </a:t>
            </a:r>
            <a:r>
              <a:rPr lang="en-US" sz="2000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sz="20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toAdd</a:t>
            </a:r>
            <a:r>
              <a:rPr lang="en-US" sz="2000" dirty="0" smtClean="0">
                <a:latin typeface="Courier"/>
                <a:cs typeface="Courier"/>
              </a:rPr>
              <a:t> = n % 10;</a:t>
            </a: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     </a:t>
            </a:r>
            <a:r>
              <a:rPr lang="en-US" sz="2000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sz="20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theRest</a:t>
            </a:r>
            <a:r>
              <a:rPr lang="en-US" sz="2000" dirty="0" smtClean="0">
                <a:latin typeface="Courier"/>
                <a:cs typeface="Courier"/>
              </a:rPr>
              <a:t> = mystery(n / 10);</a:t>
            </a: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     </a:t>
            </a:r>
            <a:r>
              <a:rPr lang="en-US" sz="20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0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theRest</a:t>
            </a:r>
            <a:r>
              <a:rPr lang="en-US" sz="2000" dirty="0" smtClean="0">
                <a:latin typeface="Courier"/>
                <a:cs typeface="Courier"/>
              </a:rPr>
              <a:t> + </a:t>
            </a:r>
            <a:r>
              <a:rPr lang="en-US" sz="2000" dirty="0" err="1" smtClean="0">
                <a:latin typeface="Courier"/>
                <a:cs typeface="Courier"/>
              </a:rPr>
              <a:t>toAdd</a:t>
            </a:r>
            <a:r>
              <a:rPr lang="en-US" sz="2000" dirty="0" smtClean="0">
                <a:latin typeface="Courier"/>
                <a:cs typeface="Courier"/>
              </a:rPr>
              <a:t>; </a:t>
            </a: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  }</a:t>
            </a:r>
            <a:endParaRPr lang="en-US" sz="2000" dirty="0">
              <a:latin typeface="Courier"/>
              <a:cs typeface="Courier"/>
            </a:endParaRP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 smtClean="0">
                <a:latin typeface="Courier"/>
                <a:cs typeface="Courier"/>
              </a:rPr>
              <a:t>}</a:t>
            </a:r>
            <a:endParaRPr lang="en-US" sz="2000" dirty="0">
              <a:latin typeface="Courier"/>
              <a:cs typeface="Courier"/>
            </a:endParaRP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What Does This Code Do?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28122" y="1583928"/>
            <a:ext cx="83268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A: 5 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119743" y="5898767"/>
            <a:ext cx="6817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What is the result of </a:t>
            </a:r>
            <a:r>
              <a:rPr lang="en-US" sz="3200" dirty="0" smtClean="0">
                <a:latin typeface="Courier"/>
                <a:cs typeface="Courier"/>
              </a:rPr>
              <a:t>mystery(123)</a:t>
            </a:r>
            <a:r>
              <a:rPr lang="en-US" sz="3200" dirty="0" smtClean="0"/>
              <a:t>?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7128122" y="2240814"/>
            <a:ext cx="81845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B</a:t>
            </a:r>
            <a:r>
              <a:rPr lang="en-US" sz="3200" dirty="0" smtClean="0"/>
              <a:t>: </a:t>
            </a:r>
            <a:r>
              <a:rPr lang="en-US" sz="3200" dirty="0"/>
              <a:t>6</a:t>
            </a:r>
            <a:r>
              <a:rPr lang="en-US" sz="3200" dirty="0" smtClean="0"/>
              <a:t> 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7128122" y="2897700"/>
            <a:ext cx="81404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C</a:t>
            </a:r>
            <a:r>
              <a:rPr lang="en-US" sz="3200" dirty="0" smtClean="0"/>
              <a:t>: </a:t>
            </a:r>
            <a:r>
              <a:rPr lang="en-US" sz="3200" dirty="0"/>
              <a:t>7</a:t>
            </a:r>
            <a:r>
              <a:rPr lang="en-US" sz="3200" dirty="0" smtClean="0"/>
              <a:t> 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7128122" y="3554585"/>
            <a:ext cx="84770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D: 8 </a:t>
            </a:r>
            <a:endParaRPr lang="en-US" sz="3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4426" y="1542964"/>
            <a:ext cx="1652289" cy="1652289"/>
          </a:xfrm>
          <a:prstGeom prst="rect">
            <a:avLst/>
          </a:prstGeom>
        </p:spPr>
      </p:pic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609600" y="2286000"/>
            <a:ext cx="5515002" cy="187435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008000"/>
                </a:solidFill>
                <a:latin typeface="Consolas" charset="0"/>
              </a:rPr>
              <a:t>// first call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: 123</a:t>
            </a:r>
            <a:endParaRPr lang="en-US" dirty="0">
              <a:solidFill>
                <a:srgbClr val="008000"/>
              </a:solidFill>
              <a:latin typeface="Consolas" charset="0"/>
            </a:endParaRPr>
          </a:p>
          <a:p>
            <a:pPr algn="l">
              <a:lnSpc>
                <a:spcPct val="80000"/>
              </a:lnSpc>
            </a:pPr>
            <a:r>
              <a:rPr lang="en-US" b="1" dirty="0" err="1" smtClean="0">
                <a:solidFill>
                  <a:srgbClr val="660066"/>
                </a:solidFill>
                <a:latin typeface="Consolas" charset="0"/>
              </a:rPr>
              <a:t>int</a:t>
            </a:r>
            <a:r>
              <a:rPr lang="en-US" dirty="0" smtClean="0">
                <a:solidFill>
                  <a:srgbClr val="660066"/>
                </a:solidFill>
                <a:latin typeface="Consolas" charset="0"/>
              </a:rPr>
              <a:t> </a:t>
            </a:r>
            <a:r>
              <a:rPr lang="en-US" b="1" dirty="0" smtClean="0">
                <a:latin typeface="Consolas" charset="0"/>
              </a:rPr>
              <a:t>mystery</a:t>
            </a:r>
            <a:r>
              <a:rPr lang="en-US" dirty="0" smtClean="0">
                <a:latin typeface="Consolas" charset="0"/>
              </a:rPr>
              <a:t>(</a:t>
            </a:r>
            <a:r>
              <a:rPr lang="en-US" dirty="0" err="1">
                <a:latin typeface="Consolas" charset="0"/>
              </a:rPr>
              <a:t>int</a:t>
            </a:r>
            <a:r>
              <a:rPr lang="en-US" dirty="0">
                <a:latin typeface="Consolas" charset="0"/>
              </a:rPr>
              <a:t> </a:t>
            </a:r>
            <a:r>
              <a:rPr lang="en-US" dirty="0" smtClean="0">
                <a:latin typeface="Consolas" charset="0"/>
              </a:rPr>
              <a:t>n) </a:t>
            </a:r>
            <a:r>
              <a:rPr lang="en-US" dirty="0">
                <a:latin typeface="Consolas" charset="0"/>
              </a:rPr>
              <a:t>{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</a:t>
            </a:r>
            <a:r>
              <a:rPr lang="en-US" b="1" dirty="0">
                <a:solidFill>
                  <a:srgbClr val="660066"/>
                </a:solidFill>
                <a:latin typeface="Consolas" charset="0"/>
              </a:rPr>
              <a:t>if</a:t>
            </a:r>
            <a:r>
              <a:rPr lang="en-US" dirty="0">
                <a:solidFill>
                  <a:srgbClr val="660066"/>
                </a:solidFill>
                <a:latin typeface="Consolas" charset="0"/>
              </a:rPr>
              <a:t> </a:t>
            </a:r>
            <a:r>
              <a:rPr lang="en-US" dirty="0" smtClean="0">
                <a:latin typeface="Consolas" charset="0"/>
              </a:rPr>
              <a:t>(n &lt; 10) </a:t>
            </a:r>
            <a:r>
              <a:rPr lang="en-US" dirty="0">
                <a:latin typeface="Consolas" charset="0"/>
              </a:rPr>
              <a:t>{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    </a:t>
            </a:r>
            <a:r>
              <a:rPr lang="en-US" b="1" dirty="0">
                <a:solidFill>
                  <a:srgbClr val="660066"/>
                </a:solidFill>
                <a:latin typeface="Consolas" charset="0"/>
              </a:rPr>
              <a:t>return</a:t>
            </a:r>
            <a:r>
              <a:rPr lang="en-US" dirty="0">
                <a:solidFill>
                  <a:srgbClr val="660066"/>
                </a:solidFill>
                <a:latin typeface="Consolas" charset="0"/>
              </a:rPr>
              <a:t> </a:t>
            </a:r>
            <a:r>
              <a:rPr lang="en-US" dirty="0" smtClean="0">
                <a:latin typeface="Consolas" charset="0"/>
              </a:rPr>
              <a:t>n;</a:t>
            </a:r>
            <a:endParaRPr lang="en-US" dirty="0">
              <a:latin typeface="Consolas" charset="0"/>
            </a:endParaRP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} </a:t>
            </a:r>
            <a:r>
              <a:rPr lang="en-US" b="1" dirty="0">
                <a:solidFill>
                  <a:srgbClr val="660066"/>
                </a:solidFill>
                <a:latin typeface="Consolas" charset="0"/>
              </a:rPr>
              <a:t>else</a:t>
            </a:r>
            <a:r>
              <a:rPr lang="en-US" dirty="0">
                <a:solidFill>
                  <a:srgbClr val="660066"/>
                </a:solidFill>
                <a:latin typeface="Consolas" charset="0"/>
              </a:rPr>
              <a:t> </a:t>
            </a:r>
            <a:r>
              <a:rPr lang="en-US" dirty="0">
                <a:latin typeface="Consolas" charset="0"/>
              </a:rPr>
              <a:t>{</a:t>
            </a:r>
          </a:p>
          <a:p>
            <a:pPr algn="l">
              <a:lnSpc>
                <a:spcPct val="80000"/>
              </a:lnSpc>
            </a:pPr>
            <a:r>
              <a:rPr lang="en-US" b="1" dirty="0">
                <a:latin typeface="Consolas" charset="0"/>
              </a:rPr>
              <a:t>        </a:t>
            </a:r>
            <a:r>
              <a:rPr lang="en-US" b="1" dirty="0">
                <a:solidFill>
                  <a:srgbClr val="660066"/>
                </a:solidFill>
                <a:latin typeface="Consolas" charset="0"/>
              </a:rPr>
              <a:t>return</a:t>
            </a:r>
            <a:r>
              <a:rPr lang="en-US" b="1" dirty="0">
                <a:latin typeface="Consolas" charset="0"/>
              </a:rPr>
              <a:t> </a:t>
            </a:r>
            <a:r>
              <a:rPr lang="en-US" dirty="0" smtClean="0">
                <a:latin typeface="Consolas" charset="0"/>
              </a:rPr>
              <a:t>(n % 10) + </a:t>
            </a:r>
            <a:r>
              <a:rPr lang="en-US" b="1" u="sng" dirty="0" smtClean="0">
                <a:latin typeface="Consolas" charset="0"/>
              </a:rPr>
              <a:t>mystery(n / 10);</a:t>
            </a:r>
            <a:endParaRPr lang="en-US" b="1" u="sng" dirty="0">
              <a:latin typeface="Consolas" charset="0"/>
            </a:endParaRP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}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}</a:t>
            </a: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977019" y="6858000"/>
            <a:ext cx="5595937" cy="186372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dirty="0">
                <a:solidFill>
                  <a:srgbClr val="008000"/>
                </a:solidFill>
                <a:latin typeface="Consolas" charset="0"/>
              </a:rPr>
              <a:t>// second call:  5        </a:t>
            </a:r>
            <a:r>
              <a:rPr lang="en-US" b="1" dirty="0">
                <a:solidFill>
                  <a:srgbClr val="008000"/>
                </a:solidFill>
                <a:latin typeface="Consolas" charset="0"/>
              </a:rPr>
              <a:t>2</a:t>
            </a:r>
          </a:p>
          <a:p>
            <a:pPr algn="l">
              <a:lnSpc>
                <a:spcPct val="80000"/>
              </a:lnSpc>
            </a:pPr>
            <a:r>
              <a:rPr lang="en-US" dirty="0" err="1">
                <a:latin typeface="Consolas" charset="0"/>
              </a:rPr>
              <a:t>int</a:t>
            </a:r>
            <a:r>
              <a:rPr lang="en-US" dirty="0">
                <a:latin typeface="Consolas" charset="0"/>
              </a:rPr>
              <a:t> </a:t>
            </a:r>
            <a:r>
              <a:rPr lang="en-US" b="1" dirty="0">
                <a:latin typeface="Consolas" charset="0"/>
              </a:rPr>
              <a:t>power</a:t>
            </a:r>
            <a:r>
              <a:rPr lang="en-US" dirty="0">
                <a:latin typeface="Consolas" charset="0"/>
              </a:rPr>
              <a:t>(</a:t>
            </a:r>
            <a:r>
              <a:rPr lang="en-US" dirty="0" err="1">
                <a:latin typeface="Consolas" charset="0"/>
              </a:rPr>
              <a:t>int</a:t>
            </a:r>
            <a:r>
              <a:rPr lang="en-US" dirty="0">
                <a:latin typeface="Consolas" charset="0"/>
              </a:rPr>
              <a:t> base, </a:t>
            </a:r>
            <a:r>
              <a:rPr lang="en-US" dirty="0" err="1">
                <a:latin typeface="Consolas" charset="0"/>
              </a:rPr>
              <a:t>int</a:t>
            </a:r>
            <a:r>
              <a:rPr lang="en-US" dirty="0">
                <a:latin typeface="Consolas" charset="0"/>
              </a:rPr>
              <a:t> </a:t>
            </a:r>
            <a:r>
              <a:rPr lang="en-US" dirty="0" err="1">
                <a:latin typeface="Consolas" charset="0"/>
              </a:rPr>
              <a:t>exp</a:t>
            </a:r>
            <a:r>
              <a:rPr lang="en-US" dirty="0">
                <a:latin typeface="Consolas" charset="0"/>
              </a:rPr>
              <a:t>) {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if (</a:t>
            </a:r>
            <a:r>
              <a:rPr lang="en-US" dirty="0" err="1">
                <a:latin typeface="Consolas" charset="0"/>
              </a:rPr>
              <a:t>exp</a:t>
            </a:r>
            <a:r>
              <a:rPr lang="en-US" dirty="0">
                <a:latin typeface="Consolas" charset="0"/>
              </a:rPr>
              <a:t> == 1) {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    return base;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} else {</a:t>
            </a:r>
          </a:p>
          <a:p>
            <a:pPr algn="l">
              <a:lnSpc>
                <a:spcPct val="80000"/>
              </a:lnSpc>
            </a:pPr>
            <a:r>
              <a:rPr lang="en-US" b="1" dirty="0">
                <a:latin typeface="Consolas" charset="0"/>
              </a:rPr>
              <a:t>        return base * </a:t>
            </a:r>
            <a:r>
              <a:rPr lang="en-US" b="1" u="sng" dirty="0">
                <a:latin typeface="Consolas" charset="0"/>
              </a:rPr>
              <a:t>power(base, </a:t>
            </a:r>
            <a:r>
              <a:rPr lang="en-US" b="1" u="sng" dirty="0" err="1">
                <a:latin typeface="Consolas" charset="0"/>
              </a:rPr>
              <a:t>exp</a:t>
            </a:r>
            <a:r>
              <a:rPr lang="en-US" b="1" u="sng" dirty="0">
                <a:latin typeface="Consolas" charset="0"/>
              </a:rPr>
              <a:t> - 1);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}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}</a:t>
            </a: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8062236" y="7295439"/>
            <a:ext cx="5641914" cy="16527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dirty="0">
                <a:solidFill>
                  <a:srgbClr val="008000"/>
                </a:solidFill>
                <a:latin typeface="Consolas" charset="0"/>
              </a:rPr>
              <a:t>// third call:   5        </a:t>
            </a:r>
            <a:r>
              <a:rPr lang="en-US" b="1" dirty="0">
                <a:solidFill>
                  <a:srgbClr val="008000"/>
                </a:solidFill>
                <a:latin typeface="Consolas" charset="0"/>
              </a:rPr>
              <a:t>1</a:t>
            </a:r>
          </a:p>
          <a:p>
            <a:pPr algn="l">
              <a:lnSpc>
                <a:spcPct val="80000"/>
              </a:lnSpc>
            </a:pPr>
            <a:r>
              <a:rPr lang="en-US" dirty="0" err="1">
                <a:latin typeface="Consolas" charset="0"/>
              </a:rPr>
              <a:t>int</a:t>
            </a:r>
            <a:r>
              <a:rPr lang="en-US" dirty="0">
                <a:latin typeface="Consolas" charset="0"/>
              </a:rPr>
              <a:t> </a:t>
            </a:r>
            <a:r>
              <a:rPr lang="en-US" b="1" dirty="0">
                <a:latin typeface="Consolas" charset="0"/>
              </a:rPr>
              <a:t>power</a:t>
            </a:r>
            <a:r>
              <a:rPr lang="en-US" dirty="0">
                <a:latin typeface="Consolas" charset="0"/>
              </a:rPr>
              <a:t>(</a:t>
            </a:r>
            <a:r>
              <a:rPr lang="en-US" dirty="0" err="1">
                <a:latin typeface="Consolas" charset="0"/>
              </a:rPr>
              <a:t>int</a:t>
            </a:r>
            <a:r>
              <a:rPr lang="en-US" dirty="0">
                <a:latin typeface="Consolas" charset="0"/>
              </a:rPr>
              <a:t> base, </a:t>
            </a:r>
            <a:r>
              <a:rPr lang="en-US" dirty="0" err="1">
                <a:latin typeface="Consolas" charset="0"/>
              </a:rPr>
              <a:t>int</a:t>
            </a:r>
            <a:r>
              <a:rPr lang="en-US" dirty="0">
                <a:latin typeface="Consolas" charset="0"/>
              </a:rPr>
              <a:t> </a:t>
            </a:r>
            <a:r>
              <a:rPr lang="en-US" dirty="0" err="1">
                <a:latin typeface="Consolas" charset="0"/>
              </a:rPr>
              <a:t>exp</a:t>
            </a:r>
            <a:r>
              <a:rPr lang="en-US" dirty="0">
                <a:latin typeface="Consolas" charset="0"/>
              </a:rPr>
              <a:t>) {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if (</a:t>
            </a:r>
            <a:r>
              <a:rPr lang="en-US" dirty="0" err="1">
                <a:latin typeface="Consolas" charset="0"/>
              </a:rPr>
              <a:t>exp</a:t>
            </a:r>
            <a:r>
              <a:rPr lang="en-US" dirty="0">
                <a:latin typeface="Consolas" charset="0"/>
              </a:rPr>
              <a:t> == 1) {</a:t>
            </a:r>
          </a:p>
          <a:p>
            <a:pPr algn="l">
              <a:lnSpc>
                <a:spcPct val="80000"/>
              </a:lnSpc>
            </a:pPr>
            <a:r>
              <a:rPr lang="en-US" b="1" dirty="0">
                <a:latin typeface="Consolas" charset="0"/>
              </a:rPr>
              <a:t>        return base;   </a:t>
            </a:r>
            <a:r>
              <a:rPr lang="en-US" b="1" dirty="0">
                <a:solidFill>
                  <a:srgbClr val="008000"/>
                </a:solidFill>
                <a:latin typeface="Consolas" charset="0"/>
              </a:rPr>
              <a:t>// 5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} else {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    return base * power(base, </a:t>
            </a:r>
            <a:r>
              <a:rPr lang="en-US" dirty="0" err="1">
                <a:latin typeface="Consolas" charset="0"/>
              </a:rPr>
              <a:t>exp</a:t>
            </a:r>
            <a:r>
              <a:rPr lang="en-US" dirty="0">
                <a:latin typeface="Consolas" charset="0"/>
              </a:rPr>
              <a:t> - 1);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</a:t>
            </a:r>
            <a:r>
              <a:rPr lang="en-US" dirty="0" smtClean="0">
                <a:latin typeface="Consolas" charset="0"/>
              </a:rPr>
              <a:t>}</a:t>
            </a:r>
            <a:endParaRPr lang="en-US" dirty="0">
              <a:latin typeface="Consolas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33888" y="3118555"/>
            <a:ext cx="323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3</a:t>
            </a:r>
            <a:endParaRPr lang="en-US" b="1" dirty="0">
              <a:solidFill>
                <a:srgbClr val="008000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1826842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  <p:bldP spid="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9889" y="1939565"/>
            <a:ext cx="5974495" cy="3467639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b="1" dirty="0" err="1">
                <a:solidFill>
                  <a:srgbClr val="660066"/>
                </a:solidFill>
                <a:latin typeface="Courier"/>
                <a:cs typeface="Courier"/>
              </a:rPr>
              <a:t>i</a:t>
            </a:r>
            <a:r>
              <a:rPr lang="en-US" sz="2000" b="1" dirty="0" err="1" smtClean="0">
                <a:solidFill>
                  <a:srgbClr val="660066"/>
                </a:solidFill>
                <a:latin typeface="Courier"/>
                <a:cs typeface="Courier"/>
              </a:rPr>
              <a:t>nt</a:t>
            </a:r>
            <a:r>
              <a:rPr lang="en-US" sz="20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mystery(</a:t>
            </a:r>
            <a:r>
              <a:rPr lang="en-US" sz="2000" dirty="0" err="1" smtClean="0">
                <a:latin typeface="Courier"/>
                <a:cs typeface="Courier"/>
              </a:rPr>
              <a:t>int</a:t>
            </a:r>
            <a:r>
              <a:rPr lang="en-US" sz="2000" dirty="0" smtClean="0">
                <a:latin typeface="Courier"/>
                <a:cs typeface="Courier"/>
              </a:rPr>
              <a:t> n) {</a:t>
            </a: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 smtClean="0">
                <a:latin typeface="Courier"/>
                <a:cs typeface="Courier"/>
              </a:rPr>
              <a:t>   </a:t>
            </a:r>
            <a:r>
              <a:rPr lang="en-US" sz="20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000" dirty="0" smtClean="0">
                <a:latin typeface="Courier"/>
                <a:cs typeface="Courier"/>
              </a:rPr>
              <a:t>(n &lt; 10) {</a:t>
            </a: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     </a:t>
            </a:r>
            <a:r>
              <a:rPr lang="en-US" sz="20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0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n;</a:t>
            </a: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  } </a:t>
            </a:r>
            <a:r>
              <a:rPr lang="en-US" sz="2000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20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{</a:t>
            </a: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     </a:t>
            </a:r>
            <a:r>
              <a:rPr lang="en-US" sz="2000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sz="20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toAdd</a:t>
            </a:r>
            <a:r>
              <a:rPr lang="en-US" sz="2000" dirty="0" smtClean="0">
                <a:latin typeface="Courier"/>
                <a:cs typeface="Courier"/>
              </a:rPr>
              <a:t> = n % 10;</a:t>
            </a: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     </a:t>
            </a:r>
            <a:r>
              <a:rPr lang="en-US" sz="2000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sz="20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theRest</a:t>
            </a:r>
            <a:r>
              <a:rPr lang="en-US" sz="2000" dirty="0" smtClean="0">
                <a:latin typeface="Courier"/>
                <a:cs typeface="Courier"/>
              </a:rPr>
              <a:t> = mystery(n / 10);</a:t>
            </a: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     </a:t>
            </a:r>
            <a:r>
              <a:rPr lang="en-US" sz="20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0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theRest</a:t>
            </a:r>
            <a:r>
              <a:rPr lang="en-US" sz="2000" dirty="0" smtClean="0">
                <a:latin typeface="Courier"/>
                <a:cs typeface="Courier"/>
              </a:rPr>
              <a:t> + </a:t>
            </a:r>
            <a:r>
              <a:rPr lang="en-US" sz="2000" dirty="0" err="1" smtClean="0">
                <a:latin typeface="Courier"/>
                <a:cs typeface="Courier"/>
              </a:rPr>
              <a:t>toAdd</a:t>
            </a:r>
            <a:r>
              <a:rPr lang="en-US" sz="2000" dirty="0" smtClean="0">
                <a:latin typeface="Courier"/>
                <a:cs typeface="Courier"/>
              </a:rPr>
              <a:t>; </a:t>
            </a: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  }</a:t>
            </a:r>
            <a:endParaRPr lang="en-US" sz="2000" dirty="0">
              <a:latin typeface="Courier"/>
              <a:cs typeface="Courier"/>
            </a:endParaRP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 smtClean="0">
                <a:latin typeface="Courier"/>
                <a:cs typeface="Courier"/>
              </a:rPr>
              <a:t>}</a:t>
            </a:r>
            <a:endParaRPr lang="en-US" sz="2000" dirty="0">
              <a:latin typeface="Courier"/>
              <a:cs typeface="Courier"/>
            </a:endParaRP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What Does This Code Do?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28122" y="1583928"/>
            <a:ext cx="83268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A: 5 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119743" y="5898767"/>
            <a:ext cx="6817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What is the result of </a:t>
            </a:r>
            <a:r>
              <a:rPr lang="en-US" sz="3200" dirty="0" smtClean="0">
                <a:latin typeface="Courier"/>
                <a:cs typeface="Courier"/>
              </a:rPr>
              <a:t>mystery(123)</a:t>
            </a:r>
            <a:r>
              <a:rPr lang="en-US" sz="3200" dirty="0" smtClean="0"/>
              <a:t>?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7128122" y="2240814"/>
            <a:ext cx="81845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B</a:t>
            </a:r>
            <a:r>
              <a:rPr lang="en-US" sz="3200" dirty="0" smtClean="0"/>
              <a:t>: </a:t>
            </a:r>
            <a:r>
              <a:rPr lang="en-US" sz="3200" dirty="0"/>
              <a:t>6</a:t>
            </a:r>
            <a:r>
              <a:rPr lang="en-US" sz="3200" dirty="0" smtClean="0"/>
              <a:t> 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7128122" y="2897700"/>
            <a:ext cx="81404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C</a:t>
            </a:r>
            <a:r>
              <a:rPr lang="en-US" sz="3200" dirty="0" smtClean="0"/>
              <a:t>: </a:t>
            </a:r>
            <a:r>
              <a:rPr lang="en-US" sz="3200" dirty="0"/>
              <a:t>7</a:t>
            </a:r>
            <a:r>
              <a:rPr lang="en-US" sz="3200" dirty="0" smtClean="0"/>
              <a:t> 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7128122" y="3554585"/>
            <a:ext cx="84770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D: 8 </a:t>
            </a:r>
            <a:endParaRPr lang="en-US" sz="3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4426" y="1542964"/>
            <a:ext cx="1652289" cy="1652289"/>
          </a:xfrm>
          <a:prstGeom prst="rect">
            <a:avLst/>
          </a:prstGeom>
        </p:spPr>
      </p:pic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609600" y="2286000"/>
            <a:ext cx="5515002" cy="187435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008000"/>
                </a:solidFill>
                <a:latin typeface="Consolas" charset="0"/>
              </a:rPr>
              <a:t>// first call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: 123</a:t>
            </a:r>
            <a:endParaRPr lang="en-US" dirty="0">
              <a:solidFill>
                <a:srgbClr val="008000"/>
              </a:solidFill>
              <a:latin typeface="Consolas" charset="0"/>
            </a:endParaRPr>
          </a:p>
          <a:p>
            <a:pPr algn="l">
              <a:lnSpc>
                <a:spcPct val="80000"/>
              </a:lnSpc>
            </a:pPr>
            <a:r>
              <a:rPr lang="en-US" b="1" dirty="0" err="1" smtClean="0">
                <a:solidFill>
                  <a:srgbClr val="660066"/>
                </a:solidFill>
                <a:latin typeface="Consolas" charset="0"/>
              </a:rPr>
              <a:t>int</a:t>
            </a:r>
            <a:r>
              <a:rPr lang="en-US" dirty="0" smtClean="0">
                <a:solidFill>
                  <a:srgbClr val="660066"/>
                </a:solidFill>
                <a:latin typeface="Consolas" charset="0"/>
              </a:rPr>
              <a:t> </a:t>
            </a:r>
            <a:r>
              <a:rPr lang="en-US" b="1" dirty="0" smtClean="0">
                <a:latin typeface="Consolas" charset="0"/>
              </a:rPr>
              <a:t>mystery</a:t>
            </a:r>
            <a:r>
              <a:rPr lang="en-US" dirty="0" smtClean="0">
                <a:latin typeface="Consolas" charset="0"/>
              </a:rPr>
              <a:t>(</a:t>
            </a:r>
            <a:r>
              <a:rPr lang="en-US" dirty="0" err="1">
                <a:latin typeface="Consolas" charset="0"/>
              </a:rPr>
              <a:t>int</a:t>
            </a:r>
            <a:r>
              <a:rPr lang="en-US" dirty="0">
                <a:latin typeface="Consolas" charset="0"/>
              </a:rPr>
              <a:t> </a:t>
            </a:r>
            <a:r>
              <a:rPr lang="en-US" dirty="0" smtClean="0">
                <a:latin typeface="Consolas" charset="0"/>
              </a:rPr>
              <a:t>n) </a:t>
            </a:r>
            <a:r>
              <a:rPr lang="en-US" dirty="0">
                <a:latin typeface="Consolas" charset="0"/>
              </a:rPr>
              <a:t>{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</a:t>
            </a:r>
            <a:r>
              <a:rPr lang="en-US" b="1" dirty="0">
                <a:solidFill>
                  <a:srgbClr val="660066"/>
                </a:solidFill>
                <a:latin typeface="Consolas" charset="0"/>
              </a:rPr>
              <a:t>if</a:t>
            </a:r>
            <a:r>
              <a:rPr lang="en-US" dirty="0">
                <a:solidFill>
                  <a:srgbClr val="660066"/>
                </a:solidFill>
                <a:latin typeface="Consolas" charset="0"/>
              </a:rPr>
              <a:t> </a:t>
            </a:r>
            <a:r>
              <a:rPr lang="en-US" dirty="0" smtClean="0">
                <a:latin typeface="Consolas" charset="0"/>
              </a:rPr>
              <a:t>(n &lt; 10) </a:t>
            </a:r>
            <a:r>
              <a:rPr lang="en-US" dirty="0">
                <a:latin typeface="Consolas" charset="0"/>
              </a:rPr>
              <a:t>{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    </a:t>
            </a:r>
            <a:r>
              <a:rPr lang="en-US" b="1" dirty="0">
                <a:solidFill>
                  <a:srgbClr val="660066"/>
                </a:solidFill>
                <a:latin typeface="Consolas" charset="0"/>
              </a:rPr>
              <a:t>return</a:t>
            </a:r>
            <a:r>
              <a:rPr lang="en-US" dirty="0">
                <a:solidFill>
                  <a:srgbClr val="660066"/>
                </a:solidFill>
                <a:latin typeface="Consolas" charset="0"/>
              </a:rPr>
              <a:t> </a:t>
            </a:r>
            <a:r>
              <a:rPr lang="en-US" dirty="0" smtClean="0">
                <a:latin typeface="Consolas" charset="0"/>
              </a:rPr>
              <a:t>n;</a:t>
            </a:r>
            <a:endParaRPr lang="en-US" dirty="0">
              <a:latin typeface="Consolas" charset="0"/>
            </a:endParaRP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} </a:t>
            </a:r>
            <a:r>
              <a:rPr lang="en-US" b="1" dirty="0">
                <a:solidFill>
                  <a:srgbClr val="660066"/>
                </a:solidFill>
                <a:latin typeface="Consolas" charset="0"/>
              </a:rPr>
              <a:t>else</a:t>
            </a:r>
            <a:r>
              <a:rPr lang="en-US" dirty="0">
                <a:solidFill>
                  <a:srgbClr val="660066"/>
                </a:solidFill>
                <a:latin typeface="Consolas" charset="0"/>
              </a:rPr>
              <a:t> </a:t>
            </a:r>
            <a:r>
              <a:rPr lang="en-US" dirty="0">
                <a:latin typeface="Consolas" charset="0"/>
              </a:rPr>
              <a:t>{</a:t>
            </a:r>
          </a:p>
          <a:p>
            <a:pPr algn="l">
              <a:lnSpc>
                <a:spcPct val="80000"/>
              </a:lnSpc>
            </a:pPr>
            <a:r>
              <a:rPr lang="en-US" b="1" dirty="0">
                <a:latin typeface="Consolas" charset="0"/>
              </a:rPr>
              <a:t>        </a:t>
            </a:r>
            <a:r>
              <a:rPr lang="en-US" b="1" dirty="0">
                <a:solidFill>
                  <a:srgbClr val="660066"/>
                </a:solidFill>
                <a:latin typeface="Consolas" charset="0"/>
              </a:rPr>
              <a:t>return</a:t>
            </a:r>
            <a:r>
              <a:rPr lang="en-US" b="1" dirty="0">
                <a:latin typeface="Consolas" charset="0"/>
              </a:rPr>
              <a:t> </a:t>
            </a:r>
            <a:r>
              <a:rPr lang="en-US" dirty="0" smtClean="0">
                <a:latin typeface="Consolas" charset="0"/>
              </a:rPr>
              <a:t>(n % 10) + </a:t>
            </a:r>
            <a:r>
              <a:rPr lang="en-US" b="1" u="sng" dirty="0" smtClean="0">
                <a:latin typeface="Consolas" charset="0"/>
              </a:rPr>
              <a:t>mystery(n / 10);</a:t>
            </a:r>
            <a:endParaRPr lang="en-US" b="1" u="sng" dirty="0">
              <a:latin typeface="Consolas" charset="0"/>
            </a:endParaRP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}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}</a:t>
            </a: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977019" y="6858000"/>
            <a:ext cx="5595937" cy="186372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dirty="0">
                <a:solidFill>
                  <a:srgbClr val="008000"/>
                </a:solidFill>
                <a:latin typeface="Consolas" charset="0"/>
              </a:rPr>
              <a:t>// second call:  5        </a:t>
            </a:r>
            <a:r>
              <a:rPr lang="en-US" b="1" dirty="0">
                <a:solidFill>
                  <a:srgbClr val="008000"/>
                </a:solidFill>
                <a:latin typeface="Consolas" charset="0"/>
              </a:rPr>
              <a:t>2</a:t>
            </a:r>
          </a:p>
          <a:p>
            <a:pPr algn="l">
              <a:lnSpc>
                <a:spcPct val="80000"/>
              </a:lnSpc>
            </a:pPr>
            <a:r>
              <a:rPr lang="en-US" dirty="0" err="1">
                <a:latin typeface="Consolas" charset="0"/>
              </a:rPr>
              <a:t>int</a:t>
            </a:r>
            <a:r>
              <a:rPr lang="en-US" dirty="0">
                <a:latin typeface="Consolas" charset="0"/>
              </a:rPr>
              <a:t> </a:t>
            </a:r>
            <a:r>
              <a:rPr lang="en-US" b="1" dirty="0">
                <a:latin typeface="Consolas" charset="0"/>
              </a:rPr>
              <a:t>power</a:t>
            </a:r>
            <a:r>
              <a:rPr lang="en-US" dirty="0">
                <a:latin typeface="Consolas" charset="0"/>
              </a:rPr>
              <a:t>(</a:t>
            </a:r>
            <a:r>
              <a:rPr lang="en-US" dirty="0" err="1">
                <a:latin typeface="Consolas" charset="0"/>
              </a:rPr>
              <a:t>int</a:t>
            </a:r>
            <a:r>
              <a:rPr lang="en-US" dirty="0">
                <a:latin typeface="Consolas" charset="0"/>
              </a:rPr>
              <a:t> base, </a:t>
            </a:r>
            <a:r>
              <a:rPr lang="en-US" dirty="0" err="1">
                <a:latin typeface="Consolas" charset="0"/>
              </a:rPr>
              <a:t>int</a:t>
            </a:r>
            <a:r>
              <a:rPr lang="en-US" dirty="0">
                <a:latin typeface="Consolas" charset="0"/>
              </a:rPr>
              <a:t> </a:t>
            </a:r>
            <a:r>
              <a:rPr lang="en-US" dirty="0" err="1">
                <a:latin typeface="Consolas" charset="0"/>
              </a:rPr>
              <a:t>exp</a:t>
            </a:r>
            <a:r>
              <a:rPr lang="en-US" dirty="0">
                <a:latin typeface="Consolas" charset="0"/>
              </a:rPr>
              <a:t>) {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if (</a:t>
            </a:r>
            <a:r>
              <a:rPr lang="en-US" dirty="0" err="1">
                <a:latin typeface="Consolas" charset="0"/>
              </a:rPr>
              <a:t>exp</a:t>
            </a:r>
            <a:r>
              <a:rPr lang="en-US" dirty="0">
                <a:latin typeface="Consolas" charset="0"/>
              </a:rPr>
              <a:t> == 1) {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    return base;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} else {</a:t>
            </a:r>
          </a:p>
          <a:p>
            <a:pPr algn="l">
              <a:lnSpc>
                <a:spcPct val="80000"/>
              </a:lnSpc>
            </a:pPr>
            <a:r>
              <a:rPr lang="en-US" b="1" dirty="0">
                <a:latin typeface="Consolas" charset="0"/>
              </a:rPr>
              <a:t>        return base * </a:t>
            </a:r>
            <a:r>
              <a:rPr lang="en-US" b="1" u="sng" dirty="0">
                <a:latin typeface="Consolas" charset="0"/>
              </a:rPr>
              <a:t>power(base, </a:t>
            </a:r>
            <a:r>
              <a:rPr lang="en-US" b="1" u="sng" dirty="0" err="1">
                <a:latin typeface="Consolas" charset="0"/>
              </a:rPr>
              <a:t>exp</a:t>
            </a:r>
            <a:r>
              <a:rPr lang="en-US" b="1" u="sng" dirty="0">
                <a:latin typeface="Consolas" charset="0"/>
              </a:rPr>
              <a:t> - 1);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}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}</a:t>
            </a: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8062236" y="7295439"/>
            <a:ext cx="5641914" cy="16527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dirty="0">
                <a:solidFill>
                  <a:srgbClr val="008000"/>
                </a:solidFill>
                <a:latin typeface="Consolas" charset="0"/>
              </a:rPr>
              <a:t>// third call:   5        </a:t>
            </a:r>
            <a:r>
              <a:rPr lang="en-US" b="1" dirty="0">
                <a:solidFill>
                  <a:srgbClr val="008000"/>
                </a:solidFill>
                <a:latin typeface="Consolas" charset="0"/>
              </a:rPr>
              <a:t>1</a:t>
            </a:r>
          </a:p>
          <a:p>
            <a:pPr algn="l">
              <a:lnSpc>
                <a:spcPct val="80000"/>
              </a:lnSpc>
            </a:pPr>
            <a:r>
              <a:rPr lang="en-US" dirty="0" err="1">
                <a:latin typeface="Consolas" charset="0"/>
              </a:rPr>
              <a:t>int</a:t>
            </a:r>
            <a:r>
              <a:rPr lang="en-US" dirty="0">
                <a:latin typeface="Consolas" charset="0"/>
              </a:rPr>
              <a:t> </a:t>
            </a:r>
            <a:r>
              <a:rPr lang="en-US" b="1" dirty="0">
                <a:latin typeface="Consolas" charset="0"/>
              </a:rPr>
              <a:t>power</a:t>
            </a:r>
            <a:r>
              <a:rPr lang="en-US" dirty="0">
                <a:latin typeface="Consolas" charset="0"/>
              </a:rPr>
              <a:t>(</a:t>
            </a:r>
            <a:r>
              <a:rPr lang="en-US" dirty="0" err="1">
                <a:latin typeface="Consolas" charset="0"/>
              </a:rPr>
              <a:t>int</a:t>
            </a:r>
            <a:r>
              <a:rPr lang="en-US" dirty="0">
                <a:latin typeface="Consolas" charset="0"/>
              </a:rPr>
              <a:t> base, </a:t>
            </a:r>
            <a:r>
              <a:rPr lang="en-US" dirty="0" err="1">
                <a:latin typeface="Consolas" charset="0"/>
              </a:rPr>
              <a:t>int</a:t>
            </a:r>
            <a:r>
              <a:rPr lang="en-US" dirty="0">
                <a:latin typeface="Consolas" charset="0"/>
              </a:rPr>
              <a:t> </a:t>
            </a:r>
            <a:r>
              <a:rPr lang="en-US" dirty="0" err="1">
                <a:latin typeface="Consolas" charset="0"/>
              </a:rPr>
              <a:t>exp</a:t>
            </a:r>
            <a:r>
              <a:rPr lang="en-US" dirty="0">
                <a:latin typeface="Consolas" charset="0"/>
              </a:rPr>
              <a:t>) {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if (</a:t>
            </a:r>
            <a:r>
              <a:rPr lang="en-US" dirty="0" err="1">
                <a:latin typeface="Consolas" charset="0"/>
              </a:rPr>
              <a:t>exp</a:t>
            </a:r>
            <a:r>
              <a:rPr lang="en-US" dirty="0">
                <a:latin typeface="Consolas" charset="0"/>
              </a:rPr>
              <a:t> == 1) {</a:t>
            </a:r>
          </a:p>
          <a:p>
            <a:pPr algn="l">
              <a:lnSpc>
                <a:spcPct val="80000"/>
              </a:lnSpc>
            </a:pPr>
            <a:r>
              <a:rPr lang="en-US" b="1" dirty="0">
                <a:latin typeface="Consolas" charset="0"/>
              </a:rPr>
              <a:t>        return base;   </a:t>
            </a:r>
            <a:r>
              <a:rPr lang="en-US" b="1" dirty="0">
                <a:solidFill>
                  <a:srgbClr val="008000"/>
                </a:solidFill>
                <a:latin typeface="Consolas" charset="0"/>
              </a:rPr>
              <a:t>// 5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} else {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    return base * power(base, </a:t>
            </a:r>
            <a:r>
              <a:rPr lang="en-US" dirty="0" err="1">
                <a:latin typeface="Consolas" charset="0"/>
              </a:rPr>
              <a:t>exp</a:t>
            </a:r>
            <a:r>
              <a:rPr lang="en-US" dirty="0">
                <a:latin typeface="Consolas" charset="0"/>
              </a:rPr>
              <a:t> - 1);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</a:t>
            </a:r>
            <a:r>
              <a:rPr lang="en-US" dirty="0" smtClean="0">
                <a:latin typeface="Consolas" charset="0"/>
              </a:rPr>
              <a:t>}</a:t>
            </a:r>
            <a:endParaRPr lang="en-US" dirty="0">
              <a:latin typeface="Consolas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33888" y="3118555"/>
            <a:ext cx="323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3</a:t>
            </a:r>
            <a:endParaRPr lang="en-US" b="1" dirty="0">
              <a:solidFill>
                <a:srgbClr val="008000"/>
              </a:solidFill>
              <a:latin typeface="Courier"/>
              <a:cs typeface="Courier"/>
            </a:endParaRP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1143000" y="2861733"/>
            <a:ext cx="5515002" cy="187435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008000"/>
                </a:solidFill>
                <a:latin typeface="Consolas" charset="0"/>
              </a:rPr>
              <a:t>// 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second call: 12</a:t>
            </a:r>
            <a:endParaRPr lang="en-US" dirty="0">
              <a:solidFill>
                <a:srgbClr val="008000"/>
              </a:solidFill>
              <a:latin typeface="Consolas" charset="0"/>
            </a:endParaRPr>
          </a:p>
          <a:p>
            <a:pPr algn="l">
              <a:lnSpc>
                <a:spcPct val="80000"/>
              </a:lnSpc>
            </a:pPr>
            <a:r>
              <a:rPr lang="en-US" b="1" dirty="0" err="1" smtClean="0">
                <a:solidFill>
                  <a:srgbClr val="660066"/>
                </a:solidFill>
                <a:latin typeface="Consolas" charset="0"/>
              </a:rPr>
              <a:t>int</a:t>
            </a:r>
            <a:r>
              <a:rPr lang="en-US" dirty="0" smtClean="0">
                <a:solidFill>
                  <a:srgbClr val="660066"/>
                </a:solidFill>
                <a:latin typeface="Consolas" charset="0"/>
              </a:rPr>
              <a:t> </a:t>
            </a:r>
            <a:r>
              <a:rPr lang="en-US" b="1" dirty="0" smtClean="0">
                <a:latin typeface="Consolas" charset="0"/>
              </a:rPr>
              <a:t>mystery</a:t>
            </a:r>
            <a:r>
              <a:rPr lang="en-US" dirty="0" smtClean="0">
                <a:latin typeface="Consolas" charset="0"/>
              </a:rPr>
              <a:t>(</a:t>
            </a:r>
            <a:r>
              <a:rPr lang="en-US" dirty="0" err="1">
                <a:latin typeface="Consolas" charset="0"/>
              </a:rPr>
              <a:t>int</a:t>
            </a:r>
            <a:r>
              <a:rPr lang="en-US" dirty="0">
                <a:latin typeface="Consolas" charset="0"/>
              </a:rPr>
              <a:t> </a:t>
            </a:r>
            <a:r>
              <a:rPr lang="en-US" dirty="0" smtClean="0">
                <a:latin typeface="Consolas" charset="0"/>
              </a:rPr>
              <a:t>n) </a:t>
            </a:r>
            <a:r>
              <a:rPr lang="en-US" dirty="0">
                <a:latin typeface="Consolas" charset="0"/>
              </a:rPr>
              <a:t>{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</a:t>
            </a:r>
            <a:r>
              <a:rPr lang="en-US" b="1" dirty="0">
                <a:solidFill>
                  <a:srgbClr val="660066"/>
                </a:solidFill>
                <a:latin typeface="Consolas" charset="0"/>
              </a:rPr>
              <a:t>if</a:t>
            </a:r>
            <a:r>
              <a:rPr lang="en-US" dirty="0">
                <a:solidFill>
                  <a:srgbClr val="660066"/>
                </a:solidFill>
                <a:latin typeface="Consolas" charset="0"/>
              </a:rPr>
              <a:t> </a:t>
            </a:r>
            <a:r>
              <a:rPr lang="en-US" dirty="0" smtClean="0">
                <a:latin typeface="Consolas" charset="0"/>
              </a:rPr>
              <a:t>(n &lt; 10) </a:t>
            </a:r>
            <a:r>
              <a:rPr lang="en-US" dirty="0">
                <a:latin typeface="Consolas" charset="0"/>
              </a:rPr>
              <a:t>{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    </a:t>
            </a:r>
            <a:r>
              <a:rPr lang="en-US" b="1" dirty="0">
                <a:solidFill>
                  <a:srgbClr val="660066"/>
                </a:solidFill>
                <a:latin typeface="Consolas" charset="0"/>
              </a:rPr>
              <a:t>return</a:t>
            </a:r>
            <a:r>
              <a:rPr lang="en-US" dirty="0">
                <a:solidFill>
                  <a:srgbClr val="660066"/>
                </a:solidFill>
                <a:latin typeface="Consolas" charset="0"/>
              </a:rPr>
              <a:t> </a:t>
            </a:r>
            <a:r>
              <a:rPr lang="en-US" dirty="0" smtClean="0">
                <a:latin typeface="Consolas" charset="0"/>
              </a:rPr>
              <a:t>n;</a:t>
            </a:r>
            <a:endParaRPr lang="en-US" dirty="0">
              <a:latin typeface="Consolas" charset="0"/>
            </a:endParaRP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} </a:t>
            </a:r>
            <a:r>
              <a:rPr lang="en-US" b="1" dirty="0">
                <a:solidFill>
                  <a:srgbClr val="660066"/>
                </a:solidFill>
                <a:latin typeface="Consolas" charset="0"/>
              </a:rPr>
              <a:t>else</a:t>
            </a:r>
            <a:r>
              <a:rPr lang="en-US" dirty="0">
                <a:solidFill>
                  <a:srgbClr val="660066"/>
                </a:solidFill>
                <a:latin typeface="Consolas" charset="0"/>
              </a:rPr>
              <a:t> </a:t>
            </a:r>
            <a:r>
              <a:rPr lang="en-US" dirty="0">
                <a:latin typeface="Consolas" charset="0"/>
              </a:rPr>
              <a:t>{</a:t>
            </a:r>
          </a:p>
          <a:p>
            <a:pPr algn="l">
              <a:lnSpc>
                <a:spcPct val="80000"/>
              </a:lnSpc>
            </a:pPr>
            <a:r>
              <a:rPr lang="en-US" b="1" dirty="0">
                <a:latin typeface="Consolas" charset="0"/>
              </a:rPr>
              <a:t>        </a:t>
            </a:r>
            <a:r>
              <a:rPr lang="en-US" b="1" dirty="0">
                <a:solidFill>
                  <a:srgbClr val="660066"/>
                </a:solidFill>
                <a:latin typeface="Consolas" charset="0"/>
              </a:rPr>
              <a:t>return</a:t>
            </a:r>
            <a:r>
              <a:rPr lang="en-US" b="1" dirty="0">
                <a:latin typeface="Consolas" charset="0"/>
              </a:rPr>
              <a:t> </a:t>
            </a:r>
            <a:r>
              <a:rPr lang="en-US" dirty="0" smtClean="0">
                <a:latin typeface="Consolas" charset="0"/>
              </a:rPr>
              <a:t>(n % 10) + </a:t>
            </a:r>
            <a:r>
              <a:rPr lang="en-US" b="1" u="sng" dirty="0" smtClean="0">
                <a:latin typeface="Consolas" charset="0"/>
              </a:rPr>
              <a:t>mystery(n / 10);</a:t>
            </a:r>
            <a:endParaRPr lang="en-US" b="1" u="sng" dirty="0">
              <a:latin typeface="Consolas" charset="0"/>
            </a:endParaRP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}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}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27778" y="3668889"/>
            <a:ext cx="323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2</a:t>
            </a:r>
            <a:endParaRPr lang="en-US" b="1" dirty="0">
              <a:solidFill>
                <a:srgbClr val="008000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4067270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  <p:bldP spid="1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9889" y="1939565"/>
            <a:ext cx="5974495" cy="3467639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b="1" dirty="0" err="1">
                <a:solidFill>
                  <a:srgbClr val="660066"/>
                </a:solidFill>
                <a:latin typeface="Courier"/>
                <a:cs typeface="Courier"/>
              </a:rPr>
              <a:t>i</a:t>
            </a:r>
            <a:r>
              <a:rPr lang="en-US" sz="2000" b="1" dirty="0" err="1" smtClean="0">
                <a:solidFill>
                  <a:srgbClr val="660066"/>
                </a:solidFill>
                <a:latin typeface="Courier"/>
                <a:cs typeface="Courier"/>
              </a:rPr>
              <a:t>nt</a:t>
            </a:r>
            <a:r>
              <a:rPr lang="en-US" sz="20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mystery(</a:t>
            </a:r>
            <a:r>
              <a:rPr lang="en-US" sz="2000" dirty="0" err="1" smtClean="0">
                <a:latin typeface="Courier"/>
                <a:cs typeface="Courier"/>
              </a:rPr>
              <a:t>int</a:t>
            </a:r>
            <a:r>
              <a:rPr lang="en-US" sz="2000" dirty="0" smtClean="0">
                <a:latin typeface="Courier"/>
                <a:cs typeface="Courier"/>
              </a:rPr>
              <a:t> n) {</a:t>
            </a: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 smtClean="0">
                <a:latin typeface="Courier"/>
                <a:cs typeface="Courier"/>
              </a:rPr>
              <a:t>   </a:t>
            </a:r>
            <a:r>
              <a:rPr lang="en-US" sz="20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000" dirty="0" smtClean="0">
                <a:latin typeface="Courier"/>
                <a:cs typeface="Courier"/>
              </a:rPr>
              <a:t>(n &lt; 10) {</a:t>
            </a: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     </a:t>
            </a:r>
            <a:r>
              <a:rPr lang="en-US" sz="20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0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n;</a:t>
            </a: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  } </a:t>
            </a:r>
            <a:r>
              <a:rPr lang="en-US" sz="2000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20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{</a:t>
            </a: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     </a:t>
            </a:r>
            <a:r>
              <a:rPr lang="en-US" sz="2000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sz="20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toAdd</a:t>
            </a:r>
            <a:r>
              <a:rPr lang="en-US" sz="2000" dirty="0" smtClean="0">
                <a:latin typeface="Courier"/>
                <a:cs typeface="Courier"/>
              </a:rPr>
              <a:t> = n % 10;</a:t>
            </a: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     </a:t>
            </a:r>
            <a:r>
              <a:rPr lang="en-US" sz="2000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sz="20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theRest</a:t>
            </a:r>
            <a:r>
              <a:rPr lang="en-US" sz="2000" dirty="0" smtClean="0">
                <a:latin typeface="Courier"/>
                <a:cs typeface="Courier"/>
              </a:rPr>
              <a:t> = mystery(n / 10);</a:t>
            </a: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     </a:t>
            </a:r>
            <a:r>
              <a:rPr lang="en-US" sz="20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0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theRest</a:t>
            </a:r>
            <a:r>
              <a:rPr lang="en-US" sz="2000" dirty="0" smtClean="0">
                <a:latin typeface="Courier"/>
                <a:cs typeface="Courier"/>
              </a:rPr>
              <a:t> + </a:t>
            </a:r>
            <a:r>
              <a:rPr lang="en-US" sz="2000" dirty="0" err="1" smtClean="0">
                <a:latin typeface="Courier"/>
                <a:cs typeface="Courier"/>
              </a:rPr>
              <a:t>toAdd</a:t>
            </a:r>
            <a:r>
              <a:rPr lang="en-US" sz="2000" dirty="0" smtClean="0">
                <a:latin typeface="Courier"/>
                <a:cs typeface="Courier"/>
              </a:rPr>
              <a:t>; </a:t>
            </a: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  }</a:t>
            </a:r>
            <a:endParaRPr lang="en-US" sz="2000" dirty="0">
              <a:latin typeface="Courier"/>
              <a:cs typeface="Courier"/>
            </a:endParaRP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 smtClean="0">
                <a:latin typeface="Courier"/>
                <a:cs typeface="Courier"/>
              </a:rPr>
              <a:t>}</a:t>
            </a:r>
            <a:endParaRPr lang="en-US" sz="2000" dirty="0">
              <a:latin typeface="Courier"/>
              <a:cs typeface="Courier"/>
            </a:endParaRP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What Does This Code Do?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28122" y="1583928"/>
            <a:ext cx="83268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A: 5 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119743" y="5898767"/>
            <a:ext cx="6817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What is the result of </a:t>
            </a:r>
            <a:r>
              <a:rPr lang="en-US" sz="3200" dirty="0" smtClean="0">
                <a:latin typeface="Courier"/>
                <a:cs typeface="Courier"/>
              </a:rPr>
              <a:t>mystery(123)</a:t>
            </a:r>
            <a:r>
              <a:rPr lang="en-US" sz="3200" dirty="0" smtClean="0"/>
              <a:t>?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7128122" y="2240814"/>
            <a:ext cx="81845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B</a:t>
            </a:r>
            <a:r>
              <a:rPr lang="en-US" sz="3200" dirty="0" smtClean="0"/>
              <a:t>: </a:t>
            </a:r>
            <a:r>
              <a:rPr lang="en-US" sz="3200" dirty="0"/>
              <a:t>6</a:t>
            </a:r>
            <a:r>
              <a:rPr lang="en-US" sz="3200" dirty="0" smtClean="0"/>
              <a:t> 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7128122" y="2897700"/>
            <a:ext cx="81404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C</a:t>
            </a:r>
            <a:r>
              <a:rPr lang="en-US" sz="3200" dirty="0" smtClean="0"/>
              <a:t>: </a:t>
            </a:r>
            <a:r>
              <a:rPr lang="en-US" sz="3200" dirty="0"/>
              <a:t>7</a:t>
            </a:r>
            <a:r>
              <a:rPr lang="en-US" sz="3200" dirty="0" smtClean="0"/>
              <a:t> 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7128122" y="3554585"/>
            <a:ext cx="84770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D: 8 </a:t>
            </a:r>
            <a:endParaRPr lang="en-US" sz="3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4426" y="1542964"/>
            <a:ext cx="1652289" cy="1652289"/>
          </a:xfrm>
          <a:prstGeom prst="rect">
            <a:avLst/>
          </a:prstGeom>
        </p:spPr>
      </p:pic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609600" y="2286000"/>
            <a:ext cx="5515002" cy="187435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008000"/>
                </a:solidFill>
                <a:latin typeface="Consolas" charset="0"/>
              </a:rPr>
              <a:t>// first call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: 123</a:t>
            </a:r>
            <a:endParaRPr lang="en-US" dirty="0">
              <a:solidFill>
                <a:srgbClr val="008000"/>
              </a:solidFill>
              <a:latin typeface="Consolas" charset="0"/>
            </a:endParaRPr>
          </a:p>
          <a:p>
            <a:pPr algn="l">
              <a:lnSpc>
                <a:spcPct val="80000"/>
              </a:lnSpc>
            </a:pPr>
            <a:r>
              <a:rPr lang="en-US" b="1" dirty="0" err="1" smtClean="0">
                <a:solidFill>
                  <a:srgbClr val="660066"/>
                </a:solidFill>
                <a:latin typeface="Consolas" charset="0"/>
              </a:rPr>
              <a:t>int</a:t>
            </a:r>
            <a:r>
              <a:rPr lang="en-US" dirty="0" smtClean="0">
                <a:solidFill>
                  <a:srgbClr val="660066"/>
                </a:solidFill>
                <a:latin typeface="Consolas" charset="0"/>
              </a:rPr>
              <a:t> </a:t>
            </a:r>
            <a:r>
              <a:rPr lang="en-US" b="1" dirty="0" smtClean="0">
                <a:latin typeface="Consolas" charset="0"/>
              </a:rPr>
              <a:t>mystery</a:t>
            </a:r>
            <a:r>
              <a:rPr lang="en-US" dirty="0" smtClean="0">
                <a:latin typeface="Consolas" charset="0"/>
              </a:rPr>
              <a:t>(</a:t>
            </a:r>
            <a:r>
              <a:rPr lang="en-US" dirty="0" err="1">
                <a:latin typeface="Consolas" charset="0"/>
              </a:rPr>
              <a:t>int</a:t>
            </a:r>
            <a:r>
              <a:rPr lang="en-US" dirty="0">
                <a:latin typeface="Consolas" charset="0"/>
              </a:rPr>
              <a:t> </a:t>
            </a:r>
            <a:r>
              <a:rPr lang="en-US" dirty="0" smtClean="0">
                <a:latin typeface="Consolas" charset="0"/>
              </a:rPr>
              <a:t>n) </a:t>
            </a:r>
            <a:r>
              <a:rPr lang="en-US" dirty="0">
                <a:latin typeface="Consolas" charset="0"/>
              </a:rPr>
              <a:t>{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</a:t>
            </a:r>
            <a:r>
              <a:rPr lang="en-US" b="1" dirty="0">
                <a:solidFill>
                  <a:srgbClr val="660066"/>
                </a:solidFill>
                <a:latin typeface="Consolas" charset="0"/>
              </a:rPr>
              <a:t>if</a:t>
            </a:r>
            <a:r>
              <a:rPr lang="en-US" dirty="0">
                <a:solidFill>
                  <a:srgbClr val="660066"/>
                </a:solidFill>
                <a:latin typeface="Consolas" charset="0"/>
              </a:rPr>
              <a:t> </a:t>
            </a:r>
            <a:r>
              <a:rPr lang="en-US" dirty="0" smtClean="0">
                <a:latin typeface="Consolas" charset="0"/>
              </a:rPr>
              <a:t>(n &lt; 10) </a:t>
            </a:r>
            <a:r>
              <a:rPr lang="en-US" dirty="0">
                <a:latin typeface="Consolas" charset="0"/>
              </a:rPr>
              <a:t>{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    </a:t>
            </a:r>
            <a:r>
              <a:rPr lang="en-US" b="1" dirty="0">
                <a:solidFill>
                  <a:srgbClr val="660066"/>
                </a:solidFill>
                <a:latin typeface="Consolas" charset="0"/>
              </a:rPr>
              <a:t>return</a:t>
            </a:r>
            <a:r>
              <a:rPr lang="en-US" dirty="0">
                <a:solidFill>
                  <a:srgbClr val="660066"/>
                </a:solidFill>
                <a:latin typeface="Consolas" charset="0"/>
              </a:rPr>
              <a:t> </a:t>
            </a:r>
            <a:r>
              <a:rPr lang="en-US" dirty="0" smtClean="0">
                <a:latin typeface="Consolas" charset="0"/>
              </a:rPr>
              <a:t>n;</a:t>
            </a:r>
            <a:endParaRPr lang="en-US" dirty="0">
              <a:latin typeface="Consolas" charset="0"/>
            </a:endParaRP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} </a:t>
            </a:r>
            <a:r>
              <a:rPr lang="en-US" b="1" dirty="0">
                <a:solidFill>
                  <a:srgbClr val="660066"/>
                </a:solidFill>
                <a:latin typeface="Consolas" charset="0"/>
              </a:rPr>
              <a:t>else</a:t>
            </a:r>
            <a:r>
              <a:rPr lang="en-US" dirty="0">
                <a:solidFill>
                  <a:srgbClr val="660066"/>
                </a:solidFill>
                <a:latin typeface="Consolas" charset="0"/>
              </a:rPr>
              <a:t> </a:t>
            </a:r>
            <a:r>
              <a:rPr lang="en-US" dirty="0">
                <a:latin typeface="Consolas" charset="0"/>
              </a:rPr>
              <a:t>{</a:t>
            </a:r>
          </a:p>
          <a:p>
            <a:pPr algn="l">
              <a:lnSpc>
                <a:spcPct val="80000"/>
              </a:lnSpc>
            </a:pPr>
            <a:r>
              <a:rPr lang="en-US" b="1" dirty="0">
                <a:latin typeface="Consolas" charset="0"/>
              </a:rPr>
              <a:t>        </a:t>
            </a:r>
            <a:r>
              <a:rPr lang="en-US" b="1" dirty="0">
                <a:solidFill>
                  <a:srgbClr val="660066"/>
                </a:solidFill>
                <a:latin typeface="Consolas" charset="0"/>
              </a:rPr>
              <a:t>return</a:t>
            </a:r>
            <a:r>
              <a:rPr lang="en-US" b="1" dirty="0">
                <a:latin typeface="Consolas" charset="0"/>
              </a:rPr>
              <a:t> </a:t>
            </a:r>
            <a:r>
              <a:rPr lang="en-US" dirty="0" smtClean="0">
                <a:latin typeface="Consolas" charset="0"/>
              </a:rPr>
              <a:t>(n % 10) + </a:t>
            </a:r>
            <a:r>
              <a:rPr lang="en-US" b="1" u="sng" dirty="0" smtClean="0">
                <a:latin typeface="Consolas" charset="0"/>
              </a:rPr>
              <a:t>mystery(n / 10);</a:t>
            </a:r>
            <a:endParaRPr lang="en-US" b="1" u="sng" dirty="0">
              <a:latin typeface="Consolas" charset="0"/>
            </a:endParaRP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}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}</a:t>
            </a: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977019" y="6858000"/>
            <a:ext cx="5595937" cy="186372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dirty="0">
                <a:solidFill>
                  <a:srgbClr val="008000"/>
                </a:solidFill>
                <a:latin typeface="Consolas" charset="0"/>
              </a:rPr>
              <a:t>// second call:  5        </a:t>
            </a:r>
            <a:r>
              <a:rPr lang="en-US" b="1" dirty="0">
                <a:solidFill>
                  <a:srgbClr val="008000"/>
                </a:solidFill>
                <a:latin typeface="Consolas" charset="0"/>
              </a:rPr>
              <a:t>2</a:t>
            </a:r>
          </a:p>
          <a:p>
            <a:pPr algn="l">
              <a:lnSpc>
                <a:spcPct val="80000"/>
              </a:lnSpc>
            </a:pPr>
            <a:r>
              <a:rPr lang="en-US" dirty="0" err="1">
                <a:latin typeface="Consolas" charset="0"/>
              </a:rPr>
              <a:t>int</a:t>
            </a:r>
            <a:r>
              <a:rPr lang="en-US" dirty="0">
                <a:latin typeface="Consolas" charset="0"/>
              </a:rPr>
              <a:t> </a:t>
            </a:r>
            <a:r>
              <a:rPr lang="en-US" b="1" dirty="0">
                <a:latin typeface="Consolas" charset="0"/>
              </a:rPr>
              <a:t>power</a:t>
            </a:r>
            <a:r>
              <a:rPr lang="en-US" dirty="0">
                <a:latin typeface="Consolas" charset="0"/>
              </a:rPr>
              <a:t>(</a:t>
            </a:r>
            <a:r>
              <a:rPr lang="en-US" dirty="0" err="1">
                <a:latin typeface="Consolas" charset="0"/>
              </a:rPr>
              <a:t>int</a:t>
            </a:r>
            <a:r>
              <a:rPr lang="en-US" dirty="0">
                <a:latin typeface="Consolas" charset="0"/>
              </a:rPr>
              <a:t> base, </a:t>
            </a:r>
            <a:r>
              <a:rPr lang="en-US" dirty="0" err="1">
                <a:latin typeface="Consolas" charset="0"/>
              </a:rPr>
              <a:t>int</a:t>
            </a:r>
            <a:r>
              <a:rPr lang="en-US" dirty="0">
                <a:latin typeface="Consolas" charset="0"/>
              </a:rPr>
              <a:t> </a:t>
            </a:r>
            <a:r>
              <a:rPr lang="en-US" dirty="0" err="1">
                <a:latin typeface="Consolas" charset="0"/>
              </a:rPr>
              <a:t>exp</a:t>
            </a:r>
            <a:r>
              <a:rPr lang="en-US" dirty="0">
                <a:latin typeface="Consolas" charset="0"/>
              </a:rPr>
              <a:t>) {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if (</a:t>
            </a:r>
            <a:r>
              <a:rPr lang="en-US" dirty="0" err="1">
                <a:latin typeface="Consolas" charset="0"/>
              </a:rPr>
              <a:t>exp</a:t>
            </a:r>
            <a:r>
              <a:rPr lang="en-US" dirty="0">
                <a:latin typeface="Consolas" charset="0"/>
              </a:rPr>
              <a:t> == 1) {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    return base;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} else {</a:t>
            </a:r>
          </a:p>
          <a:p>
            <a:pPr algn="l">
              <a:lnSpc>
                <a:spcPct val="80000"/>
              </a:lnSpc>
            </a:pPr>
            <a:r>
              <a:rPr lang="en-US" b="1" dirty="0">
                <a:latin typeface="Consolas" charset="0"/>
              </a:rPr>
              <a:t>        return base * </a:t>
            </a:r>
            <a:r>
              <a:rPr lang="en-US" b="1" u="sng" dirty="0">
                <a:latin typeface="Consolas" charset="0"/>
              </a:rPr>
              <a:t>power(base, </a:t>
            </a:r>
            <a:r>
              <a:rPr lang="en-US" b="1" u="sng" dirty="0" err="1">
                <a:latin typeface="Consolas" charset="0"/>
              </a:rPr>
              <a:t>exp</a:t>
            </a:r>
            <a:r>
              <a:rPr lang="en-US" b="1" u="sng" dirty="0">
                <a:latin typeface="Consolas" charset="0"/>
              </a:rPr>
              <a:t> - 1);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}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}</a:t>
            </a: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8062236" y="7295439"/>
            <a:ext cx="5641914" cy="16527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dirty="0">
                <a:solidFill>
                  <a:srgbClr val="008000"/>
                </a:solidFill>
                <a:latin typeface="Consolas" charset="0"/>
              </a:rPr>
              <a:t>// third call:   5        </a:t>
            </a:r>
            <a:r>
              <a:rPr lang="en-US" b="1" dirty="0">
                <a:solidFill>
                  <a:srgbClr val="008000"/>
                </a:solidFill>
                <a:latin typeface="Consolas" charset="0"/>
              </a:rPr>
              <a:t>1</a:t>
            </a:r>
          </a:p>
          <a:p>
            <a:pPr algn="l">
              <a:lnSpc>
                <a:spcPct val="80000"/>
              </a:lnSpc>
            </a:pPr>
            <a:r>
              <a:rPr lang="en-US" dirty="0" err="1">
                <a:latin typeface="Consolas" charset="0"/>
              </a:rPr>
              <a:t>int</a:t>
            </a:r>
            <a:r>
              <a:rPr lang="en-US" dirty="0">
                <a:latin typeface="Consolas" charset="0"/>
              </a:rPr>
              <a:t> </a:t>
            </a:r>
            <a:r>
              <a:rPr lang="en-US" b="1" dirty="0">
                <a:latin typeface="Consolas" charset="0"/>
              </a:rPr>
              <a:t>power</a:t>
            </a:r>
            <a:r>
              <a:rPr lang="en-US" dirty="0">
                <a:latin typeface="Consolas" charset="0"/>
              </a:rPr>
              <a:t>(</a:t>
            </a:r>
            <a:r>
              <a:rPr lang="en-US" dirty="0" err="1">
                <a:latin typeface="Consolas" charset="0"/>
              </a:rPr>
              <a:t>int</a:t>
            </a:r>
            <a:r>
              <a:rPr lang="en-US" dirty="0">
                <a:latin typeface="Consolas" charset="0"/>
              </a:rPr>
              <a:t> base, </a:t>
            </a:r>
            <a:r>
              <a:rPr lang="en-US" dirty="0" err="1">
                <a:latin typeface="Consolas" charset="0"/>
              </a:rPr>
              <a:t>int</a:t>
            </a:r>
            <a:r>
              <a:rPr lang="en-US" dirty="0">
                <a:latin typeface="Consolas" charset="0"/>
              </a:rPr>
              <a:t> </a:t>
            </a:r>
            <a:r>
              <a:rPr lang="en-US" dirty="0" err="1">
                <a:latin typeface="Consolas" charset="0"/>
              </a:rPr>
              <a:t>exp</a:t>
            </a:r>
            <a:r>
              <a:rPr lang="en-US" dirty="0">
                <a:latin typeface="Consolas" charset="0"/>
              </a:rPr>
              <a:t>) {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if (</a:t>
            </a:r>
            <a:r>
              <a:rPr lang="en-US" dirty="0" err="1">
                <a:latin typeface="Consolas" charset="0"/>
              </a:rPr>
              <a:t>exp</a:t>
            </a:r>
            <a:r>
              <a:rPr lang="en-US" dirty="0">
                <a:latin typeface="Consolas" charset="0"/>
              </a:rPr>
              <a:t> == 1) {</a:t>
            </a:r>
          </a:p>
          <a:p>
            <a:pPr algn="l">
              <a:lnSpc>
                <a:spcPct val="80000"/>
              </a:lnSpc>
            </a:pPr>
            <a:r>
              <a:rPr lang="en-US" b="1" dirty="0">
                <a:latin typeface="Consolas" charset="0"/>
              </a:rPr>
              <a:t>        return base;   </a:t>
            </a:r>
            <a:r>
              <a:rPr lang="en-US" b="1" dirty="0">
                <a:solidFill>
                  <a:srgbClr val="008000"/>
                </a:solidFill>
                <a:latin typeface="Consolas" charset="0"/>
              </a:rPr>
              <a:t>// 5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} else {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    return base * power(base, </a:t>
            </a:r>
            <a:r>
              <a:rPr lang="en-US" dirty="0" err="1">
                <a:latin typeface="Consolas" charset="0"/>
              </a:rPr>
              <a:t>exp</a:t>
            </a:r>
            <a:r>
              <a:rPr lang="en-US" dirty="0">
                <a:latin typeface="Consolas" charset="0"/>
              </a:rPr>
              <a:t> - 1);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</a:t>
            </a:r>
            <a:r>
              <a:rPr lang="en-US" dirty="0" smtClean="0">
                <a:latin typeface="Consolas" charset="0"/>
              </a:rPr>
              <a:t>}</a:t>
            </a:r>
            <a:endParaRPr lang="en-US" dirty="0">
              <a:latin typeface="Consolas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33888" y="3118555"/>
            <a:ext cx="323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3</a:t>
            </a:r>
            <a:endParaRPr lang="en-US" b="1" dirty="0">
              <a:solidFill>
                <a:srgbClr val="008000"/>
              </a:solidFill>
              <a:latin typeface="Courier"/>
              <a:cs typeface="Courier"/>
            </a:endParaRP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1143000" y="2861733"/>
            <a:ext cx="5515002" cy="187435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008000"/>
                </a:solidFill>
                <a:latin typeface="Consolas" charset="0"/>
              </a:rPr>
              <a:t>// 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second call: 12</a:t>
            </a:r>
            <a:endParaRPr lang="en-US" dirty="0">
              <a:solidFill>
                <a:srgbClr val="008000"/>
              </a:solidFill>
              <a:latin typeface="Consolas" charset="0"/>
            </a:endParaRPr>
          </a:p>
          <a:p>
            <a:pPr algn="l">
              <a:lnSpc>
                <a:spcPct val="80000"/>
              </a:lnSpc>
            </a:pPr>
            <a:r>
              <a:rPr lang="en-US" b="1" dirty="0" err="1" smtClean="0">
                <a:solidFill>
                  <a:srgbClr val="660066"/>
                </a:solidFill>
                <a:latin typeface="Consolas" charset="0"/>
              </a:rPr>
              <a:t>int</a:t>
            </a:r>
            <a:r>
              <a:rPr lang="en-US" dirty="0" smtClean="0">
                <a:solidFill>
                  <a:srgbClr val="660066"/>
                </a:solidFill>
                <a:latin typeface="Consolas" charset="0"/>
              </a:rPr>
              <a:t> </a:t>
            </a:r>
            <a:r>
              <a:rPr lang="en-US" b="1" dirty="0" smtClean="0">
                <a:latin typeface="Consolas" charset="0"/>
              </a:rPr>
              <a:t>mystery</a:t>
            </a:r>
            <a:r>
              <a:rPr lang="en-US" dirty="0" smtClean="0">
                <a:latin typeface="Consolas" charset="0"/>
              </a:rPr>
              <a:t>(</a:t>
            </a:r>
            <a:r>
              <a:rPr lang="en-US" dirty="0" err="1">
                <a:latin typeface="Consolas" charset="0"/>
              </a:rPr>
              <a:t>int</a:t>
            </a:r>
            <a:r>
              <a:rPr lang="en-US" dirty="0">
                <a:latin typeface="Consolas" charset="0"/>
              </a:rPr>
              <a:t> </a:t>
            </a:r>
            <a:r>
              <a:rPr lang="en-US" dirty="0" smtClean="0">
                <a:latin typeface="Consolas" charset="0"/>
              </a:rPr>
              <a:t>n) </a:t>
            </a:r>
            <a:r>
              <a:rPr lang="en-US" dirty="0">
                <a:latin typeface="Consolas" charset="0"/>
              </a:rPr>
              <a:t>{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</a:t>
            </a:r>
            <a:r>
              <a:rPr lang="en-US" b="1" dirty="0">
                <a:solidFill>
                  <a:srgbClr val="660066"/>
                </a:solidFill>
                <a:latin typeface="Consolas" charset="0"/>
              </a:rPr>
              <a:t>if</a:t>
            </a:r>
            <a:r>
              <a:rPr lang="en-US" dirty="0">
                <a:solidFill>
                  <a:srgbClr val="660066"/>
                </a:solidFill>
                <a:latin typeface="Consolas" charset="0"/>
              </a:rPr>
              <a:t> </a:t>
            </a:r>
            <a:r>
              <a:rPr lang="en-US" dirty="0" smtClean="0">
                <a:latin typeface="Consolas" charset="0"/>
              </a:rPr>
              <a:t>(n &lt; 10) </a:t>
            </a:r>
            <a:r>
              <a:rPr lang="en-US" dirty="0">
                <a:latin typeface="Consolas" charset="0"/>
              </a:rPr>
              <a:t>{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    </a:t>
            </a:r>
            <a:r>
              <a:rPr lang="en-US" b="1" dirty="0">
                <a:solidFill>
                  <a:srgbClr val="660066"/>
                </a:solidFill>
                <a:latin typeface="Consolas" charset="0"/>
              </a:rPr>
              <a:t>return</a:t>
            </a:r>
            <a:r>
              <a:rPr lang="en-US" dirty="0">
                <a:solidFill>
                  <a:srgbClr val="660066"/>
                </a:solidFill>
                <a:latin typeface="Consolas" charset="0"/>
              </a:rPr>
              <a:t> </a:t>
            </a:r>
            <a:r>
              <a:rPr lang="en-US" dirty="0" smtClean="0">
                <a:latin typeface="Consolas" charset="0"/>
              </a:rPr>
              <a:t>n;</a:t>
            </a:r>
            <a:endParaRPr lang="en-US" dirty="0">
              <a:latin typeface="Consolas" charset="0"/>
            </a:endParaRP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} </a:t>
            </a:r>
            <a:r>
              <a:rPr lang="en-US" b="1" dirty="0">
                <a:solidFill>
                  <a:srgbClr val="660066"/>
                </a:solidFill>
                <a:latin typeface="Consolas" charset="0"/>
              </a:rPr>
              <a:t>else</a:t>
            </a:r>
            <a:r>
              <a:rPr lang="en-US" dirty="0">
                <a:solidFill>
                  <a:srgbClr val="660066"/>
                </a:solidFill>
                <a:latin typeface="Consolas" charset="0"/>
              </a:rPr>
              <a:t> </a:t>
            </a:r>
            <a:r>
              <a:rPr lang="en-US" dirty="0">
                <a:latin typeface="Consolas" charset="0"/>
              </a:rPr>
              <a:t>{</a:t>
            </a:r>
          </a:p>
          <a:p>
            <a:pPr algn="l">
              <a:lnSpc>
                <a:spcPct val="80000"/>
              </a:lnSpc>
            </a:pPr>
            <a:r>
              <a:rPr lang="en-US" b="1" dirty="0">
                <a:latin typeface="Consolas" charset="0"/>
              </a:rPr>
              <a:t>        </a:t>
            </a:r>
            <a:r>
              <a:rPr lang="en-US" b="1" dirty="0">
                <a:solidFill>
                  <a:srgbClr val="660066"/>
                </a:solidFill>
                <a:latin typeface="Consolas" charset="0"/>
              </a:rPr>
              <a:t>return</a:t>
            </a:r>
            <a:r>
              <a:rPr lang="en-US" b="1" dirty="0">
                <a:latin typeface="Consolas" charset="0"/>
              </a:rPr>
              <a:t> </a:t>
            </a:r>
            <a:r>
              <a:rPr lang="en-US" dirty="0" smtClean="0">
                <a:latin typeface="Consolas" charset="0"/>
              </a:rPr>
              <a:t>(n % 10) + </a:t>
            </a:r>
            <a:r>
              <a:rPr lang="en-US" b="1" u="sng" dirty="0" smtClean="0">
                <a:latin typeface="Consolas" charset="0"/>
              </a:rPr>
              <a:t>mystery(n / 10);</a:t>
            </a:r>
            <a:endParaRPr lang="en-US" b="1" u="sng" dirty="0">
              <a:latin typeface="Consolas" charset="0"/>
            </a:endParaRP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}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}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27778" y="3668889"/>
            <a:ext cx="323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2</a:t>
            </a:r>
            <a:endParaRPr lang="en-US" b="1" dirty="0">
              <a:solidFill>
                <a:srgbClr val="008000"/>
              </a:solidFill>
              <a:latin typeface="Courier"/>
              <a:cs typeface="Courier"/>
            </a:endParaRPr>
          </a:p>
        </p:txBody>
      </p: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1746955" y="3493911"/>
            <a:ext cx="5515002" cy="187435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008000"/>
                </a:solidFill>
                <a:latin typeface="Consolas" charset="0"/>
              </a:rPr>
              <a:t>// 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third call: 1</a:t>
            </a:r>
            <a:endParaRPr lang="en-US" dirty="0">
              <a:solidFill>
                <a:srgbClr val="008000"/>
              </a:solidFill>
              <a:latin typeface="Consolas" charset="0"/>
            </a:endParaRPr>
          </a:p>
          <a:p>
            <a:pPr algn="l">
              <a:lnSpc>
                <a:spcPct val="80000"/>
              </a:lnSpc>
            </a:pPr>
            <a:r>
              <a:rPr lang="en-US" b="1" dirty="0" err="1" smtClean="0">
                <a:solidFill>
                  <a:srgbClr val="660066"/>
                </a:solidFill>
                <a:latin typeface="Consolas" charset="0"/>
              </a:rPr>
              <a:t>int</a:t>
            </a:r>
            <a:r>
              <a:rPr lang="en-US" dirty="0" smtClean="0">
                <a:solidFill>
                  <a:srgbClr val="660066"/>
                </a:solidFill>
                <a:latin typeface="Consolas" charset="0"/>
              </a:rPr>
              <a:t> </a:t>
            </a:r>
            <a:r>
              <a:rPr lang="en-US" b="1" dirty="0" smtClean="0">
                <a:latin typeface="Consolas" charset="0"/>
              </a:rPr>
              <a:t>mystery</a:t>
            </a:r>
            <a:r>
              <a:rPr lang="en-US" dirty="0" smtClean="0">
                <a:latin typeface="Consolas" charset="0"/>
              </a:rPr>
              <a:t>(</a:t>
            </a:r>
            <a:r>
              <a:rPr lang="en-US" dirty="0" err="1">
                <a:latin typeface="Consolas" charset="0"/>
              </a:rPr>
              <a:t>int</a:t>
            </a:r>
            <a:r>
              <a:rPr lang="en-US" dirty="0">
                <a:latin typeface="Consolas" charset="0"/>
              </a:rPr>
              <a:t> </a:t>
            </a:r>
            <a:r>
              <a:rPr lang="en-US" dirty="0" smtClean="0">
                <a:latin typeface="Consolas" charset="0"/>
              </a:rPr>
              <a:t>n) </a:t>
            </a:r>
            <a:r>
              <a:rPr lang="en-US" dirty="0">
                <a:latin typeface="Consolas" charset="0"/>
              </a:rPr>
              <a:t>{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</a:t>
            </a:r>
            <a:r>
              <a:rPr lang="en-US" b="1" dirty="0">
                <a:solidFill>
                  <a:srgbClr val="660066"/>
                </a:solidFill>
                <a:latin typeface="Consolas" charset="0"/>
              </a:rPr>
              <a:t>if</a:t>
            </a:r>
            <a:r>
              <a:rPr lang="en-US" dirty="0">
                <a:solidFill>
                  <a:srgbClr val="660066"/>
                </a:solidFill>
                <a:latin typeface="Consolas" charset="0"/>
              </a:rPr>
              <a:t> </a:t>
            </a:r>
            <a:r>
              <a:rPr lang="en-US" dirty="0" smtClean="0">
                <a:latin typeface="Consolas" charset="0"/>
              </a:rPr>
              <a:t>(n &lt; 10) </a:t>
            </a:r>
            <a:r>
              <a:rPr lang="en-US" dirty="0">
                <a:latin typeface="Consolas" charset="0"/>
              </a:rPr>
              <a:t>{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    </a:t>
            </a:r>
            <a:r>
              <a:rPr lang="en-US" b="1" dirty="0">
                <a:solidFill>
                  <a:srgbClr val="660066"/>
                </a:solidFill>
                <a:latin typeface="Consolas" charset="0"/>
              </a:rPr>
              <a:t>return</a:t>
            </a:r>
            <a:r>
              <a:rPr lang="en-US" dirty="0">
                <a:solidFill>
                  <a:srgbClr val="660066"/>
                </a:solidFill>
                <a:latin typeface="Consolas" charset="0"/>
              </a:rPr>
              <a:t> </a:t>
            </a:r>
            <a:r>
              <a:rPr lang="en-US" dirty="0" smtClean="0">
                <a:latin typeface="Consolas" charset="0"/>
              </a:rPr>
              <a:t>n;</a:t>
            </a:r>
            <a:endParaRPr lang="en-US" dirty="0">
              <a:latin typeface="Consolas" charset="0"/>
            </a:endParaRP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} </a:t>
            </a:r>
            <a:r>
              <a:rPr lang="en-US" b="1" dirty="0">
                <a:solidFill>
                  <a:srgbClr val="660066"/>
                </a:solidFill>
                <a:latin typeface="Consolas" charset="0"/>
              </a:rPr>
              <a:t>else</a:t>
            </a:r>
            <a:r>
              <a:rPr lang="en-US" dirty="0">
                <a:solidFill>
                  <a:srgbClr val="660066"/>
                </a:solidFill>
                <a:latin typeface="Consolas" charset="0"/>
              </a:rPr>
              <a:t> </a:t>
            </a:r>
            <a:r>
              <a:rPr lang="en-US" dirty="0">
                <a:latin typeface="Consolas" charset="0"/>
              </a:rPr>
              <a:t>{</a:t>
            </a:r>
          </a:p>
          <a:p>
            <a:pPr algn="l">
              <a:lnSpc>
                <a:spcPct val="80000"/>
              </a:lnSpc>
            </a:pPr>
            <a:r>
              <a:rPr lang="en-US" b="1" dirty="0">
                <a:latin typeface="Consolas" charset="0"/>
              </a:rPr>
              <a:t>        </a:t>
            </a:r>
            <a:r>
              <a:rPr lang="en-US" b="1" dirty="0">
                <a:solidFill>
                  <a:srgbClr val="660066"/>
                </a:solidFill>
                <a:latin typeface="Consolas" charset="0"/>
              </a:rPr>
              <a:t>return</a:t>
            </a:r>
            <a:r>
              <a:rPr lang="en-US" b="1" dirty="0">
                <a:latin typeface="Consolas" charset="0"/>
              </a:rPr>
              <a:t> </a:t>
            </a:r>
            <a:r>
              <a:rPr lang="en-US" dirty="0" smtClean="0">
                <a:latin typeface="Consolas" charset="0"/>
              </a:rPr>
              <a:t>(n % 10) + </a:t>
            </a:r>
            <a:r>
              <a:rPr lang="en-US" b="1" u="sng" dirty="0" smtClean="0">
                <a:latin typeface="Consolas" charset="0"/>
              </a:rPr>
              <a:t>mystery(n / 10);</a:t>
            </a:r>
            <a:endParaRPr lang="en-US" b="1" u="sng" dirty="0">
              <a:latin typeface="Consolas" charset="0"/>
            </a:endParaRP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}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}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018845" y="4131733"/>
            <a:ext cx="323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  <a:latin typeface="Courier"/>
                <a:cs typeface="Courier"/>
              </a:rPr>
              <a:t>1</a:t>
            </a:r>
            <a:endParaRPr lang="en-US" b="1" dirty="0">
              <a:solidFill>
                <a:srgbClr val="008000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4067270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1" animBg="1"/>
      <p:bldP spid="13" grpId="0" animBg="1"/>
      <p:bldP spid="13" grpId="1" animBg="1"/>
      <p:bldP spid="19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9889" y="1939565"/>
            <a:ext cx="5974495" cy="3467639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b="1" dirty="0" err="1">
                <a:solidFill>
                  <a:srgbClr val="660066"/>
                </a:solidFill>
                <a:latin typeface="Courier"/>
                <a:cs typeface="Courier"/>
              </a:rPr>
              <a:t>i</a:t>
            </a:r>
            <a:r>
              <a:rPr lang="en-US" sz="2000" b="1" dirty="0" err="1" smtClean="0">
                <a:solidFill>
                  <a:srgbClr val="660066"/>
                </a:solidFill>
                <a:latin typeface="Courier"/>
                <a:cs typeface="Courier"/>
              </a:rPr>
              <a:t>nt</a:t>
            </a:r>
            <a:r>
              <a:rPr lang="en-US" sz="20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mystery(</a:t>
            </a:r>
            <a:r>
              <a:rPr lang="en-US" sz="2000" dirty="0" err="1" smtClean="0">
                <a:latin typeface="Courier"/>
                <a:cs typeface="Courier"/>
              </a:rPr>
              <a:t>int</a:t>
            </a:r>
            <a:r>
              <a:rPr lang="en-US" sz="2000" dirty="0" smtClean="0">
                <a:latin typeface="Courier"/>
                <a:cs typeface="Courier"/>
              </a:rPr>
              <a:t> n) {</a:t>
            </a: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 smtClean="0">
                <a:latin typeface="Courier"/>
                <a:cs typeface="Courier"/>
              </a:rPr>
              <a:t>   </a:t>
            </a:r>
            <a:r>
              <a:rPr lang="en-US" sz="20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000" dirty="0" smtClean="0">
                <a:latin typeface="Courier"/>
                <a:cs typeface="Courier"/>
              </a:rPr>
              <a:t>(n &lt; 10) {</a:t>
            </a: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     </a:t>
            </a:r>
            <a:r>
              <a:rPr lang="en-US" sz="20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0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n;</a:t>
            </a: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  } </a:t>
            </a:r>
            <a:r>
              <a:rPr lang="en-US" sz="2000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20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{</a:t>
            </a: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     </a:t>
            </a:r>
            <a:r>
              <a:rPr lang="en-US" sz="2000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sz="20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toAdd</a:t>
            </a:r>
            <a:r>
              <a:rPr lang="en-US" sz="2000" dirty="0" smtClean="0">
                <a:latin typeface="Courier"/>
                <a:cs typeface="Courier"/>
              </a:rPr>
              <a:t> = n % 10;</a:t>
            </a: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     </a:t>
            </a:r>
            <a:r>
              <a:rPr lang="en-US" sz="2000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sz="20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theRest</a:t>
            </a:r>
            <a:r>
              <a:rPr lang="en-US" sz="2000" dirty="0" smtClean="0">
                <a:latin typeface="Courier"/>
                <a:cs typeface="Courier"/>
              </a:rPr>
              <a:t> = mystery(n / 10);</a:t>
            </a: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     </a:t>
            </a:r>
            <a:r>
              <a:rPr lang="en-US" sz="20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0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theRest</a:t>
            </a:r>
            <a:r>
              <a:rPr lang="en-US" sz="2000" dirty="0" smtClean="0">
                <a:latin typeface="Courier"/>
                <a:cs typeface="Courier"/>
              </a:rPr>
              <a:t> + </a:t>
            </a:r>
            <a:r>
              <a:rPr lang="en-US" sz="2000" dirty="0" err="1" smtClean="0">
                <a:latin typeface="Courier"/>
                <a:cs typeface="Courier"/>
              </a:rPr>
              <a:t>toAdd</a:t>
            </a:r>
            <a:r>
              <a:rPr lang="en-US" sz="2000" dirty="0" smtClean="0">
                <a:latin typeface="Courier"/>
                <a:cs typeface="Courier"/>
              </a:rPr>
              <a:t>; </a:t>
            </a: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  }</a:t>
            </a:r>
            <a:endParaRPr lang="en-US" sz="2000" dirty="0">
              <a:latin typeface="Courier"/>
              <a:cs typeface="Courier"/>
            </a:endParaRP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 smtClean="0">
                <a:latin typeface="Courier"/>
                <a:cs typeface="Courier"/>
              </a:rPr>
              <a:t>}</a:t>
            </a:r>
            <a:endParaRPr lang="en-US" sz="2000" dirty="0">
              <a:latin typeface="Courier"/>
              <a:cs typeface="Courier"/>
            </a:endParaRP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What Does This Code Do?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28122" y="1583928"/>
            <a:ext cx="83268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A: 5 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119743" y="5898767"/>
            <a:ext cx="6817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What is the result of </a:t>
            </a:r>
            <a:r>
              <a:rPr lang="en-US" sz="3200" dirty="0" smtClean="0">
                <a:latin typeface="Courier"/>
                <a:cs typeface="Courier"/>
              </a:rPr>
              <a:t>mystery(123)</a:t>
            </a:r>
            <a:r>
              <a:rPr lang="en-US" sz="3200" dirty="0" smtClean="0"/>
              <a:t>?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7128122" y="2240814"/>
            <a:ext cx="81845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B</a:t>
            </a:r>
            <a:r>
              <a:rPr lang="en-US" sz="3200" dirty="0" smtClean="0"/>
              <a:t>: </a:t>
            </a:r>
            <a:r>
              <a:rPr lang="en-US" sz="3200" dirty="0"/>
              <a:t>6</a:t>
            </a:r>
            <a:r>
              <a:rPr lang="en-US" sz="3200" dirty="0" smtClean="0"/>
              <a:t> 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7128122" y="2897700"/>
            <a:ext cx="81404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C</a:t>
            </a:r>
            <a:r>
              <a:rPr lang="en-US" sz="3200" dirty="0" smtClean="0"/>
              <a:t>: </a:t>
            </a:r>
            <a:r>
              <a:rPr lang="en-US" sz="3200" dirty="0"/>
              <a:t>7</a:t>
            </a:r>
            <a:r>
              <a:rPr lang="en-US" sz="3200" dirty="0" smtClean="0"/>
              <a:t> 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7128122" y="3554585"/>
            <a:ext cx="84770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D: 8 </a:t>
            </a:r>
            <a:endParaRPr lang="en-US" sz="3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4426" y="1542964"/>
            <a:ext cx="1652289" cy="1652289"/>
          </a:xfrm>
          <a:prstGeom prst="rect">
            <a:avLst/>
          </a:prstGeom>
        </p:spPr>
      </p:pic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609600" y="2286000"/>
            <a:ext cx="5515002" cy="187435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008000"/>
                </a:solidFill>
                <a:latin typeface="Consolas" charset="0"/>
              </a:rPr>
              <a:t>// first call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: 123</a:t>
            </a:r>
            <a:endParaRPr lang="en-US" dirty="0">
              <a:solidFill>
                <a:srgbClr val="008000"/>
              </a:solidFill>
              <a:latin typeface="Consolas" charset="0"/>
            </a:endParaRPr>
          </a:p>
          <a:p>
            <a:pPr algn="l">
              <a:lnSpc>
                <a:spcPct val="80000"/>
              </a:lnSpc>
            </a:pPr>
            <a:r>
              <a:rPr lang="en-US" b="1" dirty="0" err="1" smtClean="0">
                <a:solidFill>
                  <a:srgbClr val="660066"/>
                </a:solidFill>
                <a:latin typeface="Consolas" charset="0"/>
              </a:rPr>
              <a:t>int</a:t>
            </a:r>
            <a:r>
              <a:rPr lang="en-US" dirty="0" smtClean="0">
                <a:solidFill>
                  <a:srgbClr val="660066"/>
                </a:solidFill>
                <a:latin typeface="Consolas" charset="0"/>
              </a:rPr>
              <a:t> </a:t>
            </a:r>
            <a:r>
              <a:rPr lang="en-US" b="1" dirty="0" smtClean="0">
                <a:latin typeface="Consolas" charset="0"/>
              </a:rPr>
              <a:t>mystery</a:t>
            </a:r>
            <a:r>
              <a:rPr lang="en-US" dirty="0" smtClean="0">
                <a:latin typeface="Consolas" charset="0"/>
              </a:rPr>
              <a:t>(</a:t>
            </a:r>
            <a:r>
              <a:rPr lang="en-US" dirty="0" err="1">
                <a:latin typeface="Consolas" charset="0"/>
              </a:rPr>
              <a:t>int</a:t>
            </a:r>
            <a:r>
              <a:rPr lang="en-US" dirty="0">
                <a:latin typeface="Consolas" charset="0"/>
              </a:rPr>
              <a:t> </a:t>
            </a:r>
            <a:r>
              <a:rPr lang="en-US" dirty="0" smtClean="0">
                <a:latin typeface="Consolas" charset="0"/>
              </a:rPr>
              <a:t>n) </a:t>
            </a:r>
            <a:r>
              <a:rPr lang="en-US" dirty="0">
                <a:latin typeface="Consolas" charset="0"/>
              </a:rPr>
              <a:t>{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</a:t>
            </a:r>
            <a:r>
              <a:rPr lang="en-US" b="1" dirty="0">
                <a:solidFill>
                  <a:srgbClr val="660066"/>
                </a:solidFill>
                <a:latin typeface="Consolas" charset="0"/>
              </a:rPr>
              <a:t>if</a:t>
            </a:r>
            <a:r>
              <a:rPr lang="en-US" dirty="0">
                <a:solidFill>
                  <a:srgbClr val="660066"/>
                </a:solidFill>
                <a:latin typeface="Consolas" charset="0"/>
              </a:rPr>
              <a:t> </a:t>
            </a:r>
            <a:r>
              <a:rPr lang="en-US" dirty="0" smtClean="0">
                <a:latin typeface="Consolas" charset="0"/>
              </a:rPr>
              <a:t>(n &lt; 10) </a:t>
            </a:r>
            <a:r>
              <a:rPr lang="en-US" dirty="0">
                <a:latin typeface="Consolas" charset="0"/>
              </a:rPr>
              <a:t>{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    </a:t>
            </a:r>
            <a:r>
              <a:rPr lang="en-US" b="1" dirty="0">
                <a:solidFill>
                  <a:srgbClr val="660066"/>
                </a:solidFill>
                <a:latin typeface="Consolas" charset="0"/>
              </a:rPr>
              <a:t>return</a:t>
            </a:r>
            <a:r>
              <a:rPr lang="en-US" dirty="0">
                <a:solidFill>
                  <a:srgbClr val="660066"/>
                </a:solidFill>
                <a:latin typeface="Consolas" charset="0"/>
              </a:rPr>
              <a:t> </a:t>
            </a:r>
            <a:r>
              <a:rPr lang="en-US" dirty="0" smtClean="0">
                <a:latin typeface="Consolas" charset="0"/>
              </a:rPr>
              <a:t>n;</a:t>
            </a:r>
            <a:endParaRPr lang="en-US" dirty="0">
              <a:latin typeface="Consolas" charset="0"/>
            </a:endParaRP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} </a:t>
            </a:r>
            <a:r>
              <a:rPr lang="en-US" b="1" dirty="0">
                <a:solidFill>
                  <a:srgbClr val="660066"/>
                </a:solidFill>
                <a:latin typeface="Consolas" charset="0"/>
              </a:rPr>
              <a:t>else</a:t>
            </a:r>
            <a:r>
              <a:rPr lang="en-US" dirty="0">
                <a:solidFill>
                  <a:srgbClr val="660066"/>
                </a:solidFill>
                <a:latin typeface="Consolas" charset="0"/>
              </a:rPr>
              <a:t> </a:t>
            </a:r>
            <a:r>
              <a:rPr lang="en-US" dirty="0">
                <a:latin typeface="Consolas" charset="0"/>
              </a:rPr>
              <a:t>{</a:t>
            </a:r>
          </a:p>
          <a:p>
            <a:pPr algn="l">
              <a:lnSpc>
                <a:spcPct val="80000"/>
              </a:lnSpc>
            </a:pPr>
            <a:r>
              <a:rPr lang="en-US" b="1" dirty="0">
                <a:latin typeface="Consolas" charset="0"/>
              </a:rPr>
              <a:t>        </a:t>
            </a:r>
            <a:r>
              <a:rPr lang="en-US" b="1" dirty="0">
                <a:solidFill>
                  <a:srgbClr val="660066"/>
                </a:solidFill>
                <a:latin typeface="Consolas" charset="0"/>
              </a:rPr>
              <a:t>return</a:t>
            </a:r>
            <a:r>
              <a:rPr lang="en-US" b="1" dirty="0">
                <a:latin typeface="Consolas" charset="0"/>
              </a:rPr>
              <a:t> </a:t>
            </a:r>
            <a:r>
              <a:rPr lang="en-US" dirty="0" smtClean="0">
                <a:latin typeface="Consolas" charset="0"/>
              </a:rPr>
              <a:t>(n % 10) + </a:t>
            </a:r>
            <a:r>
              <a:rPr lang="en-US" b="1" u="sng" dirty="0" smtClean="0">
                <a:latin typeface="Consolas" charset="0"/>
              </a:rPr>
              <a:t>mystery(n / 10);</a:t>
            </a:r>
            <a:endParaRPr lang="en-US" b="1" u="sng" dirty="0">
              <a:latin typeface="Consolas" charset="0"/>
            </a:endParaRP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}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}</a:t>
            </a: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977019" y="6858000"/>
            <a:ext cx="5595937" cy="186372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dirty="0">
                <a:solidFill>
                  <a:srgbClr val="008000"/>
                </a:solidFill>
                <a:latin typeface="Consolas" charset="0"/>
              </a:rPr>
              <a:t>// second call:  5        </a:t>
            </a:r>
            <a:r>
              <a:rPr lang="en-US" b="1" dirty="0">
                <a:solidFill>
                  <a:srgbClr val="008000"/>
                </a:solidFill>
                <a:latin typeface="Consolas" charset="0"/>
              </a:rPr>
              <a:t>2</a:t>
            </a:r>
          </a:p>
          <a:p>
            <a:pPr algn="l">
              <a:lnSpc>
                <a:spcPct val="80000"/>
              </a:lnSpc>
            </a:pPr>
            <a:r>
              <a:rPr lang="en-US" dirty="0" err="1">
                <a:latin typeface="Consolas" charset="0"/>
              </a:rPr>
              <a:t>int</a:t>
            </a:r>
            <a:r>
              <a:rPr lang="en-US" dirty="0">
                <a:latin typeface="Consolas" charset="0"/>
              </a:rPr>
              <a:t> </a:t>
            </a:r>
            <a:r>
              <a:rPr lang="en-US" b="1" dirty="0">
                <a:latin typeface="Consolas" charset="0"/>
              </a:rPr>
              <a:t>power</a:t>
            </a:r>
            <a:r>
              <a:rPr lang="en-US" dirty="0">
                <a:latin typeface="Consolas" charset="0"/>
              </a:rPr>
              <a:t>(</a:t>
            </a:r>
            <a:r>
              <a:rPr lang="en-US" dirty="0" err="1">
                <a:latin typeface="Consolas" charset="0"/>
              </a:rPr>
              <a:t>int</a:t>
            </a:r>
            <a:r>
              <a:rPr lang="en-US" dirty="0">
                <a:latin typeface="Consolas" charset="0"/>
              </a:rPr>
              <a:t> base, </a:t>
            </a:r>
            <a:r>
              <a:rPr lang="en-US" dirty="0" err="1">
                <a:latin typeface="Consolas" charset="0"/>
              </a:rPr>
              <a:t>int</a:t>
            </a:r>
            <a:r>
              <a:rPr lang="en-US" dirty="0">
                <a:latin typeface="Consolas" charset="0"/>
              </a:rPr>
              <a:t> </a:t>
            </a:r>
            <a:r>
              <a:rPr lang="en-US" dirty="0" err="1">
                <a:latin typeface="Consolas" charset="0"/>
              </a:rPr>
              <a:t>exp</a:t>
            </a:r>
            <a:r>
              <a:rPr lang="en-US" dirty="0">
                <a:latin typeface="Consolas" charset="0"/>
              </a:rPr>
              <a:t>) {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if (</a:t>
            </a:r>
            <a:r>
              <a:rPr lang="en-US" dirty="0" err="1">
                <a:latin typeface="Consolas" charset="0"/>
              </a:rPr>
              <a:t>exp</a:t>
            </a:r>
            <a:r>
              <a:rPr lang="en-US" dirty="0">
                <a:latin typeface="Consolas" charset="0"/>
              </a:rPr>
              <a:t> == 1) {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    return base;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} else {</a:t>
            </a:r>
          </a:p>
          <a:p>
            <a:pPr algn="l">
              <a:lnSpc>
                <a:spcPct val="80000"/>
              </a:lnSpc>
            </a:pPr>
            <a:r>
              <a:rPr lang="en-US" b="1" dirty="0">
                <a:latin typeface="Consolas" charset="0"/>
              </a:rPr>
              <a:t>        return base * </a:t>
            </a:r>
            <a:r>
              <a:rPr lang="en-US" b="1" u="sng" dirty="0">
                <a:latin typeface="Consolas" charset="0"/>
              </a:rPr>
              <a:t>power(base, </a:t>
            </a:r>
            <a:r>
              <a:rPr lang="en-US" b="1" u="sng" dirty="0" err="1">
                <a:latin typeface="Consolas" charset="0"/>
              </a:rPr>
              <a:t>exp</a:t>
            </a:r>
            <a:r>
              <a:rPr lang="en-US" b="1" u="sng" dirty="0">
                <a:latin typeface="Consolas" charset="0"/>
              </a:rPr>
              <a:t> - 1);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}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}</a:t>
            </a: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8062236" y="7295439"/>
            <a:ext cx="5641914" cy="16527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dirty="0">
                <a:solidFill>
                  <a:srgbClr val="008000"/>
                </a:solidFill>
                <a:latin typeface="Consolas" charset="0"/>
              </a:rPr>
              <a:t>// third call:   5        </a:t>
            </a:r>
            <a:r>
              <a:rPr lang="en-US" b="1" dirty="0">
                <a:solidFill>
                  <a:srgbClr val="008000"/>
                </a:solidFill>
                <a:latin typeface="Consolas" charset="0"/>
              </a:rPr>
              <a:t>1</a:t>
            </a:r>
          </a:p>
          <a:p>
            <a:pPr algn="l">
              <a:lnSpc>
                <a:spcPct val="80000"/>
              </a:lnSpc>
            </a:pPr>
            <a:r>
              <a:rPr lang="en-US" dirty="0" err="1">
                <a:latin typeface="Consolas" charset="0"/>
              </a:rPr>
              <a:t>int</a:t>
            </a:r>
            <a:r>
              <a:rPr lang="en-US" dirty="0">
                <a:latin typeface="Consolas" charset="0"/>
              </a:rPr>
              <a:t> </a:t>
            </a:r>
            <a:r>
              <a:rPr lang="en-US" b="1" dirty="0">
                <a:latin typeface="Consolas" charset="0"/>
              </a:rPr>
              <a:t>power</a:t>
            </a:r>
            <a:r>
              <a:rPr lang="en-US" dirty="0">
                <a:latin typeface="Consolas" charset="0"/>
              </a:rPr>
              <a:t>(</a:t>
            </a:r>
            <a:r>
              <a:rPr lang="en-US" dirty="0" err="1">
                <a:latin typeface="Consolas" charset="0"/>
              </a:rPr>
              <a:t>int</a:t>
            </a:r>
            <a:r>
              <a:rPr lang="en-US" dirty="0">
                <a:latin typeface="Consolas" charset="0"/>
              </a:rPr>
              <a:t> base, </a:t>
            </a:r>
            <a:r>
              <a:rPr lang="en-US" dirty="0" err="1">
                <a:latin typeface="Consolas" charset="0"/>
              </a:rPr>
              <a:t>int</a:t>
            </a:r>
            <a:r>
              <a:rPr lang="en-US" dirty="0">
                <a:latin typeface="Consolas" charset="0"/>
              </a:rPr>
              <a:t> </a:t>
            </a:r>
            <a:r>
              <a:rPr lang="en-US" dirty="0" err="1">
                <a:latin typeface="Consolas" charset="0"/>
              </a:rPr>
              <a:t>exp</a:t>
            </a:r>
            <a:r>
              <a:rPr lang="en-US" dirty="0">
                <a:latin typeface="Consolas" charset="0"/>
              </a:rPr>
              <a:t>) {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if (</a:t>
            </a:r>
            <a:r>
              <a:rPr lang="en-US" dirty="0" err="1">
                <a:latin typeface="Consolas" charset="0"/>
              </a:rPr>
              <a:t>exp</a:t>
            </a:r>
            <a:r>
              <a:rPr lang="en-US" dirty="0">
                <a:latin typeface="Consolas" charset="0"/>
              </a:rPr>
              <a:t> == 1) {</a:t>
            </a:r>
          </a:p>
          <a:p>
            <a:pPr algn="l">
              <a:lnSpc>
                <a:spcPct val="80000"/>
              </a:lnSpc>
            </a:pPr>
            <a:r>
              <a:rPr lang="en-US" b="1" dirty="0">
                <a:latin typeface="Consolas" charset="0"/>
              </a:rPr>
              <a:t>        return base;   </a:t>
            </a:r>
            <a:r>
              <a:rPr lang="en-US" b="1" dirty="0">
                <a:solidFill>
                  <a:srgbClr val="008000"/>
                </a:solidFill>
                <a:latin typeface="Consolas" charset="0"/>
              </a:rPr>
              <a:t>// 5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} else {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    return base * power(base, </a:t>
            </a:r>
            <a:r>
              <a:rPr lang="en-US" dirty="0" err="1">
                <a:latin typeface="Consolas" charset="0"/>
              </a:rPr>
              <a:t>exp</a:t>
            </a:r>
            <a:r>
              <a:rPr lang="en-US" dirty="0">
                <a:latin typeface="Consolas" charset="0"/>
              </a:rPr>
              <a:t> - 1);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</a:t>
            </a:r>
            <a:r>
              <a:rPr lang="en-US" dirty="0" smtClean="0">
                <a:latin typeface="Consolas" charset="0"/>
              </a:rPr>
              <a:t>}</a:t>
            </a:r>
            <a:endParaRPr lang="en-US" dirty="0">
              <a:latin typeface="Consolas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33888" y="3118555"/>
            <a:ext cx="323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3</a:t>
            </a:r>
            <a:endParaRPr lang="en-US" b="1" dirty="0">
              <a:solidFill>
                <a:srgbClr val="008000"/>
              </a:solidFill>
              <a:latin typeface="Courier"/>
              <a:cs typeface="Courier"/>
            </a:endParaRP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1143000" y="2861733"/>
            <a:ext cx="5515002" cy="187435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008000"/>
                </a:solidFill>
                <a:latin typeface="Consolas" charset="0"/>
              </a:rPr>
              <a:t>// 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second call: 12</a:t>
            </a:r>
            <a:endParaRPr lang="en-US" dirty="0">
              <a:solidFill>
                <a:srgbClr val="008000"/>
              </a:solidFill>
              <a:latin typeface="Consolas" charset="0"/>
            </a:endParaRPr>
          </a:p>
          <a:p>
            <a:pPr algn="l">
              <a:lnSpc>
                <a:spcPct val="80000"/>
              </a:lnSpc>
            </a:pPr>
            <a:r>
              <a:rPr lang="en-US" b="1" dirty="0" err="1" smtClean="0">
                <a:solidFill>
                  <a:srgbClr val="660066"/>
                </a:solidFill>
                <a:latin typeface="Consolas" charset="0"/>
              </a:rPr>
              <a:t>int</a:t>
            </a:r>
            <a:r>
              <a:rPr lang="en-US" dirty="0" smtClean="0">
                <a:solidFill>
                  <a:srgbClr val="660066"/>
                </a:solidFill>
                <a:latin typeface="Consolas" charset="0"/>
              </a:rPr>
              <a:t> </a:t>
            </a:r>
            <a:r>
              <a:rPr lang="en-US" b="1" dirty="0" smtClean="0">
                <a:latin typeface="Consolas" charset="0"/>
              </a:rPr>
              <a:t>mystery</a:t>
            </a:r>
            <a:r>
              <a:rPr lang="en-US" dirty="0" smtClean="0">
                <a:latin typeface="Consolas" charset="0"/>
              </a:rPr>
              <a:t>(</a:t>
            </a:r>
            <a:r>
              <a:rPr lang="en-US" dirty="0" err="1">
                <a:latin typeface="Consolas" charset="0"/>
              </a:rPr>
              <a:t>int</a:t>
            </a:r>
            <a:r>
              <a:rPr lang="en-US" dirty="0">
                <a:latin typeface="Consolas" charset="0"/>
              </a:rPr>
              <a:t> </a:t>
            </a:r>
            <a:r>
              <a:rPr lang="en-US" dirty="0" smtClean="0">
                <a:latin typeface="Consolas" charset="0"/>
              </a:rPr>
              <a:t>n) </a:t>
            </a:r>
            <a:r>
              <a:rPr lang="en-US" dirty="0">
                <a:latin typeface="Consolas" charset="0"/>
              </a:rPr>
              <a:t>{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</a:t>
            </a:r>
            <a:r>
              <a:rPr lang="en-US" b="1" dirty="0">
                <a:solidFill>
                  <a:srgbClr val="660066"/>
                </a:solidFill>
                <a:latin typeface="Consolas" charset="0"/>
              </a:rPr>
              <a:t>if</a:t>
            </a:r>
            <a:r>
              <a:rPr lang="en-US" dirty="0">
                <a:solidFill>
                  <a:srgbClr val="660066"/>
                </a:solidFill>
                <a:latin typeface="Consolas" charset="0"/>
              </a:rPr>
              <a:t> </a:t>
            </a:r>
            <a:r>
              <a:rPr lang="en-US" dirty="0" smtClean="0">
                <a:latin typeface="Consolas" charset="0"/>
              </a:rPr>
              <a:t>(n &lt; 10) </a:t>
            </a:r>
            <a:r>
              <a:rPr lang="en-US" dirty="0">
                <a:latin typeface="Consolas" charset="0"/>
              </a:rPr>
              <a:t>{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    </a:t>
            </a:r>
            <a:r>
              <a:rPr lang="en-US" b="1" dirty="0">
                <a:solidFill>
                  <a:srgbClr val="660066"/>
                </a:solidFill>
                <a:latin typeface="Consolas" charset="0"/>
              </a:rPr>
              <a:t>return</a:t>
            </a:r>
            <a:r>
              <a:rPr lang="en-US" dirty="0">
                <a:solidFill>
                  <a:srgbClr val="660066"/>
                </a:solidFill>
                <a:latin typeface="Consolas" charset="0"/>
              </a:rPr>
              <a:t> </a:t>
            </a:r>
            <a:r>
              <a:rPr lang="en-US" dirty="0" smtClean="0">
                <a:latin typeface="Consolas" charset="0"/>
              </a:rPr>
              <a:t>n;</a:t>
            </a:r>
            <a:endParaRPr lang="en-US" dirty="0">
              <a:latin typeface="Consolas" charset="0"/>
            </a:endParaRP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} </a:t>
            </a:r>
            <a:r>
              <a:rPr lang="en-US" b="1" dirty="0">
                <a:solidFill>
                  <a:srgbClr val="660066"/>
                </a:solidFill>
                <a:latin typeface="Consolas" charset="0"/>
              </a:rPr>
              <a:t>else</a:t>
            </a:r>
            <a:r>
              <a:rPr lang="en-US" dirty="0">
                <a:solidFill>
                  <a:srgbClr val="660066"/>
                </a:solidFill>
                <a:latin typeface="Consolas" charset="0"/>
              </a:rPr>
              <a:t> </a:t>
            </a:r>
            <a:r>
              <a:rPr lang="en-US" dirty="0">
                <a:latin typeface="Consolas" charset="0"/>
              </a:rPr>
              <a:t>{</a:t>
            </a:r>
          </a:p>
          <a:p>
            <a:pPr algn="l">
              <a:lnSpc>
                <a:spcPct val="80000"/>
              </a:lnSpc>
            </a:pPr>
            <a:r>
              <a:rPr lang="en-US" b="1" dirty="0">
                <a:latin typeface="Consolas" charset="0"/>
              </a:rPr>
              <a:t>        </a:t>
            </a:r>
            <a:r>
              <a:rPr lang="en-US" b="1" dirty="0">
                <a:solidFill>
                  <a:srgbClr val="660066"/>
                </a:solidFill>
                <a:latin typeface="Consolas" charset="0"/>
              </a:rPr>
              <a:t>return</a:t>
            </a:r>
            <a:r>
              <a:rPr lang="en-US" b="1" dirty="0">
                <a:latin typeface="Consolas" charset="0"/>
              </a:rPr>
              <a:t> </a:t>
            </a:r>
            <a:r>
              <a:rPr lang="en-US" dirty="0" smtClean="0">
                <a:latin typeface="Consolas" charset="0"/>
              </a:rPr>
              <a:t>(n % 10) + </a:t>
            </a:r>
            <a:r>
              <a:rPr lang="en-US" b="1" u="sng" dirty="0" smtClean="0">
                <a:latin typeface="Consolas" charset="0"/>
              </a:rPr>
              <a:t>mystery(n / 10);</a:t>
            </a:r>
            <a:endParaRPr lang="en-US" b="1" u="sng" dirty="0">
              <a:latin typeface="Consolas" charset="0"/>
            </a:endParaRP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}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}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27778" y="3668889"/>
            <a:ext cx="323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2</a:t>
            </a:r>
            <a:endParaRPr lang="en-US" b="1" dirty="0">
              <a:solidFill>
                <a:srgbClr val="008000"/>
              </a:solidFill>
              <a:latin typeface="Courier"/>
              <a:cs typeface="Courier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65512" y="3708399"/>
            <a:ext cx="323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  <a:latin typeface="Courier"/>
                <a:cs typeface="Courier"/>
              </a:rPr>
              <a:t>1</a:t>
            </a:r>
            <a:endParaRPr lang="en-US" b="1" dirty="0">
              <a:solidFill>
                <a:srgbClr val="008000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7424094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9889" y="1939565"/>
            <a:ext cx="5974495" cy="3467639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b="1" dirty="0" err="1">
                <a:solidFill>
                  <a:srgbClr val="660066"/>
                </a:solidFill>
                <a:latin typeface="Courier"/>
                <a:cs typeface="Courier"/>
              </a:rPr>
              <a:t>i</a:t>
            </a:r>
            <a:r>
              <a:rPr lang="en-US" sz="2000" b="1" dirty="0" err="1" smtClean="0">
                <a:solidFill>
                  <a:srgbClr val="660066"/>
                </a:solidFill>
                <a:latin typeface="Courier"/>
                <a:cs typeface="Courier"/>
              </a:rPr>
              <a:t>nt</a:t>
            </a:r>
            <a:r>
              <a:rPr lang="en-US" sz="20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mystery(</a:t>
            </a:r>
            <a:r>
              <a:rPr lang="en-US" sz="2000" dirty="0" err="1" smtClean="0">
                <a:latin typeface="Courier"/>
                <a:cs typeface="Courier"/>
              </a:rPr>
              <a:t>int</a:t>
            </a:r>
            <a:r>
              <a:rPr lang="en-US" sz="2000" dirty="0" smtClean="0">
                <a:latin typeface="Courier"/>
                <a:cs typeface="Courier"/>
              </a:rPr>
              <a:t> n) {</a:t>
            </a: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 smtClean="0">
                <a:latin typeface="Courier"/>
                <a:cs typeface="Courier"/>
              </a:rPr>
              <a:t>   </a:t>
            </a:r>
            <a:r>
              <a:rPr lang="en-US" sz="20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000" dirty="0" smtClean="0">
                <a:latin typeface="Courier"/>
                <a:cs typeface="Courier"/>
              </a:rPr>
              <a:t>(n &lt; 10) {</a:t>
            </a: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     </a:t>
            </a:r>
            <a:r>
              <a:rPr lang="en-US" sz="20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0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n;</a:t>
            </a: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  } </a:t>
            </a:r>
            <a:r>
              <a:rPr lang="en-US" sz="2000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20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{</a:t>
            </a: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     </a:t>
            </a:r>
            <a:r>
              <a:rPr lang="en-US" sz="2000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sz="20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toAdd</a:t>
            </a:r>
            <a:r>
              <a:rPr lang="en-US" sz="2000" dirty="0" smtClean="0">
                <a:latin typeface="Courier"/>
                <a:cs typeface="Courier"/>
              </a:rPr>
              <a:t> = n % 10;</a:t>
            </a: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     </a:t>
            </a:r>
            <a:r>
              <a:rPr lang="en-US" sz="2000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sz="20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theRest</a:t>
            </a:r>
            <a:r>
              <a:rPr lang="en-US" sz="2000" dirty="0" smtClean="0">
                <a:latin typeface="Courier"/>
                <a:cs typeface="Courier"/>
              </a:rPr>
              <a:t> = mystery(n / 10);</a:t>
            </a: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     </a:t>
            </a:r>
            <a:r>
              <a:rPr lang="en-US" sz="20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0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theRest</a:t>
            </a:r>
            <a:r>
              <a:rPr lang="en-US" sz="2000" dirty="0" smtClean="0">
                <a:latin typeface="Courier"/>
                <a:cs typeface="Courier"/>
              </a:rPr>
              <a:t> + </a:t>
            </a:r>
            <a:r>
              <a:rPr lang="en-US" sz="2000" dirty="0" err="1" smtClean="0">
                <a:latin typeface="Courier"/>
                <a:cs typeface="Courier"/>
              </a:rPr>
              <a:t>toAdd</a:t>
            </a:r>
            <a:r>
              <a:rPr lang="en-US" sz="2000" dirty="0" smtClean="0">
                <a:latin typeface="Courier"/>
                <a:cs typeface="Courier"/>
              </a:rPr>
              <a:t>; </a:t>
            </a: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  }</a:t>
            </a:r>
            <a:endParaRPr lang="en-US" sz="2000" dirty="0">
              <a:latin typeface="Courier"/>
              <a:cs typeface="Courier"/>
            </a:endParaRPr>
          </a:p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sz="2000" dirty="0" smtClean="0">
                <a:latin typeface="Courier"/>
                <a:cs typeface="Courier"/>
              </a:rPr>
              <a:t>}</a:t>
            </a:r>
            <a:endParaRPr lang="en-US" sz="2000" dirty="0">
              <a:latin typeface="Courier"/>
              <a:cs typeface="Courier"/>
            </a:endParaRP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What Does This Code Do?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28122" y="1583928"/>
            <a:ext cx="83268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A: 5 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119743" y="5898767"/>
            <a:ext cx="6817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What is the result of </a:t>
            </a:r>
            <a:r>
              <a:rPr lang="en-US" sz="3200" dirty="0" smtClean="0">
                <a:latin typeface="Courier"/>
                <a:cs typeface="Courier"/>
              </a:rPr>
              <a:t>mystery(123)</a:t>
            </a:r>
            <a:r>
              <a:rPr lang="en-US" sz="3200" dirty="0" smtClean="0"/>
              <a:t>?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7128122" y="2240814"/>
            <a:ext cx="81845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B</a:t>
            </a:r>
            <a:r>
              <a:rPr lang="en-US" sz="3200" dirty="0" smtClean="0"/>
              <a:t>: </a:t>
            </a:r>
            <a:r>
              <a:rPr lang="en-US" sz="3200" dirty="0"/>
              <a:t>6</a:t>
            </a:r>
            <a:r>
              <a:rPr lang="en-US" sz="3200" dirty="0" smtClean="0"/>
              <a:t> 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7128122" y="2897700"/>
            <a:ext cx="81404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C</a:t>
            </a:r>
            <a:r>
              <a:rPr lang="en-US" sz="3200" dirty="0" smtClean="0"/>
              <a:t>: </a:t>
            </a:r>
            <a:r>
              <a:rPr lang="en-US" sz="3200" dirty="0"/>
              <a:t>7</a:t>
            </a:r>
            <a:r>
              <a:rPr lang="en-US" sz="3200" dirty="0" smtClean="0"/>
              <a:t> 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7128122" y="3554585"/>
            <a:ext cx="84770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D: 8 </a:t>
            </a:r>
            <a:endParaRPr lang="en-US" sz="3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4426" y="1542964"/>
            <a:ext cx="1652289" cy="1652289"/>
          </a:xfrm>
          <a:prstGeom prst="rect">
            <a:avLst/>
          </a:prstGeom>
        </p:spPr>
      </p:pic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609600" y="2286000"/>
            <a:ext cx="5515002" cy="187435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008000"/>
                </a:solidFill>
                <a:latin typeface="Consolas" charset="0"/>
              </a:rPr>
              <a:t>// first call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: 123</a:t>
            </a:r>
            <a:endParaRPr lang="en-US" dirty="0">
              <a:solidFill>
                <a:srgbClr val="008000"/>
              </a:solidFill>
              <a:latin typeface="Consolas" charset="0"/>
            </a:endParaRPr>
          </a:p>
          <a:p>
            <a:pPr algn="l">
              <a:lnSpc>
                <a:spcPct val="80000"/>
              </a:lnSpc>
            </a:pPr>
            <a:r>
              <a:rPr lang="en-US" b="1" dirty="0" err="1" smtClean="0">
                <a:solidFill>
                  <a:srgbClr val="660066"/>
                </a:solidFill>
                <a:latin typeface="Consolas" charset="0"/>
              </a:rPr>
              <a:t>int</a:t>
            </a:r>
            <a:r>
              <a:rPr lang="en-US" dirty="0" smtClean="0">
                <a:solidFill>
                  <a:srgbClr val="660066"/>
                </a:solidFill>
                <a:latin typeface="Consolas" charset="0"/>
              </a:rPr>
              <a:t> </a:t>
            </a:r>
            <a:r>
              <a:rPr lang="en-US" b="1" dirty="0" smtClean="0">
                <a:latin typeface="Consolas" charset="0"/>
              </a:rPr>
              <a:t>mystery</a:t>
            </a:r>
            <a:r>
              <a:rPr lang="en-US" dirty="0" smtClean="0">
                <a:latin typeface="Consolas" charset="0"/>
              </a:rPr>
              <a:t>(</a:t>
            </a:r>
            <a:r>
              <a:rPr lang="en-US" dirty="0" err="1">
                <a:latin typeface="Consolas" charset="0"/>
              </a:rPr>
              <a:t>int</a:t>
            </a:r>
            <a:r>
              <a:rPr lang="en-US" dirty="0">
                <a:latin typeface="Consolas" charset="0"/>
              </a:rPr>
              <a:t> </a:t>
            </a:r>
            <a:r>
              <a:rPr lang="en-US" dirty="0" smtClean="0">
                <a:latin typeface="Consolas" charset="0"/>
              </a:rPr>
              <a:t>n) </a:t>
            </a:r>
            <a:r>
              <a:rPr lang="en-US" dirty="0">
                <a:latin typeface="Consolas" charset="0"/>
              </a:rPr>
              <a:t>{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</a:t>
            </a:r>
            <a:r>
              <a:rPr lang="en-US" b="1" dirty="0">
                <a:solidFill>
                  <a:srgbClr val="660066"/>
                </a:solidFill>
                <a:latin typeface="Consolas" charset="0"/>
              </a:rPr>
              <a:t>if</a:t>
            </a:r>
            <a:r>
              <a:rPr lang="en-US" dirty="0">
                <a:solidFill>
                  <a:srgbClr val="660066"/>
                </a:solidFill>
                <a:latin typeface="Consolas" charset="0"/>
              </a:rPr>
              <a:t> </a:t>
            </a:r>
            <a:r>
              <a:rPr lang="en-US" dirty="0" smtClean="0">
                <a:latin typeface="Consolas" charset="0"/>
              </a:rPr>
              <a:t>(n &lt; 10) </a:t>
            </a:r>
            <a:r>
              <a:rPr lang="en-US" dirty="0">
                <a:latin typeface="Consolas" charset="0"/>
              </a:rPr>
              <a:t>{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    </a:t>
            </a:r>
            <a:r>
              <a:rPr lang="en-US" b="1" dirty="0">
                <a:solidFill>
                  <a:srgbClr val="660066"/>
                </a:solidFill>
                <a:latin typeface="Consolas" charset="0"/>
              </a:rPr>
              <a:t>return</a:t>
            </a:r>
            <a:r>
              <a:rPr lang="en-US" dirty="0">
                <a:solidFill>
                  <a:srgbClr val="660066"/>
                </a:solidFill>
                <a:latin typeface="Consolas" charset="0"/>
              </a:rPr>
              <a:t> </a:t>
            </a:r>
            <a:r>
              <a:rPr lang="en-US" dirty="0" smtClean="0">
                <a:latin typeface="Consolas" charset="0"/>
              </a:rPr>
              <a:t>n;</a:t>
            </a:r>
            <a:endParaRPr lang="en-US" dirty="0">
              <a:latin typeface="Consolas" charset="0"/>
            </a:endParaRP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} </a:t>
            </a:r>
            <a:r>
              <a:rPr lang="en-US" b="1" dirty="0">
                <a:solidFill>
                  <a:srgbClr val="660066"/>
                </a:solidFill>
                <a:latin typeface="Consolas" charset="0"/>
              </a:rPr>
              <a:t>else</a:t>
            </a:r>
            <a:r>
              <a:rPr lang="en-US" dirty="0">
                <a:solidFill>
                  <a:srgbClr val="660066"/>
                </a:solidFill>
                <a:latin typeface="Consolas" charset="0"/>
              </a:rPr>
              <a:t> </a:t>
            </a:r>
            <a:r>
              <a:rPr lang="en-US" dirty="0">
                <a:latin typeface="Consolas" charset="0"/>
              </a:rPr>
              <a:t>{</a:t>
            </a:r>
          </a:p>
          <a:p>
            <a:pPr algn="l">
              <a:lnSpc>
                <a:spcPct val="80000"/>
              </a:lnSpc>
            </a:pPr>
            <a:r>
              <a:rPr lang="en-US" b="1" dirty="0">
                <a:latin typeface="Consolas" charset="0"/>
              </a:rPr>
              <a:t>        </a:t>
            </a:r>
            <a:r>
              <a:rPr lang="en-US" b="1" dirty="0">
                <a:solidFill>
                  <a:srgbClr val="660066"/>
                </a:solidFill>
                <a:latin typeface="Consolas" charset="0"/>
              </a:rPr>
              <a:t>return</a:t>
            </a:r>
            <a:r>
              <a:rPr lang="en-US" b="1" dirty="0">
                <a:latin typeface="Consolas" charset="0"/>
              </a:rPr>
              <a:t> </a:t>
            </a:r>
            <a:r>
              <a:rPr lang="en-US" dirty="0" smtClean="0">
                <a:latin typeface="Consolas" charset="0"/>
              </a:rPr>
              <a:t>(n % 10) + </a:t>
            </a:r>
            <a:r>
              <a:rPr lang="en-US" b="1" u="sng" dirty="0" smtClean="0">
                <a:latin typeface="Consolas" charset="0"/>
              </a:rPr>
              <a:t>mystery(n / 10);</a:t>
            </a:r>
            <a:endParaRPr lang="en-US" b="1" u="sng" dirty="0">
              <a:latin typeface="Consolas" charset="0"/>
            </a:endParaRP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}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}</a:t>
            </a: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977019" y="6858000"/>
            <a:ext cx="5595937" cy="186372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dirty="0">
                <a:solidFill>
                  <a:srgbClr val="008000"/>
                </a:solidFill>
                <a:latin typeface="Consolas" charset="0"/>
              </a:rPr>
              <a:t>// second call:  5        </a:t>
            </a:r>
            <a:r>
              <a:rPr lang="en-US" b="1" dirty="0">
                <a:solidFill>
                  <a:srgbClr val="008000"/>
                </a:solidFill>
                <a:latin typeface="Consolas" charset="0"/>
              </a:rPr>
              <a:t>2</a:t>
            </a:r>
          </a:p>
          <a:p>
            <a:pPr algn="l">
              <a:lnSpc>
                <a:spcPct val="80000"/>
              </a:lnSpc>
            </a:pPr>
            <a:r>
              <a:rPr lang="en-US" dirty="0" err="1">
                <a:latin typeface="Consolas" charset="0"/>
              </a:rPr>
              <a:t>int</a:t>
            </a:r>
            <a:r>
              <a:rPr lang="en-US" dirty="0">
                <a:latin typeface="Consolas" charset="0"/>
              </a:rPr>
              <a:t> </a:t>
            </a:r>
            <a:r>
              <a:rPr lang="en-US" b="1" dirty="0">
                <a:latin typeface="Consolas" charset="0"/>
              </a:rPr>
              <a:t>power</a:t>
            </a:r>
            <a:r>
              <a:rPr lang="en-US" dirty="0">
                <a:latin typeface="Consolas" charset="0"/>
              </a:rPr>
              <a:t>(</a:t>
            </a:r>
            <a:r>
              <a:rPr lang="en-US" dirty="0" err="1">
                <a:latin typeface="Consolas" charset="0"/>
              </a:rPr>
              <a:t>int</a:t>
            </a:r>
            <a:r>
              <a:rPr lang="en-US" dirty="0">
                <a:latin typeface="Consolas" charset="0"/>
              </a:rPr>
              <a:t> base, </a:t>
            </a:r>
            <a:r>
              <a:rPr lang="en-US" dirty="0" err="1">
                <a:latin typeface="Consolas" charset="0"/>
              </a:rPr>
              <a:t>int</a:t>
            </a:r>
            <a:r>
              <a:rPr lang="en-US" dirty="0">
                <a:latin typeface="Consolas" charset="0"/>
              </a:rPr>
              <a:t> </a:t>
            </a:r>
            <a:r>
              <a:rPr lang="en-US" dirty="0" err="1">
                <a:latin typeface="Consolas" charset="0"/>
              </a:rPr>
              <a:t>exp</a:t>
            </a:r>
            <a:r>
              <a:rPr lang="en-US" dirty="0">
                <a:latin typeface="Consolas" charset="0"/>
              </a:rPr>
              <a:t>) {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if (</a:t>
            </a:r>
            <a:r>
              <a:rPr lang="en-US" dirty="0" err="1">
                <a:latin typeface="Consolas" charset="0"/>
              </a:rPr>
              <a:t>exp</a:t>
            </a:r>
            <a:r>
              <a:rPr lang="en-US" dirty="0">
                <a:latin typeface="Consolas" charset="0"/>
              </a:rPr>
              <a:t> == 1) {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    return base;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} else {</a:t>
            </a:r>
          </a:p>
          <a:p>
            <a:pPr algn="l">
              <a:lnSpc>
                <a:spcPct val="80000"/>
              </a:lnSpc>
            </a:pPr>
            <a:r>
              <a:rPr lang="en-US" b="1" dirty="0">
                <a:latin typeface="Consolas" charset="0"/>
              </a:rPr>
              <a:t>        return base * </a:t>
            </a:r>
            <a:r>
              <a:rPr lang="en-US" b="1" u="sng" dirty="0">
                <a:latin typeface="Consolas" charset="0"/>
              </a:rPr>
              <a:t>power(base, </a:t>
            </a:r>
            <a:r>
              <a:rPr lang="en-US" b="1" u="sng" dirty="0" err="1">
                <a:latin typeface="Consolas" charset="0"/>
              </a:rPr>
              <a:t>exp</a:t>
            </a:r>
            <a:r>
              <a:rPr lang="en-US" b="1" u="sng" dirty="0">
                <a:latin typeface="Consolas" charset="0"/>
              </a:rPr>
              <a:t> - 1);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}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}</a:t>
            </a: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8062236" y="7295439"/>
            <a:ext cx="5641914" cy="16527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dirty="0">
                <a:solidFill>
                  <a:srgbClr val="008000"/>
                </a:solidFill>
                <a:latin typeface="Consolas" charset="0"/>
              </a:rPr>
              <a:t>// third call:   5        </a:t>
            </a:r>
            <a:r>
              <a:rPr lang="en-US" b="1" dirty="0">
                <a:solidFill>
                  <a:srgbClr val="008000"/>
                </a:solidFill>
                <a:latin typeface="Consolas" charset="0"/>
              </a:rPr>
              <a:t>1</a:t>
            </a:r>
          </a:p>
          <a:p>
            <a:pPr algn="l">
              <a:lnSpc>
                <a:spcPct val="80000"/>
              </a:lnSpc>
            </a:pPr>
            <a:r>
              <a:rPr lang="en-US" dirty="0" err="1">
                <a:latin typeface="Consolas" charset="0"/>
              </a:rPr>
              <a:t>int</a:t>
            </a:r>
            <a:r>
              <a:rPr lang="en-US" dirty="0">
                <a:latin typeface="Consolas" charset="0"/>
              </a:rPr>
              <a:t> </a:t>
            </a:r>
            <a:r>
              <a:rPr lang="en-US" b="1" dirty="0">
                <a:latin typeface="Consolas" charset="0"/>
              </a:rPr>
              <a:t>power</a:t>
            </a:r>
            <a:r>
              <a:rPr lang="en-US" dirty="0">
                <a:latin typeface="Consolas" charset="0"/>
              </a:rPr>
              <a:t>(</a:t>
            </a:r>
            <a:r>
              <a:rPr lang="en-US" dirty="0" err="1">
                <a:latin typeface="Consolas" charset="0"/>
              </a:rPr>
              <a:t>int</a:t>
            </a:r>
            <a:r>
              <a:rPr lang="en-US" dirty="0">
                <a:latin typeface="Consolas" charset="0"/>
              </a:rPr>
              <a:t> base, </a:t>
            </a:r>
            <a:r>
              <a:rPr lang="en-US" dirty="0" err="1">
                <a:latin typeface="Consolas" charset="0"/>
              </a:rPr>
              <a:t>int</a:t>
            </a:r>
            <a:r>
              <a:rPr lang="en-US" dirty="0">
                <a:latin typeface="Consolas" charset="0"/>
              </a:rPr>
              <a:t> </a:t>
            </a:r>
            <a:r>
              <a:rPr lang="en-US" dirty="0" err="1">
                <a:latin typeface="Consolas" charset="0"/>
              </a:rPr>
              <a:t>exp</a:t>
            </a:r>
            <a:r>
              <a:rPr lang="en-US" dirty="0">
                <a:latin typeface="Consolas" charset="0"/>
              </a:rPr>
              <a:t>) {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if (</a:t>
            </a:r>
            <a:r>
              <a:rPr lang="en-US" dirty="0" err="1">
                <a:latin typeface="Consolas" charset="0"/>
              </a:rPr>
              <a:t>exp</a:t>
            </a:r>
            <a:r>
              <a:rPr lang="en-US" dirty="0">
                <a:latin typeface="Consolas" charset="0"/>
              </a:rPr>
              <a:t> == 1) {</a:t>
            </a:r>
          </a:p>
          <a:p>
            <a:pPr algn="l">
              <a:lnSpc>
                <a:spcPct val="80000"/>
              </a:lnSpc>
            </a:pPr>
            <a:r>
              <a:rPr lang="en-US" b="1" dirty="0">
                <a:latin typeface="Consolas" charset="0"/>
              </a:rPr>
              <a:t>        return base;   </a:t>
            </a:r>
            <a:r>
              <a:rPr lang="en-US" b="1" dirty="0">
                <a:solidFill>
                  <a:srgbClr val="008000"/>
                </a:solidFill>
                <a:latin typeface="Consolas" charset="0"/>
              </a:rPr>
              <a:t>// 5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} else {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    return base * power(base, </a:t>
            </a:r>
            <a:r>
              <a:rPr lang="en-US" dirty="0" err="1">
                <a:latin typeface="Consolas" charset="0"/>
              </a:rPr>
              <a:t>exp</a:t>
            </a:r>
            <a:r>
              <a:rPr lang="en-US" dirty="0">
                <a:latin typeface="Consolas" charset="0"/>
              </a:rPr>
              <a:t> - 1);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latin typeface="Consolas" charset="0"/>
              </a:rPr>
              <a:t>    </a:t>
            </a:r>
            <a:r>
              <a:rPr lang="en-US" dirty="0" smtClean="0">
                <a:latin typeface="Consolas" charset="0"/>
              </a:rPr>
              <a:t>}</a:t>
            </a:r>
            <a:endParaRPr lang="en-US" dirty="0">
              <a:latin typeface="Consolas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33888" y="3118555"/>
            <a:ext cx="323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3</a:t>
            </a:r>
            <a:endParaRPr lang="en-US" b="1" dirty="0">
              <a:solidFill>
                <a:srgbClr val="008000"/>
              </a:solidFill>
              <a:latin typeface="Courier"/>
              <a:cs typeface="Courier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15177" y="3087511"/>
            <a:ext cx="323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3</a:t>
            </a:r>
            <a:endParaRPr lang="en-US" b="1" dirty="0">
              <a:solidFill>
                <a:srgbClr val="008000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443333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0199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38765"/>
            <a:ext cx="8229600" cy="4525963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dirty="0"/>
              <a:t>Write a recursive function </a:t>
            </a:r>
            <a:r>
              <a:rPr lang="en-US" dirty="0" err="1" smtClean="0">
                <a:latin typeface="Consolas" charset="0"/>
              </a:rPr>
              <a:t>isPalindrome</a:t>
            </a:r>
            <a:r>
              <a:rPr lang="en-US" dirty="0" smtClean="0">
                <a:latin typeface="Consolas" charset="0"/>
              </a:rPr>
              <a:t>(string s)</a:t>
            </a:r>
            <a:r>
              <a:rPr lang="en-US" dirty="0" smtClean="0"/>
              <a:t> </a:t>
            </a:r>
            <a:r>
              <a:rPr lang="en-US" dirty="0"/>
              <a:t>accepts a </a:t>
            </a:r>
            <a:r>
              <a:rPr lang="en-US" dirty="0">
                <a:latin typeface="Consolas" charset="0"/>
              </a:rPr>
              <a:t>string</a:t>
            </a:r>
            <a:r>
              <a:rPr lang="en-US" dirty="0"/>
              <a:t> and returns </a:t>
            </a:r>
            <a:r>
              <a:rPr lang="en-US" dirty="0">
                <a:latin typeface="Consolas" charset="0"/>
              </a:rPr>
              <a:t>true</a:t>
            </a:r>
            <a:r>
              <a:rPr lang="en-US" dirty="0"/>
              <a:t> if it reads the same forwards as backwards.</a:t>
            </a:r>
          </a:p>
          <a:p>
            <a:pPr marL="625475" lvl="1" indent="-279400">
              <a:lnSpc>
                <a:spcPct val="90000"/>
              </a:lnSpc>
              <a:tabLst>
                <a:tab pos="7089775" algn="l"/>
              </a:tabLst>
            </a:pPr>
            <a:endParaRPr lang="en-US" sz="1200" dirty="0">
              <a:latin typeface="Courier New" charset="0"/>
            </a:endParaRPr>
          </a:p>
          <a:p>
            <a:pPr marL="625475" lvl="1" indent="-279400">
              <a:lnSpc>
                <a:spcPct val="80000"/>
              </a:lnSpc>
              <a:buFontTx/>
              <a:buNone/>
              <a:tabLst>
                <a:tab pos="7089775" algn="l"/>
              </a:tabLst>
            </a:pPr>
            <a:r>
              <a:rPr lang="en-US" sz="2000" dirty="0" err="1">
                <a:latin typeface="Consolas" charset="0"/>
              </a:rPr>
              <a:t>isPalindrome</a:t>
            </a:r>
            <a:r>
              <a:rPr lang="en-US" sz="2000" dirty="0">
                <a:latin typeface="Consolas" charset="0"/>
              </a:rPr>
              <a:t>("madam")	</a:t>
            </a:r>
            <a:r>
              <a:rPr lang="en-US" sz="2000" dirty="0">
                <a:latin typeface="Consolas" charset="0"/>
                <a:sym typeface="Symbol" charset="0"/>
              </a:rPr>
              <a:t> true</a:t>
            </a:r>
            <a:endParaRPr lang="en-US" sz="2000" dirty="0">
              <a:latin typeface="Consolas" charset="0"/>
            </a:endParaRPr>
          </a:p>
          <a:p>
            <a:pPr marL="625475" lvl="1" indent="-279400">
              <a:lnSpc>
                <a:spcPct val="80000"/>
              </a:lnSpc>
              <a:buFontTx/>
              <a:buNone/>
              <a:tabLst>
                <a:tab pos="7089775" algn="l"/>
              </a:tabLst>
            </a:pPr>
            <a:r>
              <a:rPr lang="en-US" sz="2000" dirty="0" err="1">
                <a:latin typeface="Consolas" charset="0"/>
              </a:rPr>
              <a:t>isPalindrome</a:t>
            </a:r>
            <a:r>
              <a:rPr lang="en-US" sz="2000" dirty="0">
                <a:latin typeface="Consolas" charset="0"/>
              </a:rPr>
              <a:t>("racecar")	</a:t>
            </a:r>
            <a:r>
              <a:rPr lang="en-US" sz="2000" dirty="0">
                <a:latin typeface="Consolas" charset="0"/>
                <a:sym typeface="Symbol" charset="0"/>
              </a:rPr>
              <a:t> true</a:t>
            </a:r>
            <a:endParaRPr lang="en-US" sz="2000" dirty="0">
              <a:latin typeface="Consolas" charset="0"/>
            </a:endParaRPr>
          </a:p>
          <a:p>
            <a:pPr marL="625475" lvl="1" indent="-279400">
              <a:lnSpc>
                <a:spcPct val="80000"/>
              </a:lnSpc>
              <a:buFontTx/>
              <a:buNone/>
              <a:tabLst>
                <a:tab pos="7089775" algn="l"/>
              </a:tabLst>
            </a:pPr>
            <a:r>
              <a:rPr lang="en-US" sz="2000" dirty="0" err="1">
                <a:latin typeface="Consolas" charset="0"/>
              </a:rPr>
              <a:t>isPalindrome</a:t>
            </a:r>
            <a:r>
              <a:rPr lang="en-US" sz="2000" dirty="0">
                <a:latin typeface="Consolas" charset="0"/>
              </a:rPr>
              <a:t>("step on no pets")	</a:t>
            </a:r>
            <a:r>
              <a:rPr lang="en-US" sz="2000" dirty="0">
                <a:latin typeface="Consolas" charset="0"/>
                <a:sym typeface="Symbol" charset="0"/>
              </a:rPr>
              <a:t> true</a:t>
            </a:r>
            <a:endParaRPr lang="en-US" sz="2000" dirty="0">
              <a:latin typeface="Consolas" charset="0"/>
            </a:endParaRPr>
          </a:p>
          <a:p>
            <a:pPr marL="625475" lvl="1" indent="-279400">
              <a:lnSpc>
                <a:spcPct val="80000"/>
              </a:lnSpc>
              <a:buFontTx/>
              <a:buNone/>
              <a:tabLst>
                <a:tab pos="7089775" algn="l"/>
              </a:tabLst>
            </a:pPr>
            <a:r>
              <a:rPr lang="en-US" sz="2000" dirty="0" err="1">
                <a:latin typeface="Consolas" charset="0"/>
              </a:rPr>
              <a:t>isPalindrome</a:t>
            </a:r>
            <a:r>
              <a:rPr lang="en-US" sz="2000" dirty="0">
                <a:latin typeface="Consolas" charset="0"/>
              </a:rPr>
              <a:t>("able was I ere I saw </a:t>
            </a:r>
            <a:r>
              <a:rPr lang="en-US" sz="2000" dirty="0" err="1">
                <a:latin typeface="Consolas" charset="0"/>
              </a:rPr>
              <a:t>elba</a:t>
            </a:r>
            <a:r>
              <a:rPr lang="en-US" sz="2000" dirty="0">
                <a:latin typeface="Consolas" charset="0"/>
              </a:rPr>
              <a:t>")	</a:t>
            </a:r>
            <a:r>
              <a:rPr lang="en-US" sz="2000" dirty="0">
                <a:latin typeface="Consolas" charset="0"/>
                <a:sym typeface="Symbol" charset="0"/>
              </a:rPr>
              <a:t> true</a:t>
            </a:r>
            <a:r>
              <a:rPr lang="en-US" sz="2000" dirty="0">
                <a:latin typeface="Consolas" charset="0"/>
              </a:rPr>
              <a:t> </a:t>
            </a:r>
          </a:p>
          <a:p>
            <a:pPr marL="625475" lvl="1" indent="-279400">
              <a:lnSpc>
                <a:spcPct val="80000"/>
              </a:lnSpc>
              <a:buFontTx/>
              <a:buNone/>
              <a:tabLst>
                <a:tab pos="7089775" algn="l"/>
              </a:tabLst>
            </a:pPr>
            <a:r>
              <a:rPr lang="en-US" sz="2000" dirty="0" err="1">
                <a:latin typeface="Consolas" charset="0"/>
              </a:rPr>
              <a:t>isPalindrome</a:t>
            </a:r>
            <a:r>
              <a:rPr lang="en-US" sz="2000" dirty="0">
                <a:latin typeface="Consolas" charset="0"/>
              </a:rPr>
              <a:t>("Q")	</a:t>
            </a:r>
            <a:r>
              <a:rPr lang="en-US" sz="2000" dirty="0">
                <a:latin typeface="Consolas" charset="0"/>
                <a:sym typeface="Symbol" charset="0"/>
              </a:rPr>
              <a:t> true</a:t>
            </a:r>
          </a:p>
          <a:p>
            <a:pPr marL="625475" lvl="1" indent="-279400">
              <a:lnSpc>
                <a:spcPct val="80000"/>
              </a:lnSpc>
              <a:buFontTx/>
              <a:buNone/>
              <a:tabLst>
                <a:tab pos="7089775" algn="l"/>
              </a:tabLst>
            </a:pPr>
            <a:r>
              <a:rPr lang="en-US" sz="2000" dirty="0" err="1">
                <a:latin typeface="Consolas" charset="0"/>
              </a:rPr>
              <a:t>isPalindrome</a:t>
            </a:r>
            <a:r>
              <a:rPr lang="en-US" sz="2000" dirty="0">
                <a:latin typeface="Consolas" charset="0"/>
              </a:rPr>
              <a:t>("Java")	</a:t>
            </a:r>
            <a:r>
              <a:rPr lang="en-US" sz="2000" dirty="0">
                <a:latin typeface="Consolas" charset="0"/>
                <a:sym typeface="Symbol" charset="0"/>
              </a:rPr>
              <a:t> false</a:t>
            </a:r>
            <a:endParaRPr lang="en-US" sz="2000" dirty="0">
              <a:latin typeface="Consolas" charset="0"/>
            </a:endParaRPr>
          </a:p>
          <a:p>
            <a:pPr marL="625475" lvl="1" indent="-279400">
              <a:lnSpc>
                <a:spcPct val="80000"/>
              </a:lnSpc>
              <a:buFontTx/>
              <a:buNone/>
              <a:tabLst>
                <a:tab pos="7089775" algn="l"/>
              </a:tabLst>
            </a:pPr>
            <a:r>
              <a:rPr lang="en-US" sz="2000" dirty="0" err="1">
                <a:latin typeface="Consolas" charset="0"/>
              </a:rPr>
              <a:t>isPalindrome</a:t>
            </a:r>
            <a:r>
              <a:rPr lang="en-US" sz="2000" dirty="0">
                <a:latin typeface="Consolas" charset="0"/>
              </a:rPr>
              <a:t>("</a:t>
            </a:r>
            <a:r>
              <a:rPr lang="en-US" sz="2000" dirty="0" err="1">
                <a:latin typeface="Consolas" charset="0"/>
              </a:rPr>
              <a:t>rotater</a:t>
            </a:r>
            <a:r>
              <a:rPr lang="en-US" sz="2000" dirty="0">
                <a:latin typeface="Consolas" charset="0"/>
              </a:rPr>
              <a:t>")	</a:t>
            </a:r>
            <a:r>
              <a:rPr lang="en-US" sz="2000" dirty="0">
                <a:latin typeface="Consolas" charset="0"/>
                <a:sym typeface="Symbol" charset="0"/>
              </a:rPr>
              <a:t> false</a:t>
            </a:r>
            <a:endParaRPr lang="en-US" sz="2000" dirty="0">
              <a:latin typeface="Consolas" charset="0"/>
            </a:endParaRPr>
          </a:p>
          <a:p>
            <a:pPr marL="625475" lvl="1" indent="-279400">
              <a:lnSpc>
                <a:spcPct val="80000"/>
              </a:lnSpc>
              <a:buFontTx/>
              <a:buNone/>
              <a:tabLst>
                <a:tab pos="7089775" algn="l"/>
              </a:tabLst>
            </a:pPr>
            <a:r>
              <a:rPr lang="en-US" sz="2000" dirty="0" err="1">
                <a:latin typeface="Consolas" charset="0"/>
              </a:rPr>
              <a:t>isPalindrome</a:t>
            </a:r>
            <a:r>
              <a:rPr lang="en-US" sz="2000" dirty="0">
                <a:latin typeface="Consolas" charset="0"/>
              </a:rPr>
              <a:t>("</a:t>
            </a:r>
            <a:r>
              <a:rPr lang="en-US" sz="2000" dirty="0" err="1">
                <a:latin typeface="Consolas" charset="0"/>
              </a:rPr>
              <a:t>byebye</a:t>
            </a:r>
            <a:r>
              <a:rPr lang="en-US" sz="2000" dirty="0">
                <a:latin typeface="Consolas" charset="0"/>
              </a:rPr>
              <a:t>")	</a:t>
            </a:r>
            <a:r>
              <a:rPr lang="en-US" sz="2000" dirty="0">
                <a:latin typeface="Consolas" charset="0"/>
                <a:sym typeface="Symbol" charset="0"/>
              </a:rPr>
              <a:t> false</a:t>
            </a:r>
            <a:endParaRPr lang="en-US" sz="2000" dirty="0">
              <a:latin typeface="Consolas" charset="0"/>
            </a:endParaRPr>
          </a:p>
          <a:p>
            <a:pPr marL="625475" lvl="1" indent="-279400">
              <a:lnSpc>
                <a:spcPct val="80000"/>
              </a:lnSpc>
              <a:buFontTx/>
              <a:buNone/>
              <a:tabLst>
                <a:tab pos="7089775" algn="l"/>
              </a:tabLst>
            </a:pPr>
            <a:r>
              <a:rPr lang="en-US" sz="2000" dirty="0" err="1">
                <a:latin typeface="Consolas" charset="0"/>
              </a:rPr>
              <a:t>isPalindrome</a:t>
            </a:r>
            <a:r>
              <a:rPr lang="en-US" sz="2000" dirty="0">
                <a:latin typeface="Consolas" charset="0"/>
              </a:rPr>
              <a:t>("notion")	</a:t>
            </a:r>
            <a:r>
              <a:rPr lang="en-US" sz="2000" dirty="0">
                <a:latin typeface="Consolas" charset="0"/>
                <a:sym typeface="Symbol" charset="0"/>
              </a:rPr>
              <a:t> false</a:t>
            </a:r>
          </a:p>
          <a:p>
            <a:pPr marL="625475" lvl="1" indent="-279400">
              <a:lnSpc>
                <a:spcPct val="80000"/>
              </a:lnSpc>
              <a:buFontTx/>
              <a:buNone/>
              <a:tabLst>
                <a:tab pos="7089775" algn="l"/>
              </a:tabLst>
            </a:pPr>
            <a:endParaRPr lang="en-US" sz="2000" dirty="0">
              <a:latin typeface="Consolas" charset="0"/>
              <a:sym typeface="Symbol" charset="0"/>
            </a:endParaRPr>
          </a:p>
          <a:p>
            <a:pPr marL="625475" lvl="1" indent="-279400">
              <a:lnSpc>
                <a:spcPct val="80000"/>
              </a:lnSpc>
              <a:buFontTx/>
              <a:buNone/>
              <a:tabLst>
                <a:tab pos="7089775" algn="l"/>
              </a:tabLst>
            </a:pPr>
            <a:endParaRPr lang="en-US" sz="2000" dirty="0">
              <a:latin typeface="Consolas" charset="0"/>
              <a:sym typeface="Symbol" charset="0"/>
            </a:endParaRPr>
          </a:p>
          <a:p>
            <a:pPr marL="625475" lvl="1" indent="-279400">
              <a:lnSpc>
                <a:spcPct val="90000"/>
              </a:lnSpc>
              <a:tabLst>
                <a:tab pos="7089775" algn="l"/>
              </a:tabLst>
            </a:pPr>
            <a:r>
              <a:rPr lang="en-US" sz="2000" dirty="0" smtClean="0"/>
              <a:t>What is a good </a:t>
            </a:r>
            <a:r>
              <a:rPr lang="en-US" sz="2000" b="1" dirty="0" smtClean="0"/>
              <a:t>base </a:t>
            </a:r>
            <a:r>
              <a:rPr lang="en-US" sz="2000" b="1" dirty="0" err="1" smtClean="0"/>
              <a:t>case</a:t>
            </a:r>
            <a:r>
              <a:rPr lang="en-US" sz="2000" dirty="0" err="1" smtClean="0"/>
              <a:t>?What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Is Palindrome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68692" y="4970260"/>
            <a:ext cx="8288831" cy="1351801"/>
          </a:xfrm>
          <a:prstGeom prst="round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What is a good base case?</a:t>
            </a:r>
            <a:endParaRPr lang="en-US" sz="3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825" y="4847366"/>
            <a:ext cx="1652289" cy="1652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671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4092" y="1463654"/>
            <a:ext cx="8686800" cy="4525963"/>
          </a:xfrm>
        </p:spPr>
        <p:txBody>
          <a:bodyPr>
            <a:normAutofit/>
          </a:bodyPr>
          <a:lstStyle/>
          <a:p>
            <a:pPr lvl="1">
              <a:lnSpc>
                <a:spcPct val="80000"/>
              </a:lnSpc>
              <a:buFontTx/>
              <a:buNone/>
            </a:pPr>
            <a:r>
              <a:rPr lang="en-US" sz="2000" dirty="0">
                <a:solidFill>
                  <a:srgbClr val="008000"/>
                </a:solidFill>
                <a:latin typeface="Courier"/>
                <a:cs typeface="Courier"/>
              </a:rPr>
              <a:t>// Returns true if the given string reads </a:t>
            </a:r>
            <a:r>
              <a:rPr lang="en-US" sz="2000" dirty="0" smtClean="0">
                <a:solidFill>
                  <a:srgbClr val="008000"/>
                </a:solidFill>
                <a:latin typeface="Courier"/>
                <a:cs typeface="Courier"/>
              </a:rPr>
              <a:t>the same</a:t>
            </a:r>
            <a:endParaRPr lang="en-US" sz="2000" dirty="0">
              <a:solidFill>
                <a:srgbClr val="008000"/>
              </a:solidFill>
              <a:latin typeface="Courier"/>
              <a:cs typeface="Courier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000" dirty="0">
                <a:solidFill>
                  <a:srgbClr val="008000"/>
                </a:solidFill>
                <a:latin typeface="Courier"/>
                <a:cs typeface="Courier"/>
              </a:rPr>
              <a:t>// forwards as backwards.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000" dirty="0">
                <a:solidFill>
                  <a:srgbClr val="008000"/>
                </a:solidFill>
                <a:latin typeface="Courier"/>
                <a:cs typeface="Courier"/>
              </a:rPr>
              <a:t>// Trivially true for empty or 1-letter strings.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000" b="1" dirty="0" err="1">
                <a:solidFill>
                  <a:srgbClr val="660066"/>
                </a:solidFill>
                <a:latin typeface="Courier"/>
                <a:cs typeface="Courier"/>
              </a:rPr>
              <a:t>bool</a:t>
            </a:r>
            <a:r>
              <a:rPr lang="en-US" sz="20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b="1" dirty="0" err="1">
                <a:latin typeface="Courier"/>
                <a:cs typeface="Courier"/>
              </a:rPr>
              <a:t>isPalindrome</a:t>
            </a:r>
            <a:r>
              <a:rPr lang="en-US" sz="2000" dirty="0">
                <a:latin typeface="Courier"/>
                <a:cs typeface="Courier"/>
              </a:rPr>
              <a:t>(string s)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000" dirty="0">
                <a:latin typeface="Courier"/>
                <a:cs typeface="Courier"/>
              </a:rPr>
              <a:t>    </a:t>
            </a:r>
            <a:r>
              <a:rPr lang="en-US" sz="2000" b="1" dirty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0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>
                <a:latin typeface="Courier"/>
                <a:cs typeface="Courier"/>
              </a:rPr>
              <a:t>(</a:t>
            </a:r>
            <a:r>
              <a:rPr lang="en-US" sz="2000" dirty="0" err="1">
                <a:latin typeface="Courier"/>
                <a:cs typeface="Courier"/>
              </a:rPr>
              <a:t>s.length</a:t>
            </a:r>
            <a:r>
              <a:rPr lang="en-US" sz="2000" dirty="0">
                <a:latin typeface="Courier"/>
                <a:cs typeface="Courier"/>
              </a:rPr>
              <a:t>() &lt; 2) {   </a:t>
            </a:r>
            <a:r>
              <a:rPr lang="en-US" sz="2000" dirty="0">
                <a:solidFill>
                  <a:srgbClr val="008000"/>
                </a:solidFill>
                <a:latin typeface="Courier"/>
                <a:cs typeface="Courier"/>
              </a:rPr>
              <a:t>// base case</a:t>
            </a:r>
            <a:endParaRPr lang="en-US" sz="2000" dirty="0">
              <a:latin typeface="Courier"/>
              <a:cs typeface="Courier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000" dirty="0">
                <a:latin typeface="Courier"/>
                <a:cs typeface="Courier"/>
              </a:rPr>
              <a:t>        </a:t>
            </a:r>
            <a:r>
              <a:rPr lang="en-US" sz="2000" b="1" dirty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0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>
                <a:latin typeface="Courier"/>
                <a:cs typeface="Courier"/>
              </a:rPr>
              <a:t>true;</a:t>
            </a:r>
            <a:endParaRPr lang="en-US" sz="2000" dirty="0">
              <a:solidFill>
                <a:srgbClr val="008000"/>
              </a:solidFill>
              <a:latin typeface="Courier"/>
              <a:cs typeface="Courier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000" dirty="0">
                <a:latin typeface="Courier"/>
                <a:cs typeface="Courier"/>
              </a:rPr>
              <a:t>    } </a:t>
            </a:r>
            <a:r>
              <a:rPr lang="en-US" sz="2000" b="1" dirty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20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>
                <a:latin typeface="Courier"/>
                <a:cs typeface="Courier"/>
              </a:rPr>
              <a:t>{                </a:t>
            </a:r>
            <a:r>
              <a:rPr lang="en-US" sz="2000" dirty="0">
                <a:solidFill>
                  <a:srgbClr val="008000"/>
                </a:solidFill>
                <a:latin typeface="Courier"/>
                <a:cs typeface="Courier"/>
              </a:rPr>
              <a:t>// recursive case</a:t>
            </a:r>
            <a:endParaRPr lang="en-US" sz="2000" dirty="0">
              <a:latin typeface="Courier"/>
              <a:cs typeface="Courier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000" dirty="0">
                <a:latin typeface="Courier"/>
                <a:cs typeface="Courier"/>
              </a:rPr>
              <a:t>        </a:t>
            </a:r>
            <a:r>
              <a:rPr lang="en-US" sz="2000" b="1" dirty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0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>
                <a:latin typeface="Courier"/>
                <a:cs typeface="Courier"/>
              </a:rPr>
              <a:t>(s[0] != s[</a:t>
            </a:r>
            <a:r>
              <a:rPr lang="en-US" sz="2000" dirty="0" err="1">
                <a:latin typeface="Courier"/>
                <a:cs typeface="Courier"/>
              </a:rPr>
              <a:t>s.length</a:t>
            </a:r>
            <a:r>
              <a:rPr lang="en-US" sz="2000" dirty="0">
                <a:latin typeface="Courier"/>
                <a:cs typeface="Courier"/>
              </a:rPr>
              <a:t>() - 1])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000" dirty="0">
                <a:latin typeface="Courier"/>
                <a:cs typeface="Courier"/>
              </a:rPr>
              <a:t>            </a:t>
            </a:r>
            <a:r>
              <a:rPr lang="en-US" sz="2000" b="1" dirty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0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>
                <a:latin typeface="Courier"/>
                <a:cs typeface="Courier"/>
              </a:rPr>
              <a:t>false;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000" dirty="0">
                <a:latin typeface="Courier"/>
                <a:cs typeface="Courier"/>
              </a:rPr>
              <a:t>        }</a:t>
            </a:r>
            <a:endParaRPr lang="en-US" sz="2000" dirty="0">
              <a:solidFill>
                <a:srgbClr val="008000"/>
              </a:solidFill>
              <a:latin typeface="Courier"/>
              <a:cs typeface="Courier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000" dirty="0">
                <a:latin typeface="Courier"/>
                <a:cs typeface="Courier"/>
              </a:rPr>
              <a:t>        string middle = </a:t>
            </a:r>
            <a:r>
              <a:rPr lang="en-US" sz="2000" dirty="0" err="1">
                <a:latin typeface="Courier"/>
                <a:cs typeface="Courier"/>
              </a:rPr>
              <a:t>s.substr</a:t>
            </a:r>
            <a:r>
              <a:rPr lang="en-US" sz="2000" dirty="0">
                <a:latin typeface="Courier"/>
                <a:cs typeface="Courier"/>
              </a:rPr>
              <a:t>(1, </a:t>
            </a:r>
            <a:r>
              <a:rPr lang="en-US" sz="2000" dirty="0" err="1">
                <a:latin typeface="Courier"/>
                <a:cs typeface="Courier"/>
              </a:rPr>
              <a:t>s.length</a:t>
            </a:r>
            <a:r>
              <a:rPr lang="en-US" sz="2000" dirty="0">
                <a:latin typeface="Courier"/>
                <a:cs typeface="Courier"/>
              </a:rPr>
              <a:t>() - 2);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000" dirty="0">
                <a:latin typeface="Courier"/>
                <a:cs typeface="Courier"/>
              </a:rPr>
              <a:t>        </a:t>
            </a:r>
            <a:r>
              <a:rPr lang="en-US" sz="2000" b="1" dirty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0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b="1" dirty="0" err="1">
                <a:latin typeface="Courier"/>
                <a:cs typeface="Courier"/>
              </a:rPr>
              <a:t>isPalindrome</a:t>
            </a:r>
            <a:r>
              <a:rPr lang="en-US" sz="2000" b="1" dirty="0">
                <a:latin typeface="Courier"/>
                <a:cs typeface="Courier"/>
              </a:rPr>
              <a:t>(middle)</a:t>
            </a:r>
            <a:r>
              <a:rPr lang="en-US" sz="2000" dirty="0">
                <a:latin typeface="Courier"/>
                <a:cs typeface="Courier"/>
              </a:rPr>
              <a:t>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000" dirty="0">
                <a:latin typeface="Courier"/>
                <a:cs typeface="Courier"/>
              </a:rPr>
              <a:t>    }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000" dirty="0">
                <a:latin typeface="Courier"/>
                <a:cs typeface="Courier"/>
              </a:rPr>
              <a:t>}</a:t>
            </a: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Is </a:t>
            </a:r>
            <a:r>
              <a:rPr lang="en-US" sz="4600" dirty="0" err="1" smtClean="0">
                <a:latin typeface="Calibri"/>
                <a:cs typeface="Calibri"/>
              </a:rPr>
              <a:t>Palendrome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25121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6194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38765"/>
            <a:ext cx="8229600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  <a:tabLst>
                <a:tab pos="7089775" algn="l"/>
              </a:tabLst>
            </a:pPr>
            <a:r>
              <a:rPr lang="en-US" dirty="0" smtClean="0"/>
              <a:t>Print the sequences of numbers that you take to get from N until 1, using the Hailstone (</a:t>
            </a:r>
            <a:r>
              <a:rPr lang="en-US" dirty="0" err="1" smtClean="0"/>
              <a:t>Collatz</a:t>
            </a:r>
            <a:r>
              <a:rPr lang="en-US" dirty="0"/>
              <a:t>)</a:t>
            </a:r>
            <a:r>
              <a:rPr lang="en-US" dirty="0" smtClean="0"/>
              <a:t> production rules:</a:t>
            </a:r>
            <a:endParaRPr lang="en-US" sz="2000" dirty="0"/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Hailstone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42642" y="3305697"/>
            <a:ext cx="30624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If n == 1, you are done.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242642" y="4183051"/>
            <a:ext cx="5052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If n is odd your next number is 3*n + 1.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242642" y="5060404"/>
            <a:ext cx="48301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If n is even your next number is n </a:t>
            </a:r>
            <a:r>
              <a:rPr lang="en-US" sz="2400" dirty="0"/>
              <a:t>/</a:t>
            </a:r>
            <a:r>
              <a:rPr lang="en-US" sz="2400" dirty="0" smtClean="0"/>
              <a:t> </a:t>
            </a:r>
            <a:r>
              <a:rPr lang="en-US" sz="2400" dirty="0"/>
              <a:t>2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483213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Hailstone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59872" y="1280011"/>
            <a:ext cx="7838201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008000"/>
                </a:solidFill>
                <a:latin typeface="Courier"/>
                <a:cs typeface="Courier"/>
              </a:rPr>
              <a:t>// </a:t>
            </a:r>
            <a:r>
              <a:rPr lang="en-US" sz="2000" b="1" dirty="0" err="1" smtClean="0">
                <a:solidFill>
                  <a:srgbClr val="008000"/>
                </a:solidFill>
                <a:latin typeface="Courier"/>
                <a:cs typeface="Courier"/>
              </a:rPr>
              <a:t>Couts</a:t>
            </a:r>
            <a:r>
              <a:rPr lang="en-US" sz="2000" b="1" dirty="0" smtClean="0">
                <a:solidFill>
                  <a:srgbClr val="008000"/>
                </a:solidFill>
                <a:latin typeface="Courier"/>
                <a:cs typeface="Courier"/>
              </a:rPr>
              <a:t> the sequence of numbers from n to one </a:t>
            </a:r>
          </a:p>
          <a:p>
            <a:r>
              <a:rPr lang="en-US" sz="2000" b="1" dirty="0" smtClean="0">
                <a:solidFill>
                  <a:srgbClr val="008000"/>
                </a:solidFill>
                <a:latin typeface="Courier"/>
                <a:cs typeface="Courier"/>
              </a:rPr>
              <a:t>// produced by the Hailstone (aka </a:t>
            </a:r>
            <a:r>
              <a:rPr lang="en-US" sz="2000" b="1" dirty="0" err="1" smtClean="0">
                <a:solidFill>
                  <a:srgbClr val="008000"/>
                </a:solidFill>
                <a:latin typeface="Courier"/>
                <a:cs typeface="Courier"/>
              </a:rPr>
              <a:t>Collatz</a:t>
            </a:r>
            <a:r>
              <a:rPr lang="en-US" sz="2000" b="1" dirty="0" smtClean="0">
                <a:solidFill>
                  <a:srgbClr val="008000"/>
                </a:solidFill>
                <a:latin typeface="Courier"/>
                <a:cs typeface="Courier"/>
              </a:rPr>
              <a:t>) </a:t>
            </a:r>
          </a:p>
          <a:p>
            <a:r>
              <a:rPr lang="en-US" sz="2000" b="1" dirty="0" smtClean="0">
                <a:solidFill>
                  <a:srgbClr val="008000"/>
                </a:solidFill>
                <a:latin typeface="Courier"/>
                <a:cs typeface="Courier"/>
              </a:rPr>
              <a:t>// procedure</a:t>
            </a:r>
          </a:p>
          <a:p>
            <a:r>
              <a:rPr lang="en-US" sz="2000" b="1" dirty="0" smtClean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20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>
                <a:latin typeface="Courier"/>
                <a:cs typeface="Courier"/>
              </a:rPr>
              <a:t>hailstone(</a:t>
            </a:r>
            <a:r>
              <a:rPr lang="en-US" sz="2000" b="1" dirty="0" err="1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sz="20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>
                <a:latin typeface="Courier"/>
                <a:cs typeface="Courier"/>
              </a:rPr>
              <a:t>n) {    </a:t>
            </a:r>
            <a:endParaRPr lang="en-US" sz="2000" dirty="0" smtClean="0">
              <a:latin typeface="Courier"/>
              <a:cs typeface="Courier"/>
            </a:endParaRPr>
          </a:p>
          <a:p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dirty="0" err="1" smtClean="0">
                <a:latin typeface="Courier"/>
                <a:cs typeface="Courier"/>
              </a:rPr>
              <a:t>cout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>
                <a:latin typeface="Courier"/>
                <a:cs typeface="Courier"/>
              </a:rPr>
              <a:t>&lt;&lt; n &lt;&lt; </a:t>
            </a:r>
            <a:r>
              <a:rPr lang="en-US" sz="2000" dirty="0" err="1">
                <a:latin typeface="Courier"/>
                <a:cs typeface="Courier"/>
              </a:rPr>
              <a:t>endl</a:t>
            </a:r>
            <a:r>
              <a:rPr lang="en-US" sz="2000" dirty="0">
                <a:latin typeface="Courier"/>
                <a:cs typeface="Courier"/>
              </a:rPr>
              <a:t>;    </a:t>
            </a:r>
            <a:endParaRPr lang="en-US" sz="2000" dirty="0" smtClean="0">
              <a:latin typeface="Courier"/>
              <a:cs typeface="Courier"/>
            </a:endParaRPr>
          </a:p>
          <a:p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000" dirty="0">
                <a:latin typeface="Courier"/>
                <a:cs typeface="Courier"/>
              </a:rPr>
              <a:t>(n == 1) {        </a:t>
            </a:r>
            <a:endParaRPr lang="en-US" sz="2000" dirty="0" smtClean="0">
              <a:latin typeface="Courier"/>
              <a:cs typeface="Courier"/>
            </a:endParaRPr>
          </a:p>
          <a:p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dirty="0" smtClean="0">
                <a:latin typeface="Courier"/>
                <a:cs typeface="Courier"/>
              </a:rPr>
              <a:t>	</a:t>
            </a:r>
            <a:r>
              <a:rPr lang="en-US" sz="20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000" dirty="0">
                <a:latin typeface="Courier"/>
                <a:cs typeface="Courier"/>
              </a:rPr>
              <a:t>;    </a:t>
            </a:r>
            <a:endParaRPr lang="en-US" sz="2000" dirty="0" smtClean="0">
              <a:latin typeface="Courier"/>
              <a:cs typeface="Courier"/>
            </a:endParaRPr>
          </a:p>
          <a:p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dirty="0" smtClean="0">
                <a:latin typeface="Courier"/>
                <a:cs typeface="Courier"/>
              </a:rPr>
              <a:t>} </a:t>
            </a:r>
            <a:r>
              <a:rPr lang="en-US" sz="2000" b="1" dirty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20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>
                <a:latin typeface="Courier"/>
                <a:cs typeface="Courier"/>
              </a:rPr>
              <a:t>{        </a:t>
            </a:r>
            <a:endParaRPr lang="en-US" sz="2000" dirty="0" smtClean="0">
              <a:latin typeface="Courier"/>
              <a:cs typeface="Courier"/>
            </a:endParaRPr>
          </a:p>
          <a:p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dirty="0" smtClean="0">
                <a:latin typeface="Courier"/>
                <a:cs typeface="Courier"/>
              </a:rPr>
              <a:t>	</a:t>
            </a:r>
            <a:r>
              <a:rPr lang="en-US" sz="20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000" dirty="0">
                <a:latin typeface="Courier"/>
                <a:cs typeface="Courier"/>
              </a:rPr>
              <a:t>(n % 2 == 0) {            </a:t>
            </a:r>
            <a:endParaRPr lang="en-US" sz="2000" dirty="0" smtClean="0">
              <a:latin typeface="Courier"/>
              <a:cs typeface="Courier"/>
            </a:endParaRPr>
          </a:p>
          <a:p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dirty="0" smtClean="0">
                <a:latin typeface="Courier"/>
                <a:cs typeface="Courier"/>
              </a:rPr>
              <a:t>		</a:t>
            </a:r>
            <a:r>
              <a:rPr lang="en-US" sz="2000" b="1" dirty="0" smtClean="0">
                <a:solidFill>
                  <a:srgbClr val="008000"/>
                </a:solidFill>
                <a:latin typeface="Courier"/>
                <a:cs typeface="Courier"/>
              </a:rPr>
              <a:t>/</a:t>
            </a:r>
            <a:r>
              <a:rPr lang="en-US" sz="2000" b="1" dirty="0">
                <a:solidFill>
                  <a:srgbClr val="008000"/>
                </a:solidFill>
                <a:latin typeface="Courier"/>
                <a:cs typeface="Courier"/>
              </a:rPr>
              <a:t>/ n is even so we repeat </a:t>
            </a:r>
            <a:r>
              <a:rPr lang="en-US" sz="2000" b="1" dirty="0" smtClean="0">
                <a:solidFill>
                  <a:srgbClr val="008000"/>
                </a:solidFill>
                <a:latin typeface="Courier"/>
                <a:cs typeface="Courier"/>
              </a:rPr>
              <a:t>with </a:t>
            </a:r>
            <a:r>
              <a:rPr lang="en-US" sz="2000" b="1" dirty="0">
                <a:solidFill>
                  <a:srgbClr val="008000"/>
                </a:solidFill>
                <a:latin typeface="Courier"/>
                <a:cs typeface="Courier"/>
              </a:rPr>
              <a:t>n/2            </a:t>
            </a:r>
            <a:r>
              <a:rPr lang="en-US" sz="2000" dirty="0" smtClean="0">
                <a:latin typeface="Courier"/>
                <a:cs typeface="Courier"/>
              </a:rPr>
              <a:t>			hailstone</a:t>
            </a:r>
            <a:r>
              <a:rPr lang="en-US" sz="2000" dirty="0">
                <a:latin typeface="Courier"/>
                <a:cs typeface="Courier"/>
              </a:rPr>
              <a:t>(n / 2);        </a:t>
            </a:r>
            <a:endParaRPr lang="en-US" sz="2000" dirty="0" smtClean="0">
              <a:latin typeface="Courier"/>
              <a:cs typeface="Courier"/>
            </a:endParaRPr>
          </a:p>
          <a:p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dirty="0" smtClean="0">
                <a:latin typeface="Courier"/>
                <a:cs typeface="Courier"/>
              </a:rPr>
              <a:t>	} </a:t>
            </a:r>
            <a:r>
              <a:rPr lang="en-US" sz="2000" b="1" dirty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20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>
                <a:latin typeface="Courier"/>
                <a:cs typeface="Courier"/>
              </a:rPr>
              <a:t>{            </a:t>
            </a:r>
            <a:endParaRPr lang="en-US" sz="2000" dirty="0" smtClean="0">
              <a:latin typeface="Courier"/>
              <a:cs typeface="Courier"/>
            </a:endParaRPr>
          </a:p>
          <a:p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dirty="0" smtClean="0">
                <a:latin typeface="Courier"/>
                <a:cs typeface="Courier"/>
              </a:rPr>
              <a:t>		</a:t>
            </a:r>
            <a:r>
              <a:rPr lang="en-US" sz="2000" b="1" dirty="0" smtClean="0">
                <a:solidFill>
                  <a:srgbClr val="008000"/>
                </a:solidFill>
                <a:latin typeface="Courier"/>
                <a:cs typeface="Courier"/>
              </a:rPr>
              <a:t>/</a:t>
            </a:r>
            <a:r>
              <a:rPr lang="en-US" sz="2000" b="1" dirty="0">
                <a:solidFill>
                  <a:srgbClr val="008000"/>
                </a:solidFill>
                <a:latin typeface="Courier"/>
                <a:cs typeface="Courier"/>
              </a:rPr>
              <a:t>/ n is odd so we </a:t>
            </a:r>
            <a:r>
              <a:rPr lang="en-US" sz="2000" b="1" dirty="0" smtClean="0">
                <a:solidFill>
                  <a:srgbClr val="008000"/>
                </a:solidFill>
                <a:latin typeface="Courier"/>
                <a:cs typeface="Courier"/>
              </a:rPr>
              <a:t>repeat with </a:t>
            </a:r>
            <a:r>
              <a:rPr lang="en-US" sz="2000" b="1" dirty="0">
                <a:solidFill>
                  <a:srgbClr val="008000"/>
                </a:solidFill>
                <a:latin typeface="Courier"/>
                <a:cs typeface="Courier"/>
              </a:rPr>
              <a:t>3 * n + 1            </a:t>
            </a:r>
            <a:r>
              <a:rPr lang="en-US" sz="2000" dirty="0" smtClean="0">
                <a:latin typeface="Courier"/>
                <a:cs typeface="Courier"/>
              </a:rPr>
              <a:t>			hailstone</a:t>
            </a:r>
            <a:r>
              <a:rPr lang="en-US" sz="2000" dirty="0">
                <a:latin typeface="Courier"/>
                <a:cs typeface="Courier"/>
              </a:rPr>
              <a:t>(3 * n + 1);        </a:t>
            </a:r>
            <a:endParaRPr lang="en-US" sz="2000" dirty="0" smtClean="0">
              <a:latin typeface="Courier"/>
              <a:cs typeface="Courier"/>
            </a:endParaRPr>
          </a:p>
          <a:p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dirty="0" smtClean="0">
                <a:latin typeface="Courier"/>
                <a:cs typeface="Courier"/>
              </a:rPr>
              <a:t>	}    </a:t>
            </a:r>
          </a:p>
          <a:p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dirty="0" smtClean="0">
                <a:latin typeface="Courier"/>
                <a:cs typeface="Courier"/>
              </a:rPr>
              <a:t>}</a:t>
            </a:r>
          </a:p>
          <a:p>
            <a:r>
              <a:rPr lang="en-US" sz="2000" dirty="0" smtClean="0">
                <a:latin typeface="Courier"/>
                <a:cs typeface="Courier"/>
              </a:rPr>
              <a:t>}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345293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559872" y="1280011"/>
            <a:ext cx="7838201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008000"/>
                </a:solidFill>
                <a:latin typeface="Courier"/>
                <a:cs typeface="Courier"/>
              </a:rPr>
              <a:t>// </a:t>
            </a:r>
            <a:r>
              <a:rPr lang="en-US" sz="2000" b="1" dirty="0" err="1" smtClean="0">
                <a:solidFill>
                  <a:srgbClr val="008000"/>
                </a:solidFill>
                <a:latin typeface="Courier"/>
                <a:cs typeface="Courier"/>
              </a:rPr>
              <a:t>Couts</a:t>
            </a:r>
            <a:r>
              <a:rPr lang="en-US" sz="2000" b="1" dirty="0" smtClean="0">
                <a:solidFill>
                  <a:srgbClr val="008000"/>
                </a:solidFill>
                <a:latin typeface="Courier"/>
                <a:cs typeface="Courier"/>
              </a:rPr>
              <a:t> the sequence of numbers from n to one </a:t>
            </a:r>
          </a:p>
          <a:p>
            <a:r>
              <a:rPr lang="en-US" sz="2000" b="1" dirty="0" smtClean="0">
                <a:solidFill>
                  <a:srgbClr val="008000"/>
                </a:solidFill>
                <a:latin typeface="Courier"/>
                <a:cs typeface="Courier"/>
              </a:rPr>
              <a:t>// produced by the Hailstone (aka </a:t>
            </a:r>
            <a:r>
              <a:rPr lang="en-US" sz="2000" b="1" dirty="0" err="1" smtClean="0">
                <a:solidFill>
                  <a:srgbClr val="008000"/>
                </a:solidFill>
                <a:latin typeface="Courier"/>
                <a:cs typeface="Courier"/>
              </a:rPr>
              <a:t>Collatz</a:t>
            </a:r>
            <a:r>
              <a:rPr lang="en-US" sz="2000" b="1" dirty="0" smtClean="0">
                <a:solidFill>
                  <a:srgbClr val="008000"/>
                </a:solidFill>
                <a:latin typeface="Courier"/>
                <a:cs typeface="Courier"/>
              </a:rPr>
              <a:t>) </a:t>
            </a:r>
          </a:p>
          <a:p>
            <a:r>
              <a:rPr lang="en-US" sz="2000" b="1" dirty="0" smtClean="0">
                <a:solidFill>
                  <a:srgbClr val="008000"/>
                </a:solidFill>
                <a:latin typeface="Courier"/>
                <a:cs typeface="Courier"/>
              </a:rPr>
              <a:t>// procedure</a:t>
            </a:r>
          </a:p>
          <a:p>
            <a:r>
              <a:rPr lang="en-US" sz="2000" b="1" dirty="0" smtClean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20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>
                <a:latin typeface="Courier"/>
                <a:cs typeface="Courier"/>
              </a:rPr>
              <a:t>hailstone(</a:t>
            </a:r>
            <a:r>
              <a:rPr lang="en-US" sz="2000" b="1" dirty="0" err="1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sz="20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>
                <a:latin typeface="Courier"/>
                <a:cs typeface="Courier"/>
              </a:rPr>
              <a:t>n) {    </a:t>
            </a:r>
            <a:endParaRPr lang="en-US" sz="2000" dirty="0" smtClean="0">
              <a:latin typeface="Courier"/>
              <a:cs typeface="Courier"/>
            </a:endParaRPr>
          </a:p>
          <a:p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dirty="0" err="1" smtClean="0">
                <a:latin typeface="Courier"/>
                <a:cs typeface="Courier"/>
              </a:rPr>
              <a:t>cout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>
                <a:latin typeface="Courier"/>
                <a:cs typeface="Courier"/>
              </a:rPr>
              <a:t>&lt;&lt; n &lt;&lt; </a:t>
            </a:r>
            <a:r>
              <a:rPr lang="en-US" sz="2000" dirty="0" err="1">
                <a:latin typeface="Courier"/>
                <a:cs typeface="Courier"/>
              </a:rPr>
              <a:t>endl</a:t>
            </a:r>
            <a:r>
              <a:rPr lang="en-US" sz="2000" dirty="0">
                <a:latin typeface="Courier"/>
                <a:cs typeface="Courier"/>
              </a:rPr>
              <a:t>;    </a:t>
            </a:r>
            <a:endParaRPr lang="en-US" sz="2000" dirty="0" smtClean="0">
              <a:latin typeface="Courier"/>
              <a:cs typeface="Courier"/>
            </a:endParaRPr>
          </a:p>
          <a:p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000" dirty="0">
                <a:latin typeface="Courier"/>
                <a:cs typeface="Courier"/>
              </a:rPr>
              <a:t>(n == 1) {        </a:t>
            </a:r>
            <a:endParaRPr lang="en-US" sz="2000" dirty="0" smtClean="0">
              <a:latin typeface="Courier"/>
              <a:cs typeface="Courier"/>
            </a:endParaRPr>
          </a:p>
          <a:p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dirty="0" smtClean="0">
                <a:latin typeface="Courier"/>
                <a:cs typeface="Courier"/>
              </a:rPr>
              <a:t>	</a:t>
            </a:r>
            <a:r>
              <a:rPr lang="en-US" sz="20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000" dirty="0">
                <a:latin typeface="Courier"/>
                <a:cs typeface="Courier"/>
              </a:rPr>
              <a:t>;    </a:t>
            </a:r>
            <a:endParaRPr lang="en-US" sz="2000" dirty="0" smtClean="0">
              <a:latin typeface="Courier"/>
              <a:cs typeface="Courier"/>
            </a:endParaRPr>
          </a:p>
          <a:p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dirty="0" smtClean="0">
                <a:latin typeface="Courier"/>
                <a:cs typeface="Courier"/>
              </a:rPr>
              <a:t>} </a:t>
            </a:r>
            <a:r>
              <a:rPr lang="en-US" sz="2000" b="1" dirty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20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>
                <a:latin typeface="Courier"/>
                <a:cs typeface="Courier"/>
              </a:rPr>
              <a:t>{        </a:t>
            </a:r>
            <a:endParaRPr lang="en-US" sz="2000" dirty="0" smtClean="0">
              <a:latin typeface="Courier"/>
              <a:cs typeface="Courier"/>
            </a:endParaRPr>
          </a:p>
          <a:p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dirty="0" smtClean="0">
                <a:latin typeface="Courier"/>
                <a:cs typeface="Courier"/>
              </a:rPr>
              <a:t>	</a:t>
            </a:r>
            <a:r>
              <a:rPr lang="en-US" sz="20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000" dirty="0">
                <a:latin typeface="Courier"/>
                <a:cs typeface="Courier"/>
              </a:rPr>
              <a:t>(n % 2 == 0) {            </a:t>
            </a:r>
            <a:endParaRPr lang="en-US" sz="2000" dirty="0" smtClean="0">
              <a:latin typeface="Courier"/>
              <a:cs typeface="Courier"/>
            </a:endParaRPr>
          </a:p>
          <a:p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dirty="0" smtClean="0">
                <a:latin typeface="Courier"/>
                <a:cs typeface="Courier"/>
              </a:rPr>
              <a:t>		</a:t>
            </a:r>
            <a:r>
              <a:rPr lang="en-US" sz="2000" b="1" dirty="0" smtClean="0">
                <a:solidFill>
                  <a:srgbClr val="008000"/>
                </a:solidFill>
                <a:latin typeface="Courier"/>
                <a:cs typeface="Courier"/>
              </a:rPr>
              <a:t>/</a:t>
            </a:r>
            <a:r>
              <a:rPr lang="en-US" sz="2000" b="1" dirty="0">
                <a:solidFill>
                  <a:srgbClr val="008000"/>
                </a:solidFill>
                <a:latin typeface="Courier"/>
                <a:cs typeface="Courier"/>
              </a:rPr>
              <a:t>/ n is even so we repeat </a:t>
            </a:r>
            <a:r>
              <a:rPr lang="en-US" sz="2000" b="1" dirty="0" smtClean="0">
                <a:solidFill>
                  <a:srgbClr val="008000"/>
                </a:solidFill>
                <a:latin typeface="Courier"/>
                <a:cs typeface="Courier"/>
              </a:rPr>
              <a:t>with </a:t>
            </a:r>
            <a:r>
              <a:rPr lang="en-US" sz="2000" b="1" dirty="0">
                <a:solidFill>
                  <a:srgbClr val="008000"/>
                </a:solidFill>
                <a:latin typeface="Courier"/>
                <a:cs typeface="Courier"/>
              </a:rPr>
              <a:t>n/2            </a:t>
            </a:r>
            <a:r>
              <a:rPr lang="en-US" sz="2000" dirty="0" smtClean="0">
                <a:latin typeface="Courier"/>
                <a:cs typeface="Courier"/>
              </a:rPr>
              <a:t>			hailstone</a:t>
            </a:r>
            <a:r>
              <a:rPr lang="en-US" sz="2000" dirty="0">
                <a:latin typeface="Courier"/>
                <a:cs typeface="Courier"/>
              </a:rPr>
              <a:t>(n / 2);        </a:t>
            </a:r>
            <a:endParaRPr lang="en-US" sz="2000" dirty="0" smtClean="0">
              <a:latin typeface="Courier"/>
              <a:cs typeface="Courier"/>
            </a:endParaRPr>
          </a:p>
          <a:p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dirty="0" smtClean="0">
                <a:latin typeface="Courier"/>
                <a:cs typeface="Courier"/>
              </a:rPr>
              <a:t>	} </a:t>
            </a:r>
            <a:r>
              <a:rPr lang="en-US" sz="2000" b="1" dirty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20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>
                <a:latin typeface="Courier"/>
                <a:cs typeface="Courier"/>
              </a:rPr>
              <a:t>{            </a:t>
            </a:r>
            <a:endParaRPr lang="en-US" sz="2000" dirty="0" smtClean="0">
              <a:latin typeface="Courier"/>
              <a:cs typeface="Courier"/>
            </a:endParaRPr>
          </a:p>
          <a:p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dirty="0" smtClean="0">
                <a:latin typeface="Courier"/>
                <a:cs typeface="Courier"/>
              </a:rPr>
              <a:t>		</a:t>
            </a:r>
            <a:r>
              <a:rPr lang="en-US" sz="2000" b="1" dirty="0" smtClean="0">
                <a:solidFill>
                  <a:srgbClr val="008000"/>
                </a:solidFill>
                <a:latin typeface="Courier"/>
                <a:cs typeface="Courier"/>
              </a:rPr>
              <a:t>/</a:t>
            </a:r>
            <a:r>
              <a:rPr lang="en-US" sz="2000" b="1" dirty="0">
                <a:solidFill>
                  <a:srgbClr val="008000"/>
                </a:solidFill>
                <a:latin typeface="Courier"/>
                <a:cs typeface="Courier"/>
              </a:rPr>
              <a:t>/ n is odd so we </a:t>
            </a:r>
            <a:r>
              <a:rPr lang="en-US" sz="2000" b="1" dirty="0" smtClean="0">
                <a:solidFill>
                  <a:srgbClr val="008000"/>
                </a:solidFill>
                <a:latin typeface="Courier"/>
                <a:cs typeface="Courier"/>
              </a:rPr>
              <a:t>repeat with </a:t>
            </a:r>
            <a:r>
              <a:rPr lang="en-US" sz="2000" b="1" dirty="0">
                <a:solidFill>
                  <a:srgbClr val="008000"/>
                </a:solidFill>
                <a:latin typeface="Courier"/>
                <a:cs typeface="Courier"/>
              </a:rPr>
              <a:t>3 * n + 1            </a:t>
            </a:r>
            <a:r>
              <a:rPr lang="en-US" sz="2000" dirty="0" smtClean="0">
                <a:latin typeface="Courier"/>
                <a:cs typeface="Courier"/>
              </a:rPr>
              <a:t>			hailstone</a:t>
            </a:r>
            <a:r>
              <a:rPr lang="en-US" sz="2000" dirty="0">
                <a:latin typeface="Courier"/>
                <a:cs typeface="Courier"/>
              </a:rPr>
              <a:t>(3 * n + 1);        </a:t>
            </a:r>
            <a:endParaRPr lang="en-US" sz="2000" dirty="0" smtClean="0">
              <a:latin typeface="Courier"/>
              <a:cs typeface="Courier"/>
            </a:endParaRPr>
          </a:p>
          <a:p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dirty="0" smtClean="0">
                <a:latin typeface="Courier"/>
                <a:cs typeface="Courier"/>
              </a:rPr>
              <a:t>	}    </a:t>
            </a:r>
          </a:p>
          <a:p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dirty="0" smtClean="0">
                <a:latin typeface="Courier"/>
                <a:cs typeface="Courier"/>
              </a:rPr>
              <a:t>}</a:t>
            </a:r>
          </a:p>
          <a:p>
            <a:r>
              <a:rPr lang="en-US" sz="2000" dirty="0" smtClean="0">
                <a:latin typeface="Courier"/>
                <a:cs typeface="Courier"/>
              </a:rPr>
              <a:t>}</a:t>
            </a:r>
            <a:endParaRPr lang="en-US" sz="2000" dirty="0">
              <a:latin typeface="Courier"/>
              <a:cs typeface="Courier"/>
            </a:endParaRP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Are The Recursive Calls Simpler?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41804" y="2048730"/>
            <a:ext cx="7483161" cy="195260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61426" y="2203228"/>
            <a:ext cx="683581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3"/>
            </a:pPr>
            <a:r>
              <a:rPr lang="en-US" sz="3200" dirty="0"/>
              <a:t>When you make a recursive call it should be to a simpler instance (forward progress towards base case)</a:t>
            </a:r>
            <a:endParaRPr lang="en-US" sz="3200" dirty="0"/>
          </a:p>
        </p:txBody>
      </p:sp>
      <p:sp>
        <p:nvSpPr>
          <p:cNvPr id="9" name="Rounded Rectangle 8"/>
          <p:cNvSpPr/>
          <p:nvPr/>
        </p:nvSpPr>
        <p:spPr>
          <a:xfrm>
            <a:off x="641804" y="4153731"/>
            <a:ext cx="7483161" cy="195260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41803" y="4884024"/>
            <a:ext cx="7483161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i="1" dirty="0" smtClean="0"/>
              <a:t>Well that seems to be true</a:t>
            </a:r>
            <a:r>
              <a:rPr lang="is-IS" sz="3200" i="1" dirty="0" smtClean="0"/>
              <a:t>…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2094737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s-IS" sz="3200" dirty="0" smtClean="0"/>
              <a:t>Works for numbers up to 5×10</a:t>
            </a:r>
            <a:r>
              <a:rPr lang="is-IS" sz="3200" baseline="30000" dirty="0" smtClean="0"/>
              <a:t>18</a:t>
            </a:r>
            <a:endParaRPr lang="en-US" sz="3200" baseline="30000" dirty="0"/>
          </a:p>
        </p:txBody>
      </p:sp>
    </p:spTree>
    <p:extLst>
      <p:ext uri="{BB962C8B-B14F-4D97-AF65-F5344CB8AC3E}">
        <p14:creationId xmlns:p14="http://schemas.microsoft.com/office/powerpoint/2010/main" val="18011702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Reward for proof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15535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5179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$1,400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39568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479777"/>
            <a:ext cx="9989855" cy="6702777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Route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9650" y="5425111"/>
            <a:ext cx="1358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Intuition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22833" y="5020733"/>
            <a:ext cx="11753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Powers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 rot="21275596">
            <a:off x="4483717" y="4297023"/>
            <a:ext cx="1444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Many</a:t>
            </a:r>
          </a:p>
          <a:p>
            <a:pPr algn="ctr"/>
            <a:r>
              <a:rPr lang="en-US" sz="2400" dirty="0" smtClean="0">
                <a:latin typeface="Chalkboard"/>
                <a:cs typeface="Chalkboard"/>
              </a:rPr>
              <a:t>Examples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extBox 12"/>
          <p:cNvSpPr txBox="1"/>
          <p:nvPr/>
        </p:nvSpPr>
        <p:spPr>
          <a:xfrm rot="186046">
            <a:off x="5916875" y="3491089"/>
            <a:ext cx="943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Hanoi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22022" y="1587099"/>
            <a:ext cx="1762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Wednesday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9" name="TextBox 18"/>
          <p:cNvSpPr txBox="1"/>
          <p:nvPr/>
        </p:nvSpPr>
        <p:spPr>
          <a:xfrm rot="20058668">
            <a:off x="3335272" y="5436710"/>
            <a:ext cx="440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Recursion River</a:t>
            </a:r>
            <a:endParaRPr lang="en-US" sz="2400" dirty="0">
              <a:latin typeface="Chalkboard"/>
              <a:cs typeface="Chalkboard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79578" y="3747517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2753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479777"/>
            <a:ext cx="9989855" cy="6702777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Route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9650" y="5425111"/>
            <a:ext cx="1358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Intuition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22833" y="5020733"/>
            <a:ext cx="11753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Powers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 rot="21275596">
            <a:off x="4483717" y="4297023"/>
            <a:ext cx="1444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Many</a:t>
            </a:r>
          </a:p>
          <a:p>
            <a:pPr algn="ctr"/>
            <a:r>
              <a:rPr lang="en-US" sz="2400" dirty="0" smtClean="0">
                <a:latin typeface="Chalkboard"/>
                <a:cs typeface="Chalkboard"/>
              </a:rPr>
              <a:t>Examples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extBox 12"/>
          <p:cNvSpPr txBox="1"/>
          <p:nvPr/>
        </p:nvSpPr>
        <p:spPr>
          <a:xfrm rot="186046">
            <a:off x="5916875" y="3491089"/>
            <a:ext cx="943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Hanoi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22022" y="1587099"/>
            <a:ext cx="1762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Wednesday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9" name="TextBox 18"/>
          <p:cNvSpPr txBox="1"/>
          <p:nvPr/>
        </p:nvSpPr>
        <p:spPr>
          <a:xfrm rot="20058668">
            <a:off x="3335272" y="5436710"/>
            <a:ext cx="440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Recursion River</a:t>
            </a:r>
            <a:endParaRPr lang="en-US" sz="2400" dirty="0">
              <a:latin typeface="Chalkboard"/>
              <a:cs typeface="Chalkboard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81253" y="2750735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827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2889" y="0"/>
            <a:ext cx="10287000" cy="6858000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And Here We Are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33406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ChangeArrowheads="1"/>
          </p:cNvSpPr>
          <p:nvPr/>
        </p:nvSpPr>
        <p:spPr bwMode="auto">
          <a:xfrm>
            <a:off x="1658880" y="2073818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4354560" y="2073818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7050240" y="2073818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622080" y="4562399"/>
            <a:ext cx="2488320" cy="414764"/>
          </a:xfrm>
          <a:prstGeom prst="rect">
            <a:avLst/>
          </a:prstGeom>
          <a:solidFill>
            <a:srgbClr val="00FF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5302" name="Rectangle 6"/>
          <p:cNvSpPr>
            <a:spLocks noChangeArrowheads="1"/>
          </p:cNvSpPr>
          <p:nvPr/>
        </p:nvSpPr>
        <p:spPr bwMode="auto">
          <a:xfrm>
            <a:off x="829440" y="4147635"/>
            <a:ext cx="207360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5303" name="Rectangle 7"/>
          <p:cNvSpPr>
            <a:spLocks noChangeArrowheads="1"/>
          </p:cNvSpPr>
          <p:nvPr/>
        </p:nvSpPr>
        <p:spPr bwMode="auto">
          <a:xfrm>
            <a:off x="1036800" y="3732872"/>
            <a:ext cx="165888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5304" name="Rectangle 8"/>
          <p:cNvSpPr>
            <a:spLocks noChangeArrowheads="1"/>
          </p:cNvSpPr>
          <p:nvPr/>
        </p:nvSpPr>
        <p:spPr bwMode="auto">
          <a:xfrm>
            <a:off x="1244160" y="3318108"/>
            <a:ext cx="1244160" cy="414764"/>
          </a:xfrm>
          <a:prstGeom prst="rect">
            <a:avLst/>
          </a:prstGeom>
          <a:solidFill>
            <a:srgbClr val="FF630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5305" name="Rectangle 9"/>
          <p:cNvSpPr>
            <a:spLocks noChangeArrowheads="1"/>
          </p:cNvSpPr>
          <p:nvPr/>
        </p:nvSpPr>
        <p:spPr bwMode="auto">
          <a:xfrm>
            <a:off x="1451520" y="2903345"/>
            <a:ext cx="82944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5306" name="Rectangle 10"/>
          <p:cNvSpPr>
            <a:spLocks noChangeArrowheads="1"/>
          </p:cNvSpPr>
          <p:nvPr/>
        </p:nvSpPr>
        <p:spPr bwMode="auto">
          <a:xfrm>
            <a:off x="207360" y="4977162"/>
            <a:ext cx="85017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 dirty="0"/>
          </a:p>
        </p:txBody>
      </p:sp>
      <p:sp>
        <p:nvSpPr>
          <p:cNvPr id="55307" name="Rectangle 11"/>
          <p:cNvSpPr>
            <a:spLocks noChangeArrowheads="1"/>
          </p:cNvSpPr>
          <p:nvPr/>
        </p:nvSpPr>
        <p:spPr bwMode="auto">
          <a:xfrm>
            <a:off x="1451520" y="1244291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55308" name="Rectangle 12"/>
          <p:cNvSpPr>
            <a:spLocks noChangeArrowheads="1"/>
          </p:cNvSpPr>
          <p:nvPr/>
        </p:nvSpPr>
        <p:spPr bwMode="auto">
          <a:xfrm>
            <a:off x="4147200" y="1244291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55309" name="Rectangle 13"/>
          <p:cNvSpPr>
            <a:spLocks noChangeArrowheads="1"/>
          </p:cNvSpPr>
          <p:nvPr/>
        </p:nvSpPr>
        <p:spPr bwMode="auto">
          <a:xfrm>
            <a:off x="6842880" y="1244291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55310" name="Text Box 14"/>
          <p:cNvSpPr txBox="1">
            <a:spLocks noChangeArrowheads="1"/>
          </p:cNvSpPr>
          <p:nvPr/>
        </p:nvSpPr>
        <p:spPr bwMode="auto">
          <a:xfrm>
            <a:off x="622080" y="5599308"/>
            <a:ext cx="3317760" cy="1082994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5281" dir="2700000" algn="ctr" rotWithShape="0">
              <a:srgbClr val="808080"/>
            </a:outerShdw>
          </a:effectLst>
        </p:spPr>
        <p:txBody>
          <a:bodyPr lIns="98293" tIns="57474" rIns="98293" bIns="57474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</a:pPr>
            <a:r>
              <a:rPr lang="en-US" sz="1200">
                <a:solidFill>
                  <a:srgbClr val="FF0000"/>
                </a:solidFill>
                <a:latin typeface="Purisa" charset="0"/>
              </a:rPr>
              <a:t> </a:t>
            </a:r>
          </a:p>
          <a:p>
            <a:pPr algn="ctr">
              <a:lnSpc>
                <a:spcPct val="112000"/>
              </a:lnSpc>
            </a:pPr>
            <a:r>
              <a:rPr lang="en-US" sz="2400">
                <a:solidFill>
                  <a:srgbClr val="FF0000"/>
                </a:solidFill>
                <a:latin typeface="Purisa" charset="0"/>
              </a:rPr>
              <a:t>This disk...</a:t>
            </a:r>
          </a:p>
        </p:txBody>
      </p:sp>
      <p:cxnSp>
        <p:nvCxnSpPr>
          <p:cNvPr id="55311" name="AutoShape 15"/>
          <p:cNvCxnSpPr>
            <a:cxnSpLocks noChangeShapeType="1"/>
            <a:stCxn id="55310" idx="1"/>
            <a:endCxn id="55301" idx="1"/>
          </p:cNvCxnSpPr>
          <p:nvPr/>
        </p:nvCxnSpPr>
        <p:spPr bwMode="auto">
          <a:xfrm flipV="1">
            <a:off x="622080" y="4769781"/>
            <a:ext cx="1440" cy="1371024"/>
          </a:xfrm>
          <a:prstGeom prst="curvedConnector3">
            <a:avLst>
              <a:gd name="adj1" fmla="val 50000"/>
            </a:avLst>
          </a:prstGeom>
          <a:noFill/>
          <a:ln w="54720" cap="flat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55312" name="Text Box 16"/>
          <p:cNvSpPr txBox="1">
            <a:spLocks noChangeArrowheads="1"/>
          </p:cNvSpPr>
          <p:nvPr/>
        </p:nvSpPr>
        <p:spPr bwMode="auto">
          <a:xfrm>
            <a:off x="4976640" y="5599308"/>
            <a:ext cx="3317760" cy="1082994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5281" dir="2700000" algn="ctr" rotWithShape="0">
              <a:srgbClr val="808080"/>
            </a:outerShdw>
          </a:effectLst>
        </p:spPr>
        <p:txBody>
          <a:bodyPr lIns="98293" tIns="57474" rIns="98293" bIns="57474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</a:pPr>
            <a:r>
              <a:rPr lang="en-US" sz="1200">
                <a:solidFill>
                  <a:srgbClr val="FF0000"/>
                </a:solidFill>
                <a:latin typeface="Purisa" charset="0"/>
              </a:rPr>
              <a:t> </a:t>
            </a:r>
            <a:r>
              <a:rPr lang="en-US" sz="2400">
                <a:solidFill>
                  <a:srgbClr val="FF0000"/>
                </a:solidFill>
                <a:latin typeface="Purisa" charset="0"/>
              </a:rPr>
              <a:t>...needs to get over here.</a:t>
            </a:r>
          </a:p>
        </p:txBody>
      </p:sp>
      <p:cxnSp>
        <p:nvCxnSpPr>
          <p:cNvPr id="55313" name="AutoShape 17"/>
          <p:cNvCxnSpPr>
            <a:cxnSpLocks noChangeShapeType="1"/>
            <a:stCxn id="55312" idx="0"/>
            <a:endCxn id="55299" idx="2"/>
          </p:cNvCxnSpPr>
          <p:nvPr/>
        </p:nvCxnSpPr>
        <p:spPr bwMode="auto">
          <a:xfrm flipV="1">
            <a:off x="6635520" y="4977163"/>
            <a:ext cx="622080" cy="622145"/>
          </a:xfrm>
          <a:prstGeom prst="curvedConnector3">
            <a:avLst>
              <a:gd name="adj1" fmla="val 50000"/>
            </a:avLst>
          </a:prstGeom>
          <a:noFill/>
          <a:ln w="54720" cap="flat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9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Tower of Hanoi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9258820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3840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ChangeArrowheads="1"/>
          </p:cNvSpPr>
          <p:nvPr/>
        </p:nvSpPr>
        <p:spPr bwMode="auto">
          <a:xfrm>
            <a:off x="1658880" y="2073818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4354560" y="2073818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7050240" y="2073818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622080" y="4562399"/>
            <a:ext cx="2488320" cy="414764"/>
          </a:xfrm>
          <a:prstGeom prst="rect">
            <a:avLst/>
          </a:prstGeom>
          <a:solidFill>
            <a:srgbClr val="00FF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5302" name="Rectangle 6"/>
          <p:cNvSpPr>
            <a:spLocks noChangeArrowheads="1"/>
          </p:cNvSpPr>
          <p:nvPr/>
        </p:nvSpPr>
        <p:spPr bwMode="auto">
          <a:xfrm>
            <a:off x="829440" y="4147635"/>
            <a:ext cx="207360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5303" name="Rectangle 7"/>
          <p:cNvSpPr>
            <a:spLocks noChangeArrowheads="1"/>
          </p:cNvSpPr>
          <p:nvPr/>
        </p:nvSpPr>
        <p:spPr bwMode="auto">
          <a:xfrm>
            <a:off x="1036800" y="3732872"/>
            <a:ext cx="165888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5304" name="Rectangle 8"/>
          <p:cNvSpPr>
            <a:spLocks noChangeArrowheads="1"/>
          </p:cNvSpPr>
          <p:nvPr/>
        </p:nvSpPr>
        <p:spPr bwMode="auto">
          <a:xfrm>
            <a:off x="1244160" y="3318108"/>
            <a:ext cx="1244160" cy="414764"/>
          </a:xfrm>
          <a:prstGeom prst="rect">
            <a:avLst/>
          </a:prstGeom>
          <a:solidFill>
            <a:srgbClr val="FF630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5305" name="Rectangle 9"/>
          <p:cNvSpPr>
            <a:spLocks noChangeArrowheads="1"/>
          </p:cNvSpPr>
          <p:nvPr/>
        </p:nvSpPr>
        <p:spPr bwMode="auto">
          <a:xfrm>
            <a:off x="1451520" y="2903345"/>
            <a:ext cx="82944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5306" name="Rectangle 10"/>
          <p:cNvSpPr>
            <a:spLocks noChangeArrowheads="1"/>
          </p:cNvSpPr>
          <p:nvPr/>
        </p:nvSpPr>
        <p:spPr bwMode="auto">
          <a:xfrm>
            <a:off x="207360" y="4977162"/>
            <a:ext cx="85017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5307" name="Rectangle 11"/>
          <p:cNvSpPr>
            <a:spLocks noChangeArrowheads="1"/>
          </p:cNvSpPr>
          <p:nvPr/>
        </p:nvSpPr>
        <p:spPr bwMode="auto">
          <a:xfrm>
            <a:off x="1451520" y="1244291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55308" name="Rectangle 12"/>
          <p:cNvSpPr>
            <a:spLocks noChangeArrowheads="1"/>
          </p:cNvSpPr>
          <p:nvPr/>
        </p:nvSpPr>
        <p:spPr bwMode="auto">
          <a:xfrm>
            <a:off x="4147200" y="1244291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55309" name="Rectangle 13"/>
          <p:cNvSpPr>
            <a:spLocks noChangeArrowheads="1"/>
          </p:cNvSpPr>
          <p:nvPr/>
        </p:nvSpPr>
        <p:spPr bwMode="auto">
          <a:xfrm>
            <a:off x="6842880" y="1244291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55310" name="Text Box 14"/>
          <p:cNvSpPr txBox="1">
            <a:spLocks noChangeArrowheads="1"/>
          </p:cNvSpPr>
          <p:nvPr/>
        </p:nvSpPr>
        <p:spPr bwMode="auto">
          <a:xfrm>
            <a:off x="622080" y="5599308"/>
            <a:ext cx="3317760" cy="1082994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5281" dir="2700000" algn="ctr" rotWithShape="0">
              <a:srgbClr val="808080"/>
            </a:outerShdw>
          </a:effectLst>
        </p:spPr>
        <p:txBody>
          <a:bodyPr lIns="98293" tIns="57474" rIns="98293" bIns="57474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</a:pPr>
            <a:r>
              <a:rPr lang="en-US" sz="1200">
                <a:solidFill>
                  <a:srgbClr val="FF0000"/>
                </a:solidFill>
                <a:latin typeface="Purisa" charset="0"/>
              </a:rPr>
              <a:t> </a:t>
            </a:r>
          </a:p>
          <a:p>
            <a:pPr algn="ctr">
              <a:lnSpc>
                <a:spcPct val="112000"/>
              </a:lnSpc>
            </a:pPr>
            <a:r>
              <a:rPr lang="en-US" sz="2400">
                <a:solidFill>
                  <a:srgbClr val="FF0000"/>
                </a:solidFill>
                <a:latin typeface="Purisa" charset="0"/>
              </a:rPr>
              <a:t>This disk...</a:t>
            </a:r>
          </a:p>
        </p:txBody>
      </p:sp>
      <p:cxnSp>
        <p:nvCxnSpPr>
          <p:cNvPr id="55311" name="AutoShape 15"/>
          <p:cNvCxnSpPr>
            <a:cxnSpLocks noChangeShapeType="1"/>
            <a:stCxn id="55310" idx="1"/>
            <a:endCxn id="55301" idx="1"/>
          </p:cNvCxnSpPr>
          <p:nvPr/>
        </p:nvCxnSpPr>
        <p:spPr bwMode="auto">
          <a:xfrm flipV="1">
            <a:off x="622080" y="4769781"/>
            <a:ext cx="1440" cy="1371024"/>
          </a:xfrm>
          <a:prstGeom prst="curvedConnector3">
            <a:avLst>
              <a:gd name="adj1" fmla="val 50000"/>
            </a:avLst>
          </a:prstGeom>
          <a:noFill/>
          <a:ln w="54720" cap="flat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55312" name="Text Box 16"/>
          <p:cNvSpPr txBox="1">
            <a:spLocks noChangeArrowheads="1"/>
          </p:cNvSpPr>
          <p:nvPr/>
        </p:nvSpPr>
        <p:spPr bwMode="auto">
          <a:xfrm>
            <a:off x="4976640" y="5599308"/>
            <a:ext cx="3317760" cy="1082994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5281" dir="2700000" algn="ctr" rotWithShape="0">
              <a:srgbClr val="808080"/>
            </a:outerShdw>
          </a:effectLst>
        </p:spPr>
        <p:txBody>
          <a:bodyPr lIns="98293" tIns="57474" rIns="98293" bIns="57474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</a:pPr>
            <a:r>
              <a:rPr lang="en-US" sz="1200">
                <a:solidFill>
                  <a:srgbClr val="FF0000"/>
                </a:solidFill>
                <a:latin typeface="Purisa" charset="0"/>
              </a:rPr>
              <a:t> </a:t>
            </a:r>
            <a:r>
              <a:rPr lang="en-US" sz="2400">
                <a:solidFill>
                  <a:srgbClr val="FF0000"/>
                </a:solidFill>
                <a:latin typeface="Purisa" charset="0"/>
              </a:rPr>
              <a:t>...needs to get over here.</a:t>
            </a:r>
          </a:p>
        </p:txBody>
      </p:sp>
      <p:cxnSp>
        <p:nvCxnSpPr>
          <p:cNvPr id="55313" name="AutoShape 17"/>
          <p:cNvCxnSpPr>
            <a:cxnSpLocks noChangeShapeType="1"/>
            <a:stCxn id="55312" idx="0"/>
            <a:endCxn id="55299" idx="2"/>
          </p:cNvCxnSpPr>
          <p:nvPr/>
        </p:nvCxnSpPr>
        <p:spPr bwMode="auto">
          <a:xfrm flipV="1">
            <a:off x="6635520" y="4977163"/>
            <a:ext cx="622080" cy="622145"/>
          </a:xfrm>
          <a:prstGeom prst="curvedConnector3">
            <a:avLst>
              <a:gd name="adj1" fmla="val 50000"/>
            </a:avLst>
          </a:prstGeom>
          <a:noFill/>
          <a:ln w="54720" cap="flat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9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Tower of Hanoi Insight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1911429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1658880" y="2073818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4354560" y="2073818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7050240" y="2073818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6325" name="Rectangle 5"/>
          <p:cNvSpPr>
            <a:spLocks noChangeArrowheads="1"/>
          </p:cNvSpPr>
          <p:nvPr/>
        </p:nvSpPr>
        <p:spPr bwMode="auto">
          <a:xfrm>
            <a:off x="622080" y="4562399"/>
            <a:ext cx="2488320" cy="414764"/>
          </a:xfrm>
          <a:prstGeom prst="rect">
            <a:avLst/>
          </a:prstGeom>
          <a:solidFill>
            <a:srgbClr val="00FF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3525120" y="4562399"/>
            <a:ext cx="207360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6327" name="Rectangle 7"/>
          <p:cNvSpPr>
            <a:spLocks noChangeArrowheads="1"/>
          </p:cNvSpPr>
          <p:nvPr/>
        </p:nvSpPr>
        <p:spPr bwMode="auto">
          <a:xfrm>
            <a:off x="3732480" y="4147635"/>
            <a:ext cx="165888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6328" name="Rectangle 8"/>
          <p:cNvSpPr>
            <a:spLocks noChangeArrowheads="1"/>
          </p:cNvSpPr>
          <p:nvPr/>
        </p:nvSpPr>
        <p:spPr bwMode="auto">
          <a:xfrm>
            <a:off x="3939840" y="3732872"/>
            <a:ext cx="1244160" cy="414764"/>
          </a:xfrm>
          <a:prstGeom prst="rect">
            <a:avLst/>
          </a:prstGeom>
          <a:solidFill>
            <a:srgbClr val="FF630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6329" name="Rectangle 9"/>
          <p:cNvSpPr>
            <a:spLocks noChangeArrowheads="1"/>
          </p:cNvSpPr>
          <p:nvPr/>
        </p:nvSpPr>
        <p:spPr bwMode="auto">
          <a:xfrm>
            <a:off x="4147200" y="3318108"/>
            <a:ext cx="82944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6330" name="Rectangle 10"/>
          <p:cNvSpPr>
            <a:spLocks noChangeArrowheads="1"/>
          </p:cNvSpPr>
          <p:nvPr/>
        </p:nvSpPr>
        <p:spPr bwMode="auto">
          <a:xfrm>
            <a:off x="207360" y="4977162"/>
            <a:ext cx="85017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6331" name="Rectangle 11"/>
          <p:cNvSpPr>
            <a:spLocks noChangeArrowheads="1"/>
          </p:cNvSpPr>
          <p:nvPr/>
        </p:nvSpPr>
        <p:spPr bwMode="auto">
          <a:xfrm>
            <a:off x="1451520" y="1244291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56332" name="Rectangle 12"/>
          <p:cNvSpPr>
            <a:spLocks noChangeArrowheads="1"/>
          </p:cNvSpPr>
          <p:nvPr/>
        </p:nvSpPr>
        <p:spPr bwMode="auto">
          <a:xfrm>
            <a:off x="4147200" y="1244291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56333" name="Rectangle 13"/>
          <p:cNvSpPr>
            <a:spLocks noChangeArrowheads="1"/>
          </p:cNvSpPr>
          <p:nvPr/>
        </p:nvSpPr>
        <p:spPr bwMode="auto">
          <a:xfrm>
            <a:off x="6842880" y="1244291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56334" name="Text Box 14"/>
          <p:cNvSpPr txBox="1">
            <a:spLocks noChangeArrowheads="1"/>
          </p:cNvSpPr>
          <p:nvPr/>
        </p:nvSpPr>
        <p:spPr bwMode="auto">
          <a:xfrm>
            <a:off x="622080" y="5599308"/>
            <a:ext cx="3317760" cy="1082994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5281" dir="2700000" algn="ctr" rotWithShape="0">
              <a:srgbClr val="808080"/>
            </a:outerShdw>
          </a:effectLst>
        </p:spPr>
        <p:txBody>
          <a:bodyPr lIns="98293" tIns="57474" rIns="98293" bIns="57474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</a:pPr>
            <a:r>
              <a:rPr lang="en-US" sz="1200">
                <a:solidFill>
                  <a:srgbClr val="FF0000"/>
                </a:solidFill>
                <a:latin typeface="Purisa" charset="0"/>
              </a:rPr>
              <a:t> </a:t>
            </a:r>
          </a:p>
          <a:p>
            <a:pPr algn="ctr">
              <a:lnSpc>
                <a:spcPct val="112000"/>
              </a:lnSpc>
            </a:pPr>
            <a:r>
              <a:rPr lang="en-US" sz="2400">
                <a:solidFill>
                  <a:srgbClr val="FF0000"/>
                </a:solidFill>
                <a:latin typeface="Purisa" charset="0"/>
              </a:rPr>
              <a:t>This disk...</a:t>
            </a:r>
          </a:p>
        </p:txBody>
      </p:sp>
      <p:cxnSp>
        <p:nvCxnSpPr>
          <p:cNvPr id="56335" name="AutoShape 15"/>
          <p:cNvCxnSpPr>
            <a:cxnSpLocks noChangeShapeType="1"/>
            <a:stCxn id="56334" idx="1"/>
            <a:endCxn id="56325" idx="1"/>
          </p:cNvCxnSpPr>
          <p:nvPr/>
        </p:nvCxnSpPr>
        <p:spPr bwMode="auto">
          <a:xfrm flipV="1">
            <a:off x="622080" y="4769781"/>
            <a:ext cx="1440" cy="1371024"/>
          </a:xfrm>
          <a:prstGeom prst="curvedConnector3">
            <a:avLst>
              <a:gd name="adj1" fmla="val 50000"/>
            </a:avLst>
          </a:prstGeom>
          <a:noFill/>
          <a:ln w="54720" cap="flat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56336" name="Text Box 16"/>
          <p:cNvSpPr txBox="1">
            <a:spLocks noChangeArrowheads="1"/>
          </p:cNvSpPr>
          <p:nvPr/>
        </p:nvSpPr>
        <p:spPr bwMode="auto">
          <a:xfrm>
            <a:off x="4976640" y="5599308"/>
            <a:ext cx="3317760" cy="1082994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5281" dir="2700000" algn="ctr" rotWithShape="0">
              <a:srgbClr val="808080"/>
            </a:outerShdw>
          </a:effectLst>
        </p:spPr>
        <p:txBody>
          <a:bodyPr lIns="98293" tIns="57474" rIns="98293" bIns="57474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</a:pPr>
            <a:r>
              <a:rPr lang="en-US" sz="1200">
                <a:solidFill>
                  <a:srgbClr val="FF0000"/>
                </a:solidFill>
                <a:latin typeface="Purisa" charset="0"/>
              </a:rPr>
              <a:t> </a:t>
            </a:r>
            <a:r>
              <a:rPr lang="en-US" sz="2400">
                <a:solidFill>
                  <a:srgbClr val="FF0000"/>
                </a:solidFill>
                <a:latin typeface="Purisa" charset="0"/>
              </a:rPr>
              <a:t>...needs to get over here.</a:t>
            </a:r>
          </a:p>
        </p:txBody>
      </p:sp>
      <p:cxnSp>
        <p:nvCxnSpPr>
          <p:cNvPr id="56337" name="AutoShape 17"/>
          <p:cNvCxnSpPr>
            <a:cxnSpLocks noChangeShapeType="1"/>
            <a:stCxn id="56336" idx="0"/>
            <a:endCxn id="56323" idx="2"/>
          </p:cNvCxnSpPr>
          <p:nvPr/>
        </p:nvCxnSpPr>
        <p:spPr bwMode="auto">
          <a:xfrm flipV="1">
            <a:off x="6635520" y="4977163"/>
            <a:ext cx="622080" cy="622145"/>
          </a:xfrm>
          <a:prstGeom prst="curvedConnector3">
            <a:avLst>
              <a:gd name="adj1" fmla="val 50000"/>
            </a:avLst>
          </a:prstGeom>
          <a:noFill/>
          <a:ln w="54720" cap="flat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2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Tower of Hanoi Insight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614630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1"/>
          <p:cNvSpPr>
            <a:spLocks noChangeArrowheads="1"/>
          </p:cNvSpPr>
          <p:nvPr/>
        </p:nvSpPr>
        <p:spPr bwMode="auto">
          <a:xfrm>
            <a:off x="1658880" y="2073818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4354560" y="2073818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7050240" y="2073818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622080" y="4562399"/>
            <a:ext cx="24883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3525120" y="4562399"/>
            <a:ext cx="207360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7351" name="Rectangle 7"/>
          <p:cNvSpPr>
            <a:spLocks noChangeArrowheads="1"/>
          </p:cNvSpPr>
          <p:nvPr/>
        </p:nvSpPr>
        <p:spPr bwMode="auto">
          <a:xfrm>
            <a:off x="3732480" y="4147635"/>
            <a:ext cx="165888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7352" name="Rectangle 8"/>
          <p:cNvSpPr>
            <a:spLocks noChangeArrowheads="1"/>
          </p:cNvSpPr>
          <p:nvPr/>
        </p:nvSpPr>
        <p:spPr bwMode="auto">
          <a:xfrm>
            <a:off x="3939840" y="3732872"/>
            <a:ext cx="1244160" cy="414764"/>
          </a:xfrm>
          <a:prstGeom prst="rect">
            <a:avLst/>
          </a:prstGeom>
          <a:solidFill>
            <a:srgbClr val="FF630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7353" name="Rectangle 9"/>
          <p:cNvSpPr>
            <a:spLocks noChangeArrowheads="1"/>
          </p:cNvSpPr>
          <p:nvPr/>
        </p:nvSpPr>
        <p:spPr bwMode="auto">
          <a:xfrm>
            <a:off x="4147200" y="3318108"/>
            <a:ext cx="82944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7354" name="Rectangle 10"/>
          <p:cNvSpPr>
            <a:spLocks noChangeArrowheads="1"/>
          </p:cNvSpPr>
          <p:nvPr/>
        </p:nvSpPr>
        <p:spPr bwMode="auto">
          <a:xfrm>
            <a:off x="207360" y="4977162"/>
            <a:ext cx="85017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7355" name="Rectangle 11"/>
          <p:cNvSpPr>
            <a:spLocks noChangeArrowheads="1"/>
          </p:cNvSpPr>
          <p:nvPr/>
        </p:nvSpPr>
        <p:spPr bwMode="auto">
          <a:xfrm>
            <a:off x="1451520" y="1244291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57356" name="Rectangle 12"/>
          <p:cNvSpPr>
            <a:spLocks noChangeArrowheads="1"/>
          </p:cNvSpPr>
          <p:nvPr/>
        </p:nvSpPr>
        <p:spPr bwMode="auto">
          <a:xfrm>
            <a:off x="4147200" y="1244291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57357" name="Rectangle 13"/>
          <p:cNvSpPr>
            <a:spLocks noChangeArrowheads="1"/>
          </p:cNvSpPr>
          <p:nvPr/>
        </p:nvSpPr>
        <p:spPr bwMode="auto">
          <a:xfrm>
            <a:off x="6842880" y="1244291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57358" name="Text Box 14"/>
          <p:cNvSpPr txBox="1">
            <a:spLocks noChangeArrowheads="1"/>
          </p:cNvSpPr>
          <p:nvPr/>
        </p:nvSpPr>
        <p:spPr bwMode="auto">
          <a:xfrm>
            <a:off x="622080" y="5599308"/>
            <a:ext cx="3317760" cy="1082994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5281" dir="2700000" algn="ctr" rotWithShape="0">
              <a:srgbClr val="808080"/>
            </a:outerShdw>
          </a:effectLst>
        </p:spPr>
        <p:txBody>
          <a:bodyPr lIns="98293" tIns="57474" rIns="98293" bIns="57474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</a:pPr>
            <a:r>
              <a:rPr lang="en-US" sz="1200">
                <a:solidFill>
                  <a:srgbClr val="FF0000"/>
                </a:solidFill>
                <a:latin typeface="Purisa" charset="0"/>
              </a:rPr>
              <a:t> </a:t>
            </a:r>
          </a:p>
          <a:p>
            <a:pPr algn="ctr">
              <a:lnSpc>
                <a:spcPct val="112000"/>
              </a:lnSpc>
            </a:pPr>
            <a:r>
              <a:rPr lang="en-US" sz="2400">
                <a:solidFill>
                  <a:srgbClr val="FF0000"/>
                </a:solidFill>
                <a:latin typeface="Purisa" charset="0"/>
              </a:rPr>
              <a:t>This disk...</a:t>
            </a:r>
          </a:p>
        </p:txBody>
      </p:sp>
      <p:cxnSp>
        <p:nvCxnSpPr>
          <p:cNvPr id="57359" name="AutoShape 15"/>
          <p:cNvCxnSpPr>
            <a:cxnSpLocks noChangeShapeType="1"/>
            <a:stCxn id="57358" idx="1"/>
            <a:endCxn id="57349" idx="1"/>
          </p:cNvCxnSpPr>
          <p:nvPr/>
        </p:nvCxnSpPr>
        <p:spPr bwMode="auto">
          <a:xfrm flipV="1">
            <a:off x="622080" y="4769781"/>
            <a:ext cx="1440" cy="1371024"/>
          </a:xfrm>
          <a:prstGeom prst="curvedConnector3">
            <a:avLst>
              <a:gd name="adj1" fmla="val 50000"/>
            </a:avLst>
          </a:prstGeom>
          <a:noFill/>
          <a:ln w="54720" cap="flat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57360" name="Text Box 16"/>
          <p:cNvSpPr txBox="1">
            <a:spLocks noChangeArrowheads="1"/>
          </p:cNvSpPr>
          <p:nvPr/>
        </p:nvSpPr>
        <p:spPr bwMode="auto">
          <a:xfrm>
            <a:off x="4976640" y="5599308"/>
            <a:ext cx="3317760" cy="1082994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5281" dir="2700000" algn="ctr" rotWithShape="0">
              <a:srgbClr val="808080"/>
            </a:outerShdw>
          </a:effectLst>
        </p:spPr>
        <p:txBody>
          <a:bodyPr lIns="98293" tIns="57474" rIns="98293" bIns="57474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</a:pPr>
            <a:r>
              <a:rPr lang="en-US" sz="1200">
                <a:solidFill>
                  <a:srgbClr val="FF0000"/>
                </a:solidFill>
                <a:latin typeface="Purisa" charset="0"/>
              </a:rPr>
              <a:t> </a:t>
            </a:r>
            <a:r>
              <a:rPr lang="en-US" sz="2400">
                <a:solidFill>
                  <a:srgbClr val="FF0000"/>
                </a:solidFill>
                <a:latin typeface="Purisa" charset="0"/>
              </a:rPr>
              <a:t>...needs to get over here.</a:t>
            </a:r>
          </a:p>
        </p:txBody>
      </p:sp>
      <p:cxnSp>
        <p:nvCxnSpPr>
          <p:cNvPr id="57361" name="AutoShape 17"/>
          <p:cNvCxnSpPr>
            <a:cxnSpLocks noChangeShapeType="1"/>
            <a:stCxn id="57360" idx="0"/>
            <a:endCxn id="57347" idx="2"/>
          </p:cNvCxnSpPr>
          <p:nvPr/>
        </p:nvCxnSpPr>
        <p:spPr bwMode="auto">
          <a:xfrm flipV="1">
            <a:off x="6635520" y="4977163"/>
            <a:ext cx="622080" cy="622145"/>
          </a:xfrm>
          <a:prstGeom prst="curvedConnector3">
            <a:avLst>
              <a:gd name="adj1" fmla="val 50000"/>
            </a:avLst>
          </a:prstGeom>
          <a:noFill/>
          <a:ln w="54720" cap="flat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57362" name="Rectangle 18"/>
          <p:cNvSpPr>
            <a:spLocks noChangeArrowheads="1"/>
          </p:cNvSpPr>
          <p:nvPr/>
        </p:nvSpPr>
        <p:spPr bwMode="auto">
          <a:xfrm>
            <a:off x="6013440" y="4562399"/>
            <a:ext cx="2488320" cy="414764"/>
          </a:xfrm>
          <a:prstGeom prst="rect">
            <a:avLst/>
          </a:prstGeom>
          <a:solidFill>
            <a:srgbClr val="00FF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2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Tower of Hanoi Insight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8929717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1"/>
          <p:cNvSpPr>
            <a:spLocks noChangeArrowheads="1"/>
          </p:cNvSpPr>
          <p:nvPr/>
        </p:nvSpPr>
        <p:spPr bwMode="auto">
          <a:xfrm>
            <a:off x="1658880" y="2073818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4354560" y="2073818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7050240" y="2073818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9397" name="Rectangle 5"/>
          <p:cNvSpPr>
            <a:spLocks noChangeArrowheads="1"/>
          </p:cNvSpPr>
          <p:nvPr/>
        </p:nvSpPr>
        <p:spPr bwMode="auto">
          <a:xfrm>
            <a:off x="6220800" y="4147635"/>
            <a:ext cx="207360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9398" name="Rectangle 6"/>
          <p:cNvSpPr>
            <a:spLocks noChangeArrowheads="1"/>
          </p:cNvSpPr>
          <p:nvPr/>
        </p:nvSpPr>
        <p:spPr bwMode="auto">
          <a:xfrm>
            <a:off x="6428160" y="3732872"/>
            <a:ext cx="165888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9399" name="Rectangle 7"/>
          <p:cNvSpPr>
            <a:spLocks noChangeArrowheads="1"/>
          </p:cNvSpPr>
          <p:nvPr/>
        </p:nvSpPr>
        <p:spPr bwMode="auto">
          <a:xfrm>
            <a:off x="6635520" y="3318108"/>
            <a:ext cx="1244160" cy="414764"/>
          </a:xfrm>
          <a:prstGeom prst="rect">
            <a:avLst/>
          </a:prstGeom>
          <a:solidFill>
            <a:srgbClr val="FF630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9400" name="Rectangle 8"/>
          <p:cNvSpPr>
            <a:spLocks noChangeArrowheads="1"/>
          </p:cNvSpPr>
          <p:nvPr/>
        </p:nvSpPr>
        <p:spPr bwMode="auto">
          <a:xfrm>
            <a:off x="6842880" y="2903345"/>
            <a:ext cx="82944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9401" name="Rectangle 9"/>
          <p:cNvSpPr>
            <a:spLocks noChangeArrowheads="1"/>
          </p:cNvSpPr>
          <p:nvPr/>
        </p:nvSpPr>
        <p:spPr bwMode="auto">
          <a:xfrm>
            <a:off x="207360" y="4977162"/>
            <a:ext cx="85017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9402" name="Rectangle 10"/>
          <p:cNvSpPr>
            <a:spLocks noChangeArrowheads="1"/>
          </p:cNvSpPr>
          <p:nvPr/>
        </p:nvSpPr>
        <p:spPr bwMode="auto">
          <a:xfrm>
            <a:off x="1451520" y="1244291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59403" name="Rectangle 11"/>
          <p:cNvSpPr>
            <a:spLocks noChangeArrowheads="1"/>
          </p:cNvSpPr>
          <p:nvPr/>
        </p:nvSpPr>
        <p:spPr bwMode="auto">
          <a:xfrm>
            <a:off x="4147200" y="1244291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59404" name="Rectangle 12"/>
          <p:cNvSpPr>
            <a:spLocks noChangeArrowheads="1"/>
          </p:cNvSpPr>
          <p:nvPr/>
        </p:nvSpPr>
        <p:spPr bwMode="auto">
          <a:xfrm>
            <a:off x="6842880" y="1244291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59405" name="Rectangle 13"/>
          <p:cNvSpPr>
            <a:spLocks noChangeArrowheads="1"/>
          </p:cNvSpPr>
          <p:nvPr/>
        </p:nvSpPr>
        <p:spPr bwMode="auto">
          <a:xfrm>
            <a:off x="6013440" y="4562399"/>
            <a:ext cx="2488320" cy="414764"/>
          </a:xfrm>
          <a:prstGeom prst="rect">
            <a:avLst/>
          </a:prstGeom>
          <a:solidFill>
            <a:srgbClr val="00FF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Tower of Hanoi Insight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616019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601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1"/>
          <p:cNvSpPr>
            <a:spLocks noChangeArrowheads="1"/>
          </p:cNvSpPr>
          <p:nvPr/>
        </p:nvSpPr>
        <p:spPr bwMode="auto">
          <a:xfrm>
            <a:off x="1658880" y="2073818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4354560" y="2073818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7050240" y="2073818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61445" name="Rectangle 5"/>
          <p:cNvSpPr>
            <a:spLocks noChangeArrowheads="1"/>
          </p:cNvSpPr>
          <p:nvPr/>
        </p:nvSpPr>
        <p:spPr bwMode="auto">
          <a:xfrm>
            <a:off x="622080" y="4562399"/>
            <a:ext cx="2488320" cy="414764"/>
          </a:xfrm>
          <a:prstGeom prst="rect">
            <a:avLst/>
          </a:prstGeom>
          <a:solidFill>
            <a:srgbClr val="666666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61446" name="Rectangle 6"/>
          <p:cNvSpPr>
            <a:spLocks noChangeArrowheads="1"/>
          </p:cNvSpPr>
          <p:nvPr/>
        </p:nvSpPr>
        <p:spPr bwMode="auto">
          <a:xfrm>
            <a:off x="829440" y="4147635"/>
            <a:ext cx="207360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61447" name="Rectangle 7"/>
          <p:cNvSpPr>
            <a:spLocks noChangeArrowheads="1"/>
          </p:cNvSpPr>
          <p:nvPr/>
        </p:nvSpPr>
        <p:spPr bwMode="auto">
          <a:xfrm>
            <a:off x="1036800" y="3732872"/>
            <a:ext cx="165888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61448" name="Rectangle 8"/>
          <p:cNvSpPr>
            <a:spLocks noChangeArrowheads="1"/>
          </p:cNvSpPr>
          <p:nvPr/>
        </p:nvSpPr>
        <p:spPr bwMode="auto">
          <a:xfrm>
            <a:off x="1244160" y="3318108"/>
            <a:ext cx="1244160" cy="414764"/>
          </a:xfrm>
          <a:prstGeom prst="rect">
            <a:avLst/>
          </a:prstGeom>
          <a:solidFill>
            <a:srgbClr val="FF630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61449" name="Rectangle 9"/>
          <p:cNvSpPr>
            <a:spLocks noChangeArrowheads="1"/>
          </p:cNvSpPr>
          <p:nvPr/>
        </p:nvSpPr>
        <p:spPr bwMode="auto">
          <a:xfrm>
            <a:off x="1451520" y="2903345"/>
            <a:ext cx="82944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61450" name="Rectangle 10"/>
          <p:cNvSpPr>
            <a:spLocks noChangeArrowheads="1"/>
          </p:cNvSpPr>
          <p:nvPr/>
        </p:nvSpPr>
        <p:spPr bwMode="auto">
          <a:xfrm>
            <a:off x="207360" y="4977162"/>
            <a:ext cx="85017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61451" name="Rectangle 11"/>
          <p:cNvSpPr>
            <a:spLocks noChangeArrowheads="1"/>
          </p:cNvSpPr>
          <p:nvPr/>
        </p:nvSpPr>
        <p:spPr bwMode="auto">
          <a:xfrm>
            <a:off x="1451520" y="1244291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61452" name="Rectangle 12"/>
          <p:cNvSpPr>
            <a:spLocks noChangeArrowheads="1"/>
          </p:cNvSpPr>
          <p:nvPr/>
        </p:nvSpPr>
        <p:spPr bwMode="auto">
          <a:xfrm>
            <a:off x="4147200" y="1244291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61453" name="Rectangle 13"/>
          <p:cNvSpPr>
            <a:spLocks noChangeArrowheads="1"/>
          </p:cNvSpPr>
          <p:nvPr/>
        </p:nvSpPr>
        <p:spPr bwMode="auto">
          <a:xfrm>
            <a:off x="6842880" y="1244291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61454" name="Text Box 14"/>
          <p:cNvSpPr txBox="1">
            <a:spLocks noChangeArrowheads="1"/>
          </p:cNvSpPr>
          <p:nvPr/>
        </p:nvSpPr>
        <p:spPr bwMode="auto">
          <a:xfrm>
            <a:off x="414720" y="5599308"/>
            <a:ext cx="3317760" cy="1082994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5281" dir="2700000" algn="ctr" rotWithShape="0">
              <a:srgbClr val="808080"/>
            </a:outerShdw>
          </a:effectLst>
        </p:spPr>
        <p:txBody>
          <a:bodyPr lIns="98293" tIns="57474" rIns="98293" bIns="57474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</a:pPr>
            <a:r>
              <a:rPr lang="en-US" sz="1200">
                <a:solidFill>
                  <a:srgbClr val="FF0000"/>
                </a:solidFill>
                <a:latin typeface="Purisa" charset="0"/>
              </a:rPr>
              <a:t> </a:t>
            </a:r>
          </a:p>
          <a:p>
            <a:pPr algn="ctr">
              <a:lnSpc>
                <a:spcPct val="112000"/>
              </a:lnSpc>
            </a:pPr>
            <a:r>
              <a:rPr lang="en-US" sz="2400">
                <a:solidFill>
                  <a:srgbClr val="FF0000"/>
                </a:solidFill>
                <a:latin typeface="Purisa" charset="0"/>
              </a:rPr>
              <a:t>This disk...</a:t>
            </a:r>
          </a:p>
        </p:txBody>
      </p:sp>
      <p:cxnSp>
        <p:nvCxnSpPr>
          <p:cNvPr id="61455" name="AutoShape 15"/>
          <p:cNvCxnSpPr>
            <a:cxnSpLocks noChangeShapeType="1"/>
            <a:stCxn id="61454" idx="1"/>
            <a:endCxn id="61446" idx="1"/>
          </p:cNvCxnSpPr>
          <p:nvPr/>
        </p:nvCxnSpPr>
        <p:spPr bwMode="auto">
          <a:xfrm flipV="1">
            <a:off x="414720" y="4355017"/>
            <a:ext cx="414720" cy="1785787"/>
          </a:xfrm>
          <a:prstGeom prst="curvedConnector3">
            <a:avLst>
              <a:gd name="adj1" fmla="val 50000"/>
            </a:avLst>
          </a:prstGeom>
          <a:noFill/>
          <a:ln w="54720" cap="flat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61456" name="Text Box 16"/>
          <p:cNvSpPr txBox="1">
            <a:spLocks noChangeArrowheads="1"/>
          </p:cNvSpPr>
          <p:nvPr/>
        </p:nvSpPr>
        <p:spPr bwMode="auto">
          <a:xfrm>
            <a:off x="4976640" y="5599308"/>
            <a:ext cx="3317760" cy="1082994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5281" dir="2700000" algn="ctr" rotWithShape="0">
              <a:srgbClr val="808080"/>
            </a:outerShdw>
          </a:effectLst>
        </p:spPr>
        <p:txBody>
          <a:bodyPr lIns="98293" tIns="57474" rIns="98293" bIns="57474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</a:pPr>
            <a:r>
              <a:rPr lang="en-US" sz="1200">
                <a:solidFill>
                  <a:srgbClr val="FF0000"/>
                </a:solidFill>
                <a:latin typeface="Purisa" charset="0"/>
              </a:rPr>
              <a:t> </a:t>
            </a:r>
            <a:r>
              <a:rPr lang="en-US" sz="2400">
                <a:solidFill>
                  <a:srgbClr val="FF0000"/>
                </a:solidFill>
                <a:latin typeface="Purisa" charset="0"/>
              </a:rPr>
              <a:t>...needs to get over here.</a:t>
            </a:r>
          </a:p>
        </p:txBody>
      </p:sp>
      <p:cxnSp>
        <p:nvCxnSpPr>
          <p:cNvPr id="61457" name="AutoShape 17"/>
          <p:cNvCxnSpPr>
            <a:cxnSpLocks noChangeShapeType="1"/>
            <a:stCxn id="61456" idx="1"/>
            <a:endCxn id="61450" idx="2"/>
          </p:cNvCxnSpPr>
          <p:nvPr/>
        </p:nvCxnSpPr>
        <p:spPr bwMode="auto">
          <a:xfrm flipH="1" flipV="1">
            <a:off x="4458240" y="5184545"/>
            <a:ext cx="518400" cy="956260"/>
          </a:xfrm>
          <a:prstGeom prst="curvedConnector3">
            <a:avLst>
              <a:gd name="adj1" fmla="val 50000"/>
            </a:avLst>
          </a:prstGeom>
          <a:noFill/>
          <a:ln w="54720" cap="flat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9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Tower of Hanoi Insight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9088957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1"/>
          <p:cNvSpPr>
            <a:spLocks noChangeArrowheads="1"/>
          </p:cNvSpPr>
          <p:nvPr/>
        </p:nvSpPr>
        <p:spPr bwMode="auto">
          <a:xfrm>
            <a:off x="1658880" y="2073818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4354560" y="2073818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7050240" y="2073818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622080" y="4562399"/>
            <a:ext cx="2488320" cy="414764"/>
          </a:xfrm>
          <a:prstGeom prst="rect">
            <a:avLst/>
          </a:prstGeom>
          <a:solidFill>
            <a:srgbClr val="666666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62470" name="Rectangle 6"/>
          <p:cNvSpPr>
            <a:spLocks noChangeArrowheads="1"/>
          </p:cNvSpPr>
          <p:nvPr/>
        </p:nvSpPr>
        <p:spPr bwMode="auto">
          <a:xfrm>
            <a:off x="829440" y="4147635"/>
            <a:ext cx="207360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62471" name="Rectangle 7"/>
          <p:cNvSpPr>
            <a:spLocks noChangeArrowheads="1"/>
          </p:cNvSpPr>
          <p:nvPr/>
        </p:nvSpPr>
        <p:spPr bwMode="auto">
          <a:xfrm>
            <a:off x="6428160" y="4562399"/>
            <a:ext cx="165888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62472" name="Rectangle 8"/>
          <p:cNvSpPr>
            <a:spLocks noChangeArrowheads="1"/>
          </p:cNvSpPr>
          <p:nvPr/>
        </p:nvSpPr>
        <p:spPr bwMode="auto">
          <a:xfrm>
            <a:off x="6635520" y="4147635"/>
            <a:ext cx="1244160" cy="414764"/>
          </a:xfrm>
          <a:prstGeom prst="rect">
            <a:avLst/>
          </a:prstGeom>
          <a:solidFill>
            <a:srgbClr val="FF630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62473" name="Rectangle 9"/>
          <p:cNvSpPr>
            <a:spLocks noChangeArrowheads="1"/>
          </p:cNvSpPr>
          <p:nvPr/>
        </p:nvSpPr>
        <p:spPr bwMode="auto">
          <a:xfrm>
            <a:off x="6842880" y="3732872"/>
            <a:ext cx="82944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62474" name="Rectangle 10"/>
          <p:cNvSpPr>
            <a:spLocks noChangeArrowheads="1"/>
          </p:cNvSpPr>
          <p:nvPr/>
        </p:nvSpPr>
        <p:spPr bwMode="auto">
          <a:xfrm>
            <a:off x="207360" y="4977162"/>
            <a:ext cx="85017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62475" name="Rectangle 11"/>
          <p:cNvSpPr>
            <a:spLocks noChangeArrowheads="1"/>
          </p:cNvSpPr>
          <p:nvPr/>
        </p:nvSpPr>
        <p:spPr bwMode="auto">
          <a:xfrm>
            <a:off x="1451520" y="1244291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62476" name="Rectangle 12"/>
          <p:cNvSpPr>
            <a:spLocks noChangeArrowheads="1"/>
          </p:cNvSpPr>
          <p:nvPr/>
        </p:nvSpPr>
        <p:spPr bwMode="auto">
          <a:xfrm>
            <a:off x="4147200" y="1244291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62477" name="Rectangle 13"/>
          <p:cNvSpPr>
            <a:spLocks noChangeArrowheads="1"/>
          </p:cNvSpPr>
          <p:nvPr/>
        </p:nvSpPr>
        <p:spPr bwMode="auto">
          <a:xfrm>
            <a:off x="6842880" y="1244291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62478" name="Text Box 14"/>
          <p:cNvSpPr txBox="1">
            <a:spLocks noChangeArrowheads="1"/>
          </p:cNvSpPr>
          <p:nvPr/>
        </p:nvSpPr>
        <p:spPr bwMode="auto">
          <a:xfrm>
            <a:off x="414720" y="5599308"/>
            <a:ext cx="3317760" cy="1082994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5281" dir="2700000" algn="ctr" rotWithShape="0">
              <a:srgbClr val="808080"/>
            </a:outerShdw>
          </a:effectLst>
        </p:spPr>
        <p:txBody>
          <a:bodyPr lIns="98293" tIns="57474" rIns="98293" bIns="57474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</a:pPr>
            <a:r>
              <a:rPr lang="en-US" sz="1200">
                <a:solidFill>
                  <a:srgbClr val="FF0000"/>
                </a:solidFill>
                <a:latin typeface="Purisa" charset="0"/>
              </a:rPr>
              <a:t> </a:t>
            </a:r>
          </a:p>
          <a:p>
            <a:pPr algn="ctr">
              <a:lnSpc>
                <a:spcPct val="112000"/>
              </a:lnSpc>
            </a:pPr>
            <a:r>
              <a:rPr lang="en-US" sz="2400">
                <a:solidFill>
                  <a:srgbClr val="FF0000"/>
                </a:solidFill>
                <a:latin typeface="Purisa" charset="0"/>
              </a:rPr>
              <a:t>This disk...</a:t>
            </a:r>
          </a:p>
        </p:txBody>
      </p:sp>
      <p:cxnSp>
        <p:nvCxnSpPr>
          <p:cNvPr id="62479" name="AutoShape 15"/>
          <p:cNvCxnSpPr>
            <a:cxnSpLocks noChangeShapeType="1"/>
            <a:stCxn id="62478" idx="1"/>
            <a:endCxn id="62470" idx="1"/>
          </p:cNvCxnSpPr>
          <p:nvPr/>
        </p:nvCxnSpPr>
        <p:spPr bwMode="auto">
          <a:xfrm flipV="1">
            <a:off x="414720" y="4355017"/>
            <a:ext cx="414720" cy="1785787"/>
          </a:xfrm>
          <a:prstGeom prst="curvedConnector3">
            <a:avLst>
              <a:gd name="adj1" fmla="val 50000"/>
            </a:avLst>
          </a:prstGeom>
          <a:noFill/>
          <a:ln w="54720" cap="flat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62480" name="Text Box 16"/>
          <p:cNvSpPr txBox="1">
            <a:spLocks noChangeArrowheads="1"/>
          </p:cNvSpPr>
          <p:nvPr/>
        </p:nvSpPr>
        <p:spPr bwMode="auto">
          <a:xfrm>
            <a:off x="4976640" y="5599308"/>
            <a:ext cx="3317760" cy="1082994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5281" dir="2700000" algn="ctr" rotWithShape="0">
              <a:srgbClr val="808080"/>
            </a:outerShdw>
          </a:effectLst>
        </p:spPr>
        <p:txBody>
          <a:bodyPr lIns="98293" tIns="57474" rIns="98293" bIns="57474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</a:pPr>
            <a:r>
              <a:rPr lang="en-US" sz="1200">
                <a:solidFill>
                  <a:srgbClr val="FF0000"/>
                </a:solidFill>
                <a:latin typeface="Purisa" charset="0"/>
              </a:rPr>
              <a:t> </a:t>
            </a:r>
            <a:r>
              <a:rPr lang="en-US" sz="2400">
                <a:solidFill>
                  <a:srgbClr val="FF0000"/>
                </a:solidFill>
                <a:latin typeface="Purisa" charset="0"/>
              </a:rPr>
              <a:t>...needs to get over here.</a:t>
            </a:r>
          </a:p>
        </p:txBody>
      </p:sp>
      <p:cxnSp>
        <p:nvCxnSpPr>
          <p:cNvPr id="62481" name="AutoShape 17"/>
          <p:cNvCxnSpPr>
            <a:cxnSpLocks noChangeShapeType="1"/>
            <a:stCxn id="62480" idx="1"/>
            <a:endCxn id="62474" idx="2"/>
          </p:cNvCxnSpPr>
          <p:nvPr/>
        </p:nvCxnSpPr>
        <p:spPr bwMode="auto">
          <a:xfrm flipH="1" flipV="1">
            <a:off x="4458240" y="5184545"/>
            <a:ext cx="518400" cy="956260"/>
          </a:xfrm>
          <a:prstGeom prst="curvedConnector3">
            <a:avLst>
              <a:gd name="adj1" fmla="val 50000"/>
            </a:avLst>
          </a:prstGeom>
          <a:noFill/>
          <a:ln w="54720" cap="flat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9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Tower of Hanoi Insight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5836909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1"/>
          <p:cNvSpPr>
            <a:spLocks noChangeArrowheads="1"/>
          </p:cNvSpPr>
          <p:nvPr/>
        </p:nvSpPr>
        <p:spPr bwMode="auto">
          <a:xfrm>
            <a:off x="1658880" y="2073818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4354560" y="2073818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7050240" y="2073818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622080" y="4562399"/>
            <a:ext cx="2488320" cy="414764"/>
          </a:xfrm>
          <a:prstGeom prst="rect">
            <a:avLst/>
          </a:prstGeom>
          <a:solidFill>
            <a:srgbClr val="666666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829440" y="4147635"/>
            <a:ext cx="207360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63495" name="Rectangle 7"/>
          <p:cNvSpPr>
            <a:spLocks noChangeArrowheads="1"/>
          </p:cNvSpPr>
          <p:nvPr/>
        </p:nvSpPr>
        <p:spPr bwMode="auto">
          <a:xfrm>
            <a:off x="6428160" y="4562399"/>
            <a:ext cx="165888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63496" name="Rectangle 8"/>
          <p:cNvSpPr>
            <a:spLocks noChangeArrowheads="1"/>
          </p:cNvSpPr>
          <p:nvPr/>
        </p:nvSpPr>
        <p:spPr bwMode="auto">
          <a:xfrm>
            <a:off x="6635520" y="4147635"/>
            <a:ext cx="1244160" cy="414764"/>
          </a:xfrm>
          <a:prstGeom prst="rect">
            <a:avLst/>
          </a:prstGeom>
          <a:solidFill>
            <a:srgbClr val="FF630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6842880" y="3732872"/>
            <a:ext cx="82944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63498" name="Rectangle 10"/>
          <p:cNvSpPr>
            <a:spLocks noChangeArrowheads="1"/>
          </p:cNvSpPr>
          <p:nvPr/>
        </p:nvSpPr>
        <p:spPr bwMode="auto">
          <a:xfrm>
            <a:off x="207360" y="4977162"/>
            <a:ext cx="85017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63499" name="Rectangle 11"/>
          <p:cNvSpPr>
            <a:spLocks noChangeArrowheads="1"/>
          </p:cNvSpPr>
          <p:nvPr/>
        </p:nvSpPr>
        <p:spPr bwMode="auto">
          <a:xfrm>
            <a:off x="1451520" y="1244291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63500" name="Rectangle 12"/>
          <p:cNvSpPr>
            <a:spLocks noChangeArrowheads="1"/>
          </p:cNvSpPr>
          <p:nvPr/>
        </p:nvSpPr>
        <p:spPr bwMode="auto">
          <a:xfrm>
            <a:off x="4147200" y="1244291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63501" name="Rectangle 13"/>
          <p:cNvSpPr>
            <a:spLocks noChangeArrowheads="1"/>
          </p:cNvSpPr>
          <p:nvPr/>
        </p:nvSpPr>
        <p:spPr bwMode="auto">
          <a:xfrm>
            <a:off x="6842880" y="1244291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63502" name="Text Box 14"/>
          <p:cNvSpPr txBox="1">
            <a:spLocks noChangeArrowheads="1"/>
          </p:cNvSpPr>
          <p:nvPr/>
        </p:nvSpPr>
        <p:spPr bwMode="auto">
          <a:xfrm>
            <a:off x="414720" y="5599308"/>
            <a:ext cx="3317760" cy="1082994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5281" dir="2700000" algn="ctr" rotWithShape="0">
              <a:srgbClr val="808080"/>
            </a:outerShdw>
          </a:effectLst>
        </p:spPr>
        <p:txBody>
          <a:bodyPr lIns="98293" tIns="57474" rIns="98293" bIns="57474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</a:pPr>
            <a:r>
              <a:rPr lang="en-US" sz="1200">
                <a:solidFill>
                  <a:srgbClr val="FF0000"/>
                </a:solidFill>
                <a:latin typeface="Purisa" charset="0"/>
              </a:rPr>
              <a:t> </a:t>
            </a:r>
          </a:p>
          <a:p>
            <a:pPr algn="ctr">
              <a:lnSpc>
                <a:spcPct val="112000"/>
              </a:lnSpc>
            </a:pPr>
            <a:r>
              <a:rPr lang="en-US" sz="2400">
                <a:solidFill>
                  <a:srgbClr val="FF0000"/>
                </a:solidFill>
                <a:latin typeface="Purisa" charset="0"/>
              </a:rPr>
              <a:t>This disk...</a:t>
            </a:r>
          </a:p>
        </p:txBody>
      </p:sp>
      <p:cxnSp>
        <p:nvCxnSpPr>
          <p:cNvPr id="63503" name="AutoShape 15"/>
          <p:cNvCxnSpPr>
            <a:cxnSpLocks noChangeShapeType="1"/>
            <a:stCxn id="63502" idx="1"/>
            <a:endCxn id="63494" idx="1"/>
          </p:cNvCxnSpPr>
          <p:nvPr/>
        </p:nvCxnSpPr>
        <p:spPr bwMode="auto">
          <a:xfrm flipV="1">
            <a:off x="414720" y="4355017"/>
            <a:ext cx="414720" cy="1785787"/>
          </a:xfrm>
          <a:prstGeom prst="curvedConnector3">
            <a:avLst>
              <a:gd name="adj1" fmla="val 50000"/>
            </a:avLst>
          </a:prstGeom>
          <a:noFill/>
          <a:ln w="54720" cap="flat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63504" name="Text Box 16"/>
          <p:cNvSpPr txBox="1">
            <a:spLocks noChangeArrowheads="1"/>
          </p:cNvSpPr>
          <p:nvPr/>
        </p:nvSpPr>
        <p:spPr bwMode="auto">
          <a:xfrm>
            <a:off x="4976640" y="5599308"/>
            <a:ext cx="3317760" cy="1082994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5281" dir="2700000" algn="ctr" rotWithShape="0">
              <a:srgbClr val="808080"/>
            </a:outerShdw>
          </a:effectLst>
        </p:spPr>
        <p:txBody>
          <a:bodyPr lIns="98293" tIns="57474" rIns="98293" bIns="57474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</a:pPr>
            <a:r>
              <a:rPr lang="en-US" sz="1200">
                <a:solidFill>
                  <a:srgbClr val="FF0000"/>
                </a:solidFill>
                <a:latin typeface="Purisa" charset="0"/>
              </a:rPr>
              <a:t> </a:t>
            </a:r>
            <a:r>
              <a:rPr lang="en-US" sz="2400">
                <a:solidFill>
                  <a:srgbClr val="FF0000"/>
                </a:solidFill>
                <a:latin typeface="Purisa" charset="0"/>
              </a:rPr>
              <a:t>...needs to get over here.</a:t>
            </a:r>
          </a:p>
        </p:txBody>
      </p:sp>
      <p:cxnSp>
        <p:nvCxnSpPr>
          <p:cNvPr id="63505" name="AutoShape 17"/>
          <p:cNvCxnSpPr>
            <a:cxnSpLocks noChangeShapeType="1"/>
            <a:stCxn id="63504" idx="1"/>
            <a:endCxn id="63498" idx="2"/>
          </p:cNvCxnSpPr>
          <p:nvPr/>
        </p:nvCxnSpPr>
        <p:spPr bwMode="auto">
          <a:xfrm flipH="1" flipV="1">
            <a:off x="4458240" y="5184545"/>
            <a:ext cx="518400" cy="956260"/>
          </a:xfrm>
          <a:prstGeom prst="curvedConnector3">
            <a:avLst>
              <a:gd name="adj1" fmla="val 50000"/>
            </a:avLst>
          </a:prstGeom>
          <a:noFill/>
          <a:ln w="54720" cap="flat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63506" name="Rectangle 18"/>
          <p:cNvSpPr>
            <a:spLocks noChangeArrowheads="1"/>
          </p:cNvSpPr>
          <p:nvPr/>
        </p:nvSpPr>
        <p:spPr bwMode="auto">
          <a:xfrm>
            <a:off x="3525120" y="4562399"/>
            <a:ext cx="207360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2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Tower of Hanoi Insight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747781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1"/>
          <p:cNvSpPr>
            <a:spLocks noChangeArrowheads="1"/>
          </p:cNvSpPr>
          <p:nvPr/>
        </p:nvSpPr>
        <p:spPr bwMode="auto">
          <a:xfrm>
            <a:off x="1658880" y="2073818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4354560" y="2073818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7050240" y="2073818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622080" y="4562399"/>
            <a:ext cx="2488320" cy="414764"/>
          </a:xfrm>
          <a:prstGeom prst="rect">
            <a:avLst/>
          </a:prstGeom>
          <a:solidFill>
            <a:srgbClr val="666666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829440" y="4147635"/>
            <a:ext cx="207360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64519" name="Rectangle 7"/>
          <p:cNvSpPr>
            <a:spLocks noChangeArrowheads="1"/>
          </p:cNvSpPr>
          <p:nvPr/>
        </p:nvSpPr>
        <p:spPr bwMode="auto">
          <a:xfrm>
            <a:off x="3732480" y="4147635"/>
            <a:ext cx="165888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64520" name="Rectangle 8"/>
          <p:cNvSpPr>
            <a:spLocks noChangeArrowheads="1"/>
          </p:cNvSpPr>
          <p:nvPr/>
        </p:nvSpPr>
        <p:spPr bwMode="auto">
          <a:xfrm>
            <a:off x="3939840" y="3732872"/>
            <a:ext cx="1244160" cy="414764"/>
          </a:xfrm>
          <a:prstGeom prst="rect">
            <a:avLst/>
          </a:prstGeom>
          <a:solidFill>
            <a:srgbClr val="FF630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64521" name="Rectangle 9"/>
          <p:cNvSpPr>
            <a:spLocks noChangeArrowheads="1"/>
          </p:cNvSpPr>
          <p:nvPr/>
        </p:nvSpPr>
        <p:spPr bwMode="auto">
          <a:xfrm>
            <a:off x="4147200" y="3318108"/>
            <a:ext cx="82944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64522" name="Rectangle 10"/>
          <p:cNvSpPr>
            <a:spLocks noChangeArrowheads="1"/>
          </p:cNvSpPr>
          <p:nvPr/>
        </p:nvSpPr>
        <p:spPr bwMode="auto">
          <a:xfrm>
            <a:off x="207360" y="4977162"/>
            <a:ext cx="85017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64523" name="Rectangle 11"/>
          <p:cNvSpPr>
            <a:spLocks noChangeArrowheads="1"/>
          </p:cNvSpPr>
          <p:nvPr/>
        </p:nvSpPr>
        <p:spPr bwMode="auto">
          <a:xfrm>
            <a:off x="1451520" y="1244291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64524" name="Rectangle 12"/>
          <p:cNvSpPr>
            <a:spLocks noChangeArrowheads="1"/>
          </p:cNvSpPr>
          <p:nvPr/>
        </p:nvSpPr>
        <p:spPr bwMode="auto">
          <a:xfrm>
            <a:off x="4147200" y="1244291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64525" name="Rectangle 13"/>
          <p:cNvSpPr>
            <a:spLocks noChangeArrowheads="1"/>
          </p:cNvSpPr>
          <p:nvPr/>
        </p:nvSpPr>
        <p:spPr bwMode="auto">
          <a:xfrm>
            <a:off x="6842880" y="1244291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64526" name="Text Box 14"/>
          <p:cNvSpPr txBox="1">
            <a:spLocks noChangeArrowheads="1"/>
          </p:cNvSpPr>
          <p:nvPr/>
        </p:nvSpPr>
        <p:spPr bwMode="auto">
          <a:xfrm>
            <a:off x="414720" y="5599308"/>
            <a:ext cx="3317760" cy="1082994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5281" dir="2700000" algn="ctr" rotWithShape="0">
              <a:srgbClr val="808080"/>
            </a:outerShdw>
          </a:effectLst>
        </p:spPr>
        <p:txBody>
          <a:bodyPr lIns="98293" tIns="57474" rIns="98293" bIns="57474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</a:pPr>
            <a:r>
              <a:rPr lang="en-US" sz="1200">
                <a:solidFill>
                  <a:srgbClr val="FF0000"/>
                </a:solidFill>
                <a:latin typeface="Purisa" charset="0"/>
              </a:rPr>
              <a:t> </a:t>
            </a:r>
          </a:p>
          <a:p>
            <a:pPr algn="ctr">
              <a:lnSpc>
                <a:spcPct val="112000"/>
              </a:lnSpc>
            </a:pPr>
            <a:r>
              <a:rPr lang="en-US" sz="2400">
                <a:solidFill>
                  <a:srgbClr val="FF0000"/>
                </a:solidFill>
                <a:latin typeface="Purisa" charset="0"/>
              </a:rPr>
              <a:t>This disk...</a:t>
            </a:r>
          </a:p>
        </p:txBody>
      </p:sp>
      <p:cxnSp>
        <p:nvCxnSpPr>
          <p:cNvPr id="64527" name="AutoShape 15"/>
          <p:cNvCxnSpPr>
            <a:cxnSpLocks noChangeShapeType="1"/>
            <a:stCxn id="64526" idx="1"/>
            <a:endCxn id="64518" idx="1"/>
          </p:cNvCxnSpPr>
          <p:nvPr/>
        </p:nvCxnSpPr>
        <p:spPr bwMode="auto">
          <a:xfrm flipV="1">
            <a:off x="414720" y="4355017"/>
            <a:ext cx="414720" cy="1785787"/>
          </a:xfrm>
          <a:prstGeom prst="curvedConnector3">
            <a:avLst>
              <a:gd name="adj1" fmla="val 50000"/>
            </a:avLst>
          </a:prstGeom>
          <a:noFill/>
          <a:ln w="54720" cap="flat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64528" name="Text Box 16"/>
          <p:cNvSpPr txBox="1">
            <a:spLocks noChangeArrowheads="1"/>
          </p:cNvSpPr>
          <p:nvPr/>
        </p:nvSpPr>
        <p:spPr bwMode="auto">
          <a:xfrm>
            <a:off x="4976640" y="5599308"/>
            <a:ext cx="3317760" cy="1082994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5281" dir="2700000" algn="ctr" rotWithShape="0">
              <a:srgbClr val="808080"/>
            </a:outerShdw>
          </a:effectLst>
        </p:spPr>
        <p:txBody>
          <a:bodyPr lIns="98293" tIns="57474" rIns="98293" bIns="57474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</a:pPr>
            <a:r>
              <a:rPr lang="en-US" sz="1200">
                <a:solidFill>
                  <a:srgbClr val="FF0000"/>
                </a:solidFill>
                <a:latin typeface="Purisa" charset="0"/>
              </a:rPr>
              <a:t> </a:t>
            </a:r>
            <a:r>
              <a:rPr lang="en-US" sz="2400">
                <a:solidFill>
                  <a:srgbClr val="FF0000"/>
                </a:solidFill>
                <a:latin typeface="Purisa" charset="0"/>
              </a:rPr>
              <a:t>...needs to get over here.</a:t>
            </a:r>
          </a:p>
        </p:txBody>
      </p:sp>
      <p:cxnSp>
        <p:nvCxnSpPr>
          <p:cNvPr id="64529" name="AutoShape 17"/>
          <p:cNvCxnSpPr>
            <a:cxnSpLocks noChangeShapeType="1"/>
            <a:stCxn id="64528" idx="1"/>
            <a:endCxn id="64522" idx="2"/>
          </p:cNvCxnSpPr>
          <p:nvPr/>
        </p:nvCxnSpPr>
        <p:spPr bwMode="auto">
          <a:xfrm flipH="1" flipV="1">
            <a:off x="4458240" y="5184545"/>
            <a:ext cx="518400" cy="956260"/>
          </a:xfrm>
          <a:prstGeom prst="curvedConnector3">
            <a:avLst>
              <a:gd name="adj1" fmla="val 50000"/>
            </a:avLst>
          </a:prstGeom>
          <a:noFill/>
          <a:ln w="54720" cap="flat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64530" name="Rectangle 18"/>
          <p:cNvSpPr>
            <a:spLocks noChangeArrowheads="1"/>
          </p:cNvSpPr>
          <p:nvPr/>
        </p:nvSpPr>
        <p:spPr bwMode="auto">
          <a:xfrm>
            <a:off x="3525120" y="4562399"/>
            <a:ext cx="207360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2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Tower of Hanoi Insight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6136185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81055" y="6622997"/>
            <a:ext cx="8228160" cy="1144921"/>
          </a:xfrm>
          <a:ln/>
        </p:spPr>
        <p:txBody>
          <a:bodyPr tIns="10058"/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endParaRPr lang="en-US" dirty="0"/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6481" y="1604329"/>
            <a:ext cx="8228160" cy="4526396"/>
          </a:xfrm>
          <a:ln/>
        </p:spPr>
        <p:txBody>
          <a:bodyPr/>
          <a:lstStyle/>
          <a:p>
            <a:pPr marL="391686" indent="-293764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We need to find a very simple case that we can solve directly in order for the recursion to work.</a:t>
            </a:r>
          </a:p>
          <a:p>
            <a:pPr marL="391686" indent="-293764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If the tower has size one, we can just move that single disk from the source to the destination.</a:t>
            </a:r>
          </a:p>
        </p:txBody>
      </p:sp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Base Case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5769117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581" y="3570152"/>
            <a:ext cx="2465741" cy="243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18989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moveTower(3, 'a', 'c', 'b');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74755" name="Rectangle 3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74757" name="Rectangle 5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74758" name="Rectangle 6"/>
          <p:cNvSpPr>
            <a:spLocks noChangeArrowheads="1"/>
          </p:cNvSpPr>
          <p:nvPr/>
        </p:nvSpPr>
        <p:spPr bwMode="auto">
          <a:xfrm>
            <a:off x="228096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74759" name="Rectangle 7"/>
          <p:cNvSpPr>
            <a:spLocks noChangeArrowheads="1"/>
          </p:cNvSpPr>
          <p:nvPr/>
        </p:nvSpPr>
        <p:spPr bwMode="auto">
          <a:xfrm>
            <a:off x="2488320" y="5184544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74760" name="Rectangle 8"/>
          <p:cNvSpPr>
            <a:spLocks noChangeArrowheads="1"/>
          </p:cNvSpPr>
          <p:nvPr/>
        </p:nvSpPr>
        <p:spPr bwMode="auto">
          <a:xfrm>
            <a:off x="2695680" y="4769781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74761" name="Rectangle 9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74762" name="Rectangle 10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74763" name="Rectangle 11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74764" name="Rectangle 12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413841947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moveTower(3, 'a', 'c', 'b');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75779" name="Rectangle 3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75780" name="Rectangle 4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75781" name="Rectangle 5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75782" name="Rectangle 6"/>
          <p:cNvSpPr>
            <a:spLocks noChangeArrowheads="1"/>
          </p:cNvSpPr>
          <p:nvPr/>
        </p:nvSpPr>
        <p:spPr bwMode="auto">
          <a:xfrm>
            <a:off x="228096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75783" name="Rectangle 7"/>
          <p:cNvSpPr>
            <a:spLocks noChangeArrowheads="1"/>
          </p:cNvSpPr>
          <p:nvPr/>
        </p:nvSpPr>
        <p:spPr bwMode="auto">
          <a:xfrm>
            <a:off x="2488320" y="5184544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75784" name="Rectangle 8"/>
          <p:cNvSpPr>
            <a:spLocks noChangeArrowheads="1"/>
          </p:cNvSpPr>
          <p:nvPr/>
        </p:nvSpPr>
        <p:spPr bwMode="auto">
          <a:xfrm>
            <a:off x="2695680" y="4769781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75785" name="Rectangle 9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75786" name="Rectangle 10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75787" name="Rectangle 11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75788" name="Rectangle 12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07282851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moveTower(3, 'a', 'b', 'c');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76802" name="Rectangle 2"/>
          <p:cNvSpPr>
            <a:spLocks noChangeArrowheads="1"/>
          </p:cNvSpPr>
          <p:nvPr/>
        </p:nvSpPr>
        <p:spPr bwMode="auto">
          <a:xfrm>
            <a:off x="622080" y="622145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76803" name="Rectangle 3"/>
          <p:cNvSpPr>
            <a:spLocks noChangeArrowheads="1"/>
          </p:cNvSpPr>
          <p:nvPr/>
        </p:nvSpPr>
        <p:spPr bwMode="auto">
          <a:xfrm>
            <a:off x="124416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76804" name="Rectangle 4"/>
          <p:cNvSpPr>
            <a:spLocks noChangeArrowheads="1"/>
          </p:cNvSpPr>
          <p:nvPr/>
        </p:nvSpPr>
        <p:spPr bwMode="auto">
          <a:xfrm>
            <a:off x="165888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3</a:t>
            </a:r>
          </a:p>
        </p:txBody>
      </p:sp>
      <p:sp>
        <p:nvSpPr>
          <p:cNvPr id="76805" name="Rectangle 5"/>
          <p:cNvSpPr>
            <a:spLocks noChangeArrowheads="1"/>
          </p:cNvSpPr>
          <p:nvPr/>
        </p:nvSpPr>
        <p:spPr bwMode="auto">
          <a:xfrm>
            <a:off x="269568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76806" name="Rectangle 6"/>
          <p:cNvSpPr>
            <a:spLocks noChangeArrowheads="1"/>
          </p:cNvSpPr>
          <p:nvPr/>
        </p:nvSpPr>
        <p:spPr bwMode="auto">
          <a:xfrm>
            <a:off x="352512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76807" name="Rectangle 7"/>
          <p:cNvSpPr>
            <a:spLocks noChangeArrowheads="1"/>
          </p:cNvSpPr>
          <p:nvPr/>
        </p:nvSpPr>
        <p:spPr bwMode="auto">
          <a:xfrm>
            <a:off x="476928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76808" name="Rectangle 8"/>
          <p:cNvSpPr>
            <a:spLocks noChangeArrowheads="1"/>
          </p:cNvSpPr>
          <p:nvPr/>
        </p:nvSpPr>
        <p:spPr bwMode="auto">
          <a:xfrm>
            <a:off x="518400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76809" name="Rectangle 9"/>
          <p:cNvSpPr>
            <a:spLocks noChangeArrowheads="1"/>
          </p:cNvSpPr>
          <p:nvPr/>
        </p:nvSpPr>
        <p:spPr bwMode="auto">
          <a:xfrm>
            <a:off x="622080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76810" name="Rectangle 10"/>
          <p:cNvSpPr>
            <a:spLocks noChangeArrowheads="1"/>
          </p:cNvSpPr>
          <p:nvPr/>
        </p:nvSpPr>
        <p:spPr bwMode="auto">
          <a:xfrm>
            <a:off x="705024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76811" name="Rectangle 11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76812" name="Rectangle 12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76813" name="Rectangle 13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76814" name="Rectangle 14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76815" name="Rectangle 15"/>
          <p:cNvSpPr>
            <a:spLocks noChangeArrowheads="1"/>
          </p:cNvSpPr>
          <p:nvPr/>
        </p:nvSpPr>
        <p:spPr bwMode="auto">
          <a:xfrm>
            <a:off x="228096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76816" name="Rectangle 16"/>
          <p:cNvSpPr>
            <a:spLocks noChangeArrowheads="1"/>
          </p:cNvSpPr>
          <p:nvPr/>
        </p:nvSpPr>
        <p:spPr bwMode="auto">
          <a:xfrm>
            <a:off x="2488320" y="5184544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76817" name="Rectangle 17"/>
          <p:cNvSpPr>
            <a:spLocks noChangeArrowheads="1"/>
          </p:cNvSpPr>
          <p:nvPr/>
        </p:nvSpPr>
        <p:spPr bwMode="auto">
          <a:xfrm>
            <a:off x="2695680" y="4769781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76818" name="Rectangle 18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76819" name="Rectangle 19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76820" name="Rectangle 20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76821" name="Rectangle 21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9341838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moveTower(3, 'a', 'b', 'c');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77826" name="Rectangle 2"/>
          <p:cNvSpPr>
            <a:spLocks noChangeArrowheads="1"/>
          </p:cNvSpPr>
          <p:nvPr/>
        </p:nvSpPr>
        <p:spPr bwMode="auto">
          <a:xfrm>
            <a:off x="622080" y="622145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if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77827" name="Rectangle 3"/>
          <p:cNvSpPr>
            <a:spLocks noChangeArrowheads="1"/>
          </p:cNvSpPr>
          <p:nvPr/>
        </p:nvSpPr>
        <p:spPr bwMode="auto">
          <a:xfrm>
            <a:off x="124416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77828" name="Rectangle 4"/>
          <p:cNvSpPr>
            <a:spLocks noChangeArrowheads="1"/>
          </p:cNvSpPr>
          <p:nvPr/>
        </p:nvSpPr>
        <p:spPr bwMode="auto">
          <a:xfrm>
            <a:off x="165888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3</a:t>
            </a: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269568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77830" name="Rectangle 6"/>
          <p:cNvSpPr>
            <a:spLocks noChangeArrowheads="1"/>
          </p:cNvSpPr>
          <p:nvPr/>
        </p:nvSpPr>
        <p:spPr bwMode="auto">
          <a:xfrm>
            <a:off x="352512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77831" name="Rectangle 7"/>
          <p:cNvSpPr>
            <a:spLocks noChangeArrowheads="1"/>
          </p:cNvSpPr>
          <p:nvPr/>
        </p:nvSpPr>
        <p:spPr bwMode="auto">
          <a:xfrm>
            <a:off x="476928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77832" name="Rectangle 8"/>
          <p:cNvSpPr>
            <a:spLocks noChangeArrowheads="1"/>
          </p:cNvSpPr>
          <p:nvPr/>
        </p:nvSpPr>
        <p:spPr bwMode="auto">
          <a:xfrm>
            <a:off x="518400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77833" name="Rectangle 9"/>
          <p:cNvSpPr>
            <a:spLocks noChangeArrowheads="1"/>
          </p:cNvSpPr>
          <p:nvPr/>
        </p:nvSpPr>
        <p:spPr bwMode="auto">
          <a:xfrm>
            <a:off x="622080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77834" name="Rectangle 10"/>
          <p:cNvSpPr>
            <a:spLocks noChangeArrowheads="1"/>
          </p:cNvSpPr>
          <p:nvPr/>
        </p:nvSpPr>
        <p:spPr bwMode="auto">
          <a:xfrm>
            <a:off x="705024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77835" name="Rectangle 11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77836" name="Rectangle 12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77837" name="Rectangle 13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77838" name="Rectangle 14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77839" name="Rectangle 15"/>
          <p:cNvSpPr>
            <a:spLocks noChangeArrowheads="1"/>
          </p:cNvSpPr>
          <p:nvPr/>
        </p:nvSpPr>
        <p:spPr bwMode="auto">
          <a:xfrm>
            <a:off x="228096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77840" name="Rectangle 16"/>
          <p:cNvSpPr>
            <a:spLocks noChangeArrowheads="1"/>
          </p:cNvSpPr>
          <p:nvPr/>
        </p:nvSpPr>
        <p:spPr bwMode="auto">
          <a:xfrm>
            <a:off x="2488320" y="5184544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77841" name="Rectangle 17"/>
          <p:cNvSpPr>
            <a:spLocks noChangeArrowheads="1"/>
          </p:cNvSpPr>
          <p:nvPr/>
        </p:nvSpPr>
        <p:spPr bwMode="auto">
          <a:xfrm>
            <a:off x="2695680" y="4769781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77842" name="Rectangle 18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77843" name="Rectangle 19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77844" name="Rectangle 20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77845" name="Rectangle 21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51636645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moveTower(3, 'a', 'b', 'c');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78850" name="Rectangle 2"/>
          <p:cNvSpPr>
            <a:spLocks noChangeArrowheads="1"/>
          </p:cNvSpPr>
          <p:nvPr/>
        </p:nvSpPr>
        <p:spPr bwMode="auto">
          <a:xfrm>
            <a:off x="622080" y="622145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124416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78852" name="Rectangle 4"/>
          <p:cNvSpPr>
            <a:spLocks noChangeArrowheads="1"/>
          </p:cNvSpPr>
          <p:nvPr/>
        </p:nvSpPr>
        <p:spPr bwMode="auto">
          <a:xfrm>
            <a:off x="165888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3</a:t>
            </a:r>
          </a:p>
        </p:txBody>
      </p:sp>
      <p:sp>
        <p:nvSpPr>
          <p:cNvPr id="78853" name="Rectangle 5"/>
          <p:cNvSpPr>
            <a:spLocks noChangeArrowheads="1"/>
          </p:cNvSpPr>
          <p:nvPr/>
        </p:nvSpPr>
        <p:spPr bwMode="auto">
          <a:xfrm>
            <a:off x="269568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78854" name="Rectangle 6"/>
          <p:cNvSpPr>
            <a:spLocks noChangeArrowheads="1"/>
          </p:cNvSpPr>
          <p:nvPr/>
        </p:nvSpPr>
        <p:spPr bwMode="auto">
          <a:xfrm>
            <a:off x="352512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78855" name="Rectangle 7"/>
          <p:cNvSpPr>
            <a:spLocks noChangeArrowheads="1"/>
          </p:cNvSpPr>
          <p:nvPr/>
        </p:nvSpPr>
        <p:spPr bwMode="auto">
          <a:xfrm>
            <a:off x="476928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78856" name="Rectangle 8"/>
          <p:cNvSpPr>
            <a:spLocks noChangeArrowheads="1"/>
          </p:cNvSpPr>
          <p:nvPr/>
        </p:nvSpPr>
        <p:spPr bwMode="auto">
          <a:xfrm>
            <a:off x="518400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78857" name="Rectangle 9"/>
          <p:cNvSpPr>
            <a:spLocks noChangeArrowheads="1"/>
          </p:cNvSpPr>
          <p:nvPr/>
        </p:nvSpPr>
        <p:spPr bwMode="auto">
          <a:xfrm>
            <a:off x="622080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78858" name="Rectangle 10"/>
          <p:cNvSpPr>
            <a:spLocks noChangeArrowheads="1"/>
          </p:cNvSpPr>
          <p:nvPr/>
        </p:nvSpPr>
        <p:spPr bwMode="auto">
          <a:xfrm>
            <a:off x="705024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78859" name="Rectangle 11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78860" name="Rectangle 12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78861" name="Rectangle 13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78862" name="Rectangle 14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78863" name="Rectangle 15"/>
          <p:cNvSpPr>
            <a:spLocks noChangeArrowheads="1"/>
          </p:cNvSpPr>
          <p:nvPr/>
        </p:nvSpPr>
        <p:spPr bwMode="auto">
          <a:xfrm>
            <a:off x="228096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78864" name="Rectangle 16"/>
          <p:cNvSpPr>
            <a:spLocks noChangeArrowheads="1"/>
          </p:cNvSpPr>
          <p:nvPr/>
        </p:nvSpPr>
        <p:spPr bwMode="auto">
          <a:xfrm>
            <a:off x="2488320" y="5184544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78865" name="Rectangle 17"/>
          <p:cNvSpPr>
            <a:spLocks noChangeArrowheads="1"/>
          </p:cNvSpPr>
          <p:nvPr/>
        </p:nvSpPr>
        <p:spPr bwMode="auto">
          <a:xfrm>
            <a:off x="2695680" y="4769781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78866" name="Rectangle 18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78867" name="Rectangle 19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78868" name="Rectangle 20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78869" name="Rectangle 21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08660264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moveTower(3, 'a', 'b', 'c');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79874" name="Rectangle 2"/>
          <p:cNvSpPr>
            <a:spLocks noChangeArrowheads="1"/>
          </p:cNvSpPr>
          <p:nvPr/>
        </p:nvSpPr>
        <p:spPr bwMode="auto">
          <a:xfrm>
            <a:off x="622080" y="622145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79875" name="Rectangle 3"/>
          <p:cNvSpPr>
            <a:spLocks noChangeArrowheads="1"/>
          </p:cNvSpPr>
          <p:nvPr/>
        </p:nvSpPr>
        <p:spPr bwMode="auto">
          <a:xfrm>
            <a:off x="124416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79876" name="Rectangle 4"/>
          <p:cNvSpPr>
            <a:spLocks noChangeArrowheads="1"/>
          </p:cNvSpPr>
          <p:nvPr/>
        </p:nvSpPr>
        <p:spPr bwMode="auto">
          <a:xfrm>
            <a:off x="165888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3</a:t>
            </a:r>
          </a:p>
        </p:txBody>
      </p:sp>
      <p:sp>
        <p:nvSpPr>
          <p:cNvPr id="79877" name="Rectangle 5"/>
          <p:cNvSpPr>
            <a:spLocks noChangeArrowheads="1"/>
          </p:cNvSpPr>
          <p:nvPr/>
        </p:nvSpPr>
        <p:spPr bwMode="auto">
          <a:xfrm>
            <a:off x="269568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79878" name="Rectangle 6"/>
          <p:cNvSpPr>
            <a:spLocks noChangeArrowheads="1"/>
          </p:cNvSpPr>
          <p:nvPr/>
        </p:nvSpPr>
        <p:spPr bwMode="auto">
          <a:xfrm>
            <a:off x="352512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79879" name="Rectangle 7"/>
          <p:cNvSpPr>
            <a:spLocks noChangeArrowheads="1"/>
          </p:cNvSpPr>
          <p:nvPr/>
        </p:nvSpPr>
        <p:spPr bwMode="auto">
          <a:xfrm>
            <a:off x="476928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79880" name="Rectangle 8"/>
          <p:cNvSpPr>
            <a:spLocks noChangeArrowheads="1"/>
          </p:cNvSpPr>
          <p:nvPr/>
        </p:nvSpPr>
        <p:spPr bwMode="auto">
          <a:xfrm>
            <a:off x="518400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79881" name="Rectangle 9"/>
          <p:cNvSpPr>
            <a:spLocks noChangeArrowheads="1"/>
          </p:cNvSpPr>
          <p:nvPr/>
        </p:nvSpPr>
        <p:spPr bwMode="auto">
          <a:xfrm>
            <a:off x="622080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79882" name="Rectangle 10"/>
          <p:cNvSpPr>
            <a:spLocks noChangeArrowheads="1"/>
          </p:cNvSpPr>
          <p:nvPr/>
        </p:nvSpPr>
        <p:spPr bwMode="auto">
          <a:xfrm>
            <a:off x="705024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79883" name="Rectangle 11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79884" name="Rectangle 12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79885" name="Rectangle 13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79886" name="Rectangle 14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79887" name="Rectangle 15"/>
          <p:cNvSpPr>
            <a:spLocks noChangeArrowheads="1"/>
          </p:cNvSpPr>
          <p:nvPr/>
        </p:nvSpPr>
        <p:spPr bwMode="auto">
          <a:xfrm>
            <a:off x="228096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79888" name="Rectangle 16"/>
          <p:cNvSpPr>
            <a:spLocks noChangeArrowheads="1"/>
          </p:cNvSpPr>
          <p:nvPr/>
        </p:nvSpPr>
        <p:spPr bwMode="auto">
          <a:xfrm>
            <a:off x="2488320" y="5184544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79889" name="Rectangle 17"/>
          <p:cNvSpPr>
            <a:spLocks noChangeArrowheads="1"/>
          </p:cNvSpPr>
          <p:nvPr/>
        </p:nvSpPr>
        <p:spPr bwMode="auto">
          <a:xfrm>
            <a:off x="2695680" y="4769781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79890" name="Rectangle 18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79891" name="Rectangle 19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79892" name="Rectangle 20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79893" name="Rectangle 21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08236272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moveTower(3, 'a', 'b', 'c');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80898" name="Rectangle 2"/>
          <p:cNvSpPr>
            <a:spLocks noChangeArrowheads="1"/>
          </p:cNvSpPr>
          <p:nvPr/>
        </p:nvSpPr>
        <p:spPr bwMode="auto">
          <a:xfrm>
            <a:off x="622080" y="622145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80899" name="Rectangle 3"/>
          <p:cNvSpPr>
            <a:spLocks noChangeArrowheads="1"/>
          </p:cNvSpPr>
          <p:nvPr/>
        </p:nvSpPr>
        <p:spPr bwMode="auto">
          <a:xfrm>
            <a:off x="124416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165888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3</a:t>
            </a:r>
          </a:p>
        </p:txBody>
      </p:sp>
      <p:sp>
        <p:nvSpPr>
          <p:cNvPr id="80901" name="Rectangle 5"/>
          <p:cNvSpPr>
            <a:spLocks noChangeArrowheads="1"/>
          </p:cNvSpPr>
          <p:nvPr/>
        </p:nvSpPr>
        <p:spPr bwMode="auto">
          <a:xfrm>
            <a:off x="269568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80902" name="Rectangle 6"/>
          <p:cNvSpPr>
            <a:spLocks noChangeArrowheads="1"/>
          </p:cNvSpPr>
          <p:nvPr/>
        </p:nvSpPr>
        <p:spPr bwMode="auto">
          <a:xfrm>
            <a:off x="352512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80903" name="Rectangle 7"/>
          <p:cNvSpPr>
            <a:spLocks noChangeArrowheads="1"/>
          </p:cNvSpPr>
          <p:nvPr/>
        </p:nvSpPr>
        <p:spPr bwMode="auto">
          <a:xfrm>
            <a:off x="476928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80904" name="Rectangle 8"/>
          <p:cNvSpPr>
            <a:spLocks noChangeArrowheads="1"/>
          </p:cNvSpPr>
          <p:nvPr/>
        </p:nvSpPr>
        <p:spPr bwMode="auto">
          <a:xfrm>
            <a:off x="518400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80905" name="Rectangle 9"/>
          <p:cNvSpPr>
            <a:spLocks noChangeArrowheads="1"/>
          </p:cNvSpPr>
          <p:nvPr/>
        </p:nvSpPr>
        <p:spPr bwMode="auto">
          <a:xfrm>
            <a:off x="622080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80906" name="Rectangle 10"/>
          <p:cNvSpPr>
            <a:spLocks noChangeArrowheads="1"/>
          </p:cNvSpPr>
          <p:nvPr/>
        </p:nvSpPr>
        <p:spPr bwMode="auto">
          <a:xfrm>
            <a:off x="705024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80907" name="Rectangle 11"/>
          <p:cNvSpPr>
            <a:spLocks noChangeArrowheads="1"/>
          </p:cNvSpPr>
          <p:nvPr/>
        </p:nvSpPr>
        <p:spPr bwMode="auto">
          <a:xfrm>
            <a:off x="1036800" y="1036909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80908" name="Rectangle 12"/>
          <p:cNvSpPr>
            <a:spLocks noChangeArrowheads="1"/>
          </p:cNvSpPr>
          <p:nvPr/>
        </p:nvSpPr>
        <p:spPr bwMode="auto">
          <a:xfrm>
            <a:off x="165888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80909" name="Rectangle 13"/>
          <p:cNvSpPr>
            <a:spLocks noChangeArrowheads="1"/>
          </p:cNvSpPr>
          <p:nvPr/>
        </p:nvSpPr>
        <p:spPr bwMode="auto">
          <a:xfrm>
            <a:off x="207360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2</a:t>
            </a:r>
          </a:p>
        </p:txBody>
      </p:sp>
      <p:sp>
        <p:nvSpPr>
          <p:cNvPr id="80910" name="Rectangle 14"/>
          <p:cNvSpPr>
            <a:spLocks noChangeArrowheads="1"/>
          </p:cNvSpPr>
          <p:nvPr/>
        </p:nvSpPr>
        <p:spPr bwMode="auto">
          <a:xfrm>
            <a:off x="311040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80911" name="Rectangle 15"/>
          <p:cNvSpPr>
            <a:spLocks noChangeArrowheads="1"/>
          </p:cNvSpPr>
          <p:nvPr/>
        </p:nvSpPr>
        <p:spPr bwMode="auto">
          <a:xfrm>
            <a:off x="393984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80912" name="Rectangle 16"/>
          <p:cNvSpPr>
            <a:spLocks noChangeArrowheads="1"/>
          </p:cNvSpPr>
          <p:nvPr/>
        </p:nvSpPr>
        <p:spPr bwMode="auto">
          <a:xfrm>
            <a:off x="518400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80913" name="Rectangle 17"/>
          <p:cNvSpPr>
            <a:spLocks noChangeArrowheads="1"/>
          </p:cNvSpPr>
          <p:nvPr/>
        </p:nvSpPr>
        <p:spPr bwMode="auto">
          <a:xfrm>
            <a:off x="559872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80914" name="Rectangle 18"/>
          <p:cNvSpPr>
            <a:spLocks noChangeArrowheads="1"/>
          </p:cNvSpPr>
          <p:nvPr/>
        </p:nvSpPr>
        <p:spPr bwMode="auto">
          <a:xfrm>
            <a:off x="663552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80915" name="Rectangle 19"/>
          <p:cNvSpPr>
            <a:spLocks noChangeArrowheads="1"/>
          </p:cNvSpPr>
          <p:nvPr/>
        </p:nvSpPr>
        <p:spPr bwMode="auto">
          <a:xfrm>
            <a:off x="746496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80916" name="Rectangle 20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0917" name="Rectangle 21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0918" name="Rectangle 22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0919" name="Rectangle 23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0920" name="Rectangle 24"/>
          <p:cNvSpPr>
            <a:spLocks noChangeArrowheads="1"/>
          </p:cNvSpPr>
          <p:nvPr/>
        </p:nvSpPr>
        <p:spPr bwMode="auto">
          <a:xfrm>
            <a:off x="228096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0921" name="Rectangle 25"/>
          <p:cNvSpPr>
            <a:spLocks noChangeArrowheads="1"/>
          </p:cNvSpPr>
          <p:nvPr/>
        </p:nvSpPr>
        <p:spPr bwMode="auto">
          <a:xfrm>
            <a:off x="2488320" y="5184544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0922" name="Rectangle 26"/>
          <p:cNvSpPr>
            <a:spLocks noChangeArrowheads="1"/>
          </p:cNvSpPr>
          <p:nvPr/>
        </p:nvSpPr>
        <p:spPr bwMode="auto">
          <a:xfrm>
            <a:off x="2695680" y="4769781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0923" name="Rectangle 27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80924" name="Rectangle 28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80925" name="Rectangle 29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80926" name="Rectangle 30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82096692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moveTower(3, 'a', 'b', 'c');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81922" name="Rectangle 2"/>
          <p:cNvSpPr>
            <a:spLocks noChangeArrowheads="1"/>
          </p:cNvSpPr>
          <p:nvPr/>
        </p:nvSpPr>
        <p:spPr bwMode="auto">
          <a:xfrm>
            <a:off x="622080" y="622145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81923" name="Rectangle 3"/>
          <p:cNvSpPr>
            <a:spLocks noChangeArrowheads="1"/>
          </p:cNvSpPr>
          <p:nvPr/>
        </p:nvSpPr>
        <p:spPr bwMode="auto">
          <a:xfrm>
            <a:off x="124416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81924" name="Rectangle 4"/>
          <p:cNvSpPr>
            <a:spLocks noChangeArrowheads="1"/>
          </p:cNvSpPr>
          <p:nvPr/>
        </p:nvSpPr>
        <p:spPr bwMode="auto">
          <a:xfrm>
            <a:off x="165888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3</a:t>
            </a:r>
          </a:p>
        </p:txBody>
      </p:sp>
      <p:sp>
        <p:nvSpPr>
          <p:cNvPr id="81925" name="Rectangle 5"/>
          <p:cNvSpPr>
            <a:spLocks noChangeArrowheads="1"/>
          </p:cNvSpPr>
          <p:nvPr/>
        </p:nvSpPr>
        <p:spPr bwMode="auto">
          <a:xfrm>
            <a:off x="269568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81926" name="Rectangle 6"/>
          <p:cNvSpPr>
            <a:spLocks noChangeArrowheads="1"/>
          </p:cNvSpPr>
          <p:nvPr/>
        </p:nvSpPr>
        <p:spPr bwMode="auto">
          <a:xfrm>
            <a:off x="352512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81927" name="Rectangle 7"/>
          <p:cNvSpPr>
            <a:spLocks noChangeArrowheads="1"/>
          </p:cNvSpPr>
          <p:nvPr/>
        </p:nvSpPr>
        <p:spPr bwMode="auto">
          <a:xfrm>
            <a:off x="476928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81928" name="Rectangle 8"/>
          <p:cNvSpPr>
            <a:spLocks noChangeArrowheads="1"/>
          </p:cNvSpPr>
          <p:nvPr/>
        </p:nvSpPr>
        <p:spPr bwMode="auto">
          <a:xfrm>
            <a:off x="518400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81929" name="Rectangle 9"/>
          <p:cNvSpPr>
            <a:spLocks noChangeArrowheads="1"/>
          </p:cNvSpPr>
          <p:nvPr/>
        </p:nvSpPr>
        <p:spPr bwMode="auto">
          <a:xfrm>
            <a:off x="622080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81930" name="Rectangle 10"/>
          <p:cNvSpPr>
            <a:spLocks noChangeArrowheads="1"/>
          </p:cNvSpPr>
          <p:nvPr/>
        </p:nvSpPr>
        <p:spPr bwMode="auto">
          <a:xfrm>
            <a:off x="705024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81931" name="Rectangle 11"/>
          <p:cNvSpPr>
            <a:spLocks noChangeArrowheads="1"/>
          </p:cNvSpPr>
          <p:nvPr/>
        </p:nvSpPr>
        <p:spPr bwMode="auto">
          <a:xfrm>
            <a:off x="1036800" y="1036909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if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81932" name="Rectangle 12"/>
          <p:cNvSpPr>
            <a:spLocks noChangeArrowheads="1"/>
          </p:cNvSpPr>
          <p:nvPr/>
        </p:nvSpPr>
        <p:spPr bwMode="auto">
          <a:xfrm>
            <a:off x="165888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81933" name="Rectangle 13"/>
          <p:cNvSpPr>
            <a:spLocks noChangeArrowheads="1"/>
          </p:cNvSpPr>
          <p:nvPr/>
        </p:nvSpPr>
        <p:spPr bwMode="auto">
          <a:xfrm>
            <a:off x="207360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2</a:t>
            </a:r>
          </a:p>
        </p:txBody>
      </p:sp>
      <p:sp>
        <p:nvSpPr>
          <p:cNvPr id="81934" name="Rectangle 14"/>
          <p:cNvSpPr>
            <a:spLocks noChangeArrowheads="1"/>
          </p:cNvSpPr>
          <p:nvPr/>
        </p:nvSpPr>
        <p:spPr bwMode="auto">
          <a:xfrm>
            <a:off x="311040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81935" name="Rectangle 15"/>
          <p:cNvSpPr>
            <a:spLocks noChangeArrowheads="1"/>
          </p:cNvSpPr>
          <p:nvPr/>
        </p:nvSpPr>
        <p:spPr bwMode="auto">
          <a:xfrm>
            <a:off x="393984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81936" name="Rectangle 16"/>
          <p:cNvSpPr>
            <a:spLocks noChangeArrowheads="1"/>
          </p:cNvSpPr>
          <p:nvPr/>
        </p:nvSpPr>
        <p:spPr bwMode="auto">
          <a:xfrm>
            <a:off x="518400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81937" name="Rectangle 17"/>
          <p:cNvSpPr>
            <a:spLocks noChangeArrowheads="1"/>
          </p:cNvSpPr>
          <p:nvPr/>
        </p:nvSpPr>
        <p:spPr bwMode="auto">
          <a:xfrm>
            <a:off x="559872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81938" name="Rectangle 18"/>
          <p:cNvSpPr>
            <a:spLocks noChangeArrowheads="1"/>
          </p:cNvSpPr>
          <p:nvPr/>
        </p:nvSpPr>
        <p:spPr bwMode="auto">
          <a:xfrm>
            <a:off x="663552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81939" name="Rectangle 19"/>
          <p:cNvSpPr>
            <a:spLocks noChangeArrowheads="1"/>
          </p:cNvSpPr>
          <p:nvPr/>
        </p:nvSpPr>
        <p:spPr bwMode="auto">
          <a:xfrm>
            <a:off x="746496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81940" name="Rectangle 20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1941" name="Rectangle 21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1942" name="Rectangle 22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1943" name="Rectangle 23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1944" name="Rectangle 24"/>
          <p:cNvSpPr>
            <a:spLocks noChangeArrowheads="1"/>
          </p:cNvSpPr>
          <p:nvPr/>
        </p:nvSpPr>
        <p:spPr bwMode="auto">
          <a:xfrm>
            <a:off x="228096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1945" name="Rectangle 25"/>
          <p:cNvSpPr>
            <a:spLocks noChangeArrowheads="1"/>
          </p:cNvSpPr>
          <p:nvPr/>
        </p:nvSpPr>
        <p:spPr bwMode="auto">
          <a:xfrm>
            <a:off x="2488320" y="5184544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1946" name="Rectangle 26"/>
          <p:cNvSpPr>
            <a:spLocks noChangeArrowheads="1"/>
          </p:cNvSpPr>
          <p:nvPr/>
        </p:nvSpPr>
        <p:spPr bwMode="auto">
          <a:xfrm>
            <a:off x="2695680" y="4769781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1947" name="Rectangle 27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81948" name="Rectangle 28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81949" name="Rectangle 29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81950" name="Rectangle 30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4866762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moveTower(3, 'a', 'b', 'c');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82946" name="Rectangle 2"/>
          <p:cNvSpPr>
            <a:spLocks noChangeArrowheads="1"/>
          </p:cNvSpPr>
          <p:nvPr/>
        </p:nvSpPr>
        <p:spPr bwMode="auto">
          <a:xfrm>
            <a:off x="622080" y="622145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82947" name="Rectangle 3"/>
          <p:cNvSpPr>
            <a:spLocks noChangeArrowheads="1"/>
          </p:cNvSpPr>
          <p:nvPr/>
        </p:nvSpPr>
        <p:spPr bwMode="auto">
          <a:xfrm>
            <a:off x="124416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82948" name="Rectangle 4"/>
          <p:cNvSpPr>
            <a:spLocks noChangeArrowheads="1"/>
          </p:cNvSpPr>
          <p:nvPr/>
        </p:nvSpPr>
        <p:spPr bwMode="auto">
          <a:xfrm>
            <a:off x="165888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3</a:t>
            </a:r>
          </a:p>
        </p:txBody>
      </p:sp>
      <p:sp>
        <p:nvSpPr>
          <p:cNvPr id="82949" name="Rectangle 5"/>
          <p:cNvSpPr>
            <a:spLocks noChangeArrowheads="1"/>
          </p:cNvSpPr>
          <p:nvPr/>
        </p:nvSpPr>
        <p:spPr bwMode="auto">
          <a:xfrm>
            <a:off x="269568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82950" name="Rectangle 6"/>
          <p:cNvSpPr>
            <a:spLocks noChangeArrowheads="1"/>
          </p:cNvSpPr>
          <p:nvPr/>
        </p:nvSpPr>
        <p:spPr bwMode="auto">
          <a:xfrm>
            <a:off x="352512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82951" name="Rectangle 7"/>
          <p:cNvSpPr>
            <a:spLocks noChangeArrowheads="1"/>
          </p:cNvSpPr>
          <p:nvPr/>
        </p:nvSpPr>
        <p:spPr bwMode="auto">
          <a:xfrm>
            <a:off x="476928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82952" name="Rectangle 8"/>
          <p:cNvSpPr>
            <a:spLocks noChangeArrowheads="1"/>
          </p:cNvSpPr>
          <p:nvPr/>
        </p:nvSpPr>
        <p:spPr bwMode="auto">
          <a:xfrm>
            <a:off x="518400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82953" name="Rectangle 9"/>
          <p:cNvSpPr>
            <a:spLocks noChangeArrowheads="1"/>
          </p:cNvSpPr>
          <p:nvPr/>
        </p:nvSpPr>
        <p:spPr bwMode="auto">
          <a:xfrm>
            <a:off x="622080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82954" name="Rectangle 10"/>
          <p:cNvSpPr>
            <a:spLocks noChangeArrowheads="1"/>
          </p:cNvSpPr>
          <p:nvPr/>
        </p:nvSpPr>
        <p:spPr bwMode="auto">
          <a:xfrm>
            <a:off x="705024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82955" name="Rectangle 11"/>
          <p:cNvSpPr>
            <a:spLocks noChangeArrowheads="1"/>
          </p:cNvSpPr>
          <p:nvPr/>
        </p:nvSpPr>
        <p:spPr bwMode="auto">
          <a:xfrm>
            <a:off x="1036800" y="1036909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82956" name="Rectangle 12"/>
          <p:cNvSpPr>
            <a:spLocks noChangeArrowheads="1"/>
          </p:cNvSpPr>
          <p:nvPr/>
        </p:nvSpPr>
        <p:spPr bwMode="auto">
          <a:xfrm>
            <a:off x="165888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82957" name="Rectangle 13"/>
          <p:cNvSpPr>
            <a:spLocks noChangeArrowheads="1"/>
          </p:cNvSpPr>
          <p:nvPr/>
        </p:nvSpPr>
        <p:spPr bwMode="auto">
          <a:xfrm>
            <a:off x="207360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2</a:t>
            </a:r>
          </a:p>
        </p:txBody>
      </p:sp>
      <p:sp>
        <p:nvSpPr>
          <p:cNvPr id="82958" name="Rectangle 14"/>
          <p:cNvSpPr>
            <a:spLocks noChangeArrowheads="1"/>
          </p:cNvSpPr>
          <p:nvPr/>
        </p:nvSpPr>
        <p:spPr bwMode="auto">
          <a:xfrm>
            <a:off x="311040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82959" name="Rectangle 15"/>
          <p:cNvSpPr>
            <a:spLocks noChangeArrowheads="1"/>
          </p:cNvSpPr>
          <p:nvPr/>
        </p:nvSpPr>
        <p:spPr bwMode="auto">
          <a:xfrm>
            <a:off x="393984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82960" name="Rectangle 16"/>
          <p:cNvSpPr>
            <a:spLocks noChangeArrowheads="1"/>
          </p:cNvSpPr>
          <p:nvPr/>
        </p:nvSpPr>
        <p:spPr bwMode="auto">
          <a:xfrm>
            <a:off x="518400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82961" name="Rectangle 17"/>
          <p:cNvSpPr>
            <a:spLocks noChangeArrowheads="1"/>
          </p:cNvSpPr>
          <p:nvPr/>
        </p:nvSpPr>
        <p:spPr bwMode="auto">
          <a:xfrm>
            <a:off x="559872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82962" name="Rectangle 18"/>
          <p:cNvSpPr>
            <a:spLocks noChangeArrowheads="1"/>
          </p:cNvSpPr>
          <p:nvPr/>
        </p:nvSpPr>
        <p:spPr bwMode="auto">
          <a:xfrm>
            <a:off x="663552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82963" name="Rectangle 19"/>
          <p:cNvSpPr>
            <a:spLocks noChangeArrowheads="1"/>
          </p:cNvSpPr>
          <p:nvPr/>
        </p:nvSpPr>
        <p:spPr bwMode="auto">
          <a:xfrm>
            <a:off x="746496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82964" name="Rectangle 20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2965" name="Rectangle 21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2966" name="Rectangle 22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2967" name="Rectangle 23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2968" name="Rectangle 24"/>
          <p:cNvSpPr>
            <a:spLocks noChangeArrowheads="1"/>
          </p:cNvSpPr>
          <p:nvPr/>
        </p:nvSpPr>
        <p:spPr bwMode="auto">
          <a:xfrm>
            <a:off x="228096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2969" name="Rectangle 25"/>
          <p:cNvSpPr>
            <a:spLocks noChangeArrowheads="1"/>
          </p:cNvSpPr>
          <p:nvPr/>
        </p:nvSpPr>
        <p:spPr bwMode="auto">
          <a:xfrm>
            <a:off x="2488320" y="5184544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2970" name="Rectangle 26"/>
          <p:cNvSpPr>
            <a:spLocks noChangeArrowheads="1"/>
          </p:cNvSpPr>
          <p:nvPr/>
        </p:nvSpPr>
        <p:spPr bwMode="auto">
          <a:xfrm>
            <a:off x="2695680" y="4769781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2971" name="Rectangle 27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82972" name="Rectangle 28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82973" name="Rectangle 29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82974" name="Rectangle 30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26152854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moveTower(3, 'a', 'b', 'c');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622080" y="622145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83971" name="Rectangle 3"/>
          <p:cNvSpPr>
            <a:spLocks noChangeArrowheads="1"/>
          </p:cNvSpPr>
          <p:nvPr/>
        </p:nvSpPr>
        <p:spPr bwMode="auto">
          <a:xfrm>
            <a:off x="124416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165888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3</a:t>
            </a:r>
          </a:p>
        </p:txBody>
      </p:sp>
      <p:sp>
        <p:nvSpPr>
          <p:cNvPr id="83973" name="Rectangle 5"/>
          <p:cNvSpPr>
            <a:spLocks noChangeArrowheads="1"/>
          </p:cNvSpPr>
          <p:nvPr/>
        </p:nvSpPr>
        <p:spPr bwMode="auto">
          <a:xfrm>
            <a:off x="269568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83974" name="Rectangle 6"/>
          <p:cNvSpPr>
            <a:spLocks noChangeArrowheads="1"/>
          </p:cNvSpPr>
          <p:nvPr/>
        </p:nvSpPr>
        <p:spPr bwMode="auto">
          <a:xfrm>
            <a:off x="352512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83975" name="Rectangle 7"/>
          <p:cNvSpPr>
            <a:spLocks noChangeArrowheads="1"/>
          </p:cNvSpPr>
          <p:nvPr/>
        </p:nvSpPr>
        <p:spPr bwMode="auto">
          <a:xfrm>
            <a:off x="476928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83976" name="Rectangle 8"/>
          <p:cNvSpPr>
            <a:spLocks noChangeArrowheads="1"/>
          </p:cNvSpPr>
          <p:nvPr/>
        </p:nvSpPr>
        <p:spPr bwMode="auto">
          <a:xfrm>
            <a:off x="518400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83977" name="Rectangle 9"/>
          <p:cNvSpPr>
            <a:spLocks noChangeArrowheads="1"/>
          </p:cNvSpPr>
          <p:nvPr/>
        </p:nvSpPr>
        <p:spPr bwMode="auto">
          <a:xfrm>
            <a:off x="622080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83978" name="Rectangle 10"/>
          <p:cNvSpPr>
            <a:spLocks noChangeArrowheads="1"/>
          </p:cNvSpPr>
          <p:nvPr/>
        </p:nvSpPr>
        <p:spPr bwMode="auto">
          <a:xfrm>
            <a:off x="705024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83979" name="Rectangle 11"/>
          <p:cNvSpPr>
            <a:spLocks noChangeArrowheads="1"/>
          </p:cNvSpPr>
          <p:nvPr/>
        </p:nvSpPr>
        <p:spPr bwMode="auto">
          <a:xfrm>
            <a:off x="1036800" y="1036909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83980" name="Rectangle 12"/>
          <p:cNvSpPr>
            <a:spLocks noChangeArrowheads="1"/>
          </p:cNvSpPr>
          <p:nvPr/>
        </p:nvSpPr>
        <p:spPr bwMode="auto">
          <a:xfrm>
            <a:off x="165888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83981" name="Rectangle 13"/>
          <p:cNvSpPr>
            <a:spLocks noChangeArrowheads="1"/>
          </p:cNvSpPr>
          <p:nvPr/>
        </p:nvSpPr>
        <p:spPr bwMode="auto">
          <a:xfrm>
            <a:off x="207360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2</a:t>
            </a:r>
          </a:p>
        </p:txBody>
      </p:sp>
      <p:sp>
        <p:nvSpPr>
          <p:cNvPr id="83982" name="Rectangle 14"/>
          <p:cNvSpPr>
            <a:spLocks noChangeArrowheads="1"/>
          </p:cNvSpPr>
          <p:nvPr/>
        </p:nvSpPr>
        <p:spPr bwMode="auto">
          <a:xfrm>
            <a:off x="311040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83983" name="Rectangle 15"/>
          <p:cNvSpPr>
            <a:spLocks noChangeArrowheads="1"/>
          </p:cNvSpPr>
          <p:nvPr/>
        </p:nvSpPr>
        <p:spPr bwMode="auto">
          <a:xfrm>
            <a:off x="393984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83984" name="Rectangle 16"/>
          <p:cNvSpPr>
            <a:spLocks noChangeArrowheads="1"/>
          </p:cNvSpPr>
          <p:nvPr/>
        </p:nvSpPr>
        <p:spPr bwMode="auto">
          <a:xfrm>
            <a:off x="518400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83985" name="Rectangle 17"/>
          <p:cNvSpPr>
            <a:spLocks noChangeArrowheads="1"/>
          </p:cNvSpPr>
          <p:nvPr/>
        </p:nvSpPr>
        <p:spPr bwMode="auto">
          <a:xfrm>
            <a:off x="559872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83986" name="Rectangle 18"/>
          <p:cNvSpPr>
            <a:spLocks noChangeArrowheads="1"/>
          </p:cNvSpPr>
          <p:nvPr/>
        </p:nvSpPr>
        <p:spPr bwMode="auto">
          <a:xfrm>
            <a:off x="663552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83987" name="Rectangle 19"/>
          <p:cNvSpPr>
            <a:spLocks noChangeArrowheads="1"/>
          </p:cNvSpPr>
          <p:nvPr/>
        </p:nvSpPr>
        <p:spPr bwMode="auto">
          <a:xfrm>
            <a:off x="746496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83988" name="Rectangle 20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3989" name="Rectangle 21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3990" name="Rectangle 22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3991" name="Rectangle 23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3992" name="Rectangle 24"/>
          <p:cNvSpPr>
            <a:spLocks noChangeArrowheads="1"/>
          </p:cNvSpPr>
          <p:nvPr/>
        </p:nvSpPr>
        <p:spPr bwMode="auto">
          <a:xfrm>
            <a:off x="228096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3993" name="Rectangle 25"/>
          <p:cNvSpPr>
            <a:spLocks noChangeArrowheads="1"/>
          </p:cNvSpPr>
          <p:nvPr/>
        </p:nvSpPr>
        <p:spPr bwMode="auto">
          <a:xfrm>
            <a:off x="2488320" y="5184544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3994" name="Rectangle 26"/>
          <p:cNvSpPr>
            <a:spLocks noChangeArrowheads="1"/>
          </p:cNvSpPr>
          <p:nvPr/>
        </p:nvSpPr>
        <p:spPr bwMode="auto">
          <a:xfrm>
            <a:off x="2695680" y="4769781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3995" name="Rectangle 27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83996" name="Rectangle 28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83997" name="Rectangle 29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83998" name="Rectangle 30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63887526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moveTower(3, 'a', 'b', 'c');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622080" y="622145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84995" name="Rectangle 3"/>
          <p:cNvSpPr>
            <a:spLocks noChangeArrowheads="1"/>
          </p:cNvSpPr>
          <p:nvPr/>
        </p:nvSpPr>
        <p:spPr bwMode="auto">
          <a:xfrm>
            <a:off x="124416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84996" name="Rectangle 4"/>
          <p:cNvSpPr>
            <a:spLocks noChangeArrowheads="1"/>
          </p:cNvSpPr>
          <p:nvPr/>
        </p:nvSpPr>
        <p:spPr bwMode="auto">
          <a:xfrm>
            <a:off x="165888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3</a:t>
            </a:r>
          </a:p>
        </p:txBody>
      </p:sp>
      <p:sp>
        <p:nvSpPr>
          <p:cNvPr id="84997" name="Rectangle 5"/>
          <p:cNvSpPr>
            <a:spLocks noChangeArrowheads="1"/>
          </p:cNvSpPr>
          <p:nvPr/>
        </p:nvSpPr>
        <p:spPr bwMode="auto">
          <a:xfrm>
            <a:off x="269568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84998" name="Rectangle 6"/>
          <p:cNvSpPr>
            <a:spLocks noChangeArrowheads="1"/>
          </p:cNvSpPr>
          <p:nvPr/>
        </p:nvSpPr>
        <p:spPr bwMode="auto">
          <a:xfrm>
            <a:off x="352512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84999" name="Rectangle 7"/>
          <p:cNvSpPr>
            <a:spLocks noChangeArrowheads="1"/>
          </p:cNvSpPr>
          <p:nvPr/>
        </p:nvSpPr>
        <p:spPr bwMode="auto">
          <a:xfrm>
            <a:off x="476928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85000" name="Rectangle 8"/>
          <p:cNvSpPr>
            <a:spLocks noChangeArrowheads="1"/>
          </p:cNvSpPr>
          <p:nvPr/>
        </p:nvSpPr>
        <p:spPr bwMode="auto">
          <a:xfrm>
            <a:off x="518400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85001" name="Rectangle 9"/>
          <p:cNvSpPr>
            <a:spLocks noChangeArrowheads="1"/>
          </p:cNvSpPr>
          <p:nvPr/>
        </p:nvSpPr>
        <p:spPr bwMode="auto">
          <a:xfrm>
            <a:off x="622080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85002" name="Rectangle 10"/>
          <p:cNvSpPr>
            <a:spLocks noChangeArrowheads="1"/>
          </p:cNvSpPr>
          <p:nvPr/>
        </p:nvSpPr>
        <p:spPr bwMode="auto">
          <a:xfrm>
            <a:off x="705024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85003" name="Rectangle 11"/>
          <p:cNvSpPr>
            <a:spLocks noChangeArrowheads="1"/>
          </p:cNvSpPr>
          <p:nvPr/>
        </p:nvSpPr>
        <p:spPr bwMode="auto">
          <a:xfrm>
            <a:off x="1036800" y="1036909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85004" name="Rectangle 12"/>
          <p:cNvSpPr>
            <a:spLocks noChangeArrowheads="1"/>
          </p:cNvSpPr>
          <p:nvPr/>
        </p:nvSpPr>
        <p:spPr bwMode="auto">
          <a:xfrm>
            <a:off x="165888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85005" name="Rectangle 13"/>
          <p:cNvSpPr>
            <a:spLocks noChangeArrowheads="1"/>
          </p:cNvSpPr>
          <p:nvPr/>
        </p:nvSpPr>
        <p:spPr bwMode="auto">
          <a:xfrm>
            <a:off x="207360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2</a:t>
            </a:r>
          </a:p>
        </p:txBody>
      </p:sp>
      <p:sp>
        <p:nvSpPr>
          <p:cNvPr id="85006" name="Rectangle 14"/>
          <p:cNvSpPr>
            <a:spLocks noChangeArrowheads="1"/>
          </p:cNvSpPr>
          <p:nvPr/>
        </p:nvSpPr>
        <p:spPr bwMode="auto">
          <a:xfrm>
            <a:off x="311040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85007" name="Rectangle 15"/>
          <p:cNvSpPr>
            <a:spLocks noChangeArrowheads="1"/>
          </p:cNvSpPr>
          <p:nvPr/>
        </p:nvSpPr>
        <p:spPr bwMode="auto">
          <a:xfrm>
            <a:off x="393984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85008" name="Rectangle 16"/>
          <p:cNvSpPr>
            <a:spLocks noChangeArrowheads="1"/>
          </p:cNvSpPr>
          <p:nvPr/>
        </p:nvSpPr>
        <p:spPr bwMode="auto">
          <a:xfrm>
            <a:off x="518400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85009" name="Rectangle 17"/>
          <p:cNvSpPr>
            <a:spLocks noChangeArrowheads="1"/>
          </p:cNvSpPr>
          <p:nvPr/>
        </p:nvSpPr>
        <p:spPr bwMode="auto">
          <a:xfrm>
            <a:off x="559872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85010" name="Rectangle 18"/>
          <p:cNvSpPr>
            <a:spLocks noChangeArrowheads="1"/>
          </p:cNvSpPr>
          <p:nvPr/>
        </p:nvSpPr>
        <p:spPr bwMode="auto">
          <a:xfrm>
            <a:off x="663552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85011" name="Rectangle 19"/>
          <p:cNvSpPr>
            <a:spLocks noChangeArrowheads="1"/>
          </p:cNvSpPr>
          <p:nvPr/>
        </p:nvSpPr>
        <p:spPr bwMode="auto">
          <a:xfrm>
            <a:off x="746496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85012" name="Rectangle 20"/>
          <p:cNvSpPr>
            <a:spLocks noChangeArrowheads="1"/>
          </p:cNvSpPr>
          <p:nvPr/>
        </p:nvSpPr>
        <p:spPr bwMode="auto">
          <a:xfrm>
            <a:off x="1451520" y="145167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85013" name="Rectangle 21"/>
          <p:cNvSpPr>
            <a:spLocks noChangeArrowheads="1"/>
          </p:cNvSpPr>
          <p:nvPr/>
        </p:nvSpPr>
        <p:spPr bwMode="auto">
          <a:xfrm>
            <a:off x="2073600" y="3732872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85014" name="Rectangle 22"/>
          <p:cNvSpPr>
            <a:spLocks noChangeArrowheads="1"/>
          </p:cNvSpPr>
          <p:nvPr/>
        </p:nvSpPr>
        <p:spPr bwMode="auto">
          <a:xfrm>
            <a:off x="248832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1</a:t>
            </a:r>
          </a:p>
        </p:txBody>
      </p:sp>
      <p:sp>
        <p:nvSpPr>
          <p:cNvPr id="85015" name="Rectangle 23"/>
          <p:cNvSpPr>
            <a:spLocks noChangeArrowheads="1"/>
          </p:cNvSpPr>
          <p:nvPr/>
        </p:nvSpPr>
        <p:spPr bwMode="auto">
          <a:xfrm>
            <a:off x="3525120" y="3732872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85016" name="Rectangle 24"/>
          <p:cNvSpPr>
            <a:spLocks noChangeArrowheads="1"/>
          </p:cNvSpPr>
          <p:nvPr/>
        </p:nvSpPr>
        <p:spPr bwMode="auto">
          <a:xfrm>
            <a:off x="435456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85017" name="Rectangle 25"/>
          <p:cNvSpPr>
            <a:spLocks noChangeArrowheads="1"/>
          </p:cNvSpPr>
          <p:nvPr/>
        </p:nvSpPr>
        <p:spPr bwMode="auto">
          <a:xfrm>
            <a:off x="5598720" y="3732872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85018" name="Rectangle 26"/>
          <p:cNvSpPr>
            <a:spLocks noChangeArrowheads="1"/>
          </p:cNvSpPr>
          <p:nvPr/>
        </p:nvSpPr>
        <p:spPr bwMode="auto">
          <a:xfrm>
            <a:off x="601344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85019" name="Rectangle 27"/>
          <p:cNvSpPr>
            <a:spLocks noChangeArrowheads="1"/>
          </p:cNvSpPr>
          <p:nvPr/>
        </p:nvSpPr>
        <p:spPr bwMode="auto">
          <a:xfrm>
            <a:off x="7050240" y="3732872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85020" name="Rectangle 28"/>
          <p:cNvSpPr>
            <a:spLocks noChangeArrowheads="1"/>
          </p:cNvSpPr>
          <p:nvPr/>
        </p:nvSpPr>
        <p:spPr bwMode="auto">
          <a:xfrm>
            <a:off x="787968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85021" name="Rectangle 29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5022" name="Rectangle 30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5023" name="Rectangle 31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5024" name="Rectangle 32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5025" name="Rectangle 33"/>
          <p:cNvSpPr>
            <a:spLocks noChangeArrowheads="1"/>
          </p:cNvSpPr>
          <p:nvPr/>
        </p:nvSpPr>
        <p:spPr bwMode="auto">
          <a:xfrm>
            <a:off x="228096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5026" name="Rectangle 34"/>
          <p:cNvSpPr>
            <a:spLocks noChangeArrowheads="1"/>
          </p:cNvSpPr>
          <p:nvPr/>
        </p:nvSpPr>
        <p:spPr bwMode="auto">
          <a:xfrm>
            <a:off x="2488320" y="5184544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5027" name="Rectangle 35"/>
          <p:cNvSpPr>
            <a:spLocks noChangeArrowheads="1"/>
          </p:cNvSpPr>
          <p:nvPr/>
        </p:nvSpPr>
        <p:spPr bwMode="auto">
          <a:xfrm>
            <a:off x="2695680" y="4769781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5028" name="Rectangle 36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85029" name="Rectangle 37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85030" name="Rectangle 38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85031" name="Rectangle 39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89210481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moveTower(3, 'a', 'b', 'c');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622080" y="622145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86019" name="Rectangle 3"/>
          <p:cNvSpPr>
            <a:spLocks noChangeArrowheads="1"/>
          </p:cNvSpPr>
          <p:nvPr/>
        </p:nvSpPr>
        <p:spPr bwMode="auto">
          <a:xfrm>
            <a:off x="124416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86020" name="Rectangle 4"/>
          <p:cNvSpPr>
            <a:spLocks noChangeArrowheads="1"/>
          </p:cNvSpPr>
          <p:nvPr/>
        </p:nvSpPr>
        <p:spPr bwMode="auto">
          <a:xfrm>
            <a:off x="165888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3</a:t>
            </a:r>
          </a:p>
        </p:txBody>
      </p:sp>
      <p:sp>
        <p:nvSpPr>
          <p:cNvPr id="86021" name="Rectangle 5"/>
          <p:cNvSpPr>
            <a:spLocks noChangeArrowheads="1"/>
          </p:cNvSpPr>
          <p:nvPr/>
        </p:nvSpPr>
        <p:spPr bwMode="auto">
          <a:xfrm>
            <a:off x="269568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86022" name="Rectangle 6"/>
          <p:cNvSpPr>
            <a:spLocks noChangeArrowheads="1"/>
          </p:cNvSpPr>
          <p:nvPr/>
        </p:nvSpPr>
        <p:spPr bwMode="auto">
          <a:xfrm>
            <a:off x="352512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86023" name="Rectangle 7"/>
          <p:cNvSpPr>
            <a:spLocks noChangeArrowheads="1"/>
          </p:cNvSpPr>
          <p:nvPr/>
        </p:nvSpPr>
        <p:spPr bwMode="auto">
          <a:xfrm>
            <a:off x="476928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86024" name="Rectangle 8"/>
          <p:cNvSpPr>
            <a:spLocks noChangeArrowheads="1"/>
          </p:cNvSpPr>
          <p:nvPr/>
        </p:nvSpPr>
        <p:spPr bwMode="auto">
          <a:xfrm>
            <a:off x="518400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86025" name="Rectangle 9"/>
          <p:cNvSpPr>
            <a:spLocks noChangeArrowheads="1"/>
          </p:cNvSpPr>
          <p:nvPr/>
        </p:nvSpPr>
        <p:spPr bwMode="auto">
          <a:xfrm>
            <a:off x="622080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86026" name="Rectangle 10"/>
          <p:cNvSpPr>
            <a:spLocks noChangeArrowheads="1"/>
          </p:cNvSpPr>
          <p:nvPr/>
        </p:nvSpPr>
        <p:spPr bwMode="auto">
          <a:xfrm>
            <a:off x="705024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86027" name="Rectangle 11"/>
          <p:cNvSpPr>
            <a:spLocks noChangeArrowheads="1"/>
          </p:cNvSpPr>
          <p:nvPr/>
        </p:nvSpPr>
        <p:spPr bwMode="auto">
          <a:xfrm>
            <a:off x="1036800" y="1036909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86028" name="Rectangle 12"/>
          <p:cNvSpPr>
            <a:spLocks noChangeArrowheads="1"/>
          </p:cNvSpPr>
          <p:nvPr/>
        </p:nvSpPr>
        <p:spPr bwMode="auto">
          <a:xfrm>
            <a:off x="165888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86029" name="Rectangle 13"/>
          <p:cNvSpPr>
            <a:spLocks noChangeArrowheads="1"/>
          </p:cNvSpPr>
          <p:nvPr/>
        </p:nvSpPr>
        <p:spPr bwMode="auto">
          <a:xfrm>
            <a:off x="207360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2</a:t>
            </a:r>
          </a:p>
        </p:txBody>
      </p:sp>
      <p:sp>
        <p:nvSpPr>
          <p:cNvPr id="86030" name="Rectangle 14"/>
          <p:cNvSpPr>
            <a:spLocks noChangeArrowheads="1"/>
          </p:cNvSpPr>
          <p:nvPr/>
        </p:nvSpPr>
        <p:spPr bwMode="auto">
          <a:xfrm>
            <a:off x="311040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86031" name="Rectangle 15"/>
          <p:cNvSpPr>
            <a:spLocks noChangeArrowheads="1"/>
          </p:cNvSpPr>
          <p:nvPr/>
        </p:nvSpPr>
        <p:spPr bwMode="auto">
          <a:xfrm>
            <a:off x="393984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86032" name="Rectangle 16"/>
          <p:cNvSpPr>
            <a:spLocks noChangeArrowheads="1"/>
          </p:cNvSpPr>
          <p:nvPr/>
        </p:nvSpPr>
        <p:spPr bwMode="auto">
          <a:xfrm>
            <a:off x="518400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86033" name="Rectangle 17"/>
          <p:cNvSpPr>
            <a:spLocks noChangeArrowheads="1"/>
          </p:cNvSpPr>
          <p:nvPr/>
        </p:nvSpPr>
        <p:spPr bwMode="auto">
          <a:xfrm>
            <a:off x="559872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86034" name="Rectangle 18"/>
          <p:cNvSpPr>
            <a:spLocks noChangeArrowheads="1"/>
          </p:cNvSpPr>
          <p:nvPr/>
        </p:nvSpPr>
        <p:spPr bwMode="auto">
          <a:xfrm>
            <a:off x="663552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86035" name="Rectangle 19"/>
          <p:cNvSpPr>
            <a:spLocks noChangeArrowheads="1"/>
          </p:cNvSpPr>
          <p:nvPr/>
        </p:nvSpPr>
        <p:spPr bwMode="auto">
          <a:xfrm>
            <a:off x="746496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86036" name="Rectangle 20"/>
          <p:cNvSpPr>
            <a:spLocks noChangeArrowheads="1"/>
          </p:cNvSpPr>
          <p:nvPr/>
        </p:nvSpPr>
        <p:spPr bwMode="auto">
          <a:xfrm>
            <a:off x="1451520" y="145167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if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86037" name="Rectangle 21"/>
          <p:cNvSpPr>
            <a:spLocks noChangeArrowheads="1"/>
          </p:cNvSpPr>
          <p:nvPr/>
        </p:nvSpPr>
        <p:spPr bwMode="auto">
          <a:xfrm>
            <a:off x="2073600" y="3732872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86038" name="Rectangle 22"/>
          <p:cNvSpPr>
            <a:spLocks noChangeArrowheads="1"/>
          </p:cNvSpPr>
          <p:nvPr/>
        </p:nvSpPr>
        <p:spPr bwMode="auto">
          <a:xfrm>
            <a:off x="248832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1</a:t>
            </a:r>
          </a:p>
        </p:txBody>
      </p:sp>
      <p:sp>
        <p:nvSpPr>
          <p:cNvPr id="86039" name="Rectangle 23"/>
          <p:cNvSpPr>
            <a:spLocks noChangeArrowheads="1"/>
          </p:cNvSpPr>
          <p:nvPr/>
        </p:nvSpPr>
        <p:spPr bwMode="auto">
          <a:xfrm>
            <a:off x="3525120" y="3732872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86040" name="Rectangle 24"/>
          <p:cNvSpPr>
            <a:spLocks noChangeArrowheads="1"/>
          </p:cNvSpPr>
          <p:nvPr/>
        </p:nvSpPr>
        <p:spPr bwMode="auto">
          <a:xfrm>
            <a:off x="435456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86041" name="Rectangle 25"/>
          <p:cNvSpPr>
            <a:spLocks noChangeArrowheads="1"/>
          </p:cNvSpPr>
          <p:nvPr/>
        </p:nvSpPr>
        <p:spPr bwMode="auto">
          <a:xfrm>
            <a:off x="5598720" y="3732872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86042" name="Rectangle 26"/>
          <p:cNvSpPr>
            <a:spLocks noChangeArrowheads="1"/>
          </p:cNvSpPr>
          <p:nvPr/>
        </p:nvSpPr>
        <p:spPr bwMode="auto">
          <a:xfrm>
            <a:off x="601344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86043" name="Rectangle 27"/>
          <p:cNvSpPr>
            <a:spLocks noChangeArrowheads="1"/>
          </p:cNvSpPr>
          <p:nvPr/>
        </p:nvSpPr>
        <p:spPr bwMode="auto">
          <a:xfrm>
            <a:off x="7050240" y="3732872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86044" name="Rectangle 28"/>
          <p:cNvSpPr>
            <a:spLocks noChangeArrowheads="1"/>
          </p:cNvSpPr>
          <p:nvPr/>
        </p:nvSpPr>
        <p:spPr bwMode="auto">
          <a:xfrm>
            <a:off x="787968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86045" name="Rectangle 29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6046" name="Rectangle 30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6047" name="Rectangle 31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6048" name="Rectangle 32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6049" name="Rectangle 33"/>
          <p:cNvSpPr>
            <a:spLocks noChangeArrowheads="1"/>
          </p:cNvSpPr>
          <p:nvPr/>
        </p:nvSpPr>
        <p:spPr bwMode="auto">
          <a:xfrm>
            <a:off x="228096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6050" name="Rectangle 34"/>
          <p:cNvSpPr>
            <a:spLocks noChangeArrowheads="1"/>
          </p:cNvSpPr>
          <p:nvPr/>
        </p:nvSpPr>
        <p:spPr bwMode="auto">
          <a:xfrm>
            <a:off x="2488320" y="5184544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6051" name="Rectangle 35"/>
          <p:cNvSpPr>
            <a:spLocks noChangeArrowheads="1"/>
          </p:cNvSpPr>
          <p:nvPr/>
        </p:nvSpPr>
        <p:spPr bwMode="auto">
          <a:xfrm>
            <a:off x="2695680" y="4769781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6052" name="Rectangle 36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86053" name="Rectangle 37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86054" name="Rectangle 38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86055" name="Rectangle 39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21954883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moveTower(3, 'a', 'b', 'c');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87042" name="Rectangle 2"/>
          <p:cNvSpPr>
            <a:spLocks noChangeArrowheads="1"/>
          </p:cNvSpPr>
          <p:nvPr/>
        </p:nvSpPr>
        <p:spPr bwMode="auto">
          <a:xfrm>
            <a:off x="622080" y="622145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87043" name="Rectangle 3"/>
          <p:cNvSpPr>
            <a:spLocks noChangeArrowheads="1"/>
          </p:cNvSpPr>
          <p:nvPr/>
        </p:nvSpPr>
        <p:spPr bwMode="auto">
          <a:xfrm>
            <a:off x="124416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87044" name="Rectangle 4"/>
          <p:cNvSpPr>
            <a:spLocks noChangeArrowheads="1"/>
          </p:cNvSpPr>
          <p:nvPr/>
        </p:nvSpPr>
        <p:spPr bwMode="auto">
          <a:xfrm>
            <a:off x="165888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3</a:t>
            </a:r>
          </a:p>
        </p:txBody>
      </p:sp>
      <p:sp>
        <p:nvSpPr>
          <p:cNvPr id="87045" name="Rectangle 5"/>
          <p:cNvSpPr>
            <a:spLocks noChangeArrowheads="1"/>
          </p:cNvSpPr>
          <p:nvPr/>
        </p:nvSpPr>
        <p:spPr bwMode="auto">
          <a:xfrm>
            <a:off x="269568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87046" name="Rectangle 6"/>
          <p:cNvSpPr>
            <a:spLocks noChangeArrowheads="1"/>
          </p:cNvSpPr>
          <p:nvPr/>
        </p:nvSpPr>
        <p:spPr bwMode="auto">
          <a:xfrm>
            <a:off x="352512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87047" name="Rectangle 7"/>
          <p:cNvSpPr>
            <a:spLocks noChangeArrowheads="1"/>
          </p:cNvSpPr>
          <p:nvPr/>
        </p:nvSpPr>
        <p:spPr bwMode="auto">
          <a:xfrm>
            <a:off x="476928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87048" name="Rectangle 8"/>
          <p:cNvSpPr>
            <a:spLocks noChangeArrowheads="1"/>
          </p:cNvSpPr>
          <p:nvPr/>
        </p:nvSpPr>
        <p:spPr bwMode="auto">
          <a:xfrm>
            <a:off x="518400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87049" name="Rectangle 9"/>
          <p:cNvSpPr>
            <a:spLocks noChangeArrowheads="1"/>
          </p:cNvSpPr>
          <p:nvPr/>
        </p:nvSpPr>
        <p:spPr bwMode="auto">
          <a:xfrm>
            <a:off x="622080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87050" name="Rectangle 10"/>
          <p:cNvSpPr>
            <a:spLocks noChangeArrowheads="1"/>
          </p:cNvSpPr>
          <p:nvPr/>
        </p:nvSpPr>
        <p:spPr bwMode="auto">
          <a:xfrm>
            <a:off x="705024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87051" name="Rectangle 11"/>
          <p:cNvSpPr>
            <a:spLocks noChangeArrowheads="1"/>
          </p:cNvSpPr>
          <p:nvPr/>
        </p:nvSpPr>
        <p:spPr bwMode="auto">
          <a:xfrm>
            <a:off x="1036800" y="1036909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87052" name="Rectangle 12"/>
          <p:cNvSpPr>
            <a:spLocks noChangeArrowheads="1"/>
          </p:cNvSpPr>
          <p:nvPr/>
        </p:nvSpPr>
        <p:spPr bwMode="auto">
          <a:xfrm>
            <a:off x="165888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87053" name="Rectangle 13"/>
          <p:cNvSpPr>
            <a:spLocks noChangeArrowheads="1"/>
          </p:cNvSpPr>
          <p:nvPr/>
        </p:nvSpPr>
        <p:spPr bwMode="auto">
          <a:xfrm>
            <a:off x="207360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2</a:t>
            </a:r>
          </a:p>
        </p:txBody>
      </p:sp>
      <p:sp>
        <p:nvSpPr>
          <p:cNvPr id="87054" name="Rectangle 14"/>
          <p:cNvSpPr>
            <a:spLocks noChangeArrowheads="1"/>
          </p:cNvSpPr>
          <p:nvPr/>
        </p:nvSpPr>
        <p:spPr bwMode="auto">
          <a:xfrm>
            <a:off x="311040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87055" name="Rectangle 15"/>
          <p:cNvSpPr>
            <a:spLocks noChangeArrowheads="1"/>
          </p:cNvSpPr>
          <p:nvPr/>
        </p:nvSpPr>
        <p:spPr bwMode="auto">
          <a:xfrm>
            <a:off x="393984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87056" name="Rectangle 16"/>
          <p:cNvSpPr>
            <a:spLocks noChangeArrowheads="1"/>
          </p:cNvSpPr>
          <p:nvPr/>
        </p:nvSpPr>
        <p:spPr bwMode="auto">
          <a:xfrm>
            <a:off x="518400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87057" name="Rectangle 17"/>
          <p:cNvSpPr>
            <a:spLocks noChangeArrowheads="1"/>
          </p:cNvSpPr>
          <p:nvPr/>
        </p:nvSpPr>
        <p:spPr bwMode="auto">
          <a:xfrm>
            <a:off x="559872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87058" name="Rectangle 18"/>
          <p:cNvSpPr>
            <a:spLocks noChangeArrowheads="1"/>
          </p:cNvSpPr>
          <p:nvPr/>
        </p:nvSpPr>
        <p:spPr bwMode="auto">
          <a:xfrm>
            <a:off x="663552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87059" name="Rectangle 19"/>
          <p:cNvSpPr>
            <a:spLocks noChangeArrowheads="1"/>
          </p:cNvSpPr>
          <p:nvPr/>
        </p:nvSpPr>
        <p:spPr bwMode="auto">
          <a:xfrm>
            <a:off x="746496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87060" name="Rectangle 20"/>
          <p:cNvSpPr>
            <a:spLocks noChangeArrowheads="1"/>
          </p:cNvSpPr>
          <p:nvPr/>
        </p:nvSpPr>
        <p:spPr bwMode="auto">
          <a:xfrm>
            <a:off x="1451520" y="145167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87061" name="Rectangle 21"/>
          <p:cNvSpPr>
            <a:spLocks noChangeArrowheads="1"/>
          </p:cNvSpPr>
          <p:nvPr/>
        </p:nvSpPr>
        <p:spPr bwMode="auto">
          <a:xfrm>
            <a:off x="2073600" y="3732872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87062" name="Rectangle 22"/>
          <p:cNvSpPr>
            <a:spLocks noChangeArrowheads="1"/>
          </p:cNvSpPr>
          <p:nvPr/>
        </p:nvSpPr>
        <p:spPr bwMode="auto">
          <a:xfrm>
            <a:off x="248832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1</a:t>
            </a:r>
          </a:p>
        </p:txBody>
      </p:sp>
      <p:sp>
        <p:nvSpPr>
          <p:cNvPr id="87063" name="Rectangle 23"/>
          <p:cNvSpPr>
            <a:spLocks noChangeArrowheads="1"/>
          </p:cNvSpPr>
          <p:nvPr/>
        </p:nvSpPr>
        <p:spPr bwMode="auto">
          <a:xfrm>
            <a:off x="3525120" y="3732872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87064" name="Rectangle 24"/>
          <p:cNvSpPr>
            <a:spLocks noChangeArrowheads="1"/>
          </p:cNvSpPr>
          <p:nvPr/>
        </p:nvSpPr>
        <p:spPr bwMode="auto">
          <a:xfrm>
            <a:off x="435456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87065" name="Rectangle 25"/>
          <p:cNvSpPr>
            <a:spLocks noChangeArrowheads="1"/>
          </p:cNvSpPr>
          <p:nvPr/>
        </p:nvSpPr>
        <p:spPr bwMode="auto">
          <a:xfrm>
            <a:off x="5598720" y="3732872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87066" name="Rectangle 26"/>
          <p:cNvSpPr>
            <a:spLocks noChangeArrowheads="1"/>
          </p:cNvSpPr>
          <p:nvPr/>
        </p:nvSpPr>
        <p:spPr bwMode="auto">
          <a:xfrm>
            <a:off x="601344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87067" name="Rectangle 27"/>
          <p:cNvSpPr>
            <a:spLocks noChangeArrowheads="1"/>
          </p:cNvSpPr>
          <p:nvPr/>
        </p:nvSpPr>
        <p:spPr bwMode="auto">
          <a:xfrm>
            <a:off x="7050240" y="3732872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87068" name="Rectangle 28"/>
          <p:cNvSpPr>
            <a:spLocks noChangeArrowheads="1"/>
          </p:cNvSpPr>
          <p:nvPr/>
        </p:nvSpPr>
        <p:spPr bwMode="auto">
          <a:xfrm>
            <a:off x="787968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87069" name="Rectangle 29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7070" name="Rectangle 30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7071" name="Rectangle 31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7072" name="Rectangle 32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7073" name="Rectangle 33"/>
          <p:cNvSpPr>
            <a:spLocks noChangeArrowheads="1"/>
          </p:cNvSpPr>
          <p:nvPr/>
        </p:nvSpPr>
        <p:spPr bwMode="auto">
          <a:xfrm>
            <a:off x="228096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7074" name="Rectangle 34"/>
          <p:cNvSpPr>
            <a:spLocks noChangeArrowheads="1"/>
          </p:cNvSpPr>
          <p:nvPr/>
        </p:nvSpPr>
        <p:spPr bwMode="auto">
          <a:xfrm>
            <a:off x="2488320" y="5184544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7075" name="Rectangle 35"/>
          <p:cNvSpPr>
            <a:spLocks noChangeArrowheads="1"/>
          </p:cNvSpPr>
          <p:nvPr/>
        </p:nvSpPr>
        <p:spPr bwMode="auto">
          <a:xfrm>
            <a:off x="2695680" y="4769781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7076" name="Rectangle 36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87077" name="Rectangle 37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87078" name="Rectangle 38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87079" name="Rectangle 39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5350986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moveTower(3, 'a', 'b', 'c');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88066" name="Rectangle 2"/>
          <p:cNvSpPr>
            <a:spLocks noChangeArrowheads="1"/>
          </p:cNvSpPr>
          <p:nvPr/>
        </p:nvSpPr>
        <p:spPr bwMode="auto">
          <a:xfrm>
            <a:off x="622080" y="622145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88067" name="Rectangle 3"/>
          <p:cNvSpPr>
            <a:spLocks noChangeArrowheads="1"/>
          </p:cNvSpPr>
          <p:nvPr/>
        </p:nvSpPr>
        <p:spPr bwMode="auto">
          <a:xfrm>
            <a:off x="124416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88068" name="Rectangle 4"/>
          <p:cNvSpPr>
            <a:spLocks noChangeArrowheads="1"/>
          </p:cNvSpPr>
          <p:nvPr/>
        </p:nvSpPr>
        <p:spPr bwMode="auto">
          <a:xfrm>
            <a:off x="165888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3</a:t>
            </a:r>
          </a:p>
        </p:txBody>
      </p:sp>
      <p:sp>
        <p:nvSpPr>
          <p:cNvPr id="88069" name="Rectangle 5"/>
          <p:cNvSpPr>
            <a:spLocks noChangeArrowheads="1"/>
          </p:cNvSpPr>
          <p:nvPr/>
        </p:nvSpPr>
        <p:spPr bwMode="auto">
          <a:xfrm>
            <a:off x="269568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88070" name="Rectangle 6"/>
          <p:cNvSpPr>
            <a:spLocks noChangeArrowheads="1"/>
          </p:cNvSpPr>
          <p:nvPr/>
        </p:nvSpPr>
        <p:spPr bwMode="auto">
          <a:xfrm>
            <a:off x="352512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88071" name="Rectangle 7"/>
          <p:cNvSpPr>
            <a:spLocks noChangeArrowheads="1"/>
          </p:cNvSpPr>
          <p:nvPr/>
        </p:nvSpPr>
        <p:spPr bwMode="auto">
          <a:xfrm>
            <a:off x="476928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88072" name="Rectangle 8"/>
          <p:cNvSpPr>
            <a:spLocks noChangeArrowheads="1"/>
          </p:cNvSpPr>
          <p:nvPr/>
        </p:nvSpPr>
        <p:spPr bwMode="auto">
          <a:xfrm>
            <a:off x="518400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88073" name="Rectangle 9"/>
          <p:cNvSpPr>
            <a:spLocks noChangeArrowheads="1"/>
          </p:cNvSpPr>
          <p:nvPr/>
        </p:nvSpPr>
        <p:spPr bwMode="auto">
          <a:xfrm>
            <a:off x="622080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88074" name="Rectangle 10"/>
          <p:cNvSpPr>
            <a:spLocks noChangeArrowheads="1"/>
          </p:cNvSpPr>
          <p:nvPr/>
        </p:nvSpPr>
        <p:spPr bwMode="auto">
          <a:xfrm>
            <a:off x="705024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88075" name="Rectangle 11"/>
          <p:cNvSpPr>
            <a:spLocks noChangeArrowheads="1"/>
          </p:cNvSpPr>
          <p:nvPr/>
        </p:nvSpPr>
        <p:spPr bwMode="auto">
          <a:xfrm>
            <a:off x="1036800" y="1036909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88076" name="Rectangle 12"/>
          <p:cNvSpPr>
            <a:spLocks noChangeArrowheads="1"/>
          </p:cNvSpPr>
          <p:nvPr/>
        </p:nvSpPr>
        <p:spPr bwMode="auto">
          <a:xfrm>
            <a:off x="165888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88077" name="Rectangle 13"/>
          <p:cNvSpPr>
            <a:spLocks noChangeArrowheads="1"/>
          </p:cNvSpPr>
          <p:nvPr/>
        </p:nvSpPr>
        <p:spPr bwMode="auto">
          <a:xfrm>
            <a:off x="207360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2</a:t>
            </a:r>
          </a:p>
        </p:txBody>
      </p:sp>
      <p:sp>
        <p:nvSpPr>
          <p:cNvPr id="88078" name="Rectangle 14"/>
          <p:cNvSpPr>
            <a:spLocks noChangeArrowheads="1"/>
          </p:cNvSpPr>
          <p:nvPr/>
        </p:nvSpPr>
        <p:spPr bwMode="auto">
          <a:xfrm>
            <a:off x="311040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88079" name="Rectangle 15"/>
          <p:cNvSpPr>
            <a:spLocks noChangeArrowheads="1"/>
          </p:cNvSpPr>
          <p:nvPr/>
        </p:nvSpPr>
        <p:spPr bwMode="auto">
          <a:xfrm>
            <a:off x="393984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88080" name="Rectangle 16"/>
          <p:cNvSpPr>
            <a:spLocks noChangeArrowheads="1"/>
          </p:cNvSpPr>
          <p:nvPr/>
        </p:nvSpPr>
        <p:spPr bwMode="auto">
          <a:xfrm>
            <a:off x="518400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88081" name="Rectangle 17"/>
          <p:cNvSpPr>
            <a:spLocks noChangeArrowheads="1"/>
          </p:cNvSpPr>
          <p:nvPr/>
        </p:nvSpPr>
        <p:spPr bwMode="auto">
          <a:xfrm>
            <a:off x="559872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88082" name="Rectangle 18"/>
          <p:cNvSpPr>
            <a:spLocks noChangeArrowheads="1"/>
          </p:cNvSpPr>
          <p:nvPr/>
        </p:nvSpPr>
        <p:spPr bwMode="auto">
          <a:xfrm>
            <a:off x="663552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88083" name="Rectangle 19"/>
          <p:cNvSpPr>
            <a:spLocks noChangeArrowheads="1"/>
          </p:cNvSpPr>
          <p:nvPr/>
        </p:nvSpPr>
        <p:spPr bwMode="auto">
          <a:xfrm>
            <a:off x="746496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88084" name="Rectangle 20"/>
          <p:cNvSpPr>
            <a:spLocks noChangeArrowheads="1"/>
          </p:cNvSpPr>
          <p:nvPr/>
        </p:nvSpPr>
        <p:spPr bwMode="auto">
          <a:xfrm>
            <a:off x="1451520" y="145167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88085" name="Rectangle 21"/>
          <p:cNvSpPr>
            <a:spLocks noChangeArrowheads="1"/>
          </p:cNvSpPr>
          <p:nvPr/>
        </p:nvSpPr>
        <p:spPr bwMode="auto">
          <a:xfrm>
            <a:off x="2073600" y="3732872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88086" name="Rectangle 22"/>
          <p:cNvSpPr>
            <a:spLocks noChangeArrowheads="1"/>
          </p:cNvSpPr>
          <p:nvPr/>
        </p:nvSpPr>
        <p:spPr bwMode="auto">
          <a:xfrm>
            <a:off x="248832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1</a:t>
            </a:r>
          </a:p>
        </p:txBody>
      </p:sp>
      <p:sp>
        <p:nvSpPr>
          <p:cNvPr id="88087" name="Rectangle 23"/>
          <p:cNvSpPr>
            <a:spLocks noChangeArrowheads="1"/>
          </p:cNvSpPr>
          <p:nvPr/>
        </p:nvSpPr>
        <p:spPr bwMode="auto">
          <a:xfrm>
            <a:off x="3525120" y="3732872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88088" name="Rectangle 24"/>
          <p:cNvSpPr>
            <a:spLocks noChangeArrowheads="1"/>
          </p:cNvSpPr>
          <p:nvPr/>
        </p:nvSpPr>
        <p:spPr bwMode="auto">
          <a:xfrm>
            <a:off x="435456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88089" name="Rectangle 25"/>
          <p:cNvSpPr>
            <a:spLocks noChangeArrowheads="1"/>
          </p:cNvSpPr>
          <p:nvPr/>
        </p:nvSpPr>
        <p:spPr bwMode="auto">
          <a:xfrm>
            <a:off x="5598720" y="3732872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88090" name="Rectangle 26"/>
          <p:cNvSpPr>
            <a:spLocks noChangeArrowheads="1"/>
          </p:cNvSpPr>
          <p:nvPr/>
        </p:nvSpPr>
        <p:spPr bwMode="auto">
          <a:xfrm>
            <a:off x="601344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88091" name="Rectangle 27"/>
          <p:cNvSpPr>
            <a:spLocks noChangeArrowheads="1"/>
          </p:cNvSpPr>
          <p:nvPr/>
        </p:nvSpPr>
        <p:spPr bwMode="auto">
          <a:xfrm>
            <a:off x="7050240" y="3732872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88092" name="Rectangle 28"/>
          <p:cNvSpPr>
            <a:spLocks noChangeArrowheads="1"/>
          </p:cNvSpPr>
          <p:nvPr/>
        </p:nvSpPr>
        <p:spPr bwMode="auto">
          <a:xfrm>
            <a:off x="787968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88093" name="Rectangle 29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8094" name="Rectangle 30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8095" name="Rectangle 31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8096" name="Rectangle 32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8097" name="Rectangle 33"/>
          <p:cNvSpPr>
            <a:spLocks noChangeArrowheads="1"/>
          </p:cNvSpPr>
          <p:nvPr/>
        </p:nvSpPr>
        <p:spPr bwMode="auto">
          <a:xfrm>
            <a:off x="228096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8098" name="Rectangle 34"/>
          <p:cNvSpPr>
            <a:spLocks noChangeArrowheads="1"/>
          </p:cNvSpPr>
          <p:nvPr/>
        </p:nvSpPr>
        <p:spPr bwMode="auto">
          <a:xfrm>
            <a:off x="2488320" y="5184544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8099" name="Rectangle 35"/>
          <p:cNvSpPr>
            <a:spLocks noChangeArrowheads="1"/>
          </p:cNvSpPr>
          <p:nvPr/>
        </p:nvSpPr>
        <p:spPr bwMode="auto">
          <a:xfrm>
            <a:off x="6013440" y="5599308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8100" name="Rectangle 36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88101" name="Rectangle 37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88102" name="Rectangle 38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88103" name="Rectangle 39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34884729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moveTower(3, 'a', 'b', 'c');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89090" name="Rectangle 2"/>
          <p:cNvSpPr>
            <a:spLocks noChangeArrowheads="1"/>
          </p:cNvSpPr>
          <p:nvPr/>
        </p:nvSpPr>
        <p:spPr bwMode="auto">
          <a:xfrm>
            <a:off x="622080" y="622145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89091" name="Rectangle 3"/>
          <p:cNvSpPr>
            <a:spLocks noChangeArrowheads="1"/>
          </p:cNvSpPr>
          <p:nvPr/>
        </p:nvSpPr>
        <p:spPr bwMode="auto">
          <a:xfrm>
            <a:off x="124416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89092" name="Rectangle 4"/>
          <p:cNvSpPr>
            <a:spLocks noChangeArrowheads="1"/>
          </p:cNvSpPr>
          <p:nvPr/>
        </p:nvSpPr>
        <p:spPr bwMode="auto">
          <a:xfrm>
            <a:off x="165888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3</a:t>
            </a:r>
          </a:p>
        </p:txBody>
      </p:sp>
      <p:sp>
        <p:nvSpPr>
          <p:cNvPr id="89093" name="Rectangle 5"/>
          <p:cNvSpPr>
            <a:spLocks noChangeArrowheads="1"/>
          </p:cNvSpPr>
          <p:nvPr/>
        </p:nvSpPr>
        <p:spPr bwMode="auto">
          <a:xfrm>
            <a:off x="269568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89094" name="Rectangle 6"/>
          <p:cNvSpPr>
            <a:spLocks noChangeArrowheads="1"/>
          </p:cNvSpPr>
          <p:nvPr/>
        </p:nvSpPr>
        <p:spPr bwMode="auto">
          <a:xfrm>
            <a:off x="352512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89095" name="Rectangle 7"/>
          <p:cNvSpPr>
            <a:spLocks noChangeArrowheads="1"/>
          </p:cNvSpPr>
          <p:nvPr/>
        </p:nvSpPr>
        <p:spPr bwMode="auto">
          <a:xfrm>
            <a:off x="476928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89096" name="Rectangle 8"/>
          <p:cNvSpPr>
            <a:spLocks noChangeArrowheads="1"/>
          </p:cNvSpPr>
          <p:nvPr/>
        </p:nvSpPr>
        <p:spPr bwMode="auto">
          <a:xfrm>
            <a:off x="518400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89097" name="Rectangle 9"/>
          <p:cNvSpPr>
            <a:spLocks noChangeArrowheads="1"/>
          </p:cNvSpPr>
          <p:nvPr/>
        </p:nvSpPr>
        <p:spPr bwMode="auto">
          <a:xfrm>
            <a:off x="622080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89098" name="Rectangle 10"/>
          <p:cNvSpPr>
            <a:spLocks noChangeArrowheads="1"/>
          </p:cNvSpPr>
          <p:nvPr/>
        </p:nvSpPr>
        <p:spPr bwMode="auto">
          <a:xfrm>
            <a:off x="705024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89099" name="Rectangle 11"/>
          <p:cNvSpPr>
            <a:spLocks noChangeArrowheads="1"/>
          </p:cNvSpPr>
          <p:nvPr/>
        </p:nvSpPr>
        <p:spPr bwMode="auto">
          <a:xfrm>
            <a:off x="1036800" y="1036909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89100" name="Rectangle 12"/>
          <p:cNvSpPr>
            <a:spLocks noChangeArrowheads="1"/>
          </p:cNvSpPr>
          <p:nvPr/>
        </p:nvSpPr>
        <p:spPr bwMode="auto">
          <a:xfrm>
            <a:off x="165888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89101" name="Rectangle 13"/>
          <p:cNvSpPr>
            <a:spLocks noChangeArrowheads="1"/>
          </p:cNvSpPr>
          <p:nvPr/>
        </p:nvSpPr>
        <p:spPr bwMode="auto">
          <a:xfrm>
            <a:off x="207360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2</a:t>
            </a:r>
          </a:p>
        </p:txBody>
      </p:sp>
      <p:sp>
        <p:nvSpPr>
          <p:cNvPr id="89102" name="Rectangle 14"/>
          <p:cNvSpPr>
            <a:spLocks noChangeArrowheads="1"/>
          </p:cNvSpPr>
          <p:nvPr/>
        </p:nvSpPr>
        <p:spPr bwMode="auto">
          <a:xfrm>
            <a:off x="311040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89103" name="Rectangle 15"/>
          <p:cNvSpPr>
            <a:spLocks noChangeArrowheads="1"/>
          </p:cNvSpPr>
          <p:nvPr/>
        </p:nvSpPr>
        <p:spPr bwMode="auto">
          <a:xfrm>
            <a:off x="393984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89104" name="Rectangle 16"/>
          <p:cNvSpPr>
            <a:spLocks noChangeArrowheads="1"/>
          </p:cNvSpPr>
          <p:nvPr/>
        </p:nvSpPr>
        <p:spPr bwMode="auto">
          <a:xfrm>
            <a:off x="518400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89105" name="Rectangle 17"/>
          <p:cNvSpPr>
            <a:spLocks noChangeArrowheads="1"/>
          </p:cNvSpPr>
          <p:nvPr/>
        </p:nvSpPr>
        <p:spPr bwMode="auto">
          <a:xfrm>
            <a:off x="559872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89106" name="Rectangle 18"/>
          <p:cNvSpPr>
            <a:spLocks noChangeArrowheads="1"/>
          </p:cNvSpPr>
          <p:nvPr/>
        </p:nvSpPr>
        <p:spPr bwMode="auto">
          <a:xfrm>
            <a:off x="663552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89107" name="Rectangle 19"/>
          <p:cNvSpPr>
            <a:spLocks noChangeArrowheads="1"/>
          </p:cNvSpPr>
          <p:nvPr/>
        </p:nvSpPr>
        <p:spPr bwMode="auto">
          <a:xfrm>
            <a:off x="746496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89108" name="Rectangle 20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9109" name="Rectangle 21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9110" name="Rectangle 22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9111" name="Rectangle 23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9112" name="Rectangle 24"/>
          <p:cNvSpPr>
            <a:spLocks noChangeArrowheads="1"/>
          </p:cNvSpPr>
          <p:nvPr/>
        </p:nvSpPr>
        <p:spPr bwMode="auto">
          <a:xfrm>
            <a:off x="228096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9113" name="Rectangle 25"/>
          <p:cNvSpPr>
            <a:spLocks noChangeArrowheads="1"/>
          </p:cNvSpPr>
          <p:nvPr/>
        </p:nvSpPr>
        <p:spPr bwMode="auto">
          <a:xfrm>
            <a:off x="2488320" y="5184544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9114" name="Rectangle 26"/>
          <p:cNvSpPr>
            <a:spLocks noChangeArrowheads="1"/>
          </p:cNvSpPr>
          <p:nvPr/>
        </p:nvSpPr>
        <p:spPr bwMode="auto">
          <a:xfrm>
            <a:off x="6013440" y="5599308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89115" name="Rectangle 27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89116" name="Rectangle 28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89117" name="Rectangle 29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89118" name="Rectangle 30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535416140"/>
      </p:ext>
    </p:extLst>
  </p:cSld>
  <p:clrMapOvr>
    <a:masterClrMapping/>
  </p:clrMapOvr>
  <p:transition xmlns:p14="http://schemas.microsoft.com/office/powerpoint/2010/main">
    <p:strips/>
  </p:transition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moveTower(3, 'a', 'b', 'c');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90114" name="Rectangle 2"/>
          <p:cNvSpPr>
            <a:spLocks noChangeArrowheads="1"/>
          </p:cNvSpPr>
          <p:nvPr/>
        </p:nvSpPr>
        <p:spPr bwMode="auto">
          <a:xfrm>
            <a:off x="622080" y="622145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90115" name="Rectangle 3"/>
          <p:cNvSpPr>
            <a:spLocks noChangeArrowheads="1"/>
          </p:cNvSpPr>
          <p:nvPr/>
        </p:nvSpPr>
        <p:spPr bwMode="auto">
          <a:xfrm>
            <a:off x="124416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90116" name="Rectangle 4"/>
          <p:cNvSpPr>
            <a:spLocks noChangeArrowheads="1"/>
          </p:cNvSpPr>
          <p:nvPr/>
        </p:nvSpPr>
        <p:spPr bwMode="auto">
          <a:xfrm>
            <a:off x="165888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3</a:t>
            </a:r>
          </a:p>
        </p:txBody>
      </p:sp>
      <p:sp>
        <p:nvSpPr>
          <p:cNvPr id="90117" name="Rectangle 5"/>
          <p:cNvSpPr>
            <a:spLocks noChangeArrowheads="1"/>
          </p:cNvSpPr>
          <p:nvPr/>
        </p:nvSpPr>
        <p:spPr bwMode="auto">
          <a:xfrm>
            <a:off x="269568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90118" name="Rectangle 6"/>
          <p:cNvSpPr>
            <a:spLocks noChangeArrowheads="1"/>
          </p:cNvSpPr>
          <p:nvPr/>
        </p:nvSpPr>
        <p:spPr bwMode="auto">
          <a:xfrm>
            <a:off x="352512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90119" name="Rectangle 7"/>
          <p:cNvSpPr>
            <a:spLocks noChangeArrowheads="1"/>
          </p:cNvSpPr>
          <p:nvPr/>
        </p:nvSpPr>
        <p:spPr bwMode="auto">
          <a:xfrm>
            <a:off x="476928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90120" name="Rectangle 8"/>
          <p:cNvSpPr>
            <a:spLocks noChangeArrowheads="1"/>
          </p:cNvSpPr>
          <p:nvPr/>
        </p:nvSpPr>
        <p:spPr bwMode="auto">
          <a:xfrm>
            <a:off x="518400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90121" name="Rectangle 9"/>
          <p:cNvSpPr>
            <a:spLocks noChangeArrowheads="1"/>
          </p:cNvSpPr>
          <p:nvPr/>
        </p:nvSpPr>
        <p:spPr bwMode="auto">
          <a:xfrm>
            <a:off x="622080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90122" name="Rectangle 10"/>
          <p:cNvSpPr>
            <a:spLocks noChangeArrowheads="1"/>
          </p:cNvSpPr>
          <p:nvPr/>
        </p:nvSpPr>
        <p:spPr bwMode="auto">
          <a:xfrm>
            <a:off x="705024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90123" name="Rectangle 11"/>
          <p:cNvSpPr>
            <a:spLocks noChangeArrowheads="1"/>
          </p:cNvSpPr>
          <p:nvPr/>
        </p:nvSpPr>
        <p:spPr bwMode="auto">
          <a:xfrm>
            <a:off x="1036800" y="1036909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90124" name="Rectangle 12"/>
          <p:cNvSpPr>
            <a:spLocks noChangeArrowheads="1"/>
          </p:cNvSpPr>
          <p:nvPr/>
        </p:nvSpPr>
        <p:spPr bwMode="auto">
          <a:xfrm>
            <a:off x="165888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90125" name="Rectangle 13"/>
          <p:cNvSpPr>
            <a:spLocks noChangeArrowheads="1"/>
          </p:cNvSpPr>
          <p:nvPr/>
        </p:nvSpPr>
        <p:spPr bwMode="auto">
          <a:xfrm>
            <a:off x="207360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2</a:t>
            </a:r>
          </a:p>
        </p:txBody>
      </p:sp>
      <p:sp>
        <p:nvSpPr>
          <p:cNvPr id="90126" name="Rectangle 14"/>
          <p:cNvSpPr>
            <a:spLocks noChangeArrowheads="1"/>
          </p:cNvSpPr>
          <p:nvPr/>
        </p:nvSpPr>
        <p:spPr bwMode="auto">
          <a:xfrm>
            <a:off x="311040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90127" name="Rectangle 15"/>
          <p:cNvSpPr>
            <a:spLocks noChangeArrowheads="1"/>
          </p:cNvSpPr>
          <p:nvPr/>
        </p:nvSpPr>
        <p:spPr bwMode="auto">
          <a:xfrm>
            <a:off x="393984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90128" name="Rectangle 16"/>
          <p:cNvSpPr>
            <a:spLocks noChangeArrowheads="1"/>
          </p:cNvSpPr>
          <p:nvPr/>
        </p:nvSpPr>
        <p:spPr bwMode="auto">
          <a:xfrm>
            <a:off x="518400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90129" name="Rectangle 17"/>
          <p:cNvSpPr>
            <a:spLocks noChangeArrowheads="1"/>
          </p:cNvSpPr>
          <p:nvPr/>
        </p:nvSpPr>
        <p:spPr bwMode="auto">
          <a:xfrm>
            <a:off x="559872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90130" name="Rectangle 18"/>
          <p:cNvSpPr>
            <a:spLocks noChangeArrowheads="1"/>
          </p:cNvSpPr>
          <p:nvPr/>
        </p:nvSpPr>
        <p:spPr bwMode="auto">
          <a:xfrm>
            <a:off x="663552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90131" name="Rectangle 19"/>
          <p:cNvSpPr>
            <a:spLocks noChangeArrowheads="1"/>
          </p:cNvSpPr>
          <p:nvPr/>
        </p:nvSpPr>
        <p:spPr bwMode="auto">
          <a:xfrm>
            <a:off x="746496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90132" name="Rectangle 20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0133" name="Rectangle 21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0134" name="Rectangle 22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0135" name="Rectangle 23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0136" name="Rectangle 24"/>
          <p:cNvSpPr>
            <a:spLocks noChangeArrowheads="1"/>
          </p:cNvSpPr>
          <p:nvPr/>
        </p:nvSpPr>
        <p:spPr bwMode="auto">
          <a:xfrm>
            <a:off x="228096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0137" name="Rectangle 25"/>
          <p:cNvSpPr>
            <a:spLocks noChangeArrowheads="1"/>
          </p:cNvSpPr>
          <p:nvPr/>
        </p:nvSpPr>
        <p:spPr bwMode="auto">
          <a:xfrm>
            <a:off x="2488320" y="5184544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0138" name="Rectangle 26"/>
          <p:cNvSpPr>
            <a:spLocks noChangeArrowheads="1"/>
          </p:cNvSpPr>
          <p:nvPr/>
        </p:nvSpPr>
        <p:spPr bwMode="auto">
          <a:xfrm>
            <a:off x="6013440" y="5599308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0139" name="Rectangle 27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90140" name="Rectangle 28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90141" name="Rectangle 29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90142" name="Rectangle 30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12323153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moveTower(3, 'a', 'b', 'c');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91138" name="Rectangle 2"/>
          <p:cNvSpPr>
            <a:spLocks noChangeArrowheads="1"/>
          </p:cNvSpPr>
          <p:nvPr/>
        </p:nvSpPr>
        <p:spPr bwMode="auto">
          <a:xfrm>
            <a:off x="622080" y="622145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91139" name="Rectangle 3"/>
          <p:cNvSpPr>
            <a:spLocks noChangeArrowheads="1"/>
          </p:cNvSpPr>
          <p:nvPr/>
        </p:nvSpPr>
        <p:spPr bwMode="auto">
          <a:xfrm>
            <a:off x="124416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91140" name="Rectangle 4"/>
          <p:cNvSpPr>
            <a:spLocks noChangeArrowheads="1"/>
          </p:cNvSpPr>
          <p:nvPr/>
        </p:nvSpPr>
        <p:spPr bwMode="auto">
          <a:xfrm>
            <a:off x="165888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3</a:t>
            </a:r>
          </a:p>
        </p:txBody>
      </p:sp>
      <p:sp>
        <p:nvSpPr>
          <p:cNvPr id="91141" name="Rectangle 5"/>
          <p:cNvSpPr>
            <a:spLocks noChangeArrowheads="1"/>
          </p:cNvSpPr>
          <p:nvPr/>
        </p:nvSpPr>
        <p:spPr bwMode="auto">
          <a:xfrm>
            <a:off x="269568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91142" name="Rectangle 6"/>
          <p:cNvSpPr>
            <a:spLocks noChangeArrowheads="1"/>
          </p:cNvSpPr>
          <p:nvPr/>
        </p:nvSpPr>
        <p:spPr bwMode="auto">
          <a:xfrm>
            <a:off x="352512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91143" name="Rectangle 7"/>
          <p:cNvSpPr>
            <a:spLocks noChangeArrowheads="1"/>
          </p:cNvSpPr>
          <p:nvPr/>
        </p:nvSpPr>
        <p:spPr bwMode="auto">
          <a:xfrm>
            <a:off x="476928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91144" name="Rectangle 8"/>
          <p:cNvSpPr>
            <a:spLocks noChangeArrowheads="1"/>
          </p:cNvSpPr>
          <p:nvPr/>
        </p:nvSpPr>
        <p:spPr bwMode="auto">
          <a:xfrm>
            <a:off x="518400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91145" name="Rectangle 9"/>
          <p:cNvSpPr>
            <a:spLocks noChangeArrowheads="1"/>
          </p:cNvSpPr>
          <p:nvPr/>
        </p:nvSpPr>
        <p:spPr bwMode="auto">
          <a:xfrm>
            <a:off x="622080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91146" name="Rectangle 10"/>
          <p:cNvSpPr>
            <a:spLocks noChangeArrowheads="1"/>
          </p:cNvSpPr>
          <p:nvPr/>
        </p:nvSpPr>
        <p:spPr bwMode="auto">
          <a:xfrm>
            <a:off x="705024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91147" name="Rectangle 11"/>
          <p:cNvSpPr>
            <a:spLocks noChangeArrowheads="1"/>
          </p:cNvSpPr>
          <p:nvPr/>
        </p:nvSpPr>
        <p:spPr bwMode="auto">
          <a:xfrm>
            <a:off x="1036800" y="1036909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91148" name="Rectangle 12"/>
          <p:cNvSpPr>
            <a:spLocks noChangeArrowheads="1"/>
          </p:cNvSpPr>
          <p:nvPr/>
        </p:nvSpPr>
        <p:spPr bwMode="auto">
          <a:xfrm>
            <a:off x="165888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91149" name="Rectangle 13"/>
          <p:cNvSpPr>
            <a:spLocks noChangeArrowheads="1"/>
          </p:cNvSpPr>
          <p:nvPr/>
        </p:nvSpPr>
        <p:spPr bwMode="auto">
          <a:xfrm>
            <a:off x="207360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2</a:t>
            </a:r>
          </a:p>
        </p:txBody>
      </p:sp>
      <p:sp>
        <p:nvSpPr>
          <p:cNvPr id="91150" name="Rectangle 14"/>
          <p:cNvSpPr>
            <a:spLocks noChangeArrowheads="1"/>
          </p:cNvSpPr>
          <p:nvPr/>
        </p:nvSpPr>
        <p:spPr bwMode="auto">
          <a:xfrm>
            <a:off x="311040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91151" name="Rectangle 15"/>
          <p:cNvSpPr>
            <a:spLocks noChangeArrowheads="1"/>
          </p:cNvSpPr>
          <p:nvPr/>
        </p:nvSpPr>
        <p:spPr bwMode="auto">
          <a:xfrm>
            <a:off x="393984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91152" name="Rectangle 16"/>
          <p:cNvSpPr>
            <a:spLocks noChangeArrowheads="1"/>
          </p:cNvSpPr>
          <p:nvPr/>
        </p:nvSpPr>
        <p:spPr bwMode="auto">
          <a:xfrm>
            <a:off x="518400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91153" name="Rectangle 17"/>
          <p:cNvSpPr>
            <a:spLocks noChangeArrowheads="1"/>
          </p:cNvSpPr>
          <p:nvPr/>
        </p:nvSpPr>
        <p:spPr bwMode="auto">
          <a:xfrm>
            <a:off x="559872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91154" name="Rectangle 18"/>
          <p:cNvSpPr>
            <a:spLocks noChangeArrowheads="1"/>
          </p:cNvSpPr>
          <p:nvPr/>
        </p:nvSpPr>
        <p:spPr bwMode="auto">
          <a:xfrm>
            <a:off x="663552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91155" name="Rectangle 19"/>
          <p:cNvSpPr>
            <a:spLocks noChangeArrowheads="1"/>
          </p:cNvSpPr>
          <p:nvPr/>
        </p:nvSpPr>
        <p:spPr bwMode="auto">
          <a:xfrm>
            <a:off x="746496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91156" name="Rectangle 20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1157" name="Rectangle 21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1158" name="Rectangle 22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1159" name="Rectangle 23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1160" name="Rectangle 24"/>
          <p:cNvSpPr>
            <a:spLocks noChangeArrowheads="1"/>
          </p:cNvSpPr>
          <p:nvPr/>
        </p:nvSpPr>
        <p:spPr bwMode="auto">
          <a:xfrm>
            <a:off x="228096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1161" name="Rectangle 25"/>
          <p:cNvSpPr>
            <a:spLocks noChangeArrowheads="1"/>
          </p:cNvSpPr>
          <p:nvPr/>
        </p:nvSpPr>
        <p:spPr bwMode="auto">
          <a:xfrm>
            <a:off x="4147200" y="5599308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1162" name="Rectangle 26"/>
          <p:cNvSpPr>
            <a:spLocks noChangeArrowheads="1"/>
          </p:cNvSpPr>
          <p:nvPr/>
        </p:nvSpPr>
        <p:spPr bwMode="auto">
          <a:xfrm>
            <a:off x="6013440" y="5599308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1163" name="Rectangle 27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91164" name="Rectangle 28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91165" name="Rectangle 29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91166" name="Rectangle 30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82209897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moveTower(3, 'a', 'b', 'c');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92162" name="Rectangle 2"/>
          <p:cNvSpPr>
            <a:spLocks noChangeArrowheads="1"/>
          </p:cNvSpPr>
          <p:nvPr/>
        </p:nvSpPr>
        <p:spPr bwMode="auto">
          <a:xfrm>
            <a:off x="622080" y="622145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92163" name="Rectangle 3"/>
          <p:cNvSpPr>
            <a:spLocks noChangeArrowheads="1"/>
          </p:cNvSpPr>
          <p:nvPr/>
        </p:nvSpPr>
        <p:spPr bwMode="auto">
          <a:xfrm>
            <a:off x="124416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92164" name="Rectangle 4"/>
          <p:cNvSpPr>
            <a:spLocks noChangeArrowheads="1"/>
          </p:cNvSpPr>
          <p:nvPr/>
        </p:nvSpPr>
        <p:spPr bwMode="auto">
          <a:xfrm>
            <a:off x="165888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3</a:t>
            </a:r>
          </a:p>
        </p:txBody>
      </p:sp>
      <p:sp>
        <p:nvSpPr>
          <p:cNvPr id="92165" name="Rectangle 5"/>
          <p:cNvSpPr>
            <a:spLocks noChangeArrowheads="1"/>
          </p:cNvSpPr>
          <p:nvPr/>
        </p:nvSpPr>
        <p:spPr bwMode="auto">
          <a:xfrm>
            <a:off x="269568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92166" name="Rectangle 6"/>
          <p:cNvSpPr>
            <a:spLocks noChangeArrowheads="1"/>
          </p:cNvSpPr>
          <p:nvPr/>
        </p:nvSpPr>
        <p:spPr bwMode="auto">
          <a:xfrm>
            <a:off x="352512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92167" name="Rectangle 7"/>
          <p:cNvSpPr>
            <a:spLocks noChangeArrowheads="1"/>
          </p:cNvSpPr>
          <p:nvPr/>
        </p:nvSpPr>
        <p:spPr bwMode="auto">
          <a:xfrm>
            <a:off x="476928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92168" name="Rectangle 8"/>
          <p:cNvSpPr>
            <a:spLocks noChangeArrowheads="1"/>
          </p:cNvSpPr>
          <p:nvPr/>
        </p:nvSpPr>
        <p:spPr bwMode="auto">
          <a:xfrm>
            <a:off x="518400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92169" name="Rectangle 9"/>
          <p:cNvSpPr>
            <a:spLocks noChangeArrowheads="1"/>
          </p:cNvSpPr>
          <p:nvPr/>
        </p:nvSpPr>
        <p:spPr bwMode="auto">
          <a:xfrm>
            <a:off x="622080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92170" name="Rectangle 10"/>
          <p:cNvSpPr>
            <a:spLocks noChangeArrowheads="1"/>
          </p:cNvSpPr>
          <p:nvPr/>
        </p:nvSpPr>
        <p:spPr bwMode="auto">
          <a:xfrm>
            <a:off x="705024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92171" name="Rectangle 11"/>
          <p:cNvSpPr>
            <a:spLocks noChangeArrowheads="1"/>
          </p:cNvSpPr>
          <p:nvPr/>
        </p:nvSpPr>
        <p:spPr bwMode="auto">
          <a:xfrm>
            <a:off x="1036800" y="1036909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92172" name="Rectangle 12"/>
          <p:cNvSpPr>
            <a:spLocks noChangeArrowheads="1"/>
          </p:cNvSpPr>
          <p:nvPr/>
        </p:nvSpPr>
        <p:spPr bwMode="auto">
          <a:xfrm>
            <a:off x="165888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92173" name="Rectangle 13"/>
          <p:cNvSpPr>
            <a:spLocks noChangeArrowheads="1"/>
          </p:cNvSpPr>
          <p:nvPr/>
        </p:nvSpPr>
        <p:spPr bwMode="auto">
          <a:xfrm>
            <a:off x="207360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2</a:t>
            </a:r>
          </a:p>
        </p:txBody>
      </p:sp>
      <p:sp>
        <p:nvSpPr>
          <p:cNvPr id="92174" name="Rectangle 14"/>
          <p:cNvSpPr>
            <a:spLocks noChangeArrowheads="1"/>
          </p:cNvSpPr>
          <p:nvPr/>
        </p:nvSpPr>
        <p:spPr bwMode="auto">
          <a:xfrm>
            <a:off x="311040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92175" name="Rectangle 15"/>
          <p:cNvSpPr>
            <a:spLocks noChangeArrowheads="1"/>
          </p:cNvSpPr>
          <p:nvPr/>
        </p:nvSpPr>
        <p:spPr bwMode="auto">
          <a:xfrm>
            <a:off x="393984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92176" name="Rectangle 16"/>
          <p:cNvSpPr>
            <a:spLocks noChangeArrowheads="1"/>
          </p:cNvSpPr>
          <p:nvPr/>
        </p:nvSpPr>
        <p:spPr bwMode="auto">
          <a:xfrm>
            <a:off x="518400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92177" name="Rectangle 17"/>
          <p:cNvSpPr>
            <a:spLocks noChangeArrowheads="1"/>
          </p:cNvSpPr>
          <p:nvPr/>
        </p:nvSpPr>
        <p:spPr bwMode="auto">
          <a:xfrm>
            <a:off x="559872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92178" name="Rectangle 18"/>
          <p:cNvSpPr>
            <a:spLocks noChangeArrowheads="1"/>
          </p:cNvSpPr>
          <p:nvPr/>
        </p:nvSpPr>
        <p:spPr bwMode="auto">
          <a:xfrm>
            <a:off x="663552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92179" name="Rectangle 19"/>
          <p:cNvSpPr>
            <a:spLocks noChangeArrowheads="1"/>
          </p:cNvSpPr>
          <p:nvPr/>
        </p:nvSpPr>
        <p:spPr bwMode="auto">
          <a:xfrm>
            <a:off x="746496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92180" name="Rectangle 20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2181" name="Rectangle 21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2182" name="Rectangle 22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2183" name="Rectangle 23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2184" name="Rectangle 24"/>
          <p:cNvSpPr>
            <a:spLocks noChangeArrowheads="1"/>
          </p:cNvSpPr>
          <p:nvPr/>
        </p:nvSpPr>
        <p:spPr bwMode="auto">
          <a:xfrm>
            <a:off x="228096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2185" name="Rectangle 25"/>
          <p:cNvSpPr>
            <a:spLocks noChangeArrowheads="1"/>
          </p:cNvSpPr>
          <p:nvPr/>
        </p:nvSpPr>
        <p:spPr bwMode="auto">
          <a:xfrm>
            <a:off x="4147200" y="5599308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2186" name="Rectangle 26"/>
          <p:cNvSpPr>
            <a:spLocks noChangeArrowheads="1"/>
          </p:cNvSpPr>
          <p:nvPr/>
        </p:nvSpPr>
        <p:spPr bwMode="auto">
          <a:xfrm>
            <a:off x="6013440" y="5599308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2187" name="Rectangle 27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92188" name="Rectangle 28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92189" name="Rectangle 29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92190" name="Rectangle 30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1581406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moveTower(3, 'a', 'b', 'c');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93186" name="Rectangle 2"/>
          <p:cNvSpPr>
            <a:spLocks noChangeArrowheads="1"/>
          </p:cNvSpPr>
          <p:nvPr/>
        </p:nvSpPr>
        <p:spPr bwMode="auto">
          <a:xfrm>
            <a:off x="622080" y="622145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124416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165888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3</a:t>
            </a:r>
          </a:p>
        </p:txBody>
      </p:sp>
      <p:sp>
        <p:nvSpPr>
          <p:cNvPr id="93189" name="Rectangle 5"/>
          <p:cNvSpPr>
            <a:spLocks noChangeArrowheads="1"/>
          </p:cNvSpPr>
          <p:nvPr/>
        </p:nvSpPr>
        <p:spPr bwMode="auto">
          <a:xfrm>
            <a:off x="269568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93190" name="Rectangle 6"/>
          <p:cNvSpPr>
            <a:spLocks noChangeArrowheads="1"/>
          </p:cNvSpPr>
          <p:nvPr/>
        </p:nvSpPr>
        <p:spPr bwMode="auto">
          <a:xfrm>
            <a:off x="352512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93191" name="Rectangle 7"/>
          <p:cNvSpPr>
            <a:spLocks noChangeArrowheads="1"/>
          </p:cNvSpPr>
          <p:nvPr/>
        </p:nvSpPr>
        <p:spPr bwMode="auto">
          <a:xfrm>
            <a:off x="476928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93192" name="Rectangle 8"/>
          <p:cNvSpPr>
            <a:spLocks noChangeArrowheads="1"/>
          </p:cNvSpPr>
          <p:nvPr/>
        </p:nvSpPr>
        <p:spPr bwMode="auto">
          <a:xfrm>
            <a:off x="518400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93193" name="Rectangle 9"/>
          <p:cNvSpPr>
            <a:spLocks noChangeArrowheads="1"/>
          </p:cNvSpPr>
          <p:nvPr/>
        </p:nvSpPr>
        <p:spPr bwMode="auto">
          <a:xfrm>
            <a:off x="622080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93194" name="Rectangle 10"/>
          <p:cNvSpPr>
            <a:spLocks noChangeArrowheads="1"/>
          </p:cNvSpPr>
          <p:nvPr/>
        </p:nvSpPr>
        <p:spPr bwMode="auto">
          <a:xfrm>
            <a:off x="705024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93195" name="Rectangle 11"/>
          <p:cNvSpPr>
            <a:spLocks noChangeArrowheads="1"/>
          </p:cNvSpPr>
          <p:nvPr/>
        </p:nvSpPr>
        <p:spPr bwMode="auto">
          <a:xfrm>
            <a:off x="1036800" y="1036909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93196" name="Rectangle 12"/>
          <p:cNvSpPr>
            <a:spLocks noChangeArrowheads="1"/>
          </p:cNvSpPr>
          <p:nvPr/>
        </p:nvSpPr>
        <p:spPr bwMode="auto">
          <a:xfrm>
            <a:off x="165888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93197" name="Rectangle 13"/>
          <p:cNvSpPr>
            <a:spLocks noChangeArrowheads="1"/>
          </p:cNvSpPr>
          <p:nvPr/>
        </p:nvSpPr>
        <p:spPr bwMode="auto">
          <a:xfrm>
            <a:off x="207360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2</a:t>
            </a:r>
          </a:p>
        </p:txBody>
      </p:sp>
      <p:sp>
        <p:nvSpPr>
          <p:cNvPr id="93198" name="Rectangle 14"/>
          <p:cNvSpPr>
            <a:spLocks noChangeArrowheads="1"/>
          </p:cNvSpPr>
          <p:nvPr/>
        </p:nvSpPr>
        <p:spPr bwMode="auto">
          <a:xfrm>
            <a:off x="311040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93199" name="Rectangle 15"/>
          <p:cNvSpPr>
            <a:spLocks noChangeArrowheads="1"/>
          </p:cNvSpPr>
          <p:nvPr/>
        </p:nvSpPr>
        <p:spPr bwMode="auto">
          <a:xfrm>
            <a:off x="393984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93200" name="Rectangle 16"/>
          <p:cNvSpPr>
            <a:spLocks noChangeArrowheads="1"/>
          </p:cNvSpPr>
          <p:nvPr/>
        </p:nvSpPr>
        <p:spPr bwMode="auto">
          <a:xfrm>
            <a:off x="518400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93201" name="Rectangle 17"/>
          <p:cNvSpPr>
            <a:spLocks noChangeArrowheads="1"/>
          </p:cNvSpPr>
          <p:nvPr/>
        </p:nvSpPr>
        <p:spPr bwMode="auto">
          <a:xfrm>
            <a:off x="559872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93202" name="Rectangle 18"/>
          <p:cNvSpPr>
            <a:spLocks noChangeArrowheads="1"/>
          </p:cNvSpPr>
          <p:nvPr/>
        </p:nvSpPr>
        <p:spPr bwMode="auto">
          <a:xfrm>
            <a:off x="663552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93203" name="Rectangle 19"/>
          <p:cNvSpPr>
            <a:spLocks noChangeArrowheads="1"/>
          </p:cNvSpPr>
          <p:nvPr/>
        </p:nvSpPr>
        <p:spPr bwMode="auto">
          <a:xfrm>
            <a:off x="746496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93204" name="Rectangle 20"/>
          <p:cNvSpPr>
            <a:spLocks noChangeArrowheads="1"/>
          </p:cNvSpPr>
          <p:nvPr/>
        </p:nvSpPr>
        <p:spPr bwMode="auto">
          <a:xfrm>
            <a:off x="1451520" y="145167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93205" name="Rectangle 21"/>
          <p:cNvSpPr>
            <a:spLocks noChangeArrowheads="1"/>
          </p:cNvSpPr>
          <p:nvPr/>
        </p:nvSpPr>
        <p:spPr bwMode="auto">
          <a:xfrm>
            <a:off x="2073600" y="3732872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93206" name="Rectangle 22"/>
          <p:cNvSpPr>
            <a:spLocks noChangeArrowheads="1"/>
          </p:cNvSpPr>
          <p:nvPr/>
        </p:nvSpPr>
        <p:spPr bwMode="auto">
          <a:xfrm>
            <a:off x="248832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1</a:t>
            </a:r>
          </a:p>
        </p:txBody>
      </p:sp>
      <p:sp>
        <p:nvSpPr>
          <p:cNvPr id="93207" name="Rectangle 23"/>
          <p:cNvSpPr>
            <a:spLocks noChangeArrowheads="1"/>
          </p:cNvSpPr>
          <p:nvPr/>
        </p:nvSpPr>
        <p:spPr bwMode="auto">
          <a:xfrm>
            <a:off x="3525120" y="3732872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93208" name="Rectangle 24"/>
          <p:cNvSpPr>
            <a:spLocks noChangeArrowheads="1"/>
          </p:cNvSpPr>
          <p:nvPr/>
        </p:nvSpPr>
        <p:spPr bwMode="auto">
          <a:xfrm>
            <a:off x="435456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93209" name="Rectangle 25"/>
          <p:cNvSpPr>
            <a:spLocks noChangeArrowheads="1"/>
          </p:cNvSpPr>
          <p:nvPr/>
        </p:nvSpPr>
        <p:spPr bwMode="auto">
          <a:xfrm>
            <a:off x="5598720" y="3732872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93210" name="Rectangle 26"/>
          <p:cNvSpPr>
            <a:spLocks noChangeArrowheads="1"/>
          </p:cNvSpPr>
          <p:nvPr/>
        </p:nvSpPr>
        <p:spPr bwMode="auto">
          <a:xfrm>
            <a:off x="601344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93211" name="Rectangle 27"/>
          <p:cNvSpPr>
            <a:spLocks noChangeArrowheads="1"/>
          </p:cNvSpPr>
          <p:nvPr/>
        </p:nvSpPr>
        <p:spPr bwMode="auto">
          <a:xfrm>
            <a:off x="7050240" y="3732872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93212" name="Rectangle 28"/>
          <p:cNvSpPr>
            <a:spLocks noChangeArrowheads="1"/>
          </p:cNvSpPr>
          <p:nvPr/>
        </p:nvSpPr>
        <p:spPr bwMode="auto">
          <a:xfrm>
            <a:off x="787968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93213" name="Rectangle 29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3214" name="Rectangle 30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3215" name="Rectangle 31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3216" name="Rectangle 32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3217" name="Rectangle 33"/>
          <p:cNvSpPr>
            <a:spLocks noChangeArrowheads="1"/>
          </p:cNvSpPr>
          <p:nvPr/>
        </p:nvSpPr>
        <p:spPr bwMode="auto">
          <a:xfrm>
            <a:off x="228096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3218" name="Rectangle 34"/>
          <p:cNvSpPr>
            <a:spLocks noChangeArrowheads="1"/>
          </p:cNvSpPr>
          <p:nvPr/>
        </p:nvSpPr>
        <p:spPr bwMode="auto">
          <a:xfrm>
            <a:off x="4147200" y="5599308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3219" name="Rectangle 35"/>
          <p:cNvSpPr>
            <a:spLocks noChangeArrowheads="1"/>
          </p:cNvSpPr>
          <p:nvPr/>
        </p:nvSpPr>
        <p:spPr bwMode="auto">
          <a:xfrm>
            <a:off x="6013440" y="5599308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3220" name="Rectangle 36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93221" name="Rectangle 37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93222" name="Rectangle 38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93223" name="Rectangle 39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0294150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moveTower(3, 'a', 'b', 'c');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94210" name="Rectangle 2"/>
          <p:cNvSpPr>
            <a:spLocks noChangeArrowheads="1"/>
          </p:cNvSpPr>
          <p:nvPr/>
        </p:nvSpPr>
        <p:spPr bwMode="auto">
          <a:xfrm>
            <a:off x="622080" y="622145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94211" name="Rectangle 3"/>
          <p:cNvSpPr>
            <a:spLocks noChangeArrowheads="1"/>
          </p:cNvSpPr>
          <p:nvPr/>
        </p:nvSpPr>
        <p:spPr bwMode="auto">
          <a:xfrm>
            <a:off x="124416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94212" name="Rectangle 4"/>
          <p:cNvSpPr>
            <a:spLocks noChangeArrowheads="1"/>
          </p:cNvSpPr>
          <p:nvPr/>
        </p:nvSpPr>
        <p:spPr bwMode="auto">
          <a:xfrm>
            <a:off x="165888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3</a:t>
            </a:r>
          </a:p>
        </p:txBody>
      </p:sp>
      <p:sp>
        <p:nvSpPr>
          <p:cNvPr id="94213" name="Rectangle 5"/>
          <p:cNvSpPr>
            <a:spLocks noChangeArrowheads="1"/>
          </p:cNvSpPr>
          <p:nvPr/>
        </p:nvSpPr>
        <p:spPr bwMode="auto">
          <a:xfrm>
            <a:off x="269568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94214" name="Rectangle 6"/>
          <p:cNvSpPr>
            <a:spLocks noChangeArrowheads="1"/>
          </p:cNvSpPr>
          <p:nvPr/>
        </p:nvSpPr>
        <p:spPr bwMode="auto">
          <a:xfrm>
            <a:off x="352512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94215" name="Rectangle 7"/>
          <p:cNvSpPr>
            <a:spLocks noChangeArrowheads="1"/>
          </p:cNvSpPr>
          <p:nvPr/>
        </p:nvSpPr>
        <p:spPr bwMode="auto">
          <a:xfrm>
            <a:off x="476928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94216" name="Rectangle 8"/>
          <p:cNvSpPr>
            <a:spLocks noChangeArrowheads="1"/>
          </p:cNvSpPr>
          <p:nvPr/>
        </p:nvSpPr>
        <p:spPr bwMode="auto">
          <a:xfrm>
            <a:off x="518400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94217" name="Rectangle 9"/>
          <p:cNvSpPr>
            <a:spLocks noChangeArrowheads="1"/>
          </p:cNvSpPr>
          <p:nvPr/>
        </p:nvSpPr>
        <p:spPr bwMode="auto">
          <a:xfrm>
            <a:off x="622080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94218" name="Rectangle 10"/>
          <p:cNvSpPr>
            <a:spLocks noChangeArrowheads="1"/>
          </p:cNvSpPr>
          <p:nvPr/>
        </p:nvSpPr>
        <p:spPr bwMode="auto">
          <a:xfrm>
            <a:off x="705024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94219" name="Rectangle 11"/>
          <p:cNvSpPr>
            <a:spLocks noChangeArrowheads="1"/>
          </p:cNvSpPr>
          <p:nvPr/>
        </p:nvSpPr>
        <p:spPr bwMode="auto">
          <a:xfrm>
            <a:off x="1036800" y="1036909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94220" name="Rectangle 12"/>
          <p:cNvSpPr>
            <a:spLocks noChangeArrowheads="1"/>
          </p:cNvSpPr>
          <p:nvPr/>
        </p:nvSpPr>
        <p:spPr bwMode="auto">
          <a:xfrm>
            <a:off x="165888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94221" name="Rectangle 13"/>
          <p:cNvSpPr>
            <a:spLocks noChangeArrowheads="1"/>
          </p:cNvSpPr>
          <p:nvPr/>
        </p:nvSpPr>
        <p:spPr bwMode="auto">
          <a:xfrm>
            <a:off x="207360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2</a:t>
            </a:r>
          </a:p>
        </p:txBody>
      </p:sp>
      <p:sp>
        <p:nvSpPr>
          <p:cNvPr id="94222" name="Rectangle 14"/>
          <p:cNvSpPr>
            <a:spLocks noChangeArrowheads="1"/>
          </p:cNvSpPr>
          <p:nvPr/>
        </p:nvSpPr>
        <p:spPr bwMode="auto">
          <a:xfrm>
            <a:off x="311040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94223" name="Rectangle 15"/>
          <p:cNvSpPr>
            <a:spLocks noChangeArrowheads="1"/>
          </p:cNvSpPr>
          <p:nvPr/>
        </p:nvSpPr>
        <p:spPr bwMode="auto">
          <a:xfrm>
            <a:off x="393984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94224" name="Rectangle 16"/>
          <p:cNvSpPr>
            <a:spLocks noChangeArrowheads="1"/>
          </p:cNvSpPr>
          <p:nvPr/>
        </p:nvSpPr>
        <p:spPr bwMode="auto">
          <a:xfrm>
            <a:off x="518400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94225" name="Rectangle 17"/>
          <p:cNvSpPr>
            <a:spLocks noChangeArrowheads="1"/>
          </p:cNvSpPr>
          <p:nvPr/>
        </p:nvSpPr>
        <p:spPr bwMode="auto">
          <a:xfrm>
            <a:off x="559872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94226" name="Rectangle 18"/>
          <p:cNvSpPr>
            <a:spLocks noChangeArrowheads="1"/>
          </p:cNvSpPr>
          <p:nvPr/>
        </p:nvSpPr>
        <p:spPr bwMode="auto">
          <a:xfrm>
            <a:off x="663552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94227" name="Rectangle 19"/>
          <p:cNvSpPr>
            <a:spLocks noChangeArrowheads="1"/>
          </p:cNvSpPr>
          <p:nvPr/>
        </p:nvSpPr>
        <p:spPr bwMode="auto">
          <a:xfrm>
            <a:off x="746496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94228" name="Rectangle 20"/>
          <p:cNvSpPr>
            <a:spLocks noChangeArrowheads="1"/>
          </p:cNvSpPr>
          <p:nvPr/>
        </p:nvSpPr>
        <p:spPr bwMode="auto">
          <a:xfrm>
            <a:off x="1451520" y="145167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if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94229" name="Rectangle 21"/>
          <p:cNvSpPr>
            <a:spLocks noChangeArrowheads="1"/>
          </p:cNvSpPr>
          <p:nvPr/>
        </p:nvSpPr>
        <p:spPr bwMode="auto">
          <a:xfrm>
            <a:off x="2073600" y="3732872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94230" name="Rectangle 22"/>
          <p:cNvSpPr>
            <a:spLocks noChangeArrowheads="1"/>
          </p:cNvSpPr>
          <p:nvPr/>
        </p:nvSpPr>
        <p:spPr bwMode="auto">
          <a:xfrm>
            <a:off x="248832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1</a:t>
            </a:r>
          </a:p>
        </p:txBody>
      </p:sp>
      <p:sp>
        <p:nvSpPr>
          <p:cNvPr id="94231" name="Rectangle 23"/>
          <p:cNvSpPr>
            <a:spLocks noChangeArrowheads="1"/>
          </p:cNvSpPr>
          <p:nvPr/>
        </p:nvSpPr>
        <p:spPr bwMode="auto">
          <a:xfrm>
            <a:off x="3525120" y="3732872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94232" name="Rectangle 24"/>
          <p:cNvSpPr>
            <a:spLocks noChangeArrowheads="1"/>
          </p:cNvSpPr>
          <p:nvPr/>
        </p:nvSpPr>
        <p:spPr bwMode="auto">
          <a:xfrm>
            <a:off x="435456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94233" name="Rectangle 25"/>
          <p:cNvSpPr>
            <a:spLocks noChangeArrowheads="1"/>
          </p:cNvSpPr>
          <p:nvPr/>
        </p:nvSpPr>
        <p:spPr bwMode="auto">
          <a:xfrm>
            <a:off x="5598720" y="3732872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94234" name="Rectangle 26"/>
          <p:cNvSpPr>
            <a:spLocks noChangeArrowheads="1"/>
          </p:cNvSpPr>
          <p:nvPr/>
        </p:nvSpPr>
        <p:spPr bwMode="auto">
          <a:xfrm>
            <a:off x="601344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94235" name="Rectangle 27"/>
          <p:cNvSpPr>
            <a:spLocks noChangeArrowheads="1"/>
          </p:cNvSpPr>
          <p:nvPr/>
        </p:nvSpPr>
        <p:spPr bwMode="auto">
          <a:xfrm>
            <a:off x="7050240" y="3732872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94236" name="Rectangle 28"/>
          <p:cNvSpPr>
            <a:spLocks noChangeArrowheads="1"/>
          </p:cNvSpPr>
          <p:nvPr/>
        </p:nvSpPr>
        <p:spPr bwMode="auto">
          <a:xfrm>
            <a:off x="787968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94237" name="Rectangle 29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4238" name="Rectangle 30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4239" name="Rectangle 31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4240" name="Rectangle 32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4241" name="Rectangle 33"/>
          <p:cNvSpPr>
            <a:spLocks noChangeArrowheads="1"/>
          </p:cNvSpPr>
          <p:nvPr/>
        </p:nvSpPr>
        <p:spPr bwMode="auto">
          <a:xfrm>
            <a:off x="228096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4242" name="Rectangle 34"/>
          <p:cNvSpPr>
            <a:spLocks noChangeArrowheads="1"/>
          </p:cNvSpPr>
          <p:nvPr/>
        </p:nvSpPr>
        <p:spPr bwMode="auto">
          <a:xfrm>
            <a:off x="4147200" y="5599308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4243" name="Rectangle 35"/>
          <p:cNvSpPr>
            <a:spLocks noChangeArrowheads="1"/>
          </p:cNvSpPr>
          <p:nvPr/>
        </p:nvSpPr>
        <p:spPr bwMode="auto">
          <a:xfrm>
            <a:off x="6013440" y="5599308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4244" name="Rectangle 36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94245" name="Rectangle 37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94246" name="Rectangle 38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94247" name="Rectangle 39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35474365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moveTower(3, 'a', 'b', 'c');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95234" name="Rectangle 2"/>
          <p:cNvSpPr>
            <a:spLocks noChangeArrowheads="1"/>
          </p:cNvSpPr>
          <p:nvPr/>
        </p:nvSpPr>
        <p:spPr bwMode="auto">
          <a:xfrm>
            <a:off x="622080" y="622145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95235" name="Rectangle 3"/>
          <p:cNvSpPr>
            <a:spLocks noChangeArrowheads="1"/>
          </p:cNvSpPr>
          <p:nvPr/>
        </p:nvSpPr>
        <p:spPr bwMode="auto">
          <a:xfrm>
            <a:off x="124416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95236" name="Rectangle 4"/>
          <p:cNvSpPr>
            <a:spLocks noChangeArrowheads="1"/>
          </p:cNvSpPr>
          <p:nvPr/>
        </p:nvSpPr>
        <p:spPr bwMode="auto">
          <a:xfrm>
            <a:off x="165888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3</a:t>
            </a:r>
          </a:p>
        </p:txBody>
      </p:sp>
      <p:sp>
        <p:nvSpPr>
          <p:cNvPr id="95237" name="Rectangle 5"/>
          <p:cNvSpPr>
            <a:spLocks noChangeArrowheads="1"/>
          </p:cNvSpPr>
          <p:nvPr/>
        </p:nvSpPr>
        <p:spPr bwMode="auto">
          <a:xfrm>
            <a:off x="269568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95238" name="Rectangle 6"/>
          <p:cNvSpPr>
            <a:spLocks noChangeArrowheads="1"/>
          </p:cNvSpPr>
          <p:nvPr/>
        </p:nvSpPr>
        <p:spPr bwMode="auto">
          <a:xfrm>
            <a:off x="352512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476928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95240" name="Rectangle 8"/>
          <p:cNvSpPr>
            <a:spLocks noChangeArrowheads="1"/>
          </p:cNvSpPr>
          <p:nvPr/>
        </p:nvSpPr>
        <p:spPr bwMode="auto">
          <a:xfrm>
            <a:off x="518400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622080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705024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95243" name="Rectangle 11"/>
          <p:cNvSpPr>
            <a:spLocks noChangeArrowheads="1"/>
          </p:cNvSpPr>
          <p:nvPr/>
        </p:nvSpPr>
        <p:spPr bwMode="auto">
          <a:xfrm>
            <a:off x="1036800" y="1036909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95244" name="Rectangle 12"/>
          <p:cNvSpPr>
            <a:spLocks noChangeArrowheads="1"/>
          </p:cNvSpPr>
          <p:nvPr/>
        </p:nvSpPr>
        <p:spPr bwMode="auto">
          <a:xfrm>
            <a:off x="165888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95245" name="Rectangle 13"/>
          <p:cNvSpPr>
            <a:spLocks noChangeArrowheads="1"/>
          </p:cNvSpPr>
          <p:nvPr/>
        </p:nvSpPr>
        <p:spPr bwMode="auto">
          <a:xfrm>
            <a:off x="207360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2</a:t>
            </a:r>
          </a:p>
        </p:txBody>
      </p:sp>
      <p:sp>
        <p:nvSpPr>
          <p:cNvPr id="95246" name="Rectangle 14"/>
          <p:cNvSpPr>
            <a:spLocks noChangeArrowheads="1"/>
          </p:cNvSpPr>
          <p:nvPr/>
        </p:nvSpPr>
        <p:spPr bwMode="auto">
          <a:xfrm>
            <a:off x="311040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95247" name="Rectangle 15"/>
          <p:cNvSpPr>
            <a:spLocks noChangeArrowheads="1"/>
          </p:cNvSpPr>
          <p:nvPr/>
        </p:nvSpPr>
        <p:spPr bwMode="auto">
          <a:xfrm>
            <a:off x="393984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95248" name="Rectangle 16"/>
          <p:cNvSpPr>
            <a:spLocks noChangeArrowheads="1"/>
          </p:cNvSpPr>
          <p:nvPr/>
        </p:nvSpPr>
        <p:spPr bwMode="auto">
          <a:xfrm>
            <a:off x="518400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95249" name="Rectangle 17"/>
          <p:cNvSpPr>
            <a:spLocks noChangeArrowheads="1"/>
          </p:cNvSpPr>
          <p:nvPr/>
        </p:nvSpPr>
        <p:spPr bwMode="auto">
          <a:xfrm>
            <a:off x="559872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95250" name="Rectangle 18"/>
          <p:cNvSpPr>
            <a:spLocks noChangeArrowheads="1"/>
          </p:cNvSpPr>
          <p:nvPr/>
        </p:nvSpPr>
        <p:spPr bwMode="auto">
          <a:xfrm>
            <a:off x="663552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95251" name="Rectangle 19"/>
          <p:cNvSpPr>
            <a:spLocks noChangeArrowheads="1"/>
          </p:cNvSpPr>
          <p:nvPr/>
        </p:nvSpPr>
        <p:spPr bwMode="auto">
          <a:xfrm>
            <a:off x="746496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95252" name="Rectangle 20"/>
          <p:cNvSpPr>
            <a:spLocks noChangeArrowheads="1"/>
          </p:cNvSpPr>
          <p:nvPr/>
        </p:nvSpPr>
        <p:spPr bwMode="auto">
          <a:xfrm>
            <a:off x="1451520" y="145167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95253" name="Rectangle 21"/>
          <p:cNvSpPr>
            <a:spLocks noChangeArrowheads="1"/>
          </p:cNvSpPr>
          <p:nvPr/>
        </p:nvSpPr>
        <p:spPr bwMode="auto">
          <a:xfrm>
            <a:off x="2073600" y="3732872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95254" name="Rectangle 22"/>
          <p:cNvSpPr>
            <a:spLocks noChangeArrowheads="1"/>
          </p:cNvSpPr>
          <p:nvPr/>
        </p:nvSpPr>
        <p:spPr bwMode="auto">
          <a:xfrm>
            <a:off x="248832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1</a:t>
            </a:r>
          </a:p>
        </p:txBody>
      </p:sp>
      <p:sp>
        <p:nvSpPr>
          <p:cNvPr id="95255" name="Rectangle 23"/>
          <p:cNvSpPr>
            <a:spLocks noChangeArrowheads="1"/>
          </p:cNvSpPr>
          <p:nvPr/>
        </p:nvSpPr>
        <p:spPr bwMode="auto">
          <a:xfrm>
            <a:off x="3525120" y="3732872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95256" name="Rectangle 24"/>
          <p:cNvSpPr>
            <a:spLocks noChangeArrowheads="1"/>
          </p:cNvSpPr>
          <p:nvPr/>
        </p:nvSpPr>
        <p:spPr bwMode="auto">
          <a:xfrm>
            <a:off x="435456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95257" name="Rectangle 25"/>
          <p:cNvSpPr>
            <a:spLocks noChangeArrowheads="1"/>
          </p:cNvSpPr>
          <p:nvPr/>
        </p:nvSpPr>
        <p:spPr bwMode="auto">
          <a:xfrm>
            <a:off x="5598720" y="3732872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95258" name="Rectangle 26"/>
          <p:cNvSpPr>
            <a:spLocks noChangeArrowheads="1"/>
          </p:cNvSpPr>
          <p:nvPr/>
        </p:nvSpPr>
        <p:spPr bwMode="auto">
          <a:xfrm>
            <a:off x="601344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95259" name="Rectangle 27"/>
          <p:cNvSpPr>
            <a:spLocks noChangeArrowheads="1"/>
          </p:cNvSpPr>
          <p:nvPr/>
        </p:nvSpPr>
        <p:spPr bwMode="auto">
          <a:xfrm>
            <a:off x="7050240" y="3732872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95260" name="Rectangle 28"/>
          <p:cNvSpPr>
            <a:spLocks noChangeArrowheads="1"/>
          </p:cNvSpPr>
          <p:nvPr/>
        </p:nvSpPr>
        <p:spPr bwMode="auto">
          <a:xfrm>
            <a:off x="787968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95261" name="Rectangle 29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5262" name="Rectangle 30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5263" name="Rectangle 31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5264" name="Rectangle 32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5265" name="Rectangle 33"/>
          <p:cNvSpPr>
            <a:spLocks noChangeArrowheads="1"/>
          </p:cNvSpPr>
          <p:nvPr/>
        </p:nvSpPr>
        <p:spPr bwMode="auto">
          <a:xfrm>
            <a:off x="228096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5266" name="Rectangle 34"/>
          <p:cNvSpPr>
            <a:spLocks noChangeArrowheads="1"/>
          </p:cNvSpPr>
          <p:nvPr/>
        </p:nvSpPr>
        <p:spPr bwMode="auto">
          <a:xfrm>
            <a:off x="4147200" y="5599308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5267" name="Rectangle 35"/>
          <p:cNvSpPr>
            <a:spLocks noChangeArrowheads="1"/>
          </p:cNvSpPr>
          <p:nvPr/>
        </p:nvSpPr>
        <p:spPr bwMode="auto">
          <a:xfrm>
            <a:off x="6013440" y="5599308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5268" name="Rectangle 36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95269" name="Rectangle 37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95270" name="Rectangle 38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95271" name="Rectangle 39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46346337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moveTower(3, 'a', 'b', 'c');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96258" name="Rectangle 2"/>
          <p:cNvSpPr>
            <a:spLocks noChangeArrowheads="1"/>
          </p:cNvSpPr>
          <p:nvPr/>
        </p:nvSpPr>
        <p:spPr bwMode="auto">
          <a:xfrm>
            <a:off x="622080" y="622145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96259" name="Rectangle 3"/>
          <p:cNvSpPr>
            <a:spLocks noChangeArrowheads="1"/>
          </p:cNvSpPr>
          <p:nvPr/>
        </p:nvSpPr>
        <p:spPr bwMode="auto">
          <a:xfrm>
            <a:off x="124416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96260" name="Rectangle 4"/>
          <p:cNvSpPr>
            <a:spLocks noChangeArrowheads="1"/>
          </p:cNvSpPr>
          <p:nvPr/>
        </p:nvSpPr>
        <p:spPr bwMode="auto">
          <a:xfrm>
            <a:off x="165888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3</a:t>
            </a:r>
          </a:p>
        </p:txBody>
      </p:sp>
      <p:sp>
        <p:nvSpPr>
          <p:cNvPr id="96261" name="Rectangle 5"/>
          <p:cNvSpPr>
            <a:spLocks noChangeArrowheads="1"/>
          </p:cNvSpPr>
          <p:nvPr/>
        </p:nvSpPr>
        <p:spPr bwMode="auto">
          <a:xfrm>
            <a:off x="269568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96262" name="Rectangle 6"/>
          <p:cNvSpPr>
            <a:spLocks noChangeArrowheads="1"/>
          </p:cNvSpPr>
          <p:nvPr/>
        </p:nvSpPr>
        <p:spPr bwMode="auto">
          <a:xfrm>
            <a:off x="352512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96263" name="Rectangle 7"/>
          <p:cNvSpPr>
            <a:spLocks noChangeArrowheads="1"/>
          </p:cNvSpPr>
          <p:nvPr/>
        </p:nvSpPr>
        <p:spPr bwMode="auto">
          <a:xfrm>
            <a:off x="476928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96264" name="Rectangle 8"/>
          <p:cNvSpPr>
            <a:spLocks noChangeArrowheads="1"/>
          </p:cNvSpPr>
          <p:nvPr/>
        </p:nvSpPr>
        <p:spPr bwMode="auto">
          <a:xfrm>
            <a:off x="518400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96265" name="Rectangle 9"/>
          <p:cNvSpPr>
            <a:spLocks noChangeArrowheads="1"/>
          </p:cNvSpPr>
          <p:nvPr/>
        </p:nvSpPr>
        <p:spPr bwMode="auto">
          <a:xfrm>
            <a:off x="622080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96266" name="Rectangle 10"/>
          <p:cNvSpPr>
            <a:spLocks noChangeArrowheads="1"/>
          </p:cNvSpPr>
          <p:nvPr/>
        </p:nvSpPr>
        <p:spPr bwMode="auto">
          <a:xfrm>
            <a:off x="705024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96267" name="Rectangle 11"/>
          <p:cNvSpPr>
            <a:spLocks noChangeArrowheads="1"/>
          </p:cNvSpPr>
          <p:nvPr/>
        </p:nvSpPr>
        <p:spPr bwMode="auto">
          <a:xfrm>
            <a:off x="1036800" y="1036909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96268" name="Rectangle 12"/>
          <p:cNvSpPr>
            <a:spLocks noChangeArrowheads="1"/>
          </p:cNvSpPr>
          <p:nvPr/>
        </p:nvSpPr>
        <p:spPr bwMode="auto">
          <a:xfrm>
            <a:off x="165888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96269" name="Rectangle 13"/>
          <p:cNvSpPr>
            <a:spLocks noChangeArrowheads="1"/>
          </p:cNvSpPr>
          <p:nvPr/>
        </p:nvSpPr>
        <p:spPr bwMode="auto">
          <a:xfrm>
            <a:off x="207360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2</a:t>
            </a:r>
          </a:p>
        </p:txBody>
      </p:sp>
      <p:sp>
        <p:nvSpPr>
          <p:cNvPr id="96270" name="Rectangle 14"/>
          <p:cNvSpPr>
            <a:spLocks noChangeArrowheads="1"/>
          </p:cNvSpPr>
          <p:nvPr/>
        </p:nvSpPr>
        <p:spPr bwMode="auto">
          <a:xfrm>
            <a:off x="311040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96271" name="Rectangle 15"/>
          <p:cNvSpPr>
            <a:spLocks noChangeArrowheads="1"/>
          </p:cNvSpPr>
          <p:nvPr/>
        </p:nvSpPr>
        <p:spPr bwMode="auto">
          <a:xfrm>
            <a:off x="393984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96272" name="Rectangle 16"/>
          <p:cNvSpPr>
            <a:spLocks noChangeArrowheads="1"/>
          </p:cNvSpPr>
          <p:nvPr/>
        </p:nvSpPr>
        <p:spPr bwMode="auto">
          <a:xfrm>
            <a:off x="518400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96273" name="Rectangle 17"/>
          <p:cNvSpPr>
            <a:spLocks noChangeArrowheads="1"/>
          </p:cNvSpPr>
          <p:nvPr/>
        </p:nvSpPr>
        <p:spPr bwMode="auto">
          <a:xfrm>
            <a:off x="559872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96274" name="Rectangle 18"/>
          <p:cNvSpPr>
            <a:spLocks noChangeArrowheads="1"/>
          </p:cNvSpPr>
          <p:nvPr/>
        </p:nvSpPr>
        <p:spPr bwMode="auto">
          <a:xfrm>
            <a:off x="663552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96275" name="Rectangle 19"/>
          <p:cNvSpPr>
            <a:spLocks noChangeArrowheads="1"/>
          </p:cNvSpPr>
          <p:nvPr/>
        </p:nvSpPr>
        <p:spPr bwMode="auto">
          <a:xfrm>
            <a:off x="746496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96276" name="Rectangle 20"/>
          <p:cNvSpPr>
            <a:spLocks noChangeArrowheads="1"/>
          </p:cNvSpPr>
          <p:nvPr/>
        </p:nvSpPr>
        <p:spPr bwMode="auto">
          <a:xfrm>
            <a:off x="1451520" y="145167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96277" name="Rectangle 21"/>
          <p:cNvSpPr>
            <a:spLocks noChangeArrowheads="1"/>
          </p:cNvSpPr>
          <p:nvPr/>
        </p:nvSpPr>
        <p:spPr bwMode="auto">
          <a:xfrm>
            <a:off x="2073600" y="3732872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96278" name="Rectangle 22"/>
          <p:cNvSpPr>
            <a:spLocks noChangeArrowheads="1"/>
          </p:cNvSpPr>
          <p:nvPr/>
        </p:nvSpPr>
        <p:spPr bwMode="auto">
          <a:xfrm>
            <a:off x="248832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1</a:t>
            </a:r>
          </a:p>
        </p:txBody>
      </p:sp>
      <p:sp>
        <p:nvSpPr>
          <p:cNvPr id="96279" name="Rectangle 23"/>
          <p:cNvSpPr>
            <a:spLocks noChangeArrowheads="1"/>
          </p:cNvSpPr>
          <p:nvPr/>
        </p:nvSpPr>
        <p:spPr bwMode="auto">
          <a:xfrm>
            <a:off x="3525120" y="3732872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96280" name="Rectangle 24"/>
          <p:cNvSpPr>
            <a:spLocks noChangeArrowheads="1"/>
          </p:cNvSpPr>
          <p:nvPr/>
        </p:nvSpPr>
        <p:spPr bwMode="auto">
          <a:xfrm>
            <a:off x="435456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96281" name="Rectangle 25"/>
          <p:cNvSpPr>
            <a:spLocks noChangeArrowheads="1"/>
          </p:cNvSpPr>
          <p:nvPr/>
        </p:nvSpPr>
        <p:spPr bwMode="auto">
          <a:xfrm>
            <a:off x="5598720" y="3732872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96282" name="Rectangle 26"/>
          <p:cNvSpPr>
            <a:spLocks noChangeArrowheads="1"/>
          </p:cNvSpPr>
          <p:nvPr/>
        </p:nvSpPr>
        <p:spPr bwMode="auto">
          <a:xfrm>
            <a:off x="601344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96283" name="Rectangle 27"/>
          <p:cNvSpPr>
            <a:spLocks noChangeArrowheads="1"/>
          </p:cNvSpPr>
          <p:nvPr/>
        </p:nvSpPr>
        <p:spPr bwMode="auto">
          <a:xfrm>
            <a:off x="7050240" y="3732872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96284" name="Rectangle 28"/>
          <p:cNvSpPr>
            <a:spLocks noChangeArrowheads="1"/>
          </p:cNvSpPr>
          <p:nvPr/>
        </p:nvSpPr>
        <p:spPr bwMode="auto">
          <a:xfrm>
            <a:off x="787968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96285" name="Rectangle 29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6286" name="Rectangle 30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6287" name="Rectangle 31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6288" name="Rectangle 32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6289" name="Rectangle 33"/>
          <p:cNvSpPr>
            <a:spLocks noChangeArrowheads="1"/>
          </p:cNvSpPr>
          <p:nvPr/>
        </p:nvSpPr>
        <p:spPr bwMode="auto">
          <a:xfrm>
            <a:off x="228096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6290" name="Rectangle 34"/>
          <p:cNvSpPr>
            <a:spLocks noChangeArrowheads="1"/>
          </p:cNvSpPr>
          <p:nvPr/>
        </p:nvSpPr>
        <p:spPr bwMode="auto">
          <a:xfrm>
            <a:off x="4147200" y="5599308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6291" name="Rectangle 35"/>
          <p:cNvSpPr>
            <a:spLocks noChangeArrowheads="1"/>
          </p:cNvSpPr>
          <p:nvPr/>
        </p:nvSpPr>
        <p:spPr bwMode="auto">
          <a:xfrm>
            <a:off x="4354560" y="5184544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6292" name="Rectangle 36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96293" name="Rectangle 37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96294" name="Rectangle 38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96295" name="Rectangle 39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93823607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moveTower(3, 'a', 'b', 'c');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97282" name="Rectangle 2"/>
          <p:cNvSpPr>
            <a:spLocks noChangeArrowheads="1"/>
          </p:cNvSpPr>
          <p:nvPr/>
        </p:nvSpPr>
        <p:spPr bwMode="auto">
          <a:xfrm>
            <a:off x="622080" y="622145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97283" name="Rectangle 3"/>
          <p:cNvSpPr>
            <a:spLocks noChangeArrowheads="1"/>
          </p:cNvSpPr>
          <p:nvPr/>
        </p:nvSpPr>
        <p:spPr bwMode="auto">
          <a:xfrm>
            <a:off x="124416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97284" name="Rectangle 4"/>
          <p:cNvSpPr>
            <a:spLocks noChangeArrowheads="1"/>
          </p:cNvSpPr>
          <p:nvPr/>
        </p:nvSpPr>
        <p:spPr bwMode="auto">
          <a:xfrm>
            <a:off x="165888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3</a:t>
            </a:r>
          </a:p>
        </p:txBody>
      </p:sp>
      <p:sp>
        <p:nvSpPr>
          <p:cNvPr id="97285" name="Rectangle 5"/>
          <p:cNvSpPr>
            <a:spLocks noChangeArrowheads="1"/>
          </p:cNvSpPr>
          <p:nvPr/>
        </p:nvSpPr>
        <p:spPr bwMode="auto">
          <a:xfrm>
            <a:off x="269568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97286" name="Rectangle 6"/>
          <p:cNvSpPr>
            <a:spLocks noChangeArrowheads="1"/>
          </p:cNvSpPr>
          <p:nvPr/>
        </p:nvSpPr>
        <p:spPr bwMode="auto">
          <a:xfrm>
            <a:off x="352512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97287" name="Rectangle 7"/>
          <p:cNvSpPr>
            <a:spLocks noChangeArrowheads="1"/>
          </p:cNvSpPr>
          <p:nvPr/>
        </p:nvSpPr>
        <p:spPr bwMode="auto">
          <a:xfrm>
            <a:off x="476928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97288" name="Rectangle 8"/>
          <p:cNvSpPr>
            <a:spLocks noChangeArrowheads="1"/>
          </p:cNvSpPr>
          <p:nvPr/>
        </p:nvSpPr>
        <p:spPr bwMode="auto">
          <a:xfrm>
            <a:off x="518400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97289" name="Rectangle 9"/>
          <p:cNvSpPr>
            <a:spLocks noChangeArrowheads="1"/>
          </p:cNvSpPr>
          <p:nvPr/>
        </p:nvSpPr>
        <p:spPr bwMode="auto">
          <a:xfrm>
            <a:off x="622080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97290" name="Rectangle 10"/>
          <p:cNvSpPr>
            <a:spLocks noChangeArrowheads="1"/>
          </p:cNvSpPr>
          <p:nvPr/>
        </p:nvSpPr>
        <p:spPr bwMode="auto">
          <a:xfrm>
            <a:off x="705024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97291" name="Rectangle 11"/>
          <p:cNvSpPr>
            <a:spLocks noChangeArrowheads="1"/>
          </p:cNvSpPr>
          <p:nvPr/>
        </p:nvSpPr>
        <p:spPr bwMode="auto">
          <a:xfrm>
            <a:off x="1036800" y="1036909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97292" name="Rectangle 12"/>
          <p:cNvSpPr>
            <a:spLocks noChangeArrowheads="1"/>
          </p:cNvSpPr>
          <p:nvPr/>
        </p:nvSpPr>
        <p:spPr bwMode="auto">
          <a:xfrm>
            <a:off x="165888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97293" name="Rectangle 13"/>
          <p:cNvSpPr>
            <a:spLocks noChangeArrowheads="1"/>
          </p:cNvSpPr>
          <p:nvPr/>
        </p:nvSpPr>
        <p:spPr bwMode="auto">
          <a:xfrm>
            <a:off x="207360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2</a:t>
            </a:r>
          </a:p>
        </p:txBody>
      </p:sp>
      <p:sp>
        <p:nvSpPr>
          <p:cNvPr id="97294" name="Rectangle 14"/>
          <p:cNvSpPr>
            <a:spLocks noChangeArrowheads="1"/>
          </p:cNvSpPr>
          <p:nvPr/>
        </p:nvSpPr>
        <p:spPr bwMode="auto">
          <a:xfrm>
            <a:off x="311040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97295" name="Rectangle 15"/>
          <p:cNvSpPr>
            <a:spLocks noChangeArrowheads="1"/>
          </p:cNvSpPr>
          <p:nvPr/>
        </p:nvSpPr>
        <p:spPr bwMode="auto">
          <a:xfrm>
            <a:off x="393984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97296" name="Rectangle 16"/>
          <p:cNvSpPr>
            <a:spLocks noChangeArrowheads="1"/>
          </p:cNvSpPr>
          <p:nvPr/>
        </p:nvSpPr>
        <p:spPr bwMode="auto">
          <a:xfrm>
            <a:off x="518400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97297" name="Rectangle 17"/>
          <p:cNvSpPr>
            <a:spLocks noChangeArrowheads="1"/>
          </p:cNvSpPr>
          <p:nvPr/>
        </p:nvSpPr>
        <p:spPr bwMode="auto">
          <a:xfrm>
            <a:off x="559872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97298" name="Rectangle 18"/>
          <p:cNvSpPr>
            <a:spLocks noChangeArrowheads="1"/>
          </p:cNvSpPr>
          <p:nvPr/>
        </p:nvSpPr>
        <p:spPr bwMode="auto">
          <a:xfrm>
            <a:off x="663552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97299" name="Rectangle 19"/>
          <p:cNvSpPr>
            <a:spLocks noChangeArrowheads="1"/>
          </p:cNvSpPr>
          <p:nvPr/>
        </p:nvSpPr>
        <p:spPr bwMode="auto">
          <a:xfrm>
            <a:off x="746496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97300" name="Rectangle 20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7301" name="Rectangle 21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7302" name="Rectangle 22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7303" name="Rectangle 23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7304" name="Rectangle 24"/>
          <p:cNvSpPr>
            <a:spLocks noChangeArrowheads="1"/>
          </p:cNvSpPr>
          <p:nvPr/>
        </p:nvSpPr>
        <p:spPr bwMode="auto">
          <a:xfrm>
            <a:off x="228096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7305" name="Rectangle 25"/>
          <p:cNvSpPr>
            <a:spLocks noChangeArrowheads="1"/>
          </p:cNvSpPr>
          <p:nvPr/>
        </p:nvSpPr>
        <p:spPr bwMode="auto">
          <a:xfrm>
            <a:off x="4147200" y="5599308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7306" name="Rectangle 26"/>
          <p:cNvSpPr>
            <a:spLocks noChangeArrowheads="1"/>
          </p:cNvSpPr>
          <p:nvPr/>
        </p:nvSpPr>
        <p:spPr bwMode="auto">
          <a:xfrm>
            <a:off x="4354560" y="5184544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7307" name="Rectangle 27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97308" name="Rectangle 28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97309" name="Rectangle 29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97310" name="Rectangle 30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074457684"/>
      </p:ext>
    </p:extLst>
  </p:cSld>
  <p:clrMapOvr>
    <a:masterClrMapping/>
  </p:clrMapOvr>
  <p:transition xmlns:p14="http://schemas.microsoft.com/office/powerpoint/2010/main">
    <p:strips/>
  </p:transition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moveTower(3, 'a', 'b', 'c');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98306" name="Rectangle 2"/>
          <p:cNvSpPr>
            <a:spLocks noChangeArrowheads="1"/>
          </p:cNvSpPr>
          <p:nvPr/>
        </p:nvSpPr>
        <p:spPr bwMode="auto">
          <a:xfrm>
            <a:off x="622080" y="622145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98307" name="Rectangle 3"/>
          <p:cNvSpPr>
            <a:spLocks noChangeArrowheads="1"/>
          </p:cNvSpPr>
          <p:nvPr/>
        </p:nvSpPr>
        <p:spPr bwMode="auto">
          <a:xfrm>
            <a:off x="124416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98308" name="Rectangle 4"/>
          <p:cNvSpPr>
            <a:spLocks noChangeArrowheads="1"/>
          </p:cNvSpPr>
          <p:nvPr/>
        </p:nvSpPr>
        <p:spPr bwMode="auto">
          <a:xfrm>
            <a:off x="165888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3</a:t>
            </a:r>
          </a:p>
        </p:txBody>
      </p:sp>
      <p:sp>
        <p:nvSpPr>
          <p:cNvPr id="98309" name="Rectangle 5"/>
          <p:cNvSpPr>
            <a:spLocks noChangeArrowheads="1"/>
          </p:cNvSpPr>
          <p:nvPr/>
        </p:nvSpPr>
        <p:spPr bwMode="auto">
          <a:xfrm>
            <a:off x="269568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98310" name="Rectangle 6"/>
          <p:cNvSpPr>
            <a:spLocks noChangeArrowheads="1"/>
          </p:cNvSpPr>
          <p:nvPr/>
        </p:nvSpPr>
        <p:spPr bwMode="auto">
          <a:xfrm>
            <a:off x="352512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98311" name="Rectangle 7"/>
          <p:cNvSpPr>
            <a:spLocks noChangeArrowheads="1"/>
          </p:cNvSpPr>
          <p:nvPr/>
        </p:nvSpPr>
        <p:spPr bwMode="auto">
          <a:xfrm>
            <a:off x="476928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98312" name="Rectangle 8"/>
          <p:cNvSpPr>
            <a:spLocks noChangeArrowheads="1"/>
          </p:cNvSpPr>
          <p:nvPr/>
        </p:nvSpPr>
        <p:spPr bwMode="auto">
          <a:xfrm>
            <a:off x="518400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98313" name="Rectangle 9"/>
          <p:cNvSpPr>
            <a:spLocks noChangeArrowheads="1"/>
          </p:cNvSpPr>
          <p:nvPr/>
        </p:nvSpPr>
        <p:spPr bwMode="auto">
          <a:xfrm>
            <a:off x="622080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98314" name="Rectangle 10"/>
          <p:cNvSpPr>
            <a:spLocks noChangeArrowheads="1"/>
          </p:cNvSpPr>
          <p:nvPr/>
        </p:nvSpPr>
        <p:spPr bwMode="auto">
          <a:xfrm>
            <a:off x="705024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98315" name="Rectangle 11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8316" name="Rectangle 12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8317" name="Rectangle 13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8318" name="Rectangle 14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8319" name="Rectangle 15"/>
          <p:cNvSpPr>
            <a:spLocks noChangeArrowheads="1"/>
          </p:cNvSpPr>
          <p:nvPr/>
        </p:nvSpPr>
        <p:spPr bwMode="auto">
          <a:xfrm>
            <a:off x="228096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8320" name="Rectangle 16"/>
          <p:cNvSpPr>
            <a:spLocks noChangeArrowheads="1"/>
          </p:cNvSpPr>
          <p:nvPr/>
        </p:nvSpPr>
        <p:spPr bwMode="auto">
          <a:xfrm>
            <a:off x="4147200" y="5599308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8321" name="Rectangle 17"/>
          <p:cNvSpPr>
            <a:spLocks noChangeArrowheads="1"/>
          </p:cNvSpPr>
          <p:nvPr/>
        </p:nvSpPr>
        <p:spPr bwMode="auto">
          <a:xfrm>
            <a:off x="4354560" y="5184544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8322" name="Rectangle 18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98323" name="Rectangle 19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98324" name="Rectangle 20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98325" name="Rectangle 21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222418312"/>
      </p:ext>
    </p:extLst>
  </p:cSld>
  <p:clrMapOvr>
    <a:masterClrMapping/>
  </p:clrMapOvr>
  <p:transition xmlns:p14="http://schemas.microsoft.com/office/powerpoint/2010/main">
    <p:strips/>
  </p:transition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moveTower(3, 'a', 'b', 'c');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99330" name="Rectangle 2"/>
          <p:cNvSpPr>
            <a:spLocks noChangeArrowheads="1"/>
          </p:cNvSpPr>
          <p:nvPr/>
        </p:nvSpPr>
        <p:spPr bwMode="auto">
          <a:xfrm>
            <a:off x="622080" y="622145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99331" name="Rectangle 3"/>
          <p:cNvSpPr>
            <a:spLocks noChangeArrowheads="1"/>
          </p:cNvSpPr>
          <p:nvPr/>
        </p:nvSpPr>
        <p:spPr bwMode="auto">
          <a:xfrm>
            <a:off x="124416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99332" name="Rectangle 4"/>
          <p:cNvSpPr>
            <a:spLocks noChangeArrowheads="1"/>
          </p:cNvSpPr>
          <p:nvPr/>
        </p:nvSpPr>
        <p:spPr bwMode="auto">
          <a:xfrm>
            <a:off x="165888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3</a:t>
            </a:r>
          </a:p>
        </p:txBody>
      </p:sp>
      <p:sp>
        <p:nvSpPr>
          <p:cNvPr id="99333" name="Rectangle 5"/>
          <p:cNvSpPr>
            <a:spLocks noChangeArrowheads="1"/>
          </p:cNvSpPr>
          <p:nvPr/>
        </p:nvSpPr>
        <p:spPr bwMode="auto">
          <a:xfrm>
            <a:off x="269568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99334" name="Rectangle 6"/>
          <p:cNvSpPr>
            <a:spLocks noChangeArrowheads="1"/>
          </p:cNvSpPr>
          <p:nvPr/>
        </p:nvSpPr>
        <p:spPr bwMode="auto">
          <a:xfrm>
            <a:off x="352512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99335" name="Rectangle 7"/>
          <p:cNvSpPr>
            <a:spLocks noChangeArrowheads="1"/>
          </p:cNvSpPr>
          <p:nvPr/>
        </p:nvSpPr>
        <p:spPr bwMode="auto">
          <a:xfrm>
            <a:off x="476928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99336" name="Rectangle 8"/>
          <p:cNvSpPr>
            <a:spLocks noChangeArrowheads="1"/>
          </p:cNvSpPr>
          <p:nvPr/>
        </p:nvSpPr>
        <p:spPr bwMode="auto">
          <a:xfrm>
            <a:off x="518400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99337" name="Rectangle 9"/>
          <p:cNvSpPr>
            <a:spLocks noChangeArrowheads="1"/>
          </p:cNvSpPr>
          <p:nvPr/>
        </p:nvSpPr>
        <p:spPr bwMode="auto">
          <a:xfrm>
            <a:off x="622080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99338" name="Rectangle 10"/>
          <p:cNvSpPr>
            <a:spLocks noChangeArrowheads="1"/>
          </p:cNvSpPr>
          <p:nvPr/>
        </p:nvSpPr>
        <p:spPr bwMode="auto">
          <a:xfrm>
            <a:off x="705024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99339" name="Rectangle 11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9340" name="Rectangle 12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9341" name="Rectangle 13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9342" name="Rectangle 14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9343" name="Rectangle 15"/>
          <p:cNvSpPr>
            <a:spLocks noChangeArrowheads="1"/>
          </p:cNvSpPr>
          <p:nvPr/>
        </p:nvSpPr>
        <p:spPr bwMode="auto">
          <a:xfrm>
            <a:off x="228096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9344" name="Rectangle 16"/>
          <p:cNvSpPr>
            <a:spLocks noChangeArrowheads="1"/>
          </p:cNvSpPr>
          <p:nvPr/>
        </p:nvSpPr>
        <p:spPr bwMode="auto">
          <a:xfrm>
            <a:off x="4147200" y="5599308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9345" name="Rectangle 17"/>
          <p:cNvSpPr>
            <a:spLocks noChangeArrowheads="1"/>
          </p:cNvSpPr>
          <p:nvPr/>
        </p:nvSpPr>
        <p:spPr bwMode="auto">
          <a:xfrm>
            <a:off x="4354560" y="5184544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99346" name="Rectangle 18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99347" name="Rectangle 19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99348" name="Rectangle 20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99349" name="Rectangle 21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90815208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moveTower(3, 'a', 'b', 'c');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00354" name="Rectangle 2"/>
          <p:cNvSpPr>
            <a:spLocks noChangeArrowheads="1"/>
          </p:cNvSpPr>
          <p:nvPr/>
        </p:nvSpPr>
        <p:spPr bwMode="auto">
          <a:xfrm>
            <a:off x="622080" y="622145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00355" name="Rectangle 3"/>
          <p:cNvSpPr>
            <a:spLocks noChangeArrowheads="1"/>
          </p:cNvSpPr>
          <p:nvPr/>
        </p:nvSpPr>
        <p:spPr bwMode="auto">
          <a:xfrm>
            <a:off x="124416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100356" name="Rectangle 4"/>
          <p:cNvSpPr>
            <a:spLocks noChangeArrowheads="1"/>
          </p:cNvSpPr>
          <p:nvPr/>
        </p:nvSpPr>
        <p:spPr bwMode="auto">
          <a:xfrm>
            <a:off x="165888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3</a:t>
            </a:r>
          </a:p>
        </p:txBody>
      </p:sp>
      <p:sp>
        <p:nvSpPr>
          <p:cNvPr id="100357" name="Rectangle 5"/>
          <p:cNvSpPr>
            <a:spLocks noChangeArrowheads="1"/>
          </p:cNvSpPr>
          <p:nvPr/>
        </p:nvSpPr>
        <p:spPr bwMode="auto">
          <a:xfrm>
            <a:off x="269568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100358" name="Rectangle 6"/>
          <p:cNvSpPr>
            <a:spLocks noChangeArrowheads="1"/>
          </p:cNvSpPr>
          <p:nvPr/>
        </p:nvSpPr>
        <p:spPr bwMode="auto">
          <a:xfrm>
            <a:off x="352512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100359" name="Rectangle 7"/>
          <p:cNvSpPr>
            <a:spLocks noChangeArrowheads="1"/>
          </p:cNvSpPr>
          <p:nvPr/>
        </p:nvSpPr>
        <p:spPr bwMode="auto">
          <a:xfrm>
            <a:off x="476928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100360" name="Rectangle 8"/>
          <p:cNvSpPr>
            <a:spLocks noChangeArrowheads="1"/>
          </p:cNvSpPr>
          <p:nvPr/>
        </p:nvSpPr>
        <p:spPr bwMode="auto">
          <a:xfrm>
            <a:off x="518400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100361" name="Rectangle 9"/>
          <p:cNvSpPr>
            <a:spLocks noChangeArrowheads="1"/>
          </p:cNvSpPr>
          <p:nvPr/>
        </p:nvSpPr>
        <p:spPr bwMode="auto">
          <a:xfrm>
            <a:off x="622080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100362" name="Rectangle 10"/>
          <p:cNvSpPr>
            <a:spLocks noChangeArrowheads="1"/>
          </p:cNvSpPr>
          <p:nvPr/>
        </p:nvSpPr>
        <p:spPr bwMode="auto">
          <a:xfrm>
            <a:off x="705024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100363" name="Rectangle 11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0364" name="Rectangle 12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0365" name="Rectangle 13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0366" name="Rectangle 14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0367" name="Rectangle 15"/>
          <p:cNvSpPr>
            <a:spLocks noChangeArrowheads="1"/>
          </p:cNvSpPr>
          <p:nvPr/>
        </p:nvSpPr>
        <p:spPr bwMode="auto">
          <a:xfrm>
            <a:off x="559872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0368" name="Rectangle 16"/>
          <p:cNvSpPr>
            <a:spLocks noChangeArrowheads="1"/>
          </p:cNvSpPr>
          <p:nvPr/>
        </p:nvSpPr>
        <p:spPr bwMode="auto">
          <a:xfrm>
            <a:off x="4147200" y="5599308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0369" name="Rectangle 17"/>
          <p:cNvSpPr>
            <a:spLocks noChangeArrowheads="1"/>
          </p:cNvSpPr>
          <p:nvPr/>
        </p:nvSpPr>
        <p:spPr bwMode="auto">
          <a:xfrm>
            <a:off x="4354560" y="5184544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0370" name="Rectangle 18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00371" name="Rectangle 19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100372" name="Rectangle 20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00373" name="Rectangle 21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7105741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moveTower(3, 'a', 'b', 'c');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01378" name="Rectangle 2"/>
          <p:cNvSpPr>
            <a:spLocks noChangeArrowheads="1"/>
          </p:cNvSpPr>
          <p:nvPr/>
        </p:nvSpPr>
        <p:spPr bwMode="auto">
          <a:xfrm>
            <a:off x="622080" y="622145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01379" name="Rectangle 3"/>
          <p:cNvSpPr>
            <a:spLocks noChangeArrowheads="1"/>
          </p:cNvSpPr>
          <p:nvPr/>
        </p:nvSpPr>
        <p:spPr bwMode="auto">
          <a:xfrm>
            <a:off x="124416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165888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3</a:t>
            </a:r>
          </a:p>
        </p:txBody>
      </p:sp>
      <p:sp>
        <p:nvSpPr>
          <p:cNvPr id="101381" name="Rectangle 5"/>
          <p:cNvSpPr>
            <a:spLocks noChangeArrowheads="1"/>
          </p:cNvSpPr>
          <p:nvPr/>
        </p:nvSpPr>
        <p:spPr bwMode="auto">
          <a:xfrm>
            <a:off x="269568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101382" name="Rectangle 6"/>
          <p:cNvSpPr>
            <a:spLocks noChangeArrowheads="1"/>
          </p:cNvSpPr>
          <p:nvPr/>
        </p:nvSpPr>
        <p:spPr bwMode="auto">
          <a:xfrm>
            <a:off x="352512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101383" name="Rectangle 7"/>
          <p:cNvSpPr>
            <a:spLocks noChangeArrowheads="1"/>
          </p:cNvSpPr>
          <p:nvPr/>
        </p:nvSpPr>
        <p:spPr bwMode="auto">
          <a:xfrm>
            <a:off x="476928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101384" name="Rectangle 8"/>
          <p:cNvSpPr>
            <a:spLocks noChangeArrowheads="1"/>
          </p:cNvSpPr>
          <p:nvPr/>
        </p:nvSpPr>
        <p:spPr bwMode="auto">
          <a:xfrm>
            <a:off x="518400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101385" name="Rectangle 9"/>
          <p:cNvSpPr>
            <a:spLocks noChangeArrowheads="1"/>
          </p:cNvSpPr>
          <p:nvPr/>
        </p:nvSpPr>
        <p:spPr bwMode="auto">
          <a:xfrm>
            <a:off x="622080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101386" name="Rectangle 10"/>
          <p:cNvSpPr>
            <a:spLocks noChangeArrowheads="1"/>
          </p:cNvSpPr>
          <p:nvPr/>
        </p:nvSpPr>
        <p:spPr bwMode="auto">
          <a:xfrm>
            <a:off x="705024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101387" name="Rectangle 11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1388" name="Rectangle 12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1389" name="Rectangle 13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1390" name="Rectangle 14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1391" name="Rectangle 15"/>
          <p:cNvSpPr>
            <a:spLocks noChangeArrowheads="1"/>
          </p:cNvSpPr>
          <p:nvPr/>
        </p:nvSpPr>
        <p:spPr bwMode="auto">
          <a:xfrm>
            <a:off x="559872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1392" name="Rectangle 16"/>
          <p:cNvSpPr>
            <a:spLocks noChangeArrowheads="1"/>
          </p:cNvSpPr>
          <p:nvPr/>
        </p:nvSpPr>
        <p:spPr bwMode="auto">
          <a:xfrm>
            <a:off x="4147200" y="5599308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1393" name="Rectangle 17"/>
          <p:cNvSpPr>
            <a:spLocks noChangeArrowheads="1"/>
          </p:cNvSpPr>
          <p:nvPr/>
        </p:nvSpPr>
        <p:spPr bwMode="auto">
          <a:xfrm>
            <a:off x="4354560" y="5184544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1394" name="Rectangle 18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01395" name="Rectangle 19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101396" name="Rectangle 20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01397" name="Rectangle 21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09984331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moveTower(3, 'a', 'b', 'c');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02402" name="Rectangle 2"/>
          <p:cNvSpPr>
            <a:spLocks noChangeArrowheads="1"/>
          </p:cNvSpPr>
          <p:nvPr/>
        </p:nvSpPr>
        <p:spPr bwMode="auto">
          <a:xfrm>
            <a:off x="622080" y="622145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02403" name="Rectangle 3"/>
          <p:cNvSpPr>
            <a:spLocks noChangeArrowheads="1"/>
          </p:cNvSpPr>
          <p:nvPr/>
        </p:nvSpPr>
        <p:spPr bwMode="auto">
          <a:xfrm>
            <a:off x="124416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102404" name="Rectangle 4"/>
          <p:cNvSpPr>
            <a:spLocks noChangeArrowheads="1"/>
          </p:cNvSpPr>
          <p:nvPr/>
        </p:nvSpPr>
        <p:spPr bwMode="auto">
          <a:xfrm>
            <a:off x="165888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3</a:t>
            </a:r>
          </a:p>
        </p:txBody>
      </p:sp>
      <p:sp>
        <p:nvSpPr>
          <p:cNvPr id="102405" name="Rectangle 5"/>
          <p:cNvSpPr>
            <a:spLocks noChangeArrowheads="1"/>
          </p:cNvSpPr>
          <p:nvPr/>
        </p:nvSpPr>
        <p:spPr bwMode="auto">
          <a:xfrm>
            <a:off x="269568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102406" name="Rectangle 6"/>
          <p:cNvSpPr>
            <a:spLocks noChangeArrowheads="1"/>
          </p:cNvSpPr>
          <p:nvPr/>
        </p:nvSpPr>
        <p:spPr bwMode="auto">
          <a:xfrm>
            <a:off x="352512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102407" name="Rectangle 7"/>
          <p:cNvSpPr>
            <a:spLocks noChangeArrowheads="1"/>
          </p:cNvSpPr>
          <p:nvPr/>
        </p:nvSpPr>
        <p:spPr bwMode="auto">
          <a:xfrm>
            <a:off x="476928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102408" name="Rectangle 8"/>
          <p:cNvSpPr>
            <a:spLocks noChangeArrowheads="1"/>
          </p:cNvSpPr>
          <p:nvPr/>
        </p:nvSpPr>
        <p:spPr bwMode="auto">
          <a:xfrm>
            <a:off x="518400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102409" name="Rectangle 9"/>
          <p:cNvSpPr>
            <a:spLocks noChangeArrowheads="1"/>
          </p:cNvSpPr>
          <p:nvPr/>
        </p:nvSpPr>
        <p:spPr bwMode="auto">
          <a:xfrm>
            <a:off x="622080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102410" name="Rectangle 10"/>
          <p:cNvSpPr>
            <a:spLocks noChangeArrowheads="1"/>
          </p:cNvSpPr>
          <p:nvPr/>
        </p:nvSpPr>
        <p:spPr bwMode="auto">
          <a:xfrm>
            <a:off x="705024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102411" name="Rectangle 11"/>
          <p:cNvSpPr>
            <a:spLocks noChangeArrowheads="1"/>
          </p:cNvSpPr>
          <p:nvPr/>
        </p:nvSpPr>
        <p:spPr bwMode="auto">
          <a:xfrm>
            <a:off x="1036800" y="1036909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02412" name="Rectangle 12"/>
          <p:cNvSpPr>
            <a:spLocks noChangeArrowheads="1"/>
          </p:cNvSpPr>
          <p:nvPr/>
        </p:nvSpPr>
        <p:spPr bwMode="auto">
          <a:xfrm>
            <a:off x="165888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102413" name="Rectangle 13"/>
          <p:cNvSpPr>
            <a:spLocks noChangeArrowheads="1"/>
          </p:cNvSpPr>
          <p:nvPr/>
        </p:nvSpPr>
        <p:spPr bwMode="auto">
          <a:xfrm>
            <a:off x="207360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2</a:t>
            </a:r>
          </a:p>
        </p:txBody>
      </p:sp>
      <p:sp>
        <p:nvSpPr>
          <p:cNvPr id="102414" name="Rectangle 14"/>
          <p:cNvSpPr>
            <a:spLocks noChangeArrowheads="1"/>
          </p:cNvSpPr>
          <p:nvPr/>
        </p:nvSpPr>
        <p:spPr bwMode="auto">
          <a:xfrm>
            <a:off x="311040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102415" name="Rectangle 15"/>
          <p:cNvSpPr>
            <a:spLocks noChangeArrowheads="1"/>
          </p:cNvSpPr>
          <p:nvPr/>
        </p:nvSpPr>
        <p:spPr bwMode="auto">
          <a:xfrm>
            <a:off x="393984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102416" name="Rectangle 16"/>
          <p:cNvSpPr>
            <a:spLocks noChangeArrowheads="1"/>
          </p:cNvSpPr>
          <p:nvPr/>
        </p:nvSpPr>
        <p:spPr bwMode="auto">
          <a:xfrm>
            <a:off x="518400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102417" name="Rectangle 17"/>
          <p:cNvSpPr>
            <a:spLocks noChangeArrowheads="1"/>
          </p:cNvSpPr>
          <p:nvPr/>
        </p:nvSpPr>
        <p:spPr bwMode="auto">
          <a:xfrm>
            <a:off x="559872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102418" name="Rectangle 18"/>
          <p:cNvSpPr>
            <a:spLocks noChangeArrowheads="1"/>
          </p:cNvSpPr>
          <p:nvPr/>
        </p:nvSpPr>
        <p:spPr bwMode="auto">
          <a:xfrm>
            <a:off x="663552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102419" name="Rectangle 19"/>
          <p:cNvSpPr>
            <a:spLocks noChangeArrowheads="1"/>
          </p:cNvSpPr>
          <p:nvPr/>
        </p:nvSpPr>
        <p:spPr bwMode="auto">
          <a:xfrm>
            <a:off x="746496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102420" name="Rectangle 20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2421" name="Rectangle 21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2422" name="Rectangle 22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2423" name="Rectangle 23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2424" name="Rectangle 24"/>
          <p:cNvSpPr>
            <a:spLocks noChangeArrowheads="1"/>
          </p:cNvSpPr>
          <p:nvPr/>
        </p:nvSpPr>
        <p:spPr bwMode="auto">
          <a:xfrm>
            <a:off x="559872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2425" name="Rectangle 25"/>
          <p:cNvSpPr>
            <a:spLocks noChangeArrowheads="1"/>
          </p:cNvSpPr>
          <p:nvPr/>
        </p:nvSpPr>
        <p:spPr bwMode="auto">
          <a:xfrm>
            <a:off x="4147200" y="5599308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2426" name="Rectangle 26"/>
          <p:cNvSpPr>
            <a:spLocks noChangeArrowheads="1"/>
          </p:cNvSpPr>
          <p:nvPr/>
        </p:nvSpPr>
        <p:spPr bwMode="auto">
          <a:xfrm>
            <a:off x="4354560" y="5184544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2427" name="Rectangle 27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02428" name="Rectangle 28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102429" name="Rectangle 29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02430" name="Rectangle 30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23763358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moveTower(3, 'a', 'b', 'c');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03426" name="Rectangle 2"/>
          <p:cNvSpPr>
            <a:spLocks noChangeArrowheads="1"/>
          </p:cNvSpPr>
          <p:nvPr/>
        </p:nvSpPr>
        <p:spPr bwMode="auto">
          <a:xfrm>
            <a:off x="622080" y="622145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03427" name="Rectangle 3"/>
          <p:cNvSpPr>
            <a:spLocks noChangeArrowheads="1"/>
          </p:cNvSpPr>
          <p:nvPr/>
        </p:nvSpPr>
        <p:spPr bwMode="auto">
          <a:xfrm>
            <a:off x="124416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103428" name="Rectangle 4"/>
          <p:cNvSpPr>
            <a:spLocks noChangeArrowheads="1"/>
          </p:cNvSpPr>
          <p:nvPr/>
        </p:nvSpPr>
        <p:spPr bwMode="auto">
          <a:xfrm>
            <a:off x="165888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3</a:t>
            </a:r>
          </a:p>
        </p:txBody>
      </p:sp>
      <p:sp>
        <p:nvSpPr>
          <p:cNvPr id="103429" name="Rectangle 5"/>
          <p:cNvSpPr>
            <a:spLocks noChangeArrowheads="1"/>
          </p:cNvSpPr>
          <p:nvPr/>
        </p:nvSpPr>
        <p:spPr bwMode="auto">
          <a:xfrm>
            <a:off x="269568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103430" name="Rectangle 6"/>
          <p:cNvSpPr>
            <a:spLocks noChangeArrowheads="1"/>
          </p:cNvSpPr>
          <p:nvPr/>
        </p:nvSpPr>
        <p:spPr bwMode="auto">
          <a:xfrm>
            <a:off x="352512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103431" name="Rectangle 7"/>
          <p:cNvSpPr>
            <a:spLocks noChangeArrowheads="1"/>
          </p:cNvSpPr>
          <p:nvPr/>
        </p:nvSpPr>
        <p:spPr bwMode="auto">
          <a:xfrm>
            <a:off x="476928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103432" name="Rectangle 8"/>
          <p:cNvSpPr>
            <a:spLocks noChangeArrowheads="1"/>
          </p:cNvSpPr>
          <p:nvPr/>
        </p:nvSpPr>
        <p:spPr bwMode="auto">
          <a:xfrm>
            <a:off x="518400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103433" name="Rectangle 9"/>
          <p:cNvSpPr>
            <a:spLocks noChangeArrowheads="1"/>
          </p:cNvSpPr>
          <p:nvPr/>
        </p:nvSpPr>
        <p:spPr bwMode="auto">
          <a:xfrm>
            <a:off x="622080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103434" name="Rectangle 10"/>
          <p:cNvSpPr>
            <a:spLocks noChangeArrowheads="1"/>
          </p:cNvSpPr>
          <p:nvPr/>
        </p:nvSpPr>
        <p:spPr bwMode="auto">
          <a:xfrm>
            <a:off x="705024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103435" name="Rectangle 11"/>
          <p:cNvSpPr>
            <a:spLocks noChangeArrowheads="1"/>
          </p:cNvSpPr>
          <p:nvPr/>
        </p:nvSpPr>
        <p:spPr bwMode="auto">
          <a:xfrm>
            <a:off x="1036800" y="1036909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if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03436" name="Rectangle 12"/>
          <p:cNvSpPr>
            <a:spLocks noChangeArrowheads="1"/>
          </p:cNvSpPr>
          <p:nvPr/>
        </p:nvSpPr>
        <p:spPr bwMode="auto">
          <a:xfrm>
            <a:off x="165888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103437" name="Rectangle 13"/>
          <p:cNvSpPr>
            <a:spLocks noChangeArrowheads="1"/>
          </p:cNvSpPr>
          <p:nvPr/>
        </p:nvSpPr>
        <p:spPr bwMode="auto">
          <a:xfrm>
            <a:off x="207360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2</a:t>
            </a:r>
          </a:p>
        </p:txBody>
      </p:sp>
      <p:sp>
        <p:nvSpPr>
          <p:cNvPr id="103438" name="Rectangle 14"/>
          <p:cNvSpPr>
            <a:spLocks noChangeArrowheads="1"/>
          </p:cNvSpPr>
          <p:nvPr/>
        </p:nvSpPr>
        <p:spPr bwMode="auto">
          <a:xfrm>
            <a:off x="311040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103439" name="Rectangle 15"/>
          <p:cNvSpPr>
            <a:spLocks noChangeArrowheads="1"/>
          </p:cNvSpPr>
          <p:nvPr/>
        </p:nvSpPr>
        <p:spPr bwMode="auto">
          <a:xfrm>
            <a:off x="393984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103440" name="Rectangle 16"/>
          <p:cNvSpPr>
            <a:spLocks noChangeArrowheads="1"/>
          </p:cNvSpPr>
          <p:nvPr/>
        </p:nvSpPr>
        <p:spPr bwMode="auto">
          <a:xfrm>
            <a:off x="518400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103441" name="Rectangle 17"/>
          <p:cNvSpPr>
            <a:spLocks noChangeArrowheads="1"/>
          </p:cNvSpPr>
          <p:nvPr/>
        </p:nvSpPr>
        <p:spPr bwMode="auto">
          <a:xfrm>
            <a:off x="559872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103442" name="Rectangle 18"/>
          <p:cNvSpPr>
            <a:spLocks noChangeArrowheads="1"/>
          </p:cNvSpPr>
          <p:nvPr/>
        </p:nvSpPr>
        <p:spPr bwMode="auto">
          <a:xfrm>
            <a:off x="663552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103443" name="Rectangle 19"/>
          <p:cNvSpPr>
            <a:spLocks noChangeArrowheads="1"/>
          </p:cNvSpPr>
          <p:nvPr/>
        </p:nvSpPr>
        <p:spPr bwMode="auto">
          <a:xfrm>
            <a:off x="746496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103444" name="Rectangle 20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3445" name="Rectangle 21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3446" name="Rectangle 22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3447" name="Rectangle 23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3448" name="Rectangle 24"/>
          <p:cNvSpPr>
            <a:spLocks noChangeArrowheads="1"/>
          </p:cNvSpPr>
          <p:nvPr/>
        </p:nvSpPr>
        <p:spPr bwMode="auto">
          <a:xfrm>
            <a:off x="559872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3449" name="Rectangle 25"/>
          <p:cNvSpPr>
            <a:spLocks noChangeArrowheads="1"/>
          </p:cNvSpPr>
          <p:nvPr/>
        </p:nvSpPr>
        <p:spPr bwMode="auto">
          <a:xfrm>
            <a:off x="4147200" y="5599308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3450" name="Rectangle 26"/>
          <p:cNvSpPr>
            <a:spLocks noChangeArrowheads="1"/>
          </p:cNvSpPr>
          <p:nvPr/>
        </p:nvSpPr>
        <p:spPr bwMode="auto">
          <a:xfrm>
            <a:off x="4354560" y="5184544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3451" name="Rectangle 27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03452" name="Rectangle 28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103453" name="Rectangle 29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03454" name="Rectangle 30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33471950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moveTower(3, 'a', 'b', 'c');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04450" name="Rectangle 2"/>
          <p:cNvSpPr>
            <a:spLocks noChangeArrowheads="1"/>
          </p:cNvSpPr>
          <p:nvPr/>
        </p:nvSpPr>
        <p:spPr bwMode="auto">
          <a:xfrm>
            <a:off x="622080" y="622145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04451" name="Rectangle 3"/>
          <p:cNvSpPr>
            <a:spLocks noChangeArrowheads="1"/>
          </p:cNvSpPr>
          <p:nvPr/>
        </p:nvSpPr>
        <p:spPr bwMode="auto">
          <a:xfrm>
            <a:off x="124416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104452" name="Rectangle 4"/>
          <p:cNvSpPr>
            <a:spLocks noChangeArrowheads="1"/>
          </p:cNvSpPr>
          <p:nvPr/>
        </p:nvSpPr>
        <p:spPr bwMode="auto">
          <a:xfrm>
            <a:off x="165888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3</a:t>
            </a:r>
          </a:p>
        </p:txBody>
      </p:sp>
      <p:sp>
        <p:nvSpPr>
          <p:cNvPr id="104453" name="Rectangle 5"/>
          <p:cNvSpPr>
            <a:spLocks noChangeArrowheads="1"/>
          </p:cNvSpPr>
          <p:nvPr/>
        </p:nvSpPr>
        <p:spPr bwMode="auto">
          <a:xfrm>
            <a:off x="269568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104454" name="Rectangle 6"/>
          <p:cNvSpPr>
            <a:spLocks noChangeArrowheads="1"/>
          </p:cNvSpPr>
          <p:nvPr/>
        </p:nvSpPr>
        <p:spPr bwMode="auto">
          <a:xfrm>
            <a:off x="352512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104455" name="Rectangle 7"/>
          <p:cNvSpPr>
            <a:spLocks noChangeArrowheads="1"/>
          </p:cNvSpPr>
          <p:nvPr/>
        </p:nvSpPr>
        <p:spPr bwMode="auto">
          <a:xfrm>
            <a:off x="476928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104456" name="Rectangle 8"/>
          <p:cNvSpPr>
            <a:spLocks noChangeArrowheads="1"/>
          </p:cNvSpPr>
          <p:nvPr/>
        </p:nvSpPr>
        <p:spPr bwMode="auto">
          <a:xfrm>
            <a:off x="518400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104457" name="Rectangle 9"/>
          <p:cNvSpPr>
            <a:spLocks noChangeArrowheads="1"/>
          </p:cNvSpPr>
          <p:nvPr/>
        </p:nvSpPr>
        <p:spPr bwMode="auto">
          <a:xfrm>
            <a:off x="622080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104458" name="Rectangle 10"/>
          <p:cNvSpPr>
            <a:spLocks noChangeArrowheads="1"/>
          </p:cNvSpPr>
          <p:nvPr/>
        </p:nvSpPr>
        <p:spPr bwMode="auto">
          <a:xfrm>
            <a:off x="705024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104459" name="Rectangle 11"/>
          <p:cNvSpPr>
            <a:spLocks noChangeArrowheads="1"/>
          </p:cNvSpPr>
          <p:nvPr/>
        </p:nvSpPr>
        <p:spPr bwMode="auto">
          <a:xfrm>
            <a:off x="1036800" y="1036909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04460" name="Rectangle 12"/>
          <p:cNvSpPr>
            <a:spLocks noChangeArrowheads="1"/>
          </p:cNvSpPr>
          <p:nvPr/>
        </p:nvSpPr>
        <p:spPr bwMode="auto">
          <a:xfrm>
            <a:off x="165888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104461" name="Rectangle 13"/>
          <p:cNvSpPr>
            <a:spLocks noChangeArrowheads="1"/>
          </p:cNvSpPr>
          <p:nvPr/>
        </p:nvSpPr>
        <p:spPr bwMode="auto">
          <a:xfrm>
            <a:off x="207360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2</a:t>
            </a:r>
          </a:p>
        </p:txBody>
      </p:sp>
      <p:sp>
        <p:nvSpPr>
          <p:cNvPr id="104462" name="Rectangle 14"/>
          <p:cNvSpPr>
            <a:spLocks noChangeArrowheads="1"/>
          </p:cNvSpPr>
          <p:nvPr/>
        </p:nvSpPr>
        <p:spPr bwMode="auto">
          <a:xfrm>
            <a:off x="311040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104463" name="Rectangle 15"/>
          <p:cNvSpPr>
            <a:spLocks noChangeArrowheads="1"/>
          </p:cNvSpPr>
          <p:nvPr/>
        </p:nvSpPr>
        <p:spPr bwMode="auto">
          <a:xfrm>
            <a:off x="393984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104464" name="Rectangle 16"/>
          <p:cNvSpPr>
            <a:spLocks noChangeArrowheads="1"/>
          </p:cNvSpPr>
          <p:nvPr/>
        </p:nvSpPr>
        <p:spPr bwMode="auto">
          <a:xfrm>
            <a:off x="518400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104465" name="Rectangle 17"/>
          <p:cNvSpPr>
            <a:spLocks noChangeArrowheads="1"/>
          </p:cNvSpPr>
          <p:nvPr/>
        </p:nvSpPr>
        <p:spPr bwMode="auto">
          <a:xfrm>
            <a:off x="559872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104466" name="Rectangle 18"/>
          <p:cNvSpPr>
            <a:spLocks noChangeArrowheads="1"/>
          </p:cNvSpPr>
          <p:nvPr/>
        </p:nvSpPr>
        <p:spPr bwMode="auto">
          <a:xfrm>
            <a:off x="663552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104467" name="Rectangle 19"/>
          <p:cNvSpPr>
            <a:spLocks noChangeArrowheads="1"/>
          </p:cNvSpPr>
          <p:nvPr/>
        </p:nvSpPr>
        <p:spPr bwMode="auto">
          <a:xfrm>
            <a:off x="746496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104468" name="Rectangle 20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4469" name="Rectangle 21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4470" name="Rectangle 22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4471" name="Rectangle 23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4472" name="Rectangle 24"/>
          <p:cNvSpPr>
            <a:spLocks noChangeArrowheads="1"/>
          </p:cNvSpPr>
          <p:nvPr/>
        </p:nvSpPr>
        <p:spPr bwMode="auto">
          <a:xfrm>
            <a:off x="559872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4473" name="Rectangle 25"/>
          <p:cNvSpPr>
            <a:spLocks noChangeArrowheads="1"/>
          </p:cNvSpPr>
          <p:nvPr/>
        </p:nvSpPr>
        <p:spPr bwMode="auto">
          <a:xfrm>
            <a:off x="4147200" y="5599308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4474" name="Rectangle 26"/>
          <p:cNvSpPr>
            <a:spLocks noChangeArrowheads="1"/>
          </p:cNvSpPr>
          <p:nvPr/>
        </p:nvSpPr>
        <p:spPr bwMode="auto">
          <a:xfrm>
            <a:off x="4354560" y="5184544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4475" name="Rectangle 27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04476" name="Rectangle 28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104477" name="Rectangle 29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04478" name="Rectangle 30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6129247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moveTower(3, 'a', 'b', 'c');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05474" name="Rectangle 2"/>
          <p:cNvSpPr>
            <a:spLocks noChangeArrowheads="1"/>
          </p:cNvSpPr>
          <p:nvPr/>
        </p:nvSpPr>
        <p:spPr bwMode="auto">
          <a:xfrm>
            <a:off x="622080" y="622145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05475" name="Rectangle 3"/>
          <p:cNvSpPr>
            <a:spLocks noChangeArrowheads="1"/>
          </p:cNvSpPr>
          <p:nvPr/>
        </p:nvSpPr>
        <p:spPr bwMode="auto">
          <a:xfrm>
            <a:off x="124416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105476" name="Rectangle 4"/>
          <p:cNvSpPr>
            <a:spLocks noChangeArrowheads="1"/>
          </p:cNvSpPr>
          <p:nvPr/>
        </p:nvSpPr>
        <p:spPr bwMode="auto">
          <a:xfrm>
            <a:off x="165888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3</a:t>
            </a:r>
          </a:p>
        </p:txBody>
      </p:sp>
      <p:sp>
        <p:nvSpPr>
          <p:cNvPr id="105477" name="Rectangle 5"/>
          <p:cNvSpPr>
            <a:spLocks noChangeArrowheads="1"/>
          </p:cNvSpPr>
          <p:nvPr/>
        </p:nvSpPr>
        <p:spPr bwMode="auto">
          <a:xfrm>
            <a:off x="269568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105478" name="Rectangle 6"/>
          <p:cNvSpPr>
            <a:spLocks noChangeArrowheads="1"/>
          </p:cNvSpPr>
          <p:nvPr/>
        </p:nvSpPr>
        <p:spPr bwMode="auto">
          <a:xfrm>
            <a:off x="352512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105479" name="Rectangle 7"/>
          <p:cNvSpPr>
            <a:spLocks noChangeArrowheads="1"/>
          </p:cNvSpPr>
          <p:nvPr/>
        </p:nvSpPr>
        <p:spPr bwMode="auto">
          <a:xfrm>
            <a:off x="476928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105480" name="Rectangle 8"/>
          <p:cNvSpPr>
            <a:spLocks noChangeArrowheads="1"/>
          </p:cNvSpPr>
          <p:nvPr/>
        </p:nvSpPr>
        <p:spPr bwMode="auto">
          <a:xfrm>
            <a:off x="518400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105481" name="Rectangle 9"/>
          <p:cNvSpPr>
            <a:spLocks noChangeArrowheads="1"/>
          </p:cNvSpPr>
          <p:nvPr/>
        </p:nvSpPr>
        <p:spPr bwMode="auto">
          <a:xfrm>
            <a:off x="622080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105482" name="Rectangle 10"/>
          <p:cNvSpPr>
            <a:spLocks noChangeArrowheads="1"/>
          </p:cNvSpPr>
          <p:nvPr/>
        </p:nvSpPr>
        <p:spPr bwMode="auto">
          <a:xfrm>
            <a:off x="705024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105483" name="Rectangle 11"/>
          <p:cNvSpPr>
            <a:spLocks noChangeArrowheads="1"/>
          </p:cNvSpPr>
          <p:nvPr/>
        </p:nvSpPr>
        <p:spPr bwMode="auto">
          <a:xfrm>
            <a:off x="1036800" y="1036909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05484" name="Rectangle 12"/>
          <p:cNvSpPr>
            <a:spLocks noChangeArrowheads="1"/>
          </p:cNvSpPr>
          <p:nvPr/>
        </p:nvSpPr>
        <p:spPr bwMode="auto">
          <a:xfrm>
            <a:off x="165888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105485" name="Rectangle 13"/>
          <p:cNvSpPr>
            <a:spLocks noChangeArrowheads="1"/>
          </p:cNvSpPr>
          <p:nvPr/>
        </p:nvSpPr>
        <p:spPr bwMode="auto">
          <a:xfrm>
            <a:off x="207360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2</a:t>
            </a:r>
          </a:p>
        </p:txBody>
      </p:sp>
      <p:sp>
        <p:nvSpPr>
          <p:cNvPr id="105486" name="Rectangle 14"/>
          <p:cNvSpPr>
            <a:spLocks noChangeArrowheads="1"/>
          </p:cNvSpPr>
          <p:nvPr/>
        </p:nvSpPr>
        <p:spPr bwMode="auto">
          <a:xfrm>
            <a:off x="311040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105487" name="Rectangle 15"/>
          <p:cNvSpPr>
            <a:spLocks noChangeArrowheads="1"/>
          </p:cNvSpPr>
          <p:nvPr/>
        </p:nvSpPr>
        <p:spPr bwMode="auto">
          <a:xfrm>
            <a:off x="393984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105488" name="Rectangle 16"/>
          <p:cNvSpPr>
            <a:spLocks noChangeArrowheads="1"/>
          </p:cNvSpPr>
          <p:nvPr/>
        </p:nvSpPr>
        <p:spPr bwMode="auto">
          <a:xfrm>
            <a:off x="518400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105489" name="Rectangle 17"/>
          <p:cNvSpPr>
            <a:spLocks noChangeArrowheads="1"/>
          </p:cNvSpPr>
          <p:nvPr/>
        </p:nvSpPr>
        <p:spPr bwMode="auto">
          <a:xfrm>
            <a:off x="559872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105490" name="Rectangle 18"/>
          <p:cNvSpPr>
            <a:spLocks noChangeArrowheads="1"/>
          </p:cNvSpPr>
          <p:nvPr/>
        </p:nvSpPr>
        <p:spPr bwMode="auto">
          <a:xfrm>
            <a:off x="663552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105491" name="Rectangle 19"/>
          <p:cNvSpPr>
            <a:spLocks noChangeArrowheads="1"/>
          </p:cNvSpPr>
          <p:nvPr/>
        </p:nvSpPr>
        <p:spPr bwMode="auto">
          <a:xfrm>
            <a:off x="746496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105492" name="Rectangle 20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5493" name="Rectangle 21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5494" name="Rectangle 22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5495" name="Rectangle 23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5496" name="Rectangle 24"/>
          <p:cNvSpPr>
            <a:spLocks noChangeArrowheads="1"/>
          </p:cNvSpPr>
          <p:nvPr/>
        </p:nvSpPr>
        <p:spPr bwMode="auto">
          <a:xfrm>
            <a:off x="559872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5497" name="Rectangle 25"/>
          <p:cNvSpPr>
            <a:spLocks noChangeArrowheads="1"/>
          </p:cNvSpPr>
          <p:nvPr/>
        </p:nvSpPr>
        <p:spPr bwMode="auto">
          <a:xfrm>
            <a:off x="4147200" y="5599308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5498" name="Rectangle 26"/>
          <p:cNvSpPr>
            <a:spLocks noChangeArrowheads="1"/>
          </p:cNvSpPr>
          <p:nvPr/>
        </p:nvSpPr>
        <p:spPr bwMode="auto">
          <a:xfrm>
            <a:off x="4354560" y="5184544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5499" name="Rectangle 27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05500" name="Rectangle 28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105501" name="Rectangle 29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05502" name="Rectangle 30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1060927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moveTower(3, 'a', 'b', 'c');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06498" name="Rectangle 2"/>
          <p:cNvSpPr>
            <a:spLocks noChangeArrowheads="1"/>
          </p:cNvSpPr>
          <p:nvPr/>
        </p:nvSpPr>
        <p:spPr bwMode="auto">
          <a:xfrm>
            <a:off x="622080" y="622145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06499" name="Rectangle 3"/>
          <p:cNvSpPr>
            <a:spLocks noChangeArrowheads="1"/>
          </p:cNvSpPr>
          <p:nvPr/>
        </p:nvSpPr>
        <p:spPr bwMode="auto">
          <a:xfrm>
            <a:off x="124416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106500" name="Rectangle 4"/>
          <p:cNvSpPr>
            <a:spLocks noChangeArrowheads="1"/>
          </p:cNvSpPr>
          <p:nvPr/>
        </p:nvSpPr>
        <p:spPr bwMode="auto">
          <a:xfrm>
            <a:off x="165888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3</a:t>
            </a:r>
          </a:p>
        </p:txBody>
      </p:sp>
      <p:sp>
        <p:nvSpPr>
          <p:cNvPr id="106501" name="Rectangle 5"/>
          <p:cNvSpPr>
            <a:spLocks noChangeArrowheads="1"/>
          </p:cNvSpPr>
          <p:nvPr/>
        </p:nvSpPr>
        <p:spPr bwMode="auto">
          <a:xfrm>
            <a:off x="269568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106502" name="Rectangle 6"/>
          <p:cNvSpPr>
            <a:spLocks noChangeArrowheads="1"/>
          </p:cNvSpPr>
          <p:nvPr/>
        </p:nvSpPr>
        <p:spPr bwMode="auto">
          <a:xfrm>
            <a:off x="352512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106503" name="Rectangle 7"/>
          <p:cNvSpPr>
            <a:spLocks noChangeArrowheads="1"/>
          </p:cNvSpPr>
          <p:nvPr/>
        </p:nvSpPr>
        <p:spPr bwMode="auto">
          <a:xfrm>
            <a:off x="476928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106504" name="Rectangle 8"/>
          <p:cNvSpPr>
            <a:spLocks noChangeArrowheads="1"/>
          </p:cNvSpPr>
          <p:nvPr/>
        </p:nvSpPr>
        <p:spPr bwMode="auto">
          <a:xfrm>
            <a:off x="518400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106505" name="Rectangle 9"/>
          <p:cNvSpPr>
            <a:spLocks noChangeArrowheads="1"/>
          </p:cNvSpPr>
          <p:nvPr/>
        </p:nvSpPr>
        <p:spPr bwMode="auto">
          <a:xfrm>
            <a:off x="622080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106506" name="Rectangle 10"/>
          <p:cNvSpPr>
            <a:spLocks noChangeArrowheads="1"/>
          </p:cNvSpPr>
          <p:nvPr/>
        </p:nvSpPr>
        <p:spPr bwMode="auto">
          <a:xfrm>
            <a:off x="705024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106507" name="Rectangle 11"/>
          <p:cNvSpPr>
            <a:spLocks noChangeArrowheads="1"/>
          </p:cNvSpPr>
          <p:nvPr/>
        </p:nvSpPr>
        <p:spPr bwMode="auto">
          <a:xfrm>
            <a:off x="1036800" y="1036909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06508" name="Rectangle 12"/>
          <p:cNvSpPr>
            <a:spLocks noChangeArrowheads="1"/>
          </p:cNvSpPr>
          <p:nvPr/>
        </p:nvSpPr>
        <p:spPr bwMode="auto">
          <a:xfrm>
            <a:off x="165888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106509" name="Rectangle 13"/>
          <p:cNvSpPr>
            <a:spLocks noChangeArrowheads="1"/>
          </p:cNvSpPr>
          <p:nvPr/>
        </p:nvSpPr>
        <p:spPr bwMode="auto">
          <a:xfrm>
            <a:off x="207360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2</a:t>
            </a:r>
          </a:p>
        </p:txBody>
      </p:sp>
      <p:sp>
        <p:nvSpPr>
          <p:cNvPr id="106510" name="Rectangle 14"/>
          <p:cNvSpPr>
            <a:spLocks noChangeArrowheads="1"/>
          </p:cNvSpPr>
          <p:nvPr/>
        </p:nvSpPr>
        <p:spPr bwMode="auto">
          <a:xfrm>
            <a:off x="311040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106511" name="Rectangle 15"/>
          <p:cNvSpPr>
            <a:spLocks noChangeArrowheads="1"/>
          </p:cNvSpPr>
          <p:nvPr/>
        </p:nvSpPr>
        <p:spPr bwMode="auto">
          <a:xfrm>
            <a:off x="393984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106512" name="Rectangle 16"/>
          <p:cNvSpPr>
            <a:spLocks noChangeArrowheads="1"/>
          </p:cNvSpPr>
          <p:nvPr/>
        </p:nvSpPr>
        <p:spPr bwMode="auto">
          <a:xfrm>
            <a:off x="518400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106513" name="Rectangle 17"/>
          <p:cNvSpPr>
            <a:spLocks noChangeArrowheads="1"/>
          </p:cNvSpPr>
          <p:nvPr/>
        </p:nvSpPr>
        <p:spPr bwMode="auto">
          <a:xfrm>
            <a:off x="559872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106514" name="Rectangle 18"/>
          <p:cNvSpPr>
            <a:spLocks noChangeArrowheads="1"/>
          </p:cNvSpPr>
          <p:nvPr/>
        </p:nvSpPr>
        <p:spPr bwMode="auto">
          <a:xfrm>
            <a:off x="663552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106515" name="Rectangle 19"/>
          <p:cNvSpPr>
            <a:spLocks noChangeArrowheads="1"/>
          </p:cNvSpPr>
          <p:nvPr/>
        </p:nvSpPr>
        <p:spPr bwMode="auto">
          <a:xfrm>
            <a:off x="746496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106516" name="Rectangle 20"/>
          <p:cNvSpPr>
            <a:spLocks noChangeArrowheads="1"/>
          </p:cNvSpPr>
          <p:nvPr/>
        </p:nvSpPr>
        <p:spPr bwMode="auto">
          <a:xfrm>
            <a:off x="1451520" y="145167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06517" name="Rectangle 21"/>
          <p:cNvSpPr>
            <a:spLocks noChangeArrowheads="1"/>
          </p:cNvSpPr>
          <p:nvPr/>
        </p:nvSpPr>
        <p:spPr bwMode="auto">
          <a:xfrm>
            <a:off x="2073600" y="3732872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106518" name="Rectangle 22"/>
          <p:cNvSpPr>
            <a:spLocks noChangeArrowheads="1"/>
          </p:cNvSpPr>
          <p:nvPr/>
        </p:nvSpPr>
        <p:spPr bwMode="auto">
          <a:xfrm>
            <a:off x="248832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1</a:t>
            </a:r>
          </a:p>
        </p:txBody>
      </p:sp>
      <p:sp>
        <p:nvSpPr>
          <p:cNvPr id="106519" name="Rectangle 23"/>
          <p:cNvSpPr>
            <a:spLocks noChangeArrowheads="1"/>
          </p:cNvSpPr>
          <p:nvPr/>
        </p:nvSpPr>
        <p:spPr bwMode="auto">
          <a:xfrm>
            <a:off x="3525120" y="3732872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106520" name="Rectangle 24"/>
          <p:cNvSpPr>
            <a:spLocks noChangeArrowheads="1"/>
          </p:cNvSpPr>
          <p:nvPr/>
        </p:nvSpPr>
        <p:spPr bwMode="auto">
          <a:xfrm>
            <a:off x="435456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106521" name="Rectangle 25"/>
          <p:cNvSpPr>
            <a:spLocks noChangeArrowheads="1"/>
          </p:cNvSpPr>
          <p:nvPr/>
        </p:nvSpPr>
        <p:spPr bwMode="auto">
          <a:xfrm>
            <a:off x="5598720" y="3732872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106522" name="Rectangle 26"/>
          <p:cNvSpPr>
            <a:spLocks noChangeArrowheads="1"/>
          </p:cNvSpPr>
          <p:nvPr/>
        </p:nvSpPr>
        <p:spPr bwMode="auto">
          <a:xfrm>
            <a:off x="601344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106523" name="Rectangle 27"/>
          <p:cNvSpPr>
            <a:spLocks noChangeArrowheads="1"/>
          </p:cNvSpPr>
          <p:nvPr/>
        </p:nvSpPr>
        <p:spPr bwMode="auto">
          <a:xfrm>
            <a:off x="7050240" y="3732872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106524" name="Rectangle 28"/>
          <p:cNvSpPr>
            <a:spLocks noChangeArrowheads="1"/>
          </p:cNvSpPr>
          <p:nvPr/>
        </p:nvSpPr>
        <p:spPr bwMode="auto">
          <a:xfrm>
            <a:off x="787968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106525" name="Rectangle 29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6526" name="Rectangle 30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6527" name="Rectangle 31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6528" name="Rectangle 32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6529" name="Rectangle 33"/>
          <p:cNvSpPr>
            <a:spLocks noChangeArrowheads="1"/>
          </p:cNvSpPr>
          <p:nvPr/>
        </p:nvSpPr>
        <p:spPr bwMode="auto">
          <a:xfrm>
            <a:off x="559872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6530" name="Rectangle 34"/>
          <p:cNvSpPr>
            <a:spLocks noChangeArrowheads="1"/>
          </p:cNvSpPr>
          <p:nvPr/>
        </p:nvSpPr>
        <p:spPr bwMode="auto">
          <a:xfrm>
            <a:off x="4147200" y="5599308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6531" name="Rectangle 35"/>
          <p:cNvSpPr>
            <a:spLocks noChangeArrowheads="1"/>
          </p:cNvSpPr>
          <p:nvPr/>
        </p:nvSpPr>
        <p:spPr bwMode="auto">
          <a:xfrm>
            <a:off x="4354560" y="5184544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6532" name="Rectangle 36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06533" name="Rectangle 37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106534" name="Rectangle 38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06535" name="Rectangle 39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65614830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moveTower(3, 'a', 'b', 'c');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07522" name="Rectangle 2"/>
          <p:cNvSpPr>
            <a:spLocks noChangeArrowheads="1"/>
          </p:cNvSpPr>
          <p:nvPr/>
        </p:nvSpPr>
        <p:spPr bwMode="auto">
          <a:xfrm>
            <a:off x="622080" y="622145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07523" name="Rectangle 3"/>
          <p:cNvSpPr>
            <a:spLocks noChangeArrowheads="1"/>
          </p:cNvSpPr>
          <p:nvPr/>
        </p:nvSpPr>
        <p:spPr bwMode="auto">
          <a:xfrm>
            <a:off x="124416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107524" name="Rectangle 4"/>
          <p:cNvSpPr>
            <a:spLocks noChangeArrowheads="1"/>
          </p:cNvSpPr>
          <p:nvPr/>
        </p:nvSpPr>
        <p:spPr bwMode="auto">
          <a:xfrm>
            <a:off x="165888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3</a:t>
            </a:r>
          </a:p>
        </p:txBody>
      </p:sp>
      <p:sp>
        <p:nvSpPr>
          <p:cNvPr id="107525" name="Rectangle 5"/>
          <p:cNvSpPr>
            <a:spLocks noChangeArrowheads="1"/>
          </p:cNvSpPr>
          <p:nvPr/>
        </p:nvSpPr>
        <p:spPr bwMode="auto">
          <a:xfrm>
            <a:off x="269568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107526" name="Rectangle 6"/>
          <p:cNvSpPr>
            <a:spLocks noChangeArrowheads="1"/>
          </p:cNvSpPr>
          <p:nvPr/>
        </p:nvSpPr>
        <p:spPr bwMode="auto">
          <a:xfrm>
            <a:off x="352512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107527" name="Rectangle 7"/>
          <p:cNvSpPr>
            <a:spLocks noChangeArrowheads="1"/>
          </p:cNvSpPr>
          <p:nvPr/>
        </p:nvSpPr>
        <p:spPr bwMode="auto">
          <a:xfrm>
            <a:off x="476928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107528" name="Rectangle 8"/>
          <p:cNvSpPr>
            <a:spLocks noChangeArrowheads="1"/>
          </p:cNvSpPr>
          <p:nvPr/>
        </p:nvSpPr>
        <p:spPr bwMode="auto">
          <a:xfrm>
            <a:off x="518400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107529" name="Rectangle 9"/>
          <p:cNvSpPr>
            <a:spLocks noChangeArrowheads="1"/>
          </p:cNvSpPr>
          <p:nvPr/>
        </p:nvSpPr>
        <p:spPr bwMode="auto">
          <a:xfrm>
            <a:off x="622080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107530" name="Rectangle 10"/>
          <p:cNvSpPr>
            <a:spLocks noChangeArrowheads="1"/>
          </p:cNvSpPr>
          <p:nvPr/>
        </p:nvSpPr>
        <p:spPr bwMode="auto">
          <a:xfrm>
            <a:off x="705024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107531" name="Rectangle 11"/>
          <p:cNvSpPr>
            <a:spLocks noChangeArrowheads="1"/>
          </p:cNvSpPr>
          <p:nvPr/>
        </p:nvSpPr>
        <p:spPr bwMode="auto">
          <a:xfrm>
            <a:off x="1036800" y="1036909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07532" name="Rectangle 12"/>
          <p:cNvSpPr>
            <a:spLocks noChangeArrowheads="1"/>
          </p:cNvSpPr>
          <p:nvPr/>
        </p:nvSpPr>
        <p:spPr bwMode="auto">
          <a:xfrm>
            <a:off x="165888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107533" name="Rectangle 13"/>
          <p:cNvSpPr>
            <a:spLocks noChangeArrowheads="1"/>
          </p:cNvSpPr>
          <p:nvPr/>
        </p:nvSpPr>
        <p:spPr bwMode="auto">
          <a:xfrm>
            <a:off x="207360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2</a:t>
            </a:r>
          </a:p>
        </p:txBody>
      </p:sp>
      <p:sp>
        <p:nvSpPr>
          <p:cNvPr id="107534" name="Rectangle 14"/>
          <p:cNvSpPr>
            <a:spLocks noChangeArrowheads="1"/>
          </p:cNvSpPr>
          <p:nvPr/>
        </p:nvSpPr>
        <p:spPr bwMode="auto">
          <a:xfrm>
            <a:off x="311040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107535" name="Rectangle 15"/>
          <p:cNvSpPr>
            <a:spLocks noChangeArrowheads="1"/>
          </p:cNvSpPr>
          <p:nvPr/>
        </p:nvSpPr>
        <p:spPr bwMode="auto">
          <a:xfrm>
            <a:off x="393984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107536" name="Rectangle 16"/>
          <p:cNvSpPr>
            <a:spLocks noChangeArrowheads="1"/>
          </p:cNvSpPr>
          <p:nvPr/>
        </p:nvSpPr>
        <p:spPr bwMode="auto">
          <a:xfrm>
            <a:off x="518400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107537" name="Rectangle 17"/>
          <p:cNvSpPr>
            <a:spLocks noChangeArrowheads="1"/>
          </p:cNvSpPr>
          <p:nvPr/>
        </p:nvSpPr>
        <p:spPr bwMode="auto">
          <a:xfrm>
            <a:off x="559872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107538" name="Rectangle 18"/>
          <p:cNvSpPr>
            <a:spLocks noChangeArrowheads="1"/>
          </p:cNvSpPr>
          <p:nvPr/>
        </p:nvSpPr>
        <p:spPr bwMode="auto">
          <a:xfrm>
            <a:off x="663552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107539" name="Rectangle 19"/>
          <p:cNvSpPr>
            <a:spLocks noChangeArrowheads="1"/>
          </p:cNvSpPr>
          <p:nvPr/>
        </p:nvSpPr>
        <p:spPr bwMode="auto">
          <a:xfrm>
            <a:off x="746496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107540" name="Rectangle 20"/>
          <p:cNvSpPr>
            <a:spLocks noChangeArrowheads="1"/>
          </p:cNvSpPr>
          <p:nvPr/>
        </p:nvSpPr>
        <p:spPr bwMode="auto">
          <a:xfrm>
            <a:off x="1451520" y="145167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if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07541" name="Rectangle 21"/>
          <p:cNvSpPr>
            <a:spLocks noChangeArrowheads="1"/>
          </p:cNvSpPr>
          <p:nvPr/>
        </p:nvSpPr>
        <p:spPr bwMode="auto">
          <a:xfrm>
            <a:off x="2073600" y="3732872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107542" name="Rectangle 22"/>
          <p:cNvSpPr>
            <a:spLocks noChangeArrowheads="1"/>
          </p:cNvSpPr>
          <p:nvPr/>
        </p:nvSpPr>
        <p:spPr bwMode="auto">
          <a:xfrm>
            <a:off x="248832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1</a:t>
            </a:r>
          </a:p>
        </p:txBody>
      </p:sp>
      <p:sp>
        <p:nvSpPr>
          <p:cNvPr id="107543" name="Rectangle 23"/>
          <p:cNvSpPr>
            <a:spLocks noChangeArrowheads="1"/>
          </p:cNvSpPr>
          <p:nvPr/>
        </p:nvSpPr>
        <p:spPr bwMode="auto">
          <a:xfrm>
            <a:off x="3525120" y="3732872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107544" name="Rectangle 24"/>
          <p:cNvSpPr>
            <a:spLocks noChangeArrowheads="1"/>
          </p:cNvSpPr>
          <p:nvPr/>
        </p:nvSpPr>
        <p:spPr bwMode="auto">
          <a:xfrm>
            <a:off x="435456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107545" name="Rectangle 25"/>
          <p:cNvSpPr>
            <a:spLocks noChangeArrowheads="1"/>
          </p:cNvSpPr>
          <p:nvPr/>
        </p:nvSpPr>
        <p:spPr bwMode="auto">
          <a:xfrm>
            <a:off x="5598720" y="3732872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107546" name="Rectangle 26"/>
          <p:cNvSpPr>
            <a:spLocks noChangeArrowheads="1"/>
          </p:cNvSpPr>
          <p:nvPr/>
        </p:nvSpPr>
        <p:spPr bwMode="auto">
          <a:xfrm>
            <a:off x="601344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107547" name="Rectangle 27"/>
          <p:cNvSpPr>
            <a:spLocks noChangeArrowheads="1"/>
          </p:cNvSpPr>
          <p:nvPr/>
        </p:nvSpPr>
        <p:spPr bwMode="auto">
          <a:xfrm>
            <a:off x="7050240" y="3732872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107548" name="Rectangle 28"/>
          <p:cNvSpPr>
            <a:spLocks noChangeArrowheads="1"/>
          </p:cNvSpPr>
          <p:nvPr/>
        </p:nvSpPr>
        <p:spPr bwMode="auto">
          <a:xfrm>
            <a:off x="787968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107549" name="Rectangle 29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7550" name="Rectangle 30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7551" name="Rectangle 31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7552" name="Rectangle 32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7553" name="Rectangle 33"/>
          <p:cNvSpPr>
            <a:spLocks noChangeArrowheads="1"/>
          </p:cNvSpPr>
          <p:nvPr/>
        </p:nvSpPr>
        <p:spPr bwMode="auto">
          <a:xfrm>
            <a:off x="559872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7554" name="Rectangle 34"/>
          <p:cNvSpPr>
            <a:spLocks noChangeArrowheads="1"/>
          </p:cNvSpPr>
          <p:nvPr/>
        </p:nvSpPr>
        <p:spPr bwMode="auto">
          <a:xfrm>
            <a:off x="4147200" y="5599308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7555" name="Rectangle 35"/>
          <p:cNvSpPr>
            <a:spLocks noChangeArrowheads="1"/>
          </p:cNvSpPr>
          <p:nvPr/>
        </p:nvSpPr>
        <p:spPr bwMode="auto">
          <a:xfrm>
            <a:off x="4354560" y="5184544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7556" name="Rectangle 36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07557" name="Rectangle 37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107558" name="Rectangle 38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07559" name="Rectangle 39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10149147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moveTower(3, 'a', 'b', 'c');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08546" name="Rectangle 2"/>
          <p:cNvSpPr>
            <a:spLocks noChangeArrowheads="1"/>
          </p:cNvSpPr>
          <p:nvPr/>
        </p:nvSpPr>
        <p:spPr bwMode="auto">
          <a:xfrm>
            <a:off x="622080" y="622145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08547" name="Rectangle 3"/>
          <p:cNvSpPr>
            <a:spLocks noChangeArrowheads="1"/>
          </p:cNvSpPr>
          <p:nvPr/>
        </p:nvSpPr>
        <p:spPr bwMode="auto">
          <a:xfrm>
            <a:off x="124416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108548" name="Rectangle 4"/>
          <p:cNvSpPr>
            <a:spLocks noChangeArrowheads="1"/>
          </p:cNvSpPr>
          <p:nvPr/>
        </p:nvSpPr>
        <p:spPr bwMode="auto">
          <a:xfrm>
            <a:off x="165888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3</a:t>
            </a:r>
          </a:p>
        </p:txBody>
      </p:sp>
      <p:sp>
        <p:nvSpPr>
          <p:cNvPr id="108549" name="Rectangle 5"/>
          <p:cNvSpPr>
            <a:spLocks noChangeArrowheads="1"/>
          </p:cNvSpPr>
          <p:nvPr/>
        </p:nvSpPr>
        <p:spPr bwMode="auto">
          <a:xfrm>
            <a:off x="269568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108550" name="Rectangle 6"/>
          <p:cNvSpPr>
            <a:spLocks noChangeArrowheads="1"/>
          </p:cNvSpPr>
          <p:nvPr/>
        </p:nvSpPr>
        <p:spPr bwMode="auto">
          <a:xfrm>
            <a:off x="352512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108551" name="Rectangle 7"/>
          <p:cNvSpPr>
            <a:spLocks noChangeArrowheads="1"/>
          </p:cNvSpPr>
          <p:nvPr/>
        </p:nvSpPr>
        <p:spPr bwMode="auto">
          <a:xfrm>
            <a:off x="476928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108552" name="Rectangle 8"/>
          <p:cNvSpPr>
            <a:spLocks noChangeArrowheads="1"/>
          </p:cNvSpPr>
          <p:nvPr/>
        </p:nvSpPr>
        <p:spPr bwMode="auto">
          <a:xfrm>
            <a:off x="518400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108553" name="Rectangle 9"/>
          <p:cNvSpPr>
            <a:spLocks noChangeArrowheads="1"/>
          </p:cNvSpPr>
          <p:nvPr/>
        </p:nvSpPr>
        <p:spPr bwMode="auto">
          <a:xfrm>
            <a:off x="622080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108554" name="Rectangle 10"/>
          <p:cNvSpPr>
            <a:spLocks noChangeArrowheads="1"/>
          </p:cNvSpPr>
          <p:nvPr/>
        </p:nvSpPr>
        <p:spPr bwMode="auto">
          <a:xfrm>
            <a:off x="705024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108555" name="Rectangle 11"/>
          <p:cNvSpPr>
            <a:spLocks noChangeArrowheads="1"/>
          </p:cNvSpPr>
          <p:nvPr/>
        </p:nvSpPr>
        <p:spPr bwMode="auto">
          <a:xfrm>
            <a:off x="1036800" y="1036909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08556" name="Rectangle 12"/>
          <p:cNvSpPr>
            <a:spLocks noChangeArrowheads="1"/>
          </p:cNvSpPr>
          <p:nvPr/>
        </p:nvSpPr>
        <p:spPr bwMode="auto">
          <a:xfrm>
            <a:off x="165888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108557" name="Rectangle 13"/>
          <p:cNvSpPr>
            <a:spLocks noChangeArrowheads="1"/>
          </p:cNvSpPr>
          <p:nvPr/>
        </p:nvSpPr>
        <p:spPr bwMode="auto">
          <a:xfrm>
            <a:off x="207360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2</a:t>
            </a:r>
          </a:p>
        </p:txBody>
      </p:sp>
      <p:sp>
        <p:nvSpPr>
          <p:cNvPr id="108558" name="Rectangle 14"/>
          <p:cNvSpPr>
            <a:spLocks noChangeArrowheads="1"/>
          </p:cNvSpPr>
          <p:nvPr/>
        </p:nvSpPr>
        <p:spPr bwMode="auto">
          <a:xfrm>
            <a:off x="311040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108559" name="Rectangle 15"/>
          <p:cNvSpPr>
            <a:spLocks noChangeArrowheads="1"/>
          </p:cNvSpPr>
          <p:nvPr/>
        </p:nvSpPr>
        <p:spPr bwMode="auto">
          <a:xfrm>
            <a:off x="393984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108560" name="Rectangle 16"/>
          <p:cNvSpPr>
            <a:spLocks noChangeArrowheads="1"/>
          </p:cNvSpPr>
          <p:nvPr/>
        </p:nvSpPr>
        <p:spPr bwMode="auto">
          <a:xfrm>
            <a:off x="518400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108561" name="Rectangle 17"/>
          <p:cNvSpPr>
            <a:spLocks noChangeArrowheads="1"/>
          </p:cNvSpPr>
          <p:nvPr/>
        </p:nvSpPr>
        <p:spPr bwMode="auto">
          <a:xfrm>
            <a:off x="559872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108562" name="Rectangle 18"/>
          <p:cNvSpPr>
            <a:spLocks noChangeArrowheads="1"/>
          </p:cNvSpPr>
          <p:nvPr/>
        </p:nvSpPr>
        <p:spPr bwMode="auto">
          <a:xfrm>
            <a:off x="663552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108563" name="Rectangle 19"/>
          <p:cNvSpPr>
            <a:spLocks noChangeArrowheads="1"/>
          </p:cNvSpPr>
          <p:nvPr/>
        </p:nvSpPr>
        <p:spPr bwMode="auto">
          <a:xfrm>
            <a:off x="746496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108564" name="Rectangle 20"/>
          <p:cNvSpPr>
            <a:spLocks noChangeArrowheads="1"/>
          </p:cNvSpPr>
          <p:nvPr/>
        </p:nvSpPr>
        <p:spPr bwMode="auto">
          <a:xfrm>
            <a:off x="1451520" y="145167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08565" name="Rectangle 21"/>
          <p:cNvSpPr>
            <a:spLocks noChangeArrowheads="1"/>
          </p:cNvSpPr>
          <p:nvPr/>
        </p:nvSpPr>
        <p:spPr bwMode="auto">
          <a:xfrm>
            <a:off x="2073600" y="3732872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108566" name="Rectangle 22"/>
          <p:cNvSpPr>
            <a:spLocks noChangeArrowheads="1"/>
          </p:cNvSpPr>
          <p:nvPr/>
        </p:nvSpPr>
        <p:spPr bwMode="auto">
          <a:xfrm>
            <a:off x="248832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1</a:t>
            </a:r>
          </a:p>
        </p:txBody>
      </p:sp>
      <p:sp>
        <p:nvSpPr>
          <p:cNvPr id="108567" name="Rectangle 23"/>
          <p:cNvSpPr>
            <a:spLocks noChangeArrowheads="1"/>
          </p:cNvSpPr>
          <p:nvPr/>
        </p:nvSpPr>
        <p:spPr bwMode="auto">
          <a:xfrm>
            <a:off x="3525120" y="3732872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108568" name="Rectangle 24"/>
          <p:cNvSpPr>
            <a:spLocks noChangeArrowheads="1"/>
          </p:cNvSpPr>
          <p:nvPr/>
        </p:nvSpPr>
        <p:spPr bwMode="auto">
          <a:xfrm>
            <a:off x="435456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108569" name="Rectangle 25"/>
          <p:cNvSpPr>
            <a:spLocks noChangeArrowheads="1"/>
          </p:cNvSpPr>
          <p:nvPr/>
        </p:nvSpPr>
        <p:spPr bwMode="auto">
          <a:xfrm>
            <a:off x="5598720" y="3732872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108570" name="Rectangle 26"/>
          <p:cNvSpPr>
            <a:spLocks noChangeArrowheads="1"/>
          </p:cNvSpPr>
          <p:nvPr/>
        </p:nvSpPr>
        <p:spPr bwMode="auto">
          <a:xfrm>
            <a:off x="601344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108571" name="Rectangle 27"/>
          <p:cNvSpPr>
            <a:spLocks noChangeArrowheads="1"/>
          </p:cNvSpPr>
          <p:nvPr/>
        </p:nvSpPr>
        <p:spPr bwMode="auto">
          <a:xfrm>
            <a:off x="7050240" y="3732872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108572" name="Rectangle 28"/>
          <p:cNvSpPr>
            <a:spLocks noChangeArrowheads="1"/>
          </p:cNvSpPr>
          <p:nvPr/>
        </p:nvSpPr>
        <p:spPr bwMode="auto">
          <a:xfrm>
            <a:off x="787968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108573" name="Rectangle 29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8574" name="Rectangle 30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8575" name="Rectangle 31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8576" name="Rectangle 32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8577" name="Rectangle 33"/>
          <p:cNvSpPr>
            <a:spLocks noChangeArrowheads="1"/>
          </p:cNvSpPr>
          <p:nvPr/>
        </p:nvSpPr>
        <p:spPr bwMode="auto">
          <a:xfrm>
            <a:off x="559872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8578" name="Rectangle 34"/>
          <p:cNvSpPr>
            <a:spLocks noChangeArrowheads="1"/>
          </p:cNvSpPr>
          <p:nvPr/>
        </p:nvSpPr>
        <p:spPr bwMode="auto">
          <a:xfrm>
            <a:off x="4147200" y="5599308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8579" name="Rectangle 35"/>
          <p:cNvSpPr>
            <a:spLocks noChangeArrowheads="1"/>
          </p:cNvSpPr>
          <p:nvPr/>
        </p:nvSpPr>
        <p:spPr bwMode="auto">
          <a:xfrm>
            <a:off x="4354560" y="5184544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8580" name="Rectangle 36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08581" name="Rectangle 37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108582" name="Rectangle 38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08583" name="Rectangle 39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71328135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moveTower(3, 'a', 'b', 'c');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09570" name="Rectangle 2"/>
          <p:cNvSpPr>
            <a:spLocks noChangeArrowheads="1"/>
          </p:cNvSpPr>
          <p:nvPr/>
        </p:nvSpPr>
        <p:spPr bwMode="auto">
          <a:xfrm>
            <a:off x="622080" y="622145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09571" name="Rectangle 3"/>
          <p:cNvSpPr>
            <a:spLocks noChangeArrowheads="1"/>
          </p:cNvSpPr>
          <p:nvPr/>
        </p:nvSpPr>
        <p:spPr bwMode="auto">
          <a:xfrm>
            <a:off x="124416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109572" name="Rectangle 4"/>
          <p:cNvSpPr>
            <a:spLocks noChangeArrowheads="1"/>
          </p:cNvSpPr>
          <p:nvPr/>
        </p:nvSpPr>
        <p:spPr bwMode="auto">
          <a:xfrm>
            <a:off x="165888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3</a:t>
            </a:r>
          </a:p>
        </p:txBody>
      </p:sp>
      <p:sp>
        <p:nvSpPr>
          <p:cNvPr id="109573" name="Rectangle 5"/>
          <p:cNvSpPr>
            <a:spLocks noChangeArrowheads="1"/>
          </p:cNvSpPr>
          <p:nvPr/>
        </p:nvSpPr>
        <p:spPr bwMode="auto">
          <a:xfrm>
            <a:off x="269568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109574" name="Rectangle 6"/>
          <p:cNvSpPr>
            <a:spLocks noChangeArrowheads="1"/>
          </p:cNvSpPr>
          <p:nvPr/>
        </p:nvSpPr>
        <p:spPr bwMode="auto">
          <a:xfrm>
            <a:off x="352512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109575" name="Rectangle 7"/>
          <p:cNvSpPr>
            <a:spLocks noChangeArrowheads="1"/>
          </p:cNvSpPr>
          <p:nvPr/>
        </p:nvSpPr>
        <p:spPr bwMode="auto">
          <a:xfrm>
            <a:off x="476928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109576" name="Rectangle 8"/>
          <p:cNvSpPr>
            <a:spLocks noChangeArrowheads="1"/>
          </p:cNvSpPr>
          <p:nvPr/>
        </p:nvSpPr>
        <p:spPr bwMode="auto">
          <a:xfrm>
            <a:off x="518400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109577" name="Rectangle 9"/>
          <p:cNvSpPr>
            <a:spLocks noChangeArrowheads="1"/>
          </p:cNvSpPr>
          <p:nvPr/>
        </p:nvSpPr>
        <p:spPr bwMode="auto">
          <a:xfrm>
            <a:off x="622080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109578" name="Rectangle 10"/>
          <p:cNvSpPr>
            <a:spLocks noChangeArrowheads="1"/>
          </p:cNvSpPr>
          <p:nvPr/>
        </p:nvSpPr>
        <p:spPr bwMode="auto">
          <a:xfrm>
            <a:off x="705024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109579" name="Rectangle 11"/>
          <p:cNvSpPr>
            <a:spLocks noChangeArrowheads="1"/>
          </p:cNvSpPr>
          <p:nvPr/>
        </p:nvSpPr>
        <p:spPr bwMode="auto">
          <a:xfrm>
            <a:off x="1036800" y="1036909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09580" name="Rectangle 12"/>
          <p:cNvSpPr>
            <a:spLocks noChangeArrowheads="1"/>
          </p:cNvSpPr>
          <p:nvPr/>
        </p:nvSpPr>
        <p:spPr bwMode="auto">
          <a:xfrm>
            <a:off x="165888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109581" name="Rectangle 13"/>
          <p:cNvSpPr>
            <a:spLocks noChangeArrowheads="1"/>
          </p:cNvSpPr>
          <p:nvPr/>
        </p:nvSpPr>
        <p:spPr bwMode="auto">
          <a:xfrm>
            <a:off x="207360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2</a:t>
            </a:r>
          </a:p>
        </p:txBody>
      </p:sp>
      <p:sp>
        <p:nvSpPr>
          <p:cNvPr id="109582" name="Rectangle 14"/>
          <p:cNvSpPr>
            <a:spLocks noChangeArrowheads="1"/>
          </p:cNvSpPr>
          <p:nvPr/>
        </p:nvSpPr>
        <p:spPr bwMode="auto">
          <a:xfrm>
            <a:off x="311040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109583" name="Rectangle 15"/>
          <p:cNvSpPr>
            <a:spLocks noChangeArrowheads="1"/>
          </p:cNvSpPr>
          <p:nvPr/>
        </p:nvSpPr>
        <p:spPr bwMode="auto">
          <a:xfrm>
            <a:off x="393984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109584" name="Rectangle 16"/>
          <p:cNvSpPr>
            <a:spLocks noChangeArrowheads="1"/>
          </p:cNvSpPr>
          <p:nvPr/>
        </p:nvSpPr>
        <p:spPr bwMode="auto">
          <a:xfrm>
            <a:off x="518400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109585" name="Rectangle 17"/>
          <p:cNvSpPr>
            <a:spLocks noChangeArrowheads="1"/>
          </p:cNvSpPr>
          <p:nvPr/>
        </p:nvSpPr>
        <p:spPr bwMode="auto">
          <a:xfrm>
            <a:off x="559872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109586" name="Rectangle 18"/>
          <p:cNvSpPr>
            <a:spLocks noChangeArrowheads="1"/>
          </p:cNvSpPr>
          <p:nvPr/>
        </p:nvSpPr>
        <p:spPr bwMode="auto">
          <a:xfrm>
            <a:off x="663552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109587" name="Rectangle 19"/>
          <p:cNvSpPr>
            <a:spLocks noChangeArrowheads="1"/>
          </p:cNvSpPr>
          <p:nvPr/>
        </p:nvSpPr>
        <p:spPr bwMode="auto">
          <a:xfrm>
            <a:off x="746496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109588" name="Rectangle 20"/>
          <p:cNvSpPr>
            <a:spLocks noChangeArrowheads="1"/>
          </p:cNvSpPr>
          <p:nvPr/>
        </p:nvSpPr>
        <p:spPr bwMode="auto">
          <a:xfrm>
            <a:off x="1451520" y="145167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09589" name="Rectangle 21"/>
          <p:cNvSpPr>
            <a:spLocks noChangeArrowheads="1"/>
          </p:cNvSpPr>
          <p:nvPr/>
        </p:nvSpPr>
        <p:spPr bwMode="auto">
          <a:xfrm>
            <a:off x="2073600" y="3732872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109590" name="Rectangle 22"/>
          <p:cNvSpPr>
            <a:spLocks noChangeArrowheads="1"/>
          </p:cNvSpPr>
          <p:nvPr/>
        </p:nvSpPr>
        <p:spPr bwMode="auto">
          <a:xfrm>
            <a:off x="248832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1</a:t>
            </a:r>
          </a:p>
        </p:txBody>
      </p:sp>
      <p:sp>
        <p:nvSpPr>
          <p:cNvPr id="109591" name="Rectangle 23"/>
          <p:cNvSpPr>
            <a:spLocks noChangeArrowheads="1"/>
          </p:cNvSpPr>
          <p:nvPr/>
        </p:nvSpPr>
        <p:spPr bwMode="auto">
          <a:xfrm>
            <a:off x="3525120" y="3732872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109592" name="Rectangle 24"/>
          <p:cNvSpPr>
            <a:spLocks noChangeArrowheads="1"/>
          </p:cNvSpPr>
          <p:nvPr/>
        </p:nvSpPr>
        <p:spPr bwMode="auto">
          <a:xfrm>
            <a:off x="435456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109593" name="Rectangle 25"/>
          <p:cNvSpPr>
            <a:spLocks noChangeArrowheads="1"/>
          </p:cNvSpPr>
          <p:nvPr/>
        </p:nvSpPr>
        <p:spPr bwMode="auto">
          <a:xfrm>
            <a:off x="5598720" y="3732872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109594" name="Rectangle 26"/>
          <p:cNvSpPr>
            <a:spLocks noChangeArrowheads="1"/>
          </p:cNvSpPr>
          <p:nvPr/>
        </p:nvSpPr>
        <p:spPr bwMode="auto">
          <a:xfrm>
            <a:off x="601344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109595" name="Rectangle 27"/>
          <p:cNvSpPr>
            <a:spLocks noChangeArrowheads="1"/>
          </p:cNvSpPr>
          <p:nvPr/>
        </p:nvSpPr>
        <p:spPr bwMode="auto">
          <a:xfrm>
            <a:off x="7050240" y="3732872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109596" name="Rectangle 28"/>
          <p:cNvSpPr>
            <a:spLocks noChangeArrowheads="1"/>
          </p:cNvSpPr>
          <p:nvPr/>
        </p:nvSpPr>
        <p:spPr bwMode="auto">
          <a:xfrm>
            <a:off x="787968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109597" name="Rectangle 29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9598" name="Rectangle 30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9599" name="Rectangle 31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9600" name="Rectangle 32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9601" name="Rectangle 33"/>
          <p:cNvSpPr>
            <a:spLocks noChangeArrowheads="1"/>
          </p:cNvSpPr>
          <p:nvPr/>
        </p:nvSpPr>
        <p:spPr bwMode="auto">
          <a:xfrm>
            <a:off x="559872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9602" name="Rectangle 34"/>
          <p:cNvSpPr>
            <a:spLocks noChangeArrowheads="1"/>
          </p:cNvSpPr>
          <p:nvPr/>
        </p:nvSpPr>
        <p:spPr bwMode="auto">
          <a:xfrm>
            <a:off x="4147200" y="5599308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9603" name="Rectangle 35"/>
          <p:cNvSpPr>
            <a:spLocks noChangeArrowheads="1"/>
          </p:cNvSpPr>
          <p:nvPr/>
        </p:nvSpPr>
        <p:spPr bwMode="auto">
          <a:xfrm>
            <a:off x="2695680" y="5599308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9604" name="Rectangle 36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09605" name="Rectangle 37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109606" name="Rectangle 38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09607" name="Rectangle 39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21411917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moveTower(3, 'a', 'b', 'c');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10594" name="Rectangle 2"/>
          <p:cNvSpPr>
            <a:spLocks noChangeArrowheads="1"/>
          </p:cNvSpPr>
          <p:nvPr/>
        </p:nvSpPr>
        <p:spPr bwMode="auto">
          <a:xfrm>
            <a:off x="622080" y="622145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10595" name="Rectangle 3"/>
          <p:cNvSpPr>
            <a:spLocks noChangeArrowheads="1"/>
          </p:cNvSpPr>
          <p:nvPr/>
        </p:nvSpPr>
        <p:spPr bwMode="auto">
          <a:xfrm>
            <a:off x="124416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110596" name="Rectangle 4"/>
          <p:cNvSpPr>
            <a:spLocks noChangeArrowheads="1"/>
          </p:cNvSpPr>
          <p:nvPr/>
        </p:nvSpPr>
        <p:spPr bwMode="auto">
          <a:xfrm>
            <a:off x="165888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3</a:t>
            </a:r>
          </a:p>
        </p:txBody>
      </p:sp>
      <p:sp>
        <p:nvSpPr>
          <p:cNvPr id="110597" name="Rectangle 5"/>
          <p:cNvSpPr>
            <a:spLocks noChangeArrowheads="1"/>
          </p:cNvSpPr>
          <p:nvPr/>
        </p:nvSpPr>
        <p:spPr bwMode="auto">
          <a:xfrm>
            <a:off x="269568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110598" name="Rectangle 6"/>
          <p:cNvSpPr>
            <a:spLocks noChangeArrowheads="1"/>
          </p:cNvSpPr>
          <p:nvPr/>
        </p:nvSpPr>
        <p:spPr bwMode="auto">
          <a:xfrm>
            <a:off x="352512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110599" name="Rectangle 7"/>
          <p:cNvSpPr>
            <a:spLocks noChangeArrowheads="1"/>
          </p:cNvSpPr>
          <p:nvPr/>
        </p:nvSpPr>
        <p:spPr bwMode="auto">
          <a:xfrm>
            <a:off x="476928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110600" name="Rectangle 8"/>
          <p:cNvSpPr>
            <a:spLocks noChangeArrowheads="1"/>
          </p:cNvSpPr>
          <p:nvPr/>
        </p:nvSpPr>
        <p:spPr bwMode="auto">
          <a:xfrm>
            <a:off x="518400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110601" name="Rectangle 9"/>
          <p:cNvSpPr>
            <a:spLocks noChangeArrowheads="1"/>
          </p:cNvSpPr>
          <p:nvPr/>
        </p:nvSpPr>
        <p:spPr bwMode="auto">
          <a:xfrm>
            <a:off x="622080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110602" name="Rectangle 10"/>
          <p:cNvSpPr>
            <a:spLocks noChangeArrowheads="1"/>
          </p:cNvSpPr>
          <p:nvPr/>
        </p:nvSpPr>
        <p:spPr bwMode="auto">
          <a:xfrm>
            <a:off x="705024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110603" name="Rectangle 11"/>
          <p:cNvSpPr>
            <a:spLocks noChangeArrowheads="1"/>
          </p:cNvSpPr>
          <p:nvPr/>
        </p:nvSpPr>
        <p:spPr bwMode="auto">
          <a:xfrm>
            <a:off x="1036800" y="1036909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10604" name="Rectangle 12"/>
          <p:cNvSpPr>
            <a:spLocks noChangeArrowheads="1"/>
          </p:cNvSpPr>
          <p:nvPr/>
        </p:nvSpPr>
        <p:spPr bwMode="auto">
          <a:xfrm>
            <a:off x="165888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110605" name="Rectangle 13"/>
          <p:cNvSpPr>
            <a:spLocks noChangeArrowheads="1"/>
          </p:cNvSpPr>
          <p:nvPr/>
        </p:nvSpPr>
        <p:spPr bwMode="auto">
          <a:xfrm>
            <a:off x="207360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2</a:t>
            </a:r>
          </a:p>
        </p:txBody>
      </p:sp>
      <p:sp>
        <p:nvSpPr>
          <p:cNvPr id="110606" name="Rectangle 14"/>
          <p:cNvSpPr>
            <a:spLocks noChangeArrowheads="1"/>
          </p:cNvSpPr>
          <p:nvPr/>
        </p:nvSpPr>
        <p:spPr bwMode="auto">
          <a:xfrm>
            <a:off x="311040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110607" name="Rectangle 15"/>
          <p:cNvSpPr>
            <a:spLocks noChangeArrowheads="1"/>
          </p:cNvSpPr>
          <p:nvPr/>
        </p:nvSpPr>
        <p:spPr bwMode="auto">
          <a:xfrm>
            <a:off x="393984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110608" name="Rectangle 16"/>
          <p:cNvSpPr>
            <a:spLocks noChangeArrowheads="1"/>
          </p:cNvSpPr>
          <p:nvPr/>
        </p:nvSpPr>
        <p:spPr bwMode="auto">
          <a:xfrm>
            <a:off x="518400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110609" name="Rectangle 17"/>
          <p:cNvSpPr>
            <a:spLocks noChangeArrowheads="1"/>
          </p:cNvSpPr>
          <p:nvPr/>
        </p:nvSpPr>
        <p:spPr bwMode="auto">
          <a:xfrm>
            <a:off x="559872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110610" name="Rectangle 18"/>
          <p:cNvSpPr>
            <a:spLocks noChangeArrowheads="1"/>
          </p:cNvSpPr>
          <p:nvPr/>
        </p:nvSpPr>
        <p:spPr bwMode="auto">
          <a:xfrm>
            <a:off x="663552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110611" name="Rectangle 19"/>
          <p:cNvSpPr>
            <a:spLocks noChangeArrowheads="1"/>
          </p:cNvSpPr>
          <p:nvPr/>
        </p:nvSpPr>
        <p:spPr bwMode="auto">
          <a:xfrm>
            <a:off x="746496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110612" name="Rectangle 20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0613" name="Rectangle 21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0614" name="Rectangle 22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0615" name="Rectangle 23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0616" name="Rectangle 24"/>
          <p:cNvSpPr>
            <a:spLocks noChangeArrowheads="1"/>
          </p:cNvSpPr>
          <p:nvPr/>
        </p:nvSpPr>
        <p:spPr bwMode="auto">
          <a:xfrm>
            <a:off x="559872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0617" name="Rectangle 25"/>
          <p:cNvSpPr>
            <a:spLocks noChangeArrowheads="1"/>
          </p:cNvSpPr>
          <p:nvPr/>
        </p:nvSpPr>
        <p:spPr bwMode="auto">
          <a:xfrm>
            <a:off x="4147200" y="5599308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0618" name="Rectangle 26"/>
          <p:cNvSpPr>
            <a:spLocks noChangeArrowheads="1"/>
          </p:cNvSpPr>
          <p:nvPr/>
        </p:nvSpPr>
        <p:spPr bwMode="auto">
          <a:xfrm>
            <a:off x="2695680" y="5599308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0619" name="Rectangle 27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10620" name="Rectangle 28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110621" name="Rectangle 29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10622" name="Rectangle 30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4173554856"/>
      </p:ext>
    </p:extLst>
  </p:cSld>
  <p:clrMapOvr>
    <a:masterClrMapping/>
  </p:clrMapOvr>
  <p:transition xmlns:p14="http://schemas.microsoft.com/office/powerpoint/2010/main">
    <p:strips/>
  </p:transition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moveTower(3, 'a', 'b', 'c');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11618" name="Rectangle 2"/>
          <p:cNvSpPr>
            <a:spLocks noChangeArrowheads="1"/>
          </p:cNvSpPr>
          <p:nvPr/>
        </p:nvSpPr>
        <p:spPr bwMode="auto">
          <a:xfrm>
            <a:off x="622080" y="622145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11619" name="Rectangle 3"/>
          <p:cNvSpPr>
            <a:spLocks noChangeArrowheads="1"/>
          </p:cNvSpPr>
          <p:nvPr/>
        </p:nvSpPr>
        <p:spPr bwMode="auto">
          <a:xfrm>
            <a:off x="124416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111620" name="Rectangle 4"/>
          <p:cNvSpPr>
            <a:spLocks noChangeArrowheads="1"/>
          </p:cNvSpPr>
          <p:nvPr/>
        </p:nvSpPr>
        <p:spPr bwMode="auto">
          <a:xfrm>
            <a:off x="165888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3</a:t>
            </a:r>
          </a:p>
        </p:txBody>
      </p:sp>
      <p:sp>
        <p:nvSpPr>
          <p:cNvPr id="111621" name="Rectangle 5"/>
          <p:cNvSpPr>
            <a:spLocks noChangeArrowheads="1"/>
          </p:cNvSpPr>
          <p:nvPr/>
        </p:nvSpPr>
        <p:spPr bwMode="auto">
          <a:xfrm>
            <a:off x="269568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111622" name="Rectangle 6"/>
          <p:cNvSpPr>
            <a:spLocks noChangeArrowheads="1"/>
          </p:cNvSpPr>
          <p:nvPr/>
        </p:nvSpPr>
        <p:spPr bwMode="auto">
          <a:xfrm>
            <a:off x="352512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111623" name="Rectangle 7"/>
          <p:cNvSpPr>
            <a:spLocks noChangeArrowheads="1"/>
          </p:cNvSpPr>
          <p:nvPr/>
        </p:nvSpPr>
        <p:spPr bwMode="auto">
          <a:xfrm>
            <a:off x="476928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111624" name="Rectangle 8"/>
          <p:cNvSpPr>
            <a:spLocks noChangeArrowheads="1"/>
          </p:cNvSpPr>
          <p:nvPr/>
        </p:nvSpPr>
        <p:spPr bwMode="auto">
          <a:xfrm>
            <a:off x="518400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111625" name="Rectangle 9"/>
          <p:cNvSpPr>
            <a:spLocks noChangeArrowheads="1"/>
          </p:cNvSpPr>
          <p:nvPr/>
        </p:nvSpPr>
        <p:spPr bwMode="auto">
          <a:xfrm>
            <a:off x="622080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111626" name="Rectangle 10"/>
          <p:cNvSpPr>
            <a:spLocks noChangeArrowheads="1"/>
          </p:cNvSpPr>
          <p:nvPr/>
        </p:nvSpPr>
        <p:spPr bwMode="auto">
          <a:xfrm>
            <a:off x="705024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111627" name="Rectangle 11"/>
          <p:cNvSpPr>
            <a:spLocks noChangeArrowheads="1"/>
          </p:cNvSpPr>
          <p:nvPr/>
        </p:nvSpPr>
        <p:spPr bwMode="auto">
          <a:xfrm>
            <a:off x="1036800" y="1036909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11628" name="Rectangle 12"/>
          <p:cNvSpPr>
            <a:spLocks noChangeArrowheads="1"/>
          </p:cNvSpPr>
          <p:nvPr/>
        </p:nvSpPr>
        <p:spPr bwMode="auto">
          <a:xfrm>
            <a:off x="165888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111629" name="Rectangle 13"/>
          <p:cNvSpPr>
            <a:spLocks noChangeArrowheads="1"/>
          </p:cNvSpPr>
          <p:nvPr/>
        </p:nvSpPr>
        <p:spPr bwMode="auto">
          <a:xfrm>
            <a:off x="207360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2</a:t>
            </a:r>
          </a:p>
        </p:txBody>
      </p:sp>
      <p:sp>
        <p:nvSpPr>
          <p:cNvPr id="111630" name="Rectangle 14"/>
          <p:cNvSpPr>
            <a:spLocks noChangeArrowheads="1"/>
          </p:cNvSpPr>
          <p:nvPr/>
        </p:nvSpPr>
        <p:spPr bwMode="auto">
          <a:xfrm>
            <a:off x="311040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111631" name="Rectangle 15"/>
          <p:cNvSpPr>
            <a:spLocks noChangeArrowheads="1"/>
          </p:cNvSpPr>
          <p:nvPr/>
        </p:nvSpPr>
        <p:spPr bwMode="auto">
          <a:xfrm>
            <a:off x="393984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111632" name="Rectangle 16"/>
          <p:cNvSpPr>
            <a:spLocks noChangeArrowheads="1"/>
          </p:cNvSpPr>
          <p:nvPr/>
        </p:nvSpPr>
        <p:spPr bwMode="auto">
          <a:xfrm>
            <a:off x="518400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111633" name="Rectangle 17"/>
          <p:cNvSpPr>
            <a:spLocks noChangeArrowheads="1"/>
          </p:cNvSpPr>
          <p:nvPr/>
        </p:nvSpPr>
        <p:spPr bwMode="auto">
          <a:xfrm>
            <a:off x="559872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111634" name="Rectangle 18"/>
          <p:cNvSpPr>
            <a:spLocks noChangeArrowheads="1"/>
          </p:cNvSpPr>
          <p:nvPr/>
        </p:nvSpPr>
        <p:spPr bwMode="auto">
          <a:xfrm>
            <a:off x="663552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111635" name="Rectangle 19"/>
          <p:cNvSpPr>
            <a:spLocks noChangeArrowheads="1"/>
          </p:cNvSpPr>
          <p:nvPr/>
        </p:nvSpPr>
        <p:spPr bwMode="auto">
          <a:xfrm>
            <a:off x="746496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111636" name="Rectangle 20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1637" name="Rectangle 21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1638" name="Rectangle 22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1639" name="Rectangle 23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1640" name="Rectangle 24"/>
          <p:cNvSpPr>
            <a:spLocks noChangeArrowheads="1"/>
          </p:cNvSpPr>
          <p:nvPr/>
        </p:nvSpPr>
        <p:spPr bwMode="auto">
          <a:xfrm>
            <a:off x="559872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1641" name="Rectangle 25"/>
          <p:cNvSpPr>
            <a:spLocks noChangeArrowheads="1"/>
          </p:cNvSpPr>
          <p:nvPr/>
        </p:nvSpPr>
        <p:spPr bwMode="auto">
          <a:xfrm>
            <a:off x="4147200" y="5599308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1642" name="Rectangle 26"/>
          <p:cNvSpPr>
            <a:spLocks noChangeArrowheads="1"/>
          </p:cNvSpPr>
          <p:nvPr/>
        </p:nvSpPr>
        <p:spPr bwMode="auto">
          <a:xfrm>
            <a:off x="2695680" y="5599308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1643" name="Rectangle 27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11644" name="Rectangle 28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111645" name="Rectangle 29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11646" name="Rectangle 30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407481793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moveTower(3, 'a', 'b', 'c');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12642" name="Rectangle 2"/>
          <p:cNvSpPr>
            <a:spLocks noChangeArrowheads="1"/>
          </p:cNvSpPr>
          <p:nvPr/>
        </p:nvSpPr>
        <p:spPr bwMode="auto">
          <a:xfrm>
            <a:off x="622080" y="622145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12643" name="Rectangle 3"/>
          <p:cNvSpPr>
            <a:spLocks noChangeArrowheads="1"/>
          </p:cNvSpPr>
          <p:nvPr/>
        </p:nvSpPr>
        <p:spPr bwMode="auto">
          <a:xfrm>
            <a:off x="124416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112644" name="Rectangle 4"/>
          <p:cNvSpPr>
            <a:spLocks noChangeArrowheads="1"/>
          </p:cNvSpPr>
          <p:nvPr/>
        </p:nvSpPr>
        <p:spPr bwMode="auto">
          <a:xfrm>
            <a:off x="165888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3</a:t>
            </a:r>
          </a:p>
        </p:txBody>
      </p:sp>
      <p:sp>
        <p:nvSpPr>
          <p:cNvPr id="112645" name="Rectangle 5"/>
          <p:cNvSpPr>
            <a:spLocks noChangeArrowheads="1"/>
          </p:cNvSpPr>
          <p:nvPr/>
        </p:nvSpPr>
        <p:spPr bwMode="auto">
          <a:xfrm>
            <a:off x="269568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112646" name="Rectangle 6"/>
          <p:cNvSpPr>
            <a:spLocks noChangeArrowheads="1"/>
          </p:cNvSpPr>
          <p:nvPr/>
        </p:nvSpPr>
        <p:spPr bwMode="auto">
          <a:xfrm>
            <a:off x="352512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112647" name="Rectangle 7"/>
          <p:cNvSpPr>
            <a:spLocks noChangeArrowheads="1"/>
          </p:cNvSpPr>
          <p:nvPr/>
        </p:nvSpPr>
        <p:spPr bwMode="auto">
          <a:xfrm>
            <a:off x="476928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112648" name="Rectangle 8"/>
          <p:cNvSpPr>
            <a:spLocks noChangeArrowheads="1"/>
          </p:cNvSpPr>
          <p:nvPr/>
        </p:nvSpPr>
        <p:spPr bwMode="auto">
          <a:xfrm>
            <a:off x="518400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112649" name="Rectangle 9"/>
          <p:cNvSpPr>
            <a:spLocks noChangeArrowheads="1"/>
          </p:cNvSpPr>
          <p:nvPr/>
        </p:nvSpPr>
        <p:spPr bwMode="auto">
          <a:xfrm>
            <a:off x="622080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112650" name="Rectangle 10"/>
          <p:cNvSpPr>
            <a:spLocks noChangeArrowheads="1"/>
          </p:cNvSpPr>
          <p:nvPr/>
        </p:nvSpPr>
        <p:spPr bwMode="auto">
          <a:xfrm>
            <a:off x="705024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112651" name="Rectangle 11"/>
          <p:cNvSpPr>
            <a:spLocks noChangeArrowheads="1"/>
          </p:cNvSpPr>
          <p:nvPr/>
        </p:nvSpPr>
        <p:spPr bwMode="auto">
          <a:xfrm>
            <a:off x="1036800" y="1036909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12652" name="Rectangle 12"/>
          <p:cNvSpPr>
            <a:spLocks noChangeArrowheads="1"/>
          </p:cNvSpPr>
          <p:nvPr/>
        </p:nvSpPr>
        <p:spPr bwMode="auto">
          <a:xfrm>
            <a:off x="165888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112653" name="Rectangle 13"/>
          <p:cNvSpPr>
            <a:spLocks noChangeArrowheads="1"/>
          </p:cNvSpPr>
          <p:nvPr/>
        </p:nvSpPr>
        <p:spPr bwMode="auto">
          <a:xfrm>
            <a:off x="207360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2</a:t>
            </a:r>
          </a:p>
        </p:txBody>
      </p:sp>
      <p:sp>
        <p:nvSpPr>
          <p:cNvPr id="112654" name="Rectangle 14"/>
          <p:cNvSpPr>
            <a:spLocks noChangeArrowheads="1"/>
          </p:cNvSpPr>
          <p:nvPr/>
        </p:nvSpPr>
        <p:spPr bwMode="auto">
          <a:xfrm>
            <a:off x="311040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112655" name="Rectangle 15"/>
          <p:cNvSpPr>
            <a:spLocks noChangeArrowheads="1"/>
          </p:cNvSpPr>
          <p:nvPr/>
        </p:nvSpPr>
        <p:spPr bwMode="auto">
          <a:xfrm>
            <a:off x="393984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112656" name="Rectangle 16"/>
          <p:cNvSpPr>
            <a:spLocks noChangeArrowheads="1"/>
          </p:cNvSpPr>
          <p:nvPr/>
        </p:nvSpPr>
        <p:spPr bwMode="auto">
          <a:xfrm>
            <a:off x="518400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112657" name="Rectangle 17"/>
          <p:cNvSpPr>
            <a:spLocks noChangeArrowheads="1"/>
          </p:cNvSpPr>
          <p:nvPr/>
        </p:nvSpPr>
        <p:spPr bwMode="auto">
          <a:xfrm>
            <a:off x="559872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112658" name="Rectangle 18"/>
          <p:cNvSpPr>
            <a:spLocks noChangeArrowheads="1"/>
          </p:cNvSpPr>
          <p:nvPr/>
        </p:nvSpPr>
        <p:spPr bwMode="auto">
          <a:xfrm>
            <a:off x="663552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112659" name="Rectangle 19"/>
          <p:cNvSpPr>
            <a:spLocks noChangeArrowheads="1"/>
          </p:cNvSpPr>
          <p:nvPr/>
        </p:nvSpPr>
        <p:spPr bwMode="auto">
          <a:xfrm>
            <a:off x="746496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112660" name="Rectangle 20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2661" name="Rectangle 21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2662" name="Rectangle 22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2663" name="Rectangle 23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2664" name="Rectangle 24"/>
          <p:cNvSpPr>
            <a:spLocks noChangeArrowheads="1"/>
          </p:cNvSpPr>
          <p:nvPr/>
        </p:nvSpPr>
        <p:spPr bwMode="auto">
          <a:xfrm>
            <a:off x="559872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2665" name="Rectangle 25"/>
          <p:cNvSpPr>
            <a:spLocks noChangeArrowheads="1"/>
          </p:cNvSpPr>
          <p:nvPr/>
        </p:nvSpPr>
        <p:spPr bwMode="auto">
          <a:xfrm>
            <a:off x="5806080" y="5184544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2666" name="Rectangle 26"/>
          <p:cNvSpPr>
            <a:spLocks noChangeArrowheads="1"/>
          </p:cNvSpPr>
          <p:nvPr/>
        </p:nvSpPr>
        <p:spPr bwMode="auto">
          <a:xfrm>
            <a:off x="2695680" y="5599308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2667" name="Rectangle 27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12668" name="Rectangle 28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112669" name="Rectangle 29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12670" name="Rectangle 30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23703335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moveTower(3, 'a', 'b', 'c');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13666" name="Rectangle 2"/>
          <p:cNvSpPr>
            <a:spLocks noChangeArrowheads="1"/>
          </p:cNvSpPr>
          <p:nvPr/>
        </p:nvSpPr>
        <p:spPr bwMode="auto">
          <a:xfrm>
            <a:off x="622080" y="622145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13667" name="Rectangle 3"/>
          <p:cNvSpPr>
            <a:spLocks noChangeArrowheads="1"/>
          </p:cNvSpPr>
          <p:nvPr/>
        </p:nvSpPr>
        <p:spPr bwMode="auto">
          <a:xfrm>
            <a:off x="124416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113668" name="Rectangle 4"/>
          <p:cNvSpPr>
            <a:spLocks noChangeArrowheads="1"/>
          </p:cNvSpPr>
          <p:nvPr/>
        </p:nvSpPr>
        <p:spPr bwMode="auto">
          <a:xfrm>
            <a:off x="165888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3</a:t>
            </a:r>
          </a:p>
        </p:txBody>
      </p:sp>
      <p:sp>
        <p:nvSpPr>
          <p:cNvPr id="113669" name="Rectangle 5"/>
          <p:cNvSpPr>
            <a:spLocks noChangeArrowheads="1"/>
          </p:cNvSpPr>
          <p:nvPr/>
        </p:nvSpPr>
        <p:spPr bwMode="auto">
          <a:xfrm>
            <a:off x="269568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113670" name="Rectangle 6"/>
          <p:cNvSpPr>
            <a:spLocks noChangeArrowheads="1"/>
          </p:cNvSpPr>
          <p:nvPr/>
        </p:nvSpPr>
        <p:spPr bwMode="auto">
          <a:xfrm>
            <a:off x="352512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113671" name="Rectangle 7"/>
          <p:cNvSpPr>
            <a:spLocks noChangeArrowheads="1"/>
          </p:cNvSpPr>
          <p:nvPr/>
        </p:nvSpPr>
        <p:spPr bwMode="auto">
          <a:xfrm>
            <a:off x="476928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113672" name="Rectangle 8"/>
          <p:cNvSpPr>
            <a:spLocks noChangeArrowheads="1"/>
          </p:cNvSpPr>
          <p:nvPr/>
        </p:nvSpPr>
        <p:spPr bwMode="auto">
          <a:xfrm>
            <a:off x="518400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113673" name="Rectangle 9"/>
          <p:cNvSpPr>
            <a:spLocks noChangeArrowheads="1"/>
          </p:cNvSpPr>
          <p:nvPr/>
        </p:nvSpPr>
        <p:spPr bwMode="auto">
          <a:xfrm>
            <a:off x="622080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113674" name="Rectangle 10"/>
          <p:cNvSpPr>
            <a:spLocks noChangeArrowheads="1"/>
          </p:cNvSpPr>
          <p:nvPr/>
        </p:nvSpPr>
        <p:spPr bwMode="auto">
          <a:xfrm>
            <a:off x="705024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113675" name="Rectangle 11"/>
          <p:cNvSpPr>
            <a:spLocks noChangeArrowheads="1"/>
          </p:cNvSpPr>
          <p:nvPr/>
        </p:nvSpPr>
        <p:spPr bwMode="auto">
          <a:xfrm>
            <a:off x="1036800" y="1036909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13676" name="Rectangle 12"/>
          <p:cNvSpPr>
            <a:spLocks noChangeArrowheads="1"/>
          </p:cNvSpPr>
          <p:nvPr/>
        </p:nvSpPr>
        <p:spPr bwMode="auto">
          <a:xfrm>
            <a:off x="165888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113677" name="Rectangle 13"/>
          <p:cNvSpPr>
            <a:spLocks noChangeArrowheads="1"/>
          </p:cNvSpPr>
          <p:nvPr/>
        </p:nvSpPr>
        <p:spPr bwMode="auto">
          <a:xfrm>
            <a:off x="207360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2</a:t>
            </a:r>
          </a:p>
        </p:txBody>
      </p:sp>
      <p:sp>
        <p:nvSpPr>
          <p:cNvPr id="113678" name="Rectangle 14"/>
          <p:cNvSpPr>
            <a:spLocks noChangeArrowheads="1"/>
          </p:cNvSpPr>
          <p:nvPr/>
        </p:nvSpPr>
        <p:spPr bwMode="auto">
          <a:xfrm>
            <a:off x="311040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113679" name="Rectangle 15"/>
          <p:cNvSpPr>
            <a:spLocks noChangeArrowheads="1"/>
          </p:cNvSpPr>
          <p:nvPr/>
        </p:nvSpPr>
        <p:spPr bwMode="auto">
          <a:xfrm>
            <a:off x="393984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113680" name="Rectangle 16"/>
          <p:cNvSpPr>
            <a:spLocks noChangeArrowheads="1"/>
          </p:cNvSpPr>
          <p:nvPr/>
        </p:nvSpPr>
        <p:spPr bwMode="auto">
          <a:xfrm>
            <a:off x="518400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113681" name="Rectangle 17"/>
          <p:cNvSpPr>
            <a:spLocks noChangeArrowheads="1"/>
          </p:cNvSpPr>
          <p:nvPr/>
        </p:nvSpPr>
        <p:spPr bwMode="auto">
          <a:xfrm>
            <a:off x="559872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113682" name="Rectangle 18"/>
          <p:cNvSpPr>
            <a:spLocks noChangeArrowheads="1"/>
          </p:cNvSpPr>
          <p:nvPr/>
        </p:nvSpPr>
        <p:spPr bwMode="auto">
          <a:xfrm>
            <a:off x="663552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113683" name="Rectangle 19"/>
          <p:cNvSpPr>
            <a:spLocks noChangeArrowheads="1"/>
          </p:cNvSpPr>
          <p:nvPr/>
        </p:nvSpPr>
        <p:spPr bwMode="auto">
          <a:xfrm>
            <a:off x="746496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113684" name="Rectangle 20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3685" name="Rectangle 21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3686" name="Rectangle 22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3687" name="Rectangle 23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3688" name="Rectangle 24"/>
          <p:cNvSpPr>
            <a:spLocks noChangeArrowheads="1"/>
          </p:cNvSpPr>
          <p:nvPr/>
        </p:nvSpPr>
        <p:spPr bwMode="auto">
          <a:xfrm>
            <a:off x="559872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3689" name="Rectangle 25"/>
          <p:cNvSpPr>
            <a:spLocks noChangeArrowheads="1"/>
          </p:cNvSpPr>
          <p:nvPr/>
        </p:nvSpPr>
        <p:spPr bwMode="auto">
          <a:xfrm>
            <a:off x="5806080" y="5184544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3690" name="Rectangle 26"/>
          <p:cNvSpPr>
            <a:spLocks noChangeArrowheads="1"/>
          </p:cNvSpPr>
          <p:nvPr/>
        </p:nvSpPr>
        <p:spPr bwMode="auto">
          <a:xfrm>
            <a:off x="2695680" y="5599308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3691" name="Rectangle 27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13692" name="Rectangle 28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113693" name="Rectangle 29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13694" name="Rectangle 30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92361805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moveTower(3, 'a', 'b', 'c');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14690" name="Rectangle 2"/>
          <p:cNvSpPr>
            <a:spLocks noChangeArrowheads="1"/>
          </p:cNvSpPr>
          <p:nvPr/>
        </p:nvSpPr>
        <p:spPr bwMode="auto">
          <a:xfrm>
            <a:off x="622080" y="622145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14691" name="Rectangle 3"/>
          <p:cNvSpPr>
            <a:spLocks noChangeArrowheads="1"/>
          </p:cNvSpPr>
          <p:nvPr/>
        </p:nvSpPr>
        <p:spPr bwMode="auto">
          <a:xfrm>
            <a:off x="124416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114692" name="Rectangle 4"/>
          <p:cNvSpPr>
            <a:spLocks noChangeArrowheads="1"/>
          </p:cNvSpPr>
          <p:nvPr/>
        </p:nvSpPr>
        <p:spPr bwMode="auto">
          <a:xfrm>
            <a:off x="165888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3</a:t>
            </a:r>
          </a:p>
        </p:txBody>
      </p:sp>
      <p:sp>
        <p:nvSpPr>
          <p:cNvPr id="114693" name="Rectangle 5"/>
          <p:cNvSpPr>
            <a:spLocks noChangeArrowheads="1"/>
          </p:cNvSpPr>
          <p:nvPr/>
        </p:nvSpPr>
        <p:spPr bwMode="auto">
          <a:xfrm>
            <a:off x="269568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114694" name="Rectangle 6"/>
          <p:cNvSpPr>
            <a:spLocks noChangeArrowheads="1"/>
          </p:cNvSpPr>
          <p:nvPr/>
        </p:nvSpPr>
        <p:spPr bwMode="auto">
          <a:xfrm>
            <a:off x="352512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114695" name="Rectangle 7"/>
          <p:cNvSpPr>
            <a:spLocks noChangeArrowheads="1"/>
          </p:cNvSpPr>
          <p:nvPr/>
        </p:nvSpPr>
        <p:spPr bwMode="auto">
          <a:xfrm>
            <a:off x="476928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114696" name="Rectangle 8"/>
          <p:cNvSpPr>
            <a:spLocks noChangeArrowheads="1"/>
          </p:cNvSpPr>
          <p:nvPr/>
        </p:nvSpPr>
        <p:spPr bwMode="auto">
          <a:xfrm>
            <a:off x="518400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114697" name="Rectangle 9"/>
          <p:cNvSpPr>
            <a:spLocks noChangeArrowheads="1"/>
          </p:cNvSpPr>
          <p:nvPr/>
        </p:nvSpPr>
        <p:spPr bwMode="auto">
          <a:xfrm>
            <a:off x="622080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114698" name="Rectangle 10"/>
          <p:cNvSpPr>
            <a:spLocks noChangeArrowheads="1"/>
          </p:cNvSpPr>
          <p:nvPr/>
        </p:nvSpPr>
        <p:spPr bwMode="auto">
          <a:xfrm>
            <a:off x="705024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114699" name="Rectangle 11"/>
          <p:cNvSpPr>
            <a:spLocks noChangeArrowheads="1"/>
          </p:cNvSpPr>
          <p:nvPr/>
        </p:nvSpPr>
        <p:spPr bwMode="auto">
          <a:xfrm>
            <a:off x="1036800" y="1036909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14700" name="Rectangle 12"/>
          <p:cNvSpPr>
            <a:spLocks noChangeArrowheads="1"/>
          </p:cNvSpPr>
          <p:nvPr/>
        </p:nvSpPr>
        <p:spPr bwMode="auto">
          <a:xfrm>
            <a:off x="165888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114701" name="Rectangle 13"/>
          <p:cNvSpPr>
            <a:spLocks noChangeArrowheads="1"/>
          </p:cNvSpPr>
          <p:nvPr/>
        </p:nvSpPr>
        <p:spPr bwMode="auto">
          <a:xfrm>
            <a:off x="207360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2</a:t>
            </a:r>
          </a:p>
        </p:txBody>
      </p:sp>
      <p:sp>
        <p:nvSpPr>
          <p:cNvPr id="114702" name="Rectangle 14"/>
          <p:cNvSpPr>
            <a:spLocks noChangeArrowheads="1"/>
          </p:cNvSpPr>
          <p:nvPr/>
        </p:nvSpPr>
        <p:spPr bwMode="auto">
          <a:xfrm>
            <a:off x="311040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114703" name="Rectangle 15"/>
          <p:cNvSpPr>
            <a:spLocks noChangeArrowheads="1"/>
          </p:cNvSpPr>
          <p:nvPr/>
        </p:nvSpPr>
        <p:spPr bwMode="auto">
          <a:xfrm>
            <a:off x="393984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114704" name="Rectangle 16"/>
          <p:cNvSpPr>
            <a:spLocks noChangeArrowheads="1"/>
          </p:cNvSpPr>
          <p:nvPr/>
        </p:nvSpPr>
        <p:spPr bwMode="auto">
          <a:xfrm>
            <a:off x="518400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114705" name="Rectangle 17"/>
          <p:cNvSpPr>
            <a:spLocks noChangeArrowheads="1"/>
          </p:cNvSpPr>
          <p:nvPr/>
        </p:nvSpPr>
        <p:spPr bwMode="auto">
          <a:xfrm>
            <a:off x="559872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114706" name="Rectangle 18"/>
          <p:cNvSpPr>
            <a:spLocks noChangeArrowheads="1"/>
          </p:cNvSpPr>
          <p:nvPr/>
        </p:nvSpPr>
        <p:spPr bwMode="auto">
          <a:xfrm>
            <a:off x="663552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114707" name="Rectangle 19"/>
          <p:cNvSpPr>
            <a:spLocks noChangeArrowheads="1"/>
          </p:cNvSpPr>
          <p:nvPr/>
        </p:nvSpPr>
        <p:spPr bwMode="auto">
          <a:xfrm>
            <a:off x="746496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114708" name="Rectangle 20"/>
          <p:cNvSpPr>
            <a:spLocks noChangeArrowheads="1"/>
          </p:cNvSpPr>
          <p:nvPr/>
        </p:nvSpPr>
        <p:spPr bwMode="auto">
          <a:xfrm>
            <a:off x="1451520" y="145167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14709" name="Rectangle 21"/>
          <p:cNvSpPr>
            <a:spLocks noChangeArrowheads="1"/>
          </p:cNvSpPr>
          <p:nvPr/>
        </p:nvSpPr>
        <p:spPr bwMode="auto">
          <a:xfrm>
            <a:off x="2073600" y="3732872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114710" name="Rectangle 22"/>
          <p:cNvSpPr>
            <a:spLocks noChangeArrowheads="1"/>
          </p:cNvSpPr>
          <p:nvPr/>
        </p:nvSpPr>
        <p:spPr bwMode="auto">
          <a:xfrm>
            <a:off x="248832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1</a:t>
            </a:r>
          </a:p>
        </p:txBody>
      </p:sp>
      <p:sp>
        <p:nvSpPr>
          <p:cNvPr id="114711" name="Rectangle 23"/>
          <p:cNvSpPr>
            <a:spLocks noChangeArrowheads="1"/>
          </p:cNvSpPr>
          <p:nvPr/>
        </p:nvSpPr>
        <p:spPr bwMode="auto">
          <a:xfrm>
            <a:off x="3525120" y="3732872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114712" name="Rectangle 24"/>
          <p:cNvSpPr>
            <a:spLocks noChangeArrowheads="1"/>
          </p:cNvSpPr>
          <p:nvPr/>
        </p:nvSpPr>
        <p:spPr bwMode="auto">
          <a:xfrm>
            <a:off x="435456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114713" name="Rectangle 25"/>
          <p:cNvSpPr>
            <a:spLocks noChangeArrowheads="1"/>
          </p:cNvSpPr>
          <p:nvPr/>
        </p:nvSpPr>
        <p:spPr bwMode="auto">
          <a:xfrm>
            <a:off x="5598720" y="3732872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114714" name="Rectangle 26"/>
          <p:cNvSpPr>
            <a:spLocks noChangeArrowheads="1"/>
          </p:cNvSpPr>
          <p:nvPr/>
        </p:nvSpPr>
        <p:spPr bwMode="auto">
          <a:xfrm>
            <a:off x="601344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114715" name="Rectangle 27"/>
          <p:cNvSpPr>
            <a:spLocks noChangeArrowheads="1"/>
          </p:cNvSpPr>
          <p:nvPr/>
        </p:nvSpPr>
        <p:spPr bwMode="auto">
          <a:xfrm>
            <a:off x="7050240" y="3732872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114716" name="Rectangle 28"/>
          <p:cNvSpPr>
            <a:spLocks noChangeArrowheads="1"/>
          </p:cNvSpPr>
          <p:nvPr/>
        </p:nvSpPr>
        <p:spPr bwMode="auto">
          <a:xfrm>
            <a:off x="787968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114717" name="Rectangle 29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4718" name="Rectangle 30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4719" name="Rectangle 31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4720" name="Rectangle 32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4721" name="Rectangle 33"/>
          <p:cNvSpPr>
            <a:spLocks noChangeArrowheads="1"/>
          </p:cNvSpPr>
          <p:nvPr/>
        </p:nvSpPr>
        <p:spPr bwMode="auto">
          <a:xfrm>
            <a:off x="559872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4722" name="Rectangle 34"/>
          <p:cNvSpPr>
            <a:spLocks noChangeArrowheads="1"/>
          </p:cNvSpPr>
          <p:nvPr/>
        </p:nvSpPr>
        <p:spPr bwMode="auto">
          <a:xfrm>
            <a:off x="5806080" y="5184544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4723" name="Rectangle 35"/>
          <p:cNvSpPr>
            <a:spLocks noChangeArrowheads="1"/>
          </p:cNvSpPr>
          <p:nvPr/>
        </p:nvSpPr>
        <p:spPr bwMode="auto">
          <a:xfrm>
            <a:off x="2695680" y="5599308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4724" name="Rectangle 36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14725" name="Rectangle 37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114726" name="Rectangle 38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14727" name="Rectangle 39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58343361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moveTower(3, 'a', 'b', 'c');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15714" name="Rectangle 2"/>
          <p:cNvSpPr>
            <a:spLocks noChangeArrowheads="1"/>
          </p:cNvSpPr>
          <p:nvPr/>
        </p:nvSpPr>
        <p:spPr bwMode="auto">
          <a:xfrm>
            <a:off x="622080" y="622145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15715" name="Rectangle 3"/>
          <p:cNvSpPr>
            <a:spLocks noChangeArrowheads="1"/>
          </p:cNvSpPr>
          <p:nvPr/>
        </p:nvSpPr>
        <p:spPr bwMode="auto">
          <a:xfrm>
            <a:off x="124416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115716" name="Rectangle 4"/>
          <p:cNvSpPr>
            <a:spLocks noChangeArrowheads="1"/>
          </p:cNvSpPr>
          <p:nvPr/>
        </p:nvSpPr>
        <p:spPr bwMode="auto">
          <a:xfrm>
            <a:off x="165888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3</a:t>
            </a:r>
          </a:p>
        </p:txBody>
      </p:sp>
      <p:sp>
        <p:nvSpPr>
          <p:cNvPr id="115717" name="Rectangle 5"/>
          <p:cNvSpPr>
            <a:spLocks noChangeArrowheads="1"/>
          </p:cNvSpPr>
          <p:nvPr/>
        </p:nvSpPr>
        <p:spPr bwMode="auto">
          <a:xfrm>
            <a:off x="269568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115718" name="Rectangle 6"/>
          <p:cNvSpPr>
            <a:spLocks noChangeArrowheads="1"/>
          </p:cNvSpPr>
          <p:nvPr/>
        </p:nvSpPr>
        <p:spPr bwMode="auto">
          <a:xfrm>
            <a:off x="352512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115719" name="Rectangle 7"/>
          <p:cNvSpPr>
            <a:spLocks noChangeArrowheads="1"/>
          </p:cNvSpPr>
          <p:nvPr/>
        </p:nvSpPr>
        <p:spPr bwMode="auto">
          <a:xfrm>
            <a:off x="476928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115720" name="Rectangle 8"/>
          <p:cNvSpPr>
            <a:spLocks noChangeArrowheads="1"/>
          </p:cNvSpPr>
          <p:nvPr/>
        </p:nvSpPr>
        <p:spPr bwMode="auto">
          <a:xfrm>
            <a:off x="518400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115721" name="Rectangle 9"/>
          <p:cNvSpPr>
            <a:spLocks noChangeArrowheads="1"/>
          </p:cNvSpPr>
          <p:nvPr/>
        </p:nvSpPr>
        <p:spPr bwMode="auto">
          <a:xfrm>
            <a:off x="622080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115722" name="Rectangle 10"/>
          <p:cNvSpPr>
            <a:spLocks noChangeArrowheads="1"/>
          </p:cNvSpPr>
          <p:nvPr/>
        </p:nvSpPr>
        <p:spPr bwMode="auto">
          <a:xfrm>
            <a:off x="705024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115723" name="Rectangle 11"/>
          <p:cNvSpPr>
            <a:spLocks noChangeArrowheads="1"/>
          </p:cNvSpPr>
          <p:nvPr/>
        </p:nvSpPr>
        <p:spPr bwMode="auto">
          <a:xfrm>
            <a:off x="1036800" y="1036909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15724" name="Rectangle 12"/>
          <p:cNvSpPr>
            <a:spLocks noChangeArrowheads="1"/>
          </p:cNvSpPr>
          <p:nvPr/>
        </p:nvSpPr>
        <p:spPr bwMode="auto">
          <a:xfrm>
            <a:off x="165888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115725" name="Rectangle 13"/>
          <p:cNvSpPr>
            <a:spLocks noChangeArrowheads="1"/>
          </p:cNvSpPr>
          <p:nvPr/>
        </p:nvSpPr>
        <p:spPr bwMode="auto">
          <a:xfrm>
            <a:off x="207360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2</a:t>
            </a:r>
          </a:p>
        </p:txBody>
      </p:sp>
      <p:sp>
        <p:nvSpPr>
          <p:cNvPr id="115726" name="Rectangle 14"/>
          <p:cNvSpPr>
            <a:spLocks noChangeArrowheads="1"/>
          </p:cNvSpPr>
          <p:nvPr/>
        </p:nvSpPr>
        <p:spPr bwMode="auto">
          <a:xfrm>
            <a:off x="311040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115727" name="Rectangle 15"/>
          <p:cNvSpPr>
            <a:spLocks noChangeArrowheads="1"/>
          </p:cNvSpPr>
          <p:nvPr/>
        </p:nvSpPr>
        <p:spPr bwMode="auto">
          <a:xfrm>
            <a:off x="393984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115728" name="Rectangle 16"/>
          <p:cNvSpPr>
            <a:spLocks noChangeArrowheads="1"/>
          </p:cNvSpPr>
          <p:nvPr/>
        </p:nvSpPr>
        <p:spPr bwMode="auto">
          <a:xfrm>
            <a:off x="518400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115729" name="Rectangle 17"/>
          <p:cNvSpPr>
            <a:spLocks noChangeArrowheads="1"/>
          </p:cNvSpPr>
          <p:nvPr/>
        </p:nvSpPr>
        <p:spPr bwMode="auto">
          <a:xfrm>
            <a:off x="559872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115730" name="Rectangle 18"/>
          <p:cNvSpPr>
            <a:spLocks noChangeArrowheads="1"/>
          </p:cNvSpPr>
          <p:nvPr/>
        </p:nvSpPr>
        <p:spPr bwMode="auto">
          <a:xfrm>
            <a:off x="663552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115731" name="Rectangle 19"/>
          <p:cNvSpPr>
            <a:spLocks noChangeArrowheads="1"/>
          </p:cNvSpPr>
          <p:nvPr/>
        </p:nvSpPr>
        <p:spPr bwMode="auto">
          <a:xfrm>
            <a:off x="746496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115732" name="Rectangle 20"/>
          <p:cNvSpPr>
            <a:spLocks noChangeArrowheads="1"/>
          </p:cNvSpPr>
          <p:nvPr/>
        </p:nvSpPr>
        <p:spPr bwMode="auto">
          <a:xfrm>
            <a:off x="1451520" y="145167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if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15733" name="Rectangle 21"/>
          <p:cNvSpPr>
            <a:spLocks noChangeArrowheads="1"/>
          </p:cNvSpPr>
          <p:nvPr/>
        </p:nvSpPr>
        <p:spPr bwMode="auto">
          <a:xfrm>
            <a:off x="2073600" y="3732872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115734" name="Rectangle 22"/>
          <p:cNvSpPr>
            <a:spLocks noChangeArrowheads="1"/>
          </p:cNvSpPr>
          <p:nvPr/>
        </p:nvSpPr>
        <p:spPr bwMode="auto">
          <a:xfrm>
            <a:off x="248832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1</a:t>
            </a:r>
          </a:p>
        </p:txBody>
      </p:sp>
      <p:sp>
        <p:nvSpPr>
          <p:cNvPr id="115735" name="Rectangle 23"/>
          <p:cNvSpPr>
            <a:spLocks noChangeArrowheads="1"/>
          </p:cNvSpPr>
          <p:nvPr/>
        </p:nvSpPr>
        <p:spPr bwMode="auto">
          <a:xfrm>
            <a:off x="3525120" y="3732872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115736" name="Rectangle 24"/>
          <p:cNvSpPr>
            <a:spLocks noChangeArrowheads="1"/>
          </p:cNvSpPr>
          <p:nvPr/>
        </p:nvSpPr>
        <p:spPr bwMode="auto">
          <a:xfrm>
            <a:off x="435456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115737" name="Rectangle 25"/>
          <p:cNvSpPr>
            <a:spLocks noChangeArrowheads="1"/>
          </p:cNvSpPr>
          <p:nvPr/>
        </p:nvSpPr>
        <p:spPr bwMode="auto">
          <a:xfrm>
            <a:off x="5598720" y="3732872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115738" name="Rectangle 26"/>
          <p:cNvSpPr>
            <a:spLocks noChangeArrowheads="1"/>
          </p:cNvSpPr>
          <p:nvPr/>
        </p:nvSpPr>
        <p:spPr bwMode="auto">
          <a:xfrm>
            <a:off x="601344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115739" name="Rectangle 27"/>
          <p:cNvSpPr>
            <a:spLocks noChangeArrowheads="1"/>
          </p:cNvSpPr>
          <p:nvPr/>
        </p:nvSpPr>
        <p:spPr bwMode="auto">
          <a:xfrm>
            <a:off x="7050240" y="3732872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115740" name="Rectangle 28"/>
          <p:cNvSpPr>
            <a:spLocks noChangeArrowheads="1"/>
          </p:cNvSpPr>
          <p:nvPr/>
        </p:nvSpPr>
        <p:spPr bwMode="auto">
          <a:xfrm>
            <a:off x="787968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115741" name="Rectangle 29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5742" name="Rectangle 30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5743" name="Rectangle 31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5744" name="Rectangle 32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5745" name="Rectangle 33"/>
          <p:cNvSpPr>
            <a:spLocks noChangeArrowheads="1"/>
          </p:cNvSpPr>
          <p:nvPr/>
        </p:nvSpPr>
        <p:spPr bwMode="auto">
          <a:xfrm>
            <a:off x="559872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5746" name="Rectangle 34"/>
          <p:cNvSpPr>
            <a:spLocks noChangeArrowheads="1"/>
          </p:cNvSpPr>
          <p:nvPr/>
        </p:nvSpPr>
        <p:spPr bwMode="auto">
          <a:xfrm>
            <a:off x="5806080" y="5184544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5747" name="Rectangle 35"/>
          <p:cNvSpPr>
            <a:spLocks noChangeArrowheads="1"/>
          </p:cNvSpPr>
          <p:nvPr/>
        </p:nvSpPr>
        <p:spPr bwMode="auto">
          <a:xfrm>
            <a:off x="2695680" y="5599308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5748" name="Rectangle 36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15749" name="Rectangle 37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115750" name="Rectangle 38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15751" name="Rectangle 39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00044361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moveTower(3, 'a', 'b', 'c');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16738" name="Rectangle 2"/>
          <p:cNvSpPr>
            <a:spLocks noChangeArrowheads="1"/>
          </p:cNvSpPr>
          <p:nvPr/>
        </p:nvSpPr>
        <p:spPr bwMode="auto">
          <a:xfrm>
            <a:off x="622080" y="622145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16739" name="Rectangle 3"/>
          <p:cNvSpPr>
            <a:spLocks noChangeArrowheads="1"/>
          </p:cNvSpPr>
          <p:nvPr/>
        </p:nvSpPr>
        <p:spPr bwMode="auto">
          <a:xfrm>
            <a:off x="124416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116740" name="Rectangle 4"/>
          <p:cNvSpPr>
            <a:spLocks noChangeArrowheads="1"/>
          </p:cNvSpPr>
          <p:nvPr/>
        </p:nvSpPr>
        <p:spPr bwMode="auto">
          <a:xfrm>
            <a:off x="165888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3</a:t>
            </a:r>
          </a:p>
        </p:txBody>
      </p:sp>
      <p:sp>
        <p:nvSpPr>
          <p:cNvPr id="116741" name="Rectangle 5"/>
          <p:cNvSpPr>
            <a:spLocks noChangeArrowheads="1"/>
          </p:cNvSpPr>
          <p:nvPr/>
        </p:nvSpPr>
        <p:spPr bwMode="auto">
          <a:xfrm>
            <a:off x="269568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116742" name="Rectangle 6"/>
          <p:cNvSpPr>
            <a:spLocks noChangeArrowheads="1"/>
          </p:cNvSpPr>
          <p:nvPr/>
        </p:nvSpPr>
        <p:spPr bwMode="auto">
          <a:xfrm>
            <a:off x="352512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116743" name="Rectangle 7"/>
          <p:cNvSpPr>
            <a:spLocks noChangeArrowheads="1"/>
          </p:cNvSpPr>
          <p:nvPr/>
        </p:nvSpPr>
        <p:spPr bwMode="auto">
          <a:xfrm>
            <a:off x="476928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116744" name="Rectangle 8"/>
          <p:cNvSpPr>
            <a:spLocks noChangeArrowheads="1"/>
          </p:cNvSpPr>
          <p:nvPr/>
        </p:nvSpPr>
        <p:spPr bwMode="auto">
          <a:xfrm>
            <a:off x="518400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116745" name="Rectangle 9"/>
          <p:cNvSpPr>
            <a:spLocks noChangeArrowheads="1"/>
          </p:cNvSpPr>
          <p:nvPr/>
        </p:nvSpPr>
        <p:spPr bwMode="auto">
          <a:xfrm>
            <a:off x="622080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116746" name="Rectangle 10"/>
          <p:cNvSpPr>
            <a:spLocks noChangeArrowheads="1"/>
          </p:cNvSpPr>
          <p:nvPr/>
        </p:nvSpPr>
        <p:spPr bwMode="auto">
          <a:xfrm>
            <a:off x="705024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116747" name="Rectangle 11"/>
          <p:cNvSpPr>
            <a:spLocks noChangeArrowheads="1"/>
          </p:cNvSpPr>
          <p:nvPr/>
        </p:nvSpPr>
        <p:spPr bwMode="auto">
          <a:xfrm>
            <a:off x="1036800" y="1036909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16748" name="Rectangle 12"/>
          <p:cNvSpPr>
            <a:spLocks noChangeArrowheads="1"/>
          </p:cNvSpPr>
          <p:nvPr/>
        </p:nvSpPr>
        <p:spPr bwMode="auto">
          <a:xfrm>
            <a:off x="165888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116749" name="Rectangle 13"/>
          <p:cNvSpPr>
            <a:spLocks noChangeArrowheads="1"/>
          </p:cNvSpPr>
          <p:nvPr/>
        </p:nvSpPr>
        <p:spPr bwMode="auto">
          <a:xfrm>
            <a:off x="207360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2</a:t>
            </a:r>
          </a:p>
        </p:txBody>
      </p:sp>
      <p:sp>
        <p:nvSpPr>
          <p:cNvPr id="116750" name="Rectangle 14"/>
          <p:cNvSpPr>
            <a:spLocks noChangeArrowheads="1"/>
          </p:cNvSpPr>
          <p:nvPr/>
        </p:nvSpPr>
        <p:spPr bwMode="auto">
          <a:xfrm>
            <a:off x="311040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116751" name="Rectangle 15"/>
          <p:cNvSpPr>
            <a:spLocks noChangeArrowheads="1"/>
          </p:cNvSpPr>
          <p:nvPr/>
        </p:nvSpPr>
        <p:spPr bwMode="auto">
          <a:xfrm>
            <a:off x="393984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116752" name="Rectangle 16"/>
          <p:cNvSpPr>
            <a:spLocks noChangeArrowheads="1"/>
          </p:cNvSpPr>
          <p:nvPr/>
        </p:nvSpPr>
        <p:spPr bwMode="auto">
          <a:xfrm>
            <a:off x="518400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116753" name="Rectangle 17"/>
          <p:cNvSpPr>
            <a:spLocks noChangeArrowheads="1"/>
          </p:cNvSpPr>
          <p:nvPr/>
        </p:nvSpPr>
        <p:spPr bwMode="auto">
          <a:xfrm>
            <a:off x="559872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116754" name="Rectangle 18"/>
          <p:cNvSpPr>
            <a:spLocks noChangeArrowheads="1"/>
          </p:cNvSpPr>
          <p:nvPr/>
        </p:nvSpPr>
        <p:spPr bwMode="auto">
          <a:xfrm>
            <a:off x="663552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116755" name="Rectangle 19"/>
          <p:cNvSpPr>
            <a:spLocks noChangeArrowheads="1"/>
          </p:cNvSpPr>
          <p:nvPr/>
        </p:nvSpPr>
        <p:spPr bwMode="auto">
          <a:xfrm>
            <a:off x="746496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116756" name="Rectangle 20"/>
          <p:cNvSpPr>
            <a:spLocks noChangeArrowheads="1"/>
          </p:cNvSpPr>
          <p:nvPr/>
        </p:nvSpPr>
        <p:spPr bwMode="auto">
          <a:xfrm>
            <a:off x="1451520" y="145167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16757" name="Rectangle 21"/>
          <p:cNvSpPr>
            <a:spLocks noChangeArrowheads="1"/>
          </p:cNvSpPr>
          <p:nvPr/>
        </p:nvSpPr>
        <p:spPr bwMode="auto">
          <a:xfrm>
            <a:off x="2073600" y="3732872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116758" name="Rectangle 22"/>
          <p:cNvSpPr>
            <a:spLocks noChangeArrowheads="1"/>
          </p:cNvSpPr>
          <p:nvPr/>
        </p:nvSpPr>
        <p:spPr bwMode="auto">
          <a:xfrm>
            <a:off x="248832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1</a:t>
            </a:r>
          </a:p>
        </p:txBody>
      </p:sp>
      <p:sp>
        <p:nvSpPr>
          <p:cNvPr id="116759" name="Rectangle 23"/>
          <p:cNvSpPr>
            <a:spLocks noChangeArrowheads="1"/>
          </p:cNvSpPr>
          <p:nvPr/>
        </p:nvSpPr>
        <p:spPr bwMode="auto">
          <a:xfrm>
            <a:off x="3525120" y="3732872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116760" name="Rectangle 24"/>
          <p:cNvSpPr>
            <a:spLocks noChangeArrowheads="1"/>
          </p:cNvSpPr>
          <p:nvPr/>
        </p:nvSpPr>
        <p:spPr bwMode="auto">
          <a:xfrm>
            <a:off x="435456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116761" name="Rectangle 25"/>
          <p:cNvSpPr>
            <a:spLocks noChangeArrowheads="1"/>
          </p:cNvSpPr>
          <p:nvPr/>
        </p:nvSpPr>
        <p:spPr bwMode="auto">
          <a:xfrm>
            <a:off x="5598720" y="3732872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116762" name="Rectangle 26"/>
          <p:cNvSpPr>
            <a:spLocks noChangeArrowheads="1"/>
          </p:cNvSpPr>
          <p:nvPr/>
        </p:nvSpPr>
        <p:spPr bwMode="auto">
          <a:xfrm>
            <a:off x="601344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116763" name="Rectangle 27"/>
          <p:cNvSpPr>
            <a:spLocks noChangeArrowheads="1"/>
          </p:cNvSpPr>
          <p:nvPr/>
        </p:nvSpPr>
        <p:spPr bwMode="auto">
          <a:xfrm>
            <a:off x="7050240" y="3732872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116764" name="Rectangle 28"/>
          <p:cNvSpPr>
            <a:spLocks noChangeArrowheads="1"/>
          </p:cNvSpPr>
          <p:nvPr/>
        </p:nvSpPr>
        <p:spPr bwMode="auto">
          <a:xfrm>
            <a:off x="787968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116765" name="Rectangle 29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6766" name="Rectangle 30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6767" name="Rectangle 31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6768" name="Rectangle 32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6769" name="Rectangle 33"/>
          <p:cNvSpPr>
            <a:spLocks noChangeArrowheads="1"/>
          </p:cNvSpPr>
          <p:nvPr/>
        </p:nvSpPr>
        <p:spPr bwMode="auto">
          <a:xfrm>
            <a:off x="559872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6770" name="Rectangle 34"/>
          <p:cNvSpPr>
            <a:spLocks noChangeArrowheads="1"/>
          </p:cNvSpPr>
          <p:nvPr/>
        </p:nvSpPr>
        <p:spPr bwMode="auto">
          <a:xfrm>
            <a:off x="5806080" y="5184544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6771" name="Rectangle 35"/>
          <p:cNvSpPr>
            <a:spLocks noChangeArrowheads="1"/>
          </p:cNvSpPr>
          <p:nvPr/>
        </p:nvSpPr>
        <p:spPr bwMode="auto">
          <a:xfrm>
            <a:off x="2695680" y="5599308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6772" name="Rectangle 36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16773" name="Rectangle 37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116774" name="Rectangle 38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16775" name="Rectangle 39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94970897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moveTower(3, 'a', 'b', 'c');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17762" name="Rectangle 2"/>
          <p:cNvSpPr>
            <a:spLocks noChangeArrowheads="1"/>
          </p:cNvSpPr>
          <p:nvPr/>
        </p:nvSpPr>
        <p:spPr bwMode="auto">
          <a:xfrm>
            <a:off x="622080" y="622145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17763" name="Rectangle 3"/>
          <p:cNvSpPr>
            <a:spLocks noChangeArrowheads="1"/>
          </p:cNvSpPr>
          <p:nvPr/>
        </p:nvSpPr>
        <p:spPr bwMode="auto">
          <a:xfrm>
            <a:off x="124416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117764" name="Rectangle 4"/>
          <p:cNvSpPr>
            <a:spLocks noChangeArrowheads="1"/>
          </p:cNvSpPr>
          <p:nvPr/>
        </p:nvSpPr>
        <p:spPr bwMode="auto">
          <a:xfrm>
            <a:off x="165888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3</a:t>
            </a:r>
          </a:p>
        </p:txBody>
      </p:sp>
      <p:sp>
        <p:nvSpPr>
          <p:cNvPr id="117765" name="Rectangle 5"/>
          <p:cNvSpPr>
            <a:spLocks noChangeArrowheads="1"/>
          </p:cNvSpPr>
          <p:nvPr/>
        </p:nvSpPr>
        <p:spPr bwMode="auto">
          <a:xfrm>
            <a:off x="269568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117766" name="Rectangle 6"/>
          <p:cNvSpPr>
            <a:spLocks noChangeArrowheads="1"/>
          </p:cNvSpPr>
          <p:nvPr/>
        </p:nvSpPr>
        <p:spPr bwMode="auto">
          <a:xfrm>
            <a:off x="352512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117767" name="Rectangle 7"/>
          <p:cNvSpPr>
            <a:spLocks noChangeArrowheads="1"/>
          </p:cNvSpPr>
          <p:nvPr/>
        </p:nvSpPr>
        <p:spPr bwMode="auto">
          <a:xfrm>
            <a:off x="476928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117768" name="Rectangle 8"/>
          <p:cNvSpPr>
            <a:spLocks noChangeArrowheads="1"/>
          </p:cNvSpPr>
          <p:nvPr/>
        </p:nvSpPr>
        <p:spPr bwMode="auto">
          <a:xfrm>
            <a:off x="518400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117769" name="Rectangle 9"/>
          <p:cNvSpPr>
            <a:spLocks noChangeArrowheads="1"/>
          </p:cNvSpPr>
          <p:nvPr/>
        </p:nvSpPr>
        <p:spPr bwMode="auto">
          <a:xfrm>
            <a:off x="622080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117770" name="Rectangle 10"/>
          <p:cNvSpPr>
            <a:spLocks noChangeArrowheads="1"/>
          </p:cNvSpPr>
          <p:nvPr/>
        </p:nvSpPr>
        <p:spPr bwMode="auto">
          <a:xfrm>
            <a:off x="705024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117771" name="Rectangle 11"/>
          <p:cNvSpPr>
            <a:spLocks noChangeArrowheads="1"/>
          </p:cNvSpPr>
          <p:nvPr/>
        </p:nvSpPr>
        <p:spPr bwMode="auto">
          <a:xfrm>
            <a:off x="1036800" y="1036909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17772" name="Rectangle 12"/>
          <p:cNvSpPr>
            <a:spLocks noChangeArrowheads="1"/>
          </p:cNvSpPr>
          <p:nvPr/>
        </p:nvSpPr>
        <p:spPr bwMode="auto">
          <a:xfrm>
            <a:off x="165888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117773" name="Rectangle 13"/>
          <p:cNvSpPr>
            <a:spLocks noChangeArrowheads="1"/>
          </p:cNvSpPr>
          <p:nvPr/>
        </p:nvSpPr>
        <p:spPr bwMode="auto">
          <a:xfrm>
            <a:off x="207360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2</a:t>
            </a:r>
          </a:p>
        </p:txBody>
      </p:sp>
      <p:sp>
        <p:nvSpPr>
          <p:cNvPr id="117774" name="Rectangle 14"/>
          <p:cNvSpPr>
            <a:spLocks noChangeArrowheads="1"/>
          </p:cNvSpPr>
          <p:nvPr/>
        </p:nvSpPr>
        <p:spPr bwMode="auto">
          <a:xfrm>
            <a:off x="311040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117775" name="Rectangle 15"/>
          <p:cNvSpPr>
            <a:spLocks noChangeArrowheads="1"/>
          </p:cNvSpPr>
          <p:nvPr/>
        </p:nvSpPr>
        <p:spPr bwMode="auto">
          <a:xfrm>
            <a:off x="393984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117776" name="Rectangle 16"/>
          <p:cNvSpPr>
            <a:spLocks noChangeArrowheads="1"/>
          </p:cNvSpPr>
          <p:nvPr/>
        </p:nvSpPr>
        <p:spPr bwMode="auto">
          <a:xfrm>
            <a:off x="518400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117777" name="Rectangle 17"/>
          <p:cNvSpPr>
            <a:spLocks noChangeArrowheads="1"/>
          </p:cNvSpPr>
          <p:nvPr/>
        </p:nvSpPr>
        <p:spPr bwMode="auto">
          <a:xfrm>
            <a:off x="559872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117778" name="Rectangle 18"/>
          <p:cNvSpPr>
            <a:spLocks noChangeArrowheads="1"/>
          </p:cNvSpPr>
          <p:nvPr/>
        </p:nvSpPr>
        <p:spPr bwMode="auto">
          <a:xfrm>
            <a:off x="663552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117779" name="Rectangle 19"/>
          <p:cNvSpPr>
            <a:spLocks noChangeArrowheads="1"/>
          </p:cNvSpPr>
          <p:nvPr/>
        </p:nvSpPr>
        <p:spPr bwMode="auto">
          <a:xfrm>
            <a:off x="746496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117780" name="Rectangle 20"/>
          <p:cNvSpPr>
            <a:spLocks noChangeArrowheads="1"/>
          </p:cNvSpPr>
          <p:nvPr/>
        </p:nvSpPr>
        <p:spPr bwMode="auto">
          <a:xfrm>
            <a:off x="1451520" y="145167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17781" name="Rectangle 21"/>
          <p:cNvSpPr>
            <a:spLocks noChangeArrowheads="1"/>
          </p:cNvSpPr>
          <p:nvPr/>
        </p:nvSpPr>
        <p:spPr bwMode="auto">
          <a:xfrm>
            <a:off x="2073600" y="3732872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117782" name="Rectangle 22"/>
          <p:cNvSpPr>
            <a:spLocks noChangeArrowheads="1"/>
          </p:cNvSpPr>
          <p:nvPr/>
        </p:nvSpPr>
        <p:spPr bwMode="auto">
          <a:xfrm>
            <a:off x="248832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1</a:t>
            </a:r>
          </a:p>
        </p:txBody>
      </p:sp>
      <p:sp>
        <p:nvSpPr>
          <p:cNvPr id="117783" name="Rectangle 23"/>
          <p:cNvSpPr>
            <a:spLocks noChangeArrowheads="1"/>
          </p:cNvSpPr>
          <p:nvPr/>
        </p:nvSpPr>
        <p:spPr bwMode="auto">
          <a:xfrm>
            <a:off x="3525120" y="3732872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117784" name="Rectangle 24"/>
          <p:cNvSpPr>
            <a:spLocks noChangeArrowheads="1"/>
          </p:cNvSpPr>
          <p:nvPr/>
        </p:nvSpPr>
        <p:spPr bwMode="auto">
          <a:xfrm>
            <a:off x="435456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117785" name="Rectangle 25"/>
          <p:cNvSpPr>
            <a:spLocks noChangeArrowheads="1"/>
          </p:cNvSpPr>
          <p:nvPr/>
        </p:nvSpPr>
        <p:spPr bwMode="auto">
          <a:xfrm>
            <a:off x="5598720" y="3732872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117786" name="Rectangle 26"/>
          <p:cNvSpPr>
            <a:spLocks noChangeArrowheads="1"/>
          </p:cNvSpPr>
          <p:nvPr/>
        </p:nvSpPr>
        <p:spPr bwMode="auto">
          <a:xfrm>
            <a:off x="601344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117787" name="Rectangle 27"/>
          <p:cNvSpPr>
            <a:spLocks noChangeArrowheads="1"/>
          </p:cNvSpPr>
          <p:nvPr/>
        </p:nvSpPr>
        <p:spPr bwMode="auto">
          <a:xfrm>
            <a:off x="7050240" y="3732872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117788" name="Rectangle 28"/>
          <p:cNvSpPr>
            <a:spLocks noChangeArrowheads="1"/>
          </p:cNvSpPr>
          <p:nvPr/>
        </p:nvSpPr>
        <p:spPr bwMode="auto">
          <a:xfrm>
            <a:off x="7879680" y="3732872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117789" name="Rectangle 29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7790" name="Rectangle 30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7791" name="Rectangle 31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7792" name="Rectangle 32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7793" name="Rectangle 33"/>
          <p:cNvSpPr>
            <a:spLocks noChangeArrowheads="1"/>
          </p:cNvSpPr>
          <p:nvPr/>
        </p:nvSpPr>
        <p:spPr bwMode="auto">
          <a:xfrm>
            <a:off x="559872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7794" name="Rectangle 34"/>
          <p:cNvSpPr>
            <a:spLocks noChangeArrowheads="1"/>
          </p:cNvSpPr>
          <p:nvPr/>
        </p:nvSpPr>
        <p:spPr bwMode="auto">
          <a:xfrm>
            <a:off x="5806080" y="5184544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7795" name="Rectangle 35"/>
          <p:cNvSpPr>
            <a:spLocks noChangeArrowheads="1"/>
          </p:cNvSpPr>
          <p:nvPr/>
        </p:nvSpPr>
        <p:spPr bwMode="auto">
          <a:xfrm>
            <a:off x="6013440" y="4769781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7796" name="Rectangle 36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17797" name="Rectangle 37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117798" name="Rectangle 38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17799" name="Rectangle 39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97064484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moveTower(3, 'a', 'b', 'c');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18786" name="Rectangle 2"/>
          <p:cNvSpPr>
            <a:spLocks noChangeArrowheads="1"/>
          </p:cNvSpPr>
          <p:nvPr/>
        </p:nvSpPr>
        <p:spPr bwMode="auto">
          <a:xfrm>
            <a:off x="622080" y="622145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18787" name="Rectangle 3"/>
          <p:cNvSpPr>
            <a:spLocks noChangeArrowheads="1"/>
          </p:cNvSpPr>
          <p:nvPr/>
        </p:nvSpPr>
        <p:spPr bwMode="auto">
          <a:xfrm>
            <a:off x="124416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118788" name="Rectangle 4"/>
          <p:cNvSpPr>
            <a:spLocks noChangeArrowheads="1"/>
          </p:cNvSpPr>
          <p:nvPr/>
        </p:nvSpPr>
        <p:spPr bwMode="auto">
          <a:xfrm>
            <a:off x="165888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3</a:t>
            </a:r>
          </a:p>
        </p:txBody>
      </p:sp>
      <p:sp>
        <p:nvSpPr>
          <p:cNvPr id="118789" name="Rectangle 5"/>
          <p:cNvSpPr>
            <a:spLocks noChangeArrowheads="1"/>
          </p:cNvSpPr>
          <p:nvPr/>
        </p:nvSpPr>
        <p:spPr bwMode="auto">
          <a:xfrm>
            <a:off x="269568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118790" name="Rectangle 6"/>
          <p:cNvSpPr>
            <a:spLocks noChangeArrowheads="1"/>
          </p:cNvSpPr>
          <p:nvPr/>
        </p:nvSpPr>
        <p:spPr bwMode="auto">
          <a:xfrm>
            <a:off x="352512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118791" name="Rectangle 7"/>
          <p:cNvSpPr>
            <a:spLocks noChangeArrowheads="1"/>
          </p:cNvSpPr>
          <p:nvPr/>
        </p:nvSpPr>
        <p:spPr bwMode="auto">
          <a:xfrm>
            <a:off x="476928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118792" name="Rectangle 8"/>
          <p:cNvSpPr>
            <a:spLocks noChangeArrowheads="1"/>
          </p:cNvSpPr>
          <p:nvPr/>
        </p:nvSpPr>
        <p:spPr bwMode="auto">
          <a:xfrm>
            <a:off x="518400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118793" name="Rectangle 9"/>
          <p:cNvSpPr>
            <a:spLocks noChangeArrowheads="1"/>
          </p:cNvSpPr>
          <p:nvPr/>
        </p:nvSpPr>
        <p:spPr bwMode="auto">
          <a:xfrm>
            <a:off x="622080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118794" name="Rectangle 10"/>
          <p:cNvSpPr>
            <a:spLocks noChangeArrowheads="1"/>
          </p:cNvSpPr>
          <p:nvPr/>
        </p:nvSpPr>
        <p:spPr bwMode="auto">
          <a:xfrm>
            <a:off x="705024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118795" name="Rectangle 11"/>
          <p:cNvSpPr>
            <a:spLocks noChangeArrowheads="1"/>
          </p:cNvSpPr>
          <p:nvPr/>
        </p:nvSpPr>
        <p:spPr bwMode="auto">
          <a:xfrm>
            <a:off x="1036800" y="1036909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18796" name="Rectangle 12"/>
          <p:cNvSpPr>
            <a:spLocks noChangeArrowheads="1"/>
          </p:cNvSpPr>
          <p:nvPr/>
        </p:nvSpPr>
        <p:spPr bwMode="auto">
          <a:xfrm>
            <a:off x="165888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118797" name="Rectangle 13"/>
          <p:cNvSpPr>
            <a:spLocks noChangeArrowheads="1"/>
          </p:cNvSpPr>
          <p:nvPr/>
        </p:nvSpPr>
        <p:spPr bwMode="auto">
          <a:xfrm>
            <a:off x="207360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2</a:t>
            </a:r>
          </a:p>
        </p:txBody>
      </p:sp>
      <p:sp>
        <p:nvSpPr>
          <p:cNvPr id="118798" name="Rectangle 14"/>
          <p:cNvSpPr>
            <a:spLocks noChangeArrowheads="1"/>
          </p:cNvSpPr>
          <p:nvPr/>
        </p:nvSpPr>
        <p:spPr bwMode="auto">
          <a:xfrm>
            <a:off x="311040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118799" name="Rectangle 15"/>
          <p:cNvSpPr>
            <a:spLocks noChangeArrowheads="1"/>
          </p:cNvSpPr>
          <p:nvPr/>
        </p:nvSpPr>
        <p:spPr bwMode="auto">
          <a:xfrm>
            <a:off x="393984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118800" name="Rectangle 16"/>
          <p:cNvSpPr>
            <a:spLocks noChangeArrowheads="1"/>
          </p:cNvSpPr>
          <p:nvPr/>
        </p:nvSpPr>
        <p:spPr bwMode="auto">
          <a:xfrm>
            <a:off x="5184000" y="3318108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118801" name="Rectangle 17"/>
          <p:cNvSpPr>
            <a:spLocks noChangeArrowheads="1"/>
          </p:cNvSpPr>
          <p:nvPr/>
        </p:nvSpPr>
        <p:spPr bwMode="auto">
          <a:xfrm>
            <a:off x="559872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118802" name="Rectangle 18"/>
          <p:cNvSpPr>
            <a:spLocks noChangeArrowheads="1"/>
          </p:cNvSpPr>
          <p:nvPr/>
        </p:nvSpPr>
        <p:spPr bwMode="auto">
          <a:xfrm>
            <a:off x="6635520" y="3318108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118803" name="Rectangle 19"/>
          <p:cNvSpPr>
            <a:spLocks noChangeArrowheads="1"/>
          </p:cNvSpPr>
          <p:nvPr/>
        </p:nvSpPr>
        <p:spPr bwMode="auto">
          <a:xfrm>
            <a:off x="7464960" y="3318108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118804" name="Rectangle 20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8805" name="Rectangle 21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8806" name="Rectangle 22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8807" name="Rectangle 23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8808" name="Rectangle 24"/>
          <p:cNvSpPr>
            <a:spLocks noChangeArrowheads="1"/>
          </p:cNvSpPr>
          <p:nvPr/>
        </p:nvSpPr>
        <p:spPr bwMode="auto">
          <a:xfrm>
            <a:off x="559872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8809" name="Rectangle 25"/>
          <p:cNvSpPr>
            <a:spLocks noChangeArrowheads="1"/>
          </p:cNvSpPr>
          <p:nvPr/>
        </p:nvSpPr>
        <p:spPr bwMode="auto">
          <a:xfrm>
            <a:off x="5806080" y="5184544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8810" name="Rectangle 26"/>
          <p:cNvSpPr>
            <a:spLocks noChangeArrowheads="1"/>
          </p:cNvSpPr>
          <p:nvPr/>
        </p:nvSpPr>
        <p:spPr bwMode="auto">
          <a:xfrm>
            <a:off x="6013440" y="4769781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8811" name="Rectangle 27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18812" name="Rectangle 28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118813" name="Rectangle 29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18814" name="Rectangle 30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42206741"/>
      </p:ext>
    </p:extLst>
  </p:cSld>
  <p:clrMapOvr>
    <a:masterClrMapping/>
  </p:clrMapOvr>
  <p:transition xmlns:p14="http://schemas.microsoft.com/office/powerpoint/2010/main">
    <p:strips/>
  </p:transition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moveTower(3, 'a', 'b', 'c');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19810" name="Rectangle 2"/>
          <p:cNvSpPr>
            <a:spLocks noChangeArrowheads="1"/>
          </p:cNvSpPr>
          <p:nvPr/>
        </p:nvSpPr>
        <p:spPr bwMode="auto">
          <a:xfrm>
            <a:off x="622080" y="622145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moveTower(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n,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from,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to,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char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temp)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if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(n == 1)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 </a:t>
            </a:r>
            <a:r>
              <a:rPr lang="en-US" b="1">
                <a:solidFill>
                  <a:srgbClr val="800080"/>
                </a:solidFill>
                <a:latin typeface="Monospace" charset="0"/>
              </a:rPr>
              <a:t>else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moveTower(n – 1, from, temp,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moveSingleDisk(from, to);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    </a:t>
            </a:r>
            <a:r>
              <a:rPr lang="en-US" b="1" u="sng">
                <a:solidFill>
                  <a:srgbClr val="FF0000"/>
                </a:solidFill>
                <a:latin typeface="Monospace" charset="0"/>
              </a:rPr>
              <a:t>moveTower(n – 1, temp, to, from);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19811" name="Rectangle 3"/>
          <p:cNvSpPr>
            <a:spLocks noChangeArrowheads="1"/>
          </p:cNvSpPr>
          <p:nvPr/>
        </p:nvSpPr>
        <p:spPr bwMode="auto">
          <a:xfrm>
            <a:off x="124416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n</a:t>
            </a:r>
          </a:p>
        </p:txBody>
      </p:sp>
      <p:sp>
        <p:nvSpPr>
          <p:cNvPr id="119812" name="Rectangle 4"/>
          <p:cNvSpPr>
            <a:spLocks noChangeArrowheads="1"/>
          </p:cNvSpPr>
          <p:nvPr/>
        </p:nvSpPr>
        <p:spPr bwMode="auto">
          <a:xfrm>
            <a:off x="165888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3</a:t>
            </a:r>
          </a:p>
        </p:txBody>
      </p:sp>
      <p:sp>
        <p:nvSpPr>
          <p:cNvPr id="119813" name="Rectangle 5"/>
          <p:cNvSpPr>
            <a:spLocks noChangeArrowheads="1"/>
          </p:cNvSpPr>
          <p:nvPr/>
        </p:nvSpPr>
        <p:spPr bwMode="auto">
          <a:xfrm>
            <a:off x="269568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from</a:t>
            </a:r>
          </a:p>
        </p:txBody>
      </p:sp>
      <p:sp>
        <p:nvSpPr>
          <p:cNvPr id="119814" name="Rectangle 6"/>
          <p:cNvSpPr>
            <a:spLocks noChangeArrowheads="1"/>
          </p:cNvSpPr>
          <p:nvPr/>
        </p:nvSpPr>
        <p:spPr bwMode="auto">
          <a:xfrm>
            <a:off x="352512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a</a:t>
            </a:r>
          </a:p>
        </p:txBody>
      </p:sp>
      <p:sp>
        <p:nvSpPr>
          <p:cNvPr id="119815" name="Rectangle 7"/>
          <p:cNvSpPr>
            <a:spLocks noChangeArrowheads="1"/>
          </p:cNvSpPr>
          <p:nvPr/>
        </p:nvSpPr>
        <p:spPr bwMode="auto">
          <a:xfrm>
            <a:off x="4769280" y="2903345"/>
            <a:ext cx="4147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to</a:t>
            </a:r>
          </a:p>
        </p:txBody>
      </p:sp>
      <p:sp>
        <p:nvSpPr>
          <p:cNvPr id="119816" name="Rectangle 8"/>
          <p:cNvSpPr>
            <a:spLocks noChangeArrowheads="1"/>
          </p:cNvSpPr>
          <p:nvPr/>
        </p:nvSpPr>
        <p:spPr bwMode="auto">
          <a:xfrm>
            <a:off x="518400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b</a:t>
            </a:r>
          </a:p>
        </p:txBody>
      </p:sp>
      <p:sp>
        <p:nvSpPr>
          <p:cNvPr id="119817" name="Rectangle 9"/>
          <p:cNvSpPr>
            <a:spLocks noChangeArrowheads="1"/>
          </p:cNvSpPr>
          <p:nvPr/>
        </p:nvSpPr>
        <p:spPr bwMode="auto">
          <a:xfrm>
            <a:off x="6220800" y="2903345"/>
            <a:ext cx="82944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7278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200">
                <a:solidFill>
                  <a:srgbClr val="000000"/>
                </a:solidFill>
                <a:latin typeface="Monospace" charset="0"/>
              </a:rPr>
              <a:t>temp</a:t>
            </a:r>
          </a:p>
        </p:txBody>
      </p:sp>
      <p:sp>
        <p:nvSpPr>
          <p:cNvPr id="119818" name="Rectangle 10"/>
          <p:cNvSpPr>
            <a:spLocks noChangeArrowheads="1"/>
          </p:cNvSpPr>
          <p:nvPr/>
        </p:nvSpPr>
        <p:spPr bwMode="auto">
          <a:xfrm>
            <a:off x="7050240" y="2903345"/>
            <a:ext cx="829440" cy="414764"/>
          </a:xfrm>
          <a:prstGeom prst="rect">
            <a:avLst/>
          </a:prstGeom>
          <a:solidFill>
            <a:srgbClr val="FFFFCC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0021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</a:pPr>
            <a:r>
              <a:rPr lang="en-US" sz="2500">
                <a:solidFill>
                  <a:srgbClr val="000000"/>
                </a:solidFill>
                <a:latin typeface="Monospace" charset="0"/>
              </a:rPr>
              <a:t>c</a:t>
            </a:r>
          </a:p>
        </p:txBody>
      </p:sp>
      <p:sp>
        <p:nvSpPr>
          <p:cNvPr id="119819" name="Rectangle 11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9820" name="Rectangle 12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9821" name="Rectangle 13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9822" name="Rectangle 14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9823" name="Rectangle 15"/>
          <p:cNvSpPr>
            <a:spLocks noChangeArrowheads="1"/>
          </p:cNvSpPr>
          <p:nvPr/>
        </p:nvSpPr>
        <p:spPr bwMode="auto">
          <a:xfrm>
            <a:off x="559872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9824" name="Rectangle 16"/>
          <p:cNvSpPr>
            <a:spLocks noChangeArrowheads="1"/>
          </p:cNvSpPr>
          <p:nvPr/>
        </p:nvSpPr>
        <p:spPr bwMode="auto">
          <a:xfrm>
            <a:off x="5806080" y="5184544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9825" name="Rectangle 17"/>
          <p:cNvSpPr>
            <a:spLocks noChangeArrowheads="1"/>
          </p:cNvSpPr>
          <p:nvPr/>
        </p:nvSpPr>
        <p:spPr bwMode="auto">
          <a:xfrm>
            <a:off x="6013440" y="4769781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19826" name="Rectangle 18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19827" name="Rectangle 19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119828" name="Rectangle 20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19829" name="Rectangle 21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486422723"/>
      </p:ext>
    </p:extLst>
  </p:cSld>
  <p:clrMapOvr>
    <a:masterClrMapping/>
  </p:clrMapOvr>
  <p:transition xmlns:p14="http://schemas.microsoft.com/office/powerpoint/2010/main">
    <p:strips/>
  </p:transition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1"/>
          <p:cNvSpPr>
            <a:spLocks noChangeArrowheads="1"/>
          </p:cNvSpPr>
          <p:nvPr/>
        </p:nvSpPr>
        <p:spPr bwMode="auto">
          <a:xfrm>
            <a:off x="207360" y="207382"/>
            <a:ext cx="7464960" cy="2903345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wrap="none" lIns="97967" tIns="69490" rIns="97967" bIns="57147" anchor="ctr"/>
          <a:lstStyle/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 b="1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Monospace" charset="0"/>
              </a:rPr>
              <a:t> main() {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    moveTower(3, 'a', 'b', 'c');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US">
                <a:solidFill>
                  <a:srgbClr val="000000"/>
                </a:solidFill>
                <a:latin typeface="Monospace" charset="0"/>
              </a:rPr>
              <a:t>}</a:t>
            </a: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  <a:p>
            <a:pPr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US">
              <a:solidFill>
                <a:srgbClr val="000000"/>
              </a:solidFill>
              <a:latin typeface="Monospace" charset="0"/>
            </a:endParaRPr>
          </a:p>
        </p:txBody>
      </p:sp>
      <p:sp>
        <p:nvSpPr>
          <p:cNvPr id="120834" name="Rectangle 2"/>
          <p:cNvSpPr>
            <a:spLocks noChangeArrowheads="1"/>
          </p:cNvSpPr>
          <p:nvPr/>
        </p:nvSpPr>
        <p:spPr bwMode="auto">
          <a:xfrm>
            <a:off x="290304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20835" name="Rectangle 3"/>
          <p:cNvSpPr>
            <a:spLocks noChangeArrowheads="1"/>
          </p:cNvSpPr>
          <p:nvPr/>
        </p:nvSpPr>
        <p:spPr bwMode="auto">
          <a:xfrm>
            <a:off x="456192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20836" name="Rectangle 4"/>
          <p:cNvSpPr>
            <a:spLocks noChangeArrowheads="1"/>
          </p:cNvSpPr>
          <p:nvPr/>
        </p:nvSpPr>
        <p:spPr bwMode="auto">
          <a:xfrm>
            <a:off x="6220800" y="4562399"/>
            <a:ext cx="207360" cy="1659054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20837" name="Rectangle 5"/>
          <p:cNvSpPr>
            <a:spLocks noChangeArrowheads="1"/>
          </p:cNvSpPr>
          <p:nvPr/>
        </p:nvSpPr>
        <p:spPr bwMode="auto">
          <a:xfrm>
            <a:off x="1866240" y="6014071"/>
            <a:ext cx="53913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20838" name="Rectangle 6"/>
          <p:cNvSpPr>
            <a:spLocks noChangeArrowheads="1"/>
          </p:cNvSpPr>
          <p:nvPr/>
        </p:nvSpPr>
        <p:spPr bwMode="auto">
          <a:xfrm>
            <a:off x="5598720" y="5599308"/>
            <a:ext cx="145152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20839" name="Rectangle 7"/>
          <p:cNvSpPr>
            <a:spLocks noChangeArrowheads="1"/>
          </p:cNvSpPr>
          <p:nvPr/>
        </p:nvSpPr>
        <p:spPr bwMode="auto">
          <a:xfrm>
            <a:off x="5806080" y="5184544"/>
            <a:ext cx="103680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20840" name="Rectangle 8"/>
          <p:cNvSpPr>
            <a:spLocks noChangeArrowheads="1"/>
          </p:cNvSpPr>
          <p:nvPr/>
        </p:nvSpPr>
        <p:spPr bwMode="auto">
          <a:xfrm>
            <a:off x="6013440" y="4769781"/>
            <a:ext cx="62208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20841" name="Rectangle 9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20842" name="Rectangle 10"/>
          <p:cNvSpPr>
            <a:spLocks noChangeArrowheads="1"/>
          </p:cNvSpPr>
          <p:nvPr/>
        </p:nvSpPr>
        <p:spPr bwMode="auto">
          <a:xfrm>
            <a:off x="601344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120843" name="Rectangle 11"/>
          <p:cNvSpPr>
            <a:spLocks noChangeArrowheads="1"/>
          </p:cNvSpPr>
          <p:nvPr/>
        </p:nvSpPr>
        <p:spPr bwMode="auto">
          <a:xfrm>
            <a:off x="269568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20844" name="Rectangle 12"/>
          <p:cNvSpPr>
            <a:spLocks noChangeArrowheads="1"/>
          </p:cNvSpPr>
          <p:nvPr/>
        </p:nvSpPr>
        <p:spPr bwMode="auto">
          <a:xfrm>
            <a:off x="4354560" y="6221453"/>
            <a:ext cx="62208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6421" rIns="81639" bIns="40820" anchor="ctr"/>
          <a:lstStyle/>
          <a:p>
            <a:pPr algn="ctr"/>
            <a:r>
              <a:rPr lang="en-US" sz="2900">
                <a:solidFill>
                  <a:srgbClr val="0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358052336"/>
      </p:ext>
    </p:extLst>
  </p:cSld>
  <p:clrMapOvr>
    <a:masterClrMapping/>
  </p:clrMapOvr>
  <p:transition xmlns:p14="http://schemas.microsoft.com/office/powerpoint/2010/main">
    <p:strips/>
  </p:transition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BoBZO4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28272" y="736277"/>
            <a:ext cx="11260604" cy="6341142"/>
          </a:xfrm>
          <a:prstGeom prst="rect">
            <a:avLst/>
          </a:prstGeom>
        </p:spPr>
      </p:pic>
      <p:sp>
        <p:nvSpPr>
          <p:cNvPr id="6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Recursive Leap of Faith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41095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01-20 at 10.16.5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4580"/>
            <a:ext cx="9144000" cy="6340929"/>
          </a:xfrm>
          <a:prstGeom prst="rect">
            <a:avLst/>
          </a:prstGeom>
        </p:spPr>
      </p:pic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Recursive Leap of Faith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1665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Text Box 1"/>
          <p:cNvSpPr txBox="1">
            <a:spLocks noChangeArrowheads="1"/>
          </p:cNvSpPr>
          <p:nvPr/>
        </p:nvSpPr>
        <p:spPr bwMode="auto">
          <a:xfrm>
            <a:off x="207360" y="273629"/>
            <a:ext cx="8709120" cy="5857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15773" rIns="0" bIns="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endParaRPr lang="en-US" sz="2100" b="1" dirty="0">
              <a:solidFill>
                <a:srgbClr val="800080"/>
              </a:solidFill>
              <a:latin typeface="Courier"/>
              <a:cs typeface="Courier"/>
            </a:endParaRPr>
          </a:p>
          <a:p>
            <a:pPr>
              <a:lnSpc>
                <a:spcPct val="94000"/>
              </a:lnSpc>
            </a:pPr>
            <a:endParaRPr lang="en-US" sz="2100" b="1" dirty="0">
              <a:solidFill>
                <a:srgbClr val="800080"/>
              </a:solidFill>
              <a:latin typeface="Courier"/>
              <a:cs typeface="Courier"/>
            </a:endParaRPr>
          </a:p>
          <a:p>
            <a:pPr>
              <a:lnSpc>
                <a:spcPct val="94000"/>
              </a:lnSpc>
            </a:pPr>
            <a:r>
              <a:rPr lang="en-US" sz="2100" b="1" dirty="0">
                <a:solidFill>
                  <a:srgbClr val="800080"/>
                </a:solidFill>
                <a:latin typeface="Courier"/>
                <a:cs typeface="Courier"/>
              </a:rPr>
              <a:t>void</a:t>
            </a:r>
            <a:r>
              <a:rPr lang="en-US" sz="2100" dirty="0">
                <a:latin typeface="Courier"/>
                <a:cs typeface="Courier"/>
              </a:rPr>
              <a:t> </a:t>
            </a:r>
            <a:r>
              <a:rPr lang="en-US" sz="2100" dirty="0" err="1">
                <a:latin typeface="Courier"/>
                <a:cs typeface="Courier"/>
              </a:rPr>
              <a:t>moveTower</a:t>
            </a:r>
            <a:r>
              <a:rPr lang="en-US" sz="2100" dirty="0">
                <a:latin typeface="Courier"/>
                <a:cs typeface="Courier"/>
              </a:rPr>
              <a:t>(</a:t>
            </a:r>
            <a:r>
              <a:rPr lang="en-US" sz="2100" b="1" dirty="0" err="1">
                <a:solidFill>
                  <a:srgbClr val="800080"/>
                </a:solidFill>
                <a:latin typeface="Courier"/>
                <a:cs typeface="Courier"/>
              </a:rPr>
              <a:t>int</a:t>
            </a:r>
            <a:r>
              <a:rPr lang="en-US" sz="2100" dirty="0">
                <a:latin typeface="Courier"/>
                <a:cs typeface="Courier"/>
              </a:rPr>
              <a:t> n, </a:t>
            </a:r>
            <a:r>
              <a:rPr lang="en-US" sz="2100" b="1" dirty="0">
                <a:solidFill>
                  <a:srgbClr val="800080"/>
                </a:solidFill>
                <a:latin typeface="Courier"/>
                <a:cs typeface="Courier"/>
              </a:rPr>
              <a:t>char</a:t>
            </a:r>
            <a:r>
              <a:rPr lang="en-US" sz="2100" dirty="0">
                <a:latin typeface="Courier"/>
                <a:cs typeface="Courier"/>
              </a:rPr>
              <a:t> from, </a:t>
            </a:r>
            <a:r>
              <a:rPr lang="en-US" sz="2100" b="1" dirty="0">
                <a:solidFill>
                  <a:srgbClr val="800080"/>
                </a:solidFill>
                <a:latin typeface="Courier"/>
                <a:cs typeface="Courier"/>
              </a:rPr>
              <a:t>char</a:t>
            </a:r>
            <a:r>
              <a:rPr lang="en-US" sz="2100" dirty="0">
                <a:latin typeface="Courier"/>
                <a:cs typeface="Courier"/>
              </a:rPr>
              <a:t> to, </a:t>
            </a:r>
            <a:r>
              <a:rPr lang="en-US" sz="2100" b="1" dirty="0">
                <a:solidFill>
                  <a:srgbClr val="800080"/>
                </a:solidFill>
                <a:latin typeface="Courier"/>
                <a:cs typeface="Courier"/>
              </a:rPr>
              <a:t>char</a:t>
            </a:r>
            <a:r>
              <a:rPr lang="en-US" sz="2100" dirty="0">
                <a:latin typeface="Courier"/>
                <a:cs typeface="Courier"/>
              </a:rPr>
              <a:t> temp) {</a:t>
            </a:r>
          </a:p>
          <a:p>
            <a:pPr>
              <a:lnSpc>
                <a:spcPct val="94000"/>
              </a:lnSpc>
            </a:pPr>
            <a:r>
              <a:rPr lang="en-US" sz="2100" dirty="0">
                <a:latin typeface="Courier"/>
                <a:cs typeface="Courier"/>
              </a:rPr>
              <a:t>    </a:t>
            </a:r>
            <a:r>
              <a:rPr lang="en-US" sz="2100" b="1" dirty="0">
                <a:solidFill>
                  <a:srgbClr val="800080"/>
                </a:solidFill>
                <a:latin typeface="Courier"/>
                <a:cs typeface="Courier"/>
              </a:rPr>
              <a:t>if</a:t>
            </a:r>
            <a:r>
              <a:rPr lang="en-US" sz="2100" dirty="0">
                <a:latin typeface="Courier"/>
                <a:cs typeface="Courier"/>
              </a:rPr>
              <a:t> (n == 1) {</a:t>
            </a:r>
          </a:p>
          <a:p>
            <a:pPr>
              <a:lnSpc>
                <a:spcPct val="94000"/>
              </a:lnSpc>
            </a:pPr>
            <a:r>
              <a:rPr lang="en-US" sz="2100" dirty="0">
                <a:latin typeface="Courier"/>
                <a:cs typeface="Courier"/>
              </a:rPr>
              <a:t>        </a:t>
            </a:r>
            <a:r>
              <a:rPr lang="en-US" sz="2100" dirty="0" err="1">
                <a:latin typeface="Courier"/>
                <a:cs typeface="Courier"/>
              </a:rPr>
              <a:t>moveSingleDisk</a:t>
            </a:r>
            <a:r>
              <a:rPr lang="en-US" sz="2100" dirty="0">
                <a:latin typeface="Courier"/>
                <a:cs typeface="Courier"/>
              </a:rPr>
              <a:t>(from, to);</a:t>
            </a:r>
          </a:p>
          <a:p>
            <a:pPr>
              <a:lnSpc>
                <a:spcPct val="94000"/>
              </a:lnSpc>
            </a:pPr>
            <a:r>
              <a:rPr lang="en-US" sz="2100" dirty="0">
                <a:latin typeface="Courier"/>
                <a:cs typeface="Courier"/>
              </a:rPr>
              <a:t>    } </a:t>
            </a:r>
            <a:r>
              <a:rPr lang="en-US" sz="2100" b="1" dirty="0">
                <a:solidFill>
                  <a:srgbClr val="800080"/>
                </a:solidFill>
                <a:latin typeface="Courier"/>
                <a:cs typeface="Courier"/>
              </a:rPr>
              <a:t>else</a:t>
            </a:r>
            <a:r>
              <a:rPr lang="en-US" sz="2100" dirty="0">
                <a:latin typeface="Courier"/>
                <a:cs typeface="Courier"/>
              </a:rPr>
              <a:t> {</a:t>
            </a:r>
          </a:p>
          <a:p>
            <a:pPr>
              <a:lnSpc>
                <a:spcPct val="94000"/>
              </a:lnSpc>
            </a:pPr>
            <a:r>
              <a:rPr lang="en-US" sz="2100" dirty="0">
                <a:latin typeface="Courier"/>
                <a:cs typeface="Courier"/>
              </a:rPr>
              <a:t>        </a:t>
            </a:r>
            <a:r>
              <a:rPr lang="en-US" sz="2100" dirty="0" err="1">
                <a:latin typeface="Courier"/>
                <a:cs typeface="Courier"/>
              </a:rPr>
              <a:t>moveTower</a:t>
            </a:r>
            <a:r>
              <a:rPr lang="en-US" sz="2100" dirty="0">
                <a:latin typeface="Courier"/>
                <a:cs typeface="Courier"/>
              </a:rPr>
              <a:t>(n – 1, from, temp, to);</a:t>
            </a:r>
          </a:p>
          <a:p>
            <a:pPr>
              <a:lnSpc>
                <a:spcPct val="94000"/>
              </a:lnSpc>
            </a:pPr>
            <a:r>
              <a:rPr lang="en-US" sz="2100" dirty="0">
                <a:latin typeface="Courier"/>
                <a:cs typeface="Courier"/>
              </a:rPr>
              <a:t>        </a:t>
            </a:r>
            <a:r>
              <a:rPr lang="en-US" sz="2100" dirty="0" err="1">
                <a:latin typeface="Courier"/>
                <a:cs typeface="Courier"/>
              </a:rPr>
              <a:t>moveSingleDisk</a:t>
            </a:r>
            <a:r>
              <a:rPr lang="en-US" sz="2100" dirty="0">
                <a:latin typeface="Courier"/>
                <a:cs typeface="Courier"/>
              </a:rPr>
              <a:t>(from, to);</a:t>
            </a:r>
          </a:p>
          <a:p>
            <a:pPr>
              <a:lnSpc>
                <a:spcPct val="94000"/>
              </a:lnSpc>
            </a:pPr>
            <a:r>
              <a:rPr lang="en-US" sz="2100" dirty="0">
                <a:latin typeface="Courier"/>
                <a:cs typeface="Courier"/>
              </a:rPr>
              <a:t>        </a:t>
            </a:r>
            <a:r>
              <a:rPr lang="en-US" sz="2100" dirty="0" err="1">
                <a:latin typeface="Courier"/>
                <a:cs typeface="Courier"/>
              </a:rPr>
              <a:t>moveTower</a:t>
            </a:r>
            <a:r>
              <a:rPr lang="en-US" sz="2100" dirty="0">
                <a:latin typeface="Courier"/>
                <a:cs typeface="Courier"/>
              </a:rPr>
              <a:t>(n – 1, temp, to, from);</a:t>
            </a:r>
          </a:p>
          <a:p>
            <a:pPr>
              <a:lnSpc>
                <a:spcPct val="94000"/>
              </a:lnSpc>
            </a:pPr>
            <a:r>
              <a:rPr lang="en-US" sz="2100" dirty="0">
                <a:latin typeface="Courier"/>
                <a:cs typeface="Courier"/>
              </a:rPr>
              <a:t>    }</a:t>
            </a:r>
          </a:p>
          <a:p>
            <a:pPr>
              <a:lnSpc>
                <a:spcPct val="94000"/>
              </a:lnSpc>
            </a:pPr>
            <a:r>
              <a:rPr lang="en-US" sz="2100" dirty="0">
                <a:latin typeface="Courier"/>
                <a:cs typeface="Courier"/>
              </a:rPr>
              <a:t>}</a:t>
            </a:r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The Solution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0111892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641804" y="4710827"/>
            <a:ext cx="7483161" cy="195260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641804" y="2894766"/>
            <a:ext cx="7483161" cy="162489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 cmpd="sng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641804" y="1051394"/>
            <a:ext cx="7483161" cy="162489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Three Musts of Recursion 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61426" y="1360611"/>
            <a:ext cx="648077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200" dirty="0"/>
              <a:t>Y</a:t>
            </a:r>
            <a:r>
              <a:rPr lang="en-US" sz="3200" dirty="0" smtClean="0"/>
              <a:t>our </a:t>
            </a:r>
            <a:r>
              <a:rPr lang="en-US" sz="3200" dirty="0"/>
              <a:t>code must have a case for all valid </a:t>
            </a:r>
            <a:r>
              <a:rPr lang="en-US" sz="3200" dirty="0" smtClean="0"/>
              <a:t>inputs.</a:t>
            </a:r>
          </a:p>
        </p:txBody>
      </p:sp>
      <p:sp>
        <p:nvSpPr>
          <p:cNvPr id="4" name="Rectangle 3"/>
          <p:cNvSpPr/>
          <p:nvPr/>
        </p:nvSpPr>
        <p:spPr>
          <a:xfrm>
            <a:off x="961426" y="3249953"/>
            <a:ext cx="665829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2"/>
            </a:pPr>
            <a:r>
              <a:rPr lang="en-US" sz="3200" dirty="0"/>
              <a:t>You must have a base case</a:t>
            </a:r>
            <a:r>
              <a:rPr lang="en-US" sz="3200" dirty="0" smtClean="0"/>
              <a:t>.</a:t>
            </a:r>
            <a:endParaRPr lang="en-US" sz="3200" dirty="0"/>
          </a:p>
        </p:txBody>
      </p:sp>
      <p:sp>
        <p:nvSpPr>
          <p:cNvPr id="5" name="Rectangle 4"/>
          <p:cNvSpPr/>
          <p:nvPr/>
        </p:nvSpPr>
        <p:spPr>
          <a:xfrm>
            <a:off x="961426" y="4865325"/>
            <a:ext cx="683581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3"/>
            </a:pPr>
            <a:r>
              <a:rPr lang="en-US" sz="3200" dirty="0"/>
              <a:t>When you make a recursive call it should be to a simpler instance (forward progress towards base case)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79610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Text Box 1"/>
          <p:cNvSpPr txBox="1">
            <a:spLocks noChangeArrowheads="1"/>
          </p:cNvSpPr>
          <p:nvPr/>
        </p:nvSpPr>
        <p:spPr bwMode="auto">
          <a:xfrm>
            <a:off x="207360" y="273629"/>
            <a:ext cx="8709120" cy="5857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15773" rIns="0" bIns="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endParaRPr lang="en-US" sz="2100" b="1" dirty="0">
              <a:solidFill>
                <a:srgbClr val="800080"/>
              </a:solidFill>
              <a:latin typeface="Courier"/>
              <a:cs typeface="Courier"/>
            </a:endParaRPr>
          </a:p>
          <a:p>
            <a:pPr>
              <a:lnSpc>
                <a:spcPct val="94000"/>
              </a:lnSpc>
            </a:pPr>
            <a:endParaRPr lang="en-US" sz="2100" b="1" dirty="0">
              <a:solidFill>
                <a:srgbClr val="800080"/>
              </a:solidFill>
              <a:latin typeface="Courier"/>
              <a:cs typeface="Courier"/>
            </a:endParaRPr>
          </a:p>
          <a:p>
            <a:pPr>
              <a:lnSpc>
                <a:spcPct val="94000"/>
              </a:lnSpc>
            </a:pPr>
            <a:r>
              <a:rPr lang="en-US" sz="2100" b="1" dirty="0">
                <a:solidFill>
                  <a:srgbClr val="800080"/>
                </a:solidFill>
                <a:latin typeface="Courier"/>
                <a:cs typeface="Courier"/>
              </a:rPr>
              <a:t>void</a:t>
            </a:r>
            <a:r>
              <a:rPr lang="en-US" sz="2100" dirty="0">
                <a:latin typeface="Courier"/>
                <a:cs typeface="Courier"/>
              </a:rPr>
              <a:t> </a:t>
            </a:r>
            <a:r>
              <a:rPr lang="en-US" sz="2100" dirty="0" err="1">
                <a:latin typeface="Courier"/>
                <a:cs typeface="Courier"/>
              </a:rPr>
              <a:t>moveTower</a:t>
            </a:r>
            <a:r>
              <a:rPr lang="en-US" sz="2100" dirty="0">
                <a:latin typeface="Courier"/>
                <a:cs typeface="Courier"/>
              </a:rPr>
              <a:t>(</a:t>
            </a:r>
            <a:r>
              <a:rPr lang="en-US" sz="2100" b="1" dirty="0" err="1">
                <a:solidFill>
                  <a:srgbClr val="800080"/>
                </a:solidFill>
                <a:latin typeface="Courier"/>
                <a:cs typeface="Courier"/>
              </a:rPr>
              <a:t>int</a:t>
            </a:r>
            <a:r>
              <a:rPr lang="en-US" sz="2100" dirty="0">
                <a:latin typeface="Courier"/>
                <a:cs typeface="Courier"/>
              </a:rPr>
              <a:t> n, </a:t>
            </a:r>
            <a:r>
              <a:rPr lang="en-US" sz="2100" b="1" dirty="0">
                <a:solidFill>
                  <a:srgbClr val="800080"/>
                </a:solidFill>
                <a:latin typeface="Courier"/>
                <a:cs typeface="Courier"/>
              </a:rPr>
              <a:t>char</a:t>
            </a:r>
            <a:r>
              <a:rPr lang="en-US" sz="2100" dirty="0">
                <a:latin typeface="Courier"/>
                <a:cs typeface="Courier"/>
              </a:rPr>
              <a:t> from, </a:t>
            </a:r>
            <a:r>
              <a:rPr lang="en-US" sz="2100" b="1" dirty="0">
                <a:solidFill>
                  <a:srgbClr val="800080"/>
                </a:solidFill>
                <a:latin typeface="Courier"/>
                <a:cs typeface="Courier"/>
              </a:rPr>
              <a:t>char</a:t>
            </a:r>
            <a:r>
              <a:rPr lang="en-US" sz="2100" dirty="0">
                <a:latin typeface="Courier"/>
                <a:cs typeface="Courier"/>
              </a:rPr>
              <a:t> to, </a:t>
            </a:r>
            <a:r>
              <a:rPr lang="en-US" sz="2100" b="1" dirty="0">
                <a:solidFill>
                  <a:srgbClr val="800080"/>
                </a:solidFill>
                <a:latin typeface="Courier"/>
                <a:cs typeface="Courier"/>
              </a:rPr>
              <a:t>char</a:t>
            </a:r>
            <a:r>
              <a:rPr lang="en-US" sz="2100" dirty="0">
                <a:latin typeface="Courier"/>
                <a:cs typeface="Courier"/>
              </a:rPr>
              <a:t> temp) {</a:t>
            </a:r>
          </a:p>
          <a:p>
            <a:pPr>
              <a:lnSpc>
                <a:spcPct val="94000"/>
              </a:lnSpc>
            </a:pPr>
            <a:r>
              <a:rPr lang="en-US" sz="2100" dirty="0">
                <a:latin typeface="Courier"/>
                <a:cs typeface="Courier"/>
              </a:rPr>
              <a:t>    </a:t>
            </a:r>
            <a:r>
              <a:rPr lang="en-US" sz="2100" b="1" dirty="0">
                <a:solidFill>
                  <a:srgbClr val="800080"/>
                </a:solidFill>
                <a:latin typeface="Courier"/>
                <a:cs typeface="Courier"/>
              </a:rPr>
              <a:t>if</a:t>
            </a:r>
            <a:r>
              <a:rPr lang="en-US" sz="2100" dirty="0">
                <a:latin typeface="Courier"/>
                <a:cs typeface="Courier"/>
              </a:rPr>
              <a:t> (n == 1) {</a:t>
            </a:r>
          </a:p>
          <a:p>
            <a:pPr>
              <a:lnSpc>
                <a:spcPct val="94000"/>
              </a:lnSpc>
            </a:pPr>
            <a:r>
              <a:rPr lang="en-US" sz="2100" dirty="0">
                <a:latin typeface="Courier"/>
                <a:cs typeface="Courier"/>
              </a:rPr>
              <a:t>        </a:t>
            </a:r>
            <a:r>
              <a:rPr lang="en-US" sz="2100" dirty="0" err="1">
                <a:latin typeface="Courier"/>
                <a:cs typeface="Courier"/>
              </a:rPr>
              <a:t>moveSingleDisk</a:t>
            </a:r>
            <a:r>
              <a:rPr lang="en-US" sz="2100" dirty="0">
                <a:latin typeface="Courier"/>
                <a:cs typeface="Courier"/>
              </a:rPr>
              <a:t>(from, to);</a:t>
            </a:r>
          </a:p>
          <a:p>
            <a:pPr>
              <a:lnSpc>
                <a:spcPct val="94000"/>
              </a:lnSpc>
            </a:pPr>
            <a:r>
              <a:rPr lang="en-US" sz="2100" dirty="0">
                <a:latin typeface="Courier"/>
                <a:cs typeface="Courier"/>
              </a:rPr>
              <a:t>    } </a:t>
            </a:r>
            <a:r>
              <a:rPr lang="en-US" sz="2100" b="1" dirty="0">
                <a:solidFill>
                  <a:srgbClr val="800080"/>
                </a:solidFill>
                <a:latin typeface="Courier"/>
                <a:cs typeface="Courier"/>
              </a:rPr>
              <a:t>else</a:t>
            </a:r>
            <a:r>
              <a:rPr lang="en-US" sz="2100" dirty="0">
                <a:latin typeface="Courier"/>
                <a:cs typeface="Courier"/>
              </a:rPr>
              <a:t> {</a:t>
            </a:r>
          </a:p>
          <a:p>
            <a:pPr>
              <a:lnSpc>
                <a:spcPct val="94000"/>
              </a:lnSpc>
            </a:pPr>
            <a:r>
              <a:rPr lang="en-US" sz="2100" dirty="0">
                <a:latin typeface="Courier"/>
                <a:cs typeface="Courier"/>
              </a:rPr>
              <a:t>        </a:t>
            </a:r>
            <a:r>
              <a:rPr lang="en-US" sz="2100" dirty="0" err="1">
                <a:latin typeface="Courier"/>
                <a:cs typeface="Courier"/>
              </a:rPr>
              <a:t>moveTower</a:t>
            </a:r>
            <a:r>
              <a:rPr lang="en-US" sz="2100" dirty="0">
                <a:latin typeface="Courier"/>
                <a:cs typeface="Courier"/>
              </a:rPr>
              <a:t>(n – 1, from, temp, to);</a:t>
            </a:r>
          </a:p>
          <a:p>
            <a:pPr>
              <a:lnSpc>
                <a:spcPct val="94000"/>
              </a:lnSpc>
            </a:pPr>
            <a:r>
              <a:rPr lang="en-US" sz="2100" dirty="0">
                <a:latin typeface="Courier"/>
                <a:cs typeface="Courier"/>
              </a:rPr>
              <a:t>        </a:t>
            </a:r>
            <a:r>
              <a:rPr lang="en-US" sz="2100" dirty="0" err="1">
                <a:latin typeface="Courier"/>
                <a:cs typeface="Courier"/>
              </a:rPr>
              <a:t>moveSingleDisk</a:t>
            </a:r>
            <a:r>
              <a:rPr lang="en-US" sz="2100" dirty="0">
                <a:latin typeface="Courier"/>
                <a:cs typeface="Courier"/>
              </a:rPr>
              <a:t>(from, to);</a:t>
            </a:r>
          </a:p>
          <a:p>
            <a:pPr>
              <a:lnSpc>
                <a:spcPct val="94000"/>
              </a:lnSpc>
            </a:pPr>
            <a:r>
              <a:rPr lang="en-US" sz="2100" dirty="0">
                <a:latin typeface="Courier"/>
                <a:cs typeface="Courier"/>
              </a:rPr>
              <a:t>        </a:t>
            </a:r>
            <a:r>
              <a:rPr lang="en-US" sz="2100" dirty="0" err="1">
                <a:latin typeface="Courier"/>
                <a:cs typeface="Courier"/>
              </a:rPr>
              <a:t>moveTower</a:t>
            </a:r>
            <a:r>
              <a:rPr lang="en-US" sz="2100" dirty="0">
                <a:latin typeface="Courier"/>
                <a:cs typeface="Courier"/>
              </a:rPr>
              <a:t>(n – 1, temp, to, from);</a:t>
            </a:r>
          </a:p>
          <a:p>
            <a:pPr>
              <a:lnSpc>
                <a:spcPct val="94000"/>
              </a:lnSpc>
            </a:pPr>
            <a:r>
              <a:rPr lang="en-US" sz="2100" dirty="0">
                <a:latin typeface="Courier"/>
                <a:cs typeface="Courier"/>
              </a:rPr>
              <a:t>    }</a:t>
            </a:r>
          </a:p>
          <a:p>
            <a:pPr>
              <a:lnSpc>
                <a:spcPct val="94000"/>
              </a:lnSpc>
            </a:pPr>
            <a:r>
              <a:rPr lang="en-US" sz="2100" dirty="0">
                <a:latin typeface="Courier"/>
                <a:cs typeface="Courier"/>
              </a:rPr>
              <a:t>}</a:t>
            </a:r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The Solution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4942080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Text Box 1"/>
          <p:cNvSpPr txBox="1">
            <a:spLocks noChangeArrowheads="1"/>
          </p:cNvSpPr>
          <p:nvPr/>
        </p:nvSpPr>
        <p:spPr bwMode="auto">
          <a:xfrm>
            <a:off x="207360" y="273629"/>
            <a:ext cx="8709120" cy="5857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15773" rIns="0" bIns="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endParaRPr lang="en-US" sz="2100" b="1" dirty="0">
              <a:solidFill>
                <a:srgbClr val="800080"/>
              </a:solidFill>
              <a:latin typeface="Courier"/>
              <a:cs typeface="Courier"/>
            </a:endParaRPr>
          </a:p>
          <a:p>
            <a:pPr>
              <a:lnSpc>
                <a:spcPct val="94000"/>
              </a:lnSpc>
            </a:pPr>
            <a:endParaRPr lang="en-US" sz="2100" b="1" dirty="0">
              <a:solidFill>
                <a:srgbClr val="800080"/>
              </a:solidFill>
              <a:latin typeface="Courier"/>
              <a:cs typeface="Courier"/>
            </a:endParaRPr>
          </a:p>
          <a:p>
            <a:pPr>
              <a:lnSpc>
                <a:spcPct val="94000"/>
              </a:lnSpc>
            </a:pPr>
            <a:r>
              <a:rPr lang="en-US" sz="2100" b="1" dirty="0">
                <a:solidFill>
                  <a:srgbClr val="800080"/>
                </a:solidFill>
                <a:latin typeface="Courier"/>
                <a:cs typeface="Courier"/>
              </a:rPr>
              <a:t>void</a:t>
            </a:r>
            <a:r>
              <a:rPr lang="en-US" sz="2100" dirty="0">
                <a:latin typeface="Courier"/>
                <a:cs typeface="Courier"/>
              </a:rPr>
              <a:t> </a:t>
            </a:r>
            <a:r>
              <a:rPr lang="en-US" sz="2100" dirty="0" err="1">
                <a:latin typeface="Courier"/>
                <a:cs typeface="Courier"/>
              </a:rPr>
              <a:t>moveTower</a:t>
            </a:r>
            <a:r>
              <a:rPr lang="en-US" sz="2100" dirty="0">
                <a:latin typeface="Courier"/>
                <a:cs typeface="Courier"/>
              </a:rPr>
              <a:t>(</a:t>
            </a:r>
            <a:r>
              <a:rPr lang="en-US" sz="2100" b="1" dirty="0" err="1">
                <a:solidFill>
                  <a:srgbClr val="800080"/>
                </a:solidFill>
                <a:latin typeface="Courier"/>
                <a:cs typeface="Courier"/>
              </a:rPr>
              <a:t>int</a:t>
            </a:r>
            <a:r>
              <a:rPr lang="en-US" sz="2100" dirty="0">
                <a:latin typeface="Courier"/>
                <a:cs typeface="Courier"/>
              </a:rPr>
              <a:t> n, </a:t>
            </a:r>
            <a:r>
              <a:rPr lang="en-US" sz="2100" b="1" dirty="0">
                <a:solidFill>
                  <a:srgbClr val="800080"/>
                </a:solidFill>
                <a:latin typeface="Courier"/>
                <a:cs typeface="Courier"/>
              </a:rPr>
              <a:t>char</a:t>
            </a:r>
            <a:r>
              <a:rPr lang="en-US" sz="2100" dirty="0">
                <a:latin typeface="Courier"/>
                <a:cs typeface="Courier"/>
              </a:rPr>
              <a:t> from, </a:t>
            </a:r>
            <a:r>
              <a:rPr lang="en-US" sz="2100" b="1" dirty="0">
                <a:solidFill>
                  <a:srgbClr val="800080"/>
                </a:solidFill>
                <a:latin typeface="Courier"/>
                <a:cs typeface="Courier"/>
              </a:rPr>
              <a:t>char</a:t>
            </a:r>
            <a:r>
              <a:rPr lang="en-US" sz="2100" dirty="0">
                <a:latin typeface="Courier"/>
                <a:cs typeface="Courier"/>
              </a:rPr>
              <a:t> to, </a:t>
            </a:r>
            <a:r>
              <a:rPr lang="en-US" sz="2100" b="1" dirty="0">
                <a:solidFill>
                  <a:srgbClr val="800080"/>
                </a:solidFill>
                <a:latin typeface="Courier"/>
                <a:cs typeface="Courier"/>
              </a:rPr>
              <a:t>char</a:t>
            </a:r>
            <a:r>
              <a:rPr lang="en-US" sz="2100" dirty="0">
                <a:latin typeface="Courier"/>
                <a:cs typeface="Courier"/>
              </a:rPr>
              <a:t> temp) {</a:t>
            </a:r>
          </a:p>
          <a:p>
            <a:pPr>
              <a:lnSpc>
                <a:spcPct val="94000"/>
              </a:lnSpc>
            </a:pPr>
            <a:r>
              <a:rPr lang="en-US" sz="2100" dirty="0">
                <a:latin typeface="Courier"/>
                <a:cs typeface="Courier"/>
              </a:rPr>
              <a:t>    </a:t>
            </a:r>
            <a:r>
              <a:rPr lang="en-US" sz="2100" b="1" dirty="0">
                <a:solidFill>
                  <a:srgbClr val="800080"/>
                </a:solidFill>
                <a:latin typeface="Courier"/>
                <a:cs typeface="Courier"/>
              </a:rPr>
              <a:t>if</a:t>
            </a:r>
            <a:r>
              <a:rPr lang="en-US" sz="2100" dirty="0">
                <a:latin typeface="Courier"/>
                <a:cs typeface="Courier"/>
              </a:rPr>
              <a:t> (n == </a:t>
            </a:r>
            <a:r>
              <a:rPr lang="en-US" sz="2100" dirty="0" smtClean="0">
                <a:latin typeface="Courier"/>
                <a:cs typeface="Courier"/>
              </a:rPr>
              <a:t>0) </a:t>
            </a:r>
            <a:r>
              <a:rPr lang="en-US" sz="2100" dirty="0">
                <a:latin typeface="Courier"/>
                <a:cs typeface="Courier"/>
              </a:rPr>
              <a:t>{</a:t>
            </a:r>
          </a:p>
          <a:p>
            <a:pPr>
              <a:lnSpc>
                <a:spcPct val="94000"/>
              </a:lnSpc>
            </a:pPr>
            <a:r>
              <a:rPr lang="en-US" sz="2100" dirty="0">
                <a:latin typeface="Courier"/>
                <a:cs typeface="Courier"/>
              </a:rPr>
              <a:t>        </a:t>
            </a:r>
            <a:r>
              <a:rPr lang="en-US" sz="21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100" dirty="0" smtClean="0">
                <a:latin typeface="Courier"/>
                <a:cs typeface="Courier"/>
              </a:rPr>
              <a:t>;</a:t>
            </a:r>
            <a:endParaRPr lang="en-US" sz="2100" dirty="0">
              <a:latin typeface="Courier"/>
              <a:cs typeface="Courier"/>
            </a:endParaRPr>
          </a:p>
          <a:p>
            <a:pPr>
              <a:lnSpc>
                <a:spcPct val="94000"/>
              </a:lnSpc>
            </a:pPr>
            <a:r>
              <a:rPr lang="en-US" sz="2100" dirty="0">
                <a:latin typeface="Courier"/>
                <a:cs typeface="Courier"/>
              </a:rPr>
              <a:t>    } </a:t>
            </a:r>
            <a:r>
              <a:rPr lang="en-US" sz="2100" b="1" dirty="0">
                <a:solidFill>
                  <a:srgbClr val="800080"/>
                </a:solidFill>
                <a:latin typeface="Courier"/>
                <a:cs typeface="Courier"/>
              </a:rPr>
              <a:t>else</a:t>
            </a:r>
            <a:r>
              <a:rPr lang="en-US" sz="2100" dirty="0">
                <a:latin typeface="Courier"/>
                <a:cs typeface="Courier"/>
              </a:rPr>
              <a:t> {</a:t>
            </a:r>
          </a:p>
          <a:p>
            <a:pPr>
              <a:lnSpc>
                <a:spcPct val="94000"/>
              </a:lnSpc>
            </a:pPr>
            <a:r>
              <a:rPr lang="en-US" sz="2100" dirty="0">
                <a:latin typeface="Courier"/>
                <a:cs typeface="Courier"/>
              </a:rPr>
              <a:t>        </a:t>
            </a:r>
            <a:r>
              <a:rPr lang="en-US" sz="2100" dirty="0" err="1">
                <a:latin typeface="Courier"/>
                <a:cs typeface="Courier"/>
              </a:rPr>
              <a:t>moveTower</a:t>
            </a:r>
            <a:r>
              <a:rPr lang="en-US" sz="2100" dirty="0">
                <a:latin typeface="Courier"/>
                <a:cs typeface="Courier"/>
              </a:rPr>
              <a:t>(n – 1, from, temp, to);</a:t>
            </a:r>
          </a:p>
          <a:p>
            <a:pPr>
              <a:lnSpc>
                <a:spcPct val="94000"/>
              </a:lnSpc>
            </a:pPr>
            <a:r>
              <a:rPr lang="en-US" sz="2100" dirty="0">
                <a:latin typeface="Courier"/>
                <a:cs typeface="Courier"/>
              </a:rPr>
              <a:t>        </a:t>
            </a:r>
            <a:r>
              <a:rPr lang="en-US" sz="2100" dirty="0" err="1">
                <a:latin typeface="Courier"/>
                <a:cs typeface="Courier"/>
              </a:rPr>
              <a:t>moveSingleDisk</a:t>
            </a:r>
            <a:r>
              <a:rPr lang="en-US" sz="2100" dirty="0">
                <a:latin typeface="Courier"/>
                <a:cs typeface="Courier"/>
              </a:rPr>
              <a:t>(from, to);</a:t>
            </a:r>
          </a:p>
          <a:p>
            <a:pPr>
              <a:lnSpc>
                <a:spcPct val="94000"/>
              </a:lnSpc>
            </a:pPr>
            <a:r>
              <a:rPr lang="en-US" sz="2100" dirty="0">
                <a:latin typeface="Courier"/>
                <a:cs typeface="Courier"/>
              </a:rPr>
              <a:t>        </a:t>
            </a:r>
            <a:r>
              <a:rPr lang="en-US" sz="2100" dirty="0" err="1">
                <a:latin typeface="Courier"/>
                <a:cs typeface="Courier"/>
              </a:rPr>
              <a:t>moveTower</a:t>
            </a:r>
            <a:r>
              <a:rPr lang="en-US" sz="2100" dirty="0">
                <a:latin typeface="Courier"/>
                <a:cs typeface="Courier"/>
              </a:rPr>
              <a:t>(n – 1, temp, to, from);</a:t>
            </a:r>
          </a:p>
          <a:p>
            <a:pPr>
              <a:lnSpc>
                <a:spcPct val="94000"/>
              </a:lnSpc>
            </a:pPr>
            <a:r>
              <a:rPr lang="en-US" sz="2100" dirty="0">
                <a:latin typeface="Courier"/>
                <a:cs typeface="Courier"/>
              </a:rPr>
              <a:t>    }</a:t>
            </a:r>
          </a:p>
          <a:p>
            <a:pPr>
              <a:lnSpc>
                <a:spcPct val="94000"/>
              </a:lnSpc>
            </a:pPr>
            <a:r>
              <a:rPr lang="en-US" sz="2100" dirty="0">
                <a:latin typeface="Courier"/>
                <a:cs typeface="Courier"/>
              </a:rPr>
              <a:t>}</a:t>
            </a:r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Another Solution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493615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Text Box 1"/>
          <p:cNvSpPr txBox="1">
            <a:spLocks noChangeArrowheads="1"/>
          </p:cNvSpPr>
          <p:nvPr/>
        </p:nvSpPr>
        <p:spPr bwMode="auto">
          <a:xfrm>
            <a:off x="207360" y="273629"/>
            <a:ext cx="8709120" cy="5857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15773" rIns="0" bIns="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endParaRPr lang="en-US" sz="2100" b="1" dirty="0">
              <a:solidFill>
                <a:srgbClr val="800080"/>
              </a:solidFill>
              <a:latin typeface="Courier"/>
              <a:cs typeface="Courier"/>
            </a:endParaRPr>
          </a:p>
          <a:p>
            <a:pPr>
              <a:lnSpc>
                <a:spcPct val="94000"/>
              </a:lnSpc>
            </a:pPr>
            <a:endParaRPr lang="en-US" sz="2100" b="1" dirty="0">
              <a:solidFill>
                <a:srgbClr val="800080"/>
              </a:solidFill>
              <a:latin typeface="Courier"/>
              <a:cs typeface="Courier"/>
            </a:endParaRPr>
          </a:p>
          <a:p>
            <a:pPr>
              <a:lnSpc>
                <a:spcPct val="94000"/>
              </a:lnSpc>
            </a:pPr>
            <a:r>
              <a:rPr lang="en-US" sz="2100" b="1" dirty="0">
                <a:solidFill>
                  <a:srgbClr val="800080"/>
                </a:solidFill>
                <a:latin typeface="Courier"/>
                <a:cs typeface="Courier"/>
              </a:rPr>
              <a:t>void</a:t>
            </a:r>
            <a:r>
              <a:rPr lang="en-US" sz="2100" dirty="0">
                <a:latin typeface="Courier"/>
                <a:cs typeface="Courier"/>
              </a:rPr>
              <a:t> </a:t>
            </a:r>
            <a:r>
              <a:rPr lang="en-US" sz="2100" dirty="0" err="1">
                <a:latin typeface="Courier"/>
                <a:cs typeface="Courier"/>
              </a:rPr>
              <a:t>moveTower</a:t>
            </a:r>
            <a:r>
              <a:rPr lang="en-US" sz="2100" dirty="0">
                <a:latin typeface="Courier"/>
                <a:cs typeface="Courier"/>
              </a:rPr>
              <a:t>(</a:t>
            </a:r>
            <a:r>
              <a:rPr lang="en-US" sz="2100" b="1" dirty="0" err="1">
                <a:solidFill>
                  <a:srgbClr val="800080"/>
                </a:solidFill>
                <a:latin typeface="Courier"/>
                <a:cs typeface="Courier"/>
              </a:rPr>
              <a:t>int</a:t>
            </a:r>
            <a:r>
              <a:rPr lang="en-US" sz="2100" dirty="0">
                <a:latin typeface="Courier"/>
                <a:cs typeface="Courier"/>
              </a:rPr>
              <a:t> n, </a:t>
            </a:r>
            <a:r>
              <a:rPr lang="en-US" sz="2100" b="1" dirty="0">
                <a:solidFill>
                  <a:srgbClr val="800080"/>
                </a:solidFill>
                <a:latin typeface="Courier"/>
                <a:cs typeface="Courier"/>
              </a:rPr>
              <a:t>char</a:t>
            </a:r>
            <a:r>
              <a:rPr lang="en-US" sz="2100" dirty="0">
                <a:latin typeface="Courier"/>
                <a:cs typeface="Courier"/>
              </a:rPr>
              <a:t> from, </a:t>
            </a:r>
            <a:r>
              <a:rPr lang="en-US" sz="2100" b="1" dirty="0">
                <a:solidFill>
                  <a:srgbClr val="800080"/>
                </a:solidFill>
                <a:latin typeface="Courier"/>
                <a:cs typeface="Courier"/>
              </a:rPr>
              <a:t>char</a:t>
            </a:r>
            <a:r>
              <a:rPr lang="en-US" sz="2100" dirty="0">
                <a:latin typeface="Courier"/>
                <a:cs typeface="Courier"/>
              </a:rPr>
              <a:t> to, </a:t>
            </a:r>
            <a:r>
              <a:rPr lang="en-US" sz="2100" b="1" dirty="0">
                <a:solidFill>
                  <a:srgbClr val="800080"/>
                </a:solidFill>
                <a:latin typeface="Courier"/>
                <a:cs typeface="Courier"/>
              </a:rPr>
              <a:t>char</a:t>
            </a:r>
            <a:r>
              <a:rPr lang="en-US" sz="2100" dirty="0">
                <a:latin typeface="Courier"/>
                <a:cs typeface="Courier"/>
              </a:rPr>
              <a:t> temp) {</a:t>
            </a:r>
          </a:p>
          <a:p>
            <a:pPr>
              <a:lnSpc>
                <a:spcPct val="94000"/>
              </a:lnSpc>
            </a:pPr>
            <a:r>
              <a:rPr lang="en-US" sz="2100" dirty="0">
                <a:latin typeface="Courier"/>
                <a:cs typeface="Courier"/>
              </a:rPr>
              <a:t>    </a:t>
            </a:r>
            <a:r>
              <a:rPr lang="en-US" sz="2100" b="1" dirty="0">
                <a:solidFill>
                  <a:srgbClr val="800080"/>
                </a:solidFill>
                <a:latin typeface="Courier"/>
                <a:cs typeface="Courier"/>
              </a:rPr>
              <a:t>if</a:t>
            </a:r>
            <a:r>
              <a:rPr lang="en-US" sz="2100" dirty="0">
                <a:latin typeface="Courier"/>
                <a:cs typeface="Courier"/>
              </a:rPr>
              <a:t> (n </a:t>
            </a:r>
            <a:r>
              <a:rPr lang="en-US" sz="2100" dirty="0" smtClean="0">
                <a:latin typeface="Courier"/>
                <a:cs typeface="Courier"/>
              </a:rPr>
              <a:t>&gt; 0) {</a:t>
            </a:r>
            <a:endParaRPr lang="en-US" sz="2100" dirty="0">
              <a:latin typeface="Courier"/>
              <a:cs typeface="Courier"/>
            </a:endParaRPr>
          </a:p>
          <a:p>
            <a:pPr>
              <a:lnSpc>
                <a:spcPct val="94000"/>
              </a:lnSpc>
            </a:pPr>
            <a:r>
              <a:rPr lang="en-US" sz="2100" dirty="0">
                <a:latin typeface="Courier"/>
                <a:cs typeface="Courier"/>
              </a:rPr>
              <a:t>        </a:t>
            </a:r>
            <a:r>
              <a:rPr lang="en-US" sz="2100" dirty="0" err="1">
                <a:latin typeface="Courier"/>
                <a:cs typeface="Courier"/>
              </a:rPr>
              <a:t>moveTower</a:t>
            </a:r>
            <a:r>
              <a:rPr lang="en-US" sz="2100" dirty="0">
                <a:latin typeface="Courier"/>
                <a:cs typeface="Courier"/>
              </a:rPr>
              <a:t>(n – 1, from, temp, to);</a:t>
            </a:r>
          </a:p>
          <a:p>
            <a:pPr>
              <a:lnSpc>
                <a:spcPct val="94000"/>
              </a:lnSpc>
            </a:pPr>
            <a:r>
              <a:rPr lang="en-US" sz="2100" dirty="0">
                <a:latin typeface="Courier"/>
                <a:cs typeface="Courier"/>
              </a:rPr>
              <a:t>        </a:t>
            </a:r>
            <a:r>
              <a:rPr lang="en-US" sz="2100" dirty="0" err="1">
                <a:latin typeface="Courier"/>
                <a:cs typeface="Courier"/>
              </a:rPr>
              <a:t>moveSingleDisk</a:t>
            </a:r>
            <a:r>
              <a:rPr lang="en-US" sz="2100" dirty="0">
                <a:latin typeface="Courier"/>
                <a:cs typeface="Courier"/>
              </a:rPr>
              <a:t>(from, to);</a:t>
            </a:r>
          </a:p>
          <a:p>
            <a:pPr>
              <a:lnSpc>
                <a:spcPct val="94000"/>
              </a:lnSpc>
            </a:pPr>
            <a:r>
              <a:rPr lang="en-US" sz="2100" dirty="0">
                <a:latin typeface="Courier"/>
                <a:cs typeface="Courier"/>
              </a:rPr>
              <a:t>        </a:t>
            </a:r>
            <a:r>
              <a:rPr lang="en-US" sz="2100" dirty="0" err="1">
                <a:latin typeface="Courier"/>
                <a:cs typeface="Courier"/>
              </a:rPr>
              <a:t>moveTower</a:t>
            </a:r>
            <a:r>
              <a:rPr lang="en-US" sz="2100" dirty="0">
                <a:latin typeface="Courier"/>
                <a:cs typeface="Courier"/>
              </a:rPr>
              <a:t>(n – 1, temp, to, from);</a:t>
            </a:r>
          </a:p>
          <a:p>
            <a:pPr>
              <a:lnSpc>
                <a:spcPct val="94000"/>
              </a:lnSpc>
            </a:pPr>
            <a:r>
              <a:rPr lang="en-US" sz="2100" dirty="0">
                <a:latin typeface="Courier"/>
                <a:cs typeface="Courier"/>
              </a:rPr>
              <a:t>    }</a:t>
            </a:r>
          </a:p>
          <a:p>
            <a:pPr>
              <a:lnSpc>
                <a:spcPct val="94000"/>
              </a:lnSpc>
            </a:pPr>
            <a:r>
              <a:rPr lang="en-US" sz="2100" dirty="0">
                <a:latin typeface="Courier"/>
                <a:cs typeface="Courier"/>
              </a:rPr>
              <a:t>}</a:t>
            </a:r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Even Simpler Solution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0111892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Text Box 1"/>
          <p:cNvSpPr txBox="1">
            <a:spLocks noChangeArrowheads="1"/>
          </p:cNvSpPr>
          <p:nvPr/>
        </p:nvSpPr>
        <p:spPr bwMode="auto">
          <a:xfrm>
            <a:off x="207360" y="273629"/>
            <a:ext cx="8709120" cy="5857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15773" rIns="0" bIns="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endParaRPr lang="en-US" sz="2100" b="1" dirty="0">
              <a:solidFill>
                <a:srgbClr val="800080"/>
              </a:solidFill>
              <a:latin typeface="Courier"/>
              <a:cs typeface="Courier"/>
            </a:endParaRPr>
          </a:p>
          <a:p>
            <a:pPr>
              <a:lnSpc>
                <a:spcPct val="94000"/>
              </a:lnSpc>
            </a:pPr>
            <a:endParaRPr lang="en-US" sz="2100" b="1" dirty="0">
              <a:solidFill>
                <a:srgbClr val="800080"/>
              </a:solidFill>
              <a:latin typeface="Courier"/>
              <a:cs typeface="Courier"/>
            </a:endParaRPr>
          </a:p>
          <a:p>
            <a:pPr>
              <a:lnSpc>
                <a:spcPct val="94000"/>
              </a:lnSpc>
            </a:pPr>
            <a:r>
              <a:rPr lang="en-US" sz="2100" b="1" dirty="0">
                <a:solidFill>
                  <a:srgbClr val="800080"/>
                </a:solidFill>
                <a:latin typeface="Courier"/>
                <a:cs typeface="Courier"/>
              </a:rPr>
              <a:t>void</a:t>
            </a:r>
            <a:r>
              <a:rPr lang="en-US" sz="2100" dirty="0">
                <a:latin typeface="Courier"/>
                <a:cs typeface="Courier"/>
              </a:rPr>
              <a:t> </a:t>
            </a:r>
            <a:r>
              <a:rPr lang="en-US" sz="2100" dirty="0" err="1">
                <a:latin typeface="Courier"/>
                <a:cs typeface="Courier"/>
              </a:rPr>
              <a:t>moveTower</a:t>
            </a:r>
            <a:r>
              <a:rPr lang="en-US" sz="2100" dirty="0">
                <a:latin typeface="Courier"/>
                <a:cs typeface="Courier"/>
              </a:rPr>
              <a:t>(</a:t>
            </a:r>
            <a:r>
              <a:rPr lang="en-US" sz="2100" b="1" dirty="0" err="1">
                <a:solidFill>
                  <a:srgbClr val="800080"/>
                </a:solidFill>
                <a:latin typeface="Courier"/>
                <a:cs typeface="Courier"/>
              </a:rPr>
              <a:t>int</a:t>
            </a:r>
            <a:r>
              <a:rPr lang="en-US" sz="2100" dirty="0">
                <a:latin typeface="Courier"/>
                <a:cs typeface="Courier"/>
              </a:rPr>
              <a:t> n, </a:t>
            </a:r>
            <a:r>
              <a:rPr lang="en-US" sz="2100" b="1" dirty="0">
                <a:solidFill>
                  <a:srgbClr val="800080"/>
                </a:solidFill>
                <a:latin typeface="Courier"/>
                <a:cs typeface="Courier"/>
              </a:rPr>
              <a:t>char</a:t>
            </a:r>
            <a:r>
              <a:rPr lang="en-US" sz="2100" dirty="0">
                <a:latin typeface="Courier"/>
                <a:cs typeface="Courier"/>
              </a:rPr>
              <a:t> from, </a:t>
            </a:r>
            <a:r>
              <a:rPr lang="en-US" sz="2100" b="1" dirty="0">
                <a:solidFill>
                  <a:srgbClr val="800080"/>
                </a:solidFill>
                <a:latin typeface="Courier"/>
                <a:cs typeface="Courier"/>
              </a:rPr>
              <a:t>char</a:t>
            </a:r>
            <a:r>
              <a:rPr lang="en-US" sz="2100" dirty="0">
                <a:latin typeface="Courier"/>
                <a:cs typeface="Courier"/>
              </a:rPr>
              <a:t> to, </a:t>
            </a:r>
            <a:r>
              <a:rPr lang="en-US" sz="2100" b="1" dirty="0">
                <a:solidFill>
                  <a:srgbClr val="800080"/>
                </a:solidFill>
                <a:latin typeface="Courier"/>
                <a:cs typeface="Courier"/>
              </a:rPr>
              <a:t>char</a:t>
            </a:r>
            <a:r>
              <a:rPr lang="en-US" sz="2100" dirty="0">
                <a:latin typeface="Courier"/>
                <a:cs typeface="Courier"/>
              </a:rPr>
              <a:t> temp) {</a:t>
            </a:r>
          </a:p>
          <a:p>
            <a:pPr>
              <a:lnSpc>
                <a:spcPct val="94000"/>
              </a:lnSpc>
            </a:pPr>
            <a:r>
              <a:rPr lang="en-US" sz="2100" dirty="0">
                <a:latin typeface="Courier"/>
                <a:cs typeface="Courier"/>
              </a:rPr>
              <a:t>    </a:t>
            </a:r>
            <a:r>
              <a:rPr lang="en-US" sz="2100" b="1" dirty="0">
                <a:solidFill>
                  <a:srgbClr val="800080"/>
                </a:solidFill>
                <a:latin typeface="Courier"/>
                <a:cs typeface="Courier"/>
              </a:rPr>
              <a:t>if</a:t>
            </a:r>
            <a:r>
              <a:rPr lang="en-US" sz="2100" dirty="0">
                <a:latin typeface="Courier"/>
                <a:cs typeface="Courier"/>
              </a:rPr>
              <a:t> (n </a:t>
            </a:r>
            <a:r>
              <a:rPr lang="en-US" sz="2100" dirty="0" smtClean="0">
                <a:latin typeface="Courier"/>
                <a:cs typeface="Courier"/>
              </a:rPr>
              <a:t>&gt; 0) {</a:t>
            </a:r>
            <a:endParaRPr lang="en-US" sz="2100" dirty="0">
              <a:latin typeface="Courier"/>
              <a:cs typeface="Courier"/>
            </a:endParaRPr>
          </a:p>
          <a:p>
            <a:pPr>
              <a:lnSpc>
                <a:spcPct val="94000"/>
              </a:lnSpc>
            </a:pPr>
            <a:r>
              <a:rPr lang="en-US" sz="2100" dirty="0">
                <a:latin typeface="Courier"/>
                <a:cs typeface="Courier"/>
              </a:rPr>
              <a:t>        </a:t>
            </a:r>
            <a:r>
              <a:rPr lang="en-US" sz="2100" dirty="0" err="1">
                <a:latin typeface="Courier"/>
                <a:cs typeface="Courier"/>
              </a:rPr>
              <a:t>moveTower</a:t>
            </a:r>
            <a:r>
              <a:rPr lang="en-US" sz="2100" dirty="0">
                <a:latin typeface="Courier"/>
                <a:cs typeface="Courier"/>
              </a:rPr>
              <a:t>(n – 1, from, temp, to);</a:t>
            </a:r>
          </a:p>
          <a:p>
            <a:pPr>
              <a:lnSpc>
                <a:spcPct val="94000"/>
              </a:lnSpc>
            </a:pPr>
            <a:r>
              <a:rPr lang="en-US" sz="2100" dirty="0">
                <a:latin typeface="Courier"/>
                <a:cs typeface="Courier"/>
              </a:rPr>
              <a:t>        </a:t>
            </a:r>
            <a:r>
              <a:rPr lang="en-US" sz="2100" dirty="0" err="1">
                <a:latin typeface="Courier"/>
                <a:cs typeface="Courier"/>
              </a:rPr>
              <a:t>moveSingleDisk</a:t>
            </a:r>
            <a:r>
              <a:rPr lang="en-US" sz="2100" dirty="0">
                <a:latin typeface="Courier"/>
                <a:cs typeface="Courier"/>
              </a:rPr>
              <a:t>(from, to);</a:t>
            </a:r>
          </a:p>
          <a:p>
            <a:pPr>
              <a:lnSpc>
                <a:spcPct val="94000"/>
              </a:lnSpc>
            </a:pPr>
            <a:r>
              <a:rPr lang="en-US" sz="2100" dirty="0">
                <a:latin typeface="Courier"/>
                <a:cs typeface="Courier"/>
              </a:rPr>
              <a:t>        </a:t>
            </a:r>
            <a:r>
              <a:rPr lang="en-US" sz="2100" dirty="0" err="1">
                <a:latin typeface="Courier"/>
                <a:cs typeface="Courier"/>
              </a:rPr>
              <a:t>moveTower</a:t>
            </a:r>
            <a:r>
              <a:rPr lang="en-US" sz="2100" dirty="0">
                <a:latin typeface="Courier"/>
                <a:cs typeface="Courier"/>
              </a:rPr>
              <a:t>(n – 1, temp, to, from);</a:t>
            </a:r>
          </a:p>
          <a:p>
            <a:pPr>
              <a:lnSpc>
                <a:spcPct val="94000"/>
              </a:lnSpc>
            </a:pPr>
            <a:r>
              <a:rPr lang="en-US" sz="2100" dirty="0">
                <a:latin typeface="Courier"/>
                <a:cs typeface="Courier"/>
              </a:rPr>
              <a:t>    }</a:t>
            </a:r>
          </a:p>
          <a:p>
            <a:pPr>
              <a:lnSpc>
                <a:spcPct val="94000"/>
              </a:lnSpc>
            </a:pPr>
            <a:r>
              <a:rPr lang="en-US" sz="2100" dirty="0">
                <a:latin typeface="Courier"/>
                <a:cs typeface="Courier"/>
              </a:rPr>
              <a:t>}</a:t>
            </a:r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Even Simpler Solution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352806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02664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386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s-IS" sz="3200" dirty="0" smtClean="0"/>
              <a:t>You can do recursion.</a:t>
            </a:r>
            <a:endParaRPr lang="en-US" sz="3200" baseline="30000" dirty="0"/>
          </a:p>
        </p:txBody>
      </p:sp>
    </p:spTree>
    <p:extLst>
      <p:ext uri="{BB962C8B-B14F-4D97-AF65-F5344CB8AC3E}">
        <p14:creationId xmlns:p14="http://schemas.microsoft.com/office/powerpoint/2010/main" val="666052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4599057004_984399e790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3150" y="733233"/>
            <a:ext cx="9187150" cy="6124766"/>
          </a:xfrm>
          <a:prstGeom prst="rect">
            <a:avLst/>
          </a:prstGeom>
        </p:spPr>
      </p:pic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Your Brain is Recursive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870588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4599057004_984399e790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3150" y="733233"/>
            <a:ext cx="9187150" cy="6124766"/>
          </a:xfrm>
          <a:prstGeom prst="rect">
            <a:avLst/>
          </a:prstGeom>
        </p:spPr>
      </p:pic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3600" dirty="0" smtClean="0">
                <a:latin typeface="Calibri"/>
                <a:cs typeface="Calibri"/>
              </a:rPr>
              <a:t>There is a pathway in your brain for imagination</a:t>
            </a:r>
            <a:endParaRPr lang="en-US" sz="3600" dirty="0">
              <a:latin typeface="Calibri"/>
              <a:cs typeface="Calibri"/>
            </a:endParaRPr>
          </a:p>
        </p:txBody>
      </p:sp>
      <p:sp>
        <p:nvSpPr>
          <p:cNvPr id="2" name="Freeform 1"/>
          <p:cNvSpPr/>
          <p:nvPr/>
        </p:nvSpPr>
        <p:spPr>
          <a:xfrm>
            <a:off x="2826669" y="2334928"/>
            <a:ext cx="4110276" cy="1251280"/>
          </a:xfrm>
          <a:custGeom>
            <a:avLst/>
            <a:gdLst>
              <a:gd name="connsiteX0" fmla="*/ 4943256 w 4943256"/>
              <a:gd name="connsiteY0" fmla="*/ 1078709 h 1387825"/>
              <a:gd name="connsiteX1" fmla="*/ 4915946 w 4943256"/>
              <a:gd name="connsiteY1" fmla="*/ 1174291 h 1387825"/>
              <a:gd name="connsiteX2" fmla="*/ 4874979 w 4943256"/>
              <a:gd name="connsiteY2" fmla="*/ 1215255 h 1387825"/>
              <a:gd name="connsiteX3" fmla="*/ 4765736 w 4943256"/>
              <a:gd name="connsiteY3" fmla="*/ 1256219 h 1387825"/>
              <a:gd name="connsiteX4" fmla="*/ 4656493 w 4943256"/>
              <a:gd name="connsiteY4" fmla="*/ 1310837 h 1387825"/>
              <a:gd name="connsiteX5" fmla="*/ 4588216 w 4943256"/>
              <a:gd name="connsiteY5" fmla="*/ 1324491 h 1387825"/>
              <a:gd name="connsiteX6" fmla="*/ 4342419 w 4943256"/>
              <a:gd name="connsiteY6" fmla="*/ 1365455 h 1387825"/>
              <a:gd name="connsiteX7" fmla="*/ 3905446 w 4943256"/>
              <a:gd name="connsiteY7" fmla="*/ 1365455 h 1387825"/>
              <a:gd name="connsiteX8" fmla="*/ 3782547 w 4943256"/>
              <a:gd name="connsiteY8" fmla="*/ 1324491 h 1387825"/>
              <a:gd name="connsiteX9" fmla="*/ 3741581 w 4943256"/>
              <a:gd name="connsiteY9" fmla="*/ 1297182 h 1387825"/>
              <a:gd name="connsiteX10" fmla="*/ 3618682 w 4943256"/>
              <a:gd name="connsiteY10" fmla="*/ 1242564 h 1387825"/>
              <a:gd name="connsiteX11" fmla="*/ 3495784 w 4943256"/>
              <a:gd name="connsiteY11" fmla="*/ 1160637 h 1387825"/>
              <a:gd name="connsiteX12" fmla="*/ 3454817 w 4943256"/>
              <a:gd name="connsiteY12" fmla="*/ 1133328 h 1387825"/>
              <a:gd name="connsiteX13" fmla="*/ 3400196 w 4943256"/>
              <a:gd name="connsiteY13" fmla="*/ 1106019 h 1387825"/>
              <a:gd name="connsiteX14" fmla="*/ 3372885 w 4943256"/>
              <a:gd name="connsiteY14" fmla="*/ 1065055 h 1387825"/>
              <a:gd name="connsiteX15" fmla="*/ 3209020 w 4943256"/>
              <a:gd name="connsiteY15" fmla="*/ 955818 h 1387825"/>
              <a:gd name="connsiteX16" fmla="*/ 3113432 w 4943256"/>
              <a:gd name="connsiteY16" fmla="*/ 846582 h 1387825"/>
              <a:gd name="connsiteX17" fmla="*/ 3072466 w 4943256"/>
              <a:gd name="connsiteY17" fmla="*/ 819273 h 1387825"/>
              <a:gd name="connsiteX18" fmla="*/ 3058811 w 4943256"/>
              <a:gd name="connsiteY18" fmla="*/ 778309 h 1387825"/>
              <a:gd name="connsiteX19" fmla="*/ 3017844 w 4943256"/>
              <a:gd name="connsiteY19" fmla="*/ 764655 h 1387825"/>
              <a:gd name="connsiteX20" fmla="*/ 2976878 w 4943256"/>
              <a:gd name="connsiteY20" fmla="*/ 737346 h 1387825"/>
              <a:gd name="connsiteX21" fmla="*/ 2949567 w 4943256"/>
              <a:gd name="connsiteY21" fmla="*/ 710036 h 1387825"/>
              <a:gd name="connsiteX22" fmla="*/ 2867635 w 4943256"/>
              <a:gd name="connsiteY22" fmla="*/ 682727 h 1387825"/>
              <a:gd name="connsiteX23" fmla="*/ 2826669 w 4943256"/>
              <a:gd name="connsiteY23" fmla="*/ 641764 h 1387825"/>
              <a:gd name="connsiteX24" fmla="*/ 2813013 w 4943256"/>
              <a:gd name="connsiteY24" fmla="*/ 600800 h 1387825"/>
              <a:gd name="connsiteX25" fmla="*/ 2690115 w 4943256"/>
              <a:gd name="connsiteY25" fmla="*/ 518873 h 1387825"/>
              <a:gd name="connsiteX26" fmla="*/ 2580871 w 4943256"/>
              <a:gd name="connsiteY26" fmla="*/ 436945 h 1387825"/>
              <a:gd name="connsiteX27" fmla="*/ 2526250 w 4943256"/>
              <a:gd name="connsiteY27" fmla="*/ 409636 h 1387825"/>
              <a:gd name="connsiteX28" fmla="*/ 2457973 w 4943256"/>
              <a:gd name="connsiteY28" fmla="*/ 355018 h 1387825"/>
              <a:gd name="connsiteX29" fmla="*/ 2348730 w 4943256"/>
              <a:gd name="connsiteY29" fmla="*/ 314054 h 1387825"/>
              <a:gd name="connsiteX30" fmla="*/ 2294108 w 4943256"/>
              <a:gd name="connsiteY30" fmla="*/ 259436 h 1387825"/>
              <a:gd name="connsiteX31" fmla="*/ 2157554 w 4943256"/>
              <a:gd name="connsiteY31" fmla="*/ 218472 h 1387825"/>
              <a:gd name="connsiteX32" fmla="*/ 2089277 w 4943256"/>
              <a:gd name="connsiteY32" fmla="*/ 191163 h 1387825"/>
              <a:gd name="connsiteX33" fmla="*/ 2021000 w 4943256"/>
              <a:gd name="connsiteY33" fmla="*/ 177509 h 1387825"/>
              <a:gd name="connsiteX34" fmla="*/ 1966378 w 4943256"/>
              <a:gd name="connsiteY34" fmla="*/ 150200 h 1387825"/>
              <a:gd name="connsiteX35" fmla="*/ 1816169 w 4943256"/>
              <a:gd name="connsiteY35" fmla="*/ 122891 h 1387825"/>
              <a:gd name="connsiteX36" fmla="*/ 1365541 w 4943256"/>
              <a:gd name="connsiteY36" fmla="*/ 136545 h 1387825"/>
              <a:gd name="connsiteX37" fmla="*/ 1269953 w 4943256"/>
              <a:gd name="connsiteY37" fmla="*/ 150200 h 1387825"/>
              <a:gd name="connsiteX38" fmla="*/ 1051466 w 4943256"/>
              <a:gd name="connsiteY38" fmla="*/ 177509 h 1387825"/>
              <a:gd name="connsiteX39" fmla="*/ 860291 w 4943256"/>
              <a:gd name="connsiteY39" fmla="*/ 204818 h 1387825"/>
              <a:gd name="connsiteX40" fmla="*/ 300419 w 4943256"/>
              <a:gd name="connsiteY40" fmla="*/ 204818 h 1387825"/>
              <a:gd name="connsiteX41" fmla="*/ 218487 w 4943256"/>
              <a:gd name="connsiteY41" fmla="*/ 150200 h 1387825"/>
              <a:gd name="connsiteX42" fmla="*/ 136554 w 4943256"/>
              <a:gd name="connsiteY42" fmla="*/ 109236 h 1387825"/>
              <a:gd name="connsiteX43" fmla="*/ 54622 w 4943256"/>
              <a:gd name="connsiteY43" fmla="*/ 81927 h 1387825"/>
              <a:gd name="connsiteX44" fmla="*/ 13655 w 4943256"/>
              <a:gd name="connsiteY44" fmla="*/ 68272 h 1387825"/>
              <a:gd name="connsiteX45" fmla="*/ 122899 w 4943256"/>
              <a:gd name="connsiteY45" fmla="*/ 54618 h 1387825"/>
              <a:gd name="connsiteX46" fmla="*/ 218487 w 4943256"/>
              <a:gd name="connsiteY46" fmla="*/ 40963 h 1387825"/>
              <a:gd name="connsiteX47" fmla="*/ 355041 w 4943256"/>
              <a:gd name="connsiteY47" fmla="*/ 27309 h 1387825"/>
              <a:gd name="connsiteX48" fmla="*/ 436973 w 4943256"/>
              <a:gd name="connsiteY48" fmla="*/ 13654 h 1387825"/>
              <a:gd name="connsiteX49" fmla="*/ 491595 w 4943256"/>
              <a:gd name="connsiteY49" fmla="*/ 0 h 1387825"/>
              <a:gd name="connsiteX50" fmla="*/ 382351 w 4943256"/>
              <a:gd name="connsiteY50" fmla="*/ 13654 h 1387825"/>
              <a:gd name="connsiteX51" fmla="*/ 273108 w 4943256"/>
              <a:gd name="connsiteY51" fmla="*/ 54618 h 1387825"/>
              <a:gd name="connsiteX52" fmla="*/ 27311 w 4943256"/>
              <a:gd name="connsiteY52" fmla="*/ 95582 h 1387825"/>
              <a:gd name="connsiteX53" fmla="*/ 13655 w 4943256"/>
              <a:gd name="connsiteY53" fmla="*/ 177509 h 1387825"/>
              <a:gd name="connsiteX54" fmla="*/ 0 w 4943256"/>
              <a:gd name="connsiteY54" fmla="*/ 382327 h 1387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4943256" h="1387825">
                <a:moveTo>
                  <a:pt x="4943256" y="1078709"/>
                </a:moveTo>
                <a:cubicBezTo>
                  <a:pt x="4934153" y="1110570"/>
                  <a:pt x="4930765" y="1144654"/>
                  <a:pt x="4915946" y="1174291"/>
                </a:cubicBezTo>
                <a:cubicBezTo>
                  <a:pt x="4907309" y="1191563"/>
                  <a:pt x="4890694" y="1204031"/>
                  <a:pt x="4874979" y="1215255"/>
                </a:cubicBezTo>
                <a:cubicBezTo>
                  <a:pt x="4836529" y="1242718"/>
                  <a:pt x="4809720" y="1245223"/>
                  <a:pt x="4765736" y="1256219"/>
                </a:cubicBezTo>
                <a:cubicBezTo>
                  <a:pt x="4719624" y="1286958"/>
                  <a:pt x="4717231" y="1292617"/>
                  <a:pt x="4656493" y="1310837"/>
                </a:cubicBezTo>
                <a:cubicBezTo>
                  <a:pt x="4634262" y="1317506"/>
                  <a:pt x="4610831" y="1319272"/>
                  <a:pt x="4588216" y="1324491"/>
                </a:cubicBezTo>
                <a:cubicBezTo>
                  <a:pt x="4411996" y="1365155"/>
                  <a:pt x="4543863" y="1345313"/>
                  <a:pt x="4342419" y="1365455"/>
                </a:cubicBezTo>
                <a:cubicBezTo>
                  <a:pt x="4161230" y="1401692"/>
                  <a:pt x="4256628" y="1388110"/>
                  <a:pt x="3905446" y="1365455"/>
                </a:cubicBezTo>
                <a:cubicBezTo>
                  <a:pt x="3875501" y="1363523"/>
                  <a:pt x="3804959" y="1335697"/>
                  <a:pt x="3782547" y="1324491"/>
                </a:cubicBezTo>
                <a:cubicBezTo>
                  <a:pt x="3767868" y="1317152"/>
                  <a:pt x="3756260" y="1304521"/>
                  <a:pt x="3741581" y="1297182"/>
                </a:cubicBezTo>
                <a:cubicBezTo>
                  <a:pt x="3659403" y="1256096"/>
                  <a:pt x="3691077" y="1285998"/>
                  <a:pt x="3618682" y="1242564"/>
                </a:cubicBezTo>
                <a:cubicBezTo>
                  <a:pt x="3618677" y="1242561"/>
                  <a:pt x="3516270" y="1174293"/>
                  <a:pt x="3495784" y="1160637"/>
                </a:cubicBezTo>
                <a:cubicBezTo>
                  <a:pt x="3482128" y="1151534"/>
                  <a:pt x="3469496" y="1140667"/>
                  <a:pt x="3454817" y="1133328"/>
                </a:cubicBezTo>
                <a:lnTo>
                  <a:pt x="3400196" y="1106019"/>
                </a:lnTo>
                <a:cubicBezTo>
                  <a:pt x="3391092" y="1092364"/>
                  <a:pt x="3385084" y="1076033"/>
                  <a:pt x="3372885" y="1065055"/>
                </a:cubicBezTo>
                <a:cubicBezTo>
                  <a:pt x="3294432" y="994451"/>
                  <a:pt x="3283301" y="992957"/>
                  <a:pt x="3209020" y="955818"/>
                </a:cubicBezTo>
                <a:cubicBezTo>
                  <a:pt x="3171354" y="905600"/>
                  <a:pt x="3162934" y="889009"/>
                  <a:pt x="3113432" y="846582"/>
                </a:cubicBezTo>
                <a:cubicBezTo>
                  <a:pt x="3100971" y="835902"/>
                  <a:pt x="3086121" y="828376"/>
                  <a:pt x="3072466" y="819273"/>
                </a:cubicBezTo>
                <a:cubicBezTo>
                  <a:pt x="3067914" y="805618"/>
                  <a:pt x="3068989" y="788486"/>
                  <a:pt x="3058811" y="778309"/>
                </a:cubicBezTo>
                <a:cubicBezTo>
                  <a:pt x="3048632" y="768131"/>
                  <a:pt x="3030719" y="771092"/>
                  <a:pt x="3017844" y="764655"/>
                </a:cubicBezTo>
                <a:cubicBezTo>
                  <a:pt x="3003165" y="757316"/>
                  <a:pt x="2989693" y="747598"/>
                  <a:pt x="2976878" y="737346"/>
                </a:cubicBezTo>
                <a:cubicBezTo>
                  <a:pt x="2966825" y="729304"/>
                  <a:pt x="2961082" y="715793"/>
                  <a:pt x="2949567" y="710036"/>
                </a:cubicBezTo>
                <a:cubicBezTo>
                  <a:pt x="2923818" y="697162"/>
                  <a:pt x="2867635" y="682727"/>
                  <a:pt x="2867635" y="682727"/>
                </a:cubicBezTo>
                <a:cubicBezTo>
                  <a:pt x="2853980" y="669073"/>
                  <a:pt x="2837381" y="657831"/>
                  <a:pt x="2826669" y="641764"/>
                </a:cubicBezTo>
                <a:cubicBezTo>
                  <a:pt x="2818685" y="629788"/>
                  <a:pt x="2822228" y="611857"/>
                  <a:pt x="2813013" y="600800"/>
                </a:cubicBezTo>
                <a:cubicBezTo>
                  <a:pt x="2790703" y="574029"/>
                  <a:pt x="2715465" y="536422"/>
                  <a:pt x="2690115" y="518873"/>
                </a:cubicBezTo>
                <a:cubicBezTo>
                  <a:pt x="2652690" y="492965"/>
                  <a:pt x="2621583" y="457300"/>
                  <a:pt x="2580871" y="436945"/>
                </a:cubicBezTo>
                <a:cubicBezTo>
                  <a:pt x="2562664" y="427842"/>
                  <a:pt x="2543187" y="420927"/>
                  <a:pt x="2526250" y="409636"/>
                </a:cubicBezTo>
                <a:cubicBezTo>
                  <a:pt x="2501999" y="393470"/>
                  <a:pt x="2482224" y="371184"/>
                  <a:pt x="2457973" y="355018"/>
                </a:cubicBezTo>
                <a:cubicBezTo>
                  <a:pt x="2415129" y="326457"/>
                  <a:pt x="2396764" y="326062"/>
                  <a:pt x="2348730" y="314054"/>
                </a:cubicBezTo>
                <a:cubicBezTo>
                  <a:pt x="2330523" y="295848"/>
                  <a:pt x="2314707" y="274884"/>
                  <a:pt x="2294108" y="259436"/>
                </a:cubicBezTo>
                <a:cubicBezTo>
                  <a:pt x="2248745" y="225416"/>
                  <a:pt x="2213288" y="227761"/>
                  <a:pt x="2157554" y="218472"/>
                </a:cubicBezTo>
                <a:cubicBezTo>
                  <a:pt x="2134795" y="209369"/>
                  <a:pt x="2112755" y="198206"/>
                  <a:pt x="2089277" y="191163"/>
                </a:cubicBezTo>
                <a:cubicBezTo>
                  <a:pt x="2067046" y="184494"/>
                  <a:pt x="2043019" y="184848"/>
                  <a:pt x="2021000" y="177509"/>
                </a:cubicBezTo>
                <a:cubicBezTo>
                  <a:pt x="2001688" y="171072"/>
                  <a:pt x="1985690" y="156637"/>
                  <a:pt x="1966378" y="150200"/>
                </a:cubicBezTo>
                <a:cubicBezTo>
                  <a:pt x="1947286" y="143836"/>
                  <a:pt x="1829933" y="125185"/>
                  <a:pt x="1816169" y="122891"/>
                </a:cubicBezTo>
                <a:lnTo>
                  <a:pt x="1365541" y="136545"/>
                </a:lnTo>
                <a:cubicBezTo>
                  <a:pt x="1333395" y="138152"/>
                  <a:pt x="1301869" y="146037"/>
                  <a:pt x="1269953" y="150200"/>
                </a:cubicBezTo>
                <a:lnTo>
                  <a:pt x="1051466" y="177509"/>
                </a:lnTo>
                <a:cubicBezTo>
                  <a:pt x="747098" y="220987"/>
                  <a:pt x="1353754" y="149990"/>
                  <a:pt x="860291" y="204818"/>
                </a:cubicBezTo>
                <a:cubicBezTo>
                  <a:pt x="656444" y="255774"/>
                  <a:pt x="696738" y="250898"/>
                  <a:pt x="300419" y="204818"/>
                </a:cubicBezTo>
                <a:cubicBezTo>
                  <a:pt x="267816" y="201027"/>
                  <a:pt x="249626" y="160579"/>
                  <a:pt x="218487" y="150200"/>
                </a:cubicBezTo>
                <a:cubicBezTo>
                  <a:pt x="69076" y="100399"/>
                  <a:pt x="295387" y="179824"/>
                  <a:pt x="136554" y="109236"/>
                </a:cubicBezTo>
                <a:cubicBezTo>
                  <a:pt x="110247" y="97545"/>
                  <a:pt x="81933" y="91030"/>
                  <a:pt x="54622" y="81927"/>
                </a:cubicBezTo>
                <a:lnTo>
                  <a:pt x="13655" y="68272"/>
                </a:lnTo>
                <a:lnTo>
                  <a:pt x="122899" y="54618"/>
                </a:lnTo>
                <a:cubicBezTo>
                  <a:pt x="154803" y="50364"/>
                  <a:pt x="186521" y="44723"/>
                  <a:pt x="218487" y="40963"/>
                </a:cubicBezTo>
                <a:cubicBezTo>
                  <a:pt x="263919" y="35618"/>
                  <a:pt x="309649" y="32983"/>
                  <a:pt x="355041" y="27309"/>
                </a:cubicBezTo>
                <a:cubicBezTo>
                  <a:pt x="382515" y="23875"/>
                  <a:pt x="409823" y="19084"/>
                  <a:pt x="436973" y="13654"/>
                </a:cubicBezTo>
                <a:cubicBezTo>
                  <a:pt x="455376" y="9974"/>
                  <a:pt x="510363" y="0"/>
                  <a:pt x="491595" y="0"/>
                </a:cubicBezTo>
                <a:cubicBezTo>
                  <a:pt x="454897" y="0"/>
                  <a:pt x="418766" y="9103"/>
                  <a:pt x="382351" y="13654"/>
                </a:cubicBezTo>
                <a:cubicBezTo>
                  <a:pt x="176295" y="65167"/>
                  <a:pt x="487351" y="-16792"/>
                  <a:pt x="273108" y="54618"/>
                </a:cubicBezTo>
                <a:cubicBezTo>
                  <a:pt x="174351" y="87535"/>
                  <a:pt x="134347" y="84879"/>
                  <a:pt x="27311" y="95582"/>
                </a:cubicBezTo>
                <a:cubicBezTo>
                  <a:pt x="22759" y="122891"/>
                  <a:pt x="16280" y="149948"/>
                  <a:pt x="13655" y="177509"/>
                </a:cubicBezTo>
                <a:cubicBezTo>
                  <a:pt x="7167" y="245625"/>
                  <a:pt x="0" y="382327"/>
                  <a:pt x="0" y="382327"/>
                </a:cubicBezTo>
              </a:path>
            </a:pathLst>
          </a:custGeom>
          <a:ln w="127000" cmpd="sng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110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4599057004_984399e790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3150" y="733233"/>
            <a:ext cx="9187150" cy="6124766"/>
          </a:xfrm>
          <a:prstGeom prst="rect">
            <a:avLst/>
          </a:prstGeom>
        </p:spPr>
      </p:pic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3600" dirty="0" smtClean="0">
                <a:latin typeface="Calibri"/>
                <a:cs typeface="Calibri"/>
              </a:rPr>
              <a:t>Step 1: Imagine your life at the end of CS106B</a:t>
            </a:r>
            <a:endParaRPr lang="en-US" sz="3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72276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4599057004_984399e790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3150" y="733233"/>
            <a:ext cx="9187150" cy="6124766"/>
          </a:xfrm>
          <a:prstGeom prst="rect">
            <a:avLst/>
          </a:prstGeom>
        </p:spPr>
      </p:pic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3600" dirty="0" smtClean="0">
                <a:latin typeface="Calibri"/>
                <a:cs typeface="Calibri"/>
              </a:rPr>
              <a:t>Step 1: Imagine your life at the end of CS106B</a:t>
            </a:r>
            <a:endParaRPr lang="en-US" sz="3600" dirty="0">
              <a:latin typeface="Calibri"/>
              <a:cs typeface="Calibri"/>
            </a:endParaRPr>
          </a:p>
        </p:txBody>
      </p:sp>
      <p:sp>
        <p:nvSpPr>
          <p:cNvPr id="2" name="Freeform 1"/>
          <p:cNvSpPr/>
          <p:nvPr/>
        </p:nvSpPr>
        <p:spPr>
          <a:xfrm>
            <a:off x="2826669" y="2334928"/>
            <a:ext cx="4110276" cy="1251280"/>
          </a:xfrm>
          <a:custGeom>
            <a:avLst/>
            <a:gdLst>
              <a:gd name="connsiteX0" fmla="*/ 4943256 w 4943256"/>
              <a:gd name="connsiteY0" fmla="*/ 1078709 h 1387825"/>
              <a:gd name="connsiteX1" fmla="*/ 4915946 w 4943256"/>
              <a:gd name="connsiteY1" fmla="*/ 1174291 h 1387825"/>
              <a:gd name="connsiteX2" fmla="*/ 4874979 w 4943256"/>
              <a:gd name="connsiteY2" fmla="*/ 1215255 h 1387825"/>
              <a:gd name="connsiteX3" fmla="*/ 4765736 w 4943256"/>
              <a:gd name="connsiteY3" fmla="*/ 1256219 h 1387825"/>
              <a:gd name="connsiteX4" fmla="*/ 4656493 w 4943256"/>
              <a:gd name="connsiteY4" fmla="*/ 1310837 h 1387825"/>
              <a:gd name="connsiteX5" fmla="*/ 4588216 w 4943256"/>
              <a:gd name="connsiteY5" fmla="*/ 1324491 h 1387825"/>
              <a:gd name="connsiteX6" fmla="*/ 4342419 w 4943256"/>
              <a:gd name="connsiteY6" fmla="*/ 1365455 h 1387825"/>
              <a:gd name="connsiteX7" fmla="*/ 3905446 w 4943256"/>
              <a:gd name="connsiteY7" fmla="*/ 1365455 h 1387825"/>
              <a:gd name="connsiteX8" fmla="*/ 3782547 w 4943256"/>
              <a:gd name="connsiteY8" fmla="*/ 1324491 h 1387825"/>
              <a:gd name="connsiteX9" fmla="*/ 3741581 w 4943256"/>
              <a:gd name="connsiteY9" fmla="*/ 1297182 h 1387825"/>
              <a:gd name="connsiteX10" fmla="*/ 3618682 w 4943256"/>
              <a:gd name="connsiteY10" fmla="*/ 1242564 h 1387825"/>
              <a:gd name="connsiteX11" fmla="*/ 3495784 w 4943256"/>
              <a:gd name="connsiteY11" fmla="*/ 1160637 h 1387825"/>
              <a:gd name="connsiteX12" fmla="*/ 3454817 w 4943256"/>
              <a:gd name="connsiteY12" fmla="*/ 1133328 h 1387825"/>
              <a:gd name="connsiteX13" fmla="*/ 3400196 w 4943256"/>
              <a:gd name="connsiteY13" fmla="*/ 1106019 h 1387825"/>
              <a:gd name="connsiteX14" fmla="*/ 3372885 w 4943256"/>
              <a:gd name="connsiteY14" fmla="*/ 1065055 h 1387825"/>
              <a:gd name="connsiteX15" fmla="*/ 3209020 w 4943256"/>
              <a:gd name="connsiteY15" fmla="*/ 955818 h 1387825"/>
              <a:gd name="connsiteX16" fmla="*/ 3113432 w 4943256"/>
              <a:gd name="connsiteY16" fmla="*/ 846582 h 1387825"/>
              <a:gd name="connsiteX17" fmla="*/ 3072466 w 4943256"/>
              <a:gd name="connsiteY17" fmla="*/ 819273 h 1387825"/>
              <a:gd name="connsiteX18" fmla="*/ 3058811 w 4943256"/>
              <a:gd name="connsiteY18" fmla="*/ 778309 h 1387825"/>
              <a:gd name="connsiteX19" fmla="*/ 3017844 w 4943256"/>
              <a:gd name="connsiteY19" fmla="*/ 764655 h 1387825"/>
              <a:gd name="connsiteX20" fmla="*/ 2976878 w 4943256"/>
              <a:gd name="connsiteY20" fmla="*/ 737346 h 1387825"/>
              <a:gd name="connsiteX21" fmla="*/ 2949567 w 4943256"/>
              <a:gd name="connsiteY21" fmla="*/ 710036 h 1387825"/>
              <a:gd name="connsiteX22" fmla="*/ 2867635 w 4943256"/>
              <a:gd name="connsiteY22" fmla="*/ 682727 h 1387825"/>
              <a:gd name="connsiteX23" fmla="*/ 2826669 w 4943256"/>
              <a:gd name="connsiteY23" fmla="*/ 641764 h 1387825"/>
              <a:gd name="connsiteX24" fmla="*/ 2813013 w 4943256"/>
              <a:gd name="connsiteY24" fmla="*/ 600800 h 1387825"/>
              <a:gd name="connsiteX25" fmla="*/ 2690115 w 4943256"/>
              <a:gd name="connsiteY25" fmla="*/ 518873 h 1387825"/>
              <a:gd name="connsiteX26" fmla="*/ 2580871 w 4943256"/>
              <a:gd name="connsiteY26" fmla="*/ 436945 h 1387825"/>
              <a:gd name="connsiteX27" fmla="*/ 2526250 w 4943256"/>
              <a:gd name="connsiteY27" fmla="*/ 409636 h 1387825"/>
              <a:gd name="connsiteX28" fmla="*/ 2457973 w 4943256"/>
              <a:gd name="connsiteY28" fmla="*/ 355018 h 1387825"/>
              <a:gd name="connsiteX29" fmla="*/ 2348730 w 4943256"/>
              <a:gd name="connsiteY29" fmla="*/ 314054 h 1387825"/>
              <a:gd name="connsiteX30" fmla="*/ 2294108 w 4943256"/>
              <a:gd name="connsiteY30" fmla="*/ 259436 h 1387825"/>
              <a:gd name="connsiteX31" fmla="*/ 2157554 w 4943256"/>
              <a:gd name="connsiteY31" fmla="*/ 218472 h 1387825"/>
              <a:gd name="connsiteX32" fmla="*/ 2089277 w 4943256"/>
              <a:gd name="connsiteY32" fmla="*/ 191163 h 1387825"/>
              <a:gd name="connsiteX33" fmla="*/ 2021000 w 4943256"/>
              <a:gd name="connsiteY33" fmla="*/ 177509 h 1387825"/>
              <a:gd name="connsiteX34" fmla="*/ 1966378 w 4943256"/>
              <a:gd name="connsiteY34" fmla="*/ 150200 h 1387825"/>
              <a:gd name="connsiteX35" fmla="*/ 1816169 w 4943256"/>
              <a:gd name="connsiteY35" fmla="*/ 122891 h 1387825"/>
              <a:gd name="connsiteX36" fmla="*/ 1365541 w 4943256"/>
              <a:gd name="connsiteY36" fmla="*/ 136545 h 1387825"/>
              <a:gd name="connsiteX37" fmla="*/ 1269953 w 4943256"/>
              <a:gd name="connsiteY37" fmla="*/ 150200 h 1387825"/>
              <a:gd name="connsiteX38" fmla="*/ 1051466 w 4943256"/>
              <a:gd name="connsiteY38" fmla="*/ 177509 h 1387825"/>
              <a:gd name="connsiteX39" fmla="*/ 860291 w 4943256"/>
              <a:gd name="connsiteY39" fmla="*/ 204818 h 1387825"/>
              <a:gd name="connsiteX40" fmla="*/ 300419 w 4943256"/>
              <a:gd name="connsiteY40" fmla="*/ 204818 h 1387825"/>
              <a:gd name="connsiteX41" fmla="*/ 218487 w 4943256"/>
              <a:gd name="connsiteY41" fmla="*/ 150200 h 1387825"/>
              <a:gd name="connsiteX42" fmla="*/ 136554 w 4943256"/>
              <a:gd name="connsiteY42" fmla="*/ 109236 h 1387825"/>
              <a:gd name="connsiteX43" fmla="*/ 54622 w 4943256"/>
              <a:gd name="connsiteY43" fmla="*/ 81927 h 1387825"/>
              <a:gd name="connsiteX44" fmla="*/ 13655 w 4943256"/>
              <a:gd name="connsiteY44" fmla="*/ 68272 h 1387825"/>
              <a:gd name="connsiteX45" fmla="*/ 122899 w 4943256"/>
              <a:gd name="connsiteY45" fmla="*/ 54618 h 1387825"/>
              <a:gd name="connsiteX46" fmla="*/ 218487 w 4943256"/>
              <a:gd name="connsiteY46" fmla="*/ 40963 h 1387825"/>
              <a:gd name="connsiteX47" fmla="*/ 355041 w 4943256"/>
              <a:gd name="connsiteY47" fmla="*/ 27309 h 1387825"/>
              <a:gd name="connsiteX48" fmla="*/ 436973 w 4943256"/>
              <a:gd name="connsiteY48" fmla="*/ 13654 h 1387825"/>
              <a:gd name="connsiteX49" fmla="*/ 491595 w 4943256"/>
              <a:gd name="connsiteY49" fmla="*/ 0 h 1387825"/>
              <a:gd name="connsiteX50" fmla="*/ 382351 w 4943256"/>
              <a:gd name="connsiteY50" fmla="*/ 13654 h 1387825"/>
              <a:gd name="connsiteX51" fmla="*/ 273108 w 4943256"/>
              <a:gd name="connsiteY51" fmla="*/ 54618 h 1387825"/>
              <a:gd name="connsiteX52" fmla="*/ 27311 w 4943256"/>
              <a:gd name="connsiteY52" fmla="*/ 95582 h 1387825"/>
              <a:gd name="connsiteX53" fmla="*/ 13655 w 4943256"/>
              <a:gd name="connsiteY53" fmla="*/ 177509 h 1387825"/>
              <a:gd name="connsiteX54" fmla="*/ 0 w 4943256"/>
              <a:gd name="connsiteY54" fmla="*/ 382327 h 1387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4943256" h="1387825">
                <a:moveTo>
                  <a:pt x="4943256" y="1078709"/>
                </a:moveTo>
                <a:cubicBezTo>
                  <a:pt x="4934153" y="1110570"/>
                  <a:pt x="4930765" y="1144654"/>
                  <a:pt x="4915946" y="1174291"/>
                </a:cubicBezTo>
                <a:cubicBezTo>
                  <a:pt x="4907309" y="1191563"/>
                  <a:pt x="4890694" y="1204031"/>
                  <a:pt x="4874979" y="1215255"/>
                </a:cubicBezTo>
                <a:cubicBezTo>
                  <a:pt x="4836529" y="1242718"/>
                  <a:pt x="4809720" y="1245223"/>
                  <a:pt x="4765736" y="1256219"/>
                </a:cubicBezTo>
                <a:cubicBezTo>
                  <a:pt x="4719624" y="1286958"/>
                  <a:pt x="4717231" y="1292617"/>
                  <a:pt x="4656493" y="1310837"/>
                </a:cubicBezTo>
                <a:cubicBezTo>
                  <a:pt x="4634262" y="1317506"/>
                  <a:pt x="4610831" y="1319272"/>
                  <a:pt x="4588216" y="1324491"/>
                </a:cubicBezTo>
                <a:cubicBezTo>
                  <a:pt x="4411996" y="1365155"/>
                  <a:pt x="4543863" y="1345313"/>
                  <a:pt x="4342419" y="1365455"/>
                </a:cubicBezTo>
                <a:cubicBezTo>
                  <a:pt x="4161230" y="1401692"/>
                  <a:pt x="4256628" y="1388110"/>
                  <a:pt x="3905446" y="1365455"/>
                </a:cubicBezTo>
                <a:cubicBezTo>
                  <a:pt x="3875501" y="1363523"/>
                  <a:pt x="3804959" y="1335697"/>
                  <a:pt x="3782547" y="1324491"/>
                </a:cubicBezTo>
                <a:cubicBezTo>
                  <a:pt x="3767868" y="1317152"/>
                  <a:pt x="3756260" y="1304521"/>
                  <a:pt x="3741581" y="1297182"/>
                </a:cubicBezTo>
                <a:cubicBezTo>
                  <a:pt x="3659403" y="1256096"/>
                  <a:pt x="3691077" y="1285998"/>
                  <a:pt x="3618682" y="1242564"/>
                </a:cubicBezTo>
                <a:cubicBezTo>
                  <a:pt x="3618677" y="1242561"/>
                  <a:pt x="3516270" y="1174293"/>
                  <a:pt x="3495784" y="1160637"/>
                </a:cubicBezTo>
                <a:cubicBezTo>
                  <a:pt x="3482128" y="1151534"/>
                  <a:pt x="3469496" y="1140667"/>
                  <a:pt x="3454817" y="1133328"/>
                </a:cubicBezTo>
                <a:lnTo>
                  <a:pt x="3400196" y="1106019"/>
                </a:lnTo>
                <a:cubicBezTo>
                  <a:pt x="3391092" y="1092364"/>
                  <a:pt x="3385084" y="1076033"/>
                  <a:pt x="3372885" y="1065055"/>
                </a:cubicBezTo>
                <a:cubicBezTo>
                  <a:pt x="3294432" y="994451"/>
                  <a:pt x="3283301" y="992957"/>
                  <a:pt x="3209020" y="955818"/>
                </a:cubicBezTo>
                <a:cubicBezTo>
                  <a:pt x="3171354" y="905600"/>
                  <a:pt x="3162934" y="889009"/>
                  <a:pt x="3113432" y="846582"/>
                </a:cubicBezTo>
                <a:cubicBezTo>
                  <a:pt x="3100971" y="835902"/>
                  <a:pt x="3086121" y="828376"/>
                  <a:pt x="3072466" y="819273"/>
                </a:cubicBezTo>
                <a:cubicBezTo>
                  <a:pt x="3067914" y="805618"/>
                  <a:pt x="3068989" y="788486"/>
                  <a:pt x="3058811" y="778309"/>
                </a:cubicBezTo>
                <a:cubicBezTo>
                  <a:pt x="3048632" y="768131"/>
                  <a:pt x="3030719" y="771092"/>
                  <a:pt x="3017844" y="764655"/>
                </a:cubicBezTo>
                <a:cubicBezTo>
                  <a:pt x="3003165" y="757316"/>
                  <a:pt x="2989693" y="747598"/>
                  <a:pt x="2976878" y="737346"/>
                </a:cubicBezTo>
                <a:cubicBezTo>
                  <a:pt x="2966825" y="729304"/>
                  <a:pt x="2961082" y="715793"/>
                  <a:pt x="2949567" y="710036"/>
                </a:cubicBezTo>
                <a:cubicBezTo>
                  <a:pt x="2923818" y="697162"/>
                  <a:pt x="2867635" y="682727"/>
                  <a:pt x="2867635" y="682727"/>
                </a:cubicBezTo>
                <a:cubicBezTo>
                  <a:pt x="2853980" y="669073"/>
                  <a:pt x="2837381" y="657831"/>
                  <a:pt x="2826669" y="641764"/>
                </a:cubicBezTo>
                <a:cubicBezTo>
                  <a:pt x="2818685" y="629788"/>
                  <a:pt x="2822228" y="611857"/>
                  <a:pt x="2813013" y="600800"/>
                </a:cubicBezTo>
                <a:cubicBezTo>
                  <a:pt x="2790703" y="574029"/>
                  <a:pt x="2715465" y="536422"/>
                  <a:pt x="2690115" y="518873"/>
                </a:cubicBezTo>
                <a:cubicBezTo>
                  <a:pt x="2652690" y="492965"/>
                  <a:pt x="2621583" y="457300"/>
                  <a:pt x="2580871" y="436945"/>
                </a:cubicBezTo>
                <a:cubicBezTo>
                  <a:pt x="2562664" y="427842"/>
                  <a:pt x="2543187" y="420927"/>
                  <a:pt x="2526250" y="409636"/>
                </a:cubicBezTo>
                <a:cubicBezTo>
                  <a:pt x="2501999" y="393470"/>
                  <a:pt x="2482224" y="371184"/>
                  <a:pt x="2457973" y="355018"/>
                </a:cubicBezTo>
                <a:cubicBezTo>
                  <a:pt x="2415129" y="326457"/>
                  <a:pt x="2396764" y="326062"/>
                  <a:pt x="2348730" y="314054"/>
                </a:cubicBezTo>
                <a:cubicBezTo>
                  <a:pt x="2330523" y="295848"/>
                  <a:pt x="2314707" y="274884"/>
                  <a:pt x="2294108" y="259436"/>
                </a:cubicBezTo>
                <a:cubicBezTo>
                  <a:pt x="2248745" y="225416"/>
                  <a:pt x="2213288" y="227761"/>
                  <a:pt x="2157554" y="218472"/>
                </a:cubicBezTo>
                <a:cubicBezTo>
                  <a:pt x="2134795" y="209369"/>
                  <a:pt x="2112755" y="198206"/>
                  <a:pt x="2089277" y="191163"/>
                </a:cubicBezTo>
                <a:cubicBezTo>
                  <a:pt x="2067046" y="184494"/>
                  <a:pt x="2043019" y="184848"/>
                  <a:pt x="2021000" y="177509"/>
                </a:cubicBezTo>
                <a:cubicBezTo>
                  <a:pt x="2001688" y="171072"/>
                  <a:pt x="1985690" y="156637"/>
                  <a:pt x="1966378" y="150200"/>
                </a:cubicBezTo>
                <a:cubicBezTo>
                  <a:pt x="1947286" y="143836"/>
                  <a:pt x="1829933" y="125185"/>
                  <a:pt x="1816169" y="122891"/>
                </a:cubicBezTo>
                <a:lnTo>
                  <a:pt x="1365541" y="136545"/>
                </a:lnTo>
                <a:cubicBezTo>
                  <a:pt x="1333395" y="138152"/>
                  <a:pt x="1301869" y="146037"/>
                  <a:pt x="1269953" y="150200"/>
                </a:cubicBezTo>
                <a:lnTo>
                  <a:pt x="1051466" y="177509"/>
                </a:lnTo>
                <a:cubicBezTo>
                  <a:pt x="747098" y="220987"/>
                  <a:pt x="1353754" y="149990"/>
                  <a:pt x="860291" y="204818"/>
                </a:cubicBezTo>
                <a:cubicBezTo>
                  <a:pt x="656444" y="255774"/>
                  <a:pt x="696738" y="250898"/>
                  <a:pt x="300419" y="204818"/>
                </a:cubicBezTo>
                <a:cubicBezTo>
                  <a:pt x="267816" y="201027"/>
                  <a:pt x="249626" y="160579"/>
                  <a:pt x="218487" y="150200"/>
                </a:cubicBezTo>
                <a:cubicBezTo>
                  <a:pt x="69076" y="100399"/>
                  <a:pt x="295387" y="179824"/>
                  <a:pt x="136554" y="109236"/>
                </a:cubicBezTo>
                <a:cubicBezTo>
                  <a:pt x="110247" y="97545"/>
                  <a:pt x="81933" y="91030"/>
                  <a:pt x="54622" y="81927"/>
                </a:cubicBezTo>
                <a:lnTo>
                  <a:pt x="13655" y="68272"/>
                </a:lnTo>
                <a:lnTo>
                  <a:pt x="122899" y="54618"/>
                </a:lnTo>
                <a:cubicBezTo>
                  <a:pt x="154803" y="50364"/>
                  <a:pt x="186521" y="44723"/>
                  <a:pt x="218487" y="40963"/>
                </a:cubicBezTo>
                <a:cubicBezTo>
                  <a:pt x="263919" y="35618"/>
                  <a:pt x="309649" y="32983"/>
                  <a:pt x="355041" y="27309"/>
                </a:cubicBezTo>
                <a:cubicBezTo>
                  <a:pt x="382515" y="23875"/>
                  <a:pt x="409823" y="19084"/>
                  <a:pt x="436973" y="13654"/>
                </a:cubicBezTo>
                <a:cubicBezTo>
                  <a:pt x="455376" y="9974"/>
                  <a:pt x="510363" y="0"/>
                  <a:pt x="491595" y="0"/>
                </a:cubicBezTo>
                <a:cubicBezTo>
                  <a:pt x="454897" y="0"/>
                  <a:pt x="418766" y="9103"/>
                  <a:pt x="382351" y="13654"/>
                </a:cubicBezTo>
                <a:cubicBezTo>
                  <a:pt x="176295" y="65167"/>
                  <a:pt x="487351" y="-16792"/>
                  <a:pt x="273108" y="54618"/>
                </a:cubicBezTo>
                <a:cubicBezTo>
                  <a:pt x="174351" y="87535"/>
                  <a:pt x="134347" y="84879"/>
                  <a:pt x="27311" y="95582"/>
                </a:cubicBezTo>
                <a:cubicBezTo>
                  <a:pt x="22759" y="122891"/>
                  <a:pt x="16280" y="149948"/>
                  <a:pt x="13655" y="177509"/>
                </a:cubicBezTo>
                <a:cubicBezTo>
                  <a:pt x="7167" y="245625"/>
                  <a:pt x="0" y="382327"/>
                  <a:pt x="0" y="382327"/>
                </a:cubicBezTo>
              </a:path>
            </a:pathLst>
          </a:custGeom>
          <a:ln w="127000" cmpd="sng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747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4599057004_984399e790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3150" y="733233"/>
            <a:ext cx="9187150" cy="6124766"/>
          </a:xfrm>
          <a:prstGeom prst="rect">
            <a:avLst/>
          </a:prstGeom>
        </p:spPr>
      </p:pic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3600" dirty="0" smtClean="0">
                <a:latin typeface="Calibri"/>
                <a:cs typeface="Calibri"/>
              </a:rPr>
              <a:t>Step 2: Imagine your life after Stanford</a:t>
            </a:r>
            <a:endParaRPr lang="en-US" sz="3600" dirty="0">
              <a:latin typeface="Calibri"/>
              <a:cs typeface="Calibri"/>
            </a:endParaRPr>
          </a:p>
        </p:txBody>
      </p:sp>
      <p:sp>
        <p:nvSpPr>
          <p:cNvPr id="2" name="Freeform 1"/>
          <p:cNvSpPr/>
          <p:nvPr/>
        </p:nvSpPr>
        <p:spPr>
          <a:xfrm>
            <a:off x="2826669" y="2334928"/>
            <a:ext cx="4110276" cy="1251280"/>
          </a:xfrm>
          <a:custGeom>
            <a:avLst/>
            <a:gdLst>
              <a:gd name="connsiteX0" fmla="*/ 4943256 w 4943256"/>
              <a:gd name="connsiteY0" fmla="*/ 1078709 h 1387825"/>
              <a:gd name="connsiteX1" fmla="*/ 4915946 w 4943256"/>
              <a:gd name="connsiteY1" fmla="*/ 1174291 h 1387825"/>
              <a:gd name="connsiteX2" fmla="*/ 4874979 w 4943256"/>
              <a:gd name="connsiteY2" fmla="*/ 1215255 h 1387825"/>
              <a:gd name="connsiteX3" fmla="*/ 4765736 w 4943256"/>
              <a:gd name="connsiteY3" fmla="*/ 1256219 h 1387825"/>
              <a:gd name="connsiteX4" fmla="*/ 4656493 w 4943256"/>
              <a:gd name="connsiteY4" fmla="*/ 1310837 h 1387825"/>
              <a:gd name="connsiteX5" fmla="*/ 4588216 w 4943256"/>
              <a:gd name="connsiteY5" fmla="*/ 1324491 h 1387825"/>
              <a:gd name="connsiteX6" fmla="*/ 4342419 w 4943256"/>
              <a:gd name="connsiteY6" fmla="*/ 1365455 h 1387825"/>
              <a:gd name="connsiteX7" fmla="*/ 3905446 w 4943256"/>
              <a:gd name="connsiteY7" fmla="*/ 1365455 h 1387825"/>
              <a:gd name="connsiteX8" fmla="*/ 3782547 w 4943256"/>
              <a:gd name="connsiteY8" fmla="*/ 1324491 h 1387825"/>
              <a:gd name="connsiteX9" fmla="*/ 3741581 w 4943256"/>
              <a:gd name="connsiteY9" fmla="*/ 1297182 h 1387825"/>
              <a:gd name="connsiteX10" fmla="*/ 3618682 w 4943256"/>
              <a:gd name="connsiteY10" fmla="*/ 1242564 h 1387825"/>
              <a:gd name="connsiteX11" fmla="*/ 3495784 w 4943256"/>
              <a:gd name="connsiteY11" fmla="*/ 1160637 h 1387825"/>
              <a:gd name="connsiteX12" fmla="*/ 3454817 w 4943256"/>
              <a:gd name="connsiteY12" fmla="*/ 1133328 h 1387825"/>
              <a:gd name="connsiteX13" fmla="*/ 3400196 w 4943256"/>
              <a:gd name="connsiteY13" fmla="*/ 1106019 h 1387825"/>
              <a:gd name="connsiteX14" fmla="*/ 3372885 w 4943256"/>
              <a:gd name="connsiteY14" fmla="*/ 1065055 h 1387825"/>
              <a:gd name="connsiteX15" fmla="*/ 3209020 w 4943256"/>
              <a:gd name="connsiteY15" fmla="*/ 955818 h 1387825"/>
              <a:gd name="connsiteX16" fmla="*/ 3113432 w 4943256"/>
              <a:gd name="connsiteY16" fmla="*/ 846582 h 1387825"/>
              <a:gd name="connsiteX17" fmla="*/ 3072466 w 4943256"/>
              <a:gd name="connsiteY17" fmla="*/ 819273 h 1387825"/>
              <a:gd name="connsiteX18" fmla="*/ 3058811 w 4943256"/>
              <a:gd name="connsiteY18" fmla="*/ 778309 h 1387825"/>
              <a:gd name="connsiteX19" fmla="*/ 3017844 w 4943256"/>
              <a:gd name="connsiteY19" fmla="*/ 764655 h 1387825"/>
              <a:gd name="connsiteX20" fmla="*/ 2976878 w 4943256"/>
              <a:gd name="connsiteY20" fmla="*/ 737346 h 1387825"/>
              <a:gd name="connsiteX21" fmla="*/ 2949567 w 4943256"/>
              <a:gd name="connsiteY21" fmla="*/ 710036 h 1387825"/>
              <a:gd name="connsiteX22" fmla="*/ 2867635 w 4943256"/>
              <a:gd name="connsiteY22" fmla="*/ 682727 h 1387825"/>
              <a:gd name="connsiteX23" fmla="*/ 2826669 w 4943256"/>
              <a:gd name="connsiteY23" fmla="*/ 641764 h 1387825"/>
              <a:gd name="connsiteX24" fmla="*/ 2813013 w 4943256"/>
              <a:gd name="connsiteY24" fmla="*/ 600800 h 1387825"/>
              <a:gd name="connsiteX25" fmla="*/ 2690115 w 4943256"/>
              <a:gd name="connsiteY25" fmla="*/ 518873 h 1387825"/>
              <a:gd name="connsiteX26" fmla="*/ 2580871 w 4943256"/>
              <a:gd name="connsiteY26" fmla="*/ 436945 h 1387825"/>
              <a:gd name="connsiteX27" fmla="*/ 2526250 w 4943256"/>
              <a:gd name="connsiteY27" fmla="*/ 409636 h 1387825"/>
              <a:gd name="connsiteX28" fmla="*/ 2457973 w 4943256"/>
              <a:gd name="connsiteY28" fmla="*/ 355018 h 1387825"/>
              <a:gd name="connsiteX29" fmla="*/ 2348730 w 4943256"/>
              <a:gd name="connsiteY29" fmla="*/ 314054 h 1387825"/>
              <a:gd name="connsiteX30" fmla="*/ 2294108 w 4943256"/>
              <a:gd name="connsiteY30" fmla="*/ 259436 h 1387825"/>
              <a:gd name="connsiteX31" fmla="*/ 2157554 w 4943256"/>
              <a:gd name="connsiteY31" fmla="*/ 218472 h 1387825"/>
              <a:gd name="connsiteX32" fmla="*/ 2089277 w 4943256"/>
              <a:gd name="connsiteY32" fmla="*/ 191163 h 1387825"/>
              <a:gd name="connsiteX33" fmla="*/ 2021000 w 4943256"/>
              <a:gd name="connsiteY33" fmla="*/ 177509 h 1387825"/>
              <a:gd name="connsiteX34" fmla="*/ 1966378 w 4943256"/>
              <a:gd name="connsiteY34" fmla="*/ 150200 h 1387825"/>
              <a:gd name="connsiteX35" fmla="*/ 1816169 w 4943256"/>
              <a:gd name="connsiteY35" fmla="*/ 122891 h 1387825"/>
              <a:gd name="connsiteX36" fmla="*/ 1365541 w 4943256"/>
              <a:gd name="connsiteY36" fmla="*/ 136545 h 1387825"/>
              <a:gd name="connsiteX37" fmla="*/ 1269953 w 4943256"/>
              <a:gd name="connsiteY37" fmla="*/ 150200 h 1387825"/>
              <a:gd name="connsiteX38" fmla="*/ 1051466 w 4943256"/>
              <a:gd name="connsiteY38" fmla="*/ 177509 h 1387825"/>
              <a:gd name="connsiteX39" fmla="*/ 860291 w 4943256"/>
              <a:gd name="connsiteY39" fmla="*/ 204818 h 1387825"/>
              <a:gd name="connsiteX40" fmla="*/ 300419 w 4943256"/>
              <a:gd name="connsiteY40" fmla="*/ 204818 h 1387825"/>
              <a:gd name="connsiteX41" fmla="*/ 218487 w 4943256"/>
              <a:gd name="connsiteY41" fmla="*/ 150200 h 1387825"/>
              <a:gd name="connsiteX42" fmla="*/ 136554 w 4943256"/>
              <a:gd name="connsiteY42" fmla="*/ 109236 h 1387825"/>
              <a:gd name="connsiteX43" fmla="*/ 54622 w 4943256"/>
              <a:gd name="connsiteY43" fmla="*/ 81927 h 1387825"/>
              <a:gd name="connsiteX44" fmla="*/ 13655 w 4943256"/>
              <a:gd name="connsiteY44" fmla="*/ 68272 h 1387825"/>
              <a:gd name="connsiteX45" fmla="*/ 122899 w 4943256"/>
              <a:gd name="connsiteY45" fmla="*/ 54618 h 1387825"/>
              <a:gd name="connsiteX46" fmla="*/ 218487 w 4943256"/>
              <a:gd name="connsiteY46" fmla="*/ 40963 h 1387825"/>
              <a:gd name="connsiteX47" fmla="*/ 355041 w 4943256"/>
              <a:gd name="connsiteY47" fmla="*/ 27309 h 1387825"/>
              <a:gd name="connsiteX48" fmla="*/ 436973 w 4943256"/>
              <a:gd name="connsiteY48" fmla="*/ 13654 h 1387825"/>
              <a:gd name="connsiteX49" fmla="*/ 491595 w 4943256"/>
              <a:gd name="connsiteY49" fmla="*/ 0 h 1387825"/>
              <a:gd name="connsiteX50" fmla="*/ 382351 w 4943256"/>
              <a:gd name="connsiteY50" fmla="*/ 13654 h 1387825"/>
              <a:gd name="connsiteX51" fmla="*/ 273108 w 4943256"/>
              <a:gd name="connsiteY51" fmla="*/ 54618 h 1387825"/>
              <a:gd name="connsiteX52" fmla="*/ 27311 w 4943256"/>
              <a:gd name="connsiteY52" fmla="*/ 95582 h 1387825"/>
              <a:gd name="connsiteX53" fmla="*/ 13655 w 4943256"/>
              <a:gd name="connsiteY53" fmla="*/ 177509 h 1387825"/>
              <a:gd name="connsiteX54" fmla="*/ 0 w 4943256"/>
              <a:gd name="connsiteY54" fmla="*/ 382327 h 1387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4943256" h="1387825">
                <a:moveTo>
                  <a:pt x="4943256" y="1078709"/>
                </a:moveTo>
                <a:cubicBezTo>
                  <a:pt x="4934153" y="1110570"/>
                  <a:pt x="4930765" y="1144654"/>
                  <a:pt x="4915946" y="1174291"/>
                </a:cubicBezTo>
                <a:cubicBezTo>
                  <a:pt x="4907309" y="1191563"/>
                  <a:pt x="4890694" y="1204031"/>
                  <a:pt x="4874979" y="1215255"/>
                </a:cubicBezTo>
                <a:cubicBezTo>
                  <a:pt x="4836529" y="1242718"/>
                  <a:pt x="4809720" y="1245223"/>
                  <a:pt x="4765736" y="1256219"/>
                </a:cubicBezTo>
                <a:cubicBezTo>
                  <a:pt x="4719624" y="1286958"/>
                  <a:pt x="4717231" y="1292617"/>
                  <a:pt x="4656493" y="1310837"/>
                </a:cubicBezTo>
                <a:cubicBezTo>
                  <a:pt x="4634262" y="1317506"/>
                  <a:pt x="4610831" y="1319272"/>
                  <a:pt x="4588216" y="1324491"/>
                </a:cubicBezTo>
                <a:cubicBezTo>
                  <a:pt x="4411996" y="1365155"/>
                  <a:pt x="4543863" y="1345313"/>
                  <a:pt x="4342419" y="1365455"/>
                </a:cubicBezTo>
                <a:cubicBezTo>
                  <a:pt x="4161230" y="1401692"/>
                  <a:pt x="4256628" y="1388110"/>
                  <a:pt x="3905446" y="1365455"/>
                </a:cubicBezTo>
                <a:cubicBezTo>
                  <a:pt x="3875501" y="1363523"/>
                  <a:pt x="3804959" y="1335697"/>
                  <a:pt x="3782547" y="1324491"/>
                </a:cubicBezTo>
                <a:cubicBezTo>
                  <a:pt x="3767868" y="1317152"/>
                  <a:pt x="3756260" y="1304521"/>
                  <a:pt x="3741581" y="1297182"/>
                </a:cubicBezTo>
                <a:cubicBezTo>
                  <a:pt x="3659403" y="1256096"/>
                  <a:pt x="3691077" y="1285998"/>
                  <a:pt x="3618682" y="1242564"/>
                </a:cubicBezTo>
                <a:cubicBezTo>
                  <a:pt x="3618677" y="1242561"/>
                  <a:pt x="3516270" y="1174293"/>
                  <a:pt x="3495784" y="1160637"/>
                </a:cubicBezTo>
                <a:cubicBezTo>
                  <a:pt x="3482128" y="1151534"/>
                  <a:pt x="3469496" y="1140667"/>
                  <a:pt x="3454817" y="1133328"/>
                </a:cubicBezTo>
                <a:lnTo>
                  <a:pt x="3400196" y="1106019"/>
                </a:lnTo>
                <a:cubicBezTo>
                  <a:pt x="3391092" y="1092364"/>
                  <a:pt x="3385084" y="1076033"/>
                  <a:pt x="3372885" y="1065055"/>
                </a:cubicBezTo>
                <a:cubicBezTo>
                  <a:pt x="3294432" y="994451"/>
                  <a:pt x="3283301" y="992957"/>
                  <a:pt x="3209020" y="955818"/>
                </a:cubicBezTo>
                <a:cubicBezTo>
                  <a:pt x="3171354" y="905600"/>
                  <a:pt x="3162934" y="889009"/>
                  <a:pt x="3113432" y="846582"/>
                </a:cubicBezTo>
                <a:cubicBezTo>
                  <a:pt x="3100971" y="835902"/>
                  <a:pt x="3086121" y="828376"/>
                  <a:pt x="3072466" y="819273"/>
                </a:cubicBezTo>
                <a:cubicBezTo>
                  <a:pt x="3067914" y="805618"/>
                  <a:pt x="3068989" y="788486"/>
                  <a:pt x="3058811" y="778309"/>
                </a:cubicBezTo>
                <a:cubicBezTo>
                  <a:pt x="3048632" y="768131"/>
                  <a:pt x="3030719" y="771092"/>
                  <a:pt x="3017844" y="764655"/>
                </a:cubicBezTo>
                <a:cubicBezTo>
                  <a:pt x="3003165" y="757316"/>
                  <a:pt x="2989693" y="747598"/>
                  <a:pt x="2976878" y="737346"/>
                </a:cubicBezTo>
                <a:cubicBezTo>
                  <a:pt x="2966825" y="729304"/>
                  <a:pt x="2961082" y="715793"/>
                  <a:pt x="2949567" y="710036"/>
                </a:cubicBezTo>
                <a:cubicBezTo>
                  <a:pt x="2923818" y="697162"/>
                  <a:pt x="2867635" y="682727"/>
                  <a:pt x="2867635" y="682727"/>
                </a:cubicBezTo>
                <a:cubicBezTo>
                  <a:pt x="2853980" y="669073"/>
                  <a:pt x="2837381" y="657831"/>
                  <a:pt x="2826669" y="641764"/>
                </a:cubicBezTo>
                <a:cubicBezTo>
                  <a:pt x="2818685" y="629788"/>
                  <a:pt x="2822228" y="611857"/>
                  <a:pt x="2813013" y="600800"/>
                </a:cubicBezTo>
                <a:cubicBezTo>
                  <a:pt x="2790703" y="574029"/>
                  <a:pt x="2715465" y="536422"/>
                  <a:pt x="2690115" y="518873"/>
                </a:cubicBezTo>
                <a:cubicBezTo>
                  <a:pt x="2652690" y="492965"/>
                  <a:pt x="2621583" y="457300"/>
                  <a:pt x="2580871" y="436945"/>
                </a:cubicBezTo>
                <a:cubicBezTo>
                  <a:pt x="2562664" y="427842"/>
                  <a:pt x="2543187" y="420927"/>
                  <a:pt x="2526250" y="409636"/>
                </a:cubicBezTo>
                <a:cubicBezTo>
                  <a:pt x="2501999" y="393470"/>
                  <a:pt x="2482224" y="371184"/>
                  <a:pt x="2457973" y="355018"/>
                </a:cubicBezTo>
                <a:cubicBezTo>
                  <a:pt x="2415129" y="326457"/>
                  <a:pt x="2396764" y="326062"/>
                  <a:pt x="2348730" y="314054"/>
                </a:cubicBezTo>
                <a:cubicBezTo>
                  <a:pt x="2330523" y="295848"/>
                  <a:pt x="2314707" y="274884"/>
                  <a:pt x="2294108" y="259436"/>
                </a:cubicBezTo>
                <a:cubicBezTo>
                  <a:pt x="2248745" y="225416"/>
                  <a:pt x="2213288" y="227761"/>
                  <a:pt x="2157554" y="218472"/>
                </a:cubicBezTo>
                <a:cubicBezTo>
                  <a:pt x="2134795" y="209369"/>
                  <a:pt x="2112755" y="198206"/>
                  <a:pt x="2089277" y="191163"/>
                </a:cubicBezTo>
                <a:cubicBezTo>
                  <a:pt x="2067046" y="184494"/>
                  <a:pt x="2043019" y="184848"/>
                  <a:pt x="2021000" y="177509"/>
                </a:cubicBezTo>
                <a:cubicBezTo>
                  <a:pt x="2001688" y="171072"/>
                  <a:pt x="1985690" y="156637"/>
                  <a:pt x="1966378" y="150200"/>
                </a:cubicBezTo>
                <a:cubicBezTo>
                  <a:pt x="1947286" y="143836"/>
                  <a:pt x="1829933" y="125185"/>
                  <a:pt x="1816169" y="122891"/>
                </a:cubicBezTo>
                <a:lnTo>
                  <a:pt x="1365541" y="136545"/>
                </a:lnTo>
                <a:cubicBezTo>
                  <a:pt x="1333395" y="138152"/>
                  <a:pt x="1301869" y="146037"/>
                  <a:pt x="1269953" y="150200"/>
                </a:cubicBezTo>
                <a:lnTo>
                  <a:pt x="1051466" y="177509"/>
                </a:lnTo>
                <a:cubicBezTo>
                  <a:pt x="747098" y="220987"/>
                  <a:pt x="1353754" y="149990"/>
                  <a:pt x="860291" y="204818"/>
                </a:cubicBezTo>
                <a:cubicBezTo>
                  <a:pt x="656444" y="255774"/>
                  <a:pt x="696738" y="250898"/>
                  <a:pt x="300419" y="204818"/>
                </a:cubicBezTo>
                <a:cubicBezTo>
                  <a:pt x="267816" y="201027"/>
                  <a:pt x="249626" y="160579"/>
                  <a:pt x="218487" y="150200"/>
                </a:cubicBezTo>
                <a:cubicBezTo>
                  <a:pt x="69076" y="100399"/>
                  <a:pt x="295387" y="179824"/>
                  <a:pt x="136554" y="109236"/>
                </a:cubicBezTo>
                <a:cubicBezTo>
                  <a:pt x="110247" y="97545"/>
                  <a:pt x="81933" y="91030"/>
                  <a:pt x="54622" y="81927"/>
                </a:cubicBezTo>
                <a:lnTo>
                  <a:pt x="13655" y="68272"/>
                </a:lnTo>
                <a:lnTo>
                  <a:pt x="122899" y="54618"/>
                </a:lnTo>
                <a:cubicBezTo>
                  <a:pt x="154803" y="50364"/>
                  <a:pt x="186521" y="44723"/>
                  <a:pt x="218487" y="40963"/>
                </a:cubicBezTo>
                <a:cubicBezTo>
                  <a:pt x="263919" y="35618"/>
                  <a:pt x="309649" y="32983"/>
                  <a:pt x="355041" y="27309"/>
                </a:cubicBezTo>
                <a:cubicBezTo>
                  <a:pt x="382515" y="23875"/>
                  <a:pt x="409823" y="19084"/>
                  <a:pt x="436973" y="13654"/>
                </a:cubicBezTo>
                <a:cubicBezTo>
                  <a:pt x="455376" y="9974"/>
                  <a:pt x="510363" y="0"/>
                  <a:pt x="491595" y="0"/>
                </a:cubicBezTo>
                <a:cubicBezTo>
                  <a:pt x="454897" y="0"/>
                  <a:pt x="418766" y="9103"/>
                  <a:pt x="382351" y="13654"/>
                </a:cubicBezTo>
                <a:cubicBezTo>
                  <a:pt x="176295" y="65167"/>
                  <a:pt x="487351" y="-16792"/>
                  <a:pt x="273108" y="54618"/>
                </a:cubicBezTo>
                <a:cubicBezTo>
                  <a:pt x="174351" y="87535"/>
                  <a:pt x="134347" y="84879"/>
                  <a:pt x="27311" y="95582"/>
                </a:cubicBezTo>
                <a:cubicBezTo>
                  <a:pt x="22759" y="122891"/>
                  <a:pt x="16280" y="149948"/>
                  <a:pt x="13655" y="177509"/>
                </a:cubicBezTo>
                <a:cubicBezTo>
                  <a:pt x="7167" y="245625"/>
                  <a:pt x="0" y="382327"/>
                  <a:pt x="0" y="382327"/>
                </a:cubicBezTo>
              </a:path>
            </a:pathLst>
          </a:custGeom>
          <a:ln w="127000" cmpd="sng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94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4599057004_984399e790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3150" y="733233"/>
            <a:ext cx="9187150" cy="6124766"/>
          </a:xfrm>
          <a:prstGeom prst="rect">
            <a:avLst/>
          </a:prstGeom>
        </p:spPr>
      </p:pic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3600" dirty="0" smtClean="0">
                <a:latin typeface="Calibri"/>
                <a:cs typeface="Calibri"/>
              </a:rPr>
              <a:t>Step 2: Imagine your life after Stanford</a:t>
            </a:r>
            <a:endParaRPr lang="en-US" sz="3600" dirty="0">
              <a:latin typeface="Calibri"/>
              <a:cs typeface="Calibri"/>
            </a:endParaRPr>
          </a:p>
        </p:txBody>
      </p:sp>
      <p:sp>
        <p:nvSpPr>
          <p:cNvPr id="2" name="Freeform 1"/>
          <p:cNvSpPr/>
          <p:nvPr/>
        </p:nvSpPr>
        <p:spPr>
          <a:xfrm>
            <a:off x="2826669" y="2334928"/>
            <a:ext cx="4110276" cy="1251280"/>
          </a:xfrm>
          <a:custGeom>
            <a:avLst/>
            <a:gdLst>
              <a:gd name="connsiteX0" fmla="*/ 4943256 w 4943256"/>
              <a:gd name="connsiteY0" fmla="*/ 1078709 h 1387825"/>
              <a:gd name="connsiteX1" fmla="*/ 4915946 w 4943256"/>
              <a:gd name="connsiteY1" fmla="*/ 1174291 h 1387825"/>
              <a:gd name="connsiteX2" fmla="*/ 4874979 w 4943256"/>
              <a:gd name="connsiteY2" fmla="*/ 1215255 h 1387825"/>
              <a:gd name="connsiteX3" fmla="*/ 4765736 w 4943256"/>
              <a:gd name="connsiteY3" fmla="*/ 1256219 h 1387825"/>
              <a:gd name="connsiteX4" fmla="*/ 4656493 w 4943256"/>
              <a:gd name="connsiteY4" fmla="*/ 1310837 h 1387825"/>
              <a:gd name="connsiteX5" fmla="*/ 4588216 w 4943256"/>
              <a:gd name="connsiteY5" fmla="*/ 1324491 h 1387825"/>
              <a:gd name="connsiteX6" fmla="*/ 4342419 w 4943256"/>
              <a:gd name="connsiteY6" fmla="*/ 1365455 h 1387825"/>
              <a:gd name="connsiteX7" fmla="*/ 3905446 w 4943256"/>
              <a:gd name="connsiteY7" fmla="*/ 1365455 h 1387825"/>
              <a:gd name="connsiteX8" fmla="*/ 3782547 w 4943256"/>
              <a:gd name="connsiteY8" fmla="*/ 1324491 h 1387825"/>
              <a:gd name="connsiteX9" fmla="*/ 3741581 w 4943256"/>
              <a:gd name="connsiteY9" fmla="*/ 1297182 h 1387825"/>
              <a:gd name="connsiteX10" fmla="*/ 3618682 w 4943256"/>
              <a:gd name="connsiteY10" fmla="*/ 1242564 h 1387825"/>
              <a:gd name="connsiteX11" fmla="*/ 3495784 w 4943256"/>
              <a:gd name="connsiteY11" fmla="*/ 1160637 h 1387825"/>
              <a:gd name="connsiteX12" fmla="*/ 3454817 w 4943256"/>
              <a:gd name="connsiteY12" fmla="*/ 1133328 h 1387825"/>
              <a:gd name="connsiteX13" fmla="*/ 3400196 w 4943256"/>
              <a:gd name="connsiteY13" fmla="*/ 1106019 h 1387825"/>
              <a:gd name="connsiteX14" fmla="*/ 3372885 w 4943256"/>
              <a:gd name="connsiteY14" fmla="*/ 1065055 h 1387825"/>
              <a:gd name="connsiteX15" fmla="*/ 3209020 w 4943256"/>
              <a:gd name="connsiteY15" fmla="*/ 955818 h 1387825"/>
              <a:gd name="connsiteX16" fmla="*/ 3113432 w 4943256"/>
              <a:gd name="connsiteY16" fmla="*/ 846582 h 1387825"/>
              <a:gd name="connsiteX17" fmla="*/ 3072466 w 4943256"/>
              <a:gd name="connsiteY17" fmla="*/ 819273 h 1387825"/>
              <a:gd name="connsiteX18" fmla="*/ 3058811 w 4943256"/>
              <a:gd name="connsiteY18" fmla="*/ 778309 h 1387825"/>
              <a:gd name="connsiteX19" fmla="*/ 3017844 w 4943256"/>
              <a:gd name="connsiteY19" fmla="*/ 764655 h 1387825"/>
              <a:gd name="connsiteX20" fmla="*/ 2976878 w 4943256"/>
              <a:gd name="connsiteY20" fmla="*/ 737346 h 1387825"/>
              <a:gd name="connsiteX21" fmla="*/ 2949567 w 4943256"/>
              <a:gd name="connsiteY21" fmla="*/ 710036 h 1387825"/>
              <a:gd name="connsiteX22" fmla="*/ 2867635 w 4943256"/>
              <a:gd name="connsiteY22" fmla="*/ 682727 h 1387825"/>
              <a:gd name="connsiteX23" fmla="*/ 2826669 w 4943256"/>
              <a:gd name="connsiteY23" fmla="*/ 641764 h 1387825"/>
              <a:gd name="connsiteX24" fmla="*/ 2813013 w 4943256"/>
              <a:gd name="connsiteY24" fmla="*/ 600800 h 1387825"/>
              <a:gd name="connsiteX25" fmla="*/ 2690115 w 4943256"/>
              <a:gd name="connsiteY25" fmla="*/ 518873 h 1387825"/>
              <a:gd name="connsiteX26" fmla="*/ 2580871 w 4943256"/>
              <a:gd name="connsiteY26" fmla="*/ 436945 h 1387825"/>
              <a:gd name="connsiteX27" fmla="*/ 2526250 w 4943256"/>
              <a:gd name="connsiteY27" fmla="*/ 409636 h 1387825"/>
              <a:gd name="connsiteX28" fmla="*/ 2457973 w 4943256"/>
              <a:gd name="connsiteY28" fmla="*/ 355018 h 1387825"/>
              <a:gd name="connsiteX29" fmla="*/ 2348730 w 4943256"/>
              <a:gd name="connsiteY29" fmla="*/ 314054 h 1387825"/>
              <a:gd name="connsiteX30" fmla="*/ 2294108 w 4943256"/>
              <a:gd name="connsiteY30" fmla="*/ 259436 h 1387825"/>
              <a:gd name="connsiteX31" fmla="*/ 2157554 w 4943256"/>
              <a:gd name="connsiteY31" fmla="*/ 218472 h 1387825"/>
              <a:gd name="connsiteX32" fmla="*/ 2089277 w 4943256"/>
              <a:gd name="connsiteY32" fmla="*/ 191163 h 1387825"/>
              <a:gd name="connsiteX33" fmla="*/ 2021000 w 4943256"/>
              <a:gd name="connsiteY33" fmla="*/ 177509 h 1387825"/>
              <a:gd name="connsiteX34" fmla="*/ 1966378 w 4943256"/>
              <a:gd name="connsiteY34" fmla="*/ 150200 h 1387825"/>
              <a:gd name="connsiteX35" fmla="*/ 1816169 w 4943256"/>
              <a:gd name="connsiteY35" fmla="*/ 122891 h 1387825"/>
              <a:gd name="connsiteX36" fmla="*/ 1365541 w 4943256"/>
              <a:gd name="connsiteY36" fmla="*/ 136545 h 1387825"/>
              <a:gd name="connsiteX37" fmla="*/ 1269953 w 4943256"/>
              <a:gd name="connsiteY37" fmla="*/ 150200 h 1387825"/>
              <a:gd name="connsiteX38" fmla="*/ 1051466 w 4943256"/>
              <a:gd name="connsiteY38" fmla="*/ 177509 h 1387825"/>
              <a:gd name="connsiteX39" fmla="*/ 860291 w 4943256"/>
              <a:gd name="connsiteY39" fmla="*/ 204818 h 1387825"/>
              <a:gd name="connsiteX40" fmla="*/ 300419 w 4943256"/>
              <a:gd name="connsiteY40" fmla="*/ 204818 h 1387825"/>
              <a:gd name="connsiteX41" fmla="*/ 218487 w 4943256"/>
              <a:gd name="connsiteY41" fmla="*/ 150200 h 1387825"/>
              <a:gd name="connsiteX42" fmla="*/ 136554 w 4943256"/>
              <a:gd name="connsiteY42" fmla="*/ 109236 h 1387825"/>
              <a:gd name="connsiteX43" fmla="*/ 54622 w 4943256"/>
              <a:gd name="connsiteY43" fmla="*/ 81927 h 1387825"/>
              <a:gd name="connsiteX44" fmla="*/ 13655 w 4943256"/>
              <a:gd name="connsiteY44" fmla="*/ 68272 h 1387825"/>
              <a:gd name="connsiteX45" fmla="*/ 122899 w 4943256"/>
              <a:gd name="connsiteY45" fmla="*/ 54618 h 1387825"/>
              <a:gd name="connsiteX46" fmla="*/ 218487 w 4943256"/>
              <a:gd name="connsiteY46" fmla="*/ 40963 h 1387825"/>
              <a:gd name="connsiteX47" fmla="*/ 355041 w 4943256"/>
              <a:gd name="connsiteY47" fmla="*/ 27309 h 1387825"/>
              <a:gd name="connsiteX48" fmla="*/ 436973 w 4943256"/>
              <a:gd name="connsiteY48" fmla="*/ 13654 h 1387825"/>
              <a:gd name="connsiteX49" fmla="*/ 491595 w 4943256"/>
              <a:gd name="connsiteY49" fmla="*/ 0 h 1387825"/>
              <a:gd name="connsiteX50" fmla="*/ 382351 w 4943256"/>
              <a:gd name="connsiteY50" fmla="*/ 13654 h 1387825"/>
              <a:gd name="connsiteX51" fmla="*/ 273108 w 4943256"/>
              <a:gd name="connsiteY51" fmla="*/ 54618 h 1387825"/>
              <a:gd name="connsiteX52" fmla="*/ 27311 w 4943256"/>
              <a:gd name="connsiteY52" fmla="*/ 95582 h 1387825"/>
              <a:gd name="connsiteX53" fmla="*/ 13655 w 4943256"/>
              <a:gd name="connsiteY53" fmla="*/ 177509 h 1387825"/>
              <a:gd name="connsiteX54" fmla="*/ 0 w 4943256"/>
              <a:gd name="connsiteY54" fmla="*/ 382327 h 1387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4943256" h="1387825">
                <a:moveTo>
                  <a:pt x="4943256" y="1078709"/>
                </a:moveTo>
                <a:cubicBezTo>
                  <a:pt x="4934153" y="1110570"/>
                  <a:pt x="4930765" y="1144654"/>
                  <a:pt x="4915946" y="1174291"/>
                </a:cubicBezTo>
                <a:cubicBezTo>
                  <a:pt x="4907309" y="1191563"/>
                  <a:pt x="4890694" y="1204031"/>
                  <a:pt x="4874979" y="1215255"/>
                </a:cubicBezTo>
                <a:cubicBezTo>
                  <a:pt x="4836529" y="1242718"/>
                  <a:pt x="4809720" y="1245223"/>
                  <a:pt x="4765736" y="1256219"/>
                </a:cubicBezTo>
                <a:cubicBezTo>
                  <a:pt x="4719624" y="1286958"/>
                  <a:pt x="4717231" y="1292617"/>
                  <a:pt x="4656493" y="1310837"/>
                </a:cubicBezTo>
                <a:cubicBezTo>
                  <a:pt x="4634262" y="1317506"/>
                  <a:pt x="4610831" y="1319272"/>
                  <a:pt x="4588216" y="1324491"/>
                </a:cubicBezTo>
                <a:cubicBezTo>
                  <a:pt x="4411996" y="1365155"/>
                  <a:pt x="4543863" y="1345313"/>
                  <a:pt x="4342419" y="1365455"/>
                </a:cubicBezTo>
                <a:cubicBezTo>
                  <a:pt x="4161230" y="1401692"/>
                  <a:pt x="4256628" y="1388110"/>
                  <a:pt x="3905446" y="1365455"/>
                </a:cubicBezTo>
                <a:cubicBezTo>
                  <a:pt x="3875501" y="1363523"/>
                  <a:pt x="3804959" y="1335697"/>
                  <a:pt x="3782547" y="1324491"/>
                </a:cubicBezTo>
                <a:cubicBezTo>
                  <a:pt x="3767868" y="1317152"/>
                  <a:pt x="3756260" y="1304521"/>
                  <a:pt x="3741581" y="1297182"/>
                </a:cubicBezTo>
                <a:cubicBezTo>
                  <a:pt x="3659403" y="1256096"/>
                  <a:pt x="3691077" y="1285998"/>
                  <a:pt x="3618682" y="1242564"/>
                </a:cubicBezTo>
                <a:cubicBezTo>
                  <a:pt x="3618677" y="1242561"/>
                  <a:pt x="3516270" y="1174293"/>
                  <a:pt x="3495784" y="1160637"/>
                </a:cubicBezTo>
                <a:cubicBezTo>
                  <a:pt x="3482128" y="1151534"/>
                  <a:pt x="3469496" y="1140667"/>
                  <a:pt x="3454817" y="1133328"/>
                </a:cubicBezTo>
                <a:lnTo>
                  <a:pt x="3400196" y="1106019"/>
                </a:lnTo>
                <a:cubicBezTo>
                  <a:pt x="3391092" y="1092364"/>
                  <a:pt x="3385084" y="1076033"/>
                  <a:pt x="3372885" y="1065055"/>
                </a:cubicBezTo>
                <a:cubicBezTo>
                  <a:pt x="3294432" y="994451"/>
                  <a:pt x="3283301" y="992957"/>
                  <a:pt x="3209020" y="955818"/>
                </a:cubicBezTo>
                <a:cubicBezTo>
                  <a:pt x="3171354" y="905600"/>
                  <a:pt x="3162934" y="889009"/>
                  <a:pt x="3113432" y="846582"/>
                </a:cubicBezTo>
                <a:cubicBezTo>
                  <a:pt x="3100971" y="835902"/>
                  <a:pt x="3086121" y="828376"/>
                  <a:pt x="3072466" y="819273"/>
                </a:cubicBezTo>
                <a:cubicBezTo>
                  <a:pt x="3067914" y="805618"/>
                  <a:pt x="3068989" y="788486"/>
                  <a:pt x="3058811" y="778309"/>
                </a:cubicBezTo>
                <a:cubicBezTo>
                  <a:pt x="3048632" y="768131"/>
                  <a:pt x="3030719" y="771092"/>
                  <a:pt x="3017844" y="764655"/>
                </a:cubicBezTo>
                <a:cubicBezTo>
                  <a:pt x="3003165" y="757316"/>
                  <a:pt x="2989693" y="747598"/>
                  <a:pt x="2976878" y="737346"/>
                </a:cubicBezTo>
                <a:cubicBezTo>
                  <a:pt x="2966825" y="729304"/>
                  <a:pt x="2961082" y="715793"/>
                  <a:pt x="2949567" y="710036"/>
                </a:cubicBezTo>
                <a:cubicBezTo>
                  <a:pt x="2923818" y="697162"/>
                  <a:pt x="2867635" y="682727"/>
                  <a:pt x="2867635" y="682727"/>
                </a:cubicBezTo>
                <a:cubicBezTo>
                  <a:pt x="2853980" y="669073"/>
                  <a:pt x="2837381" y="657831"/>
                  <a:pt x="2826669" y="641764"/>
                </a:cubicBezTo>
                <a:cubicBezTo>
                  <a:pt x="2818685" y="629788"/>
                  <a:pt x="2822228" y="611857"/>
                  <a:pt x="2813013" y="600800"/>
                </a:cubicBezTo>
                <a:cubicBezTo>
                  <a:pt x="2790703" y="574029"/>
                  <a:pt x="2715465" y="536422"/>
                  <a:pt x="2690115" y="518873"/>
                </a:cubicBezTo>
                <a:cubicBezTo>
                  <a:pt x="2652690" y="492965"/>
                  <a:pt x="2621583" y="457300"/>
                  <a:pt x="2580871" y="436945"/>
                </a:cubicBezTo>
                <a:cubicBezTo>
                  <a:pt x="2562664" y="427842"/>
                  <a:pt x="2543187" y="420927"/>
                  <a:pt x="2526250" y="409636"/>
                </a:cubicBezTo>
                <a:cubicBezTo>
                  <a:pt x="2501999" y="393470"/>
                  <a:pt x="2482224" y="371184"/>
                  <a:pt x="2457973" y="355018"/>
                </a:cubicBezTo>
                <a:cubicBezTo>
                  <a:pt x="2415129" y="326457"/>
                  <a:pt x="2396764" y="326062"/>
                  <a:pt x="2348730" y="314054"/>
                </a:cubicBezTo>
                <a:cubicBezTo>
                  <a:pt x="2330523" y="295848"/>
                  <a:pt x="2314707" y="274884"/>
                  <a:pt x="2294108" y="259436"/>
                </a:cubicBezTo>
                <a:cubicBezTo>
                  <a:pt x="2248745" y="225416"/>
                  <a:pt x="2213288" y="227761"/>
                  <a:pt x="2157554" y="218472"/>
                </a:cubicBezTo>
                <a:cubicBezTo>
                  <a:pt x="2134795" y="209369"/>
                  <a:pt x="2112755" y="198206"/>
                  <a:pt x="2089277" y="191163"/>
                </a:cubicBezTo>
                <a:cubicBezTo>
                  <a:pt x="2067046" y="184494"/>
                  <a:pt x="2043019" y="184848"/>
                  <a:pt x="2021000" y="177509"/>
                </a:cubicBezTo>
                <a:cubicBezTo>
                  <a:pt x="2001688" y="171072"/>
                  <a:pt x="1985690" y="156637"/>
                  <a:pt x="1966378" y="150200"/>
                </a:cubicBezTo>
                <a:cubicBezTo>
                  <a:pt x="1947286" y="143836"/>
                  <a:pt x="1829933" y="125185"/>
                  <a:pt x="1816169" y="122891"/>
                </a:cubicBezTo>
                <a:lnTo>
                  <a:pt x="1365541" y="136545"/>
                </a:lnTo>
                <a:cubicBezTo>
                  <a:pt x="1333395" y="138152"/>
                  <a:pt x="1301869" y="146037"/>
                  <a:pt x="1269953" y="150200"/>
                </a:cubicBezTo>
                <a:lnTo>
                  <a:pt x="1051466" y="177509"/>
                </a:lnTo>
                <a:cubicBezTo>
                  <a:pt x="747098" y="220987"/>
                  <a:pt x="1353754" y="149990"/>
                  <a:pt x="860291" y="204818"/>
                </a:cubicBezTo>
                <a:cubicBezTo>
                  <a:pt x="656444" y="255774"/>
                  <a:pt x="696738" y="250898"/>
                  <a:pt x="300419" y="204818"/>
                </a:cubicBezTo>
                <a:cubicBezTo>
                  <a:pt x="267816" y="201027"/>
                  <a:pt x="249626" y="160579"/>
                  <a:pt x="218487" y="150200"/>
                </a:cubicBezTo>
                <a:cubicBezTo>
                  <a:pt x="69076" y="100399"/>
                  <a:pt x="295387" y="179824"/>
                  <a:pt x="136554" y="109236"/>
                </a:cubicBezTo>
                <a:cubicBezTo>
                  <a:pt x="110247" y="97545"/>
                  <a:pt x="81933" y="91030"/>
                  <a:pt x="54622" y="81927"/>
                </a:cubicBezTo>
                <a:lnTo>
                  <a:pt x="13655" y="68272"/>
                </a:lnTo>
                <a:lnTo>
                  <a:pt x="122899" y="54618"/>
                </a:lnTo>
                <a:cubicBezTo>
                  <a:pt x="154803" y="50364"/>
                  <a:pt x="186521" y="44723"/>
                  <a:pt x="218487" y="40963"/>
                </a:cubicBezTo>
                <a:cubicBezTo>
                  <a:pt x="263919" y="35618"/>
                  <a:pt x="309649" y="32983"/>
                  <a:pt x="355041" y="27309"/>
                </a:cubicBezTo>
                <a:cubicBezTo>
                  <a:pt x="382515" y="23875"/>
                  <a:pt x="409823" y="19084"/>
                  <a:pt x="436973" y="13654"/>
                </a:cubicBezTo>
                <a:cubicBezTo>
                  <a:pt x="455376" y="9974"/>
                  <a:pt x="510363" y="0"/>
                  <a:pt x="491595" y="0"/>
                </a:cubicBezTo>
                <a:cubicBezTo>
                  <a:pt x="454897" y="0"/>
                  <a:pt x="418766" y="9103"/>
                  <a:pt x="382351" y="13654"/>
                </a:cubicBezTo>
                <a:cubicBezTo>
                  <a:pt x="176295" y="65167"/>
                  <a:pt x="487351" y="-16792"/>
                  <a:pt x="273108" y="54618"/>
                </a:cubicBezTo>
                <a:cubicBezTo>
                  <a:pt x="174351" y="87535"/>
                  <a:pt x="134347" y="84879"/>
                  <a:pt x="27311" y="95582"/>
                </a:cubicBezTo>
                <a:cubicBezTo>
                  <a:pt x="22759" y="122891"/>
                  <a:pt x="16280" y="149948"/>
                  <a:pt x="13655" y="177509"/>
                </a:cubicBezTo>
                <a:cubicBezTo>
                  <a:pt x="7167" y="245625"/>
                  <a:pt x="0" y="382327"/>
                  <a:pt x="0" y="382327"/>
                </a:cubicBezTo>
              </a:path>
            </a:pathLst>
          </a:custGeom>
          <a:ln w="127000" cmpd="sng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reeform 4"/>
          <p:cNvSpPr/>
          <p:nvPr/>
        </p:nvSpPr>
        <p:spPr>
          <a:xfrm>
            <a:off x="2717425" y="1652201"/>
            <a:ext cx="4465318" cy="1406419"/>
          </a:xfrm>
          <a:custGeom>
            <a:avLst/>
            <a:gdLst>
              <a:gd name="connsiteX0" fmla="*/ 0 w 4465318"/>
              <a:gd name="connsiteY0" fmla="*/ 491564 h 1406419"/>
              <a:gd name="connsiteX1" fmla="*/ 68277 w 4465318"/>
              <a:gd name="connsiteY1" fmla="*/ 436946 h 1406419"/>
              <a:gd name="connsiteX2" fmla="*/ 150210 w 4465318"/>
              <a:gd name="connsiteY2" fmla="*/ 355019 h 1406419"/>
              <a:gd name="connsiteX3" fmla="*/ 232142 w 4465318"/>
              <a:gd name="connsiteY3" fmla="*/ 286746 h 1406419"/>
              <a:gd name="connsiteX4" fmla="*/ 436973 w 4465318"/>
              <a:gd name="connsiteY4" fmla="*/ 204818 h 1406419"/>
              <a:gd name="connsiteX5" fmla="*/ 518906 w 4465318"/>
              <a:gd name="connsiteY5" fmla="*/ 191164 h 1406419"/>
              <a:gd name="connsiteX6" fmla="*/ 628149 w 4465318"/>
              <a:gd name="connsiteY6" fmla="*/ 163855 h 1406419"/>
              <a:gd name="connsiteX7" fmla="*/ 1392852 w 4465318"/>
              <a:gd name="connsiteY7" fmla="*/ 136546 h 1406419"/>
              <a:gd name="connsiteX8" fmla="*/ 1529406 w 4465318"/>
              <a:gd name="connsiteY8" fmla="*/ 109237 h 1406419"/>
              <a:gd name="connsiteX9" fmla="*/ 1843480 w 4465318"/>
              <a:gd name="connsiteY9" fmla="*/ 27309 h 1406419"/>
              <a:gd name="connsiteX10" fmla="*/ 1980034 w 4465318"/>
              <a:gd name="connsiteY10" fmla="*/ 0 h 1406419"/>
              <a:gd name="connsiteX11" fmla="*/ 2526250 w 4465318"/>
              <a:gd name="connsiteY11" fmla="*/ 13655 h 1406419"/>
              <a:gd name="connsiteX12" fmla="*/ 2935912 w 4465318"/>
              <a:gd name="connsiteY12" fmla="*/ 81927 h 1406419"/>
              <a:gd name="connsiteX13" fmla="*/ 3099777 w 4465318"/>
              <a:gd name="connsiteY13" fmla="*/ 109237 h 1406419"/>
              <a:gd name="connsiteX14" fmla="*/ 3277297 w 4465318"/>
              <a:gd name="connsiteY14" fmla="*/ 136546 h 1406419"/>
              <a:gd name="connsiteX15" fmla="*/ 3482128 w 4465318"/>
              <a:gd name="connsiteY15" fmla="*/ 191164 h 1406419"/>
              <a:gd name="connsiteX16" fmla="*/ 3591372 w 4465318"/>
              <a:gd name="connsiteY16" fmla="*/ 259437 h 1406419"/>
              <a:gd name="connsiteX17" fmla="*/ 3659649 w 4465318"/>
              <a:gd name="connsiteY17" fmla="*/ 314055 h 1406419"/>
              <a:gd name="connsiteX18" fmla="*/ 3864480 w 4465318"/>
              <a:gd name="connsiteY18" fmla="*/ 436946 h 1406419"/>
              <a:gd name="connsiteX19" fmla="*/ 4028345 w 4465318"/>
              <a:gd name="connsiteY19" fmla="*/ 614455 h 1406419"/>
              <a:gd name="connsiteX20" fmla="*/ 4123932 w 4465318"/>
              <a:gd name="connsiteY20" fmla="*/ 682728 h 1406419"/>
              <a:gd name="connsiteX21" fmla="*/ 4233176 w 4465318"/>
              <a:gd name="connsiteY21" fmla="*/ 778310 h 1406419"/>
              <a:gd name="connsiteX22" fmla="*/ 4274142 w 4465318"/>
              <a:gd name="connsiteY22" fmla="*/ 873892 h 1406419"/>
              <a:gd name="connsiteX23" fmla="*/ 4246831 w 4465318"/>
              <a:gd name="connsiteY23" fmla="*/ 1392765 h 1406419"/>
              <a:gd name="connsiteX24" fmla="*/ 4178554 w 4465318"/>
              <a:gd name="connsiteY24" fmla="*/ 1379110 h 1406419"/>
              <a:gd name="connsiteX25" fmla="*/ 4151243 w 4465318"/>
              <a:gd name="connsiteY25" fmla="*/ 1338146 h 1406419"/>
              <a:gd name="connsiteX26" fmla="*/ 4055655 w 4465318"/>
              <a:gd name="connsiteY26" fmla="*/ 1269874 h 1406419"/>
              <a:gd name="connsiteX27" fmla="*/ 4082966 w 4465318"/>
              <a:gd name="connsiteY27" fmla="*/ 1256219 h 1406419"/>
              <a:gd name="connsiteX28" fmla="*/ 4164899 w 4465318"/>
              <a:gd name="connsiteY28" fmla="*/ 1338146 h 1406419"/>
              <a:gd name="connsiteX29" fmla="*/ 4192209 w 4465318"/>
              <a:gd name="connsiteY29" fmla="*/ 1379110 h 1406419"/>
              <a:gd name="connsiteX30" fmla="*/ 4233176 w 4465318"/>
              <a:gd name="connsiteY30" fmla="*/ 1406419 h 1406419"/>
              <a:gd name="connsiteX31" fmla="*/ 4315108 w 4465318"/>
              <a:gd name="connsiteY31" fmla="*/ 1365456 h 1406419"/>
              <a:gd name="connsiteX32" fmla="*/ 4342419 w 4465318"/>
              <a:gd name="connsiteY32" fmla="*/ 1338146 h 1406419"/>
              <a:gd name="connsiteX33" fmla="*/ 4424351 w 4465318"/>
              <a:gd name="connsiteY33" fmla="*/ 1283528 h 1406419"/>
              <a:gd name="connsiteX34" fmla="*/ 4465318 w 4465318"/>
              <a:gd name="connsiteY34" fmla="*/ 1269874 h 1406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4465318" h="1406419">
                <a:moveTo>
                  <a:pt x="0" y="491564"/>
                </a:moveTo>
                <a:cubicBezTo>
                  <a:pt x="22759" y="473358"/>
                  <a:pt x="46711" y="456550"/>
                  <a:pt x="68277" y="436946"/>
                </a:cubicBezTo>
                <a:cubicBezTo>
                  <a:pt x="96856" y="410967"/>
                  <a:pt x="122899" y="382328"/>
                  <a:pt x="150210" y="355019"/>
                </a:cubicBezTo>
                <a:cubicBezTo>
                  <a:pt x="178926" y="326304"/>
                  <a:pt x="193185" y="309469"/>
                  <a:pt x="232142" y="286746"/>
                </a:cubicBezTo>
                <a:cubicBezTo>
                  <a:pt x="312395" y="239935"/>
                  <a:pt x="349961" y="224897"/>
                  <a:pt x="436973" y="204818"/>
                </a:cubicBezTo>
                <a:cubicBezTo>
                  <a:pt x="463952" y="198592"/>
                  <a:pt x="491833" y="196965"/>
                  <a:pt x="518906" y="191164"/>
                </a:cubicBezTo>
                <a:cubicBezTo>
                  <a:pt x="555608" y="183300"/>
                  <a:pt x="590687" y="166196"/>
                  <a:pt x="628149" y="163855"/>
                </a:cubicBezTo>
                <a:cubicBezTo>
                  <a:pt x="882716" y="147946"/>
                  <a:pt x="1137951" y="145649"/>
                  <a:pt x="1392852" y="136546"/>
                </a:cubicBezTo>
                <a:cubicBezTo>
                  <a:pt x="1438370" y="127443"/>
                  <a:pt x="1484293" y="120173"/>
                  <a:pt x="1529406" y="109237"/>
                </a:cubicBezTo>
                <a:cubicBezTo>
                  <a:pt x="1634555" y="83748"/>
                  <a:pt x="1737386" y="48526"/>
                  <a:pt x="1843480" y="27309"/>
                </a:cubicBezTo>
                <a:lnTo>
                  <a:pt x="1980034" y="0"/>
                </a:lnTo>
                <a:cubicBezTo>
                  <a:pt x="2162106" y="4552"/>
                  <a:pt x="2344786" y="-1898"/>
                  <a:pt x="2526250" y="13655"/>
                </a:cubicBezTo>
                <a:cubicBezTo>
                  <a:pt x="2664182" y="25477"/>
                  <a:pt x="2799358" y="59169"/>
                  <a:pt x="2935912" y="81927"/>
                </a:cubicBezTo>
                <a:lnTo>
                  <a:pt x="3099777" y="109237"/>
                </a:lnTo>
                <a:cubicBezTo>
                  <a:pt x="3158895" y="118695"/>
                  <a:pt x="3219215" y="122027"/>
                  <a:pt x="3277297" y="136546"/>
                </a:cubicBezTo>
                <a:cubicBezTo>
                  <a:pt x="3418689" y="171891"/>
                  <a:pt x="3350450" y="153544"/>
                  <a:pt x="3482128" y="191164"/>
                </a:cubicBezTo>
                <a:cubicBezTo>
                  <a:pt x="3518543" y="213922"/>
                  <a:pt x="3556065" y="234996"/>
                  <a:pt x="3591372" y="259437"/>
                </a:cubicBezTo>
                <a:cubicBezTo>
                  <a:pt x="3615335" y="276026"/>
                  <a:pt x="3634827" y="298781"/>
                  <a:pt x="3659649" y="314055"/>
                </a:cubicBezTo>
                <a:cubicBezTo>
                  <a:pt x="3767197" y="380234"/>
                  <a:pt x="3771076" y="350732"/>
                  <a:pt x="3864480" y="436946"/>
                </a:cubicBezTo>
                <a:cubicBezTo>
                  <a:pt x="4068089" y="624882"/>
                  <a:pt x="3827885" y="444845"/>
                  <a:pt x="4028345" y="614455"/>
                </a:cubicBezTo>
                <a:cubicBezTo>
                  <a:pt x="4058236" y="639746"/>
                  <a:pt x="4093627" y="657934"/>
                  <a:pt x="4123932" y="682728"/>
                </a:cubicBezTo>
                <a:cubicBezTo>
                  <a:pt x="4383203" y="894847"/>
                  <a:pt x="3991291" y="596907"/>
                  <a:pt x="4233176" y="778310"/>
                </a:cubicBezTo>
                <a:cubicBezTo>
                  <a:pt x="4238510" y="788977"/>
                  <a:pt x="4274142" y="853798"/>
                  <a:pt x="4274142" y="873892"/>
                </a:cubicBezTo>
                <a:cubicBezTo>
                  <a:pt x="4274142" y="1251399"/>
                  <a:pt x="4281687" y="1183651"/>
                  <a:pt x="4246831" y="1392765"/>
                </a:cubicBezTo>
                <a:cubicBezTo>
                  <a:pt x="4224072" y="1388213"/>
                  <a:pt x="4198706" y="1390625"/>
                  <a:pt x="4178554" y="1379110"/>
                </a:cubicBezTo>
                <a:cubicBezTo>
                  <a:pt x="4164305" y="1370968"/>
                  <a:pt x="4162848" y="1349750"/>
                  <a:pt x="4151243" y="1338146"/>
                </a:cubicBezTo>
                <a:cubicBezTo>
                  <a:pt x="4134304" y="1321208"/>
                  <a:pt x="4078917" y="1285381"/>
                  <a:pt x="4055655" y="1269874"/>
                </a:cubicBezTo>
                <a:cubicBezTo>
                  <a:pt x="4040995" y="1247885"/>
                  <a:pt x="3983970" y="1177027"/>
                  <a:pt x="4082966" y="1256219"/>
                </a:cubicBezTo>
                <a:cubicBezTo>
                  <a:pt x="4113126" y="1280345"/>
                  <a:pt x="4137588" y="1310837"/>
                  <a:pt x="4164899" y="1338146"/>
                </a:cubicBezTo>
                <a:cubicBezTo>
                  <a:pt x="4176504" y="1349750"/>
                  <a:pt x="4180604" y="1367506"/>
                  <a:pt x="4192209" y="1379110"/>
                </a:cubicBezTo>
                <a:cubicBezTo>
                  <a:pt x="4203814" y="1390714"/>
                  <a:pt x="4219520" y="1397316"/>
                  <a:pt x="4233176" y="1406419"/>
                </a:cubicBezTo>
                <a:cubicBezTo>
                  <a:pt x="4276444" y="1391998"/>
                  <a:pt x="4277292" y="1395707"/>
                  <a:pt x="4315108" y="1365456"/>
                </a:cubicBezTo>
                <a:cubicBezTo>
                  <a:pt x="4325161" y="1357414"/>
                  <a:pt x="4332119" y="1345870"/>
                  <a:pt x="4342419" y="1338146"/>
                </a:cubicBezTo>
                <a:cubicBezTo>
                  <a:pt x="4368678" y="1318453"/>
                  <a:pt x="4393212" y="1293906"/>
                  <a:pt x="4424351" y="1283528"/>
                </a:cubicBezTo>
                <a:lnTo>
                  <a:pt x="4465318" y="1269874"/>
                </a:lnTo>
              </a:path>
            </a:pathLst>
          </a:custGeom>
          <a:ln w="127000">
            <a:solidFill>
              <a:srgbClr val="DDD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41357" y="5243348"/>
            <a:ext cx="2007345" cy="923330"/>
          </a:xfrm>
          <a:prstGeom prst="rect">
            <a:avLst/>
          </a:prstGeom>
          <a:solidFill>
            <a:srgbClr val="E6E0EC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Executes the same “function” with different inputs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2363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4599057004_984399e790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3150" y="733233"/>
            <a:ext cx="9187150" cy="6124766"/>
          </a:xfrm>
          <a:prstGeom prst="rect">
            <a:avLst/>
          </a:prstGeom>
        </p:spPr>
      </p:pic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3600" dirty="0" smtClean="0">
                <a:latin typeface="Calibri"/>
                <a:cs typeface="Calibri"/>
              </a:rPr>
              <a:t>Step 2: Imagine your life after Stanford</a:t>
            </a:r>
            <a:endParaRPr lang="en-US" sz="3600" dirty="0">
              <a:latin typeface="Calibri"/>
              <a:cs typeface="Calibri"/>
            </a:endParaRPr>
          </a:p>
        </p:txBody>
      </p:sp>
      <p:sp>
        <p:nvSpPr>
          <p:cNvPr id="2" name="Freeform 1"/>
          <p:cNvSpPr/>
          <p:nvPr/>
        </p:nvSpPr>
        <p:spPr>
          <a:xfrm>
            <a:off x="2826669" y="2334928"/>
            <a:ext cx="4110276" cy="1251280"/>
          </a:xfrm>
          <a:custGeom>
            <a:avLst/>
            <a:gdLst>
              <a:gd name="connsiteX0" fmla="*/ 4943256 w 4943256"/>
              <a:gd name="connsiteY0" fmla="*/ 1078709 h 1387825"/>
              <a:gd name="connsiteX1" fmla="*/ 4915946 w 4943256"/>
              <a:gd name="connsiteY1" fmla="*/ 1174291 h 1387825"/>
              <a:gd name="connsiteX2" fmla="*/ 4874979 w 4943256"/>
              <a:gd name="connsiteY2" fmla="*/ 1215255 h 1387825"/>
              <a:gd name="connsiteX3" fmla="*/ 4765736 w 4943256"/>
              <a:gd name="connsiteY3" fmla="*/ 1256219 h 1387825"/>
              <a:gd name="connsiteX4" fmla="*/ 4656493 w 4943256"/>
              <a:gd name="connsiteY4" fmla="*/ 1310837 h 1387825"/>
              <a:gd name="connsiteX5" fmla="*/ 4588216 w 4943256"/>
              <a:gd name="connsiteY5" fmla="*/ 1324491 h 1387825"/>
              <a:gd name="connsiteX6" fmla="*/ 4342419 w 4943256"/>
              <a:gd name="connsiteY6" fmla="*/ 1365455 h 1387825"/>
              <a:gd name="connsiteX7" fmla="*/ 3905446 w 4943256"/>
              <a:gd name="connsiteY7" fmla="*/ 1365455 h 1387825"/>
              <a:gd name="connsiteX8" fmla="*/ 3782547 w 4943256"/>
              <a:gd name="connsiteY8" fmla="*/ 1324491 h 1387825"/>
              <a:gd name="connsiteX9" fmla="*/ 3741581 w 4943256"/>
              <a:gd name="connsiteY9" fmla="*/ 1297182 h 1387825"/>
              <a:gd name="connsiteX10" fmla="*/ 3618682 w 4943256"/>
              <a:gd name="connsiteY10" fmla="*/ 1242564 h 1387825"/>
              <a:gd name="connsiteX11" fmla="*/ 3495784 w 4943256"/>
              <a:gd name="connsiteY11" fmla="*/ 1160637 h 1387825"/>
              <a:gd name="connsiteX12" fmla="*/ 3454817 w 4943256"/>
              <a:gd name="connsiteY12" fmla="*/ 1133328 h 1387825"/>
              <a:gd name="connsiteX13" fmla="*/ 3400196 w 4943256"/>
              <a:gd name="connsiteY13" fmla="*/ 1106019 h 1387825"/>
              <a:gd name="connsiteX14" fmla="*/ 3372885 w 4943256"/>
              <a:gd name="connsiteY14" fmla="*/ 1065055 h 1387825"/>
              <a:gd name="connsiteX15" fmla="*/ 3209020 w 4943256"/>
              <a:gd name="connsiteY15" fmla="*/ 955818 h 1387825"/>
              <a:gd name="connsiteX16" fmla="*/ 3113432 w 4943256"/>
              <a:gd name="connsiteY16" fmla="*/ 846582 h 1387825"/>
              <a:gd name="connsiteX17" fmla="*/ 3072466 w 4943256"/>
              <a:gd name="connsiteY17" fmla="*/ 819273 h 1387825"/>
              <a:gd name="connsiteX18" fmla="*/ 3058811 w 4943256"/>
              <a:gd name="connsiteY18" fmla="*/ 778309 h 1387825"/>
              <a:gd name="connsiteX19" fmla="*/ 3017844 w 4943256"/>
              <a:gd name="connsiteY19" fmla="*/ 764655 h 1387825"/>
              <a:gd name="connsiteX20" fmla="*/ 2976878 w 4943256"/>
              <a:gd name="connsiteY20" fmla="*/ 737346 h 1387825"/>
              <a:gd name="connsiteX21" fmla="*/ 2949567 w 4943256"/>
              <a:gd name="connsiteY21" fmla="*/ 710036 h 1387825"/>
              <a:gd name="connsiteX22" fmla="*/ 2867635 w 4943256"/>
              <a:gd name="connsiteY22" fmla="*/ 682727 h 1387825"/>
              <a:gd name="connsiteX23" fmla="*/ 2826669 w 4943256"/>
              <a:gd name="connsiteY23" fmla="*/ 641764 h 1387825"/>
              <a:gd name="connsiteX24" fmla="*/ 2813013 w 4943256"/>
              <a:gd name="connsiteY24" fmla="*/ 600800 h 1387825"/>
              <a:gd name="connsiteX25" fmla="*/ 2690115 w 4943256"/>
              <a:gd name="connsiteY25" fmla="*/ 518873 h 1387825"/>
              <a:gd name="connsiteX26" fmla="*/ 2580871 w 4943256"/>
              <a:gd name="connsiteY26" fmla="*/ 436945 h 1387825"/>
              <a:gd name="connsiteX27" fmla="*/ 2526250 w 4943256"/>
              <a:gd name="connsiteY27" fmla="*/ 409636 h 1387825"/>
              <a:gd name="connsiteX28" fmla="*/ 2457973 w 4943256"/>
              <a:gd name="connsiteY28" fmla="*/ 355018 h 1387825"/>
              <a:gd name="connsiteX29" fmla="*/ 2348730 w 4943256"/>
              <a:gd name="connsiteY29" fmla="*/ 314054 h 1387825"/>
              <a:gd name="connsiteX30" fmla="*/ 2294108 w 4943256"/>
              <a:gd name="connsiteY30" fmla="*/ 259436 h 1387825"/>
              <a:gd name="connsiteX31" fmla="*/ 2157554 w 4943256"/>
              <a:gd name="connsiteY31" fmla="*/ 218472 h 1387825"/>
              <a:gd name="connsiteX32" fmla="*/ 2089277 w 4943256"/>
              <a:gd name="connsiteY32" fmla="*/ 191163 h 1387825"/>
              <a:gd name="connsiteX33" fmla="*/ 2021000 w 4943256"/>
              <a:gd name="connsiteY33" fmla="*/ 177509 h 1387825"/>
              <a:gd name="connsiteX34" fmla="*/ 1966378 w 4943256"/>
              <a:gd name="connsiteY34" fmla="*/ 150200 h 1387825"/>
              <a:gd name="connsiteX35" fmla="*/ 1816169 w 4943256"/>
              <a:gd name="connsiteY35" fmla="*/ 122891 h 1387825"/>
              <a:gd name="connsiteX36" fmla="*/ 1365541 w 4943256"/>
              <a:gd name="connsiteY36" fmla="*/ 136545 h 1387825"/>
              <a:gd name="connsiteX37" fmla="*/ 1269953 w 4943256"/>
              <a:gd name="connsiteY37" fmla="*/ 150200 h 1387825"/>
              <a:gd name="connsiteX38" fmla="*/ 1051466 w 4943256"/>
              <a:gd name="connsiteY38" fmla="*/ 177509 h 1387825"/>
              <a:gd name="connsiteX39" fmla="*/ 860291 w 4943256"/>
              <a:gd name="connsiteY39" fmla="*/ 204818 h 1387825"/>
              <a:gd name="connsiteX40" fmla="*/ 300419 w 4943256"/>
              <a:gd name="connsiteY40" fmla="*/ 204818 h 1387825"/>
              <a:gd name="connsiteX41" fmla="*/ 218487 w 4943256"/>
              <a:gd name="connsiteY41" fmla="*/ 150200 h 1387825"/>
              <a:gd name="connsiteX42" fmla="*/ 136554 w 4943256"/>
              <a:gd name="connsiteY42" fmla="*/ 109236 h 1387825"/>
              <a:gd name="connsiteX43" fmla="*/ 54622 w 4943256"/>
              <a:gd name="connsiteY43" fmla="*/ 81927 h 1387825"/>
              <a:gd name="connsiteX44" fmla="*/ 13655 w 4943256"/>
              <a:gd name="connsiteY44" fmla="*/ 68272 h 1387825"/>
              <a:gd name="connsiteX45" fmla="*/ 122899 w 4943256"/>
              <a:gd name="connsiteY45" fmla="*/ 54618 h 1387825"/>
              <a:gd name="connsiteX46" fmla="*/ 218487 w 4943256"/>
              <a:gd name="connsiteY46" fmla="*/ 40963 h 1387825"/>
              <a:gd name="connsiteX47" fmla="*/ 355041 w 4943256"/>
              <a:gd name="connsiteY47" fmla="*/ 27309 h 1387825"/>
              <a:gd name="connsiteX48" fmla="*/ 436973 w 4943256"/>
              <a:gd name="connsiteY48" fmla="*/ 13654 h 1387825"/>
              <a:gd name="connsiteX49" fmla="*/ 491595 w 4943256"/>
              <a:gd name="connsiteY49" fmla="*/ 0 h 1387825"/>
              <a:gd name="connsiteX50" fmla="*/ 382351 w 4943256"/>
              <a:gd name="connsiteY50" fmla="*/ 13654 h 1387825"/>
              <a:gd name="connsiteX51" fmla="*/ 273108 w 4943256"/>
              <a:gd name="connsiteY51" fmla="*/ 54618 h 1387825"/>
              <a:gd name="connsiteX52" fmla="*/ 27311 w 4943256"/>
              <a:gd name="connsiteY52" fmla="*/ 95582 h 1387825"/>
              <a:gd name="connsiteX53" fmla="*/ 13655 w 4943256"/>
              <a:gd name="connsiteY53" fmla="*/ 177509 h 1387825"/>
              <a:gd name="connsiteX54" fmla="*/ 0 w 4943256"/>
              <a:gd name="connsiteY54" fmla="*/ 382327 h 1387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4943256" h="1387825">
                <a:moveTo>
                  <a:pt x="4943256" y="1078709"/>
                </a:moveTo>
                <a:cubicBezTo>
                  <a:pt x="4934153" y="1110570"/>
                  <a:pt x="4930765" y="1144654"/>
                  <a:pt x="4915946" y="1174291"/>
                </a:cubicBezTo>
                <a:cubicBezTo>
                  <a:pt x="4907309" y="1191563"/>
                  <a:pt x="4890694" y="1204031"/>
                  <a:pt x="4874979" y="1215255"/>
                </a:cubicBezTo>
                <a:cubicBezTo>
                  <a:pt x="4836529" y="1242718"/>
                  <a:pt x="4809720" y="1245223"/>
                  <a:pt x="4765736" y="1256219"/>
                </a:cubicBezTo>
                <a:cubicBezTo>
                  <a:pt x="4719624" y="1286958"/>
                  <a:pt x="4717231" y="1292617"/>
                  <a:pt x="4656493" y="1310837"/>
                </a:cubicBezTo>
                <a:cubicBezTo>
                  <a:pt x="4634262" y="1317506"/>
                  <a:pt x="4610831" y="1319272"/>
                  <a:pt x="4588216" y="1324491"/>
                </a:cubicBezTo>
                <a:cubicBezTo>
                  <a:pt x="4411996" y="1365155"/>
                  <a:pt x="4543863" y="1345313"/>
                  <a:pt x="4342419" y="1365455"/>
                </a:cubicBezTo>
                <a:cubicBezTo>
                  <a:pt x="4161230" y="1401692"/>
                  <a:pt x="4256628" y="1388110"/>
                  <a:pt x="3905446" y="1365455"/>
                </a:cubicBezTo>
                <a:cubicBezTo>
                  <a:pt x="3875501" y="1363523"/>
                  <a:pt x="3804959" y="1335697"/>
                  <a:pt x="3782547" y="1324491"/>
                </a:cubicBezTo>
                <a:cubicBezTo>
                  <a:pt x="3767868" y="1317152"/>
                  <a:pt x="3756260" y="1304521"/>
                  <a:pt x="3741581" y="1297182"/>
                </a:cubicBezTo>
                <a:cubicBezTo>
                  <a:pt x="3659403" y="1256096"/>
                  <a:pt x="3691077" y="1285998"/>
                  <a:pt x="3618682" y="1242564"/>
                </a:cubicBezTo>
                <a:cubicBezTo>
                  <a:pt x="3618677" y="1242561"/>
                  <a:pt x="3516270" y="1174293"/>
                  <a:pt x="3495784" y="1160637"/>
                </a:cubicBezTo>
                <a:cubicBezTo>
                  <a:pt x="3482128" y="1151534"/>
                  <a:pt x="3469496" y="1140667"/>
                  <a:pt x="3454817" y="1133328"/>
                </a:cubicBezTo>
                <a:lnTo>
                  <a:pt x="3400196" y="1106019"/>
                </a:lnTo>
                <a:cubicBezTo>
                  <a:pt x="3391092" y="1092364"/>
                  <a:pt x="3385084" y="1076033"/>
                  <a:pt x="3372885" y="1065055"/>
                </a:cubicBezTo>
                <a:cubicBezTo>
                  <a:pt x="3294432" y="994451"/>
                  <a:pt x="3283301" y="992957"/>
                  <a:pt x="3209020" y="955818"/>
                </a:cubicBezTo>
                <a:cubicBezTo>
                  <a:pt x="3171354" y="905600"/>
                  <a:pt x="3162934" y="889009"/>
                  <a:pt x="3113432" y="846582"/>
                </a:cubicBezTo>
                <a:cubicBezTo>
                  <a:pt x="3100971" y="835902"/>
                  <a:pt x="3086121" y="828376"/>
                  <a:pt x="3072466" y="819273"/>
                </a:cubicBezTo>
                <a:cubicBezTo>
                  <a:pt x="3067914" y="805618"/>
                  <a:pt x="3068989" y="788486"/>
                  <a:pt x="3058811" y="778309"/>
                </a:cubicBezTo>
                <a:cubicBezTo>
                  <a:pt x="3048632" y="768131"/>
                  <a:pt x="3030719" y="771092"/>
                  <a:pt x="3017844" y="764655"/>
                </a:cubicBezTo>
                <a:cubicBezTo>
                  <a:pt x="3003165" y="757316"/>
                  <a:pt x="2989693" y="747598"/>
                  <a:pt x="2976878" y="737346"/>
                </a:cubicBezTo>
                <a:cubicBezTo>
                  <a:pt x="2966825" y="729304"/>
                  <a:pt x="2961082" y="715793"/>
                  <a:pt x="2949567" y="710036"/>
                </a:cubicBezTo>
                <a:cubicBezTo>
                  <a:pt x="2923818" y="697162"/>
                  <a:pt x="2867635" y="682727"/>
                  <a:pt x="2867635" y="682727"/>
                </a:cubicBezTo>
                <a:cubicBezTo>
                  <a:pt x="2853980" y="669073"/>
                  <a:pt x="2837381" y="657831"/>
                  <a:pt x="2826669" y="641764"/>
                </a:cubicBezTo>
                <a:cubicBezTo>
                  <a:pt x="2818685" y="629788"/>
                  <a:pt x="2822228" y="611857"/>
                  <a:pt x="2813013" y="600800"/>
                </a:cubicBezTo>
                <a:cubicBezTo>
                  <a:pt x="2790703" y="574029"/>
                  <a:pt x="2715465" y="536422"/>
                  <a:pt x="2690115" y="518873"/>
                </a:cubicBezTo>
                <a:cubicBezTo>
                  <a:pt x="2652690" y="492965"/>
                  <a:pt x="2621583" y="457300"/>
                  <a:pt x="2580871" y="436945"/>
                </a:cubicBezTo>
                <a:cubicBezTo>
                  <a:pt x="2562664" y="427842"/>
                  <a:pt x="2543187" y="420927"/>
                  <a:pt x="2526250" y="409636"/>
                </a:cubicBezTo>
                <a:cubicBezTo>
                  <a:pt x="2501999" y="393470"/>
                  <a:pt x="2482224" y="371184"/>
                  <a:pt x="2457973" y="355018"/>
                </a:cubicBezTo>
                <a:cubicBezTo>
                  <a:pt x="2415129" y="326457"/>
                  <a:pt x="2396764" y="326062"/>
                  <a:pt x="2348730" y="314054"/>
                </a:cubicBezTo>
                <a:cubicBezTo>
                  <a:pt x="2330523" y="295848"/>
                  <a:pt x="2314707" y="274884"/>
                  <a:pt x="2294108" y="259436"/>
                </a:cubicBezTo>
                <a:cubicBezTo>
                  <a:pt x="2248745" y="225416"/>
                  <a:pt x="2213288" y="227761"/>
                  <a:pt x="2157554" y="218472"/>
                </a:cubicBezTo>
                <a:cubicBezTo>
                  <a:pt x="2134795" y="209369"/>
                  <a:pt x="2112755" y="198206"/>
                  <a:pt x="2089277" y="191163"/>
                </a:cubicBezTo>
                <a:cubicBezTo>
                  <a:pt x="2067046" y="184494"/>
                  <a:pt x="2043019" y="184848"/>
                  <a:pt x="2021000" y="177509"/>
                </a:cubicBezTo>
                <a:cubicBezTo>
                  <a:pt x="2001688" y="171072"/>
                  <a:pt x="1985690" y="156637"/>
                  <a:pt x="1966378" y="150200"/>
                </a:cubicBezTo>
                <a:cubicBezTo>
                  <a:pt x="1947286" y="143836"/>
                  <a:pt x="1829933" y="125185"/>
                  <a:pt x="1816169" y="122891"/>
                </a:cubicBezTo>
                <a:lnTo>
                  <a:pt x="1365541" y="136545"/>
                </a:lnTo>
                <a:cubicBezTo>
                  <a:pt x="1333395" y="138152"/>
                  <a:pt x="1301869" y="146037"/>
                  <a:pt x="1269953" y="150200"/>
                </a:cubicBezTo>
                <a:lnTo>
                  <a:pt x="1051466" y="177509"/>
                </a:lnTo>
                <a:cubicBezTo>
                  <a:pt x="747098" y="220987"/>
                  <a:pt x="1353754" y="149990"/>
                  <a:pt x="860291" y="204818"/>
                </a:cubicBezTo>
                <a:cubicBezTo>
                  <a:pt x="656444" y="255774"/>
                  <a:pt x="696738" y="250898"/>
                  <a:pt x="300419" y="204818"/>
                </a:cubicBezTo>
                <a:cubicBezTo>
                  <a:pt x="267816" y="201027"/>
                  <a:pt x="249626" y="160579"/>
                  <a:pt x="218487" y="150200"/>
                </a:cubicBezTo>
                <a:cubicBezTo>
                  <a:pt x="69076" y="100399"/>
                  <a:pt x="295387" y="179824"/>
                  <a:pt x="136554" y="109236"/>
                </a:cubicBezTo>
                <a:cubicBezTo>
                  <a:pt x="110247" y="97545"/>
                  <a:pt x="81933" y="91030"/>
                  <a:pt x="54622" y="81927"/>
                </a:cubicBezTo>
                <a:lnTo>
                  <a:pt x="13655" y="68272"/>
                </a:lnTo>
                <a:lnTo>
                  <a:pt x="122899" y="54618"/>
                </a:lnTo>
                <a:cubicBezTo>
                  <a:pt x="154803" y="50364"/>
                  <a:pt x="186521" y="44723"/>
                  <a:pt x="218487" y="40963"/>
                </a:cubicBezTo>
                <a:cubicBezTo>
                  <a:pt x="263919" y="35618"/>
                  <a:pt x="309649" y="32983"/>
                  <a:pt x="355041" y="27309"/>
                </a:cubicBezTo>
                <a:cubicBezTo>
                  <a:pt x="382515" y="23875"/>
                  <a:pt x="409823" y="19084"/>
                  <a:pt x="436973" y="13654"/>
                </a:cubicBezTo>
                <a:cubicBezTo>
                  <a:pt x="455376" y="9974"/>
                  <a:pt x="510363" y="0"/>
                  <a:pt x="491595" y="0"/>
                </a:cubicBezTo>
                <a:cubicBezTo>
                  <a:pt x="454897" y="0"/>
                  <a:pt x="418766" y="9103"/>
                  <a:pt x="382351" y="13654"/>
                </a:cubicBezTo>
                <a:cubicBezTo>
                  <a:pt x="176295" y="65167"/>
                  <a:pt x="487351" y="-16792"/>
                  <a:pt x="273108" y="54618"/>
                </a:cubicBezTo>
                <a:cubicBezTo>
                  <a:pt x="174351" y="87535"/>
                  <a:pt x="134347" y="84879"/>
                  <a:pt x="27311" y="95582"/>
                </a:cubicBezTo>
                <a:cubicBezTo>
                  <a:pt x="22759" y="122891"/>
                  <a:pt x="16280" y="149948"/>
                  <a:pt x="13655" y="177509"/>
                </a:cubicBezTo>
                <a:cubicBezTo>
                  <a:pt x="7167" y="245625"/>
                  <a:pt x="0" y="382327"/>
                  <a:pt x="0" y="382327"/>
                </a:cubicBezTo>
              </a:path>
            </a:pathLst>
          </a:custGeom>
          <a:ln w="127000" cmpd="sng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reeform 4"/>
          <p:cNvSpPr/>
          <p:nvPr/>
        </p:nvSpPr>
        <p:spPr>
          <a:xfrm>
            <a:off x="2717425" y="1652201"/>
            <a:ext cx="4465318" cy="1406419"/>
          </a:xfrm>
          <a:custGeom>
            <a:avLst/>
            <a:gdLst>
              <a:gd name="connsiteX0" fmla="*/ 0 w 4465318"/>
              <a:gd name="connsiteY0" fmla="*/ 491564 h 1406419"/>
              <a:gd name="connsiteX1" fmla="*/ 68277 w 4465318"/>
              <a:gd name="connsiteY1" fmla="*/ 436946 h 1406419"/>
              <a:gd name="connsiteX2" fmla="*/ 150210 w 4465318"/>
              <a:gd name="connsiteY2" fmla="*/ 355019 h 1406419"/>
              <a:gd name="connsiteX3" fmla="*/ 232142 w 4465318"/>
              <a:gd name="connsiteY3" fmla="*/ 286746 h 1406419"/>
              <a:gd name="connsiteX4" fmla="*/ 436973 w 4465318"/>
              <a:gd name="connsiteY4" fmla="*/ 204818 h 1406419"/>
              <a:gd name="connsiteX5" fmla="*/ 518906 w 4465318"/>
              <a:gd name="connsiteY5" fmla="*/ 191164 h 1406419"/>
              <a:gd name="connsiteX6" fmla="*/ 628149 w 4465318"/>
              <a:gd name="connsiteY6" fmla="*/ 163855 h 1406419"/>
              <a:gd name="connsiteX7" fmla="*/ 1392852 w 4465318"/>
              <a:gd name="connsiteY7" fmla="*/ 136546 h 1406419"/>
              <a:gd name="connsiteX8" fmla="*/ 1529406 w 4465318"/>
              <a:gd name="connsiteY8" fmla="*/ 109237 h 1406419"/>
              <a:gd name="connsiteX9" fmla="*/ 1843480 w 4465318"/>
              <a:gd name="connsiteY9" fmla="*/ 27309 h 1406419"/>
              <a:gd name="connsiteX10" fmla="*/ 1980034 w 4465318"/>
              <a:gd name="connsiteY10" fmla="*/ 0 h 1406419"/>
              <a:gd name="connsiteX11" fmla="*/ 2526250 w 4465318"/>
              <a:gd name="connsiteY11" fmla="*/ 13655 h 1406419"/>
              <a:gd name="connsiteX12" fmla="*/ 2935912 w 4465318"/>
              <a:gd name="connsiteY12" fmla="*/ 81927 h 1406419"/>
              <a:gd name="connsiteX13" fmla="*/ 3099777 w 4465318"/>
              <a:gd name="connsiteY13" fmla="*/ 109237 h 1406419"/>
              <a:gd name="connsiteX14" fmla="*/ 3277297 w 4465318"/>
              <a:gd name="connsiteY14" fmla="*/ 136546 h 1406419"/>
              <a:gd name="connsiteX15" fmla="*/ 3482128 w 4465318"/>
              <a:gd name="connsiteY15" fmla="*/ 191164 h 1406419"/>
              <a:gd name="connsiteX16" fmla="*/ 3591372 w 4465318"/>
              <a:gd name="connsiteY16" fmla="*/ 259437 h 1406419"/>
              <a:gd name="connsiteX17" fmla="*/ 3659649 w 4465318"/>
              <a:gd name="connsiteY17" fmla="*/ 314055 h 1406419"/>
              <a:gd name="connsiteX18" fmla="*/ 3864480 w 4465318"/>
              <a:gd name="connsiteY18" fmla="*/ 436946 h 1406419"/>
              <a:gd name="connsiteX19" fmla="*/ 4028345 w 4465318"/>
              <a:gd name="connsiteY19" fmla="*/ 614455 h 1406419"/>
              <a:gd name="connsiteX20" fmla="*/ 4123932 w 4465318"/>
              <a:gd name="connsiteY20" fmla="*/ 682728 h 1406419"/>
              <a:gd name="connsiteX21" fmla="*/ 4233176 w 4465318"/>
              <a:gd name="connsiteY21" fmla="*/ 778310 h 1406419"/>
              <a:gd name="connsiteX22" fmla="*/ 4274142 w 4465318"/>
              <a:gd name="connsiteY22" fmla="*/ 873892 h 1406419"/>
              <a:gd name="connsiteX23" fmla="*/ 4246831 w 4465318"/>
              <a:gd name="connsiteY23" fmla="*/ 1392765 h 1406419"/>
              <a:gd name="connsiteX24" fmla="*/ 4178554 w 4465318"/>
              <a:gd name="connsiteY24" fmla="*/ 1379110 h 1406419"/>
              <a:gd name="connsiteX25" fmla="*/ 4151243 w 4465318"/>
              <a:gd name="connsiteY25" fmla="*/ 1338146 h 1406419"/>
              <a:gd name="connsiteX26" fmla="*/ 4055655 w 4465318"/>
              <a:gd name="connsiteY26" fmla="*/ 1269874 h 1406419"/>
              <a:gd name="connsiteX27" fmla="*/ 4082966 w 4465318"/>
              <a:gd name="connsiteY27" fmla="*/ 1256219 h 1406419"/>
              <a:gd name="connsiteX28" fmla="*/ 4164899 w 4465318"/>
              <a:gd name="connsiteY28" fmla="*/ 1338146 h 1406419"/>
              <a:gd name="connsiteX29" fmla="*/ 4192209 w 4465318"/>
              <a:gd name="connsiteY29" fmla="*/ 1379110 h 1406419"/>
              <a:gd name="connsiteX30" fmla="*/ 4233176 w 4465318"/>
              <a:gd name="connsiteY30" fmla="*/ 1406419 h 1406419"/>
              <a:gd name="connsiteX31" fmla="*/ 4315108 w 4465318"/>
              <a:gd name="connsiteY31" fmla="*/ 1365456 h 1406419"/>
              <a:gd name="connsiteX32" fmla="*/ 4342419 w 4465318"/>
              <a:gd name="connsiteY32" fmla="*/ 1338146 h 1406419"/>
              <a:gd name="connsiteX33" fmla="*/ 4424351 w 4465318"/>
              <a:gd name="connsiteY33" fmla="*/ 1283528 h 1406419"/>
              <a:gd name="connsiteX34" fmla="*/ 4465318 w 4465318"/>
              <a:gd name="connsiteY34" fmla="*/ 1269874 h 1406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4465318" h="1406419">
                <a:moveTo>
                  <a:pt x="0" y="491564"/>
                </a:moveTo>
                <a:cubicBezTo>
                  <a:pt x="22759" y="473358"/>
                  <a:pt x="46711" y="456550"/>
                  <a:pt x="68277" y="436946"/>
                </a:cubicBezTo>
                <a:cubicBezTo>
                  <a:pt x="96856" y="410967"/>
                  <a:pt x="122899" y="382328"/>
                  <a:pt x="150210" y="355019"/>
                </a:cubicBezTo>
                <a:cubicBezTo>
                  <a:pt x="178926" y="326304"/>
                  <a:pt x="193185" y="309469"/>
                  <a:pt x="232142" y="286746"/>
                </a:cubicBezTo>
                <a:cubicBezTo>
                  <a:pt x="312395" y="239935"/>
                  <a:pt x="349961" y="224897"/>
                  <a:pt x="436973" y="204818"/>
                </a:cubicBezTo>
                <a:cubicBezTo>
                  <a:pt x="463952" y="198592"/>
                  <a:pt x="491833" y="196965"/>
                  <a:pt x="518906" y="191164"/>
                </a:cubicBezTo>
                <a:cubicBezTo>
                  <a:pt x="555608" y="183300"/>
                  <a:pt x="590687" y="166196"/>
                  <a:pt x="628149" y="163855"/>
                </a:cubicBezTo>
                <a:cubicBezTo>
                  <a:pt x="882716" y="147946"/>
                  <a:pt x="1137951" y="145649"/>
                  <a:pt x="1392852" y="136546"/>
                </a:cubicBezTo>
                <a:cubicBezTo>
                  <a:pt x="1438370" y="127443"/>
                  <a:pt x="1484293" y="120173"/>
                  <a:pt x="1529406" y="109237"/>
                </a:cubicBezTo>
                <a:cubicBezTo>
                  <a:pt x="1634555" y="83748"/>
                  <a:pt x="1737386" y="48526"/>
                  <a:pt x="1843480" y="27309"/>
                </a:cubicBezTo>
                <a:lnTo>
                  <a:pt x="1980034" y="0"/>
                </a:lnTo>
                <a:cubicBezTo>
                  <a:pt x="2162106" y="4552"/>
                  <a:pt x="2344786" y="-1898"/>
                  <a:pt x="2526250" y="13655"/>
                </a:cubicBezTo>
                <a:cubicBezTo>
                  <a:pt x="2664182" y="25477"/>
                  <a:pt x="2799358" y="59169"/>
                  <a:pt x="2935912" y="81927"/>
                </a:cubicBezTo>
                <a:lnTo>
                  <a:pt x="3099777" y="109237"/>
                </a:lnTo>
                <a:cubicBezTo>
                  <a:pt x="3158895" y="118695"/>
                  <a:pt x="3219215" y="122027"/>
                  <a:pt x="3277297" y="136546"/>
                </a:cubicBezTo>
                <a:cubicBezTo>
                  <a:pt x="3418689" y="171891"/>
                  <a:pt x="3350450" y="153544"/>
                  <a:pt x="3482128" y="191164"/>
                </a:cubicBezTo>
                <a:cubicBezTo>
                  <a:pt x="3518543" y="213922"/>
                  <a:pt x="3556065" y="234996"/>
                  <a:pt x="3591372" y="259437"/>
                </a:cubicBezTo>
                <a:cubicBezTo>
                  <a:pt x="3615335" y="276026"/>
                  <a:pt x="3634827" y="298781"/>
                  <a:pt x="3659649" y="314055"/>
                </a:cubicBezTo>
                <a:cubicBezTo>
                  <a:pt x="3767197" y="380234"/>
                  <a:pt x="3771076" y="350732"/>
                  <a:pt x="3864480" y="436946"/>
                </a:cubicBezTo>
                <a:cubicBezTo>
                  <a:pt x="4068089" y="624882"/>
                  <a:pt x="3827885" y="444845"/>
                  <a:pt x="4028345" y="614455"/>
                </a:cubicBezTo>
                <a:cubicBezTo>
                  <a:pt x="4058236" y="639746"/>
                  <a:pt x="4093627" y="657934"/>
                  <a:pt x="4123932" y="682728"/>
                </a:cubicBezTo>
                <a:cubicBezTo>
                  <a:pt x="4383203" y="894847"/>
                  <a:pt x="3991291" y="596907"/>
                  <a:pt x="4233176" y="778310"/>
                </a:cubicBezTo>
                <a:cubicBezTo>
                  <a:pt x="4238510" y="788977"/>
                  <a:pt x="4274142" y="853798"/>
                  <a:pt x="4274142" y="873892"/>
                </a:cubicBezTo>
                <a:cubicBezTo>
                  <a:pt x="4274142" y="1251399"/>
                  <a:pt x="4281687" y="1183651"/>
                  <a:pt x="4246831" y="1392765"/>
                </a:cubicBezTo>
                <a:cubicBezTo>
                  <a:pt x="4224072" y="1388213"/>
                  <a:pt x="4198706" y="1390625"/>
                  <a:pt x="4178554" y="1379110"/>
                </a:cubicBezTo>
                <a:cubicBezTo>
                  <a:pt x="4164305" y="1370968"/>
                  <a:pt x="4162848" y="1349750"/>
                  <a:pt x="4151243" y="1338146"/>
                </a:cubicBezTo>
                <a:cubicBezTo>
                  <a:pt x="4134304" y="1321208"/>
                  <a:pt x="4078917" y="1285381"/>
                  <a:pt x="4055655" y="1269874"/>
                </a:cubicBezTo>
                <a:cubicBezTo>
                  <a:pt x="4040995" y="1247885"/>
                  <a:pt x="3983970" y="1177027"/>
                  <a:pt x="4082966" y="1256219"/>
                </a:cubicBezTo>
                <a:cubicBezTo>
                  <a:pt x="4113126" y="1280345"/>
                  <a:pt x="4137588" y="1310837"/>
                  <a:pt x="4164899" y="1338146"/>
                </a:cubicBezTo>
                <a:cubicBezTo>
                  <a:pt x="4176504" y="1349750"/>
                  <a:pt x="4180604" y="1367506"/>
                  <a:pt x="4192209" y="1379110"/>
                </a:cubicBezTo>
                <a:cubicBezTo>
                  <a:pt x="4203814" y="1390714"/>
                  <a:pt x="4219520" y="1397316"/>
                  <a:pt x="4233176" y="1406419"/>
                </a:cubicBezTo>
                <a:cubicBezTo>
                  <a:pt x="4276444" y="1391998"/>
                  <a:pt x="4277292" y="1395707"/>
                  <a:pt x="4315108" y="1365456"/>
                </a:cubicBezTo>
                <a:cubicBezTo>
                  <a:pt x="4325161" y="1357414"/>
                  <a:pt x="4332119" y="1345870"/>
                  <a:pt x="4342419" y="1338146"/>
                </a:cubicBezTo>
                <a:cubicBezTo>
                  <a:pt x="4368678" y="1318453"/>
                  <a:pt x="4393212" y="1293906"/>
                  <a:pt x="4424351" y="1283528"/>
                </a:cubicBezTo>
                <a:lnTo>
                  <a:pt x="4465318" y="1269874"/>
                </a:lnTo>
              </a:path>
            </a:pathLst>
          </a:custGeom>
          <a:ln w="127000">
            <a:solidFill>
              <a:srgbClr val="DDD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41357" y="5243348"/>
            <a:ext cx="2007345" cy="923330"/>
          </a:xfrm>
          <a:prstGeom prst="rect">
            <a:avLst/>
          </a:prstGeom>
          <a:solidFill>
            <a:srgbClr val="E6E0EC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Executes the same “function” with different inputs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125290" y="6396335"/>
            <a:ext cx="6767533" cy="369332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US" dirty="0" err="1"/>
              <a:t>Corballis</a:t>
            </a:r>
            <a:r>
              <a:rPr lang="en-US" dirty="0"/>
              <a:t>, M.C. The Recursive Mind. Princeton University Press, 2011.</a:t>
            </a:r>
          </a:p>
        </p:txBody>
      </p:sp>
    </p:spTree>
    <p:extLst>
      <p:ext uri="{BB962C8B-B14F-4D97-AF65-F5344CB8AC3E}">
        <p14:creationId xmlns:p14="http://schemas.microsoft.com/office/powerpoint/2010/main" val="27227344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719667"/>
            <a:ext cx="9144000" cy="6138333"/>
          </a:xfrm>
          <a:prstGeom prst="rect">
            <a:avLst/>
          </a:prstGeom>
          <a:solidFill>
            <a:srgbClr val="86D0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</a:t>
            </a:r>
            <a:r>
              <a:rPr lang="en-US" sz="4600" dirty="0" smtClean="0">
                <a:latin typeface="Calibri"/>
                <a:cs typeface="Calibri"/>
              </a:rPr>
              <a:t>Goal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0" y="1102078"/>
            <a:ext cx="9144000" cy="609864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58566" y="1275645"/>
            <a:ext cx="82854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 smtClean="0">
                <a:latin typeface="Chalkboard"/>
                <a:cs typeface="Chalkboard"/>
              </a:rPr>
              <a:t>Be </a:t>
            </a:r>
            <a:r>
              <a:rPr lang="en-US" sz="2400" dirty="0" smtClean="0">
                <a:latin typeface="Chalkboard"/>
                <a:cs typeface="Chalkboard"/>
              </a:rPr>
              <a:t>able to think about problems recursively</a:t>
            </a:r>
            <a:endParaRPr lang="en-US" sz="2400" dirty="0" smtClean="0"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9530649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641804" y="4710827"/>
            <a:ext cx="7483161" cy="195260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641804" y="2894766"/>
            <a:ext cx="7483161" cy="162489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 cmpd="sng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641804" y="1051394"/>
            <a:ext cx="7483161" cy="162489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Three Musts of Recursion 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61426" y="1360611"/>
            <a:ext cx="648077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200" dirty="0"/>
              <a:t>Y</a:t>
            </a:r>
            <a:r>
              <a:rPr lang="en-US" sz="3200" dirty="0" smtClean="0"/>
              <a:t>our </a:t>
            </a:r>
            <a:r>
              <a:rPr lang="en-US" sz="3200" dirty="0"/>
              <a:t>code must have a case for all valid </a:t>
            </a:r>
            <a:r>
              <a:rPr lang="en-US" sz="3200" dirty="0" smtClean="0"/>
              <a:t>inputs.</a:t>
            </a:r>
          </a:p>
        </p:txBody>
      </p:sp>
      <p:sp>
        <p:nvSpPr>
          <p:cNvPr id="4" name="Rectangle 3"/>
          <p:cNvSpPr/>
          <p:nvPr/>
        </p:nvSpPr>
        <p:spPr>
          <a:xfrm>
            <a:off x="961426" y="3249953"/>
            <a:ext cx="665829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2"/>
            </a:pPr>
            <a:r>
              <a:rPr lang="en-US" sz="3200" dirty="0"/>
              <a:t>You must have a base case</a:t>
            </a:r>
            <a:r>
              <a:rPr lang="en-US" sz="3200" dirty="0" smtClean="0"/>
              <a:t>.</a:t>
            </a:r>
            <a:endParaRPr lang="en-US" sz="3200" dirty="0"/>
          </a:p>
        </p:txBody>
      </p:sp>
      <p:sp>
        <p:nvSpPr>
          <p:cNvPr id="5" name="Rectangle 4"/>
          <p:cNvSpPr/>
          <p:nvPr/>
        </p:nvSpPr>
        <p:spPr>
          <a:xfrm>
            <a:off x="961426" y="4865325"/>
            <a:ext cx="683581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3"/>
            </a:pPr>
            <a:r>
              <a:rPr lang="en-US" sz="3200" dirty="0"/>
              <a:t>When you make a recursive call it should be to a simpler instance (forward progress towards base case)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39964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1357</TotalTime>
  <Words>12756</Words>
  <Application>Microsoft Macintosh PowerPoint</Application>
  <PresentationFormat>On-screen Show (4:3)</PresentationFormat>
  <Paragraphs>2984</Paragraphs>
  <Slides>143</Slides>
  <Notes>75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143</vt:i4>
      </vt:variant>
    </vt:vector>
  </HeadingPairs>
  <TitlesOfParts>
    <vt:vector size="14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Piech</dc:creator>
  <cp:lastModifiedBy>Chris Piech</cp:lastModifiedBy>
  <cp:revision>35</cp:revision>
  <dcterms:created xsi:type="dcterms:W3CDTF">2016-01-19T19:51:26Z</dcterms:created>
  <dcterms:modified xsi:type="dcterms:W3CDTF">2016-01-20T18:43:37Z</dcterms:modified>
</cp:coreProperties>
</file>