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9"/>
  </p:notesMasterIdLst>
  <p:handoutMasterIdLst>
    <p:handoutMasterId r:id="rId110"/>
  </p:handoutMasterIdLst>
  <p:sldIdLst>
    <p:sldId id="897" r:id="rId2"/>
    <p:sldId id="1003" r:id="rId3"/>
    <p:sldId id="991" r:id="rId4"/>
    <p:sldId id="992" r:id="rId5"/>
    <p:sldId id="1031" r:id="rId6"/>
    <p:sldId id="1013" r:id="rId7"/>
    <p:sldId id="1014" r:id="rId8"/>
    <p:sldId id="1012" r:id="rId9"/>
    <p:sldId id="1017" r:id="rId10"/>
    <p:sldId id="1020" r:id="rId11"/>
    <p:sldId id="1018" r:id="rId12"/>
    <p:sldId id="1019" r:id="rId13"/>
    <p:sldId id="1021" r:id="rId14"/>
    <p:sldId id="1022" r:id="rId15"/>
    <p:sldId id="1027" r:id="rId16"/>
    <p:sldId id="1023" r:id="rId17"/>
    <p:sldId id="1024" r:id="rId18"/>
    <p:sldId id="1025" r:id="rId19"/>
    <p:sldId id="1028" r:id="rId20"/>
    <p:sldId id="1029" r:id="rId21"/>
    <p:sldId id="1026" r:id="rId22"/>
    <p:sldId id="1035" r:id="rId23"/>
    <p:sldId id="1034" r:id="rId24"/>
    <p:sldId id="1032" r:id="rId25"/>
    <p:sldId id="1038" r:id="rId26"/>
    <p:sldId id="1039" r:id="rId27"/>
    <p:sldId id="1063" r:id="rId28"/>
    <p:sldId id="1046" r:id="rId29"/>
    <p:sldId id="1045" r:id="rId30"/>
    <p:sldId id="1047" r:id="rId31"/>
    <p:sldId id="1044" r:id="rId32"/>
    <p:sldId id="1048" r:id="rId33"/>
    <p:sldId id="1049" r:id="rId34"/>
    <p:sldId id="1050" r:id="rId35"/>
    <p:sldId id="1040" r:id="rId36"/>
    <p:sldId id="1094" r:id="rId37"/>
    <p:sldId id="1052" r:id="rId38"/>
    <p:sldId id="1051" r:id="rId39"/>
    <p:sldId id="1064" r:id="rId40"/>
    <p:sldId id="1053" r:id="rId41"/>
    <p:sldId id="1054" r:id="rId42"/>
    <p:sldId id="1055" r:id="rId43"/>
    <p:sldId id="1056" r:id="rId44"/>
    <p:sldId id="1065" r:id="rId45"/>
    <p:sldId id="1095" r:id="rId46"/>
    <p:sldId id="1096" r:id="rId47"/>
    <p:sldId id="1042" r:id="rId48"/>
    <p:sldId id="1097" r:id="rId49"/>
    <p:sldId id="1057" r:id="rId50"/>
    <p:sldId id="1058" r:id="rId51"/>
    <p:sldId id="1066" r:id="rId52"/>
    <p:sldId id="1059" r:id="rId53"/>
    <p:sldId id="1060" r:id="rId54"/>
    <p:sldId id="1061" r:id="rId55"/>
    <p:sldId id="1062" r:id="rId56"/>
    <p:sldId id="1067" r:id="rId57"/>
    <p:sldId id="1068" r:id="rId58"/>
    <p:sldId id="1070" r:id="rId59"/>
    <p:sldId id="1071" r:id="rId60"/>
    <p:sldId id="1069" r:id="rId61"/>
    <p:sldId id="1078" r:id="rId62"/>
    <p:sldId id="1073" r:id="rId63"/>
    <p:sldId id="1074" r:id="rId64"/>
    <p:sldId id="1075" r:id="rId65"/>
    <p:sldId id="1085" r:id="rId66"/>
    <p:sldId id="1076" r:id="rId67"/>
    <p:sldId id="1086" r:id="rId68"/>
    <p:sldId id="1077" r:id="rId69"/>
    <p:sldId id="1072" r:id="rId70"/>
    <p:sldId id="1084" r:id="rId71"/>
    <p:sldId id="1079" r:id="rId72"/>
    <p:sldId id="1080" r:id="rId73"/>
    <p:sldId id="1081" r:id="rId74"/>
    <p:sldId id="1106" r:id="rId75"/>
    <p:sldId id="1082" r:id="rId76"/>
    <p:sldId id="1083" r:id="rId77"/>
    <p:sldId id="1033" r:id="rId78"/>
    <p:sldId id="1087" r:id="rId79"/>
    <p:sldId id="914" r:id="rId80"/>
    <p:sldId id="917" r:id="rId81"/>
    <p:sldId id="916" r:id="rId82"/>
    <p:sldId id="1030" r:id="rId83"/>
    <p:sldId id="918" r:id="rId84"/>
    <p:sldId id="1002" r:id="rId85"/>
    <p:sldId id="921" r:id="rId86"/>
    <p:sldId id="922" r:id="rId87"/>
    <p:sldId id="923" r:id="rId88"/>
    <p:sldId id="1099" r:id="rId89"/>
    <p:sldId id="1100" r:id="rId90"/>
    <p:sldId id="1101" r:id="rId91"/>
    <p:sldId id="1107" r:id="rId92"/>
    <p:sldId id="1108" r:id="rId93"/>
    <p:sldId id="1102" r:id="rId94"/>
    <p:sldId id="1103" r:id="rId95"/>
    <p:sldId id="1098" r:id="rId96"/>
    <p:sldId id="1104" r:id="rId97"/>
    <p:sldId id="924" r:id="rId98"/>
    <p:sldId id="925" r:id="rId99"/>
    <p:sldId id="1105" r:id="rId100"/>
    <p:sldId id="1088" r:id="rId101"/>
    <p:sldId id="1089" r:id="rId102"/>
    <p:sldId id="1036" r:id="rId103"/>
    <p:sldId id="1093" r:id="rId104"/>
    <p:sldId id="1037" r:id="rId105"/>
    <p:sldId id="1090" r:id="rId106"/>
    <p:sldId id="1091" r:id="rId107"/>
    <p:sldId id="1092" r:id="rId108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A97"/>
    <a:srgbClr val="7C7D7D"/>
    <a:srgbClr val="C99639"/>
    <a:srgbClr val="E5DAB9"/>
    <a:srgbClr val="DDDDDD"/>
    <a:srgbClr val="F8F8F8"/>
    <a:srgbClr val="FF9999"/>
    <a:srgbClr val="8C1515"/>
    <a:srgbClr val="FFFFC0"/>
    <a:srgbClr val="FFF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287" autoAdjust="0"/>
    <p:restoredTop sz="99321" autoAdjust="0"/>
  </p:normalViewPr>
  <p:slideViewPr>
    <p:cSldViewPr snapToGrid="0">
      <p:cViewPr>
        <p:scale>
          <a:sx n="116" d="100"/>
          <a:sy n="116" d="100"/>
        </p:scale>
        <p:origin x="-1328" y="-1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6"/>
    </p:cViewPr>
  </p:sorterViewPr>
  <p:notesViewPr>
    <p:cSldViewPr snapToGrid="0">
      <p:cViewPr varScale="1">
        <p:scale>
          <a:sx n="109" d="100"/>
          <a:sy n="109" d="100"/>
        </p:scale>
        <p:origin x="-2742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slide" Target="slides/slide107.xml"/><Relationship Id="rId10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handoutMaster" Target="handoutMasters/handoutMaster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printerSettings" Target="printerSettings/printerSettings1.bin"/><Relationship Id="rId112" Type="http://schemas.openxmlformats.org/officeDocument/2006/relationships/presProps" Target="presProps.xml"/><Relationship Id="rId113" Type="http://schemas.openxmlformats.org/officeDocument/2006/relationships/viewProps" Target="viewProps.xml"/><Relationship Id="rId114" Type="http://schemas.openxmlformats.org/officeDocument/2006/relationships/theme" Target="theme/theme1.xml"/><Relationship Id="rId115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fld id="{9AA2A6CA-32FC-EB4F-BED2-73160ADBCF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8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fld id="{CA606651-119F-5E42-B5D9-A1AD4444A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6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8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9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10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11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12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13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14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15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16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17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18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19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20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21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23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26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27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28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29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30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31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32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33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34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36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37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38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39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40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41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42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43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44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46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48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49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50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51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52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53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54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55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56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60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61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62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63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64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65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66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67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68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69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70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71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72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73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74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75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i="1">
                <a:solidFill>
                  <a:schemeClr val="tx1"/>
                </a:solidFill>
                <a:latin typeface="Helvetica" pitchFamily="-96" charset="0"/>
              </a:defRPr>
            </a:lvl1pPr>
            <a:lvl2pPr marL="742950" indent="-285750">
              <a:defRPr sz="1600" b="1" i="1">
                <a:solidFill>
                  <a:schemeClr val="tx1"/>
                </a:solidFill>
                <a:latin typeface="Helvetica" pitchFamily="-96" charset="0"/>
              </a:defRPr>
            </a:lvl2pPr>
            <a:lvl3pPr marL="11430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3pPr>
            <a:lvl4pPr marL="16002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4pPr>
            <a:lvl5pPr marL="2057400" indent="-228600">
              <a:defRPr sz="1600" b="1" i="1">
                <a:solidFill>
                  <a:schemeClr val="tx1"/>
                </a:solidFill>
                <a:latin typeface="Helvetica" pitchFamily="-9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chemeClr val="tx1"/>
                </a:solidFill>
                <a:latin typeface="Helvetica" pitchFamily="-96" charset="0"/>
              </a:defRPr>
            </a:lvl9pPr>
          </a:lstStyle>
          <a:p>
            <a:fld id="{90BB4CDF-6B50-45A2-9FA1-245E48480544}" type="slidenum">
              <a:rPr lang="en-US" sz="1200" b="0" i="0" smtClean="0">
                <a:latin typeface="Times" pitchFamily="-96" charset="0"/>
              </a:rPr>
              <a:pPr/>
              <a:t>76</a:t>
            </a:fld>
            <a:endParaRPr lang="en-US" sz="1200" b="0" i="0" smtClean="0">
              <a:latin typeface="Times" pitchFamily="-96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 userDrawn="1"/>
        </p:nvSpPr>
        <p:spPr bwMode="auto">
          <a:xfrm>
            <a:off x="0" y="0"/>
            <a:ext cx="9144000" cy="741363"/>
          </a:xfrm>
          <a:prstGeom prst="roundRect">
            <a:avLst>
              <a:gd name="adj" fmla="val 111"/>
            </a:avLst>
          </a:prstGeom>
          <a:solidFill>
            <a:schemeClr val="accent3">
              <a:lumMod val="40000"/>
              <a:lumOff val="60000"/>
            </a:schemeClr>
          </a:solidFill>
          <a:ln w="9398">
            <a:noFill/>
            <a:miter lim="800000"/>
            <a:headEnd/>
            <a:tailEnd/>
          </a:ln>
        </p:spPr>
        <p:txBody>
          <a:bodyPr wrap="none" lIns="91432" tIns="45716" rIns="91432" bIns="45716" anchor="ctr"/>
          <a:lstStyle/>
          <a:p>
            <a:pPr algn="l" defTabSz="457200"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  <a:defRPr/>
            </a:pPr>
            <a:endParaRPr lang="zh-CN" altLang="en-US">
              <a:latin typeface="Calibri" charset="0"/>
              <a:cs typeface="Arial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 userDrawn="1"/>
        </p:nvSpPr>
        <p:spPr bwMode="auto">
          <a:xfrm>
            <a:off x="685800" y="6400800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800">
                <a:latin typeface="Calibri" charset="0"/>
                <a:cs typeface="+mn-cs"/>
              </a:rPr>
              <a:t>This document is copyright (C) Stanford Computer Science and Marty Stepp, licensed under Creative Commons Attribution 2.5 License.  All rights reserved.</a:t>
            </a:r>
            <a:br>
              <a:rPr lang="en-US" sz="800">
                <a:latin typeface="Calibri" charset="0"/>
                <a:cs typeface="+mn-cs"/>
              </a:rPr>
            </a:br>
            <a:r>
              <a:rPr lang="en-US" sz="800">
                <a:latin typeface="Calibri" charset="0"/>
                <a:cs typeface="+mn-cs"/>
              </a:rPr>
              <a:t>Based on slides created by Keith Schwarz, Julie Zelenski, Jerry Cain, Eric Roberts, Mehran Sahami, Stuart Reges, Cynthia Lee, and others.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20574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en-US" noProof="0" smtClean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0881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71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69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938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51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7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11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759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9196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4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22098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770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78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72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Slide Number Placeholder 3"/>
          <p:cNvSpPr txBox="1">
            <a:spLocks noGrp="1"/>
          </p:cNvSpPr>
          <p:nvPr userDrawn="1"/>
        </p:nvSpPr>
        <p:spPr bwMode="auto">
          <a:xfrm>
            <a:off x="8229600" y="6356350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500"/>
              </a:spcBef>
              <a:defRPr/>
            </a:pPr>
            <a:fld id="{E9486CB7-6068-D145-A421-ED1EEB2B1B44}" type="slidenum">
              <a:rPr lang="en-US" sz="1200" smtClean="0">
                <a:solidFill>
                  <a:srgbClr val="424242"/>
                </a:solidFill>
                <a:latin typeface="Verdana" charset="0"/>
              </a:rPr>
              <a:pPr eaLnBrk="1" hangingPunct="1">
                <a:spcBef>
                  <a:spcPts val="500"/>
                </a:spcBef>
                <a:defRPr/>
              </a:pPr>
              <a:t>‹#›</a:t>
            </a:fld>
            <a:endParaRPr lang="en-US" sz="1800" smtClean="0"/>
          </a:p>
        </p:txBody>
      </p:sp>
      <p:sp>
        <p:nvSpPr>
          <p:cNvPr id="1039" name="AutoShape 3"/>
          <p:cNvSpPr>
            <a:spLocks noChangeArrowheads="1"/>
          </p:cNvSpPr>
          <p:nvPr userDrawn="1"/>
        </p:nvSpPr>
        <p:spPr bwMode="auto">
          <a:xfrm>
            <a:off x="0" y="0"/>
            <a:ext cx="9144000" cy="741363"/>
          </a:xfrm>
          <a:prstGeom prst="roundRect">
            <a:avLst>
              <a:gd name="adj" fmla="val 111"/>
            </a:avLst>
          </a:prstGeom>
          <a:solidFill>
            <a:schemeClr val="accent3">
              <a:lumMod val="60000"/>
              <a:lumOff val="40000"/>
            </a:schemeClr>
          </a:solidFill>
          <a:ln w="9398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algn="l" defTabSz="457200"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  <a:defRPr/>
            </a:pPr>
            <a:endParaRPr lang="zh-CN" altLang="en-US">
              <a:latin typeface="Tahoma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571500" indent="-227013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855663" indent="-169863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144588" indent="-17462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487488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19446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4018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8590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3162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../media/image20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microsoft.com/office/2007/relationships/hdphoto" Target="../media/hdphoto5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3653" y="0"/>
            <a:ext cx="10322351" cy="6858000"/>
          </a:xfrm>
          <a:prstGeom prst="rect">
            <a:avLst/>
          </a:prstGeom>
        </p:spPr>
      </p:pic>
      <p:sp>
        <p:nvSpPr>
          <p:cNvPr id="451587" name="Text Box 3"/>
          <p:cNvSpPr txBox="1">
            <a:spLocks noChangeArrowheads="1"/>
          </p:cNvSpPr>
          <p:nvPr/>
        </p:nvSpPr>
        <p:spPr bwMode="auto">
          <a:xfrm>
            <a:off x="0" y="5257800"/>
            <a:ext cx="9144000" cy="92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CS </a:t>
            </a:r>
            <a:r>
              <a:rPr lang="en-US" sz="3200" dirty="0"/>
              <a:t>106B</a:t>
            </a:r>
            <a:endParaRPr lang="en-US" sz="3200" dirty="0" smtClean="0"/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2011</a:t>
            </a:r>
            <a:endParaRPr lang="en-US" sz="32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8473" y="3124200"/>
            <a:ext cx="91440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(Trees)</a:t>
            </a:r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496344" y="5140867"/>
            <a:ext cx="4151313" cy="1358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CS 106B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Lecture </a:t>
            </a:r>
            <a:r>
              <a:rPr lang="en-US" sz="3200" dirty="0" smtClean="0">
                <a:cs typeface="+mn-cs"/>
              </a:rPr>
              <a:t>19</a:t>
            </a:r>
            <a:endParaRPr lang="en-US" sz="3200" dirty="0">
              <a:cs typeface="+mn-cs"/>
            </a:endParaRP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Feb </a:t>
            </a:r>
            <a:r>
              <a:rPr lang="en-US" sz="3200" dirty="0" smtClean="0">
                <a:cs typeface="+mn-cs"/>
              </a:rPr>
              <a:t>22, </a:t>
            </a:r>
            <a:r>
              <a:rPr lang="en-US" sz="3200" dirty="0">
                <a:cs typeface="+mn-cs"/>
              </a:rPr>
              <a:t>2016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20996696">
            <a:off x="3748545" y="3707944"/>
            <a:ext cx="2527488" cy="522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Chris Piech</a:t>
            </a:r>
          </a:p>
        </p:txBody>
      </p:sp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2086732" y="905503"/>
            <a:ext cx="4324092" cy="1296562"/>
          </a:xfrm>
          <a:prstGeom prst="rect">
            <a:avLst/>
          </a:prstGeom>
          <a:solidFill>
            <a:srgbClr val="C3D6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6000" dirty="0" smtClean="0">
                <a:latin typeface="Calibri" charset="0"/>
                <a:cs typeface="Calibri" charset="0"/>
              </a:rPr>
              <a:t>Trees 2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2977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Socrative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314" y="997994"/>
            <a:ext cx="4531413" cy="45314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986347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 smtClean="0"/>
              <a:t>Room: </a:t>
            </a:r>
            <a:r>
              <a:rPr lang="en-US" altLang="zh-CN" sz="3600" b="1" dirty="0" smtClean="0"/>
              <a:t>106BWIN16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144724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930371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Practice with trees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Pointers by reference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insert into a tree</a:t>
            </a:r>
          </a:p>
        </p:txBody>
      </p:sp>
    </p:spTree>
    <p:extLst>
      <p:ext uri="{BB962C8B-B14F-4D97-AF65-F5344CB8AC3E}">
        <p14:creationId xmlns:p14="http://schemas.microsoft.com/office/powerpoint/2010/main" val="2738268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044" y="5450538"/>
            <a:ext cx="114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1846" y="5044717"/>
            <a:ext cx="185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&amp; Pointers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607003" y="4481689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05641" y="3555595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Trie</a:t>
            </a:r>
            <a:endParaRPr lang="en-US" sz="24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07082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044" y="5450538"/>
            <a:ext cx="114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1846" y="5044717"/>
            <a:ext cx="185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&amp; Pointers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607003" y="4481689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05641" y="3555595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Trie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261" y="4730644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93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Binary Tree</a:t>
            </a:r>
            <a:endParaRPr kumimoji="1" lang="zh-CN" alt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690157" y="2121255"/>
            <a:ext cx="3636674" cy="3584232"/>
            <a:chOff x="4098475" y="1991382"/>
            <a:chExt cx="4019975" cy="3962006"/>
          </a:xfrm>
        </p:grpSpPr>
        <p:grpSp>
          <p:nvGrpSpPr>
            <p:cNvPr id="4" name="Group 3"/>
            <p:cNvGrpSpPr/>
            <p:nvPr/>
          </p:nvGrpSpPr>
          <p:grpSpPr>
            <a:xfrm>
              <a:off x="4618000" y="1991382"/>
              <a:ext cx="3131580" cy="3520993"/>
              <a:chOff x="2900681" y="1486321"/>
              <a:chExt cx="3131580" cy="3520993"/>
            </a:xfrm>
          </p:grpSpPr>
          <p:sp>
            <p:nvSpPr>
              <p:cNvPr id="5" name="Freeform 4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4282331" y="3290108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424358" y="2619982"/>
              <a:ext cx="16809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36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3600" i="1" dirty="0">
                <a:latin typeface="Courier"/>
                <a:cs typeface="Courier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4098475" y="4299806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flipH="1">
              <a:off x="6819637" y="4553218"/>
              <a:ext cx="1298813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65787" y="2070588"/>
            <a:ext cx="56654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 algn="l"/>
            <a:r>
              <a:rPr lang="en-US" sz="3600" b="1" dirty="0"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tring value;</a:t>
            </a:r>
            <a:endParaRPr lang="en-US" sz="3600" b="1" dirty="0">
              <a:latin typeface="Courier New" pitchFamily="49" charset="0"/>
              <a:cs typeface="Courier New" pitchFamily="49" charset="0"/>
            </a:endParaRPr>
          </a:p>
          <a:p>
            <a:pPr lvl="1" algn="l"/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* left;</a:t>
            </a:r>
          </a:p>
          <a:p>
            <a:pPr lvl="1" algn="l"/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Tree * right;</a:t>
            </a:r>
            <a:endParaRPr lang="en-US" sz="3600" b="1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3600" b="1" dirty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038621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Tree</a:t>
            </a:r>
            <a:endParaRPr kumimoji="1" lang="zh-CN" alt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352294" y="3131374"/>
            <a:ext cx="3853145" cy="3310058"/>
            <a:chOff x="3786285" y="1991382"/>
            <a:chExt cx="4664064" cy="3979355"/>
          </a:xfrm>
        </p:grpSpPr>
        <p:grpSp>
          <p:nvGrpSpPr>
            <p:cNvPr id="4" name="Group 3"/>
            <p:cNvGrpSpPr/>
            <p:nvPr/>
          </p:nvGrpSpPr>
          <p:grpSpPr>
            <a:xfrm>
              <a:off x="4618000" y="1991382"/>
              <a:ext cx="3131580" cy="3520993"/>
              <a:chOff x="2900681" y="1486321"/>
              <a:chExt cx="3131580" cy="3520993"/>
            </a:xfrm>
          </p:grpSpPr>
          <p:sp>
            <p:nvSpPr>
              <p:cNvPr id="5" name="Freeform 4"/>
              <p:cNvSpPr/>
              <p:nvPr/>
            </p:nvSpPr>
            <p:spPr>
              <a:xfrm>
                <a:off x="2900681" y="1486321"/>
                <a:ext cx="3131580" cy="3520993"/>
              </a:xfrm>
              <a:custGeom>
                <a:avLst/>
                <a:gdLst>
                  <a:gd name="connsiteX0" fmla="*/ 2727506 w 3232599"/>
                  <a:gd name="connsiteY0" fmla="*/ 187594 h 3708587"/>
                  <a:gd name="connsiteX1" fmla="*/ 2655350 w 3232599"/>
                  <a:gd name="connsiteY1" fmla="*/ 173164 h 3708587"/>
                  <a:gd name="connsiteX2" fmla="*/ 2612056 w 3232599"/>
                  <a:gd name="connsiteY2" fmla="*/ 158733 h 3708587"/>
                  <a:gd name="connsiteX3" fmla="*/ 2424450 w 3232599"/>
                  <a:gd name="connsiteY3" fmla="*/ 144303 h 3708587"/>
                  <a:gd name="connsiteX4" fmla="*/ 1775043 w 3232599"/>
                  <a:gd name="connsiteY4" fmla="*/ 101012 h 3708587"/>
                  <a:gd name="connsiteX5" fmla="*/ 1500850 w 3232599"/>
                  <a:gd name="connsiteY5" fmla="*/ 72151 h 3708587"/>
                  <a:gd name="connsiteX6" fmla="*/ 1125637 w 3232599"/>
                  <a:gd name="connsiteY6" fmla="*/ 43291 h 3708587"/>
                  <a:gd name="connsiteX7" fmla="*/ 490662 w 3232599"/>
                  <a:gd name="connsiteY7" fmla="*/ 57721 h 3708587"/>
                  <a:gd name="connsiteX8" fmla="*/ 375212 w 3232599"/>
                  <a:gd name="connsiteY8" fmla="*/ 72151 h 3708587"/>
                  <a:gd name="connsiteX9" fmla="*/ 245331 w 3232599"/>
                  <a:gd name="connsiteY9" fmla="*/ 101012 h 3708587"/>
                  <a:gd name="connsiteX10" fmla="*/ 202037 w 3232599"/>
                  <a:gd name="connsiteY10" fmla="*/ 115442 h 3708587"/>
                  <a:gd name="connsiteX11" fmla="*/ 173175 w 3232599"/>
                  <a:gd name="connsiteY11" fmla="*/ 158733 h 3708587"/>
                  <a:gd name="connsiteX12" fmla="*/ 129881 w 3232599"/>
                  <a:gd name="connsiteY12" fmla="*/ 245315 h 3708587"/>
                  <a:gd name="connsiteX13" fmla="*/ 115450 w 3232599"/>
                  <a:gd name="connsiteY13" fmla="*/ 303036 h 3708587"/>
                  <a:gd name="connsiteX14" fmla="*/ 86587 w 3232599"/>
                  <a:gd name="connsiteY14" fmla="*/ 490630 h 3708587"/>
                  <a:gd name="connsiteX15" fmla="*/ 72156 w 3232599"/>
                  <a:gd name="connsiteY15" fmla="*/ 721515 h 3708587"/>
                  <a:gd name="connsiteX16" fmla="*/ 57725 w 3232599"/>
                  <a:gd name="connsiteY16" fmla="*/ 822527 h 3708587"/>
                  <a:gd name="connsiteX17" fmla="*/ 72156 w 3232599"/>
                  <a:gd name="connsiteY17" fmla="*/ 1241006 h 3708587"/>
                  <a:gd name="connsiteX18" fmla="*/ 57725 w 3232599"/>
                  <a:gd name="connsiteY18" fmla="*/ 1659484 h 3708587"/>
                  <a:gd name="connsiteX19" fmla="*/ 43294 w 3232599"/>
                  <a:gd name="connsiteY19" fmla="*/ 1789357 h 3708587"/>
                  <a:gd name="connsiteX20" fmla="*/ 28862 w 3232599"/>
                  <a:gd name="connsiteY20" fmla="*/ 2352139 h 3708587"/>
                  <a:gd name="connsiteX21" fmla="*/ 0 w 3232599"/>
                  <a:gd name="connsiteY21" fmla="*/ 2669605 h 3708587"/>
                  <a:gd name="connsiteX22" fmla="*/ 14431 w 3232599"/>
                  <a:gd name="connsiteY22" fmla="*/ 2943781 h 3708587"/>
                  <a:gd name="connsiteX23" fmla="*/ 28862 w 3232599"/>
                  <a:gd name="connsiteY23" fmla="*/ 2987072 h 3708587"/>
                  <a:gd name="connsiteX24" fmla="*/ 57725 w 3232599"/>
                  <a:gd name="connsiteY24" fmla="*/ 3015933 h 3708587"/>
                  <a:gd name="connsiteX25" fmla="*/ 72156 w 3232599"/>
                  <a:gd name="connsiteY25" fmla="*/ 3059224 h 3708587"/>
                  <a:gd name="connsiteX26" fmla="*/ 158743 w 3232599"/>
                  <a:gd name="connsiteY26" fmla="*/ 3116945 h 3708587"/>
                  <a:gd name="connsiteX27" fmla="*/ 202037 w 3232599"/>
                  <a:gd name="connsiteY27" fmla="*/ 3145805 h 3708587"/>
                  <a:gd name="connsiteX28" fmla="*/ 230900 w 3232599"/>
                  <a:gd name="connsiteY28" fmla="*/ 3174666 h 3708587"/>
                  <a:gd name="connsiteX29" fmla="*/ 274193 w 3232599"/>
                  <a:gd name="connsiteY29" fmla="*/ 3189096 h 3708587"/>
                  <a:gd name="connsiteX30" fmla="*/ 317487 w 3232599"/>
                  <a:gd name="connsiteY30" fmla="*/ 3217957 h 3708587"/>
                  <a:gd name="connsiteX31" fmla="*/ 418506 w 3232599"/>
                  <a:gd name="connsiteY31" fmla="*/ 3246817 h 3708587"/>
                  <a:gd name="connsiteX32" fmla="*/ 461800 w 3232599"/>
                  <a:gd name="connsiteY32" fmla="*/ 3261248 h 3708587"/>
                  <a:gd name="connsiteX33" fmla="*/ 577250 w 3232599"/>
                  <a:gd name="connsiteY33" fmla="*/ 3290108 h 3708587"/>
                  <a:gd name="connsiteX34" fmla="*/ 634975 w 3232599"/>
                  <a:gd name="connsiteY34" fmla="*/ 3304539 h 3708587"/>
                  <a:gd name="connsiteX35" fmla="*/ 692700 w 3232599"/>
                  <a:gd name="connsiteY35" fmla="*/ 3318969 h 3708587"/>
                  <a:gd name="connsiteX36" fmla="*/ 779287 w 3232599"/>
                  <a:gd name="connsiteY36" fmla="*/ 3333399 h 3708587"/>
                  <a:gd name="connsiteX37" fmla="*/ 880306 w 3232599"/>
                  <a:gd name="connsiteY37" fmla="*/ 3347830 h 3708587"/>
                  <a:gd name="connsiteX38" fmla="*/ 952462 w 3232599"/>
                  <a:gd name="connsiteY38" fmla="*/ 3362260 h 3708587"/>
                  <a:gd name="connsiteX39" fmla="*/ 1125637 w 3232599"/>
                  <a:gd name="connsiteY39" fmla="*/ 3391120 h 3708587"/>
                  <a:gd name="connsiteX40" fmla="*/ 1168931 w 3232599"/>
                  <a:gd name="connsiteY40" fmla="*/ 3405551 h 3708587"/>
                  <a:gd name="connsiteX41" fmla="*/ 1356537 w 3232599"/>
                  <a:gd name="connsiteY41" fmla="*/ 3434411 h 3708587"/>
                  <a:gd name="connsiteX42" fmla="*/ 1558575 w 3232599"/>
                  <a:gd name="connsiteY42" fmla="*/ 3463272 h 3708587"/>
                  <a:gd name="connsiteX43" fmla="*/ 1688456 w 3232599"/>
                  <a:gd name="connsiteY43" fmla="*/ 3506563 h 3708587"/>
                  <a:gd name="connsiteX44" fmla="*/ 1746181 w 3232599"/>
                  <a:gd name="connsiteY44" fmla="*/ 3535423 h 3708587"/>
                  <a:gd name="connsiteX45" fmla="*/ 1904925 w 3232599"/>
                  <a:gd name="connsiteY45" fmla="*/ 3564284 h 3708587"/>
                  <a:gd name="connsiteX46" fmla="*/ 1948218 w 3232599"/>
                  <a:gd name="connsiteY46" fmla="*/ 3578714 h 3708587"/>
                  <a:gd name="connsiteX47" fmla="*/ 1991512 w 3232599"/>
                  <a:gd name="connsiteY47" fmla="*/ 3607575 h 3708587"/>
                  <a:gd name="connsiteX48" fmla="*/ 2063668 w 3232599"/>
                  <a:gd name="connsiteY48" fmla="*/ 3622005 h 3708587"/>
                  <a:gd name="connsiteX49" fmla="*/ 2121393 w 3232599"/>
                  <a:gd name="connsiteY49" fmla="*/ 3636436 h 3708587"/>
                  <a:gd name="connsiteX50" fmla="*/ 2164687 w 3232599"/>
                  <a:gd name="connsiteY50" fmla="*/ 3650866 h 3708587"/>
                  <a:gd name="connsiteX51" fmla="*/ 2222412 w 3232599"/>
                  <a:gd name="connsiteY51" fmla="*/ 3665296 h 3708587"/>
                  <a:gd name="connsiteX52" fmla="*/ 2309000 w 3232599"/>
                  <a:gd name="connsiteY52" fmla="*/ 3694157 h 3708587"/>
                  <a:gd name="connsiteX53" fmla="*/ 2410018 w 3232599"/>
                  <a:gd name="connsiteY53" fmla="*/ 3708587 h 3708587"/>
                  <a:gd name="connsiteX54" fmla="*/ 2756368 w 3232599"/>
                  <a:gd name="connsiteY54" fmla="*/ 3694157 h 3708587"/>
                  <a:gd name="connsiteX55" fmla="*/ 2814093 w 3232599"/>
                  <a:gd name="connsiteY55" fmla="*/ 3679726 h 3708587"/>
                  <a:gd name="connsiteX56" fmla="*/ 2900681 w 3232599"/>
                  <a:gd name="connsiteY56" fmla="*/ 3650866 h 3708587"/>
                  <a:gd name="connsiteX57" fmla="*/ 2987268 w 3232599"/>
                  <a:gd name="connsiteY57" fmla="*/ 3593145 h 3708587"/>
                  <a:gd name="connsiteX58" fmla="*/ 3073856 w 3232599"/>
                  <a:gd name="connsiteY58" fmla="*/ 3520993 h 3708587"/>
                  <a:gd name="connsiteX59" fmla="*/ 3131581 w 3232599"/>
                  <a:gd name="connsiteY59" fmla="*/ 3434411 h 3708587"/>
                  <a:gd name="connsiteX60" fmla="*/ 3160443 w 3232599"/>
                  <a:gd name="connsiteY60" fmla="*/ 3318969 h 3708587"/>
                  <a:gd name="connsiteX61" fmla="*/ 3174874 w 3232599"/>
                  <a:gd name="connsiteY61" fmla="*/ 3261248 h 3708587"/>
                  <a:gd name="connsiteX62" fmla="*/ 3189306 w 3232599"/>
                  <a:gd name="connsiteY62" fmla="*/ 3217957 h 3708587"/>
                  <a:gd name="connsiteX63" fmla="*/ 3189306 w 3232599"/>
                  <a:gd name="connsiteY63" fmla="*/ 2943781 h 3708587"/>
                  <a:gd name="connsiteX64" fmla="*/ 3160443 w 3232599"/>
                  <a:gd name="connsiteY64" fmla="*/ 2684036 h 3708587"/>
                  <a:gd name="connsiteX65" fmla="*/ 3189306 w 3232599"/>
                  <a:gd name="connsiteY65" fmla="*/ 1904800 h 3708587"/>
                  <a:gd name="connsiteX66" fmla="*/ 3203737 w 3232599"/>
                  <a:gd name="connsiteY66" fmla="*/ 1832648 h 3708587"/>
                  <a:gd name="connsiteX67" fmla="*/ 3232599 w 3232599"/>
                  <a:gd name="connsiteY67" fmla="*/ 1572903 h 3708587"/>
                  <a:gd name="connsiteX68" fmla="*/ 3218168 w 3232599"/>
                  <a:gd name="connsiteY68" fmla="*/ 1010121 h 3708587"/>
                  <a:gd name="connsiteX69" fmla="*/ 3203737 w 3232599"/>
                  <a:gd name="connsiteY69" fmla="*/ 894679 h 3708587"/>
                  <a:gd name="connsiteX70" fmla="*/ 3174874 w 3232599"/>
                  <a:gd name="connsiteY70" fmla="*/ 447339 h 3708587"/>
                  <a:gd name="connsiteX71" fmla="*/ 3160443 w 3232599"/>
                  <a:gd name="connsiteY71" fmla="*/ 404048 h 3708587"/>
                  <a:gd name="connsiteX72" fmla="*/ 3146012 w 3232599"/>
                  <a:gd name="connsiteY72" fmla="*/ 346327 h 3708587"/>
                  <a:gd name="connsiteX73" fmla="*/ 3117149 w 3232599"/>
                  <a:gd name="connsiteY73" fmla="*/ 202024 h 3708587"/>
                  <a:gd name="connsiteX74" fmla="*/ 3059424 w 3232599"/>
                  <a:gd name="connsiteY74" fmla="*/ 129873 h 3708587"/>
                  <a:gd name="connsiteX75" fmla="*/ 3030562 w 3232599"/>
                  <a:gd name="connsiteY75" fmla="*/ 86582 h 3708587"/>
                  <a:gd name="connsiteX76" fmla="*/ 2900681 w 3232599"/>
                  <a:gd name="connsiteY76" fmla="*/ 14430 h 3708587"/>
                  <a:gd name="connsiteX77" fmla="*/ 2857387 w 3232599"/>
                  <a:gd name="connsiteY77" fmla="*/ 0 h 3708587"/>
                  <a:gd name="connsiteX78" fmla="*/ 2684212 w 3232599"/>
                  <a:gd name="connsiteY78" fmla="*/ 14430 h 3708587"/>
                  <a:gd name="connsiteX79" fmla="*/ 2669781 w 3232599"/>
                  <a:gd name="connsiteY79" fmla="*/ 72151 h 370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32599" h="3708587">
                    <a:moveTo>
                      <a:pt x="2727506" y="187594"/>
                    </a:moveTo>
                    <a:cubicBezTo>
                      <a:pt x="2703454" y="182784"/>
                      <a:pt x="2679146" y="179113"/>
                      <a:pt x="2655350" y="173164"/>
                    </a:cubicBezTo>
                    <a:cubicBezTo>
                      <a:pt x="2640592" y="169475"/>
                      <a:pt x="2627150" y="160620"/>
                      <a:pt x="2612056" y="158733"/>
                    </a:cubicBezTo>
                    <a:cubicBezTo>
                      <a:pt x="2549820" y="150954"/>
                      <a:pt x="2486953" y="149511"/>
                      <a:pt x="2424450" y="144303"/>
                    </a:cubicBezTo>
                    <a:cubicBezTo>
                      <a:pt x="1945137" y="104363"/>
                      <a:pt x="2243398" y="122299"/>
                      <a:pt x="1775043" y="101012"/>
                    </a:cubicBezTo>
                    <a:cubicBezTo>
                      <a:pt x="1260869" y="54273"/>
                      <a:pt x="1900269" y="114193"/>
                      <a:pt x="1500850" y="72151"/>
                    </a:cubicBezTo>
                    <a:cubicBezTo>
                      <a:pt x="1355922" y="56896"/>
                      <a:pt x="1278295" y="53467"/>
                      <a:pt x="1125637" y="43291"/>
                    </a:cubicBezTo>
                    <a:lnTo>
                      <a:pt x="490662" y="57721"/>
                    </a:lnTo>
                    <a:cubicBezTo>
                      <a:pt x="451908" y="59211"/>
                      <a:pt x="413544" y="66254"/>
                      <a:pt x="375212" y="72151"/>
                    </a:cubicBezTo>
                    <a:cubicBezTo>
                      <a:pt x="342982" y="77109"/>
                      <a:pt x="278841" y="91438"/>
                      <a:pt x="245331" y="101012"/>
                    </a:cubicBezTo>
                    <a:cubicBezTo>
                      <a:pt x="230704" y="105191"/>
                      <a:pt x="216468" y="110632"/>
                      <a:pt x="202037" y="115442"/>
                    </a:cubicBezTo>
                    <a:cubicBezTo>
                      <a:pt x="192416" y="129872"/>
                      <a:pt x="180932" y="143221"/>
                      <a:pt x="173175" y="158733"/>
                    </a:cubicBezTo>
                    <a:cubicBezTo>
                      <a:pt x="113427" y="278221"/>
                      <a:pt x="212596" y="121249"/>
                      <a:pt x="129881" y="245315"/>
                    </a:cubicBezTo>
                    <a:cubicBezTo>
                      <a:pt x="125071" y="264555"/>
                      <a:pt x="119340" y="283589"/>
                      <a:pt x="115450" y="303036"/>
                    </a:cubicBezTo>
                    <a:cubicBezTo>
                      <a:pt x="105435" y="353108"/>
                      <a:pt x="93521" y="442095"/>
                      <a:pt x="86587" y="490630"/>
                    </a:cubicBezTo>
                    <a:cubicBezTo>
                      <a:pt x="81777" y="567592"/>
                      <a:pt x="78836" y="644693"/>
                      <a:pt x="72156" y="721515"/>
                    </a:cubicBezTo>
                    <a:cubicBezTo>
                      <a:pt x="69209" y="755400"/>
                      <a:pt x="57725" y="788514"/>
                      <a:pt x="57725" y="822527"/>
                    </a:cubicBezTo>
                    <a:cubicBezTo>
                      <a:pt x="57725" y="962103"/>
                      <a:pt x="67346" y="1101513"/>
                      <a:pt x="72156" y="1241006"/>
                    </a:cubicBezTo>
                    <a:cubicBezTo>
                      <a:pt x="67346" y="1380499"/>
                      <a:pt x="65061" y="1520101"/>
                      <a:pt x="57725" y="1659484"/>
                    </a:cubicBezTo>
                    <a:cubicBezTo>
                      <a:pt x="55436" y="1702981"/>
                      <a:pt x="45107" y="1745837"/>
                      <a:pt x="43294" y="1789357"/>
                    </a:cubicBezTo>
                    <a:cubicBezTo>
                      <a:pt x="35481" y="1976850"/>
                      <a:pt x="35939" y="2164617"/>
                      <a:pt x="28862" y="2352139"/>
                    </a:cubicBezTo>
                    <a:cubicBezTo>
                      <a:pt x="23285" y="2499911"/>
                      <a:pt x="16132" y="2540554"/>
                      <a:pt x="0" y="2669605"/>
                    </a:cubicBezTo>
                    <a:cubicBezTo>
                      <a:pt x="4810" y="2760997"/>
                      <a:pt x="6145" y="2852638"/>
                      <a:pt x="14431" y="2943781"/>
                    </a:cubicBezTo>
                    <a:cubicBezTo>
                      <a:pt x="15808" y="2958930"/>
                      <a:pt x="21036" y="2974029"/>
                      <a:pt x="28862" y="2987072"/>
                    </a:cubicBezTo>
                    <a:cubicBezTo>
                      <a:pt x="35862" y="2998739"/>
                      <a:pt x="48104" y="3006313"/>
                      <a:pt x="57725" y="3015933"/>
                    </a:cubicBezTo>
                    <a:cubicBezTo>
                      <a:pt x="62535" y="3030363"/>
                      <a:pt x="61400" y="3048469"/>
                      <a:pt x="72156" y="3059224"/>
                    </a:cubicBezTo>
                    <a:cubicBezTo>
                      <a:pt x="96685" y="3083751"/>
                      <a:pt x="129881" y="3097705"/>
                      <a:pt x="158743" y="3116945"/>
                    </a:cubicBezTo>
                    <a:cubicBezTo>
                      <a:pt x="173174" y="3126565"/>
                      <a:pt x="189773" y="3133541"/>
                      <a:pt x="202037" y="3145805"/>
                    </a:cubicBezTo>
                    <a:cubicBezTo>
                      <a:pt x="211658" y="3155425"/>
                      <a:pt x="219233" y="3167666"/>
                      <a:pt x="230900" y="3174666"/>
                    </a:cubicBezTo>
                    <a:cubicBezTo>
                      <a:pt x="243944" y="3182492"/>
                      <a:pt x="259762" y="3184286"/>
                      <a:pt x="274193" y="3189096"/>
                    </a:cubicBezTo>
                    <a:cubicBezTo>
                      <a:pt x="288624" y="3198716"/>
                      <a:pt x="301974" y="3210201"/>
                      <a:pt x="317487" y="3217957"/>
                    </a:cubicBezTo>
                    <a:cubicBezTo>
                      <a:pt x="340554" y="3229490"/>
                      <a:pt x="396930" y="3240653"/>
                      <a:pt x="418506" y="3246817"/>
                    </a:cubicBezTo>
                    <a:cubicBezTo>
                      <a:pt x="433133" y="3250996"/>
                      <a:pt x="447124" y="3257246"/>
                      <a:pt x="461800" y="3261248"/>
                    </a:cubicBezTo>
                    <a:cubicBezTo>
                      <a:pt x="500070" y="3271685"/>
                      <a:pt x="538767" y="3280488"/>
                      <a:pt x="577250" y="3290108"/>
                    </a:cubicBezTo>
                    <a:lnTo>
                      <a:pt x="634975" y="3304539"/>
                    </a:lnTo>
                    <a:cubicBezTo>
                      <a:pt x="654217" y="3309349"/>
                      <a:pt x="673136" y="3315709"/>
                      <a:pt x="692700" y="3318969"/>
                    </a:cubicBezTo>
                    <a:lnTo>
                      <a:pt x="779287" y="3333399"/>
                    </a:lnTo>
                    <a:cubicBezTo>
                      <a:pt x="812906" y="3338571"/>
                      <a:pt x="846754" y="3342238"/>
                      <a:pt x="880306" y="3347830"/>
                    </a:cubicBezTo>
                    <a:cubicBezTo>
                      <a:pt x="904501" y="3351862"/>
                      <a:pt x="928307" y="3357998"/>
                      <a:pt x="952462" y="3362260"/>
                    </a:cubicBezTo>
                    <a:lnTo>
                      <a:pt x="1125637" y="3391120"/>
                    </a:lnTo>
                    <a:cubicBezTo>
                      <a:pt x="1140068" y="3395930"/>
                      <a:pt x="1154173" y="3401862"/>
                      <a:pt x="1168931" y="3405551"/>
                    </a:cubicBezTo>
                    <a:cubicBezTo>
                      <a:pt x="1239473" y="3423185"/>
                      <a:pt x="1279431" y="3423897"/>
                      <a:pt x="1356537" y="3434411"/>
                    </a:cubicBezTo>
                    <a:lnTo>
                      <a:pt x="1558575" y="3463272"/>
                    </a:lnTo>
                    <a:cubicBezTo>
                      <a:pt x="1703661" y="3535811"/>
                      <a:pt x="1520612" y="3450620"/>
                      <a:pt x="1688456" y="3506563"/>
                    </a:cubicBezTo>
                    <a:cubicBezTo>
                      <a:pt x="1708865" y="3513365"/>
                      <a:pt x="1725772" y="3528621"/>
                      <a:pt x="1746181" y="3535423"/>
                    </a:cubicBezTo>
                    <a:cubicBezTo>
                      <a:pt x="1766359" y="3542149"/>
                      <a:pt x="1890377" y="3561860"/>
                      <a:pt x="1904925" y="3564284"/>
                    </a:cubicBezTo>
                    <a:cubicBezTo>
                      <a:pt x="1919356" y="3569094"/>
                      <a:pt x="1934612" y="3571912"/>
                      <a:pt x="1948218" y="3578714"/>
                    </a:cubicBezTo>
                    <a:cubicBezTo>
                      <a:pt x="1963731" y="3586470"/>
                      <a:pt x="1975272" y="3601485"/>
                      <a:pt x="1991512" y="3607575"/>
                    </a:cubicBezTo>
                    <a:cubicBezTo>
                      <a:pt x="2014479" y="3616187"/>
                      <a:pt x="2039724" y="3616684"/>
                      <a:pt x="2063668" y="3622005"/>
                    </a:cubicBezTo>
                    <a:cubicBezTo>
                      <a:pt x="2083030" y="3626307"/>
                      <a:pt x="2102322" y="3630988"/>
                      <a:pt x="2121393" y="3636436"/>
                    </a:cubicBezTo>
                    <a:cubicBezTo>
                      <a:pt x="2136020" y="3640615"/>
                      <a:pt x="2150060" y="3646687"/>
                      <a:pt x="2164687" y="3650866"/>
                    </a:cubicBezTo>
                    <a:cubicBezTo>
                      <a:pt x="2183758" y="3656314"/>
                      <a:pt x="2203415" y="3659597"/>
                      <a:pt x="2222412" y="3665296"/>
                    </a:cubicBezTo>
                    <a:cubicBezTo>
                      <a:pt x="2251553" y="3674038"/>
                      <a:pt x="2278882" y="3689855"/>
                      <a:pt x="2309000" y="3694157"/>
                    </a:cubicBezTo>
                    <a:lnTo>
                      <a:pt x="2410018" y="3708587"/>
                    </a:lnTo>
                    <a:cubicBezTo>
                      <a:pt x="2525468" y="3703777"/>
                      <a:pt x="2641111" y="3702389"/>
                      <a:pt x="2756368" y="3694157"/>
                    </a:cubicBezTo>
                    <a:cubicBezTo>
                      <a:pt x="2776151" y="3692744"/>
                      <a:pt x="2795096" y="3685425"/>
                      <a:pt x="2814093" y="3679726"/>
                    </a:cubicBezTo>
                    <a:cubicBezTo>
                      <a:pt x="2843234" y="3670984"/>
                      <a:pt x="2900681" y="3650866"/>
                      <a:pt x="2900681" y="3650866"/>
                    </a:cubicBezTo>
                    <a:lnTo>
                      <a:pt x="2987268" y="3593145"/>
                    </a:lnTo>
                    <a:cubicBezTo>
                      <a:pt x="3025750" y="3567492"/>
                      <a:pt x="3043941" y="3559453"/>
                      <a:pt x="3073856" y="3520993"/>
                    </a:cubicBezTo>
                    <a:cubicBezTo>
                      <a:pt x="3095153" y="3493614"/>
                      <a:pt x="3131581" y="3434411"/>
                      <a:pt x="3131581" y="3434411"/>
                    </a:cubicBezTo>
                    <a:lnTo>
                      <a:pt x="3160443" y="3318969"/>
                    </a:lnTo>
                    <a:cubicBezTo>
                      <a:pt x="3165253" y="3299729"/>
                      <a:pt x="3168602" y="3280063"/>
                      <a:pt x="3174874" y="3261248"/>
                    </a:cubicBezTo>
                    <a:lnTo>
                      <a:pt x="3189306" y="3217957"/>
                    </a:lnTo>
                    <a:cubicBezTo>
                      <a:pt x="3213616" y="3072107"/>
                      <a:pt x="3206908" y="3154987"/>
                      <a:pt x="3189306" y="2943781"/>
                    </a:cubicBezTo>
                    <a:cubicBezTo>
                      <a:pt x="3175298" y="2775701"/>
                      <a:pt x="3180145" y="2821942"/>
                      <a:pt x="3160443" y="2684036"/>
                    </a:cubicBezTo>
                    <a:cubicBezTo>
                      <a:pt x="3170620" y="2195556"/>
                      <a:pt x="3137520" y="2189599"/>
                      <a:pt x="3189306" y="1904800"/>
                    </a:cubicBezTo>
                    <a:cubicBezTo>
                      <a:pt x="3193694" y="1880669"/>
                      <a:pt x="3200565" y="1856969"/>
                      <a:pt x="3203737" y="1832648"/>
                    </a:cubicBezTo>
                    <a:cubicBezTo>
                      <a:pt x="3215005" y="1746265"/>
                      <a:pt x="3232599" y="1572903"/>
                      <a:pt x="3232599" y="1572903"/>
                    </a:cubicBezTo>
                    <a:cubicBezTo>
                      <a:pt x="3227789" y="1385309"/>
                      <a:pt x="3226147" y="1197607"/>
                      <a:pt x="3218168" y="1010121"/>
                    </a:cubicBezTo>
                    <a:cubicBezTo>
                      <a:pt x="3216519" y="971376"/>
                      <a:pt x="3206156" y="933384"/>
                      <a:pt x="3203737" y="894679"/>
                    </a:cubicBezTo>
                    <a:cubicBezTo>
                      <a:pt x="3195369" y="760801"/>
                      <a:pt x="3203446" y="590189"/>
                      <a:pt x="3174874" y="447339"/>
                    </a:cubicBezTo>
                    <a:cubicBezTo>
                      <a:pt x="3171891" y="432423"/>
                      <a:pt x="3164622" y="418674"/>
                      <a:pt x="3160443" y="404048"/>
                    </a:cubicBezTo>
                    <a:cubicBezTo>
                      <a:pt x="3154994" y="384979"/>
                      <a:pt x="3149560" y="365840"/>
                      <a:pt x="3146012" y="346327"/>
                    </a:cubicBezTo>
                    <a:cubicBezTo>
                      <a:pt x="3138413" y="304533"/>
                      <a:pt x="3138320" y="244364"/>
                      <a:pt x="3117149" y="202024"/>
                    </a:cubicBezTo>
                    <a:cubicBezTo>
                      <a:pt x="3087533" y="142797"/>
                      <a:pt x="3095222" y="174617"/>
                      <a:pt x="3059424" y="129873"/>
                    </a:cubicBezTo>
                    <a:cubicBezTo>
                      <a:pt x="3048589" y="116331"/>
                      <a:pt x="3041665" y="99905"/>
                      <a:pt x="3030562" y="86582"/>
                    </a:cubicBezTo>
                    <a:cubicBezTo>
                      <a:pt x="2980711" y="26765"/>
                      <a:pt x="2984333" y="42312"/>
                      <a:pt x="2900681" y="14430"/>
                    </a:cubicBezTo>
                    <a:lnTo>
                      <a:pt x="2857387" y="0"/>
                    </a:lnTo>
                    <a:cubicBezTo>
                      <a:pt x="2799662" y="4810"/>
                      <a:pt x="2738277" y="-6363"/>
                      <a:pt x="2684212" y="14430"/>
                    </a:cubicBezTo>
                    <a:cubicBezTo>
                      <a:pt x="2665701" y="21549"/>
                      <a:pt x="2669781" y="72151"/>
                      <a:pt x="2669781" y="72151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3059425" y="3088084"/>
                <a:ext cx="2857387" cy="288957"/>
              </a:xfrm>
              <a:custGeom>
                <a:avLst/>
                <a:gdLst>
                  <a:gd name="connsiteX0" fmla="*/ 0 w 2857387"/>
                  <a:gd name="connsiteY0" fmla="*/ 0 h 288957"/>
                  <a:gd name="connsiteX1" fmla="*/ 72156 w 2857387"/>
                  <a:gd name="connsiteY1" fmla="*/ 14430 h 288957"/>
                  <a:gd name="connsiteX2" fmla="*/ 158743 w 2857387"/>
                  <a:gd name="connsiteY2" fmla="*/ 43291 h 288957"/>
                  <a:gd name="connsiteX3" fmla="*/ 245331 w 2857387"/>
                  <a:gd name="connsiteY3" fmla="*/ 57721 h 288957"/>
                  <a:gd name="connsiteX4" fmla="*/ 288625 w 2857387"/>
                  <a:gd name="connsiteY4" fmla="*/ 72152 h 288957"/>
                  <a:gd name="connsiteX5" fmla="*/ 418506 w 2857387"/>
                  <a:gd name="connsiteY5" fmla="*/ 101012 h 288957"/>
                  <a:gd name="connsiteX6" fmla="*/ 505093 w 2857387"/>
                  <a:gd name="connsiteY6" fmla="*/ 129873 h 288957"/>
                  <a:gd name="connsiteX7" fmla="*/ 548387 w 2857387"/>
                  <a:gd name="connsiteY7" fmla="*/ 144303 h 288957"/>
                  <a:gd name="connsiteX8" fmla="*/ 620543 w 2857387"/>
                  <a:gd name="connsiteY8" fmla="*/ 158733 h 288957"/>
                  <a:gd name="connsiteX9" fmla="*/ 764856 w 2857387"/>
                  <a:gd name="connsiteY9" fmla="*/ 187594 h 288957"/>
                  <a:gd name="connsiteX10" fmla="*/ 822581 w 2857387"/>
                  <a:gd name="connsiteY10" fmla="*/ 202024 h 288957"/>
                  <a:gd name="connsiteX11" fmla="*/ 2453312 w 2857387"/>
                  <a:gd name="connsiteY11" fmla="*/ 216455 h 288957"/>
                  <a:gd name="connsiteX12" fmla="*/ 2583193 w 2857387"/>
                  <a:gd name="connsiteY12" fmla="*/ 230885 h 288957"/>
                  <a:gd name="connsiteX13" fmla="*/ 2640918 w 2857387"/>
                  <a:gd name="connsiteY13" fmla="*/ 245315 h 288957"/>
                  <a:gd name="connsiteX14" fmla="*/ 2713075 w 2857387"/>
                  <a:gd name="connsiteY14" fmla="*/ 259746 h 288957"/>
                  <a:gd name="connsiteX15" fmla="*/ 2842956 w 2857387"/>
                  <a:gd name="connsiteY15" fmla="*/ 288606 h 288957"/>
                  <a:gd name="connsiteX16" fmla="*/ 2857387 w 2857387"/>
                  <a:gd name="connsiteY16" fmla="*/ 288606 h 28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387" h="288957">
                    <a:moveTo>
                      <a:pt x="0" y="0"/>
                    </a:moveTo>
                    <a:cubicBezTo>
                      <a:pt x="24052" y="4810"/>
                      <a:pt x="48492" y="7977"/>
                      <a:pt x="72156" y="14430"/>
                    </a:cubicBezTo>
                    <a:cubicBezTo>
                      <a:pt x="101508" y="22434"/>
                      <a:pt x="128733" y="38290"/>
                      <a:pt x="158743" y="43291"/>
                    </a:cubicBezTo>
                    <a:lnTo>
                      <a:pt x="245331" y="57721"/>
                    </a:lnTo>
                    <a:cubicBezTo>
                      <a:pt x="259762" y="62531"/>
                      <a:pt x="273867" y="68463"/>
                      <a:pt x="288625" y="72152"/>
                    </a:cubicBezTo>
                    <a:cubicBezTo>
                      <a:pt x="371016" y="92749"/>
                      <a:pt x="344435" y="78792"/>
                      <a:pt x="418506" y="101012"/>
                    </a:cubicBezTo>
                    <a:cubicBezTo>
                      <a:pt x="447647" y="109754"/>
                      <a:pt x="476231" y="120253"/>
                      <a:pt x="505093" y="129873"/>
                    </a:cubicBezTo>
                    <a:cubicBezTo>
                      <a:pt x="519524" y="134683"/>
                      <a:pt x="533471" y="141320"/>
                      <a:pt x="548387" y="144303"/>
                    </a:cubicBezTo>
                    <a:cubicBezTo>
                      <a:pt x="572439" y="149113"/>
                      <a:pt x="596747" y="152784"/>
                      <a:pt x="620543" y="158733"/>
                    </a:cubicBezTo>
                    <a:cubicBezTo>
                      <a:pt x="818123" y="208126"/>
                      <a:pt x="375940" y="116888"/>
                      <a:pt x="764856" y="187594"/>
                    </a:cubicBezTo>
                    <a:cubicBezTo>
                      <a:pt x="784370" y="191142"/>
                      <a:pt x="802750" y="201685"/>
                      <a:pt x="822581" y="202024"/>
                    </a:cubicBezTo>
                    <a:lnTo>
                      <a:pt x="2453312" y="216455"/>
                    </a:lnTo>
                    <a:cubicBezTo>
                      <a:pt x="2496606" y="221265"/>
                      <a:pt x="2540139" y="224262"/>
                      <a:pt x="2583193" y="230885"/>
                    </a:cubicBezTo>
                    <a:cubicBezTo>
                      <a:pt x="2602796" y="233901"/>
                      <a:pt x="2621556" y="241013"/>
                      <a:pt x="2640918" y="245315"/>
                    </a:cubicBezTo>
                    <a:cubicBezTo>
                      <a:pt x="2664863" y="250636"/>
                      <a:pt x="2689130" y="254425"/>
                      <a:pt x="2713075" y="259746"/>
                    </a:cubicBezTo>
                    <a:cubicBezTo>
                      <a:pt x="2790904" y="277040"/>
                      <a:pt x="2755917" y="274101"/>
                      <a:pt x="2842956" y="288606"/>
                    </a:cubicBezTo>
                    <a:cubicBezTo>
                      <a:pt x="2847701" y="289397"/>
                      <a:pt x="2852577" y="288606"/>
                      <a:pt x="2857387" y="288606"/>
                    </a:cubicBezTo>
                  </a:path>
                </a:pathLst>
              </a:custGeom>
              <a:ln w="76200" cmpd="sng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3517412" y="3208954"/>
                <a:ext cx="162494" cy="1486321"/>
              </a:xfrm>
              <a:custGeom>
                <a:avLst/>
                <a:gdLst>
                  <a:gd name="connsiteX0" fmla="*/ 162494 w 162494"/>
                  <a:gd name="connsiteY0" fmla="*/ 0 h 1486321"/>
                  <a:gd name="connsiteX1" fmla="*/ 133631 w 162494"/>
                  <a:gd name="connsiteY1" fmla="*/ 72152 h 1486321"/>
                  <a:gd name="connsiteX2" fmla="*/ 133631 w 162494"/>
                  <a:gd name="connsiteY2" fmla="*/ 490631 h 1486321"/>
                  <a:gd name="connsiteX3" fmla="*/ 104769 w 162494"/>
                  <a:gd name="connsiteY3" fmla="*/ 880249 h 1486321"/>
                  <a:gd name="connsiteX4" fmla="*/ 90337 w 162494"/>
                  <a:gd name="connsiteY4" fmla="*/ 923540 h 1486321"/>
                  <a:gd name="connsiteX5" fmla="*/ 75906 w 162494"/>
                  <a:gd name="connsiteY5" fmla="*/ 995691 h 1486321"/>
                  <a:gd name="connsiteX6" fmla="*/ 47044 w 162494"/>
                  <a:gd name="connsiteY6" fmla="*/ 1082273 h 1486321"/>
                  <a:gd name="connsiteX7" fmla="*/ 32612 w 162494"/>
                  <a:gd name="connsiteY7" fmla="*/ 1125564 h 1486321"/>
                  <a:gd name="connsiteX8" fmla="*/ 3750 w 162494"/>
                  <a:gd name="connsiteY8" fmla="*/ 1168855 h 1486321"/>
                  <a:gd name="connsiteX9" fmla="*/ 3750 w 162494"/>
                  <a:gd name="connsiteY9" fmla="*/ 1486321 h 1486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2494" h="1486321">
                    <a:moveTo>
                      <a:pt x="162494" y="0"/>
                    </a:moveTo>
                    <a:cubicBezTo>
                      <a:pt x="152873" y="24051"/>
                      <a:pt x="138711" y="46751"/>
                      <a:pt x="133631" y="72152"/>
                    </a:cubicBezTo>
                    <a:cubicBezTo>
                      <a:pt x="105189" y="214351"/>
                      <a:pt x="125943" y="344567"/>
                      <a:pt x="133631" y="490631"/>
                    </a:cubicBezTo>
                    <a:cubicBezTo>
                      <a:pt x="124251" y="706350"/>
                      <a:pt x="144999" y="739453"/>
                      <a:pt x="104769" y="880249"/>
                    </a:cubicBezTo>
                    <a:cubicBezTo>
                      <a:pt x="100590" y="894875"/>
                      <a:pt x="94027" y="908783"/>
                      <a:pt x="90337" y="923540"/>
                    </a:cubicBezTo>
                    <a:cubicBezTo>
                      <a:pt x="84388" y="947334"/>
                      <a:pt x="82360" y="972029"/>
                      <a:pt x="75906" y="995691"/>
                    </a:cubicBezTo>
                    <a:cubicBezTo>
                      <a:pt x="67901" y="1025041"/>
                      <a:pt x="56665" y="1053412"/>
                      <a:pt x="47044" y="1082273"/>
                    </a:cubicBezTo>
                    <a:cubicBezTo>
                      <a:pt x="42234" y="1096703"/>
                      <a:pt x="41050" y="1112908"/>
                      <a:pt x="32612" y="1125564"/>
                    </a:cubicBezTo>
                    <a:cubicBezTo>
                      <a:pt x="22991" y="1139994"/>
                      <a:pt x="5133" y="1151567"/>
                      <a:pt x="3750" y="1168855"/>
                    </a:cubicBezTo>
                    <a:cubicBezTo>
                      <a:pt x="-4689" y="1274340"/>
                      <a:pt x="3750" y="1380499"/>
                      <a:pt x="3750" y="1486321"/>
                    </a:cubicBezTo>
                  </a:path>
                </a:pathLst>
              </a:custGeom>
              <a:ln w="76200" cmpd="sng">
                <a:solidFill>
                  <a:srgbClr val="000000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424358" y="2619982"/>
              <a:ext cx="16809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3600" i="1" dirty="0" smtClean="0">
                  <a:latin typeface="Courier"/>
                  <a:cs typeface="Courier"/>
                </a:rPr>
                <a:t>value</a:t>
              </a:r>
              <a:endParaRPr kumimoji="1" lang="zh-CN" altLang="en-US" sz="3600" i="1" dirty="0">
                <a:latin typeface="Courier"/>
                <a:cs typeface="Courier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3786285" y="4336485"/>
              <a:ext cx="1298814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flipH="1">
              <a:off x="7151535" y="4570567"/>
              <a:ext cx="1298814" cy="1400170"/>
            </a:xfrm>
            <a:custGeom>
              <a:avLst/>
              <a:gdLst>
                <a:gd name="connsiteX0" fmla="*/ 1284381 w 1298813"/>
                <a:gd name="connsiteY0" fmla="*/ 58145 h 1400170"/>
                <a:gd name="connsiteX1" fmla="*/ 1212225 w 1298813"/>
                <a:gd name="connsiteY1" fmla="*/ 423 h 1400170"/>
                <a:gd name="connsiteX2" fmla="*/ 1183362 w 1298813"/>
                <a:gd name="connsiteY2" fmla="*/ 29284 h 1400170"/>
                <a:gd name="connsiteX3" fmla="*/ 1154500 w 1298813"/>
                <a:gd name="connsiteY3" fmla="*/ 72575 h 1400170"/>
                <a:gd name="connsiteX4" fmla="*/ 1212225 w 1298813"/>
                <a:gd name="connsiteY4" fmla="*/ 173587 h 1400170"/>
                <a:gd name="connsiteX5" fmla="*/ 1269950 w 1298813"/>
                <a:gd name="connsiteY5" fmla="*/ 159157 h 1400170"/>
                <a:gd name="connsiteX6" fmla="*/ 1284381 w 1298813"/>
                <a:gd name="connsiteY6" fmla="*/ 29284 h 1400170"/>
                <a:gd name="connsiteX7" fmla="*/ 1255518 w 1298813"/>
                <a:gd name="connsiteY7" fmla="*/ 423 h 1400170"/>
                <a:gd name="connsiteX8" fmla="*/ 1212225 w 1298813"/>
                <a:gd name="connsiteY8" fmla="*/ 14854 h 1400170"/>
                <a:gd name="connsiteX9" fmla="*/ 1197793 w 1298813"/>
                <a:gd name="connsiteY9" fmla="*/ 159157 h 1400170"/>
                <a:gd name="connsiteX10" fmla="*/ 1269950 w 1298813"/>
                <a:gd name="connsiteY10" fmla="*/ 87005 h 1400170"/>
                <a:gd name="connsiteX11" fmla="*/ 1226656 w 1298813"/>
                <a:gd name="connsiteY11" fmla="*/ 101436 h 1400170"/>
                <a:gd name="connsiteX12" fmla="*/ 1183362 w 1298813"/>
                <a:gd name="connsiteY12" fmla="*/ 188017 h 1400170"/>
                <a:gd name="connsiteX13" fmla="*/ 1197793 w 1298813"/>
                <a:gd name="connsiteY13" fmla="*/ 245739 h 1400170"/>
                <a:gd name="connsiteX14" fmla="*/ 1241087 w 1298813"/>
                <a:gd name="connsiteY14" fmla="*/ 159157 h 1400170"/>
                <a:gd name="connsiteX15" fmla="*/ 1197793 w 1298813"/>
                <a:gd name="connsiteY15" fmla="*/ 173587 h 1400170"/>
                <a:gd name="connsiteX16" fmla="*/ 1154500 w 1298813"/>
                <a:gd name="connsiteY16" fmla="*/ 216878 h 1400170"/>
                <a:gd name="connsiteX17" fmla="*/ 1125637 w 1298813"/>
                <a:gd name="connsiteY17" fmla="*/ 260169 h 1400170"/>
                <a:gd name="connsiteX18" fmla="*/ 1010187 w 1298813"/>
                <a:gd name="connsiteY18" fmla="*/ 375611 h 1400170"/>
                <a:gd name="connsiteX19" fmla="*/ 966893 w 1298813"/>
                <a:gd name="connsiteY19" fmla="*/ 418902 h 1400170"/>
                <a:gd name="connsiteX20" fmla="*/ 923600 w 1298813"/>
                <a:gd name="connsiteY20" fmla="*/ 476623 h 1400170"/>
                <a:gd name="connsiteX21" fmla="*/ 851443 w 1298813"/>
                <a:gd name="connsiteY21" fmla="*/ 548775 h 1400170"/>
                <a:gd name="connsiteX22" fmla="*/ 663837 w 1298813"/>
                <a:gd name="connsiteY22" fmla="*/ 736369 h 1400170"/>
                <a:gd name="connsiteX23" fmla="*/ 620543 w 1298813"/>
                <a:gd name="connsiteY23" fmla="*/ 779660 h 1400170"/>
                <a:gd name="connsiteX24" fmla="*/ 562818 w 1298813"/>
                <a:gd name="connsiteY24" fmla="*/ 837381 h 1400170"/>
                <a:gd name="connsiteX25" fmla="*/ 519525 w 1298813"/>
                <a:gd name="connsiteY25" fmla="*/ 895102 h 1400170"/>
                <a:gd name="connsiteX26" fmla="*/ 476231 w 1298813"/>
                <a:gd name="connsiteY26" fmla="*/ 923963 h 1400170"/>
                <a:gd name="connsiteX27" fmla="*/ 389644 w 1298813"/>
                <a:gd name="connsiteY27" fmla="*/ 981684 h 1400170"/>
                <a:gd name="connsiteX28" fmla="*/ 274194 w 1298813"/>
                <a:gd name="connsiteY28" fmla="*/ 1097126 h 1400170"/>
                <a:gd name="connsiteX29" fmla="*/ 245331 w 1298813"/>
                <a:gd name="connsiteY29" fmla="*/ 1125987 h 1400170"/>
                <a:gd name="connsiteX30" fmla="*/ 216469 w 1298813"/>
                <a:gd name="connsiteY30" fmla="*/ 1169278 h 1400170"/>
                <a:gd name="connsiteX31" fmla="*/ 144312 w 1298813"/>
                <a:gd name="connsiteY31" fmla="*/ 1226999 h 1400170"/>
                <a:gd name="connsiteX32" fmla="*/ 115450 w 1298813"/>
                <a:gd name="connsiteY32" fmla="*/ 1270290 h 1400170"/>
                <a:gd name="connsiteX33" fmla="*/ 43294 w 1298813"/>
                <a:gd name="connsiteY33" fmla="*/ 1342441 h 1400170"/>
                <a:gd name="connsiteX34" fmla="*/ 0 w 1298813"/>
                <a:gd name="connsiteY34" fmla="*/ 1097126 h 1400170"/>
                <a:gd name="connsiteX35" fmla="*/ 14431 w 1298813"/>
                <a:gd name="connsiteY35" fmla="*/ 1039405 h 1400170"/>
                <a:gd name="connsiteX36" fmla="*/ 28862 w 1298813"/>
                <a:gd name="connsiteY36" fmla="*/ 1082696 h 1400170"/>
                <a:gd name="connsiteX37" fmla="*/ 43294 w 1298813"/>
                <a:gd name="connsiteY37" fmla="*/ 1140417 h 1400170"/>
                <a:gd name="connsiteX38" fmla="*/ 144312 w 1298813"/>
                <a:gd name="connsiteY38" fmla="*/ 1385732 h 1400170"/>
                <a:gd name="connsiteX39" fmla="*/ 202037 w 1298813"/>
                <a:gd name="connsiteY39" fmla="*/ 1371302 h 1400170"/>
                <a:gd name="connsiteX40" fmla="*/ 259762 w 1298813"/>
                <a:gd name="connsiteY40" fmla="*/ 1342441 h 1400170"/>
                <a:gd name="connsiteX41" fmla="*/ 303056 w 1298813"/>
                <a:gd name="connsiteY41" fmla="*/ 1328011 h 1400170"/>
                <a:gd name="connsiteX42" fmla="*/ 389644 w 1298813"/>
                <a:gd name="connsiteY42" fmla="*/ 1284720 h 1400170"/>
                <a:gd name="connsiteX43" fmla="*/ 432937 w 1298813"/>
                <a:gd name="connsiteY43" fmla="*/ 1255860 h 1400170"/>
                <a:gd name="connsiteX44" fmla="*/ 447369 w 1298813"/>
                <a:gd name="connsiteY44" fmla="*/ 1241429 h 140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98813" h="1400170">
                  <a:moveTo>
                    <a:pt x="1284381" y="58145"/>
                  </a:moveTo>
                  <a:cubicBezTo>
                    <a:pt x="1260329" y="38904"/>
                    <a:pt x="1241841" y="8884"/>
                    <a:pt x="1212225" y="423"/>
                  </a:cubicBezTo>
                  <a:cubicBezTo>
                    <a:pt x="1199143" y="-3315"/>
                    <a:pt x="1191862" y="18660"/>
                    <a:pt x="1183362" y="29284"/>
                  </a:cubicBezTo>
                  <a:cubicBezTo>
                    <a:pt x="1172527" y="42827"/>
                    <a:pt x="1164121" y="58145"/>
                    <a:pt x="1154500" y="72575"/>
                  </a:cubicBezTo>
                  <a:cubicBezTo>
                    <a:pt x="1162618" y="113162"/>
                    <a:pt x="1155393" y="165468"/>
                    <a:pt x="1212225" y="173587"/>
                  </a:cubicBezTo>
                  <a:cubicBezTo>
                    <a:pt x="1231859" y="176392"/>
                    <a:pt x="1250708" y="163967"/>
                    <a:pt x="1269950" y="159157"/>
                  </a:cubicBezTo>
                  <a:cubicBezTo>
                    <a:pt x="1289878" y="99375"/>
                    <a:pt x="1315305" y="80820"/>
                    <a:pt x="1284381" y="29284"/>
                  </a:cubicBezTo>
                  <a:cubicBezTo>
                    <a:pt x="1277381" y="17617"/>
                    <a:pt x="1265139" y="10043"/>
                    <a:pt x="1255518" y="423"/>
                  </a:cubicBezTo>
                  <a:cubicBezTo>
                    <a:pt x="1241087" y="5233"/>
                    <a:pt x="1224103" y="5352"/>
                    <a:pt x="1212225" y="14854"/>
                  </a:cubicBezTo>
                  <a:cubicBezTo>
                    <a:pt x="1160211" y="56463"/>
                    <a:pt x="1189309" y="99772"/>
                    <a:pt x="1197793" y="159157"/>
                  </a:cubicBezTo>
                  <a:cubicBezTo>
                    <a:pt x="1205006" y="154348"/>
                    <a:pt x="1281976" y="111055"/>
                    <a:pt x="1269950" y="87005"/>
                  </a:cubicBezTo>
                  <a:cubicBezTo>
                    <a:pt x="1263147" y="73399"/>
                    <a:pt x="1241087" y="96626"/>
                    <a:pt x="1226656" y="101436"/>
                  </a:cubicBezTo>
                  <a:cubicBezTo>
                    <a:pt x="1212062" y="123324"/>
                    <a:pt x="1183362" y="158143"/>
                    <a:pt x="1183362" y="188017"/>
                  </a:cubicBezTo>
                  <a:cubicBezTo>
                    <a:pt x="1183362" y="207850"/>
                    <a:pt x="1192983" y="226498"/>
                    <a:pt x="1197793" y="245739"/>
                  </a:cubicBezTo>
                  <a:cubicBezTo>
                    <a:pt x="1198760" y="244288"/>
                    <a:pt x="1253037" y="171106"/>
                    <a:pt x="1241087" y="159157"/>
                  </a:cubicBezTo>
                  <a:cubicBezTo>
                    <a:pt x="1230330" y="148401"/>
                    <a:pt x="1212224" y="168777"/>
                    <a:pt x="1197793" y="173587"/>
                  </a:cubicBezTo>
                  <a:cubicBezTo>
                    <a:pt x="1183362" y="188017"/>
                    <a:pt x="1167565" y="201200"/>
                    <a:pt x="1154500" y="216878"/>
                  </a:cubicBezTo>
                  <a:cubicBezTo>
                    <a:pt x="1143397" y="230201"/>
                    <a:pt x="1137160" y="247207"/>
                    <a:pt x="1125637" y="260169"/>
                  </a:cubicBezTo>
                  <a:cubicBezTo>
                    <a:pt x="1125589" y="260223"/>
                    <a:pt x="1035860" y="349940"/>
                    <a:pt x="1010187" y="375611"/>
                  </a:cubicBezTo>
                  <a:cubicBezTo>
                    <a:pt x="995756" y="390041"/>
                    <a:pt x="979138" y="402576"/>
                    <a:pt x="966893" y="418902"/>
                  </a:cubicBezTo>
                  <a:cubicBezTo>
                    <a:pt x="952462" y="438142"/>
                    <a:pt x="939579" y="458648"/>
                    <a:pt x="923600" y="476623"/>
                  </a:cubicBezTo>
                  <a:cubicBezTo>
                    <a:pt x="901002" y="502045"/>
                    <a:pt x="875495" y="524724"/>
                    <a:pt x="851443" y="548775"/>
                  </a:cubicBezTo>
                  <a:lnTo>
                    <a:pt x="663837" y="736369"/>
                  </a:lnTo>
                  <a:lnTo>
                    <a:pt x="620543" y="779660"/>
                  </a:lnTo>
                  <a:cubicBezTo>
                    <a:pt x="601301" y="798900"/>
                    <a:pt x="579145" y="815613"/>
                    <a:pt x="562818" y="837381"/>
                  </a:cubicBezTo>
                  <a:cubicBezTo>
                    <a:pt x="548387" y="856621"/>
                    <a:pt x="536532" y="878096"/>
                    <a:pt x="519525" y="895102"/>
                  </a:cubicBezTo>
                  <a:cubicBezTo>
                    <a:pt x="507261" y="907366"/>
                    <a:pt x="489555" y="912860"/>
                    <a:pt x="476231" y="923963"/>
                  </a:cubicBezTo>
                  <a:cubicBezTo>
                    <a:pt x="404164" y="984015"/>
                    <a:pt x="465727" y="956325"/>
                    <a:pt x="389644" y="981684"/>
                  </a:cubicBezTo>
                  <a:lnTo>
                    <a:pt x="274194" y="1097126"/>
                  </a:lnTo>
                  <a:cubicBezTo>
                    <a:pt x="264573" y="1106746"/>
                    <a:pt x="252878" y="1114667"/>
                    <a:pt x="245331" y="1125987"/>
                  </a:cubicBezTo>
                  <a:cubicBezTo>
                    <a:pt x="235710" y="1140417"/>
                    <a:pt x="228733" y="1157015"/>
                    <a:pt x="216469" y="1169278"/>
                  </a:cubicBezTo>
                  <a:cubicBezTo>
                    <a:pt x="141462" y="1244280"/>
                    <a:pt x="201437" y="1155597"/>
                    <a:pt x="144312" y="1226999"/>
                  </a:cubicBezTo>
                  <a:cubicBezTo>
                    <a:pt x="133477" y="1240542"/>
                    <a:pt x="126871" y="1257238"/>
                    <a:pt x="115450" y="1270290"/>
                  </a:cubicBezTo>
                  <a:cubicBezTo>
                    <a:pt x="93051" y="1295887"/>
                    <a:pt x="43294" y="1342441"/>
                    <a:pt x="43294" y="1342441"/>
                  </a:cubicBezTo>
                  <a:cubicBezTo>
                    <a:pt x="-2371" y="1205457"/>
                    <a:pt x="17185" y="1286157"/>
                    <a:pt x="0" y="1097126"/>
                  </a:cubicBezTo>
                  <a:cubicBezTo>
                    <a:pt x="4810" y="1077886"/>
                    <a:pt x="-3308" y="1048274"/>
                    <a:pt x="14431" y="1039405"/>
                  </a:cubicBezTo>
                  <a:cubicBezTo>
                    <a:pt x="28036" y="1032603"/>
                    <a:pt x="24683" y="1068070"/>
                    <a:pt x="28862" y="1082696"/>
                  </a:cubicBezTo>
                  <a:cubicBezTo>
                    <a:pt x="34311" y="1101765"/>
                    <a:pt x="38483" y="1121177"/>
                    <a:pt x="43294" y="1140417"/>
                  </a:cubicBezTo>
                  <a:cubicBezTo>
                    <a:pt x="58414" y="1412566"/>
                    <a:pt x="-27496" y="1420092"/>
                    <a:pt x="144312" y="1385732"/>
                  </a:cubicBezTo>
                  <a:cubicBezTo>
                    <a:pt x="163761" y="1381842"/>
                    <a:pt x="182795" y="1376112"/>
                    <a:pt x="202037" y="1371302"/>
                  </a:cubicBezTo>
                  <a:cubicBezTo>
                    <a:pt x="221279" y="1361682"/>
                    <a:pt x="239989" y="1350915"/>
                    <a:pt x="259762" y="1342441"/>
                  </a:cubicBezTo>
                  <a:cubicBezTo>
                    <a:pt x="273744" y="1336449"/>
                    <a:pt x="290012" y="1335837"/>
                    <a:pt x="303056" y="1328011"/>
                  </a:cubicBezTo>
                  <a:cubicBezTo>
                    <a:pt x="394959" y="1272873"/>
                    <a:pt x="247268" y="1320311"/>
                    <a:pt x="389644" y="1284720"/>
                  </a:cubicBezTo>
                  <a:cubicBezTo>
                    <a:pt x="404075" y="1275100"/>
                    <a:pt x="415829" y="1258711"/>
                    <a:pt x="432937" y="1255860"/>
                  </a:cubicBezTo>
                  <a:cubicBezTo>
                    <a:pt x="465053" y="1250508"/>
                    <a:pt x="508529" y="1302587"/>
                    <a:pt x="447369" y="1241429"/>
                  </a:cubicBezTo>
                </a:path>
              </a:pathLst>
            </a:custGeom>
            <a:ln w="76200" cmpd="sng">
              <a:solidFill>
                <a:srgbClr val="0000FF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70880" y="1031607"/>
            <a:ext cx="73106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b="1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sz="3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Tree </a:t>
            </a:r>
            <a:r>
              <a:rPr lang="en-US" sz="30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 algn="l"/>
            <a:r>
              <a:rPr lang="en-US" sz="3000" b="1" dirty="0"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tring value;</a:t>
            </a:r>
            <a:endParaRPr lang="en-US" sz="3000" b="1" dirty="0">
              <a:latin typeface="Courier New" pitchFamily="49" charset="0"/>
              <a:cs typeface="Courier New" pitchFamily="49" charset="0"/>
            </a:endParaRPr>
          </a:p>
          <a:p>
            <a:pPr lvl="1" algn="l"/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Vector&lt;Tree *&gt; children;</a:t>
            </a:r>
            <a:endParaRPr lang="en-US" sz="3000" b="1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3000" b="1" dirty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14" name="Freeform 13"/>
          <p:cNvSpPr/>
          <p:nvPr/>
        </p:nvSpPr>
        <p:spPr>
          <a:xfrm>
            <a:off x="4210165" y="4540385"/>
            <a:ext cx="133641" cy="1344601"/>
          </a:xfrm>
          <a:custGeom>
            <a:avLst/>
            <a:gdLst>
              <a:gd name="connsiteX0" fmla="*/ 162494 w 162494"/>
              <a:gd name="connsiteY0" fmla="*/ 0 h 1486321"/>
              <a:gd name="connsiteX1" fmla="*/ 133631 w 162494"/>
              <a:gd name="connsiteY1" fmla="*/ 72152 h 1486321"/>
              <a:gd name="connsiteX2" fmla="*/ 133631 w 162494"/>
              <a:gd name="connsiteY2" fmla="*/ 490631 h 1486321"/>
              <a:gd name="connsiteX3" fmla="*/ 104769 w 162494"/>
              <a:gd name="connsiteY3" fmla="*/ 880249 h 1486321"/>
              <a:gd name="connsiteX4" fmla="*/ 90337 w 162494"/>
              <a:gd name="connsiteY4" fmla="*/ 923540 h 1486321"/>
              <a:gd name="connsiteX5" fmla="*/ 75906 w 162494"/>
              <a:gd name="connsiteY5" fmla="*/ 995691 h 1486321"/>
              <a:gd name="connsiteX6" fmla="*/ 47044 w 162494"/>
              <a:gd name="connsiteY6" fmla="*/ 1082273 h 1486321"/>
              <a:gd name="connsiteX7" fmla="*/ 32612 w 162494"/>
              <a:gd name="connsiteY7" fmla="*/ 1125564 h 1486321"/>
              <a:gd name="connsiteX8" fmla="*/ 3750 w 162494"/>
              <a:gd name="connsiteY8" fmla="*/ 1168855 h 1486321"/>
              <a:gd name="connsiteX9" fmla="*/ 3750 w 162494"/>
              <a:gd name="connsiteY9" fmla="*/ 1486321 h 148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494" h="1486321">
                <a:moveTo>
                  <a:pt x="162494" y="0"/>
                </a:moveTo>
                <a:cubicBezTo>
                  <a:pt x="152873" y="24051"/>
                  <a:pt x="138711" y="46751"/>
                  <a:pt x="133631" y="72152"/>
                </a:cubicBezTo>
                <a:cubicBezTo>
                  <a:pt x="105189" y="214351"/>
                  <a:pt x="125943" y="344567"/>
                  <a:pt x="133631" y="490631"/>
                </a:cubicBezTo>
                <a:cubicBezTo>
                  <a:pt x="124251" y="706350"/>
                  <a:pt x="144999" y="739453"/>
                  <a:pt x="104769" y="880249"/>
                </a:cubicBezTo>
                <a:cubicBezTo>
                  <a:pt x="100590" y="894875"/>
                  <a:pt x="94027" y="908783"/>
                  <a:pt x="90337" y="923540"/>
                </a:cubicBezTo>
                <a:cubicBezTo>
                  <a:pt x="84388" y="947334"/>
                  <a:pt x="82360" y="972029"/>
                  <a:pt x="75906" y="995691"/>
                </a:cubicBezTo>
                <a:cubicBezTo>
                  <a:pt x="67901" y="1025041"/>
                  <a:pt x="56665" y="1053412"/>
                  <a:pt x="47044" y="1082273"/>
                </a:cubicBezTo>
                <a:cubicBezTo>
                  <a:pt x="42234" y="1096703"/>
                  <a:pt x="41050" y="1112908"/>
                  <a:pt x="32612" y="1125564"/>
                </a:cubicBezTo>
                <a:cubicBezTo>
                  <a:pt x="22991" y="1139994"/>
                  <a:pt x="5133" y="1151567"/>
                  <a:pt x="3750" y="1168855"/>
                </a:cubicBezTo>
                <a:cubicBezTo>
                  <a:pt x="-4689" y="1274340"/>
                  <a:pt x="3750" y="1380499"/>
                  <a:pt x="3750" y="1486321"/>
                </a:cubicBezTo>
              </a:path>
            </a:pathLst>
          </a:custGeom>
          <a:ln w="76200" cmpd="sng">
            <a:solidFill>
              <a:srgbClr val="0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605124" y="5151618"/>
            <a:ext cx="478920" cy="1399739"/>
          </a:xfrm>
          <a:custGeom>
            <a:avLst/>
            <a:gdLst>
              <a:gd name="connsiteX0" fmla="*/ 363470 w 478920"/>
              <a:gd name="connsiteY0" fmla="*/ 14430 h 1399739"/>
              <a:gd name="connsiteX1" fmla="*/ 291313 w 478920"/>
              <a:gd name="connsiteY1" fmla="*/ 28860 h 1399739"/>
              <a:gd name="connsiteX2" fmla="*/ 291313 w 478920"/>
              <a:gd name="connsiteY2" fmla="*/ 144303 h 1399739"/>
              <a:gd name="connsiteX3" fmla="*/ 334607 w 478920"/>
              <a:gd name="connsiteY3" fmla="*/ 158733 h 1399739"/>
              <a:gd name="connsiteX4" fmla="*/ 392332 w 478920"/>
              <a:gd name="connsiteY4" fmla="*/ 86581 h 1399739"/>
              <a:gd name="connsiteX5" fmla="*/ 377901 w 478920"/>
              <a:gd name="connsiteY5" fmla="*/ 0 h 1399739"/>
              <a:gd name="connsiteX6" fmla="*/ 320176 w 478920"/>
              <a:gd name="connsiteY6" fmla="*/ 14430 h 1399739"/>
              <a:gd name="connsiteX7" fmla="*/ 305745 w 478920"/>
              <a:gd name="connsiteY7" fmla="*/ 129872 h 1399739"/>
              <a:gd name="connsiteX8" fmla="*/ 363470 w 478920"/>
              <a:gd name="connsiteY8" fmla="*/ 57721 h 1399739"/>
              <a:gd name="connsiteX9" fmla="*/ 320176 w 478920"/>
              <a:gd name="connsiteY9" fmla="*/ 43290 h 1399739"/>
              <a:gd name="connsiteX10" fmla="*/ 305745 w 478920"/>
              <a:gd name="connsiteY10" fmla="*/ 115442 h 1399739"/>
              <a:gd name="connsiteX11" fmla="*/ 377901 w 478920"/>
              <a:gd name="connsiteY11" fmla="*/ 101012 h 1399739"/>
              <a:gd name="connsiteX12" fmla="*/ 392332 w 478920"/>
              <a:gd name="connsiteY12" fmla="*/ 57721 h 1399739"/>
              <a:gd name="connsiteX13" fmla="*/ 305745 w 478920"/>
              <a:gd name="connsiteY13" fmla="*/ 43290 h 1399739"/>
              <a:gd name="connsiteX14" fmla="*/ 320176 w 478920"/>
              <a:gd name="connsiteY14" fmla="*/ 101012 h 1399739"/>
              <a:gd name="connsiteX15" fmla="*/ 349038 w 478920"/>
              <a:gd name="connsiteY15" fmla="*/ 57721 h 1399739"/>
              <a:gd name="connsiteX16" fmla="*/ 363470 w 478920"/>
              <a:gd name="connsiteY16" fmla="*/ 14430 h 1399739"/>
              <a:gd name="connsiteX17" fmla="*/ 305745 w 478920"/>
              <a:gd name="connsiteY17" fmla="*/ 28860 h 1399739"/>
              <a:gd name="connsiteX18" fmla="*/ 291313 w 478920"/>
              <a:gd name="connsiteY18" fmla="*/ 115442 h 1399739"/>
              <a:gd name="connsiteX19" fmla="*/ 334607 w 478920"/>
              <a:gd name="connsiteY19" fmla="*/ 101012 h 1399739"/>
              <a:gd name="connsiteX20" fmla="*/ 363470 w 478920"/>
              <a:gd name="connsiteY20" fmla="*/ 259745 h 1399739"/>
              <a:gd name="connsiteX21" fmla="*/ 334607 w 478920"/>
              <a:gd name="connsiteY21" fmla="*/ 764805 h 1399739"/>
              <a:gd name="connsiteX22" fmla="*/ 334607 w 478920"/>
              <a:gd name="connsiteY22" fmla="*/ 1342017 h 1399739"/>
              <a:gd name="connsiteX23" fmla="*/ 377901 w 478920"/>
              <a:gd name="connsiteY23" fmla="*/ 1313157 h 1399739"/>
              <a:gd name="connsiteX24" fmla="*/ 406763 w 478920"/>
              <a:gd name="connsiteY24" fmla="*/ 1269866 h 1399739"/>
              <a:gd name="connsiteX25" fmla="*/ 478920 w 478920"/>
              <a:gd name="connsiteY25" fmla="*/ 1197714 h 1399739"/>
              <a:gd name="connsiteX26" fmla="*/ 421195 w 478920"/>
              <a:gd name="connsiteY26" fmla="*/ 1284296 h 1399739"/>
              <a:gd name="connsiteX27" fmla="*/ 334607 w 478920"/>
              <a:gd name="connsiteY27" fmla="*/ 1399739 h 1399739"/>
              <a:gd name="connsiteX28" fmla="*/ 175863 w 478920"/>
              <a:gd name="connsiteY28" fmla="*/ 1356448 h 1399739"/>
              <a:gd name="connsiteX29" fmla="*/ 132570 w 478920"/>
              <a:gd name="connsiteY29" fmla="*/ 1342017 h 1399739"/>
              <a:gd name="connsiteX30" fmla="*/ 45982 w 478920"/>
              <a:gd name="connsiteY30" fmla="*/ 1298727 h 1399739"/>
              <a:gd name="connsiteX31" fmla="*/ 2688 w 478920"/>
              <a:gd name="connsiteY31" fmla="*/ 1269866 h 1399739"/>
              <a:gd name="connsiteX32" fmla="*/ 31551 w 478920"/>
              <a:gd name="connsiteY32" fmla="*/ 1298727 h 13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78920" h="1399739">
                <a:moveTo>
                  <a:pt x="363470" y="14430"/>
                </a:moveTo>
                <a:cubicBezTo>
                  <a:pt x="339418" y="19240"/>
                  <a:pt x="311722" y="15255"/>
                  <a:pt x="291313" y="28860"/>
                </a:cubicBezTo>
                <a:cubicBezTo>
                  <a:pt x="262677" y="47949"/>
                  <a:pt x="284296" y="133779"/>
                  <a:pt x="291313" y="144303"/>
                </a:cubicBezTo>
                <a:cubicBezTo>
                  <a:pt x="299751" y="156960"/>
                  <a:pt x="320176" y="153923"/>
                  <a:pt x="334607" y="158733"/>
                </a:cubicBezTo>
                <a:cubicBezTo>
                  <a:pt x="348957" y="144384"/>
                  <a:pt x="390056" y="107061"/>
                  <a:pt x="392332" y="86581"/>
                </a:cubicBezTo>
                <a:cubicBezTo>
                  <a:pt x="395563" y="57502"/>
                  <a:pt x="382711" y="28860"/>
                  <a:pt x="377901" y="0"/>
                </a:cubicBezTo>
                <a:cubicBezTo>
                  <a:pt x="358659" y="4810"/>
                  <a:pt x="336679" y="3429"/>
                  <a:pt x="320176" y="14430"/>
                </a:cubicBezTo>
                <a:cubicBezTo>
                  <a:pt x="271462" y="46904"/>
                  <a:pt x="296744" y="84871"/>
                  <a:pt x="305745" y="129872"/>
                </a:cubicBezTo>
                <a:cubicBezTo>
                  <a:pt x="319116" y="120958"/>
                  <a:pt x="380896" y="92572"/>
                  <a:pt x="363470" y="57721"/>
                </a:cubicBezTo>
                <a:cubicBezTo>
                  <a:pt x="356667" y="44115"/>
                  <a:pt x="334607" y="48100"/>
                  <a:pt x="320176" y="43290"/>
                </a:cubicBezTo>
                <a:cubicBezTo>
                  <a:pt x="314070" y="49395"/>
                  <a:pt x="249542" y="96709"/>
                  <a:pt x="305745" y="115442"/>
                </a:cubicBezTo>
                <a:cubicBezTo>
                  <a:pt x="329015" y="123198"/>
                  <a:pt x="353849" y="105822"/>
                  <a:pt x="377901" y="101012"/>
                </a:cubicBezTo>
                <a:cubicBezTo>
                  <a:pt x="382711" y="86582"/>
                  <a:pt x="397982" y="71844"/>
                  <a:pt x="392332" y="57721"/>
                </a:cubicBezTo>
                <a:cubicBezTo>
                  <a:pt x="372584" y="8356"/>
                  <a:pt x="333740" y="33959"/>
                  <a:pt x="305745" y="43290"/>
                </a:cubicBezTo>
                <a:cubicBezTo>
                  <a:pt x="310555" y="62531"/>
                  <a:pt x="301361" y="94740"/>
                  <a:pt x="320176" y="101012"/>
                </a:cubicBezTo>
                <a:cubicBezTo>
                  <a:pt x="336629" y="106496"/>
                  <a:pt x="341281" y="73233"/>
                  <a:pt x="349038" y="57721"/>
                </a:cubicBezTo>
                <a:cubicBezTo>
                  <a:pt x="355841" y="44116"/>
                  <a:pt x="376127" y="22867"/>
                  <a:pt x="363470" y="14430"/>
                </a:cubicBezTo>
                <a:cubicBezTo>
                  <a:pt x="346967" y="3428"/>
                  <a:pt x="324987" y="24050"/>
                  <a:pt x="305745" y="28860"/>
                </a:cubicBezTo>
                <a:cubicBezTo>
                  <a:pt x="285448" y="49155"/>
                  <a:pt x="240652" y="77449"/>
                  <a:pt x="291313" y="115442"/>
                </a:cubicBezTo>
                <a:cubicBezTo>
                  <a:pt x="303483" y="124569"/>
                  <a:pt x="320176" y="105822"/>
                  <a:pt x="334607" y="101012"/>
                </a:cubicBezTo>
                <a:cubicBezTo>
                  <a:pt x="339298" y="124467"/>
                  <a:pt x="363470" y="241288"/>
                  <a:pt x="363470" y="259745"/>
                </a:cubicBezTo>
                <a:cubicBezTo>
                  <a:pt x="363470" y="588267"/>
                  <a:pt x="364149" y="558019"/>
                  <a:pt x="334607" y="764805"/>
                </a:cubicBezTo>
                <a:cubicBezTo>
                  <a:pt x="329596" y="875037"/>
                  <a:pt x="303365" y="1217057"/>
                  <a:pt x="334607" y="1342017"/>
                </a:cubicBezTo>
                <a:cubicBezTo>
                  <a:pt x="338814" y="1358843"/>
                  <a:pt x="363470" y="1322777"/>
                  <a:pt x="377901" y="1313157"/>
                </a:cubicBezTo>
                <a:cubicBezTo>
                  <a:pt x="387522" y="1298727"/>
                  <a:pt x="395342" y="1282918"/>
                  <a:pt x="406763" y="1269866"/>
                </a:cubicBezTo>
                <a:cubicBezTo>
                  <a:pt x="429162" y="1244269"/>
                  <a:pt x="478920" y="1197714"/>
                  <a:pt x="478920" y="1197714"/>
                </a:cubicBezTo>
                <a:cubicBezTo>
                  <a:pt x="451319" y="1280507"/>
                  <a:pt x="484253" y="1203226"/>
                  <a:pt x="421195" y="1284296"/>
                </a:cubicBezTo>
                <a:cubicBezTo>
                  <a:pt x="306973" y="1431144"/>
                  <a:pt x="407198" y="1327153"/>
                  <a:pt x="334607" y="1399739"/>
                </a:cubicBezTo>
                <a:cubicBezTo>
                  <a:pt x="232625" y="1379343"/>
                  <a:pt x="285712" y="1393062"/>
                  <a:pt x="175863" y="1356448"/>
                </a:cubicBezTo>
                <a:cubicBezTo>
                  <a:pt x="161432" y="1351638"/>
                  <a:pt x="145227" y="1350454"/>
                  <a:pt x="132570" y="1342017"/>
                </a:cubicBezTo>
                <a:cubicBezTo>
                  <a:pt x="76619" y="1304720"/>
                  <a:pt x="105730" y="1318641"/>
                  <a:pt x="45982" y="1298727"/>
                </a:cubicBezTo>
                <a:cubicBezTo>
                  <a:pt x="31551" y="1289107"/>
                  <a:pt x="20032" y="1269866"/>
                  <a:pt x="2688" y="1269866"/>
                </a:cubicBezTo>
                <a:cubicBezTo>
                  <a:pt x="-10918" y="1269866"/>
                  <a:pt x="31551" y="1298727"/>
                  <a:pt x="31551" y="1298727"/>
                </a:cubicBezTo>
              </a:path>
            </a:pathLst>
          </a:custGeom>
          <a:ln w="762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4795503" y="4635063"/>
            <a:ext cx="133641" cy="1344601"/>
          </a:xfrm>
          <a:custGeom>
            <a:avLst/>
            <a:gdLst>
              <a:gd name="connsiteX0" fmla="*/ 162494 w 162494"/>
              <a:gd name="connsiteY0" fmla="*/ 0 h 1486321"/>
              <a:gd name="connsiteX1" fmla="*/ 133631 w 162494"/>
              <a:gd name="connsiteY1" fmla="*/ 72152 h 1486321"/>
              <a:gd name="connsiteX2" fmla="*/ 133631 w 162494"/>
              <a:gd name="connsiteY2" fmla="*/ 490631 h 1486321"/>
              <a:gd name="connsiteX3" fmla="*/ 104769 w 162494"/>
              <a:gd name="connsiteY3" fmla="*/ 880249 h 1486321"/>
              <a:gd name="connsiteX4" fmla="*/ 90337 w 162494"/>
              <a:gd name="connsiteY4" fmla="*/ 923540 h 1486321"/>
              <a:gd name="connsiteX5" fmla="*/ 75906 w 162494"/>
              <a:gd name="connsiteY5" fmla="*/ 995691 h 1486321"/>
              <a:gd name="connsiteX6" fmla="*/ 47044 w 162494"/>
              <a:gd name="connsiteY6" fmla="*/ 1082273 h 1486321"/>
              <a:gd name="connsiteX7" fmla="*/ 32612 w 162494"/>
              <a:gd name="connsiteY7" fmla="*/ 1125564 h 1486321"/>
              <a:gd name="connsiteX8" fmla="*/ 3750 w 162494"/>
              <a:gd name="connsiteY8" fmla="*/ 1168855 h 1486321"/>
              <a:gd name="connsiteX9" fmla="*/ 3750 w 162494"/>
              <a:gd name="connsiteY9" fmla="*/ 1486321 h 148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494" h="1486321">
                <a:moveTo>
                  <a:pt x="162494" y="0"/>
                </a:moveTo>
                <a:cubicBezTo>
                  <a:pt x="152873" y="24051"/>
                  <a:pt x="138711" y="46751"/>
                  <a:pt x="133631" y="72152"/>
                </a:cubicBezTo>
                <a:cubicBezTo>
                  <a:pt x="105189" y="214351"/>
                  <a:pt x="125943" y="344567"/>
                  <a:pt x="133631" y="490631"/>
                </a:cubicBezTo>
                <a:cubicBezTo>
                  <a:pt x="124251" y="706350"/>
                  <a:pt x="144999" y="739453"/>
                  <a:pt x="104769" y="880249"/>
                </a:cubicBezTo>
                <a:cubicBezTo>
                  <a:pt x="100590" y="894875"/>
                  <a:pt x="94027" y="908783"/>
                  <a:pt x="90337" y="923540"/>
                </a:cubicBezTo>
                <a:cubicBezTo>
                  <a:pt x="84388" y="947334"/>
                  <a:pt x="82360" y="972029"/>
                  <a:pt x="75906" y="995691"/>
                </a:cubicBezTo>
                <a:cubicBezTo>
                  <a:pt x="67901" y="1025041"/>
                  <a:pt x="56665" y="1053412"/>
                  <a:pt x="47044" y="1082273"/>
                </a:cubicBezTo>
                <a:cubicBezTo>
                  <a:pt x="42234" y="1096703"/>
                  <a:pt x="41050" y="1112908"/>
                  <a:pt x="32612" y="1125564"/>
                </a:cubicBezTo>
                <a:cubicBezTo>
                  <a:pt x="22991" y="1139994"/>
                  <a:pt x="5133" y="1151567"/>
                  <a:pt x="3750" y="1168855"/>
                </a:cubicBezTo>
                <a:cubicBezTo>
                  <a:pt x="-4689" y="1274340"/>
                  <a:pt x="3750" y="1380499"/>
                  <a:pt x="3750" y="1486321"/>
                </a:cubicBezTo>
              </a:path>
            </a:pathLst>
          </a:custGeom>
          <a:ln w="76200" cmpd="sng">
            <a:solidFill>
              <a:srgbClr val="0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00647" y="4819721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 smtClean="0"/>
              <a:t>…</a:t>
            </a:r>
            <a:endParaRPr kumimoji="1"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68885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oorOne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oorOne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(tree-&gt;left);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oorOne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oorTwo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oorTwo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oorTwo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oorThree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oorThree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(tree-&gt;left);</a:t>
            </a:r>
          </a:p>
          <a:p>
            <a:pPr lvl="1" algn="l"/>
            <a:r>
              <a:rPr lang="en-US" b="1" dirty="0" err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oorThree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0879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4424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767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5851685" y="3762849"/>
            <a:ext cx="1293781" cy="104457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 w="38100" cmpd="sng">
            <a:solidFill>
              <a:srgbClr val="FF0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872467" y="3501707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1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61464" y="1922970"/>
            <a:ext cx="3147015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/>
              <a:t>Root goes before</a:t>
            </a:r>
          </a:p>
          <a:p>
            <a:pPr algn="ctr"/>
            <a:r>
              <a:rPr kumimoji="1" lang="en-US" altLang="zh-CN" sz="3000" dirty="0" smtClean="0"/>
              <a:t>children</a:t>
            </a:r>
            <a:endParaRPr kumimoji="1"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685293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5851685" y="3762849"/>
            <a:ext cx="1293781" cy="104457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 w="38100" cmpd="sng">
            <a:solidFill>
              <a:srgbClr val="FF0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39087" y="4793642"/>
            <a:ext cx="1663641" cy="168748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38000"/>
            </a:schemeClr>
          </a:solidFill>
          <a:ln w="38100" cmpd="sng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872467" y="3501707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1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330481" y="6170587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/>
              <a:t>2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09310" y="4732379"/>
            <a:ext cx="1663641" cy="168748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38000"/>
            </a:schemeClr>
          </a:solidFill>
          <a:ln w="38100" cmpd="sng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666878" y="6156805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/>
              <a:t>3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61464" y="1922970"/>
            <a:ext cx="3147015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/>
              <a:t>Root goes before</a:t>
            </a:r>
          </a:p>
          <a:p>
            <a:pPr algn="ctr"/>
            <a:r>
              <a:rPr kumimoji="1" lang="en-US" altLang="zh-CN" sz="3000" dirty="0" smtClean="0"/>
              <a:t>children</a:t>
            </a:r>
            <a:endParaRPr kumimoji="1"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1966737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6593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6593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639087" y="4793642"/>
            <a:ext cx="1663641" cy="168748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 w="38100" cmpd="sng">
            <a:solidFill>
              <a:srgbClr val="FF0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330481" y="6170587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/>
              <a:t>1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08184" y="1744917"/>
            <a:ext cx="2964686" cy="5539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/>
              <a:t>Left, Root, Right</a:t>
            </a:r>
            <a:endParaRPr kumimoji="1"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3835415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639087" y="4793642"/>
            <a:ext cx="1663641" cy="168748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 w="38100" cmpd="sng">
            <a:solidFill>
              <a:srgbClr val="FF0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330481" y="6170587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/>
              <a:t>1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851685" y="3762849"/>
            <a:ext cx="1293781" cy="1044576"/>
          </a:xfrm>
          <a:prstGeom prst="roundRect">
            <a:avLst/>
          </a:prstGeom>
          <a:solidFill>
            <a:schemeClr val="accent4">
              <a:lumMod val="20000"/>
              <a:lumOff val="80000"/>
              <a:alpha val="38000"/>
            </a:schemeClr>
          </a:solidFill>
          <a:ln w="38100" cmpd="sng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872467" y="3501707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/>
              <a:t>2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09310" y="4732379"/>
            <a:ext cx="1663641" cy="168748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38000"/>
            </a:schemeClr>
          </a:solidFill>
          <a:ln w="38100" cmpd="sng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666877" y="6156804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/>
              <a:t>3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08184" y="1744917"/>
            <a:ext cx="2964686" cy="5539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/>
              <a:t>Left, Root, Right</a:t>
            </a:r>
            <a:endParaRPr kumimoji="1"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1256128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5971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5971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59988" y="1922970"/>
            <a:ext cx="3349971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/>
              <a:t>Children go before</a:t>
            </a:r>
          </a:p>
          <a:p>
            <a:pPr algn="ctr"/>
            <a:r>
              <a:rPr kumimoji="1" lang="en-US" altLang="zh-CN" sz="3000" dirty="0" smtClean="0"/>
              <a:t>root</a:t>
            </a:r>
            <a:endParaRPr kumimoji="1" lang="zh-CN" altLang="en-US" sz="3000" dirty="0"/>
          </a:p>
        </p:txBody>
      </p:sp>
      <p:sp>
        <p:nvSpPr>
          <p:cNvPr id="8" name="Rounded Rectangle 7"/>
          <p:cNvSpPr/>
          <p:nvPr/>
        </p:nvSpPr>
        <p:spPr>
          <a:xfrm>
            <a:off x="4639087" y="4793642"/>
            <a:ext cx="1663641" cy="168748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 w="38100" cmpd="sng">
            <a:solidFill>
              <a:srgbClr val="FF0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330481" y="6170587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/>
              <a:t>1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387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59988" y="1922970"/>
            <a:ext cx="3349971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/>
              <a:t>Children go before</a:t>
            </a:r>
          </a:p>
          <a:p>
            <a:pPr algn="ctr"/>
            <a:r>
              <a:rPr kumimoji="1" lang="en-US" altLang="zh-CN" sz="3000" dirty="0" smtClean="0"/>
              <a:t>root</a:t>
            </a:r>
            <a:endParaRPr kumimoji="1" lang="zh-CN" altLang="en-US" sz="3000" dirty="0"/>
          </a:p>
        </p:txBody>
      </p:sp>
      <p:sp>
        <p:nvSpPr>
          <p:cNvPr id="8" name="Rounded Rectangle 7"/>
          <p:cNvSpPr/>
          <p:nvPr/>
        </p:nvSpPr>
        <p:spPr>
          <a:xfrm>
            <a:off x="4639087" y="4793642"/>
            <a:ext cx="1663641" cy="168748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 w="38100" cmpd="sng">
            <a:solidFill>
              <a:srgbClr val="FF0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330481" y="6170587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/>
              <a:t>1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09310" y="4732379"/>
            <a:ext cx="1663641" cy="168748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38000"/>
            </a:schemeClr>
          </a:solidFill>
          <a:ln w="38100" cmpd="sng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666877" y="6156804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/>
              <a:t>2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387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&lt;&lt;tree-&gt;value&lt;&lt;” “;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Game Show Tree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59988" y="1922970"/>
            <a:ext cx="3349971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/>
              <a:t>Children go before</a:t>
            </a:r>
          </a:p>
          <a:p>
            <a:pPr algn="ctr"/>
            <a:r>
              <a:rPr kumimoji="1" lang="en-US" altLang="zh-CN" sz="3000" dirty="0" smtClean="0"/>
              <a:t>root</a:t>
            </a:r>
            <a:endParaRPr kumimoji="1" lang="zh-CN" altLang="en-US" sz="3000" dirty="0"/>
          </a:p>
        </p:txBody>
      </p:sp>
      <p:sp>
        <p:nvSpPr>
          <p:cNvPr id="8" name="Rounded Rectangle 7"/>
          <p:cNvSpPr/>
          <p:nvPr/>
        </p:nvSpPr>
        <p:spPr>
          <a:xfrm>
            <a:off x="4639087" y="4793642"/>
            <a:ext cx="1663641" cy="168748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 w="38100" cmpd="sng">
            <a:solidFill>
              <a:srgbClr val="FF0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330481" y="6170587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/>
              <a:t>1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09310" y="4732379"/>
            <a:ext cx="1663641" cy="168748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38000"/>
            </a:schemeClr>
          </a:solidFill>
          <a:ln w="38100" cmpd="sng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666877" y="6156804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/>
              <a:t>2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851685" y="3762849"/>
            <a:ext cx="1293781" cy="1044576"/>
          </a:xfrm>
          <a:prstGeom prst="roundRect">
            <a:avLst/>
          </a:prstGeom>
          <a:solidFill>
            <a:schemeClr val="accent4">
              <a:lumMod val="20000"/>
              <a:lumOff val="80000"/>
              <a:alpha val="38000"/>
            </a:schemeClr>
          </a:solidFill>
          <a:ln w="38100" cmpd="sng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872467" y="3501707"/>
            <a:ext cx="522260" cy="52226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 smtClean="0"/>
              <a:t>3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39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15321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8871" y="3962400"/>
            <a:ext cx="3926681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09600" y="10668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elete tree;</a:t>
            </a:r>
            <a:endParaRPr lang="en-US" b="1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preOrder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elete tree;</a:t>
            </a:r>
            <a:endParaRPr lang="en-US" b="1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inOrder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 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oid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 * tree) {</a:t>
            </a:r>
          </a:p>
          <a:p>
            <a:pPr lvl="1" algn="l"/>
            <a:r>
              <a:rPr lang="en-US" b="1" dirty="0">
                <a:latin typeface="Courier New" pitchFamily="49" charset="0"/>
                <a:cs typeface="Courier New" pitchFamily="49" charset="0"/>
              </a:rPr>
              <a:t>if(tree == NULL) return;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tree-&gt;left);</a:t>
            </a:r>
          </a:p>
          <a:p>
            <a:pPr lvl="1" algn="l"/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postOrder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tree-&gt;right);</a:t>
            </a:r>
          </a:p>
          <a:p>
            <a:pPr lvl="1" algn="l"/>
            <a:r>
              <a:rPr lang="en-US" b="1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delete tree</a:t>
            </a:r>
            <a:endParaRPr lang="en-US" b="1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Free Tree</a:t>
            </a:r>
            <a:endParaRPr kumimoji="1"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87988" y="1295624"/>
            <a:ext cx="19030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AutoNum type="alphaLcParenR"/>
            </a:pPr>
            <a:r>
              <a:rPr kumimoji="1" lang="en-US" altLang="zh-CN" sz="2400" dirty="0" err="1" smtClean="0"/>
              <a:t>preOrder</a:t>
            </a:r>
            <a:endParaRPr kumimoji="1" lang="en-US" altLang="zh-CN" sz="2400" dirty="0" smtClean="0"/>
          </a:p>
          <a:p>
            <a:pPr marL="342900" indent="-342900" algn="l">
              <a:buAutoNum type="alphaLcParenR"/>
            </a:pPr>
            <a:endParaRPr kumimoji="1" lang="en-US" altLang="zh-CN" sz="2400" dirty="0"/>
          </a:p>
          <a:p>
            <a:pPr marL="342900" indent="-342900" algn="l">
              <a:buAutoNum type="alphaLcParenR"/>
            </a:pPr>
            <a:r>
              <a:rPr kumimoji="1" lang="en-US" altLang="zh-CN" sz="2400" dirty="0" err="1" smtClean="0"/>
              <a:t>inOrder</a:t>
            </a:r>
            <a:endParaRPr kumimoji="1" lang="en-US" altLang="zh-CN" sz="2400" dirty="0" smtClean="0"/>
          </a:p>
          <a:p>
            <a:pPr marL="342900" indent="-342900" algn="l">
              <a:buAutoNum type="alphaLcParenR"/>
            </a:pPr>
            <a:endParaRPr kumimoji="1" lang="en-US" altLang="zh-CN" sz="2400" dirty="0"/>
          </a:p>
          <a:p>
            <a:pPr marL="342900" indent="-342900" algn="l">
              <a:buAutoNum type="alphaLcParenR"/>
            </a:pPr>
            <a:r>
              <a:rPr kumimoji="1" lang="en-US" altLang="zh-CN" sz="2400" dirty="0" err="1" smtClean="0"/>
              <a:t>postOrder</a:t>
            </a:r>
            <a:endParaRPr kumimoji="1" lang="zh-CN" alt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029" y="0"/>
            <a:ext cx="1048971" cy="104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68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044" y="5450538"/>
            <a:ext cx="114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1846" y="5044717"/>
            <a:ext cx="185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&amp; Pointers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607003" y="4481689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05641" y="3555595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Trie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261" y="4730644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20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You can achieve pass by reference using pointers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17018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2160257" y="1052767"/>
            <a:ext cx="4652861" cy="2957506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407722" y="1092057"/>
            <a:ext cx="4201804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point-&gt;x = 10;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059675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2160257" y="1052767"/>
            <a:ext cx="4652861" cy="2957506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407722" y="1092057"/>
            <a:ext cx="4201804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point-&gt;x = 10;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0"/>
            <a:ext cx="1048971" cy="10489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1003" y="5389065"/>
            <a:ext cx="715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/>
              <a:t>a) 5</a:t>
            </a:r>
            <a:endParaRPr kumimoji="1"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14669" y="5389065"/>
            <a:ext cx="886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b</a:t>
            </a:r>
            <a:r>
              <a:rPr kumimoji="1" lang="en-US" altLang="zh-CN" sz="2400" dirty="0" smtClean="0"/>
              <a:t>) 10</a:t>
            </a:r>
            <a:endParaRPr kumimoji="1" lang="zh-CN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179506" y="5389065"/>
            <a:ext cx="1570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c</a:t>
            </a:r>
            <a:r>
              <a:rPr kumimoji="1" lang="en-US" altLang="zh-CN" sz="2400" dirty="0" smtClean="0"/>
              <a:t>) random</a:t>
            </a:r>
            <a:endParaRPr kumimoji="1" lang="zh-CN" alt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728275" y="5389065"/>
            <a:ext cx="1296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d</a:t>
            </a:r>
            <a:r>
              <a:rPr kumimoji="1" lang="en-US" altLang="zh-CN" sz="2400" dirty="0" smtClean="0"/>
              <a:t>) crash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51487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160257" y="1052767"/>
            <a:ext cx="4652861" cy="2957506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07722" y="1092057"/>
            <a:ext cx="4201804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point-&gt;x = 10;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18778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20" name="Rounded Rectangle 19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005953" y="2255339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531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18778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1" name="Rounded Rectangle 10"/>
          <p:cNvSpPr/>
          <p:nvPr/>
        </p:nvSpPr>
        <p:spPr>
          <a:xfrm>
            <a:off x="639769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" name="Straight Connector 14"/>
          <p:cNvCxnSpPr>
            <a:stCxn id="11" idx="1"/>
            <a:endCxn id="11" idx="3"/>
          </p:cNvCxnSpPr>
          <p:nvPr/>
        </p:nvCxnSpPr>
        <p:spPr bwMode="auto">
          <a:xfrm>
            <a:off x="639769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89251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9251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8816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160257" y="1052767"/>
            <a:ext cx="4652861" cy="2957506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407722" y="1092057"/>
            <a:ext cx="4201804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point-&gt;x = 10;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005953" y="2480869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49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18778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1" name="Rounded Rectangle 10"/>
          <p:cNvSpPr/>
          <p:nvPr/>
        </p:nvSpPr>
        <p:spPr>
          <a:xfrm>
            <a:off x="639769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" name="Straight Connector 14"/>
          <p:cNvCxnSpPr>
            <a:stCxn id="11" idx="1"/>
            <a:endCxn id="11" idx="3"/>
          </p:cNvCxnSpPr>
          <p:nvPr/>
        </p:nvCxnSpPr>
        <p:spPr bwMode="auto">
          <a:xfrm>
            <a:off x="639769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89251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9251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14340" y="4783686"/>
            <a:ext cx="1015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latin typeface="Courier"/>
                <a:cs typeface="Courier"/>
              </a:rPr>
              <a:t>0x1234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160257" y="1052767"/>
            <a:ext cx="4652861" cy="2957506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407722" y="1092057"/>
            <a:ext cx="4201804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point-&gt;x = 10;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005953" y="2765749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9768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latin typeface="Courier"/>
                <a:cs typeface="Courier"/>
              </a:rPr>
              <a:t>10</a:t>
            </a:r>
            <a:endParaRPr kumimoji="1" lang="zh-CN" altLang="en-US" sz="2000" dirty="0">
              <a:latin typeface="Courier"/>
              <a:cs typeface="Courie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855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18778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1" name="Rounded Rectangle 10"/>
          <p:cNvSpPr/>
          <p:nvPr/>
        </p:nvSpPr>
        <p:spPr>
          <a:xfrm>
            <a:off x="639769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" name="Straight Connector 14"/>
          <p:cNvCxnSpPr>
            <a:stCxn id="11" idx="1"/>
            <a:endCxn id="11" idx="3"/>
          </p:cNvCxnSpPr>
          <p:nvPr/>
        </p:nvCxnSpPr>
        <p:spPr bwMode="auto">
          <a:xfrm>
            <a:off x="639769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89251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9251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8816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253309" y="4817382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23742" y="487673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solidFill>
                  <a:srgbClr val="0000FF"/>
                </a:solidFill>
              </a:rPr>
              <a:t>mystery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33137" y="5731386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67082" y="5266534"/>
            <a:ext cx="19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p1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160257" y="1052767"/>
            <a:ext cx="4652861" cy="2957506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407722" y="1092057"/>
            <a:ext cx="4201804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point-&gt;x = 10;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9768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latin typeface="Courier"/>
                <a:cs typeface="Courier"/>
              </a:rPr>
              <a:t>10</a:t>
            </a:r>
            <a:endParaRPr kumimoji="1" lang="zh-CN" altLang="en-US" sz="2000" dirty="0">
              <a:latin typeface="Courier"/>
              <a:cs typeface="Courier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005953" y="1139533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693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18778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1" name="Rounded Rectangle 10"/>
          <p:cNvSpPr/>
          <p:nvPr/>
        </p:nvSpPr>
        <p:spPr>
          <a:xfrm>
            <a:off x="639769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" name="Straight Connector 14"/>
          <p:cNvCxnSpPr>
            <a:stCxn id="11" idx="1"/>
            <a:endCxn id="11" idx="3"/>
          </p:cNvCxnSpPr>
          <p:nvPr/>
        </p:nvCxnSpPr>
        <p:spPr bwMode="auto">
          <a:xfrm>
            <a:off x="639769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89251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9251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8816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253309" y="4817382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23742" y="487673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solidFill>
                  <a:srgbClr val="0000FF"/>
                </a:solidFill>
              </a:rPr>
              <a:t>mystery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33137" y="5731386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67082" y="5266534"/>
            <a:ext cx="19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p1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160257" y="1052767"/>
            <a:ext cx="4652861" cy="2957506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407722" y="1092057"/>
            <a:ext cx="4201804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point-&gt;x = 10;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9768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 smtClean="0">
                <a:solidFill>
                  <a:srgbClr val="FF0000"/>
                </a:solidFill>
                <a:latin typeface="Courier"/>
                <a:cs typeface="Courier"/>
              </a:rPr>
              <a:t>5</a:t>
            </a:r>
            <a:endParaRPr kumimoji="1" lang="zh-CN" altLang="en-US" sz="2000" b="1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005953" y="1400673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26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18778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1" name="Rounded Rectangle 10"/>
          <p:cNvSpPr/>
          <p:nvPr/>
        </p:nvSpPr>
        <p:spPr>
          <a:xfrm>
            <a:off x="639769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" name="Straight Connector 14"/>
          <p:cNvCxnSpPr>
            <a:stCxn id="11" idx="1"/>
            <a:endCxn id="11" idx="3"/>
          </p:cNvCxnSpPr>
          <p:nvPr/>
        </p:nvCxnSpPr>
        <p:spPr bwMode="auto">
          <a:xfrm>
            <a:off x="639769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89251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9251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8816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160257" y="1052767"/>
            <a:ext cx="4652861" cy="2957506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407722" y="1092057"/>
            <a:ext cx="4201804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point-&gt;x = 10;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9768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latin typeface="Courier"/>
                <a:cs typeface="Courier"/>
              </a:rPr>
              <a:t>5</a:t>
            </a:r>
            <a:endParaRPr kumimoji="1" lang="zh-CN" altLang="en-US" sz="2000" dirty="0">
              <a:latin typeface="Courier"/>
              <a:cs typeface="Courier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005953" y="1744903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11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18778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1" name="Rounded Rectangle 10"/>
          <p:cNvSpPr/>
          <p:nvPr/>
        </p:nvSpPr>
        <p:spPr>
          <a:xfrm>
            <a:off x="639769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" name="Straight Connector 14"/>
          <p:cNvCxnSpPr>
            <a:stCxn id="11" idx="1"/>
            <a:endCxn id="11" idx="3"/>
          </p:cNvCxnSpPr>
          <p:nvPr/>
        </p:nvCxnSpPr>
        <p:spPr bwMode="auto">
          <a:xfrm>
            <a:off x="639769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89251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9251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8816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160257" y="1052767"/>
            <a:ext cx="4652861" cy="2957506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407722" y="1092057"/>
            <a:ext cx="4201804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point-&gt;x = 10;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9768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latin typeface="Courier"/>
                <a:cs typeface="Courier"/>
              </a:rPr>
              <a:t>5</a:t>
            </a:r>
            <a:endParaRPr kumimoji="1" lang="zh-CN" altLang="en-US" sz="2000" dirty="0">
              <a:latin typeface="Courier"/>
              <a:cs typeface="Courier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005953" y="3311767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084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What does this do?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89711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191803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37" name="Rounded Rectangle 36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005953" y="2397769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100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37" name="Rounded Rectangle 36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005953" y="2670784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716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37" name="Rounded Rectangle 36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005953" y="2931924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22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37" name="Rounded Rectangle 36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2253309" y="4817382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23742" y="487673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solidFill>
                  <a:srgbClr val="0000FF"/>
                </a:solidFill>
              </a:rPr>
              <a:t>mystery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005953" y="1032694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33137" y="5731386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67082" y="5266534"/>
            <a:ext cx="19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p1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682683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32" name="Rounded Rectangle 31"/>
          <p:cNvSpPr/>
          <p:nvPr/>
        </p:nvSpPr>
        <p:spPr>
          <a:xfrm>
            <a:off x="673005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3" name="Straight Connector 32"/>
          <p:cNvCxnSpPr>
            <a:stCxn id="32" idx="1"/>
            <a:endCxn id="32" idx="3"/>
          </p:cNvCxnSpPr>
          <p:nvPr/>
        </p:nvCxnSpPr>
        <p:spPr bwMode="auto">
          <a:xfrm>
            <a:off x="673005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622487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2487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2052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2253309" y="4817382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23742" y="487673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solidFill>
                  <a:srgbClr val="0000FF"/>
                </a:solidFill>
              </a:rPr>
              <a:t>mystery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633137" y="5731386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67082" y="5266534"/>
            <a:ext cx="19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p1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005953" y="1281964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648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32" name="Rounded Rectangle 31"/>
          <p:cNvSpPr/>
          <p:nvPr/>
        </p:nvSpPr>
        <p:spPr>
          <a:xfrm>
            <a:off x="673005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3" name="Straight Connector 32"/>
          <p:cNvCxnSpPr>
            <a:stCxn id="32" idx="1"/>
            <a:endCxn id="32" idx="3"/>
          </p:cNvCxnSpPr>
          <p:nvPr/>
        </p:nvCxnSpPr>
        <p:spPr bwMode="auto">
          <a:xfrm>
            <a:off x="673005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622487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2487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2052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2253309" y="4817382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23742" y="487673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solidFill>
                  <a:srgbClr val="0000FF"/>
                </a:solidFill>
              </a:rPr>
              <a:t>mystery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633137" y="5731386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67082" y="5266534"/>
            <a:ext cx="19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p1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004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solidFill>
                  <a:srgbClr val="FF0000"/>
                </a:solidFill>
                <a:latin typeface="Courier"/>
                <a:cs typeface="Courier"/>
              </a:rPr>
              <a:t>5</a:t>
            </a:r>
            <a:endParaRPr kumimoji="1" lang="zh-CN" altLang="en-US" sz="20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005953" y="1566844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547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32" name="Rounded Rectangle 31"/>
          <p:cNvSpPr/>
          <p:nvPr/>
        </p:nvSpPr>
        <p:spPr>
          <a:xfrm>
            <a:off x="673005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3" name="Straight Connector 32"/>
          <p:cNvCxnSpPr>
            <a:stCxn id="32" idx="1"/>
            <a:endCxn id="32" idx="3"/>
          </p:cNvCxnSpPr>
          <p:nvPr/>
        </p:nvCxnSpPr>
        <p:spPr bwMode="auto">
          <a:xfrm>
            <a:off x="673005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622487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2487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2052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004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solidFill>
                  <a:srgbClr val="FF0000"/>
                </a:solidFill>
                <a:latin typeface="Courier"/>
                <a:cs typeface="Courier"/>
              </a:rPr>
              <a:t>5</a:t>
            </a:r>
            <a:endParaRPr kumimoji="1" lang="zh-CN" altLang="en-US" sz="20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005953" y="1863594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430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32" name="Rounded Rectangle 31"/>
          <p:cNvSpPr/>
          <p:nvPr/>
        </p:nvSpPr>
        <p:spPr>
          <a:xfrm>
            <a:off x="673005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3" name="Straight Connector 32"/>
          <p:cNvCxnSpPr>
            <a:stCxn id="32" idx="1"/>
            <a:endCxn id="32" idx="3"/>
          </p:cNvCxnSpPr>
          <p:nvPr/>
        </p:nvCxnSpPr>
        <p:spPr bwMode="auto">
          <a:xfrm>
            <a:off x="673005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622487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2487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2052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004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solidFill>
                  <a:srgbClr val="FF0000"/>
                </a:solidFill>
                <a:latin typeface="Courier"/>
                <a:cs typeface="Courier"/>
              </a:rPr>
              <a:t>5</a:t>
            </a:r>
            <a:endParaRPr kumimoji="1" lang="zh-CN" altLang="en-US" sz="20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005953" y="3228644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00" b="92900" l="5300" r="95700">
                        <a14:foregroundMark x1="76900" y1="13300" x2="75000" y2="8900"/>
                        <a14:foregroundMark x1="50700" y1="18800" x2="51700" y2="14800"/>
                        <a14:foregroundMark x1="58600" y1="41000" x2="53200" y2="44500"/>
                        <a14:foregroundMark x1="80900" y1="37600" x2="74000" y2="42500"/>
                        <a14:foregroundMark x1="57200" y1="17800" x2="64600" y2="37100"/>
                        <a14:foregroundMark x1="70500" y1="8400" x2="66600" y2="17800"/>
                        <a14:foregroundMark x1="66600" y1="20300" x2="69500" y2="4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6957" y="842783"/>
            <a:ext cx="2401954" cy="24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4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What went wrong?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52944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Pass by Pointer</a:t>
            </a:r>
            <a:endParaRPr kumimoji="1"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00" b="92900" l="5300" r="95700">
                        <a14:foregroundMark x1="76900" y1="13300" x2="75000" y2="8900"/>
                        <a14:foregroundMark x1="50700" y1="18800" x2="51700" y2="14800"/>
                        <a14:foregroundMark x1="58600" y1="41000" x2="53200" y2="44500"/>
                        <a14:foregroundMark x1="80900" y1="37600" x2="74000" y2="42500"/>
                        <a14:foregroundMark x1="57200" y1="17800" x2="64600" y2="37100"/>
                        <a14:foregroundMark x1="70500" y1="8400" x2="66600" y2="17800"/>
                        <a14:foregroundMark x1="66600" y1="20300" x2="69500" y2="4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7876" y="4154565"/>
            <a:ext cx="2401954" cy="24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How about now?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9675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Pointer by Reference</a:t>
            </a:r>
            <a:endParaRPr kumimoji="1" lang="zh-CN" alt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b="1" dirty="0" smtClean="0">
                <a:latin typeface="Courier"/>
                <a:cs typeface="Courier"/>
              </a:rPr>
              <a:t>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34110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Pointer by Reference</a:t>
            </a:r>
            <a:endParaRPr kumimoji="1"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8" name="Rounded Rectangle 17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b="1" dirty="0" smtClean="0">
                <a:latin typeface="Courier"/>
                <a:cs typeface="Courier"/>
              </a:rPr>
              <a:t>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005953" y="2421484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7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Pointer by Reference</a:t>
            </a:r>
            <a:endParaRPr kumimoji="1"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8" name="Rounded Rectangle 17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b="1" dirty="0" smtClean="0">
                <a:latin typeface="Courier"/>
                <a:cs typeface="Courier"/>
              </a:rPr>
              <a:t>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005953" y="2658884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896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Pointer by Reference</a:t>
            </a:r>
            <a:endParaRPr kumimoji="1"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8" name="Rounded Rectangle 17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b="1" dirty="0" smtClean="0">
                <a:latin typeface="Courier"/>
                <a:cs typeface="Courier"/>
              </a:rPr>
              <a:t>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005953" y="2967504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244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Pointer by Reference</a:t>
            </a:r>
            <a:endParaRPr kumimoji="1"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8" name="Rounded Rectangle 17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53309" y="4817382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23742" y="487673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solidFill>
                  <a:srgbClr val="0000FF"/>
                </a:solidFill>
              </a:rPr>
              <a:t>mystery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33137" y="5731386"/>
            <a:ext cx="1115737" cy="4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67082" y="5266534"/>
            <a:ext cx="19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p1</a:t>
            </a:r>
            <a:endParaRPr kumimoji="1" lang="zh-CN" altLang="en-US" dirty="0">
              <a:latin typeface="Courier"/>
              <a:cs typeface="Courier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 flipV="1">
            <a:off x="1851649" y="5828261"/>
            <a:ext cx="617216" cy="11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lg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Rounded Rectangle 26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b="1" dirty="0" smtClean="0">
                <a:latin typeface="Courier"/>
                <a:cs typeface="Courier"/>
              </a:rPr>
              <a:t>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005953" y="1068275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03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Pointer by Reference</a:t>
            </a:r>
            <a:endParaRPr kumimoji="1"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3" name="Rounded Rectangle 12"/>
          <p:cNvSpPr/>
          <p:nvPr/>
        </p:nvSpPr>
        <p:spPr>
          <a:xfrm>
            <a:off x="673005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3" idx="1"/>
            <a:endCxn id="13" idx="3"/>
          </p:cNvCxnSpPr>
          <p:nvPr/>
        </p:nvCxnSpPr>
        <p:spPr bwMode="auto">
          <a:xfrm>
            <a:off x="673005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622487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487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2052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53309" y="4817382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23742" y="487673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solidFill>
                  <a:srgbClr val="0000FF"/>
                </a:solidFill>
              </a:rPr>
              <a:t>mystery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33137" y="5731386"/>
            <a:ext cx="1115737" cy="4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67082" y="5266534"/>
            <a:ext cx="19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p1</a:t>
            </a:r>
            <a:endParaRPr kumimoji="1" lang="zh-CN" altLang="en-US" dirty="0">
              <a:latin typeface="Courier"/>
              <a:cs typeface="Courier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 flipV="1">
            <a:off x="1851649" y="5828261"/>
            <a:ext cx="617216" cy="11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lg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Rounded Rectangle 26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b="1" dirty="0" smtClean="0">
                <a:latin typeface="Courier"/>
                <a:cs typeface="Courier"/>
              </a:rPr>
              <a:t>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005953" y="1305675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07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Pointer by Reference</a:t>
            </a:r>
            <a:endParaRPr kumimoji="1"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3" name="Rounded Rectangle 12"/>
          <p:cNvSpPr/>
          <p:nvPr/>
        </p:nvSpPr>
        <p:spPr>
          <a:xfrm>
            <a:off x="673005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3" idx="1"/>
            <a:endCxn id="13" idx="3"/>
          </p:cNvCxnSpPr>
          <p:nvPr/>
        </p:nvCxnSpPr>
        <p:spPr bwMode="auto">
          <a:xfrm>
            <a:off x="673005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622487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487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2052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53309" y="4817382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23742" y="487673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solidFill>
                  <a:srgbClr val="0000FF"/>
                </a:solidFill>
              </a:rPr>
              <a:t>mystery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33137" y="5731386"/>
            <a:ext cx="1115737" cy="4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67082" y="5266534"/>
            <a:ext cx="19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p1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3004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solidFill>
                  <a:srgbClr val="FF0000"/>
                </a:solidFill>
                <a:latin typeface="Courier"/>
                <a:cs typeface="Courier"/>
              </a:rPr>
              <a:t>5</a:t>
            </a:r>
            <a:endParaRPr kumimoji="1" lang="zh-CN" altLang="en-US" sz="20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 flipV="1">
            <a:off x="1851649" y="5828261"/>
            <a:ext cx="617216" cy="11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lg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Rounded Rectangle 26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b="1" dirty="0" smtClean="0">
                <a:latin typeface="Courier"/>
                <a:cs typeface="Courier"/>
              </a:rPr>
              <a:t>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005953" y="1554945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659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Pointer by Reference</a:t>
            </a:r>
            <a:endParaRPr kumimoji="1" lang="zh-CN" alt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b="1" dirty="0" smtClean="0">
                <a:latin typeface="Courier"/>
                <a:cs typeface="Courier"/>
              </a:rPr>
              <a:t>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3" name="Rounded Rectangle 12"/>
          <p:cNvSpPr/>
          <p:nvPr/>
        </p:nvSpPr>
        <p:spPr>
          <a:xfrm>
            <a:off x="673005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3" idx="1"/>
            <a:endCxn id="13" idx="3"/>
          </p:cNvCxnSpPr>
          <p:nvPr/>
        </p:nvCxnSpPr>
        <p:spPr bwMode="auto">
          <a:xfrm>
            <a:off x="673005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622487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487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2052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3004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solidFill>
                  <a:srgbClr val="FF0000"/>
                </a:solidFill>
                <a:latin typeface="Courier"/>
                <a:cs typeface="Courier"/>
              </a:rPr>
              <a:t>5</a:t>
            </a:r>
            <a:endParaRPr kumimoji="1" lang="zh-CN" altLang="en-US" sz="20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005953" y="1851695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510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Pointer by Reference</a:t>
            </a:r>
            <a:endParaRPr kumimoji="1" lang="zh-CN" alt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207735" y="949618"/>
            <a:ext cx="4617252" cy="3074375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95852" y="997097"/>
            <a:ext cx="4063282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void mystery(Point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b="1" dirty="0" smtClean="0">
                <a:latin typeface="Courier"/>
                <a:cs typeface="Courier"/>
              </a:rPr>
              <a:t> p1) {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 = new Point;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p1-&gt;x = 5;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</a:p>
          <a:p>
            <a:pPr algn="l"/>
            <a:endParaRPr kumimoji="1" lang="en-US" altLang="zh-CN" b="1" dirty="0">
              <a:latin typeface="Courier"/>
              <a:cs typeface="Courier"/>
            </a:endParaRPr>
          </a:p>
          <a:p>
            <a:pPr algn="l"/>
            <a:r>
              <a:rPr kumimoji="1" lang="en-US" altLang="zh-CN" b="1" dirty="0" err="1">
                <a:latin typeface="Courier"/>
                <a:cs typeface="Courier"/>
              </a:rPr>
              <a:t>i</a:t>
            </a:r>
            <a:r>
              <a:rPr kumimoji="1" lang="en-US" altLang="zh-CN" b="1" dirty="0" err="1" smtClean="0">
                <a:latin typeface="Courier"/>
                <a:cs typeface="Courier"/>
              </a:rPr>
              <a:t>nt</a:t>
            </a:r>
            <a:r>
              <a:rPr kumimoji="1" lang="en-US" altLang="zh-CN" b="1" dirty="0" smtClean="0">
                <a:latin typeface="Courier"/>
                <a:cs typeface="Courier"/>
              </a:rPr>
              <a:t> main() {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   Point * point = NULL;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mystery(point);</a:t>
            </a:r>
          </a:p>
          <a:p>
            <a:pPr algn="l"/>
            <a:r>
              <a:rPr kumimoji="1" lang="en-US" altLang="zh-CN" b="1" dirty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  </a:t>
            </a:r>
            <a:r>
              <a:rPr kumimoji="1" lang="en-US" altLang="zh-CN" b="1" dirty="0" err="1" smtClean="0">
                <a:latin typeface="Courier"/>
                <a:cs typeface="Courier"/>
              </a:rPr>
              <a:t>cout</a:t>
            </a:r>
            <a:r>
              <a:rPr kumimoji="1" lang="en-US" altLang="zh-CN" b="1" dirty="0" smtClean="0">
                <a:latin typeface="Courier"/>
                <a:cs typeface="Courier"/>
              </a:rPr>
              <a:t> &lt;&lt; point-&gt;x &lt;&lt; </a:t>
            </a:r>
            <a:r>
              <a:rPr kumimoji="1" lang="en-US" altLang="zh-CN" b="1" dirty="0" err="1" smtClean="0">
                <a:latin typeface="Courier"/>
                <a:cs typeface="Courier"/>
              </a:rPr>
              <a:t>endl</a:t>
            </a:r>
            <a:r>
              <a:rPr kumimoji="1" lang="en-US" altLang="zh-CN" b="1" dirty="0" smtClean="0">
                <a:latin typeface="Courier"/>
                <a:cs typeface="Courier"/>
              </a:rPr>
              <a:t>;</a:t>
            </a:r>
          </a:p>
          <a:p>
            <a:pPr algn="l"/>
            <a:r>
              <a:rPr kumimoji="1" lang="en-US" altLang="zh-CN" b="1" dirty="0" smtClean="0">
                <a:latin typeface="Courier"/>
                <a:cs typeface="Courier"/>
              </a:rPr>
              <a:t>}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0476" y="4283226"/>
            <a:ext cx="862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Stack</a:t>
            </a:r>
            <a:endParaRPr kumimoji="1" lang="zh-CN" alt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81400" y="4283226"/>
            <a:ext cx="81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b="1" i="1" dirty="0" smtClean="0"/>
              <a:t>Heap</a:t>
            </a:r>
            <a:endParaRPr kumimoji="1" lang="zh-CN" altLang="en-US" b="1" i="1" dirty="0"/>
          </a:p>
        </p:txBody>
      </p:sp>
      <p:sp>
        <p:nvSpPr>
          <p:cNvPr id="13" name="Rounded Rectangle 12"/>
          <p:cNvSpPr/>
          <p:nvPr/>
        </p:nvSpPr>
        <p:spPr>
          <a:xfrm>
            <a:off x="6730050" y="5139790"/>
            <a:ext cx="1543041" cy="1068317"/>
          </a:xfrm>
          <a:prstGeom prst="roundRect">
            <a:avLst>
              <a:gd name="adj" fmla="val 6668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3" idx="1"/>
            <a:endCxn id="13" idx="3"/>
          </p:cNvCxnSpPr>
          <p:nvPr/>
        </p:nvCxnSpPr>
        <p:spPr bwMode="auto">
          <a:xfrm>
            <a:off x="6730050" y="5673949"/>
            <a:ext cx="15430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6224876" y="5092307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ourier"/>
                <a:cs typeface="Courier"/>
              </a:rPr>
              <a:t>x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4876" y="5624555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Courier"/>
                <a:cs typeface="Courier"/>
              </a:rPr>
              <a:t>y</a:t>
            </a:r>
            <a:endParaRPr kumimoji="1" lang="zh-CN" alt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20526" y="4783686"/>
            <a:ext cx="94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0x1234</a:t>
            </a:r>
            <a:endParaRPr kumimoji="1" lang="zh-CN" alt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249260" y="4807425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370" y="4866776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7218" y="5721429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1129" y="5256577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point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30043" y="5199142"/>
            <a:ext cx="1543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solidFill>
                  <a:srgbClr val="FF0000"/>
                </a:solidFill>
                <a:latin typeface="Courier"/>
                <a:cs typeface="Courier"/>
              </a:rPr>
              <a:t>5</a:t>
            </a:r>
            <a:endParaRPr kumimoji="1" lang="zh-CN" altLang="en-US" sz="20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005953" y="3240507"/>
            <a:ext cx="5008948" cy="33236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514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Add Random Leaf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10533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sp>
        <p:nvSpPr>
          <p:cNvPr id="4" name="Oval 3"/>
          <p:cNvSpPr/>
          <p:nvPr/>
        </p:nvSpPr>
        <p:spPr>
          <a:xfrm>
            <a:off x="2701124" y="2531570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X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8" name="Oval 7"/>
          <p:cNvSpPr/>
          <p:nvPr/>
        </p:nvSpPr>
        <p:spPr>
          <a:xfrm>
            <a:off x="5350275" y="260607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M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4903764" y="2146726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3536148" y="2129880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Oval 25"/>
          <p:cNvSpPr/>
          <p:nvPr/>
        </p:nvSpPr>
        <p:spPr>
          <a:xfrm>
            <a:off x="3933653" y="129515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1012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sp>
        <p:nvSpPr>
          <p:cNvPr id="4" name="Oval 3"/>
          <p:cNvSpPr/>
          <p:nvPr/>
        </p:nvSpPr>
        <p:spPr>
          <a:xfrm>
            <a:off x="2701124" y="2531570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X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sp>
        <p:nvSpPr>
          <p:cNvPr id="8" name="Oval 7"/>
          <p:cNvSpPr/>
          <p:nvPr/>
        </p:nvSpPr>
        <p:spPr>
          <a:xfrm>
            <a:off x="5350275" y="260607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M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4903764" y="2146726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3536148" y="2129880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Oval 25"/>
          <p:cNvSpPr/>
          <p:nvPr/>
        </p:nvSpPr>
        <p:spPr>
          <a:xfrm>
            <a:off x="3933653" y="1295158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>
                <a:latin typeface="Courier"/>
                <a:cs typeface="Courier"/>
              </a:rPr>
              <a:t>S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536863" y="3450534"/>
            <a:ext cx="395986" cy="4248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Oval 9"/>
          <p:cNvSpPr/>
          <p:nvPr/>
        </p:nvSpPr>
        <p:spPr>
          <a:xfrm>
            <a:off x="3734113" y="3909886"/>
            <a:ext cx="966894" cy="966894"/>
          </a:xfrm>
          <a:prstGeom prst="ellipse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3000" dirty="0" smtClean="0">
                <a:latin typeface="Courier"/>
                <a:cs typeface="Courier"/>
              </a:rPr>
              <a:t>G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"/>
              <a:ea typeface="ＭＳ Ｐゴシック" charset="0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0260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24344" y="1056449"/>
            <a:ext cx="5388773" cy="4047731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88723" y="1329462"/>
            <a:ext cx="47558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00" b="92900" l="5300" r="95700">
                        <a14:foregroundMark x1="76900" y1="13300" x2="75000" y2="8900"/>
                        <a14:foregroundMark x1="50700" y1="18800" x2="51700" y2="14800"/>
                        <a14:foregroundMark x1="58600" y1="41000" x2="53200" y2="44500"/>
                        <a14:foregroundMark x1="80900" y1="37600" x2="74000" y2="42500"/>
                        <a14:foregroundMark x1="57200" y1="17800" x2="64600" y2="37100"/>
                        <a14:foregroundMark x1="70500" y1="8400" x2="66600" y2="17800"/>
                        <a14:foregroundMark x1="66600" y1="20300" x2="69500" y2="4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3002" y="3964642"/>
            <a:ext cx="2401954" cy="24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1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8769" y="1234501"/>
            <a:ext cx="47558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82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rgbClr val="558ED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558ED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558ED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600486" y="5885700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8769" y="1234501"/>
            <a:ext cx="47558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348513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2">
                <a:lumMod val="60000"/>
                <a:lumOff val="40000"/>
              </a:schemeClr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600486" y="5885700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203927" y="4969783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2857" y="5029134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71885" y="5883787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15796" y="5418935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8769" y="1234501"/>
            <a:ext cx="47558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170681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600486" y="5885700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203927" y="4969783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2857" y="5029134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71885" y="5883787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15796" y="5418935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115978" y="4979741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124908" y="5039092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483936" y="5893745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27847" y="5428893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8769" y="1234501"/>
            <a:ext cx="47558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612132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600486" y="5885700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203927" y="4969783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2857" y="5029134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71885" y="5883787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15796" y="5418935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115978" y="4979741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124908" y="5039092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483936" y="5893745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NULL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27847" y="5428893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130565" y="1804223"/>
            <a:ext cx="5008948" cy="60542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8769" y="1234501"/>
            <a:ext cx="47558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50" name="Straight Connector 49"/>
          <p:cNvCxnSpPr>
            <a:stCxn id="49" idx="1"/>
            <a:endCxn id="4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" name="Straight Connector 50"/>
          <p:cNvCxnSpPr>
            <a:endCxn id="4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2" name="Rectangle 5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804267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600486" y="5885700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203927" y="4969783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2857" y="5029134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71885" y="5883787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15796" y="5418935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115978" y="4979741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124908" y="5039092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483936" y="5893745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0x9012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27847" y="5428893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6951744" y="4744249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8" name="Straight Connector 47"/>
          <p:cNvCxnSpPr>
            <a:stCxn id="47" idx="1"/>
            <a:endCxn id="47" idx="3"/>
          </p:cNvCxnSpPr>
          <p:nvPr/>
        </p:nvCxnSpPr>
        <p:spPr bwMode="auto">
          <a:xfrm>
            <a:off x="6951744" y="5349629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>
            <a:endCxn id="47" idx="2"/>
          </p:cNvCxnSpPr>
          <p:nvPr/>
        </p:nvCxnSpPr>
        <p:spPr bwMode="auto">
          <a:xfrm flipH="1">
            <a:off x="7598635" y="5361499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0" name="Rectangle 49"/>
          <p:cNvSpPr/>
          <p:nvPr/>
        </p:nvSpPr>
        <p:spPr>
          <a:xfrm>
            <a:off x="7399027" y="4795503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G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82188" y="601244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0x9012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130565" y="1804223"/>
            <a:ext cx="5008948" cy="60542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8769" y="1234501"/>
            <a:ext cx="47558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55" name="Straight Connector 54"/>
          <p:cNvCxnSpPr>
            <a:stCxn id="54" idx="1"/>
            <a:endCxn id="54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>
            <a:endCxn id="54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7" name="Rectangle 56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637535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2">
                <a:lumMod val="60000"/>
                <a:lumOff val="40000"/>
              </a:schemeClr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600486" y="5885700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203927" y="4969783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2857" y="5029134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71885" y="5883787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15796" y="5418935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6951744" y="4744249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8" name="Straight Connector 47"/>
          <p:cNvCxnSpPr>
            <a:stCxn id="47" idx="1"/>
            <a:endCxn id="47" idx="3"/>
          </p:cNvCxnSpPr>
          <p:nvPr/>
        </p:nvCxnSpPr>
        <p:spPr bwMode="auto">
          <a:xfrm>
            <a:off x="6951744" y="5349629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>
            <a:endCxn id="47" idx="2"/>
          </p:cNvCxnSpPr>
          <p:nvPr/>
        </p:nvCxnSpPr>
        <p:spPr bwMode="auto">
          <a:xfrm flipH="1">
            <a:off x="7598635" y="5361499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0" name="Rectangle 49"/>
          <p:cNvSpPr/>
          <p:nvPr/>
        </p:nvSpPr>
        <p:spPr>
          <a:xfrm>
            <a:off x="7399027" y="4795503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G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82188" y="601244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0x9012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8769" y="1234501"/>
            <a:ext cx="47558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423363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6951744" y="4744249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8" name="Straight Connector 47"/>
          <p:cNvCxnSpPr>
            <a:stCxn id="47" idx="1"/>
            <a:endCxn id="47" idx="3"/>
          </p:cNvCxnSpPr>
          <p:nvPr/>
        </p:nvCxnSpPr>
        <p:spPr bwMode="auto">
          <a:xfrm>
            <a:off x="6951744" y="5349629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>
            <a:endCxn id="47" idx="2"/>
          </p:cNvCxnSpPr>
          <p:nvPr/>
        </p:nvCxnSpPr>
        <p:spPr bwMode="auto">
          <a:xfrm flipH="1">
            <a:off x="7598635" y="5361499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0" name="Rectangle 49"/>
          <p:cNvSpPr/>
          <p:nvPr/>
        </p:nvSpPr>
        <p:spPr>
          <a:xfrm>
            <a:off x="7399027" y="4795503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G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82188" y="601244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0x9012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8769" y="1234501"/>
            <a:ext cx="47558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132793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88723" y="1329462"/>
            <a:ext cx="503293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dirty="0" smtClean="0">
                <a:latin typeface="Courier"/>
                <a:cs typeface="Courier"/>
              </a:rPr>
              <a:t>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02969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8769" y="1234501"/>
            <a:ext cx="503293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dirty="0" smtClean="0">
                <a:latin typeface="Courier"/>
                <a:cs typeface="Courier"/>
              </a:rPr>
              <a:t>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30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05650" y="5885700"/>
            <a:ext cx="1709214" cy="46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err="1"/>
              <a:t>m</a:t>
            </a:r>
            <a:r>
              <a:rPr kumimoji="0" lang="en-US" altLang="zh-CN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ain.root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8769" y="1234501"/>
            <a:ext cx="503293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dirty="0" smtClean="0">
                <a:latin typeface="Courier"/>
                <a:cs typeface="Courier"/>
              </a:rPr>
              <a:t>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803150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51988" y="1970451"/>
            <a:ext cx="522260" cy="557899"/>
          </a:xfrm>
          <a:prstGeom prst="rect">
            <a:avLst/>
          </a:prstGeom>
          <a:solidFill>
            <a:srgbClr val="C6D9F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05650" y="5885700"/>
            <a:ext cx="1709214" cy="46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err="1"/>
              <a:t>m</a:t>
            </a:r>
            <a:r>
              <a:rPr kumimoji="0" lang="en-US" altLang="zh-CN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ain.root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2156457" y="4969783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65387" y="5029134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229579" y="5883787"/>
            <a:ext cx="1709214" cy="46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err="1" smtClean="0"/>
              <a:t>m</a:t>
            </a:r>
            <a:r>
              <a:rPr kumimoji="0" lang="en-US" altLang="zh-CN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ain.root</a:t>
            </a: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-&gt;left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68326" y="5418935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8769" y="1234501"/>
            <a:ext cx="503293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dirty="0" smtClean="0">
                <a:latin typeface="Courier"/>
                <a:cs typeface="Courier"/>
              </a:rPr>
              <a:t>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043783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6575728" y="3750978"/>
            <a:ext cx="522260" cy="557899"/>
          </a:xfrm>
          <a:prstGeom prst="rect">
            <a:avLst/>
          </a:prstGeom>
          <a:solidFill>
            <a:srgbClr val="C6D9F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05650" y="5885700"/>
            <a:ext cx="1709214" cy="46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err="1"/>
              <a:t>m</a:t>
            </a:r>
            <a:r>
              <a:rPr kumimoji="0" lang="en-US" altLang="zh-CN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ain.root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2156457" y="4969783"/>
            <a:ext cx="2828752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65387" y="5029134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336404" y="5883787"/>
            <a:ext cx="2506370" cy="46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err="1" smtClean="0"/>
              <a:t>m</a:t>
            </a:r>
            <a:r>
              <a:rPr kumimoji="0" lang="en-US" altLang="zh-CN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ain.root</a:t>
            </a: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-&gt;left-&gt;right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68326" y="5418935"/>
            <a:ext cx="279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8769" y="1234501"/>
            <a:ext cx="503293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dirty="0" smtClean="0">
                <a:latin typeface="Courier"/>
                <a:cs typeface="Courier"/>
              </a:rPr>
              <a:t>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023087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6575728" y="3750978"/>
            <a:ext cx="522260" cy="557899"/>
          </a:xfrm>
          <a:prstGeom prst="rect">
            <a:avLst/>
          </a:prstGeom>
          <a:solidFill>
            <a:srgbClr val="C6D9F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05650" y="5885700"/>
            <a:ext cx="1709214" cy="46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err="1"/>
              <a:t>m</a:t>
            </a:r>
            <a:r>
              <a:rPr kumimoji="0" lang="en-US" altLang="zh-CN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ain.root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2156457" y="4969783"/>
            <a:ext cx="2828752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65387" y="5029134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336404" y="5883787"/>
            <a:ext cx="2506370" cy="46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err="1" smtClean="0"/>
              <a:t>m</a:t>
            </a:r>
            <a:r>
              <a:rPr kumimoji="0" lang="en-US" altLang="zh-CN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ain.root</a:t>
            </a: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-&gt;left-&gt;right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68326" y="5418935"/>
            <a:ext cx="279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130565" y="1804223"/>
            <a:ext cx="5008948" cy="60542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8769" y="1234501"/>
            <a:ext cx="503293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dirty="0" smtClean="0">
                <a:latin typeface="Courier"/>
                <a:cs typeface="Courier"/>
              </a:rPr>
              <a:t>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43470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6575728" y="3750978"/>
            <a:ext cx="522260" cy="557899"/>
          </a:xfrm>
          <a:prstGeom prst="rect">
            <a:avLst/>
          </a:prstGeom>
          <a:solidFill>
            <a:srgbClr val="C6D9F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232528" y="4971696"/>
            <a:ext cx="1910997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41458" y="503104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05650" y="5885700"/>
            <a:ext cx="1709214" cy="46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err="1"/>
              <a:t>m</a:t>
            </a:r>
            <a:r>
              <a:rPr kumimoji="0" lang="en-US" altLang="zh-CN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ain.root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44397" y="5420848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2156457" y="4969783"/>
            <a:ext cx="2828752" cy="1566865"/>
          </a:xfrm>
          <a:prstGeom prst="roundRect">
            <a:avLst>
              <a:gd name="adj" fmla="val 6062"/>
            </a:avLst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65387" y="5029134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0000FF"/>
                </a:solidFill>
              </a:rPr>
              <a:t>addRandLeaf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336404" y="5883787"/>
            <a:ext cx="2506370" cy="46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err="1" smtClean="0"/>
              <a:t>m</a:t>
            </a:r>
            <a:r>
              <a:rPr kumimoji="0" lang="en-US" altLang="zh-CN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ain.root</a:t>
            </a: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-&gt;left-&gt;right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68326" y="5418935"/>
            <a:ext cx="279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tree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951744" y="4744249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3" name="Straight Connector 42"/>
          <p:cNvCxnSpPr>
            <a:stCxn id="42" idx="1"/>
            <a:endCxn id="42" idx="3"/>
          </p:cNvCxnSpPr>
          <p:nvPr/>
        </p:nvCxnSpPr>
        <p:spPr bwMode="auto">
          <a:xfrm>
            <a:off x="6951744" y="5349629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>
            <a:endCxn id="42" idx="2"/>
          </p:cNvCxnSpPr>
          <p:nvPr/>
        </p:nvCxnSpPr>
        <p:spPr bwMode="auto">
          <a:xfrm flipH="1">
            <a:off x="7598635" y="5361499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5" name="Rectangle 44"/>
          <p:cNvSpPr/>
          <p:nvPr/>
        </p:nvSpPr>
        <p:spPr>
          <a:xfrm>
            <a:off x="7399027" y="4795503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G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282188" y="601244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0x9012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6931553" y="4364537"/>
            <a:ext cx="213913" cy="32418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0" name="Rounded Rectangle 49"/>
          <p:cNvSpPr/>
          <p:nvPr/>
        </p:nvSpPr>
        <p:spPr>
          <a:xfrm>
            <a:off x="130565" y="1804223"/>
            <a:ext cx="5008948" cy="605425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27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8769" y="1234501"/>
            <a:ext cx="503293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dirty="0" smtClean="0">
                <a:latin typeface="Courier"/>
                <a:cs typeface="Courier"/>
              </a:rPr>
              <a:t>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650932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Add Random Leaf</a:t>
            </a:r>
            <a:endParaRPr kumimoji="1" lang="zh-CN" alt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7503195" y="2645273"/>
            <a:ext cx="295095" cy="405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598492" y="2682662"/>
            <a:ext cx="238365" cy="2993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ounded Rectangle 11"/>
          <p:cNvSpPr/>
          <p:nvPr/>
        </p:nvSpPr>
        <p:spPr>
          <a:xfrm>
            <a:off x="6468901" y="1341331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4" name="Straight Connector 13"/>
          <p:cNvCxnSpPr>
            <a:stCxn id="12" idx="1"/>
            <a:endCxn id="12" idx="3"/>
          </p:cNvCxnSpPr>
          <p:nvPr/>
        </p:nvCxnSpPr>
        <p:spPr bwMode="auto">
          <a:xfrm>
            <a:off x="6468901" y="1946711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2" idx="2"/>
          </p:cNvCxnSpPr>
          <p:nvPr/>
        </p:nvCxnSpPr>
        <p:spPr bwMode="auto">
          <a:xfrm flipH="1">
            <a:off x="7115792" y="1958581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6916184" y="1392585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S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873520" y="311994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 bwMode="auto">
          <a:xfrm>
            <a:off x="5873520" y="372532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>
            <a:endCxn id="19" idx="2"/>
          </p:cNvCxnSpPr>
          <p:nvPr/>
        </p:nvCxnSpPr>
        <p:spPr bwMode="auto">
          <a:xfrm flipH="1">
            <a:off x="6520411" y="373719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320803" y="317120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X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5908" y="3131816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 bwMode="auto">
          <a:xfrm>
            <a:off x="7475908" y="3737196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endCxn id="23" idx="2"/>
          </p:cNvCxnSpPr>
          <p:nvPr/>
        </p:nvCxnSpPr>
        <p:spPr bwMode="auto">
          <a:xfrm flipH="1">
            <a:off x="8122799" y="3749066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7923191" y="3183070"/>
            <a:ext cx="415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 smtClean="0">
                <a:latin typeface="Courier"/>
                <a:cs typeface="Courier"/>
              </a:rPr>
              <a:t>M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49260" y="4973608"/>
            <a:ext cx="1910997" cy="1566865"/>
          </a:xfrm>
          <a:prstGeom prst="roundRect">
            <a:avLst>
              <a:gd name="adj" fmla="val 6062"/>
            </a:avLst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370" y="5032959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0000FF"/>
                </a:solidFill>
              </a:rPr>
              <a:t>main</a:t>
            </a:r>
            <a:endParaRPr kumimoji="1"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218" y="5887612"/>
            <a:ext cx="1115737" cy="462938"/>
          </a:xfrm>
          <a:prstGeom prst="rect">
            <a:avLst/>
          </a:prstGeom>
          <a:ln w="127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1129" y="5422760"/>
            <a:ext cx="18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latin typeface="Courier"/>
                <a:cs typeface="Courier"/>
              </a:rPr>
              <a:t>root</a:t>
            </a:r>
            <a:endParaRPr kumimoji="1" lang="zh-CN" altLang="en-US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02606" y="935832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0x1234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7487" y="272631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0x3464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3144" y="2688794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0x7531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951744" y="4744249"/>
            <a:ext cx="1293781" cy="1210759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3" name="Straight Connector 42"/>
          <p:cNvCxnSpPr>
            <a:stCxn id="42" idx="1"/>
            <a:endCxn id="42" idx="3"/>
          </p:cNvCxnSpPr>
          <p:nvPr/>
        </p:nvCxnSpPr>
        <p:spPr bwMode="auto">
          <a:xfrm>
            <a:off x="6951744" y="5349629"/>
            <a:ext cx="1293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>
            <a:endCxn id="42" idx="2"/>
          </p:cNvCxnSpPr>
          <p:nvPr/>
        </p:nvCxnSpPr>
        <p:spPr bwMode="auto">
          <a:xfrm flipH="1">
            <a:off x="7598635" y="5361499"/>
            <a:ext cx="5934" cy="5935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5" name="Rectangle 44"/>
          <p:cNvSpPr/>
          <p:nvPr/>
        </p:nvSpPr>
        <p:spPr>
          <a:xfrm>
            <a:off x="7399027" y="4795503"/>
            <a:ext cx="415536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000" dirty="0">
                <a:latin typeface="Courier"/>
                <a:cs typeface="Courier"/>
              </a:rPr>
              <a:t>G</a:t>
            </a:r>
            <a:endParaRPr lang="zh-CN" altLang="en-US" sz="3000" dirty="0">
              <a:latin typeface="Courier"/>
              <a:cs typeface="Courier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282188" y="6012447"/>
            <a:ext cx="1115737" cy="462938"/>
          </a:xfrm>
          <a:prstGeom prst="rect">
            <a:avLst/>
          </a:prstGeom>
          <a:ln w="127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0x9012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6931553" y="4364537"/>
            <a:ext cx="213913" cy="32418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TextBox 48"/>
          <p:cNvSpPr txBox="1"/>
          <p:nvPr/>
        </p:nvSpPr>
        <p:spPr>
          <a:xfrm>
            <a:off x="128769" y="1234501"/>
            <a:ext cx="503293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void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 * </a:t>
            </a:r>
            <a:r>
              <a:rPr kumimoji="1" lang="en-US" altLang="zh-CN" b="1" dirty="0" smtClean="0">
                <a:solidFill>
                  <a:srgbClr val="0000FF"/>
                </a:solidFill>
                <a:latin typeface="Courier"/>
                <a:cs typeface="Courier"/>
              </a:rPr>
              <a:t>&amp;</a:t>
            </a:r>
            <a:r>
              <a:rPr kumimoji="1" lang="en-US" altLang="zh-CN" dirty="0" smtClean="0">
                <a:latin typeface="Courier"/>
                <a:cs typeface="Courier"/>
              </a:rPr>
              <a:t> tree)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if(tree == NULL)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 = new Tree;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tree-&gt;value = </a:t>
            </a:r>
            <a:r>
              <a:rPr kumimoji="1" lang="en-US" altLang="zh-CN" dirty="0" err="1" smtClean="0">
                <a:latin typeface="Courier"/>
                <a:cs typeface="Courier"/>
              </a:rPr>
              <a:t>randomChar</a:t>
            </a:r>
            <a:r>
              <a:rPr kumimoji="1"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return;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  if(</a:t>
            </a:r>
            <a:r>
              <a:rPr kumimoji="1" lang="en-US" altLang="zh-CN" dirty="0" err="1" smtClean="0">
                <a:latin typeface="Courier"/>
                <a:cs typeface="Courier"/>
              </a:rPr>
              <a:t>randomBool</a:t>
            </a:r>
            <a:r>
              <a:rPr kumimoji="1" lang="en-US" altLang="zh-CN" dirty="0" smtClean="0">
                <a:latin typeface="Courier"/>
                <a:cs typeface="Courier"/>
              </a:rPr>
              <a:t>())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(tree-&gt;left);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 else {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  </a:t>
            </a:r>
            <a:r>
              <a:rPr kumimoji="1" lang="en-US" altLang="zh-CN" b="1" dirty="0" err="1" smtClean="0">
                <a:latin typeface="Courier"/>
                <a:cs typeface="Courier"/>
              </a:rPr>
              <a:t>addRandomLeaf</a:t>
            </a:r>
            <a:r>
              <a:rPr kumimoji="1" lang="en-US" altLang="zh-CN" dirty="0" smtClean="0">
                <a:latin typeface="Courier"/>
                <a:cs typeface="Courier"/>
              </a:rPr>
              <a:t>(tree-&gt;right);</a:t>
            </a:r>
          </a:p>
          <a:p>
            <a:pPr algn="l"/>
            <a:r>
              <a:rPr kumimoji="1" lang="en-US" altLang="zh-CN" dirty="0">
                <a:latin typeface="Courier"/>
                <a:cs typeface="Courier"/>
              </a:rPr>
              <a:t> </a:t>
            </a:r>
            <a:r>
              <a:rPr kumimoji="1" lang="en-US" altLang="zh-CN" dirty="0" smtClean="0">
                <a:latin typeface="Courier"/>
                <a:cs typeface="Courier"/>
              </a:rPr>
              <a:t> }</a:t>
            </a:r>
            <a:endParaRPr kumimoji="1" lang="en-US" altLang="zh-CN" dirty="0">
              <a:latin typeface="Courier"/>
              <a:cs typeface="Courier"/>
            </a:endParaRPr>
          </a:p>
          <a:p>
            <a:pPr algn="l"/>
            <a:r>
              <a:rPr kumimoji="1" lang="en-US" altLang="zh-CN" dirty="0" smtClean="0">
                <a:latin typeface="Courier"/>
                <a:cs typeface="Courier"/>
              </a:rPr>
              <a:t>}</a:t>
            </a:r>
            <a:endParaRPr kumimoji="1" lang="zh-CN" alt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876496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044" y="5450538"/>
            <a:ext cx="114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1846" y="5044717"/>
            <a:ext cx="185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&amp; Pointers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607003" y="4481689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05641" y="3555595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Trie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3193" y="4400138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20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044" y="5450538"/>
            <a:ext cx="114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1846" y="5044717"/>
            <a:ext cx="185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&amp; Pointers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607003" y="4481689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05641" y="3555595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Trie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146" y="3782888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19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  <p:pic>
        <p:nvPicPr>
          <p:cNvPr id="4098" name="Picture 2" descr="C:\Users\Chris\Desktop\dumbledor\epic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433" y="0"/>
            <a:ext cx="7988203" cy="684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420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  <p:pic>
        <p:nvPicPr>
          <p:cNvPr id="7170" name="Picture 2" descr="C:\Users\Chris\Desktop\dumbledor\epic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12363"/>
            <a:ext cx="9234505" cy="614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324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  <p:pic>
        <p:nvPicPr>
          <p:cNvPr id="6146" name="Picture 2" descr="C:\Users\Chris\Desktop\dumbledor\epic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9321"/>
            <a:ext cx="9198441" cy="611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417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15" y="0"/>
            <a:ext cx="8164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91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  <p:pic>
        <p:nvPicPr>
          <p:cNvPr id="8194" name="Picture 2" descr="C:\Users\Chris\Desktop\dumbledor\epic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8059"/>
            <a:ext cx="9246375" cy="61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542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How come Dumbledore knows everything?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76843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ages.wikia.com/harrypotter/images/e/e7/Pensie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5725" y="809199"/>
            <a:ext cx="5765262" cy="604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480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evercurious.com/wp-content/uploads/2010/01/dumbledore_pensie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90830" y="691174"/>
            <a:ext cx="14613324" cy="61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 Demo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856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Fruit?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Banana?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276600" y="2285999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1336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154738" y="3583632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DJ </a:t>
            </a:r>
            <a:r>
              <a:rPr lang="en-US" sz="2400" b="1" dirty="0" err="1" smtClean="0"/>
              <a:t>Khaled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5941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Fruit?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4594122" y="5570892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46522" y="5799492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Beyonce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Banana?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276600" y="2285999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93673" y="4330168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903838" y="4365071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476135" y="4473953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2190135" y="3471565"/>
            <a:ext cx="2286000" cy="990600"/>
            <a:chOff x="1351935" y="3166765"/>
            <a:chExt cx="2286000" cy="990600"/>
          </a:xfrm>
        </p:grpSpPr>
        <p:sp>
          <p:nvSpPr>
            <p:cNvPr id="24" name="Rectangle 23"/>
            <p:cNvSpPr/>
            <p:nvPr/>
          </p:nvSpPr>
          <p:spPr>
            <a:xfrm>
              <a:off x="1351935" y="3166765"/>
              <a:ext cx="2286000" cy="990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04335" y="3395365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Singer?</a:t>
              </a:r>
              <a:endParaRPr lang="en-US" sz="2400" b="1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08115" y="5467091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08115" y="5765808"/>
            <a:ext cx="2243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DJ </a:t>
            </a:r>
            <a:r>
              <a:rPr lang="en-US" sz="2400" b="1" dirty="0" err="1" smtClean="0"/>
              <a:t>Khaled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295400" y="4473953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4291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Slowly!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46767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Fruit?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Banana?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276600" y="2285999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1336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154738" y="3583632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DJ </a:t>
            </a:r>
            <a:r>
              <a:rPr lang="en-US" sz="2400" b="1" dirty="0" err="1" smtClean="0"/>
              <a:t>Khaled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2087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3390" y="0"/>
            <a:ext cx="11205456" cy="700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12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Fruit?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Banana?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276600" y="2285999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1336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154738" y="3583632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DJ </a:t>
            </a:r>
            <a:r>
              <a:rPr lang="en-US" sz="2400" b="1" dirty="0" err="1" smtClean="0"/>
              <a:t>Khaled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580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Fruit?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Banana?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276600" y="2285999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1336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154738" y="3583632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DJ </a:t>
            </a:r>
            <a:r>
              <a:rPr lang="en-US" sz="2400" b="1" dirty="0" err="1" smtClean="0"/>
              <a:t>Khaled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  <p:sp>
        <p:nvSpPr>
          <p:cNvPr id="16" name="Rectangle 15"/>
          <p:cNvSpPr/>
          <p:nvPr/>
        </p:nvSpPr>
        <p:spPr>
          <a:xfrm>
            <a:off x="4268214" y="5180872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289352" y="5445339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Beyonce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81220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Fruit?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Banana?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276600" y="2285999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1336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154738" y="3583632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DJ </a:t>
            </a:r>
            <a:r>
              <a:rPr lang="en-US" sz="2400" b="1" dirty="0" err="1" smtClean="0"/>
              <a:t>Khaled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  <p:sp>
        <p:nvSpPr>
          <p:cNvPr id="16" name="Rectangle 15"/>
          <p:cNvSpPr/>
          <p:nvPr/>
        </p:nvSpPr>
        <p:spPr>
          <a:xfrm>
            <a:off x="4268214" y="5180872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289352" y="5445339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Beyonce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635225" y="4729805"/>
            <a:ext cx="2286000" cy="990600"/>
            <a:chOff x="1351935" y="3166765"/>
            <a:chExt cx="2286000" cy="990600"/>
          </a:xfrm>
        </p:grpSpPr>
        <p:sp>
          <p:nvSpPr>
            <p:cNvPr id="18" name="Rectangle 17"/>
            <p:cNvSpPr/>
            <p:nvPr/>
          </p:nvSpPr>
          <p:spPr>
            <a:xfrm>
              <a:off x="1351935" y="3166765"/>
              <a:ext cx="2286000" cy="990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504335" y="3395365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Singer?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27749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Fruit?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Banana?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82342" y="4007177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276600" y="2285999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1336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154738" y="3583632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DJ </a:t>
            </a:r>
            <a:r>
              <a:rPr lang="en-US" sz="2400" b="1" dirty="0" err="1" smtClean="0"/>
              <a:t>Khaled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  <p:sp>
        <p:nvSpPr>
          <p:cNvPr id="16" name="Rectangle 15"/>
          <p:cNvSpPr/>
          <p:nvPr/>
        </p:nvSpPr>
        <p:spPr>
          <a:xfrm>
            <a:off x="4268214" y="5180872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289352" y="5445339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Beyonce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635225" y="4729805"/>
            <a:ext cx="2286000" cy="990600"/>
            <a:chOff x="1351935" y="3166765"/>
            <a:chExt cx="2286000" cy="990600"/>
          </a:xfrm>
        </p:grpSpPr>
        <p:sp>
          <p:nvSpPr>
            <p:cNvPr id="19" name="Rectangle 18"/>
            <p:cNvSpPr/>
            <p:nvPr/>
          </p:nvSpPr>
          <p:spPr>
            <a:xfrm>
              <a:off x="1351935" y="3166765"/>
              <a:ext cx="2286000" cy="990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04335" y="3395365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Singer?</a:t>
              </a:r>
              <a:endParaRPr lang="en-US" sz="24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198338" y="5187849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759862" y="5631480"/>
            <a:ext cx="1453826" cy="1849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486915" y="4202046"/>
            <a:ext cx="566516" cy="5035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45659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Fruit?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Banana?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82342" y="4007177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1336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154738" y="3583632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DJ </a:t>
            </a:r>
            <a:r>
              <a:rPr lang="en-US" sz="2400" b="1" dirty="0" err="1" smtClean="0"/>
              <a:t>Khaled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  <p:sp>
        <p:nvSpPr>
          <p:cNvPr id="16" name="Rectangle 15"/>
          <p:cNvSpPr/>
          <p:nvPr/>
        </p:nvSpPr>
        <p:spPr>
          <a:xfrm>
            <a:off x="4268214" y="5180872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289352" y="5445339"/>
            <a:ext cx="226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Beyonce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635225" y="4729805"/>
            <a:ext cx="2286000" cy="990600"/>
            <a:chOff x="1351935" y="3166765"/>
            <a:chExt cx="2286000" cy="990600"/>
          </a:xfrm>
        </p:grpSpPr>
        <p:sp>
          <p:nvSpPr>
            <p:cNvPr id="19" name="Rectangle 18"/>
            <p:cNvSpPr/>
            <p:nvPr/>
          </p:nvSpPr>
          <p:spPr>
            <a:xfrm>
              <a:off x="1351935" y="3166765"/>
              <a:ext cx="2286000" cy="990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04335" y="3395365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Singer?</a:t>
              </a:r>
              <a:endParaRPr lang="en-US" sz="24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198338" y="5187849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759862" y="5631480"/>
            <a:ext cx="1453826" cy="1849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486915" y="4202046"/>
            <a:ext cx="566516" cy="5035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sp>
        <p:nvSpPr>
          <p:cNvPr id="2" name="Freeform 1"/>
          <p:cNvSpPr/>
          <p:nvPr/>
        </p:nvSpPr>
        <p:spPr>
          <a:xfrm>
            <a:off x="391695" y="2326556"/>
            <a:ext cx="3727037" cy="2352311"/>
          </a:xfrm>
          <a:custGeom>
            <a:avLst/>
            <a:gdLst>
              <a:gd name="connsiteX0" fmla="*/ 3727037 w 3727037"/>
              <a:gd name="connsiteY0" fmla="*/ 0 h 2352311"/>
              <a:gd name="connsiteX1" fmla="*/ 3703298 w 3727037"/>
              <a:gd name="connsiteY1" fmla="*/ 106832 h 2352311"/>
              <a:gd name="connsiteX2" fmla="*/ 3643950 w 3727037"/>
              <a:gd name="connsiteY2" fmla="*/ 189923 h 2352311"/>
              <a:gd name="connsiteX3" fmla="*/ 3608341 w 3727037"/>
              <a:gd name="connsiteY3" fmla="*/ 225534 h 2352311"/>
              <a:gd name="connsiteX4" fmla="*/ 3572733 w 3727037"/>
              <a:gd name="connsiteY4" fmla="*/ 273015 h 2352311"/>
              <a:gd name="connsiteX5" fmla="*/ 3537124 w 3727037"/>
              <a:gd name="connsiteY5" fmla="*/ 296755 h 2352311"/>
              <a:gd name="connsiteX6" fmla="*/ 3501515 w 3727037"/>
              <a:gd name="connsiteY6" fmla="*/ 332366 h 2352311"/>
              <a:gd name="connsiteX7" fmla="*/ 3465907 w 3727037"/>
              <a:gd name="connsiteY7" fmla="*/ 356106 h 2352311"/>
              <a:gd name="connsiteX8" fmla="*/ 3359081 w 3727037"/>
              <a:gd name="connsiteY8" fmla="*/ 427327 h 2352311"/>
              <a:gd name="connsiteX9" fmla="*/ 3323472 w 3727037"/>
              <a:gd name="connsiteY9" fmla="*/ 451068 h 2352311"/>
              <a:gd name="connsiteX10" fmla="*/ 3275994 w 3727037"/>
              <a:gd name="connsiteY10" fmla="*/ 462938 h 2352311"/>
              <a:gd name="connsiteX11" fmla="*/ 3240385 w 3727037"/>
              <a:gd name="connsiteY11" fmla="*/ 498548 h 2352311"/>
              <a:gd name="connsiteX12" fmla="*/ 3145429 w 3727037"/>
              <a:gd name="connsiteY12" fmla="*/ 522289 h 2352311"/>
              <a:gd name="connsiteX13" fmla="*/ 3109820 w 3727037"/>
              <a:gd name="connsiteY13" fmla="*/ 546029 h 2352311"/>
              <a:gd name="connsiteX14" fmla="*/ 2207735 w 3727037"/>
              <a:gd name="connsiteY14" fmla="*/ 557899 h 2352311"/>
              <a:gd name="connsiteX15" fmla="*/ 2112779 w 3727037"/>
              <a:gd name="connsiteY15" fmla="*/ 581640 h 2352311"/>
              <a:gd name="connsiteX16" fmla="*/ 1436215 w 3727037"/>
              <a:gd name="connsiteY16" fmla="*/ 593510 h 2352311"/>
              <a:gd name="connsiteX17" fmla="*/ 1364998 w 3727037"/>
              <a:gd name="connsiteY17" fmla="*/ 605380 h 2352311"/>
              <a:gd name="connsiteX18" fmla="*/ 1258172 w 3727037"/>
              <a:gd name="connsiteY18" fmla="*/ 640991 h 2352311"/>
              <a:gd name="connsiteX19" fmla="*/ 1139476 w 3727037"/>
              <a:gd name="connsiteY19" fmla="*/ 688471 h 2352311"/>
              <a:gd name="connsiteX20" fmla="*/ 1080128 w 3727037"/>
              <a:gd name="connsiteY20" fmla="*/ 700341 h 2352311"/>
              <a:gd name="connsiteX21" fmla="*/ 985172 w 3727037"/>
              <a:gd name="connsiteY21" fmla="*/ 759692 h 2352311"/>
              <a:gd name="connsiteX22" fmla="*/ 961433 w 3727037"/>
              <a:gd name="connsiteY22" fmla="*/ 783433 h 2352311"/>
              <a:gd name="connsiteX23" fmla="*/ 902085 w 3727037"/>
              <a:gd name="connsiteY23" fmla="*/ 807173 h 2352311"/>
              <a:gd name="connsiteX24" fmla="*/ 842738 w 3727037"/>
              <a:gd name="connsiteY24" fmla="*/ 866524 h 2352311"/>
              <a:gd name="connsiteX25" fmla="*/ 664694 w 3727037"/>
              <a:gd name="connsiteY25" fmla="*/ 985226 h 2352311"/>
              <a:gd name="connsiteX26" fmla="*/ 593477 w 3727037"/>
              <a:gd name="connsiteY26" fmla="*/ 1044577 h 2352311"/>
              <a:gd name="connsiteX27" fmla="*/ 545999 w 3727037"/>
              <a:gd name="connsiteY27" fmla="*/ 1080187 h 2352311"/>
              <a:gd name="connsiteX28" fmla="*/ 474782 w 3727037"/>
              <a:gd name="connsiteY28" fmla="*/ 1127668 h 2352311"/>
              <a:gd name="connsiteX29" fmla="*/ 379825 w 3727037"/>
              <a:gd name="connsiteY29" fmla="*/ 1175149 h 2352311"/>
              <a:gd name="connsiteX30" fmla="*/ 344217 w 3727037"/>
              <a:gd name="connsiteY30" fmla="*/ 1210759 h 2352311"/>
              <a:gd name="connsiteX31" fmla="*/ 261130 w 3727037"/>
              <a:gd name="connsiteY31" fmla="*/ 1281981 h 2352311"/>
              <a:gd name="connsiteX32" fmla="*/ 213652 w 3727037"/>
              <a:gd name="connsiteY32" fmla="*/ 1365072 h 2352311"/>
              <a:gd name="connsiteX33" fmla="*/ 201782 w 3727037"/>
              <a:gd name="connsiteY33" fmla="*/ 1412553 h 2352311"/>
              <a:gd name="connsiteX34" fmla="*/ 178043 w 3727037"/>
              <a:gd name="connsiteY34" fmla="*/ 1495644 h 2352311"/>
              <a:gd name="connsiteX35" fmla="*/ 189913 w 3727037"/>
              <a:gd name="connsiteY35" fmla="*/ 2136634 h 2352311"/>
              <a:gd name="connsiteX36" fmla="*/ 213652 w 3727037"/>
              <a:gd name="connsiteY36" fmla="*/ 2207855 h 2352311"/>
              <a:gd name="connsiteX37" fmla="*/ 237391 w 3727037"/>
              <a:gd name="connsiteY37" fmla="*/ 2290946 h 2352311"/>
              <a:gd name="connsiteX38" fmla="*/ 296739 w 3727037"/>
              <a:gd name="connsiteY38" fmla="*/ 2243466 h 2352311"/>
              <a:gd name="connsiteX39" fmla="*/ 308608 w 3727037"/>
              <a:gd name="connsiteY39" fmla="*/ 2207855 h 2352311"/>
              <a:gd name="connsiteX40" fmla="*/ 356086 w 3727037"/>
              <a:gd name="connsiteY40" fmla="*/ 2148504 h 2352311"/>
              <a:gd name="connsiteX41" fmla="*/ 367956 w 3727037"/>
              <a:gd name="connsiteY41" fmla="*/ 2184115 h 2352311"/>
              <a:gd name="connsiteX42" fmla="*/ 320478 w 3727037"/>
              <a:gd name="connsiteY42" fmla="*/ 2255336 h 2352311"/>
              <a:gd name="connsiteX43" fmla="*/ 272999 w 3727037"/>
              <a:gd name="connsiteY43" fmla="*/ 2314687 h 2352311"/>
              <a:gd name="connsiteX44" fmla="*/ 261130 w 3727037"/>
              <a:gd name="connsiteY44" fmla="*/ 2350297 h 2352311"/>
              <a:gd name="connsiteX45" fmla="*/ 130565 w 3727037"/>
              <a:gd name="connsiteY45" fmla="*/ 2338427 h 2352311"/>
              <a:gd name="connsiteX46" fmla="*/ 23739 w 3727037"/>
              <a:gd name="connsiteY46" fmla="*/ 2314687 h 2352311"/>
              <a:gd name="connsiteX47" fmla="*/ 0 w 3727037"/>
              <a:gd name="connsiteY47" fmla="*/ 2290946 h 235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727037" h="2352311">
                <a:moveTo>
                  <a:pt x="3727037" y="0"/>
                </a:moveTo>
                <a:cubicBezTo>
                  <a:pt x="3722479" y="27350"/>
                  <a:pt x="3717907" y="77612"/>
                  <a:pt x="3703298" y="106832"/>
                </a:cubicBezTo>
                <a:cubicBezTo>
                  <a:pt x="3695781" y="121866"/>
                  <a:pt x="3650406" y="182391"/>
                  <a:pt x="3643950" y="189923"/>
                </a:cubicBezTo>
                <a:cubicBezTo>
                  <a:pt x="3633026" y="202669"/>
                  <a:pt x="3619265" y="212788"/>
                  <a:pt x="3608341" y="225534"/>
                </a:cubicBezTo>
                <a:cubicBezTo>
                  <a:pt x="3595467" y="240555"/>
                  <a:pt x="3586721" y="259026"/>
                  <a:pt x="3572733" y="273015"/>
                </a:cubicBezTo>
                <a:cubicBezTo>
                  <a:pt x="3562646" y="283103"/>
                  <a:pt x="3548083" y="287622"/>
                  <a:pt x="3537124" y="296755"/>
                </a:cubicBezTo>
                <a:cubicBezTo>
                  <a:pt x="3524228" y="307502"/>
                  <a:pt x="3514411" y="321619"/>
                  <a:pt x="3501515" y="332366"/>
                </a:cubicBezTo>
                <a:cubicBezTo>
                  <a:pt x="3490556" y="341499"/>
                  <a:pt x="3475994" y="346019"/>
                  <a:pt x="3465907" y="356106"/>
                </a:cubicBezTo>
                <a:cubicBezTo>
                  <a:pt x="3389974" y="432043"/>
                  <a:pt x="3481080" y="386659"/>
                  <a:pt x="3359081" y="427327"/>
                </a:cubicBezTo>
                <a:cubicBezTo>
                  <a:pt x="3347211" y="435241"/>
                  <a:pt x="3336584" y="445448"/>
                  <a:pt x="3323472" y="451068"/>
                </a:cubicBezTo>
                <a:cubicBezTo>
                  <a:pt x="3308478" y="457494"/>
                  <a:pt x="3290158" y="454844"/>
                  <a:pt x="3275994" y="462938"/>
                </a:cubicBezTo>
                <a:cubicBezTo>
                  <a:pt x="3261419" y="471267"/>
                  <a:pt x="3255667" y="491601"/>
                  <a:pt x="3240385" y="498548"/>
                </a:cubicBezTo>
                <a:cubicBezTo>
                  <a:pt x="3210683" y="512049"/>
                  <a:pt x="3145429" y="522289"/>
                  <a:pt x="3145429" y="522289"/>
                </a:cubicBezTo>
                <a:cubicBezTo>
                  <a:pt x="3133559" y="530202"/>
                  <a:pt x="3124075" y="545488"/>
                  <a:pt x="3109820" y="546029"/>
                </a:cubicBezTo>
                <a:cubicBezTo>
                  <a:pt x="2809316" y="557441"/>
                  <a:pt x="2508264" y="547165"/>
                  <a:pt x="2207735" y="557899"/>
                </a:cubicBezTo>
                <a:cubicBezTo>
                  <a:pt x="2175129" y="559064"/>
                  <a:pt x="2145371" y="580136"/>
                  <a:pt x="2112779" y="581640"/>
                </a:cubicBezTo>
                <a:cubicBezTo>
                  <a:pt x="1887463" y="592040"/>
                  <a:pt x="1661736" y="589553"/>
                  <a:pt x="1436215" y="593510"/>
                </a:cubicBezTo>
                <a:cubicBezTo>
                  <a:pt x="1412476" y="597467"/>
                  <a:pt x="1388252" y="599179"/>
                  <a:pt x="1364998" y="605380"/>
                </a:cubicBezTo>
                <a:cubicBezTo>
                  <a:pt x="1328730" y="615052"/>
                  <a:pt x="1293393" y="628014"/>
                  <a:pt x="1258172" y="640991"/>
                </a:cubicBezTo>
                <a:cubicBezTo>
                  <a:pt x="1218186" y="655723"/>
                  <a:pt x="1181262" y="680114"/>
                  <a:pt x="1139476" y="688471"/>
                </a:cubicBezTo>
                <a:lnTo>
                  <a:pt x="1080128" y="700341"/>
                </a:lnTo>
                <a:cubicBezTo>
                  <a:pt x="1028740" y="726037"/>
                  <a:pt x="1031394" y="721171"/>
                  <a:pt x="985172" y="759692"/>
                </a:cubicBezTo>
                <a:cubicBezTo>
                  <a:pt x="976575" y="766857"/>
                  <a:pt x="971149" y="777880"/>
                  <a:pt x="961433" y="783433"/>
                </a:cubicBezTo>
                <a:cubicBezTo>
                  <a:pt x="942934" y="794005"/>
                  <a:pt x="921868" y="799260"/>
                  <a:pt x="902085" y="807173"/>
                </a:cubicBezTo>
                <a:cubicBezTo>
                  <a:pt x="882303" y="826957"/>
                  <a:pt x="864230" y="848613"/>
                  <a:pt x="842738" y="866524"/>
                </a:cubicBezTo>
                <a:cubicBezTo>
                  <a:pt x="758061" y="937092"/>
                  <a:pt x="756947" y="919328"/>
                  <a:pt x="664694" y="985226"/>
                </a:cubicBezTo>
                <a:cubicBezTo>
                  <a:pt x="639548" y="1003188"/>
                  <a:pt x="617607" y="1025272"/>
                  <a:pt x="593477" y="1044577"/>
                </a:cubicBezTo>
                <a:cubicBezTo>
                  <a:pt x="578030" y="1056936"/>
                  <a:pt x="562205" y="1068842"/>
                  <a:pt x="545999" y="1080187"/>
                </a:cubicBezTo>
                <a:cubicBezTo>
                  <a:pt x="522626" y="1096549"/>
                  <a:pt x="499554" y="1113512"/>
                  <a:pt x="474782" y="1127668"/>
                </a:cubicBezTo>
                <a:cubicBezTo>
                  <a:pt x="444056" y="1145226"/>
                  <a:pt x="379825" y="1175149"/>
                  <a:pt x="379825" y="1175149"/>
                </a:cubicBezTo>
                <a:cubicBezTo>
                  <a:pt x="367956" y="1187019"/>
                  <a:pt x="357112" y="1200012"/>
                  <a:pt x="344217" y="1210759"/>
                </a:cubicBezTo>
                <a:cubicBezTo>
                  <a:pt x="281215" y="1263264"/>
                  <a:pt x="332455" y="1198764"/>
                  <a:pt x="261130" y="1281981"/>
                </a:cubicBezTo>
                <a:cubicBezTo>
                  <a:pt x="245824" y="1299839"/>
                  <a:pt x="221137" y="1345112"/>
                  <a:pt x="213652" y="1365072"/>
                </a:cubicBezTo>
                <a:cubicBezTo>
                  <a:pt x="207924" y="1380347"/>
                  <a:pt x="206264" y="1396867"/>
                  <a:pt x="201782" y="1412553"/>
                </a:cubicBezTo>
                <a:cubicBezTo>
                  <a:pt x="167725" y="1531757"/>
                  <a:pt x="215151" y="1347208"/>
                  <a:pt x="178043" y="1495644"/>
                </a:cubicBezTo>
                <a:cubicBezTo>
                  <a:pt x="182000" y="1709307"/>
                  <a:pt x="179242" y="1923201"/>
                  <a:pt x="189913" y="2136634"/>
                </a:cubicBezTo>
                <a:cubicBezTo>
                  <a:pt x="191163" y="2161627"/>
                  <a:pt x="207583" y="2183578"/>
                  <a:pt x="213652" y="2207855"/>
                </a:cubicBezTo>
                <a:cubicBezTo>
                  <a:pt x="228555" y="2267475"/>
                  <a:pt x="220362" y="2239859"/>
                  <a:pt x="237391" y="2290946"/>
                </a:cubicBezTo>
                <a:cubicBezTo>
                  <a:pt x="253562" y="2280165"/>
                  <a:pt x="285465" y="2262257"/>
                  <a:pt x="296739" y="2243466"/>
                </a:cubicBezTo>
                <a:cubicBezTo>
                  <a:pt x="303176" y="2232737"/>
                  <a:pt x="303013" y="2219046"/>
                  <a:pt x="308608" y="2207855"/>
                </a:cubicBezTo>
                <a:cubicBezTo>
                  <a:pt x="323580" y="2177909"/>
                  <a:pt x="334007" y="2170585"/>
                  <a:pt x="356086" y="2148504"/>
                </a:cubicBezTo>
                <a:cubicBezTo>
                  <a:pt x="360043" y="2160374"/>
                  <a:pt x="371912" y="2172245"/>
                  <a:pt x="367956" y="2184115"/>
                </a:cubicBezTo>
                <a:cubicBezTo>
                  <a:pt x="358934" y="2211183"/>
                  <a:pt x="336304" y="2231596"/>
                  <a:pt x="320478" y="2255336"/>
                </a:cubicBezTo>
                <a:cubicBezTo>
                  <a:pt x="290532" y="2300257"/>
                  <a:pt x="306826" y="2280859"/>
                  <a:pt x="272999" y="2314687"/>
                </a:cubicBezTo>
                <a:cubicBezTo>
                  <a:pt x="269043" y="2326557"/>
                  <a:pt x="273472" y="2348240"/>
                  <a:pt x="261130" y="2350297"/>
                </a:cubicBezTo>
                <a:cubicBezTo>
                  <a:pt x="218023" y="2357482"/>
                  <a:pt x="173967" y="2343533"/>
                  <a:pt x="130565" y="2338427"/>
                </a:cubicBezTo>
                <a:cubicBezTo>
                  <a:pt x="65998" y="2330831"/>
                  <a:pt x="72306" y="2330877"/>
                  <a:pt x="23739" y="2314687"/>
                </a:cubicBezTo>
                <a:lnTo>
                  <a:pt x="0" y="2290946"/>
                </a:ln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472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0" y="12954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2672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Fruit?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4594122" y="5570892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46522" y="5799492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Beyonce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6400800" y="3319165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53200" y="354776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Banana?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974758" y="2340917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12034" y="228600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276600" y="2285999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405716" y="2286000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93673" y="4330168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903838" y="4365071"/>
            <a:ext cx="60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yes</a:t>
            </a:r>
            <a:endParaRPr lang="en-US" sz="2400" b="1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476135" y="4473953"/>
            <a:ext cx="1138084" cy="10331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2190135" y="3471565"/>
            <a:ext cx="2286000" cy="990600"/>
            <a:chOff x="1351935" y="3166765"/>
            <a:chExt cx="2286000" cy="990600"/>
          </a:xfrm>
        </p:grpSpPr>
        <p:sp>
          <p:nvSpPr>
            <p:cNvPr id="24" name="Rectangle 23"/>
            <p:cNvSpPr/>
            <p:nvPr/>
          </p:nvSpPr>
          <p:spPr>
            <a:xfrm>
              <a:off x="1351935" y="3166765"/>
              <a:ext cx="2286000" cy="990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04335" y="3395365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Singer?</a:t>
              </a:r>
              <a:endParaRPr lang="en-US" sz="2400" b="1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08115" y="5467091"/>
            <a:ext cx="2286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08115" y="5765808"/>
            <a:ext cx="2243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DJ </a:t>
            </a:r>
            <a:r>
              <a:rPr lang="en-US" sz="2400" b="1" dirty="0" err="1" smtClean="0"/>
              <a:t>Khaled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295400" y="4473953"/>
            <a:ext cx="894735" cy="993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kumimoji="1" lang="en-US" altLang="zh-CN" dirty="0" smtClean="0"/>
              <a:t>Pensive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040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85800" y="-228600"/>
            <a:ext cx="10668000" cy="7848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 descr="http://api.ning.com/files/EHT8g*2w5iyHeBtrQDSOzz1BszL-VVZTu2z61YokWRNuZHrDjZdTvbsQVNRFpi7xco9n6jGtfkROp8EBIiGVM1xH7wjdMZBy/2dr2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4800" y="702468"/>
            <a:ext cx="9317567" cy="52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47518" y="5636310"/>
            <a:ext cx="3238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* actually Yoda. But what ever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816" y="4083344"/>
            <a:ext cx="1933137" cy="193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80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Random Forest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5467"/>
            <a:ext cx="9144000" cy="50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84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044" y="5450538"/>
            <a:ext cx="114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1846" y="5044717"/>
            <a:ext cx="185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&amp; Pointers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607003" y="4481689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05641" y="3555595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Trie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146" y="3782888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41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044" y="5450538"/>
            <a:ext cx="114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1846" y="5044717"/>
            <a:ext cx="185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&amp; Pointers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607003" y="4481689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05641" y="3555595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Trie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7317" y="282140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41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Trie (prefix tree)</a:t>
            </a:r>
          </a:p>
        </p:txBody>
      </p:sp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76700"/>
            <a:ext cx="8839200" cy="51816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b="1" dirty="0" err="1"/>
              <a:t>trie</a:t>
            </a:r>
            <a:r>
              <a:rPr lang="en-US" altLang="zh-CN" b="1" dirty="0"/>
              <a:t> </a:t>
            </a:r>
            <a:r>
              <a:rPr lang="en-US" altLang="zh-CN" dirty="0"/>
              <a:t>("try"): A tree structure optimized for "prefix" searches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e.g</a:t>
            </a:r>
            <a:r>
              <a:rPr lang="en-US" altLang="zh-CN" dirty="0"/>
              <a:t>. Do any words in the set begin with the prefix </a:t>
            </a:r>
            <a:r>
              <a:rPr lang="en-US" altLang="zh-CN" dirty="0">
                <a:latin typeface="Consolas" charset="0"/>
              </a:rPr>
              <a:t>"</a:t>
            </a:r>
            <a:r>
              <a:rPr lang="en-US" altLang="zh-CN" dirty="0" err="1" smtClean="0">
                <a:latin typeface="Consolas" charset="0"/>
              </a:rPr>
              <a:t>chr</a:t>
            </a:r>
            <a:r>
              <a:rPr lang="en-US" altLang="zh-CN" dirty="0" smtClean="0">
                <a:latin typeface="Consolas" charset="0"/>
              </a:rPr>
              <a:t>"</a:t>
            </a:r>
            <a:r>
              <a:rPr lang="en-US" altLang="zh-CN" dirty="0" smtClean="0"/>
              <a:t>?</a:t>
            </a:r>
          </a:p>
          <a:p>
            <a:pPr marL="0" indent="0">
              <a:buNone/>
            </a:pPr>
            <a:r>
              <a:rPr lang="en-US" altLang="zh-CN" dirty="0"/>
              <a:t>This is how the Stanford </a:t>
            </a:r>
            <a:r>
              <a:rPr lang="en-US" altLang="zh-CN" dirty="0">
                <a:latin typeface="Consolas" charset="0"/>
              </a:rPr>
              <a:t>Lexicon</a:t>
            </a:r>
            <a:r>
              <a:rPr lang="en-US" altLang="zh-CN" dirty="0"/>
              <a:t> class is implemented</a:t>
            </a:r>
          </a:p>
          <a:p>
            <a:pPr lvl="1"/>
            <a:endParaRPr lang="en-US" altLang="zh-CN" sz="800" dirty="0"/>
          </a:p>
          <a:p>
            <a:pPr lvl="1" algn="r">
              <a:buFontTx/>
              <a:buNone/>
            </a:pPr>
            <a:endParaRPr lang="en-US" altLang="zh-CN" sz="2000" i="1" dirty="0" smtClean="0">
              <a:sym typeface="Symbol" charset="0"/>
            </a:endParaRPr>
          </a:p>
          <a:p>
            <a:pPr lvl="1" algn="r">
              <a:buFontTx/>
              <a:buNone/>
            </a:pPr>
            <a:endParaRPr lang="en-US" altLang="zh-CN" sz="2000" i="1" dirty="0">
              <a:sym typeface="Symbol" charset="0"/>
            </a:endParaRPr>
          </a:p>
          <a:p>
            <a:pPr lvl="1" algn="r">
              <a:buFontTx/>
              <a:buNone/>
            </a:pPr>
            <a:endParaRPr lang="en-US" altLang="zh-CN" sz="2000" i="1" dirty="0" smtClean="0">
              <a:sym typeface="Symbol" charset="0"/>
            </a:endParaRPr>
          </a:p>
          <a:p>
            <a:pPr lvl="1" algn="r">
              <a:buFontTx/>
              <a:buNone/>
            </a:pPr>
            <a:endParaRPr lang="en-US" altLang="zh-CN" sz="2000" i="1" dirty="0">
              <a:sym typeface="Symbol" charset="0"/>
            </a:endParaRPr>
          </a:p>
          <a:p>
            <a:pPr lvl="1" algn="r">
              <a:buFontTx/>
              <a:buNone/>
            </a:pPr>
            <a:endParaRPr lang="en-US" altLang="zh-CN" sz="2000" i="1" dirty="0" smtClean="0">
              <a:sym typeface="Symbol" charset="0"/>
            </a:endParaRPr>
          </a:p>
          <a:p>
            <a:pPr lvl="1" algn="r">
              <a:buFontTx/>
              <a:buNone/>
            </a:pPr>
            <a:endParaRPr lang="en-US" altLang="zh-CN" sz="2000" i="1" dirty="0">
              <a:sym typeface="Symbol" charset="0"/>
            </a:endParaRPr>
          </a:p>
          <a:p>
            <a:pPr lvl="1" algn="r">
              <a:buFontTx/>
              <a:buNone/>
            </a:pPr>
            <a:endParaRPr lang="en-US" altLang="zh-CN" sz="2000" i="1" dirty="0" smtClean="0">
              <a:sym typeface="Symbol" charset="0"/>
            </a:endParaRPr>
          </a:p>
          <a:p>
            <a:pPr lvl="1" algn="r">
              <a:buFontTx/>
              <a:buNone/>
            </a:pPr>
            <a:endParaRPr lang="en-US" altLang="zh-CN" sz="2000" i="1" dirty="0">
              <a:sym typeface="Symbol" charset="0"/>
            </a:endParaRPr>
          </a:p>
          <a:p>
            <a:pPr lvl="1" algn="r">
              <a:buFontTx/>
              <a:buNone/>
            </a:pPr>
            <a:endParaRPr lang="en-US" altLang="zh-CN" sz="2000" i="1" dirty="0" smtClean="0">
              <a:sym typeface="Symbol" charset="0"/>
            </a:endParaRPr>
          </a:p>
          <a:p>
            <a:pPr lvl="1" algn="r">
              <a:buFontTx/>
              <a:buNone/>
            </a:pPr>
            <a:endParaRPr lang="en-US" altLang="zh-CN" sz="2000" i="1" dirty="0">
              <a:sym typeface="Symbol" charset="0"/>
            </a:endParaRPr>
          </a:p>
        </p:txBody>
      </p:sp>
      <p:pic>
        <p:nvPicPr>
          <p:cNvPr id="667653" name="Picture 5" descr="tr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782" y="3357313"/>
            <a:ext cx="3724275" cy="233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578722" y="566207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5865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Trie</a:t>
            </a:r>
            <a:endParaRPr kumimoji="1" lang="zh-CN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1395785" y="3234926"/>
            <a:ext cx="532237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/>
            <a:endParaRPr lang="en-US" altLang="zh-CN" dirty="0">
              <a:latin typeface="Courier"/>
              <a:cs typeface="Courier"/>
              <a:sym typeface="Symbol" charset="0"/>
            </a:endParaRPr>
          </a:p>
          <a:p>
            <a:pPr lvl="2" algn="l"/>
            <a:endParaRPr lang="en-US" altLang="zh-CN" dirty="0">
              <a:latin typeface="Courier"/>
              <a:cs typeface="Courier"/>
              <a:sym typeface="Symbol" charset="0"/>
            </a:endParaRPr>
          </a:p>
          <a:p>
            <a:pPr lvl="1" algn="l">
              <a:buFontTx/>
              <a:buNone/>
            </a:pPr>
            <a:r>
              <a:rPr lang="en-US" altLang="zh-CN" sz="2000" dirty="0">
                <a:latin typeface="Courier"/>
                <a:cs typeface="Courier"/>
              </a:rPr>
              <a:t>	</a:t>
            </a:r>
            <a:r>
              <a:rPr lang="en-US" altLang="zh-CN" sz="2000" dirty="0" err="1">
                <a:latin typeface="Courier"/>
                <a:cs typeface="Courier"/>
              </a:rPr>
              <a:t>struct</a:t>
            </a:r>
            <a:r>
              <a:rPr lang="en-US" altLang="zh-CN" sz="2000" dirty="0">
                <a:latin typeface="Courier"/>
                <a:cs typeface="Courier"/>
              </a:rPr>
              <a:t> </a:t>
            </a:r>
            <a:r>
              <a:rPr lang="en-US" altLang="zh-CN" sz="2000" b="1" dirty="0" err="1">
                <a:latin typeface="Courier"/>
                <a:cs typeface="Courier"/>
              </a:rPr>
              <a:t>TrieNode</a:t>
            </a:r>
            <a:r>
              <a:rPr lang="en-US" altLang="zh-CN" sz="2000" dirty="0">
                <a:latin typeface="Courier"/>
                <a:cs typeface="Courier"/>
              </a:rPr>
              <a:t> {</a:t>
            </a:r>
          </a:p>
          <a:p>
            <a:pPr lvl="1" algn="l">
              <a:buFontTx/>
              <a:buNone/>
            </a:pPr>
            <a:r>
              <a:rPr lang="en-US" altLang="zh-CN" sz="2000" dirty="0">
                <a:latin typeface="Courier"/>
                <a:cs typeface="Courier"/>
              </a:rPr>
              <a:t>	</a:t>
            </a:r>
            <a:r>
              <a:rPr lang="en-US" altLang="zh-CN" sz="2000" dirty="0" smtClean="0">
                <a:latin typeface="Courier"/>
                <a:cs typeface="Courier"/>
              </a:rPr>
              <a:t>   </a:t>
            </a:r>
            <a:r>
              <a:rPr lang="en-US" altLang="zh-CN" sz="2000" dirty="0" err="1" smtClean="0">
                <a:latin typeface="Courier"/>
                <a:cs typeface="Courier"/>
              </a:rPr>
              <a:t>bool</a:t>
            </a:r>
            <a:r>
              <a:rPr lang="en-US" altLang="zh-CN" sz="2000" dirty="0" smtClean="0">
                <a:latin typeface="Courier"/>
                <a:cs typeface="Courier"/>
              </a:rPr>
              <a:t> </a:t>
            </a:r>
            <a:r>
              <a:rPr lang="en-US" altLang="zh-CN" sz="2000" dirty="0">
                <a:latin typeface="Courier"/>
                <a:cs typeface="Courier"/>
              </a:rPr>
              <a:t>word;</a:t>
            </a:r>
          </a:p>
          <a:p>
            <a:pPr lvl="1" algn="l">
              <a:buFontTx/>
              <a:buNone/>
            </a:pPr>
            <a:r>
              <a:rPr lang="en-US" altLang="zh-CN" sz="2000" dirty="0">
                <a:latin typeface="Courier"/>
                <a:cs typeface="Courier"/>
              </a:rPr>
              <a:t>	   </a:t>
            </a:r>
            <a:r>
              <a:rPr lang="en-US" altLang="zh-CN" sz="2000" dirty="0" err="1" smtClean="0">
                <a:latin typeface="Courier"/>
                <a:cs typeface="Courier"/>
              </a:rPr>
              <a:t>TrieNode</a:t>
            </a:r>
            <a:r>
              <a:rPr lang="en-US" altLang="zh-CN" sz="2000" dirty="0" smtClean="0">
                <a:latin typeface="Courier"/>
                <a:cs typeface="Courier"/>
              </a:rPr>
              <a:t>* children</a:t>
            </a:r>
            <a:r>
              <a:rPr lang="en-US" altLang="zh-CN" sz="2000" dirty="0">
                <a:latin typeface="Courier"/>
                <a:cs typeface="Courier"/>
              </a:rPr>
              <a:t>[26];</a:t>
            </a:r>
          </a:p>
          <a:p>
            <a:pPr lvl="1" algn="l">
              <a:buFontTx/>
              <a:buNone/>
            </a:pPr>
            <a:r>
              <a:rPr lang="en-US" altLang="zh-CN" sz="2000" dirty="0">
                <a:latin typeface="Courier"/>
                <a:cs typeface="Courier"/>
              </a:rPr>
              <a:t>	}</a:t>
            </a:r>
            <a:endParaRPr lang="en-US" altLang="zh-CN" dirty="0">
              <a:latin typeface="Courier"/>
              <a:cs typeface="Courier"/>
              <a:sym typeface="Symbo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4536" y="1353202"/>
            <a:ext cx="55986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dirty="0"/>
              <a:t>The idea: instead of a binary tree, use a "26-ary" tree</a:t>
            </a:r>
          </a:p>
          <a:p>
            <a:pPr algn="l"/>
            <a:r>
              <a:rPr kumimoji="1" lang="en-US" altLang="zh-CN" dirty="0"/>
              <a:t>each node has 26 children for A-Z</a:t>
            </a:r>
          </a:p>
          <a:p>
            <a:pPr algn="l"/>
            <a:r>
              <a:rPr kumimoji="1" lang="en-US" altLang="zh-CN" dirty="0"/>
              <a:t>add words to the </a:t>
            </a:r>
            <a:r>
              <a:rPr kumimoji="1" lang="en-US" altLang="zh-CN" dirty="0" err="1"/>
              <a:t>trie</a:t>
            </a:r>
            <a:r>
              <a:rPr kumimoji="1" lang="en-US" altLang="zh-CN" dirty="0"/>
              <a:t> by walking</a:t>
            </a:r>
            <a:br>
              <a:rPr kumimoji="1" lang="en-US" altLang="zh-CN" dirty="0"/>
            </a:br>
            <a:r>
              <a:rPr kumimoji="1" lang="en-US" altLang="zh-CN" dirty="0"/>
              <a:t>down the appropriate </a:t>
            </a:r>
            <a:r>
              <a:rPr kumimoji="1" lang="en-US" altLang="zh-CN" dirty="0" smtClean="0"/>
              <a:t>child </a:t>
            </a:r>
            <a:r>
              <a:rPr kumimoji="1" lang="en-US" altLang="zh-CN" dirty="0"/>
              <a:t>pointer</a:t>
            </a:r>
            <a:br>
              <a:rPr kumimoji="1" lang="en-US" altLang="zh-CN" dirty="0"/>
            </a:br>
            <a:r>
              <a:rPr kumimoji="1" lang="en-US" altLang="zh-CN" dirty="0"/>
              <a:t>(e.g. "ATE"  A, T, E)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7655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Trie with data</a:t>
            </a:r>
          </a:p>
        </p:txBody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ym typeface="Symbol" charset="0"/>
              </a:rPr>
              <a:t>After adding "am", "ate", "me", "mud", "my", "one", "out":</a:t>
            </a:r>
          </a:p>
          <a:p>
            <a:pPr lvl="1"/>
            <a:r>
              <a:rPr lang="en-US" altLang="zh-CN" sz="1800" i="1">
                <a:sym typeface="Symbol" charset="0"/>
              </a:rPr>
              <a:t>(NULL children omitted)</a:t>
            </a:r>
          </a:p>
        </p:txBody>
      </p:sp>
      <p:graphicFrame>
        <p:nvGraphicFramePr>
          <p:cNvPr id="670567" name="Group 871"/>
          <p:cNvGraphicFramePr>
            <a:graphicFrameLocks noGrp="1"/>
          </p:cNvGraphicFramePr>
          <p:nvPr/>
        </p:nvGraphicFramePr>
        <p:xfrm>
          <a:off x="4114800" y="1905000"/>
          <a:ext cx="815975" cy="683767"/>
        </p:xfrm>
        <a:graphic>
          <a:graphicData uri="http://schemas.openxmlformats.org/drawingml/2006/table">
            <a:tbl>
              <a:tblPr/>
              <a:tblGrid>
                <a:gridCol w="271463"/>
                <a:gridCol w="273050"/>
                <a:gridCol w="271462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  <a:endParaRPr kumimoji="0" lang="en-US" altLang="zh-CN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  <a:endParaRPr kumimoji="0" lang="en-US" altLang="zh-CN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9144" marB="9144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14</a:t>
                      </a:r>
                      <a:endParaRPr kumimoji="0" lang="en-US" altLang="zh-CN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9144" marB="9144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marT="9144" marB="914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o</a:t>
                      </a:r>
                    </a:p>
                  </a:txBody>
                  <a:tcPr marT="9144" marB="9144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0570" name="Group 874"/>
          <p:cNvGraphicFramePr>
            <a:graphicFrameLocks noGrp="1"/>
          </p:cNvGraphicFramePr>
          <p:nvPr/>
        </p:nvGraphicFramePr>
        <p:xfrm>
          <a:off x="901700" y="2895600"/>
          <a:ext cx="546100" cy="683767"/>
        </p:xfrm>
        <a:graphic>
          <a:graphicData uri="http://schemas.openxmlformats.org/drawingml/2006/table">
            <a:tbl>
              <a:tblPr/>
              <a:tblGrid>
                <a:gridCol w="273050"/>
                <a:gridCol w="273050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  <a:endParaRPr kumimoji="0" lang="en-US" altLang="zh-CN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19</a:t>
                      </a:r>
                    </a:p>
                  </a:txBody>
                  <a:tcPr marT="9144" marB="9144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marT="9144" marB="9144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0573" name="Group 877"/>
          <p:cNvGraphicFramePr>
            <a:graphicFrameLocks noGrp="1"/>
          </p:cNvGraphicFramePr>
          <p:nvPr/>
        </p:nvGraphicFramePr>
        <p:xfrm>
          <a:off x="1447800" y="3962400"/>
          <a:ext cx="271463" cy="683767"/>
        </p:xfrm>
        <a:graphic>
          <a:graphicData uri="http://schemas.openxmlformats.org/drawingml/2006/table">
            <a:tbl>
              <a:tblPr/>
              <a:tblGrid>
                <a:gridCol w="27146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0607" name="Group 911"/>
          <p:cNvGraphicFramePr>
            <a:graphicFrameLocks noGrp="1"/>
          </p:cNvGraphicFramePr>
          <p:nvPr/>
        </p:nvGraphicFramePr>
        <p:xfrm>
          <a:off x="3886200" y="2895600"/>
          <a:ext cx="814388" cy="683767"/>
        </p:xfrm>
        <a:graphic>
          <a:graphicData uri="http://schemas.openxmlformats.org/drawingml/2006/table">
            <a:tbl>
              <a:tblPr/>
              <a:tblGrid>
                <a:gridCol w="271463"/>
                <a:gridCol w="271462"/>
                <a:gridCol w="27146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marT="9144" marB="9144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24</a:t>
                      </a:r>
                    </a:p>
                  </a:txBody>
                  <a:tcPr marT="9144" marB="9144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u</a:t>
                      </a:r>
                    </a:p>
                  </a:txBody>
                  <a:tcPr marT="9144" marB="914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T="9144" marB="9144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0493" name="Group 7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538718"/>
              </p:ext>
            </p:extLst>
          </p:nvPr>
        </p:nvGraphicFramePr>
        <p:xfrm>
          <a:off x="1447800" y="4957763"/>
          <a:ext cx="271463" cy="683767"/>
        </p:xfrm>
        <a:graphic>
          <a:graphicData uri="http://schemas.openxmlformats.org/drawingml/2006/table">
            <a:tbl>
              <a:tblPr/>
              <a:tblGrid>
                <a:gridCol w="27146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0574" name="Group 878"/>
          <p:cNvGraphicFramePr>
            <a:graphicFrameLocks noGrp="1"/>
          </p:cNvGraphicFramePr>
          <p:nvPr/>
        </p:nvGraphicFramePr>
        <p:xfrm>
          <a:off x="609600" y="3962400"/>
          <a:ext cx="271463" cy="683767"/>
        </p:xfrm>
        <a:graphic>
          <a:graphicData uri="http://schemas.openxmlformats.org/drawingml/2006/table">
            <a:tbl>
              <a:tblPr/>
              <a:tblGrid>
                <a:gridCol w="27146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...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0907" name="Group 1211"/>
          <p:cNvGraphicFramePr>
            <a:graphicFrameLocks noGrp="1"/>
          </p:cNvGraphicFramePr>
          <p:nvPr/>
        </p:nvGraphicFramePr>
        <p:xfrm>
          <a:off x="4148138" y="3962400"/>
          <a:ext cx="269875" cy="683767"/>
        </p:xfrm>
        <a:graphic>
          <a:graphicData uri="http://schemas.openxmlformats.org/drawingml/2006/table">
            <a:tbl>
              <a:tblPr/>
              <a:tblGrid>
                <a:gridCol w="269875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d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0741" name="Group 1045"/>
          <p:cNvGraphicFramePr>
            <a:graphicFrameLocks noGrp="1"/>
          </p:cNvGraphicFramePr>
          <p:nvPr/>
        </p:nvGraphicFramePr>
        <p:xfrm>
          <a:off x="3005138" y="3962400"/>
          <a:ext cx="271462" cy="683767"/>
        </p:xfrm>
        <a:graphic>
          <a:graphicData uri="http://schemas.openxmlformats.org/drawingml/2006/table">
            <a:tbl>
              <a:tblPr/>
              <a:tblGrid>
                <a:gridCol w="271462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...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0908" name="Group 1212"/>
          <p:cNvGraphicFramePr>
            <a:graphicFrameLocks noGrp="1"/>
          </p:cNvGraphicFramePr>
          <p:nvPr/>
        </p:nvGraphicFramePr>
        <p:xfrm>
          <a:off x="4148138" y="4957763"/>
          <a:ext cx="271462" cy="683767"/>
        </p:xfrm>
        <a:graphic>
          <a:graphicData uri="http://schemas.openxmlformats.org/drawingml/2006/table">
            <a:tbl>
              <a:tblPr/>
              <a:tblGrid>
                <a:gridCol w="271462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...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0921" name="Group 1225"/>
          <p:cNvGraphicFramePr>
            <a:graphicFrameLocks noGrp="1"/>
          </p:cNvGraphicFramePr>
          <p:nvPr/>
        </p:nvGraphicFramePr>
        <p:xfrm>
          <a:off x="5138738" y="3967163"/>
          <a:ext cx="271462" cy="683767"/>
        </p:xfrm>
        <a:graphic>
          <a:graphicData uri="http://schemas.openxmlformats.org/drawingml/2006/table">
            <a:tbl>
              <a:tblPr/>
              <a:tblGrid>
                <a:gridCol w="271462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...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1076" name="Group 1380"/>
          <p:cNvGraphicFramePr>
            <a:graphicFrameLocks noGrp="1"/>
          </p:cNvGraphicFramePr>
          <p:nvPr/>
        </p:nvGraphicFramePr>
        <p:xfrm>
          <a:off x="6773863" y="2895600"/>
          <a:ext cx="541337" cy="683767"/>
        </p:xfrm>
        <a:graphic>
          <a:graphicData uri="http://schemas.openxmlformats.org/drawingml/2006/table">
            <a:tbl>
              <a:tblPr/>
              <a:tblGrid>
                <a:gridCol w="269875"/>
                <a:gridCol w="271462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marT="9144" marB="9144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u</a:t>
                      </a:r>
                    </a:p>
                  </a:txBody>
                  <a:tcPr marT="9144" marB="9144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1077" name="Group 1381"/>
          <p:cNvGraphicFramePr>
            <a:graphicFrameLocks noGrp="1"/>
          </p:cNvGraphicFramePr>
          <p:nvPr/>
        </p:nvGraphicFramePr>
        <p:xfrm>
          <a:off x="6477000" y="3962400"/>
          <a:ext cx="271463" cy="683767"/>
        </p:xfrm>
        <a:graphic>
          <a:graphicData uri="http://schemas.openxmlformats.org/drawingml/2006/table">
            <a:tbl>
              <a:tblPr/>
              <a:tblGrid>
                <a:gridCol w="27146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1090" name="Group 1394"/>
          <p:cNvGraphicFramePr>
            <a:graphicFrameLocks noGrp="1"/>
          </p:cNvGraphicFramePr>
          <p:nvPr/>
        </p:nvGraphicFramePr>
        <p:xfrm>
          <a:off x="7881938" y="3962400"/>
          <a:ext cx="271462" cy="683767"/>
        </p:xfrm>
        <a:graphic>
          <a:graphicData uri="http://schemas.openxmlformats.org/drawingml/2006/table">
            <a:tbl>
              <a:tblPr/>
              <a:tblGrid>
                <a:gridCol w="271462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19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1103" name="Group 1407"/>
          <p:cNvGraphicFramePr>
            <a:graphicFrameLocks noGrp="1"/>
          </p:cNvGraphicFramePr>
          <p:nvPr/>
        </p:nvGraphicFramePr>
        <p:xfrm>
          <a:off x="6477000" y="4957763"/>
          <a:ext cx="271463" cy="683767"/>
        </p:xfrm>
        <a:graphic>
          <a:graphicData uri="http://schemas.openxmlformats.org/drawingml/2006/table">
            <a:tbl>
              <a:tblPr/>
              <a:tblGrid>
                <a:gridCol w="27146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...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71116" name="Group 1420"/>
          <p:cNvGraphicFramePr>
            <a:graphicFrameLocks noGrp="1"/>
          </p:cNvGraphicFramePr>
          <p:nvPr/>
        </p:nvGraphicFramePr>
        <p:xfrm>
          <a:off x="7881938" y="4957763"/>
          <a:ext cx="271462" cy="683767"/>
        </p:xfrm>
        <a:graphic>
          <a:graphicData uri="http://schemas.openxmlformats.org/drawingml/2006/table">
            <a:tbl>
              <a:tblPr/>
              <a:tblGrid>
                <a:gridCol w="271462"/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...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.</a:t>
                      </a:r>
                    </a:p>
                  </a:txBody>
                  <a:tcPr marT="9144" marB="9144" anchor="ctr" anchorCtr="1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1129" name="Line 1433"/>
          <p:cNvSpPr>
            <a:spLocks noChangeShapeType="1"/>
          </p:cNvSpPr>
          <p:nvPr/>
        </p:nvSpPr>
        <p:spPr bwMode="auto">
          <a:xfrm flipH="1">
            <a:off x="1600200" y="2438400"/>
            <a:ext cx="2667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30" name="Line 1434"/>
          <p:cNvSpPr>
            <a:spLocks noChangeShapeType="1"/>
          </p:cNvSpPr>
          <p:nvPr/>
        </p:nvSpPr>
        <p:spPr bwMode="auto">
          <a:xfrm flipH="1">
            <a:off x="4343400" y="24384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31" name="Line 1435"/>
          <p:cNvSpPr>
            <a:spLocks noChangeShapeType="1"/>
          </p:cNvSpPr>
          <p:nvPr/>
        </p:nvSpPr>
        <p:spPr bwMode="auto">
          <a:xfrm>
            <a:off x="4800600" y="2438400"/>
            <a:ext cx="1905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32" name="Line 1436"/>
          <p:cNvSpPr>
            <a:spLocks noChangeShapeType="1"/>
          </p:cNvSpPr>
          <p:nvPr/>
        </p:nvSpPr>
        <p:spPr bwMode="auto">
          <a:xfrm flipH="1">
            <a:off x="838200" y="3429000"/>
            <a:ext cx="228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33" name="Line 1437"/>
          <p:cNvSpPr>
            <a:spLocks noChangeShapeType="1"/>
          </p:cNvSpPr>
          <p:nvPr/>
        </p:nvSpPr>
        <p:spPr bwMode="auto">
          <a:xfrm>
            <a:off x="1295400" y="3429000"/>
            <a:ext cx="228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34" name="Line 1438"/>
          <p:cNvSpPr>
            <a:spLocks noChangeShapeType="1"/>
          </p:cNvSpPr>
          <p:nvPr/>
        </p:nvSpPr>
        <p:spPr bwMode="auto">
          <a:xfrm>
            <a:off x="1600200" y="4495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35" name="Line 1439"/>
          <p:cNvSpPr>
            <a:spLocks noChangeShapeType="1"/>
          </p:cNvSpPr>
          <p:nvPr/>
        </p:nvSpPr>
        <p:spPr bwMode="auto">
          <a:xfrm flipH="1">
            <a:off x="3352800" y="34290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36" name="Line 1440"/>
          <p:cNvSpPr>
            <a:spLocks noChangeShapeType="1"/>
          </p:cNvSpPr>
          <p:nvPr/>
        </p:nvSpPr>
        <p:spPr bwMode="auto">
          <a:xfrm>
            <a:off x="42672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37" name="Line 1441"/>
          <p:cNvSpPr>
            <a:spLocks noChangeShapeType="1"/>
          </p:cNvSpPr>
          <p:nvPr/>
        </p:nvSpPr>
        <p:spPr bwMode="auto">
          <a:xfrm>
            <a:off x="4572000" y="34290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38" name="Line 1442"/>
          <p:cNvSpPr>
            <a:spLocks noChangeShapeType="1"/>
          </p:cNvSpPr>
          <p:nvPr/>
        </p:nvSpPr>
        <p:spPr bwMode="auto">
          <a:xfrm flipH="1">
            <a:off x="6705600" y="3429000"/>
            <a:ext cx="228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39" name="Line 1443"/>
          <p:cNvSpPr>
            <a:spLocks noChangeShapeType="1"/>
          </p:cNvSpPr>
          <p:nvPr/>
        </p:nvSpPr>
        <p:spPr bwMode="auto">
          <a:xfrm>
            <a:off x="7162800" y="34290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40" name="Line 1444"/>
          <p:cNvSpPr>
            <a:spLocks noChangeShapeType="1"/>
          </p:cNvSpPr>
          <p:nvPr/>
        </p:nvSpPr>
        <p:spPr bwMode="auto">
          <a:xfrm>
            <a:off x="6629400" y="4495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41" name="Line 1445"/>
          <p:cNvSpPr>
            <a:spLocks noChangeShapeType="1"/>
          </p:cNvSpPr>
          <p:nvPr/>
        </p:nvSpPr>
        <p:spPr bwMode="auto">
          <a:xfrm>
            <a:off x="8001000" y="4495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42" name="Text Box 1446"/>
          <p:cNvSpPr txBox="1">
            <a:spLocks noChangeArrowheads="1"/>
          </p:cNvSpPr>
          <p:nvPr/>
        </p:nvSpPr>
        <p:spPr bwMode="auto">
          <a:xfrm>
            <a:off x="1755775" y="5181600"/>
            <a:ext cx="911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"ate"</a:t>
            </a:r>
          </a:p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word = true</a:t>
            </a:r>
          </a:p>
        </p:txBody>
      </p:sp>
      <p:sp>
        <p:nvSpPr>
          <p:cNvPr id="671143" name="Text Box 1447"/>
          <p:cNvSpPr txBox="1">
            <a:spLocks noChangeArrowheads="1"/>
          </p:cNvSpPr>
          <p:nvPr/>
        </p:nvSpPr>
        <p:spPr bwMode="auto">
          <a:xfrm>
            <a:off x="533400" y="2743200"/>
            <a:ext cx="3778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"a"</a:t>
            </a:r>
          </a:p>
        </p:txBody>
      </p:sp>
      <p:sp>
        <p:nvSpPr>
          <p:cNvPr id="671144" name="Text Box 1448"/>
          <p:cNvSpPr txBox="1">
            <a:spLocks noChangeArrowheads="1"/>
          </p:cNvSpPr>
          <p:nvPr/>
        </p:nvSpPr>
        <p:spPr bwMode="auto">
          <a:xfrm>
            <a:off x="73025" y="3964310"/>
            <a:ext cx="841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 dirty="0">
                <a:solidFill>
                  <a:schemeClr val="hlink"/>
                </a:solidFill>
                <a:latin typeface="Calibri" charset="0"/>
              </a:rPr>
              <a:t>"am"</a:t>
            </a:r>
          </a:p>
          <a:p>
            <a:pPr algn="l"/>
            <a:r>
              <a:rPr lang="en-US" altLang="zh-CN" sz="1200" dirty="0">
                <a:solidFill>
                  <a:schemeClr val="hlink"/>
                </a:solidFill>
                <a:latin typeface="Calibri" charset="0"/>
              </a:rPr>
              <a:t>word=true</a:t>
            </a:r>
          </a:p>
        </p:txBody>
      </p:sp>
      <p:sp>
        <p:nvSpPr>
          <p:cNvPr id="671146" name="Text Box 1450"/>
          <p:cNvSpPr txBox="1">
            <a:spLocks noChangeArrowheads="1"/>
          </p:cNvSpPr>
          <p:nvPr/>
        </p:nvSpPr>
        <p:spPr bwMode="auto">
          <a:xfrm>
            <a:off x="1704975" y="3964310"/>
            <a:ext cx="4286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"at"</a:t>
            </a:r>
          </a:p>
        </p:txBody>
      </p:sp>
      <p:sp>
        <p:nvSpPr>
          <p:cNvPr id="671147" name="Text Box 1451"/>
          <p:cNvSpPr txBox="1">
            <a:spLocks noChangeArrowheads="1"/>
          </p:cNvSpPr>
          <p:nvPr/>
        </p:nvSpPr>
        <p:spPr bwMode="auto">
          <a:xfrm>
            <a:off x="2667000" y="3964310"/>
            <a:ext cx="911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"me"</a:t>
            </a:r>
          </a:p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word = true</a:t>
            </a:r>
          </a:p>
        </p:txBody>
      </p:sp>
      <p:sp>
        <p:nvSpPr>
          <p:cNvPr id="671148" name="Text Box 1452"/>
          <p:cNvSpPr txBox="1">
            <a:spLocks noChangeArrowheads="1"/>
          </p:cNvSpPr>
          <p:nvPr/>
        </p:nvSpPr>
        <p:spPr bwMode="auto">
          <a:xfrm>
            <a:off x="3733800" y="3964310"/>
            <a:ext cx="5064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"mu"</a:t>
            </a:r>
          </a:p>
        </p:txBody>
      </p:sp>
      <p:sp>
        <p:nvSpPr>
          <p:cNvPr id="671149" name="Text Box 1453"/>
          <p:cNvSpPr txBox="1">
            <a:spLocks noChangeArrowheads="1"/>
          </p:cNvSpPr>
          <p:nvPr/>
        </p:nvSpPr>
        <p:spPr bwMode="auto">
          <a:xfrm>
            <a:off x="5181600" y="3964310"/>
            <a:ext cx="911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"my"</a:t>
            </a:r>
          </a:p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word = true</a:t>
            </a:r>
          </a:p>
        </p:txBody>
      </p:sp>
      <p:sp>
        <p:nvSpPr>
          <p:cNvPr id="671150" name="Text Box 1454"/>
          <p:cNvSpPr txBox="1">
            <a:spLocks noChangeArrowheads="1"/>
          </p:cNvSpPr>
          <p:nvPr/>
        </p:nvSpPr>
        <p:spPr bwMode="auto">
          <a:xfrm>
            <a:off x="4419600" y="5181600"/>
            <a:ext cx="911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"mud"</a:t>
            </a:r>
          </a:p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word = true</a:t>
            </a:r>
          </a:p>
        </p:txBody>
      </p:sp>
      <p:sp>
        <p:nvSpPr>
          <p:cNvPr id="671151" name="Text Box 1455"/>
          <p:cNvSpPr txBox="1">
            <a:spLocks noChangeArrowheads="1"/>
          </p:cNvSpPr>
          <p:nvPr/>
        </p:nvSpPr>
        <p:spPr bwMode="auto">
          <a:xfrm>
            <a:off x="6784975" y="5181600"/>
            <a:ext cx="911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"one"</a:t>
            </a:r>
          </a:p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word = true</a:t>
            </a:r>
          </a:p>
        </p:txBody>
      </p:sp>
      <p:sp>
        <p:nvSpPr>
          <p:cNvPr id="671152" name="Text Box 1456"/>
          <p:cNvSpPr txBox="1">
            <a:spLocks noChangeArrowheads="1"/>
          </p:cNvSpPr>
          <p:nvPr/>
        </p:nvSpPr>
        <p:spPr bwMode="auto">
          <a:xfrm>
            <a:off x="8153400" y="5181600"/>
            <a:ext cx="911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"out"</a:t>
            </a:r>
          </a:p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word = true</a:t>
            </a:r>
          </a:p>
        </p:txBody>
      </p:sp>
      <p:sp>
        <p:nvSpPr>
          <p:cNvPr id="671153" name="Text Box 1457"/>
          <p:cNvSpPr txBox="1">
            <a:spLocks noChangeArrowheads="1"/>
          </p:cNvSpPr>
          <p:nvPr/>
        </p:nvSpPr>
        <p:spPr bwMode="auto">
          <a:xfrm>
            <a:off x="8153400" y="3964310"/>
            <a:ext cx="4651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"ou"</a:t>
            </a:r>
          </a:p>
        </p:txBody>
      </p:sp>
      <p:sp>
        <p:nvSpPr>
          <p:cNvPr id="671154" name="Text Box 1458"/>
          <p:cNvSpPr txBox="1">
            <a:spLocks noChangeArrowheads="1"/>
          </p:cNvSpPr>
          <p:nvPr/>
        </p:nvSpPr>
        <p:spPr bwMode="auto">
          <a:xfrm>
            <a:off x="6773863" y="3964310"/>
            <a:ext cx="8515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 dirty="0">
                <a:solidFill>
                  <a:schemeClr val="hlink"/>
                </a:solidFill>
                <a:latin typeface="Calibri" charset="0"/>
              </a:rPr>
              <a:t>"</a:t>
            </a:r>
            <a:r>
              <a:rPr lang="en-US" altLang="zh-CN" sz="1200" dirty="0" smtClean="0">
                <a:solidFill>
                  <a:schemeClr val="hlink"/>
                </a:solidFill>
                <a:latin typeface="Calibri" charset="0"/>
              </a:rPr>
              <a:t>on”</a:t>
            </a:r>
          </a:p>
          <a:p>
            <a:pPr algn="l"/>
            <a:r>
              <a:rPr lang="en-US" altLang="zh-CN" sz="1200" dirty="0" smtClean="0">
                <a:solidFill>
                  <a:schemeClr val="hlink"/>
                </a:solidFill>
                <a:latin typeface="Calibri" charset="0"/>
              </a:rPr>
              <a:t>word=true</a:t>
            </a:r>
            <a:endParaRPr lang="en-US" altLang="zh-CN" sz="1200" dirty="0">
              <a:solidFill>
                <a:schemeClr val="hlink"/>
              </a:solidFill>
              <a:latin typeface="Calibri" charset="0"/>
            </a:endParaRPr>
          </a:p>
        </p:txBody>
      </p:sp>
      <p:sp>
        <p:nvSpPr>
          <p:cNvPr id="671155" name="Line 1459"/>
          <p:cNvSpPr>
            <a:spLocks noChangeShapeType="1"/>
          </p:cNvSpPr>
          <p:nvPr/>
        </p:nvSpPr>
        <p:spPr bwMode="auto">
          <a:xfrm>
            <a:off x="4267200" y="4495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1156" name="Text Box 1460"/>
          <p:cNvSpPr txBox="1">
            <a:spLocks noChangeArrowheads="1"/>
          </p:cNvSpPr>
          <p:nvPr/>
        </p:nvSpPr>
        <p:spPr bwMode="auto">
          <a:xfrm>
            <a:off x="3657600" y="2057400"/>
            <a:ext cx="30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200">
                <a:solidFill>
                  <a:schemeClr val="hlink"/>
                </a:solidFill>
                <a:latin typeface="Calibri" charset="0"/>
              </a:rPr>
              <a:t>""</a:t>
            </a:r>
          </a:p>
        </p:txBody>
      </p:sp>
    </p:spTree>
    <p:extLst>
      <p:ext uri="{BB962C8B-B14F-4D97-AF65-F5344CB8AC3E}">
        <p14:creationId xmlns:p14="http://schemas.microsoft.com/office/powerpoint/2010/main" val="2011394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044" y="5450538"/>
            <a:ext cx="114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1846" y="5044717"/>
            <a:ext cx="185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&amp; Pointers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607003" y="4481689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05641" y="3555595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Trie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7317" y="282140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35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479777"/>
            <a:ext cx="9989855" cy="6702777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Route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044" y="5450538"/>
            <a:ext cx="114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1846" y="5044717"/>
            <a:ext cx="185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&amp; Pointers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2" name="TextBox 11"/>
          <p:cNvSpPr txBox="1"/>
          <p:nvPr/>
        </p:nvSpPr>
        <p:spPr>
          <a:xfrm rot="21275596">
            <a:off x="4607003" y="4481689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Pensive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1033" y="1587099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9" name="TextBox 18"/>
          <p:cNvSpPr txBox="1"/>
          <p:nvPr/>
        </p:nvSpPr>
        <p:spPr>
          <a:xfrm rot="20058668">
            <a:off x="3335272" y="5436710"/>
            <a:ext cx="440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Tree River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2706"/>
            <a:ext cx="2423496" cy="22434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72" y="805261"/>
            <a:ext cx="2423496" cy="2243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612" y="817130"/>
            <a:ext cx="2423496" cy="2243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686" y="1677751"/>
            <a:ext cx="2660682" cy="2463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27" y="1675838"/>
            <a:ext cx="2660682" cy="2463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789" y="3589756"/>
            <a:ext cx="3362889" cy="311307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05641" y="3555595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Trie</a:t>
            </a:r>
            <a:endParaRPr lang="en-US" sz="2400" dirty="0">
              <a:latin typeface="Chalkboard"/>
              <a:cs typeface="Chalkboard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2315" y="791601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35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930371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Practice with trees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Pointers by reference</a:t>
            </a:r>
          </a:p>
          <a:p>
            <a:pPr marL="457200" indent="-457200" algn="ctr">
              <a:buAutoNum type="arabicPeriod"/>
            </a:pPr>
            <a:r>
              <a:rPr lang="en-US" sz="2400" dirty="0" smtClean="0">
                <a:latin typeface="Chalkboard"/>
                <a:cs typeface="Chalkboard"/>
              </a:rPr>
              <a:t>Be able to insert into a tree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6211" y="3618172"/>
            <a:ext cx="1881594" cy="203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2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Tahoma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 cmpd="sng">
          <a:solidFill>
            <a:schemeClr val="tx1"/>
          </a:solidFill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22427</TotalTime>
  <Words>4750</Words>
  <Application>Microsoft Macintosh PowerPoint</Application>
  <PresentationFormat>On-screen Show (4:3)</PresentationFormat>
  <Paragraphs>1614</Paragraphs>
  <Slides>107</Slides>
  <Notes>61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08" baseType="lpstr">
      <vt:lpstr>Default Design</vt:lpstr>
      <vt:lpstr>PowerPoint Presentation</vt:lpstr>
      <vt:lpstr>Socrative</vt:lpstr>
      <vt:lpstr>PowerPoint Presentation</vt:lpstr>
      <vt:lpstr>PowerPoint Presentation</vt:lpstr>
      <vt:lpstr>PowerPoint Presentation</vt:lpstr>
      <vt:lpstr>Binary Tree</vt:lpstr>
      <vt:lpstr>Tree</vt:lpstr>
      <vt:lpstr>Game Show Tree</vt:lpstr>
      <vt:lpstr>Game Show Tree</vt:lpstr>
      <vt:lpstr>Game Show Tree</vt:lpstr>
      <vt:lpstr>Game Show Tree</vt:lpstr>
      <vt:lpstr>Game Show Tree</vt:lpstr>
      <vt:lpstr>Game Show Tree</vt:lpstr>
      <vt:lpstr>Game Show Tree</vt:lpstr>
      <vt:lpstr>Game Show Tree</vt:lpstr>
      <vt:lpstr>Game Show Tree</vt:lpstr>
      <vt:lpstr>Game Show Tree</vt:lpstr>
      <vt:lpstr>Game Show Tree</vt:lpstr>
      <vt:lpstr>Game Show Tree</vt:lpstr>
      <vt:lpstr>Game Show Tree</vt:lpstr>
      <vt:lpstr>Game Show Tree</vt:lpstr>
      <vt:lpstr>PowerPoint Presentation</vt:lpstr>
      <vt:lpstr>Free Tree</vt:lpstr>
      <vt:lpstr>PowerPoint Presentation</vt:lpstr>
      <vt:lpstr>PowerPoint Presentation</vt:lpstr>
      <vt:lpstr>Pass by Pointer</vt:lpstr>
      <vt:lpstr>Pass by Pointer</vt:lpstr>
      <vt:lpstr>Pass by Pointer</vt:lpstr>
      <vt:lpstr>Pass by Pointer</vt:lpstr>
      <vt:lpstr>Pass by Pointer</vt:lpstr>
      <vt:lpstr>Pass by Pointer</vt:lpstr>
      <vt:lpstr>Pass by Pointer</vt:lpstr>
      <vt:lpstr>Pass by Pointer</vt:lpstr>
      <vt:lpstr>Pass by Pointer</vt:lpstr>
      <vt:lpstr>PowerPoint Presentation</vt:lpstr>
      <vt:lpstr>Pass by Pointer</vt:lpstr>
      <vt:lpstr>Pass by Pointer</vt:lpstr>
      <vt:lpstr>Pass by Pointer</vt:lpstr>
      <vt:lpstr>Pass by Pointer</vt:lpstr>
      <vt:lpstr>Pass by Pointer</vt:lpstr>
      <vt:lpstr>Pass by Pointer</vt:lpstr>
      <vt:lpstr>Pass by Pointer</vt:lpstr>
      <vt:lpstr>Pass by Pointer</vt:lpstr>
      <vt:lpstr>Pass by Pointer</vt:lpstr>
      <vt:lpstr>PowerPoint Presentation</vt:lpstr>
      <vt:lpstr>Pass by Pointer</vt:lpstr>
      <vt:lpstr>PowerPoint Presentation</vt:lpstr>
      <vt:lpstr>Pointer by Reference</vt:lpstr>
      <vt:lpstr>Pointer by Reference</vt:lpstr>
      <vt:lpstr>Pointer by Reference</vt:lpstr>
      <vt:lpstr>Pointer by Reference</vt:lpstr>
      <vt:lpstr>Pointer by Reference</vt:lpstr>
      <vt:lpstr>Pointer by Reference</vt:lpstr>
      <vt:lpstr>Pointer by Reference</vt:lpstr>
      <vt:lpstr>Pointer by Reference</vt:lpstr>
      <vt:lpstr>Pointer by Reference</vt:lpstr>
      <vt:lpstr>PowerPoint Presentation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Add Random Leaf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Pensive</vt:lpstr>
      <vt:lpstr>Pensive Demo</vt:lpstr>
      <vt:lpstr>Pensive</vt:lpstr>
      <vt:lpstr>Pensive</vt:lpstr>
      <vt:lpstr>PowerPoint Presentation</vt:lpstr>
      <vt:lpstr>Pensive</vt:lpstr>
      <vt:lpstr>PowerPoint Presentation</vt:lpstr>
      <vt:lpstr>Pensive</vt:lpstr>
      <vt:lpstr>Pensive</vt:lpstr>
      <vt:lpstr>Pensive</vt:lpstr>
      <vt:lpstr>Pensive</vt:lpstr>
      <vt:lpstr>Pensive</vt:lpstr>
      <vt:lpstr>Pensive</vt:lpstr>
      <vt:lpstr>PowerPoint Presentation</vt:lpstr>
      <vt:lpstr>Random Forest</vt:lpstr>
      <vt:lpstr>PowerPoint Presentation</vt:lpstr>
      <vt:lpstr>PowerPoint Presentation</vt:lpstr>
      <vt:lpstr>Trie (prefix tree)</vt:lpstr>
      <vt:lpstr>Trie</vt:lpstr>
      <vt:lpstr>Trie with data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106B Lecture Slides</dc:title>
  <dc:creator/>
  <cp:keywords/>
  <dc:description/>
  <cp:lastModifiedBy>Chris Piech</cp:lastModifiedBy>
  <cp:revision>714</cp:revision>
  <dcterms:created xsi:type="dcterms:W3CDTF">2008-06-28T20:57:21Z</dcterms:created>
  <dcterms:modified xsi:type="dcterms:W3CDTF">2016-02-22T21:11:30Z</dcterms:modified>
</cp:coreProperties>
</file>