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5" name="Shape 14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sorting-algorithms.com" TargetMode="External"/><Relationship Id="rId3" Type="http://schemas.openxmlformats.org/officeDocument/2006/relationships/hyperlink" Target="http://www.cs.usfca.edu/~galles/visualization/ComparisonSort.html" TargetMode="External"/><Relationship Id="rId4" Type="http://schemas.openxmlformats.org/officeDocument/2006/relationships/hyperlink" Target="https://www.youtube.com/watch?v=kPRA0W1kECg" TargetMode="External"/><Relationship Id="rId5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ComparisonSort.html" TargetMode="Externa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8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9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sorting-algorithms.com" TargetMode="External"/><Relationship Id="rId3" Type="http://schemas.openxmlformats.org/officeDocument/2006/relationships/hyperlink" Target="http://www.cs.usfca.edu/~galles/visualization/Algorithms.html" TargetMode="External"/><Relationship Id="rId4" Type="http://schemas.openxmlformats.org/officeDocument/2006/relationships/hyperlink" Target="https://www.youtube.com/watch?v=GCae1WNvnZM" TargetMode="External"/><Relationship Id="rId5" Type="http://schemas.openxmlformats.org/officeDocument/2006/relationships/hyperlink" Target="https://www.youtube.com/watch?v=XE4VP_8Y0BU" TargetMode="External"/><Relationship Id="rId6" Type="http://schemas.openxmlformats.org/officeDocument/2006/relationships/hyperlink" Target="http://goo.gl/vOgaT5" TargetMode="External"/><Relationship Id="rId7" Type="http://schemas.openxmlformats.org/officeDocument/2006/relationships/hyperlink" Target="https://www.youtube.com/watch?v=kPRA0W1kECg" TargetMode="External"/><Relationship Id="rId8" Type="http://schemas.openxmlformats.org/officeDocument/2006/relationships/hyperlink" Target="https://www.youtube.com/channel/UCIqiLefbVHsOAXDAxQJH7Xw" TargetMode="External"/><Relationship Id="rId9" Type="http://schemas.openxmlformats.org/officeDocument/2006/relationships/hyperlink" Target="https://en.wikipedia.org/wiki/Radix_sort" TargetMode="External"/><Relationship Id="rId10" Type="http://schemas.openxmlformats.org/officeDocument/2006/relationships/hyperlink" Target="https://en.wikipedia.org/wiki/Shellsort" TargetMode="External"/><Relationship Id="rId11" Type="http://schemas.openxmlformats.org/officeDocument/2006/relationships/hyperlink" Target="https://en.wikipedia.org/wiki/Bogosort" TargetMode="External"/></Relationships>

</file>

<file path=ppt/slides/_rels/slide9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Wednesday, April 26, 2017"/>
          <p:cNvSpPr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Wednesday, April 26, 2017</a:t>
            </a:r>
          </a:p>
        </p:txBody>
      </p:sp>
      <p:sp>
        <p:nvSpPr>
          <p:cNvPr id="148" name="Programming Abstractions…"/>
          <p:cNvSpPr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Spring 2017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Section 10.2</a:t>
            </a:r>
          </a:p>
        </p:txBody>
      </p:sp>
      <p:sp>
        <p:nvSpPr>
          <p:cNvPr id="149" name="CS 106B…"/>
          <p:cNvSpPr/>
          <p:nvPr/>
        </p:nvSpPr>
        <p:spPr>
          <a:xfrm>
            <a:off x="1063288" y="415500"/>
            <a:ext cx="7824666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429259">
              <a:defRPr sz="9932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429259">
              <a:defRPr sz="7800">
                <a:solidFill>
                  <a:srgbClr val="7F0325"/>
                </a:solidFill>
              </a:defRPr>
            </a:pPr>
            <a:r>
              <a:t>Lecture 11: Sorting</a:t>
            </a:r>
          </a:p>
        </p:txBody>
      </p:sp>
      <p:pic>
        <p:nvPicPr>
          <p:cNvPr id="15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rcRect l="4211" t="0" r="0" b="0"/>
          <a:stretch>
            <a:fillRect/>
          </a:stretch>
        </p:blipFill>
        <p:spPr>
          <a:xfrm>
            <a:off x="12070882" y="2395556"/>
            <a:ext cx="13006134" cy="8924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153" name="Logistics…"/>
          <p:cNvSpPr/>
          <p:nvPr/>
        </p:nvSpPr>
        <p:spPr>
          <a:xfrm>
            <a:off x="903694" y="1868881"/>
            <a:ext cx="22576612" cy="11317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45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Practice Midterm: Thursday 8-10pm, Bishop Auditorium.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Real Midterm: Next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Thursday</a:t>
            </a:r>
            <a:r>
              <a:t>, 7-9pm. Please email if you need an alternate time!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Tiny Feedback: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2" marL="685800" indent="-228600" algn="l">
              <a:buSzPct val="100000"/>
              <a:buChar char="•"/>
              <a:defRPr sz="4500"/>
            </a:pP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Maybe post the Tiny Feedback to the website (don't waste time)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2" marL="685800" indent="-228600" algn="l">
              <a:buSzPct val="100000"/>
              <a:buChar char="•"/>
              <a:defRPr sz="4500"/>
            </a:pPr>
          </a:p>
          <a:p>
            <a:pPr marL="228600" indent="-228600" algn="l">
              <a:buSzPct val="100000"/>
              <a:buChar char="•"/>
              <a:defRPr sz="4500"/>
            </a:pPr>
            <a:r>
              <a:t>Sorting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Insertion Sort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Selection Sort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Merge Sort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Quicksort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Other sorts you might want to look at:</a:t>
            </a:r>
          </a:p>
          <a:p>
            <a:pPr lvl="2" marL="685800" indent="-228600" algn="l">
              <a:buSzPct val="100000"/>
              <a:buChar char="•"/>
              <a:defRPr sz="3700"/>
            </a:pPr>
            <a:r>
              <a:t>Radix Sort</a:t>
            </a:r>
          </a:p>
          <a:p>
            <a:pPr lvl="2" marL="685800" indent="-228600" algn="l">
              <a:buSzPct val="100000"/>
              <a:buChar char="•"/>
              <a:defRPr sz="3700"/>
            </a:pPr>
            <a:r>
              <a:t>Shell Sort</a:t>
            </a:r>
          </a:p>
          <a:p>
            <a:pPr lvl="2" marL="685800" indent="-228600" algn="l">
              <a:buSzPct val="100000"/>
              <a:buChar char="•"/>
              <a:defRPr sz="3700"/>
            </a:pPr>
            <a:r>
              <a:t>Tim Sort</a:t>
            </a:r>
          </a:p>
          <a:p>
            <a:pPr lvl="2" marL="685800" indent="-228600" algn="l">
              <a:buSzPct val="100000"/>
              <a:buChar char="•"/>
              <a:defRPr sz="3700"/>
            </a:pPr>
            <a:r>
              <a:t>Heap Sort (we will cover heaps later in the course)</a:t>
            </a:r>
          </a:p>
          <a:p>
            <a:pPr lvl="2" marL="685800" indent="-228600" algn="l">
              <a:buSzPct val="100000"/>
              <a:buChar char="•"/>
              <a:defRPr sz="3700"/>
            </a:pPr>
            <a:r>
              <a:t>Bogosort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orting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Sorting!</a:t>
            </a:r>
          </a:p>
        </p:txBody>
      </p:sp>
      <p:sp>
        <p:nvSpPr>
          <p:cNvPr id="156" name="In general, sorting consists of putting elements into a particular order, most often the order is numerical or lexicographical (i.e., alphabetic).…"/>
          <p:cNvSpPr/>
          <p:nvPr/>
        </p:nvSpPr>
        <p:spPr>
          <a:xfrm>
            <a:off x="410638" y="3768409"/>
            <a:ext cx="13661077" cy="617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In general, sorting consists of putting elements into a particular order, most often the order is numerical or lexicographical (i.e., alphabetic).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In order for a list to be sorted, it must: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be in nondecreasing order (each element must be no smaller than the previous element)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be a permutation of the input</a:t>
            </a:r>
          </a:p>
        </p:txBody>
      </p:sp>
      <p:pic>
        <p:nvPicPr>
          <p:cNvPr id="15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58689" y="3472879"/>
            <a:ext cx="9026988" cy="67702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orting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Sorting!</a:t>
            </a:r>
          </a:p>
        </p:txBody>
      </p:sp>
      <p:sp>
        <p:nvSpPr>
          <p:cNvPr id="160" name="Sorting is a well-researched subject, although new algorithms do arise (see Timsort, from 2002)…"/>
          <p:cNvSpPr/>
          <p:nvPr/>
        </p:nvSpPr>
        <p:spPr>
          <a:xfrm>
            <a:off x="410638" y="2999739"/>
            <a:ext cx="13661077" cy="771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Sorting is a well-researched subject, although new algorithms do arise (see Timsort, from 2002)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Fundamentally,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comparison</a:t>
            </a:r>
            <a:r>
              <a:t> sorts at best have a complexity of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O(n log n)</a:t>
            </a:r>
            <a:r>
              <a:t>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We also need to consider the space complexity: some sorts can be done in place, meaning the sorting does not take extra memory. This can be an important factor when choosing a sorting algorithm!</a:t>
            </a:r>
          </a:p>
        </p:txBody>
      </p:sp>
      <p:pic>
        <p:nvPicPr>
          <p:cNvPr id="16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78992" y="3359231"/>
            <a:ext cx="9058186" cy="5970591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(must sort)"/>
          <p:cNvSpPr/>
          <p:nvPr/>
        </p:nvSpPr>
        <p:spPr>
          <a:xfrm>
            <a:off x="18121041" y="9511588"/>
            <a:ext cx="300672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(must sort)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orting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Sorting!</a:t>
            </a:r>
          </a:p>
        </p:txBody>
      </p:sp>
      <p:sp>
        <p:nvSpPr>
          <p:cNvPr id="165" name="In-place sorting can be “stable” or “unstable”: a stable sort retains the order of elements with the same key, from the original unsorted list to the final, sorted, list…"/>
          <p:cNvSpPr/>
          <p:nvPr/>
        </p:nvSpPr>
        <p:spPr>
          <a:xfrm>
            <a:off x="353466" y="1654541"/>
            <a:ext cx="9751137" cy="7703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In-place sorting can be “stable” or “unstable”: a stable sort retains the order of elements with the same key, from the original unsorted list to the final, sorted, list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There are some phenomenal online sorting demonstrations: see the “Sorting Algorithm Animations” website:</a:t>
            </a:r>
          </a:p>
        </p:txBody>
      </p:sp>
      <p:sp>
        <p:nvSpPr>
          <p:cNvPr id="166" name="http://www.sorting-algorithms.com, or the animation site at: http://www.cs.usfca.edu/~galles/visualization/ComparisonSort.html  or the cool “15 sorts in 6 minutes” video on YouTube: https://www.youtube.com/watch?v=kPRA0W1kECg"/>
          <p:cNvSpPr/>
          <p:nvPr/>
        </p:nvSpPr>
        <p:spPr>
          <a:xfrm>
            <a:off x="213674" y="9624989"/>
            <a:ext cx="21612587" cy="313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 </a:t>
            </a:r>
            <a:r>
              <a:rPr u="sng">
                <a:hlinkClick r:id="rId2" invalidUrl="" action="" tgtFrame="" tooltip="" history="1" highlightClick="0" endSnd="0"/>
              </a:rPr>
              <a:t>http://www.sorting-algorithms.com</a:t>
            </a:r>
            <a:r>
              <a:t>, or the animation site at: </a:t>
            </a:r>
            <a:r>
              <a:rPr u="sng">
                <a:hlinkClick r:id="rId3" invalidUrl="" action="" tgtFrame="" tooltip="" history="1" highlightClick="0" endSnd="0"/>
              </a:rPr>
              <a:t>http://www.cs.usfca.edu/~galles/visualization/ComparisonSort.html</a:t>
            </a:r>
            <a:r>
              <a:t>  or the cool “15 sorts in 6 minutes” video on YouTube: </a:t>
            </a:r>
            <a:r>
              <a:rPr u="sng">
                <a:hlinkClick r:id="rId4" invalidUrl="" action="" tgtFrame="" tooltip="" history="1" highlightClick="0" endSnd="0"/>
              </a:rPr>
              <a:t>https://www.youtube.com/watch?v=kPRA0W1kECg</a:t>
            </a:r>
            <a:r>
              <a:t> </a:t>
            </a:r>
          </a:p>
        </p:txBody>
      </p:sp>
      <p:pic>
        <p:nvPicPr>
          <p:cNvPr id="167" name="pasted-image.png" descr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157872" y="2146492"/>
            <a:ext cx="13581562" cy="71342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or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Sorts</a:t>
            </a:r>
          </a:p>
        </p:txBody>
      </p:sp>
      <p:sp>
        <p:nvSpPr>
          <p:cNvPr id="170" name="There are many, many different ways to sort elements in a list. We will look at the following:"/>
          <p:cNvSpPr/>
          <p:nvPr/>
        </p:nvSpPr>
        <p:spPr>
          <a:xfrm>
            <a:off x="771387" y="2260215"/>
            <a:ext cx="21424604" cy="1908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571499" indent="-571499" algn="l">
              <a:buSzPct val="75000"/>
              <a:buFont typeface="Helvetica Neue"/>
              <a:buChar char="•"/>
              <a:defRPr sz="5900"/>
            </a:lvl1pPr>
          </a:lstStyle>
          <a:p>
            <a:pPr/>
            <a:r>
              <a:t>There are many, many different ways to sort elements in a list. We will look at the following:</a:t>
            </a:r>
          </a:p>
        </p:txBody>
      </p:sp>
      <p:sp>
        <p:nvSpPr>
          <p:cNvPr id="171" name="Insertion Sort…"/>
          <p:cNvSpPr/>
          <p:nvPr/>
        </p:nvSpPr>
        <p:spPr>
          <a:xfrm>
            <a:off x="9100648" y="5217527"/>
            <a:ext cx="6182704" cy="459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defRPr sz="7300"/>
            </a:pPr>
            <a:r>
              <a:t>Insertion Sort</a:t>
            </a:r>
          </a:p>
          <a:p>
            <a:pPr lvl="1">
              <a:defRPr sz="7300"/>
            </a:pPr>
            <a:r>
              <a:t>Selection Sort</a:t>
            </a:r>
          </a:p>
          <a:p>
            <a:pPr lvl="1">
              <a:defRPr sz="7300"/>
            </a:pPr>
            <a:r>
              <a:t>Merge Sort</a:t>
            </a:r>
          </a:p>
          <a:p>
            <a:pPr lvl="1">
              <a:defRPr sz="7300"/>
            </a:pPr>
            <a:r>
              <a:t>Quicksort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or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Sorts</a:t>
            </a:r>
          </a:p>
        </p:txBody>
      </p:sp>
      <p:sp>
        <p:nvSpPr>
          <p:cNvPr id="174" name="Insertion Sort…"/>
          <p:cNvSpPr/>
          <p:nvPr/>
        </p:nvSpPr>
        <p:spPr>
          <a:xfrm>
            <a:off x="9100648" y="5188941"/>
            <a:ext cx="6182704" cy="459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defRPr sz="7300"/>
            </a:pPr>
            <a:r>
              <a:t>Insertion Sort</a:t>
            </a:r>
          </a:p>
          <a:p>
            <a:pPr lvl="1">
              <a:defRPr sz="7300"/>
            </a:pPr>
            <a:r>
              <a:t>Selection Sort</a:t>
            </a:r>
          </a:p>
          <a:p>
            <a:pPr lvl="1">
              <a:defRPr sz="7300"/>
            </a:pPr>
            <a:r>
              <a:t>Merge Sort</a:t>
            </a:r>
          </a:p>
          <a:p>
            <a:pPr lvl="1">
              <a:defRPr sz="7300"/>
            </a:pPr>
            <a:r>
              <a:t>Quicksort</a:t>
            </a:r>
          </a:p>
        </p:txBody>
      </p:sp>
      <p:sp>
        <p:nvSpPr>
          <p:cNvPr id="175" name="Rounded Rectangle"/>
          <p:cNvSpPr/>
          <p:nvPr/>
        </p:nvSpPr>
        <p:spPr>
          <a:xfrm>
            <a:off x="9290526" y="5251070"/>
            <a:ext cx="6025355" cy="1270001"/>
          </a:xfrm>
          <a:prstGeom prst="roundRect">
            <a:avLst>
              <a:gd name="adj" fmla="val 15000"/>
            </a:avLst>
          </a:prstGeom>
          <a:solidFill>
            <a:srgbClr val="7F0325">
              <a:alpha val="3942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178" name="Insertion sort: orders a list of values by repetitively inserting a particular value into a sorted subset of the list…"/>
          <p:cNvSpPr/>
          <p:nvPr/>
        </p:nvSpPr>
        <p:spPr>
          <a:xfrm>
            <a:off x="837564" y="3387409"/>
            <a:ext cx="22732366" cy="694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Insertion sort: orders a list of values by repetitively inserting a particular value into a sorted subset of the list</a:t>
            </a:r>
          </a:p>
          <a:p>
            <a:pPr algn="l"/>
          </a:p>
          <a:p>
            <a:pPr algn="l"/>
            <a:r>
              <a:t>More specifically:</a:t>
            </a:r>
          </a:p>
          <a:p>
            <a:pPr algn="l"/>
            <a:r>
              <a:t>– consider the first item to be a sorted sublist of length 1</a:t>
            </a:r>
          </a:p>
          <a:p>
            <a:pPr algn="l"/>
            <a:r>
              <a:t>– insert second item into sorted sublist, shifting first item if needed</a:t>
            </a:r>
          </a:p>
          <a:p>
            <a:pPr algn="l"/>
            <a:r>
              <a:t>– insert third item into sorted sublist, shifting items 1-2 as needed</a:t>
            </a:r>
          </a:p>
          <a:p>
            <a:pPr algn="l"/>
            <a:r>
              <a:t>– ...</a:t>
            </a:r>
          </a:p>
          <a:p>
            <a:pPr algn="l"/>
            <a:r>
              <a:t>– repeat until all values have been inserted into their proper positions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181" name="Algorithm:…"/>
          <p:cNvSpPr/>
          <p:nvPr/>
        </p:nvSpPr>
        <p:spPr>
          <a:xfrm>
            <a:off x="1254718" y="7505935"/>
            <a:ext cx="21874563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Algorithm: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iterate through the list (starting with the second element)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at each element, shuffle the neighbors below that element up until the proper place is found for the element, and place it there.</a:t>
            </a:r>
          </a:p>
        </p:txBody>
      </p:sp>
      <p:graphicFrame>
        <p:nvGraphicFramePr>
          <p:cNvPr id="182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185" name="Algorithm:…"/>
          <p:cNvSpPr/>
          <p:nvPr/>
        </p:nvSpPr>
        <p:spPr>
          <a:xfrm>
            <a:off x="1254718" y="7505935"/>
            <a:ext cx="21874563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Algorithm: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iterate through the list (starting with the second element)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at each element, shuffle the neighbors below that element up until the proper place is found for the element, and place it there.</a:t>
            </a:r>
          </a:p>
        </p:txBody>
      </p:sp>
      <p:graphicFrame>
        <p:nvGraphicFramePr>
          <p:cNvPr id="186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187" name="Line"/>
          <p:cNvSpPr/>
          <p:nvPr/>
        </p:nvSpPr>
        <p:spPr>
          <a:xfrm>
            <a:off x="2304562" y="4511811"/>
            <a:ext cx="1145092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8" name="Line"/>
          <p:cNvSpPr/>
          <p:nvPr/>
        </p:nvSpPr>
        <p:spPr>
          <a:xfrm flipV="1">
            <a:off x="2133002" y="3079254"/>
            <a:ext cx="1117735" cy="807104"/>
          </a:xfrm>
          <a:prstGeom prst="line">
            <a:avLst/>
          </a:prstGeom>
          <a:ln w="88900">
            <a:solidFill>
              <a:srgbClr val="FF2600"/>
            </a:solidFill>
            <a:head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189" name="Table"/>
          <p:cNvGraphicFramePr/>
          <p:nvPr/>
        </p:nvGraphicFramePr>
        <p:xfrm>
          <a:off x="2927863" y="2406744"/>
          <a:ext cx="1145093" cy="10534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32391"/>
              </a:tblGrid>
              <a:tr h="104074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192" name="Algorithm:…"/>
          <p:cNvSpPr/>
          <p:nvPr/>
        </p:nvSpPr>
        <p:spPr>
          <a:xfrm>
            <a:off x="1254718" y="7505935"/>
            <a:ext cx="21874563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Algorithm: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iterate through the list (starting with the second element)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at each element, shuffle the neighbors below that element up until the proper place is found for the element, and place it there.</a:t>
            </a:r>
          </a:p>
        </p:txBody>
      </p:sp>
      <p:graphicFrame>
        <p:nvGraphicFramePr>
          <p:cNvPr id="193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194" name="Line"/>
          <p:cNvSpPr/>
          <p:nvPr/>
        </p:nvSpPr>
        <p:spPr>
          <a:xfrm>
            <a:off x="4650272" y="2858053"/>
            <a:ext cx="1" cy="1053449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5" name="in place already (i.e., already bigger than 9)"/>
          <p:cNvSpPr/>
          <p:nvPr/>
        </p:nvSpPr>
        <p:spPr>
          <a:xfrm>
            <a:off x="1205770" y="1993969"/>
            <a:ext cx="1173861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in place already (i.e., already bigger than 9)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198" name="Algorithm:…"/>
          <p:cNvSpPr/>
          <p:nvPr/>
        </p:nvSpPr>
        <p:spPr>
          <a:xfrm>
            <a:off x="1254718" y="7505935"/>
            <a:ext cx="21874563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Algorithm: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iterate through the list (starting with the second element)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at each element, shuffle the neighbors below that element up until the proper place is found for the element, and place it there.</a:t>
            </a:r>
          </a:p>
        </p:txBody>
      </p:sp>
      <p:graphicFrame>
        <p:nvGraphicFramePr>
          <p:cNvPr id="199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200" name="Line"/>
          <p:cNvSpPr/>
          <p:nvPr/>
        </p:nvSpPr>
        <p:spPr>
          <a:xfrm>
            <a:off x="5020247" y="4000101"/>
            <a:ext cx="1145093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1" name="Line"/>
          <p:cNvSpPr/>
          <p:nvPr/>
        </p:nvSpPr>
        <p:spPr>
          <a:xfrm flipV="1">
            <a:off x="2842854" y="2917123"/>
            <a:ext cx="2952052" cy="919328"/>
          </a:xfrm>
          <a:prstGeom prst="line">
            <a:avLst/>
          </a:prstGeom>
          <a:ln w="88900">
            <a:solidFill>
              <a:srgbClr val="FF2600"/>
            </a:solidFill>
            <a:head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202" name="Table"/>
          <p:cNvGraphicFramePr/>
          <p:nvPr/>
        </p:nvGraphicFramePr>
        <p:xfrm>
          <a:off x="5472032" y="2244614"/>
          <a:ext cx="1145093" cy="10534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32391"/>
              </a:tblGrid>
              <a:tr h="104074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3" name="Line"/>
          <p:cNvSpPr/>
          <p:nvPr/>
        </p:nvSpPr>
        <p:spPr>
          <a:xfrm>
            <a:off x="3289146" y="4000101"/>
            <a:ext cx="1145093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4" name="8 &lt; 10, so 10 moves right. Then 8 &lt; 9, so move 9 right"/>
          <p:cNvSpPr/>
          <p:nvPr/>
        </p:nvSpPr>
        <p:spPr>
          <a:xfrm>
            <a:off x="7186653" y="2185881"/>
            <a:ext cx="1509903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8 &lt; 10, so 10 moves right. Then 8 &lt; 9, so move 9 right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207" name="Algorithm:…"/>
          <p:cNvSpPr/>
          <p:nvPr/>
        </p:nvSpPr>
        <p:spPr>
          <a:xfrm>
            <a:off x="1254718" y="7505935"/>
            <a:ext cx="21874563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Algorithm: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iterate through the list (starting with the second element)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at each element, shuffle the neighbors below that element up until the proper place is found for the element, and place it there.</a:t>
            </a:r>
          </a:p>
        </p:txBody>
      </p:sp>
      <p:graphicFrame>
        <p:nvGraphicFramePr>
          <p:cNvPr id="208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209" name="Line"/>
          <p:cNvSpPr/>
          <p:nvPr/>
        </p:nvSpPr>
        <p:spPr>
          <a:xfrm>
            <a:off x="7394544" y="2943811"/>
            <a:ext cx="1" cy="1053449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0" name="in place already (i.e., already bigger than 10)"/>
          <p:cNvSpPr/>
          <p:nvPr/>
        </p:nvSpPr>
        <p:spPr>
          <a:xfrm>
            <a:off x="3773512" y="2079727"/>
            <a:ext cx="120916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in place already (i.e., already bigger than 10)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213" name="Algorithm:…"/>
          <p:cNvSpPr/>
          <p:nvPr/>
        </p:nvSpPr>
        <p:spPr>
          <a:xfrm>
            <a:off x="1254718" y="7505935"/>
            <a:ext cx="21874563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Algorithm: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iterate through the list (starting with the second element)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at each element, shuffle the neighbors below that element up until the proper place is found for the element, and place it there.</a:t>
            </a:r>
          </a:p>
        </p:txBody>
      </p:sp>
      <p:graphicFrame>
        <p:nvGraphicFramePr>
          <p:cNvPr id="214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215" name="Line"/>
          <p:cNvSpPr/>
          <p:nvPr/>
        </p:nvSpPr>
        <p:spPr>
          <a:xfrm>
            <a:off x="7335727" y="3854329"/>
            <a:ext cx="1145093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6" name="Line"/>
          <p:cNvSpPr/>
          <p:nvPr/>
        </p:nvSpPr>
        <p:spPr>
          <a:xfrm flipV="1">
            <a:off x="6992650" y="2993496"/>
            <a:ext cx="1117736" cy="807104"/>
          </a:xfrm>
          <a:prstGeom prst="line">
            <a:avLst/>
          </a:prstGeom>
          <a:ln w="88900">
            <a:solidFill>
              <a:srgbClr val="FF2600"/>
            </a:solidFill>
            <a:head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217" name="Table"/>
          <p:cNvGraphicFramePr/>
          <p:nvPr/>
        </p:nvGraphicFramePr>
        <p:xfrm>
          <a:off x="8159132" y="2286931"/>
          <a:ext cx="1145092" cy="10534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32391"/>
              </a:tblGrid>
              <a:tr h="104074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220" name="Algorithm:…"/>
          <p:cNvSpPr/>
          <p:nvPr/>
        </p:nvSpPr>
        <p:spPr>
          <a:xfrm>
            <a:off x="1254718" y="7505935"/>
            <a:ext cx="21874563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Algorithm: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iterate through the list (starting with the second element)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at each element, shuffle the neighbors below that element up until the proper place is found for the element, and place it there.</a:t>
            </a:r>
          </a:p>
        </p:txBody>
      </p:sp>
      <p:graphicFrame>
        <p:nvGraphicFramePr>
          <p:cNvPr id="221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222" name="Line"/>
          <p:cNvSpPr/>
          <p:nvPr/>
        </p:nvSpPr>
        <p:spPr>
          <a:xfrm>
            <a:off x="10167402" y="2915225"/>
            <a:ext cx="1" cy="1053449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3" name="in place already (i.e., already bigger than 12)"/>
          <p:cNvSpPr/>
          <p:nvPr/>
        </p:nvSpPr>
        <p:spPr>
          <a:xfrm>
            <a:off x="6546370" y="2051141"/>
            <a:ext cx="120916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in place already (i.e., already bigger than 12)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226" name="Algorithm:…"/>
          <p:cNvSpPr/>
          <p:nvPr/>
        </p:nvSpPr>
        <p:spPr>
          <a:xfrm>
            <a:off x="1254718" y="7505935"/>
            <a:ext cx="21874563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Algorithm: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iterate through the list (starting with the second element)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at each element, shuffle the neighbors below that element up until the proper place is found for the element, and place it there.</a:t>
            </a:r>
          </a:p>
        </p:txBody>
      </p:sp>
      <p:graphicFrame>
        <p:nvGraphicFramePr>
          <p:cNvPr id="227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228" name="Line"/>
          <p:cNvSpPr/>
          <p:nvPr/>
        </p:nvSpPr>
        <p:spPr>
          <a:xfrm>
            <a:off x="10280102" y="3997259"/>
            <a:ext cx="1145093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9" name="Line"/>
          <p:cNvSpPr/>
          <p:nvPr/>
        </p:nvSpPr>
        <p:spPr>
          <a:xfrm flipV="1">
            <a:off x="1418348" y="2957092"/>
            <a:ext cx="9350552" cy="872094"/>
          </a:xfrm>
          <a:prstGeom prst="line">
            <a:avLst/>
          </a:prstGeom>
          <a:ln w="88900">
            <a:solidFill>
              <a:srgbClr val="FF2600"/>
            </a:solidFill>
            <a:head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230" name="Table"/>
          <p:cNvGraphicFramePr/>
          <p:nvPr/>
        </p:nvGraphicFramePr>
        <p:xfrm>
          <a:off x="10960576" y="2372690"/>
          <a:ext cx="1145093" cy="10534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32391"/>
              </a:tblGrid>
              <a:tr h="104074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31" name="Line"/>
          <p:cNvSpPr/>
          <p:nvPr/>
        </p:nvSpPr>
        <p:spPr>
          <a:xfrm>
            <a:off x="8764946" y="3997259"/>
            <a:ext cx="1145093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2" name="Line"/>
          <p:cNvSpPr/>
          <p:nvPr/>
        </p:nvSpPr>
        <p:spPr>
          <a:xfrm>
            <a:off x="7211824" y="3997259"/>
            <a:ext cx="1145092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3" name="Line"/>
          <p:cNvSpPr/>
          <p:nvPr/>
        </p:nvSpPr>
        <p:spPr>
          <a:xfrm>
            <a:off x="5816677" y="3997259"/>
            <a:ext cx="1145093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4" name="Line"/>
          <p:cNvSpPr/>
          <p:nvPr/>
        </p:nvSpPr>
        <p:spPr>
          <a:xfrm>
            <a:off x="4421531" y="3997259"/>
            <a:ext cx="1145092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5" name="Line"/>
          <p:cNvSpPr/>
          <p:nvPr/>
        </p:nvSpPr>
        <p:spPr>
          <a:xfrm>
            <a:off x="3184360" y="3997259"/>
            <a:ext cx="1145093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6" name="Lots of shifting!"/>
          <p:cNvSpPr/>
          <p:nvPr/>
        </p:nvSpPr>
        <p:spPr>
          <a:xfrm>
            <a:off x="12521288" y="2470474"/>
            <a:ext cx="44297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Lots of shifting! </a:t>
            </a:r>
          </a:p>
        </p:txBody>
      </p:sp>
      <p:sp>
        <p:nvSpPr>
          <p:cNvPr id="237" name="Line"/>
          <p:cNvSpPr/>
          <p:nvPr/>
        </p:nvSpPr>
        <p:spPr>
          <a:xfrm>
            <a:off x="1947189" y="3997259"/>
            <a:ext cx="1145093" cy="1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240" name="Algorithm:…"/>
          <p:cNvSpPr/>
          <p:nvPr/>
        </p:nvSpPr>
        <p:spPr>
          <a:xfrm>
            <a:off x="1254718" y="7505935"/>
            <a:ext cx="21874563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Algorithm: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iterate through the list (starting with the second element)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at each element, shuffle the neighbors below that element up until the proper place is found for the element, and place it there.</a:t>
            </a:r>
          </a:p>
        </p:txBody>
      </p:sp>
      <p:graphicFrame>
        <p:nvGraphicFramePr>
          <p:cNvPr id="241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242" name="Okay"/>
          <p:cNvSpPr/>
          <p:nvPr/>
        </p:nvSpPr>
        <p:spPr>
          <a:xfrm>
            <a:off x="12115115" y="1750986"/>
            <a:ext cx="152590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Okay</a:t>
            </a:r>
          </a:p>
        </p:txBody>
      </p:sp>
      <p:sp>
        <p:nvSpPr>
          <p:cNvPr id="243" name="Line"/>
          <p:cNvSpPr/>
          <p:nvPr/>
        </p:nvSpPr>
        <p:spPr>
          <a:xfrm>
            <a:off x="12878067" y="2829467"/>
            <a:ext cx="1" cy="1053449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Inser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</a:t>
            </a:r>
          </a:p>
        </p:txBody>
      </p:sp>
      <p:sp>
        <p:nvSpPr>
          <p:cNvPr id="246" name="Complexity:…"/>
          <p:cNvSpPr/>
          <p:nvPr/>
        </p:nvSpPr>
        <p:spPr>
          <a:xfrm>
            <a:off x="1254718" y="7886935"/>
            <a:ext cx="7092500" cy="2369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Complexity:</a:t>
            </a:r>
          </a:p>
          <a:p>
            <a:pPr algn="l"/>
            <a:r>
              <a:t>Worst performance: </a:t>
            </a:r>
          </a:p>
          <a:p>
            <a:pPr algn="l"/>
            <a:r>
              <a:t>Best performance: </a:t>
            </a:r>
          </a:p>
        </p:txBody>
      </p:sp>
      <p:graphicFrame>
        <p:nvGraphicFramePr>
          <p:cNvPr id="247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248" name="Okay"/>
          <p:cNvSpPr/>
          <p:nvPr/>
        </p:nvSpPr>
        <p:spPr>
          <a:xfrm>
            <a:off x="13487252" y="1750986"/>
            <a:ext cx="152590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Okay</a:t>
            </a:r>
          </a:p>
        </p:txBody>
      </p:sp>
      <p:sp>
        <p:nvSpPr>
          <p:cNvPr id="249" name="Line"/>
          <p:cNvSpPr/>
          <p:nvPr/>
        </p:nvSpPr>
        <p:spPr>
          <a:xfrm>
            <a:off x="14250204" y="2829467"/>
            <a:ext cx="1" cy="1053449"/>
          </a:xfrm>
          <a:prstGeom prst="line">
            <a:avLst/>
          </a:prstGeom>
          <a:ln w="889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0" name="O(n2) (why? -- see extra slide!)"/>
          <p:cNvSpPr/>
          <p:nvPr/>
        </p:nvSpPr>
        <p:spPr>
          <a:xfrm>
            <a:off x="6915425" y="8648935"/>
            <a:ext cx="91841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914400">
              <a:spcBef>
                <a:spcPts val="600"/>
              </a:spcBef>
              <a:defRPr>
                <a:uFill>
                  <a:solidFill>
                    <a:srgbClr val="FFFFFF"/>
                  </a:solidFill>
                </a:uFill>
              </a:defRPr>
            </a:pPr>
            <a:r>
              <a:t>O(n</a:t>
            </a:r>
            <a:r>
              <a:rPr baseline="31999"/>
              <a:t>2</a:t>
            </a:r>
            <a:r>
              <a:t>) (why? -- see extra slide!)</a:t>
            </a:r>
          </a:p>
        </p:txBody>
      </p:sp>
      <p:sp>
        <p:nvSpPr>
          <p:cNvPr id="251" name="O(n)"/>
          <p:cNvSpPr/>
          <p:nvPr/>
        </p:nvSpPr>
        <p:spPr>
          <a:xfrm>
            <a:off x="6897541" y="9466416"/>
            <a:ext cx="1655772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914400">
              <a:spcBef>
                <a:spcPts val="600"/>
              </a:spcBef>
              <a:defRPr>
                <a:uFill>
                  <a:solidFill>
                    <a:srgbClr val="FFFFFF"/>
                  </a:solidFill>
                </a:uFill>
              </a:defRPr>
            </a:pPr>
            <a:r>
              <a:t>O(n)</a:t>
            </a:r>
          </a:p>
        </p:txBody>
      </p:sp>
      <p:sp>
        <p:nvSpPr>
          <p:cNvPr id="252" name="Average performance: O(n2) (but very fast for small arrays!)…"/>
          <p:cNvSpPr/>
          <p:nvPr/>
        </p:nvSpPr>
        <p:spPr>
          <a:xfrm>
            <a:off x="610813" y="10873220"/>
            <a:ext cx="19630598" cy="1692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marL="685800" indent="-228600" algn="l" defTabSz="914400">
              <a:spcBef>
                <a:spcPts val="600"/>
              </a:spcBef>
              <a:buSzPct val="100000"/>
              <a:buChar char="–"/>
              <a:defRPr>
                <a:uFill>
                  <a:solidFill>
                    <a:srgbClr val="FFFFFF"/>
                  </a:solidFill>
                </a:uFill>
              </a:defRPr>
            </a:pPr>
            <a:r>
              <a:t>Average performance: O(n</a:t>
            </a:r>
            <a:r>
              <a:rPr baseline="31999"/>
              <a:t>2</a:t>
            </a:r>
            <a:r>
              <a:t>) (but very fast for small arrays!)</a:t>
            </a:r>
          </a:p>
          <a:p>
            <a:pPr lvl="1" marL="685800" indent="-228600" algn="l" defTabSz="914400">
              <a:spcBef>
                <a:spcPts val="600"/>
              </a:spcBef>
              <a:buSzPct val="100000"/>
              <a:buChar char="–"/>
              <a:defRPr>
                <a:uFill>
                  <a:solidFill>
                    <a:srgbClr val="FFFFFF"/>
                  </a:solidFill>
                </a:uFill>
              </a:defRPr>
            </a:pPr>
            <a:r>
              <a:t>Worst case </a:t>
            </a:r>
            <a:r>
              <a:t>space</a:t>
            </a:r>
            <a:r>
              <a:t> complexity: O(n) total (plus one for swapping)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1" grpId="2"/>
      <p:bldP build="whole" bldLvl="1" animBg="1" rev="0" advAuto="0" spid="250" grpId="1"/>
      <p:bldP build="whole" bldLvl="1" animBg="1" rev="0" advAuto="0" spid="252" grpId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Insertion Sort Co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Insertion Sort Code</a:t>
            </a:r>
          </a:p>
        </p:txBody>
      </p:sp>
      <p:grpSp>
        <p:nvGrpSpPr>
          <p:cNvPr id="257" name="// Rearranges the elements of v into sorted order.…"/>
          <p:cNvGrpSpPr/>
          <p:nvPr/>
        </p:nvGrpSpPr>
        <p:grpSpPr>
          <a:xfrm>
            <a:off x="532838" y="2349723"/>
            <a:ext cx="23318324" cy="10160001"/>
            <a:chOff x="0" y="0"/>
            <a:chExt cx="23318322" cy="10160000"/>
          </a:xfrm>
        </p:grpSpPr>
        <p:sp>
          <p:nvSpPr>
            <p:cNvPr id="256" name="// Rearranges the elements of v into sorted order.…"/>
            <p:cNvSpPr/>
            <p:nvPr/>
          </p:nvSpPr>
          <p:spPr>
            <a:xfrm>
              <a:off x="38100" y="38100"/>
              <a:ext cx="23242124" cy="10083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tabLst>
                  <a:tab pos="342900" algn="l"/>
                </a:tabLst>
                <a:defRPr sz="52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Rearranges the elements of v into sorted order.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433FF"/>
                  </a:solidFill>
                </a:rPr>
                <a:t>void</a:t>
              </a:r>
              <a:r>
                <a:t> insertionSort(Vector&lt;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&gt;&amp; v) {</a:t>
              </a: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0433FF"/>
                  </a:solidFill>
                </a:rPr>
                <a:t>for</a:t>
              </a:r>
              <a:r>
                <a:t> (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 i = 1; i &lt; v.size(); i++) {</a:t>
              </a: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 temp = v[i];</a:t>
              </a:r>
            </a:p>
            <a:p>
              <a:pPr algn="l" defTabSz="457200">
                <a:tabLst>
                  <a:tab pos="342900" algn="l"/>
                </a:tabLst>
                <a:defRPr sz="52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    </a:t>
              </a:r>
              <a:r>
                <a:t>// slide elements right to make room for v[i]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 j = i;</a:t>
              </a: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0433FF"/>
                  </a:solidFill>
                </a:rPr>
                <a:t>while</a:t>
              </a:r>
              <a:r>
                <a:t> (j &gt;= 1 &amp;&amp; v[j - 1] &gt; temp) {</a:t>
              </a: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v[j] = v[j - 1];</a:t>
              </a: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j--; </a:t>
              </a: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v[j] = temp;</a:t>
              </a: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457200">
                <a:tabLst>
                  <a:tab pos="342900" algn="l"/>
                </a:tabLst>
                <a:defRPr sz="52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255" name="// Rearranges the elements of v into sorted order.…" descr="// Rearranges the elements of v into sorted order.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3318323" cy="101600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or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Sorts</a:t>
            </a:r>
          </a:p>
        </p:txBody>
      </p:sp>
      <p:sp>
        <p:nvSpPr>
          <p:cNvPr id="260" name="Insertion Sort…"/>
          <p:cNvSpPr/>
          <p:nvPr/>
        </p:nvSpPr>
        <p:spPr>
          <a:xfrm>
            <a:off x="9100648" y="5188941"/>
            <a:ext cx="6182704" cy="459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defRPr sz="7300"/>
            </a:pPr>
            <a:r>
              <a:t>Insertion Sort</a:t>
            </a:r>
          </a:p>
          <a:p>
            <a:pPr lvl="1">
              <a:defRPr sz="7300"/>
            </a:pPr>
            <a:r>
              <a:t>Selection Sort</a:t>
            </a:r>
          </a:p>
          <a:p>
            <a:pPr lvl="1">
              <a:defRPr sz="7300"/>
            </a:pPr>
            <a:r>
              <a:t>Merge Sort</a:t>
            </a:r>
          </a:p>
          <a:p>
            <a:pPr lvl="1">
              <a:defRPr sz="7300"/>
            </a:pPr>
            <a:r>
              <a:t>Quicksort</a:t>
            </a:r>
          </a:p>
        </p:txBody>
      </p:sp>
      <p:sp>
        <p:nvSpPr>
          <p:cNvPr id="261" name="Rounded Rectangle"/>
          <p:cNvSpPr/>
          <p:nvPr/>
        </p:nvSpPr>
        <p:spPr>
          <a:xfrm>
            <a:off x="9379426" y="6365930"/>
            <a:ext cx="6025355" cy="1270001"/>
          </a:xfrm>
          <a:prstGeom prst="roundRect">
            <a:avLst>
              <a:gd name="adj" fmla="val 15000"/>
            </a:avLst>
          </a:prstGeom>
          <a:solidFill>
            <a:srgbClr val="7F0325">
              <a:alpha val="3942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elec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Selection Sort</a:t>
            </a:r>
          </a:p>
        </p:txBody>
      </p:sp>
      <p:sp>
        <p:nvSpPr>
          <p:cNvPr id="264" name="Selection Sort is another in-place sort that has a simple algorithm:…"/>
          <p:cNvSpPr/>
          <p:nvPr/>
        </p:nvSpPr>
        <p:spPr>
          <a:xfrm>
            <a:off x="2368803" y="7150957"/>
            <a:ext cx="19646394" cy="541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Selection Sort is another in-place sort that has a simple algorithm: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Find the smallest item in the list, and exchange it with the left-most unsorted element.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Repeat the process from the first unsorted element.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See animation at: </a:t>
            </a:r>
            <a:r>
              <a:rPr u="sng">
                <a:hlinkClick r:id="rId2" invalidUrl="" action="" tgtFrame="" tooltip="" history="1" highlightClick="0" endSnd="0"/>
              </a:rPr>
              <a:t>http://www.cs.usfca.edu/~galles/visualization/ComparisonSort.html</a:t>
            </a:r>
            <a:r>
              <a:t> </a:t>
            </a:r>
          </a:p>
        </p:txBody>
      </p:sp>
      <p:graphicFrame>
        <p:nvGraphicFramePr>
          <p:cNvPr id="265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elec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Selection Sort</a:t>
            </a:r>
          </a:p>
        </p:txBody>
      </p:sp>
      <p:sp>
        <p:nvSpPr>
          <p:cNvPr id="268" name="Algorithm…"/>
          <p:cNvSpPr/>
          <p:nvPr/>
        </p:nvSpPr>
        <p:spPr>
          <a:xfrm>
            <a:off x="2368803" y="7131907"/>
            <a:ext cx="19646394" cy="5455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Algorithm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Find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smallest item in the list</a:t>
            </a:r>
            <a:r>
              <a:t>, and exchange it with the left-most unsorted element.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Repeat the process from the first unsorted element.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Selection sort is particularly slow, because it needs to go through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the entire list</a:t>
            </a:r>
            <a:r>
              <a:t> each time to find the smallest item.</a:t>
            </a:r>
          </a:p>
        </p:txBody>
      </p:sp>
      <p:graphicFrame>
        <p:nvGraphicFramePr>
          <p:cNvPr id="269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270" name="Circle"/>
          <p:cNvSpPr/>
          <p:nvPr/>
        </p:nvSpPr>
        <p:spPr>
          <a:xfrm>
            <a:off x="1694772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1" name="Circle"/>
          <p:cNvSpPr/>
          <p:nvPr/>
        </p:nvSpPr>
        <p:spPr>
          <a:xfrm>
            <a:off x="11255207" y="3507314"/>
            <a:ext cx="437423" cy="437423"/>
          </a:xfrm>
          <a:prstGeom prst="ellipse">
            <a:avLst/>
          </a:prstGeom>
          <a:solidFill>
            <a:srgbClr val="FF26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2" name="Circle"/>
          <p:cNvSpPr/>
          <p:nvPr/>
        </p:nvSpPr>
        <p:spPr>
          <a:xfrm>
            <a:off x="3050977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3" name="Circle"/>
          <p:cNvSpPr/>
          <p:nvPr/>
        </p:nvSpPr>
        <p:spPr>
          <a:xfrm>
            <a:off x="4407182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4" name="Circle"/>
          <p:cNvSpPr/>
          <p:nvPr/>
        </p:nvSpPr>
        <p:spPr>
          <a:xfrm>
            <a:off x="5763388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5" name="Circle"/>
          <p:cNvSpPr/>
          <p:nvPr/>
        </p:nvSpPr>
        <p:spPr>
          <a:xfrm>
            <a:off x="7119593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6" name="Circle"/>
          <p:cNvSpPr/>
          <p:nvPr/>
        </p:nvSpPr>
        <p:spPr>
          <a:xfrm>
            <a:off x="8475798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7" name="Circle"/>
          <p:cNvSpPr/>
          <p:nvPr/>
        </p:nvSpPr>
        <p:spPr>
          <a:xfrm>
            <a:off x="9832003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8" name="Circle"/>
          <p:cNvSpPr/>
          <p:nvPr/>
        </p:nvSpPr>
        <p:spPr>
          <a:xfrm>
            <a:off x="12544414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9" name="Circle"/>
          <p:cNvSpPr/>
          <p:nvPr/>
        </p:nvSpPr>
        <p:spPr>
          <a:xfrm>
            <a:off x="14034616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0" name="Square"/>
          <p:cNvSpPr/>
          <p:nvPr/>
        </p:nvSpPr>
        <p:spPr>
          <a:xfrm>
            <a:off x="1321586" y="3689797"/>
            <a:ext cx="1270001" cy="1270001"/>
          </a:xfrm>
          <a:prstGeom prst="rect">
            <a:avLst/>
          </a:prstGeom>
          <a:ln w="88900">
            <a:solidFill>
              <a:srgbClr val="FF26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elec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Selection Sort</a:t>
            </a:r>
          </a:p>
        </p:txBody>
      </p:sp>
      <p:sp>
        <p:nvSpPr>
          <p:cNvPr id="283" name="Algorithm…"/>
          <p:cNvSpPr/>
          <p:nvPr/>
        </p:nvSpPr>
        <p:spPr>
          <a:xfrm>
            <a:off x="2368803" y="7131907"/>
            <a:ext cx="19646394" cy="5455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Algorithm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Find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smallest item in the list</a:t>
            </a:r>
            <a:r>
              <a:t>, and exchange it with the left-most unsorted element.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Repeat the process from the first unsorted element.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Selection sort is particularly slow, because it needs to go through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the entire list</a:t>
            </a:r>
            <a:r>
              <a:t> each time to find the smallest item.</a:t>
            </a:r>
          </a:p>
        </p:txBody>
      </p:sp>
      <p:graphicFrame>
        <p:nvGraphicFramePr>
          <p:cNvPr id="284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285" name="Circle"/>
          <p:cNvSpPr/>
          <p:nvPr/>
        </p:nvSpPr>
        <p:spPr>
          <a:xfrm>
            <a:off x="1694772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6" name="Circle"/>
          <p:cNvSpPr/>
          <p:nvPr/>
        </p:nvSpPr>
        <p:spPr>
          <a:xfrm>
            <a:off x="11255207" y="3507314"/>
            <a:ext cx="437423" cy="437423"/>
          </a:xfrm>
          <a:prstGeom prst="ellipse">
            <a:avLst/>
          </a:prstGeom>
          <a:solidFill>
            <a:srgbClr val="FF26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7" name="Circle"/>
          <p:cNvSpPr/>
          <p:nvPr/>
        </p:nvSpPr>
        <p:spPr>
          <a:xfrm>
            <a:off x="3050977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8" name="Circle"/>
          <p:cNvSpPr/>
          <p:nvPr/>
        </p:nvSpPr>
        <p:spPr>
          <a:xfrm>
            <a:off x="4407182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9" name="Circle"/>
          <p:cNvSpPr/>
          <p:nvPr/>
        </p:nvSpPr>
        <p:spPr>
          <a:xfrm>
            <a:off x="5763388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0" name="Circle"/>
          <p:cNvSpPr/>
          <p:nvPr/>
        </p:nvSpPr>
        <p:spPr>
          <a:xfrm>
            <a:off x="7119593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1" name="Circle"/>
          <p:cNvSpPr/>
          <p:nvPr/>
        </p:nvSpPr>
        <p:spPr>
          <a:xfrm>
            <a:off x="8475798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2" name="Circle"/>
          <p:cNvSpPr/>
          <p:nvPr/>
        </p:nvSpPr>
        <p:spPr>
          <a:xfrm>
            <a:off x="9832003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3" name="Circle"/>
          <p:cNvSpPr/>
          <p:nvPr/>
        </p:nvSpPr>
        <p:spPr>
          <a:xfrm>
            <a:off x="12544414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4" name="Circle"/>
          <p:cNvSpPr/>
          <p:nvPr/>
        </p:nvSpPr>
        <p:spPr>
          <a:xfrm>
            <a:off x="14034616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7" name="Connection Line"/>
          <p:cNvSpPr/>
          <p:nvPr/>
        </p:nvSpPr>
        <p:spPr>
          <a:xfrm>
            <a:off x="1900167" y="1933868"/>
            <a:ext cx="9329290" cy="1333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fill="norm" stroke="1" extrusionOk="0">
                <a:moveTo>
                  <a:pt x="0" y="16200"/>
                </a:moveTo>
                <a:cubicBezTo>
                  <a:pt x="7238" y="-5348"/>
                  <a:pt x="14438" y="-5400"/>
                  <a:pt x="21600" y="16045"/>
                </a:cubicBezTo>
              </a:path>
            </a:pathLst>
          </a:custGeom>
          <a:ln w="127000">
            <a:solidFill>
              <a:srgbClr val="FF2600"/>
            </a:solidFill>
            <a:miter lim="400000"/>
            <a:headEnd type="triangle"/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296" name="Square"/>
          <p:cNvSpPr/>
          <p:nvPr/>
        </p:nvSpPr>
        <p:spPr>
          <a:xfrm>
            <a:off x="1278483" y="3664690"/>
            <a:ext cx="1270001" cy="1270001"/>
          </a:xfrm>
          <a:prstGeom prst="rect">
            <a:avLst/>
          </a:prstGeom>
          <a:ln w="88900">
            <a:solidFill>
              <a:srgbClr val="FF26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elec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Selection Sort</a:t>
            </a:r>
          </a:p>
        </p:txBody>
      </p:sp>
      <p:sp>
        <p:nvSpPr>
          <p:cNvPr id="300" name="Algorithm…"/>
          <p:cNvSpPr/>
          <p:nvPr/>
        </p:nvSpPr>
        <p:spPr>
          <a:xfrm>
            <a:off x="2368803" y="7131907"/>
            <a:ext cx="19646394" cy="5455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Algorithm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Find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smallest item in the list</a:t>
            </a:r>
            <a:r>
              <a:t>, and exchange it with the left-most unsorted element.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Repeat the process from the first unsorted element.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Selection sort is particularly slow, because it needs to go through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the entire list</a:t>
            </a:r>
            <a:r>
              <a:t> each time to find the smallest item.</a:t>
            </a:r>
          </a:p>
        </p:txBody>
      </p:sp>
      <p:graphicFrame>
        <p:nvGraphicFramePr>
          <p:cNvPr id="301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302" name="Circle"/>
          <p:cNvSpPr/>
          <p:nvPr/>
        </p:nvSpPr>
        <p:spPr>
          <a:xfrm>
            <a:off x="1694772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3" name="Circle"/>
          <p:cNvSpPr/>
          <p:nvPr/>
        </p:nvSpPr>
        <p:spPr>
          <a:xfrm>
            <a:off x="3050977" y="3507314"/>
            <a:ext cx="437423" cy="437423"/>
          </a:xfrm>
          <a:prstGeom prst="ellipse">
            <a:avLst/>
          </a:prstGeom>
          <a:solidFill>
            <a:srgbClr val="FF26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4" name="Circle"/>
          <p:cNvSpPr/>
          <p:nvPr/>
        </p:nvSpPr>
        <p:spPr>
          <a:xfrm>
            <a:off x="11255207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5" name="Circle"/>
          <p:cNvSpPr/>
          <p:nvPr/>
        </p:nvSpPr>
        <p:spPr>
          <a:xfrm>
            <a:off x="4407182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6" name="Circle"/>
          <p:cNvSpPr/>
          <p:nvPr/>
        </p:nvSpPr>
        <p:spPr>
          <a:xfrm>
            <a:off x="5763388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7" name="Circle"/>
          <p:cNvSpPr/>
          <p:nvPr/>
        </p:nvSpPr>
        <p:spPr>
          <a:xfrm>
            <a:off x="7119593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8" name="Circle"/>
          <p:cNvSpPr/>
          <p:nvPr/>
        </p:nvSpPr>
        <p:spPr>
          <a:xfrm>
            <a:off x="8475798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9" name="Circle"/>
          <p:cNvSpPr/>
          <p:nvPr/>
        </p:nvSpPr>
        <p:spPr>
          <a:xfrm>
            <a:off x="9832003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0" name="Circle"/>
          <p:cNvSpPr/>
          <p:nvPr/>
        </p:nvSpPr>
        <p:spPr>
          <a:xfrm>
            <a:off x="12544414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1" name="Circle"/>
          <p:cNvSpPr/>
          <p:nvPr/>
        </p:nvSpPr>
        <p:spPr>
          <a:xfrm>
            <a:off x="14034616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2" name="(no swap necessary)"/>
          <p:cNvSpPr/>
          <p:nvPr/>
        </p:nvSpPr>
        <p:spPr>
          <a:xfrm>
            <a:off x="1222696" y="2089910"/>
            <a:ext cx="570166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(no swap necessary)</a:t>
            </a:r>
          </a:p>
        </p:txBody>
      </p:sp>
      <p:sp>
        <p:nvSpPr>
          <p:cNvPr id="313" name="Square"/>
          <p:cNvSpPr/>
          <p:nvPr/>
        </p:nvSpPr>
        <p:spPr>
          <a:xfrm>
            <a:off x="2634688" y="3689797"/>
            <a:ext cx="1270001" cy="1270001"/>
          </a:xfrm>
          <a:prstGeom prst="rect">
            <a:avLst/>
          </a:prstGeom>
          <a:ln w="88900">
            <a:solidFill>
              <a:srgbClr val="FF26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election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Selection Sort</a:t>
            </a:r>
          </a:p>
        </p:txBody>
      </p:sp>
      <p:sp>
        <p:nvSpPr>
          <p:cNvPr id="316" name="Complexity:…"/>
          <p:cNvSpPr/>
          <p:nvPr/>
        </p:nvSpPr>
        <p:spPr>
          <a:xfrm>
            <a:off x="2368803" y="7912957"/>
            <a:ext cx="19646394" cy="3893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Complexity: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Worst performance: O(n</a:t>
            </a:r>
            <a:r>
              <a:rPr baseline="31999"/>
              <a:t>2</a:t>
            </a:r>
            <a:r>
              <a:t>)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Best performance: O(n</a:t>
            </a:r>
            <a:r>
              <a:rPr baseline="31999"/>
              <a:t>2</a:t>
            </a:r>
            <a:r>
              <a:t>)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Average performance: O(n</a:t>
            </a:r>
            <a:r>
              <a:rPr baseline="31999"/>
              <a:t>2</a:t>
            </a:r>
            <a:r>
              <a:t>) 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Worst case space complexity: O(n) total (plus one for swapping)</a:t>
            </a:r>
          </a:p>
        </p:txBody>
      </p:sp>
      <p:graphicFrame>
        <p:nvGraphicFramePr>
          <p:cNvPr id="317" name="Table"/>
          <p:cNvGraphicFramePr/>
          <p:nvPr/>
        </p:nvGraphicFramePr>
        <p:xfrm>
          <a:off x="1254717" y="3705607"/>
          <a:ext cx="21887266" cy="26049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  <a:gridCol w="1367160"/>
              </a:tblGrid>
              <a:tr h="129932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3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74658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[12]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[13]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[14]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9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[15]</a:t>
                      </a:r>
                    </a:p>
                  </a:txBody>
                  <a:tcPr marL="63500" marR="63500" marT="63500" marB="63500" anchor="t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5989BC"/>
                    </a:solidFill>
                  </a:tcPr>
                </a:tc>
              </a:tr>
            </a:tbl>
          </a:graphicData>
        </a:graphic>
      </p:graphicFrame>
      <p:sp>
        <p:nvSpPr>
          <p:cNvPr id="318" name="Circle"/>
          <p:cNvSpPr/>
          <p:nvPr/>
        </p:nvSpPr>
        <p:spPr>
          <a:xfrm>
            <a:off x="1694772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9" name="Circle"/>
          <p:cNvSpPr/>
          <p:nvPr/>
        </p:nvSpPr>
        <p:spPr>
          <a:xfrm>
            <a:off x="5763388" y="3507314"/>
            <a:ext cx="437423" cy="437423"/>
          </a:xfrm>
          <a:prstGeom prst="ellipse">
            <a:avLst/>
          </a:prstGeom>
          <a:solidFill>
            <a:srgbClr val="FF26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0" name="Circle"/>
          <p:cNvSpPr/>
          <p:nvPr/>
        </p:nvSpPr>
        <p:spPr>
          <a:xfrm>
            <a:off x="11255207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1" name="Circle"/>
          <p:cNvSpPr/>
          <p:nvPr/>
        </p:nvSpPr>
        <p:spPr>
          <a:xfrm>
            <a:off x="4407182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2" name="Circle"/>
          <p:cNvSpPr/>
          <p:nvPr/>
        </p:nvSpPr>
        <p:spPr>
          <a:xfrm>
            <a:off x="3050977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3" name="Circle"/>
          <p:cNvSpPr/>
          <p:nvPr/>
        </p:nvSpPr>
        <p:spPr>
          <a:xfrm>
            <a:off x="7119593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4" name="Circle"/>
          <p:cNvSpPr/>
          <p:nvPr/>
        </p:nvSpPr>
        <p:spPr>
          <a:xfrm>
            <a:off x="8475798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5" name="Circle"/>
          <p:cNvSpPr/>
          <p:nvPr/>
        </p:nvSpPr>
        <p:spPr>
          <a:xfrm>
            <a:off x="9832003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6" name="Circle"/>
          <p:cNvSpPr/>
          <p:nvPr/>
        </p:nvSpPr>
        <p:spPr>
          <a:xfrm>
            <a:off x="12544414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7" name="Circle"/>
          <p:cNvSpPr/>
          <p:nvPr/>
        </p:nvSpPr>
        <p:spPr>
          <a:xfrm>
            <a:off x="14034616" y="3507314"/>
            <a:ext cx="437423" cy="43742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2" name="Connection Line"/>
          <p:cNvSpPr/>
          <p:nvPr/>
        </p:nvSpPr>
        <p:spPr>
          <a:xfrm>
            <a:off x="4587266" y="2031065"/>
            <a:ext cx="1304952" cy="1340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fill="norm" stroke="1" extrusionOk="0">
                <a:moveTo>
                  <a:pt x="0" y="16200"/>
                </a:moveTo>
                <a:cubicBezTo>
                  <a:pt x="6634" y="-5291"/>
                  <a:pt x="13834" y="-5400"/>
                  <a:pt x="21600" y="15872"/>
                </a:cubicBezTo>
              </a:path>
            </a:pathLst>
          </a:custGeom>
          <a:ln w="127000">
            <a:solidFill>
              <a:srgbClr val="FF2600"/>
            </a:solidFill>
            <a:miter lim="400000"/>
            <a:headEnd type="triangle"/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329" name="Line"/>
          <p:cNvSpPr/>
          <p:nvPr/>
        </p:nvSpPr>
        <p:spPr>
          <a:xfrm flipV="1">
            <a:off x="5342096" y="2852234"/>
            <a:ext cx="1" cy="3427727"/>
          </a:xfrm>
          <a:prstGeom prst="line">
            <a:avLst/>
          </a:prstGeom>
          <a:ln w="88900">
            <a:solidFill>
              <a:srgbClr val="FF26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30" name="Square"/>
          <p:cNvSpPr/>
          <p:nvPr/>
        </p:nvSpPr>
        <p:spPr>
          <a:xfrm>
            <a:off x="3990893" y="3689797"/>
            <a:ext cx="1270001" cy="1270001"/>
          </a:xfrm>
          <a:prstGeom prst="rect">
            <a:avLst/>
          </a:prstGeom>
          <a:ln w="88900">
            <a:solidFill>
              <a:srgbClr val="FF26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1" name="etc."/>
          <p:cNvSpPr/>
          <p:nvPr/>
        </p:nvSpPr>
        <p:spPr>
          <a:xfrm>
            <a:off x="6534702" y="2247046"/>
            <a:ext cx="11379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election Sort Co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Selection Sort Code</a:t>
            </a:r>
          </a:p>
        </p:txBody>
      </p:sp>
      <p:grpSp>
        <p:nvGrpSpPr>
          <p:cNvPr id="337" name="// Rearranges elements of v into sorted order…"/>
          <p:cNvGrpSpPr/>
          <p:nvPr/>
        </p:nvGrpSpPr>
        <p:grpSpPr>
          <a:xfrm>
            <a:off x="3584969" y="1768798"/>
            <a:ext cx="17214062" cy="11836401"/>
            <a:chOff x="0" y="0"/>
            <a:chExt cx="17214060" cy="11836400"/>
          </a:xfrm>
        </p:grpSpPr>
        <p:sp>
          <p:nvSpPr>
            <p:cNvPr id="336" name="// Rearranges elements of v into sorted order…"/>
            <p:cNvSpPr/>
            <p:nvPr/>
          </p:nvSpPr>
          <p:spPr>
            <a:xfrm>
              <a:off x="38100" y="38100"/>
              <a:ext cx="17137861" cy="11760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tabLst>
                  <a:tab pos="342900" algn="l"/>
                </a:tabLst>
                <a:defRPr sz="41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Rearranges elements of v into sorted order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41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using selection sort algorithm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433FF"/>
                  </a:solidFill>
                </a:rPr>
                <a:t>void</a:t>
              </a:r>
              <a:r>
                <a:t> selectionSort(Vector&lt;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&gt;&amp; v) {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0433FF"/>
                  </a:solidFill>
                </a:rPr>
                <a:t>for</a:t>
              </a:r>
              <a:r>
                <a:t> (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 i = 0; i &lt; v.size() - 1; i++) {</a:t>
              </a:r>
            </a:p>
            <a:p>
              <a:pPr algn="l" defTabSz="457200">
                <a:tabLst>
                  <a:tab pos="342900" algn="l"/>
                </a:tabLst>
                <a:defRPr sz="41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    </a:t>
              </a:r>
              <a:r>
                <a:t>// find index of smallest remaining value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 min = i;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0433FF"/>
                  </a:solidFill>
                </a:rPr>
                <a:t>for</a:t>
              </a:r>
              <a:r>
                <a:t> (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 j = i + 1; j &lt; v.size(); j++) {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</a:t>
              </a:r>
              <a:r>
                <a:rPr>
                  <a:solidFill>
                    <a:srgbClr val="0433FF"/>
                  </a:solidFill>
                </a:rPr>
                <a:t>if</a:t>
              </a:r>
              <a:r>
                <a:t> (v[j] &lt; v[min]) {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    min = j;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}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457200">
                <a:tabLst>
                  <a:tab pos="342900" algn="l"/>
                </a:tabLst>
                <a:defRPr sz="41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    </a:t>
              </a:r>
              <a:r>
                <a:t>// swap smallest value to proper place, v[i]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0433FF"/>
                  </a:solidFill>
                </a:rPr>
                <a:t>if</a:t>
              </a:r>
              <a:r>
                <a:t> (i != min) {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 temp = v[i];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v[i] = v[min];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v[min] = temp;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457200">
                <a:tabLst>
                  <a:tab pos="342900" algn="l"/>
                </a:tabLst>
                <a:defRPr sz="41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335" name="// Rearranges elements of v into sorted order…" descr="// Rearranges elements of v into sorted order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7214062" cy="118364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or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Sorts</a:t>
            </a:r>
          </a:p>
        </p:txBody>
      </p:sp>
      <p:sp>
        <p:nvSpPr>
          <p:cNvPr id="340" name="Insertion Sort…"/>
          <p:cNvSpPr/>
          <p:nvPr/>
        </p:nvSpPr>
        <p:spPr>
          <a:xfrm>
            <a:off x="9100648" y="5188941"/>
            <a:ext cx="6182704" cy="459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defRPr sz="7300"/>
            </a:pPr>
            <a:r>
              <a:t>Insertion Sort</a:t>
            </a:r>
          </a:p>
          <a:p>
            <a:pPr lvl="1">
              <a:defRPr sz="7300"/>
            </a:pPr>
            <a:r>
              <a:t>Selection Sort</a:t>
            </a:r>
          </a:p>
          <a:p>
            <a:pPr lvl="1">
              <a:defRPr sz="7300"/>
            </a:pPr>
            <a:r>
              <a:t>Merge Sort</a:t>
            </a:r>
          </a:p>
          <a:p>
            <a:pPr lvl="1">
              <a:defRPr sz="7300"/>
            </a:pPr>
            <a:r>
              <a:t>Quicksort</a:t>
            </a:r>
          </a:p>
        </p:txBody>
      </p:sp>
      <p:sp>
        <p:nvSpPr>
          <p:cNvPr id="341" name="Rounded Rectangle"/>
          <p:cNvSpPr/>
          <p:nvPr/>
        </p:nvSpPr>
        <p:spPr>
          <a:xfrm>
            <a:off x="9350840" y="7480791"/>
            <a:ext cx="6025354" cy="1270001"/>
          </a:xfrm>
          <a:prstGeom prst="roundRect">
            <a:avLst>
              <a:gd name="adj" fmla="val 15000"/>
            </a:avLst>
          </a:prstGeom>
          <a:solidFill>
            <a:srgbClr val="7F0325">
              <a:alpha val="3942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Merge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</a:t>
            </a:r>
          </a:p>
        </p:txBody>
      </p:sp>
      <p:sp>
        <p:nvSpPr>
          <p:cNvPr id="344" name="Merge Sort is another comparison-based sorting algorithm and it is a divide-and-conquer sort.…"/>
          <p:cNvSpPr/>
          <p:nvPr/>
        </p:nvSpPr>
        <p:spPr>
          <a:xfrm>
            <a:off x="2061948" y="4530089"/>
            <a:ext cx="20260104" cy="465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Merge Sort is another comparison-based sorting algorithm and it is a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divide-and-conquer</a:t>
            </a:r>
            <a:r>
              <a:t> sort. 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Merge Sort can be coded recursively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In essence, you are merging sorted lists, e.g.,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	L1 = {3,5,11}   L2 = {1,8,10}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	merge(L1,L2)={1,3,5,8,10,11}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Merge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</a:t>
            </a:r>
          </a:p>
        </p:txBody>
      </p:sp>
      <p:sp>
        <p:nvSpPr>
          <p:cNvPr id="347" name="Merging two sorted lists is easy:"/>
          <p:cNvSpPr/>
          <p:nvPr/>
        </p:nvSpPr>
        <p:spPr>
          <a:xfrm>
            <a:off x="2290637" y="2315459"/>
            <a:ext cx="20260104" cy="108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  <a:defRPr sz="6500"/>
            </a:lvl1pPr>
          </a:lstStyle>
          <a:p>
            <a:pPr/>
            <a:r>
              <a:t>Merging two sorted lists is easy:</a:t>
            </a:r>
          </a:p>
        </p:txBody>
      </p:sp>
      <p:graphicFrame>
        <p:nvGraphicFramePr>
          <p:cNvPr id="348" name="Table"/>
          <p:cNvGraphicFramePr/>
          <p:nvPr/>
        </p:nvGraphicFramePr>
        <p:xfrm>
          <a:off x="6007137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49" name="L1:"/>
          <p:cNvSpPr/>
          <p:nvPr/>
        </p:nvSpPr>
        <p:spPr>
          <a:xfrm>
            <a:off x="4378569" y="4194186"/>
            <a:ext cx="13194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L1:</a:t>
            </a:r>
          </a:p>
        </p:txBody>
      </p:sp>
      <p:sp>
        <p:nvSpPr>
          <p:cNvPr id="350" name="Result:"/>
          <p:cNvSpPr/>
          <p:nvPr/>
        </p:nvSpPr>
        <p:spPr>
          <a:xfrm>
            <a:off x="4477652" y="7674200"/>
            <a:ext cx="28476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Result:</a:t>
            </a:r>
          </a:p>
        </p:txBody>
      </p:sp>
      <p:sp>
        <p:nvSpPr>
          <p:cNvPr id="351" name="Line"/>
          <p:cNvSpPr/>
          <p:nvPr/>
        </p:nvSpPr>
        <p:spPr>
          <a:xfrm flipV="1">
            <a:off x="6759060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52" name="Line"/>
          <p:cNvSpPr/>
          <p:nvPr/>
        </p:nvSpPr>
        <p:spPr>
          <a:xfrm flipV="1">
            <a:off x="8384922" y="9312024"/>
            <a:ext cx="1" cy="1524589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353" name="Table"/>
          <p:cNvGraphicFramePr/>
          <p:nvPr/>
        </p:nvGraphicFramePr>
        <p:xfrm>
          <a:off x="15624745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54" name="L2:"/>
          <p:cNvSpPr/>
          <p:nvPr/>
        </p:nvSpPr>
        <p:spPr>
          <a:xfrm>
            <a:off x="13811611" y="4194186"/>
            <a:ext cx="1319446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L2:</a:t>
            </a:r>
          </a:p>
        </p:txBody>
      </p:sp>
      <p:graphicFrame>
        <p:nvGraphicFramePr>
          <p:cNvPr id="355" name="Table"/>
          <p:cNvGraphicFramePr/>
          <p:nvPr/>
        </p:nvGraphicFramePr>
        <p:xfrm>
          <a:off x="7504282" y="7882673"/>
          <a:ext cx="938813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572"/>
                <a:gridCol w="1562572"/>
                <a:gridCol w="1562572"/>
                <a:gridCol w="1562572"/>
                <a:gridCol w="1562572"/>
                <a:gridCol w="156257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56" name="Line"/>
          <p:cNvSpPr/>
          <p:nvPr/>
        </p:nvSpPr>
        <p:spPr>
          <a:xfrm flipV="1">
            <a:off x="16376667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Merge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</a:t>
            </a:r>
          </a:p>
        </p:txBody>
      </p:sp>
      <p:sp>
        <p:nvSpPr>
          <p:cNvPr id="359" name="Merging two sorted lists is easy:"/>
          <p:cNvSpPr/>
          <p:nvPr/>
        </p:nvSpPr>
        <p:spPr>
          <a:xfrm>
            <a:off x="2290637" y="2315459"/>
            <a:ext cx="20260104" cy="108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  <a:defRPr sz="6500"/>
            </a:lvl1pPr>
          </a:lstStyle>
          <a:p>
            <a:pPr/>
            <a:r>
              <a:t>Merging two sorted lists is easy:</a:t>
            </a:r>
          </a:p>
        </p:txBody>
      </p:sp>
      <p:graphicFrame>
        <p:nvGraphicFramePr>
          <p:cNvPr id="360" name="Table"/>
          <p:cNvGraphicFramePr/>
          <p:nvPr/>
        </p:nvGraphicFramePr>
        <p:xfrm>
          <a:off x="6007137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61" name="L1:"/>
          <p:cNvSpPr/>
          <p:nvPr/>
        </p:nvSpPr>
        <p:spPr>
          <a:xfrm>
            <a:off x="4378569" y="4194186"/>
            <a:ext cx="13194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L1:</a:t>
            </a:r>
          </a:p>
        </p:txBody>
      </p:sp>
      <p:sp>
        <p:nvSpPr>
          <p:cNvPr id="362" name="Result:"/>
          <p:cNvSpPr/>
          <p:nvPr/>
        </p:nvSpPr>
        <p:spPr>
          <a:xfrm>
            <a:off x="4477652" y="7674200"/>
            <a:ext cx="28476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Result:</a:t>
            </a:r>
          </a:p>
        </p:txBody>
      </p:sp>
      <p:sp>
        <p:nvSpPr>
          <p:cNvPr id="363" name="Line"/>
          <p:cNvSpPr/>
          <p:nvPr/>
        </p:nvSpPr>
        <p:spPr>
          <a:xfrm flipV="1">
            <a:off x="6759060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64" name="Line"/>
          <p:cNvSpPr/>
          <p:nvPr/>
        </p:nvSpPr>
        <p:spPr>
          <a:xfrm flipV="1">
            <a:off x="9814230" y="9312024"/>
            <a:ext cx="1" cy="1524589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365" name="Table"/>
          <p:cNvGraphicFramePr/>
          <p:nvPr/>
        </p:nvGraphicFramePr>
        <p:xfrm>
          <a:off x="15624745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66" name="L2:"/>
          <p:cNvSpPr/>
          <p:nvPr/>
        </p:nvSpPr>
        <p:spPr>
          <a:xfrm>
            <a:off x="13811611" y="4194186"/>
            <a:ext cx="1319446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L2:</a:t>
            </a:r>
          </a:p>
        </p:txBody>
      </p:sp>
      <p:graphicFrame>
        <p:nvGraphicFramePr>
          <p:cNvPr id="367" name="Table"/>
          <p:cNvGraphicFramePr/>
          <p:nvPr/>
        </p:nvGraphicFramePr>
        <p:xfrm>
          <a:off x="7504282" y="7882673"/>
          <a:ext cx="938813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572"/>
                <a:gridCol w="1562572"/>
                <a:gridCol w="1562572"/>
                <a:gridCol w="1562572"/>
                <a:gridCol w="1562572"/>
                <a:gridCol w="156257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68" name="Line"/>
          <p:cNvSpPr/>
          <p:nvPr/>
        </p:nvSpPr>
        <p:spPr>
          <a:xfrm flipV="1">
            <a:off x="18002529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Merge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</a:t>
            </a:r>
          </a:p>
        </p:txBody>
      </p:sp>
      <p:sp>
        <p:nvSpPr>
          <p:cNvPr id="371" name="Merging two sorted lists is easy:"/>
          <p:cNvSpPr/>
          <p:nvPr/>
        </p:nvSpPr>
        <p:spPr>
          <a:xfrm>
            <a:off x="2290637" y="2315459"/>
            <a:ext cx="20260104" cy="108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  <a:defRPr sz="6500"/>
            </a:lvl1pPr>
          </a:lstStyle>
          <a:p>
            <a:pPr/>
            <a:r>
              <a:t>Merging two sorted lists is easy:</a:t>
            </a:r>
          </a:p>
        </p:txBody>
      </p:sp>
      <p:graphicFrame>
        <p:nvGraphicFramePr>
          <p:cNvPr id="372" name="Table"/>
          <p:cNvGraphicFramePr/>
          <p:nvPr/>
        </p:nvGraphicFramePr>
        <p:xfrm>
          <a:off x="6007137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73" name="L1:"/>
          <p:cNvSpPr/>
          <p:nvPr/>
        </p:nvSpPr>
        <p:spPr>
          <a:xfrm>
            <a:off x="4378569" y="4194186"/>
            <a:ext cx="13194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L1:</a:t>
            </a:r>
          </a:p>
        </p:txBody>
      </p:sp>
      <p:sp>
        <p:nvSpPr>
          <p:cNvPr id="374" name="Result:"/>
          <p:cNvSpPr/>
          <p:nvPr/>
        </p:nvSpPr>
        <p:spPr>
          <a:xfrm>
            <a:off x="4477652" y="7674200"/>
            <a:ext cx="28476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Result:</a:t>
            </a:r>
          </a:p>
        </p:txBody>
      </p:sp>
      <p:sp>
        <p:nvSpPr>
          <p:cNvPr id="375" name="Line"/>
          <p:cNvSpPr/>
          <p:nvPr/>
        </p:nvSpPr>
        <p:spPr>
          <a:xfrm flipV="1">
            <a:off x="8384922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76" name="Line"/>
          <p:cNvSpPr/>
          <p:nvPr/>
        </p:nvSpPr>
        <p:spPr>
          <a:xfrm flipV="1">
            <a:off x="11415055" y="9283438"/>
            <a:ext cx="1" cy="1524589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377" name="Table"/>
          <p:cNvGraphicFramePr/>
          <p:nvPr/>
        </p:nvGraphicFramePr>
        <p:xfrm>
          <a:off x="15624745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78" name="L2:"/>
          <p:cNvSpPr/>
          <p:nvPr/>
        </p:nvSpPr>
        <p:spPr>
          <a:xfrm>
            <a:off x="13811611" y="4194186"/>
            <a:ext cx="1319446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L2:</a:t>
            </a:r>
          </a:p>
        </p:txBody>
      </p:sp>
      <p:graphicFrame>
        <p:nvGraphicFramePr>
          <p:cNvPr id="379" name="Table"/>
          <p:cNvGraphicFramePr/>
          <p:nvPr/>
        </p:nvGraphicFramePr>
        <p:xfrm>
          <a:off x="7504282" y="7882673"/>
          <a:ext cx="938813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572"/>
                <a:gridCol w="1562572"/>
                <a:gridCol w="1562572"/>
                <a:gridCol w="1562572"/>
                <a:gridCol w="1562572"/>
                <a:gridCol w="156257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80" name="Line"/>
          <p:cNvSpPr/>
          <p:nvPr/>
        </p:nvSpPr>
        <p:spPr>
          <a:xfrm flipV="1">
            <a:off x="18002529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Merge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</a:t>
            </a:r>
          </a:p>
        </p:txBody>
      </p:sp>
      <p:sp>
        <p:nvSpPr>
          <p:cNvPr id="383" name="Merging two sorted lists is easy:"/>
          <p:cNvSpPr/>
          <p:nvPr/>
        </p:nvSpPr>
        <p:spPr>
          <a:xfrm>
            <a:off x="2290637" y="2315459"/>
            <a:ext cx="20260104" cy="108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  <a:defRPr sz="6500"/>
            </a:lvl1pPr>
          </a:lstStyle>
          <a:p>
            <a:pPr/>
            <a:r>
              <a:t>Merging two sorted lists is easy:</a:t>
            </a:r>
          </a:p>
        </p:txBody>
      </p:sp>
      <p:graphicFrame>
        <p:nvGraphicFramePr>
          <p:cNvPr id="384" name="Table"/>
          <p:cNvGraphicFramePr/>
          <p:nvPr/>
        </p:nvGraphicFramePr>
        <p:xfrm>
          <a:off x="6007137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85" name="L1:"/>
          <p:cNvSpPr/>
          <p:nvPr/>
        </p:nvSpPr>
        <p:spPr>
          <a:xfrm>
            <a:off x="4378569" y="4194186"/>
            <a:ext cx="13194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L1:</a:t>
            </a:r>
          </a:p>
        </p:txBody>
      </p:sp>
      <p:sp>
        <p:nvSpPr>
          <p:cNvPr id="386" name="Result:"/>
          <p:cNvSpPr/>
          <p:nvPr/>
        </p:nvSpPr>
        <p:spPr>
          <a:xfrm>
            <a:off x="4477652" y="7674200"/>
            <a:ext cx="28476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Result:</a:t>
            </a:r>
          </a:p>
        </p:txBody>
      </p:sp>
      <p:sp>
        <p:nvSpPr>
          <p:cNvPr id="387" name="Line"/>
          <p:cNvSpPr/>
          <p:nvPr/>
        </p:nvSpPr>
        <p:spPr>
          <a:xfrm flipV="1">
            <a:off x="9985746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88" name="Line"/>
          <p:cNvSpPr/>
          <p:nvPr/>
        </p:nvSpPr>
        <p:spPr>
          <a:xfrm flipV="1">
            <a:off x="12987294" y="9312024"/>
            <a:ext cx="1" cy="1524589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389" name="Table"/>
          <p:cNvGraphicFramePr/>
          <p:nvPr/>
        </p:nvGraphicFramePr>
        <p:xfrm>
          <a:off x="15624745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90" name="L2:"/>
          <p:cNvSpPr/>
          <p:nvPr/>
        </p:nvSpPr>
        <p:spPr>
          <a:xfrm>
            <a:off x="13811611" y="4194186"/>
            <a:ext cx="1319446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L2:</a:t>
            </a:r>
          </a:p>
        </p:txBody>
      </p:sp>
      <p:graphicFrame>
        <p:nvGraphicFramePr>
          <p:cNvPr id="391" name="Table"/>
          <p:cNvGraphicFramePr/>
          <p:nvPr/>
        </p:nvGraphicFramePr>
        <p:xfrm>
          <a:off x="7504282" y="7882673"/>
          <a:ext cx="938813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572"/>
                <a:gridCol w="1562572"/>
                <a:gridCol w="1562572"/>
                <a:gridCol w="1562572"/>
                <a:gridCol w="1562572"/>
                <a:gridCol w="156257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92" name="Line"/>
          <p:cNvSpPr/>
          <p:nvPr/>
        </p:nvSpPr>
        <p:spPr>
          <a:xfrm flipV="1">
            <a:off x="18002529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Merge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</a:t>
            </a:r>
          </a:p>
        </p:txBody>
      </p:sp>
      <p:sp>
        <p:nvSpPr>
          <p:cNvPr id="395" name="Merging two sorted lists is easy:"/>
          <p:cNvSpPr/>
          <p:nvPr/>
        </p:nvSpPr>
        <p:spPr>
          <a:xfrm>
            <a:off x="2290637" y="2315459"/>
            <a:ext cx="20260104" cy="108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  <a:defRPr sz="6500"/>
            </a:lvl1pPr>
          </a:lstStyle>
          <a:p>
            <a:pPr/>
            <a:r>
              <a:t>Merging two sorted lists is easy:</a:t>
            </a:r>
          </a:p>
        </p:txBody>
      </p:sp>
      <p:graphicFrame>
        <p:nvGraphicFramePr>
          <p:cNvPr id="396" name="Table"/>
          <p:cNvGraphicFramePr/>
          <p:nvPr/>
        </p:nvGraphicFramePr>
        <p:xfrm>
          <a:off x="6007137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97" name="L1:"/>
          <p:cNvSpPr/>
          <p:nvPr/>
        </p:nvSpPr>
        <p:spPr>
          <a:xfrm>
            <a:off x="4378569" y="4194186"/>
            <a:ext cx="13194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L1:</a:t>
            </a:r>
          </a:p>
        </p:txBody>
      </p:sp>
      <p:sp>
        <p:nvSpPr>
          <p:cNvPr id="398" name="Result:"/>
          <p:cNvSpPr/>
          <p:nvPr/>
        </p:nvSpPr>
        <p:spPr>
          <a:xfrm>
            <a:off x="4477652" y="7674200"/>
            <a:ext cx="28476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Result:</a:t>
            </a:r>
          </a:p>
        </p:txBody>
      </p:sp>
      <p:sp>
        <p:nvSpPr>
          <p:cNvPr id="399" name="Line"/>
          <p:cNvSpPr/>
          <p:nvPr/>
        </p:nvSpPr>
        <p:spPr>
          <a:xfrm flipV="1">
            <a:off x="9985746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00" name="Line"/>
          <p:cNvSpPr/>
          <p:nvPr/>
        </p:nvSpPr>
        <p:spPr>
          <a:xfrm flipV="1">
            <a:off x="14471334" y="9226266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401" name="Table"/>
          <p:cNvGraphicFramePr/>
          <p:nvPr/>
        </p:nvGraphicFramePr>
        <p:xfrm>
          <a:off x="15624745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02" name="L2:"/>
          <p:cNvSpPr/>
          <p:nvPr/>
        </p:nvSpPr>
        <p:spPr>
          <a:xfrm>
            <a:off x="13811611" y="4194186"/>
            <a:ext cx="1319446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L2:</a:t>
            </a:r>
          </a:p>
        </p:txBody>
      </p:sp>
      <p:graphicFrame>
        <p:nvGraphicFramePr>
          <p:cNvPr id="403" name="Table"/>
          <p:cNvGraphicFramePr/>
          <p:nvPr/>
        </p:nvGraphicFramePr>
        <p:xfrm>
          <a:off x="7504282" y="7882673"/>
          <a:ext cx="938813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572"/>
                <a:gridCol w="1562572"/>
                <a:gridCol w="1562572"/>
                <a:gridCol w="1562572"/>
                <a:gridCol w="1562572"/>
                <a:gridCol w="156257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04" name="Line"/>
          <p:cNvSpPr/>
          <p:nvPr/>
        </p:nvSpPr>
        <p:spPr>
          <a:xfrm flipV="1">
            <a:off x="19574768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Merge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</a:t>
            </a:r>
          </a:p>
        </p:txBody>
      </p:sp>
      <p:sp>
        <p:nvSpPr>
          <p:cNvPr id="407" name="Merging two sorted lists is easy:"/>
          <p:cNvSpPr/>
          <p:nvPr/>
        </p:nvSpPr>
        <p:spPr>
          <a:xfrm>
            <a:off x="2290637" y="2315459"/>
            <a:ext cx="20260104" cy="108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  <a:defRPr sz="6500"/>
            </a:lvl1pPr>
          </a:lstStyle>
          <a:p>
            <a:pPr/>
            <a:r>
              <a:t>Merging two sorted lists is easy:</a:t>
            </a:r>
          </a:p>
        </p:txBody>
      </p:sp>
      <p:graphicFrame>
        <p:nvGraphicFramePr>
          <p:cNvPr id="408" name="Table"/>
          <p:cNvGraphicFramePr/>
          <p:nvPr/>
        </p:nvGraphicFramePr>
        <p:xfrm>
          <a:off x="6007137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09" name="L1:"/>
          <p:cNvSpPr/>
          <p:nvPr/>
        </p:nvSpPr>
        <p:spPr>
          <a:xfrm>
            <a:off x="4378569" y="4194186"/>
            <a:ext cx="13194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L1:</a:t>
            </a:r>
          </a:p>
        </p:txBody>
      </p:sp>
      <p:sp>
        <p:nvSpPr>
          <p:cNvPr id="410" name="Result:"/>
          <p:cNvSpPr/>
          <p:nvPr/>
        </p:nvSpPr>
        <p:spPr>
          <a:xfrm>
            <a:off x="4477652" y="7674200"/>
            <a:ext cx="28476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Result:</a:t>
            </a:r>
          </a:p>
        </p:txBody>
      </p:sp>
      <p:sp>
        <p:nvSpPr>
          <p:cNvPr id="411" name="Line"/>
          <p:cNvSpPr/>
          <p:nvPr/>
        </p:nvSpPr>
        <p:spPr>
          <a:xfrm flipV="1">
            <a:off x="9985746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2" name="Line"/>
          <p:cNvSpPr/>
          <p:nvPr/>
        </p:nvSpPr>
        <p:spPr>
          <a:xfrm flipV="1">
            <a:off x="16072159" y="9226266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413" name="Table"/>
          <p:cNvGraphicFramePr/>
          <p:nvPr/>
        </p:nvGraphicFramePr>
        <p:xfrm>
          <a:off x="15624745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14" name="L2:"/>
          <p:cNvSpPr/>
          <p:nvPr/>
        </p:nvSpPr>
        <p:spPr>
          <a:xfrm>
            <a:off x="13811611" y="4194186"/>
            <a:ext cx="1319446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L2:</a:t>
            </a:r>
          </a:p>
        </p:txBody>
      </p:sp>
      <p:graphicFrame>
        <p:nvGraphicFramePr>
          <p:cNvPr id="415" name="Table"/>
          <p:cNvGraphicFramePr/>
          <p:nvPr/>
        </p:nvGraphicFramePr>
        <p:xfrm>
          <a:off x="7504282" y="7882673"/>
          <a:ext cx="938813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572"/>
                <a:gridCol w="1562572"/>
                <a:gridCol w="1562572"/>
                <a:gridCol w="1562572"/>
                <a:gridCol w="1562572"/>
                <a:gridCol w="156257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16" name="Line"/>
          <p:cNvSpPr/>
          <p:nvPr/>
        </p:nvSpPr>
        <p:spPr>
          <a:xfrm flipV="1">
            <a:off x="21032662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Merge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</a:t>
            </a:r>
          </a:p>
        </p:txBody>
      </p:sp>
      <p:sp>
        <p:nvSpPr>
          <p:cNvPr id="419" name="Merging two sorted lists is easy:"/>
          <p:cNvSpPr/>
          <p:nvPr/>
        </p:nvSpPr>
        <p:spPr>
          <a:xfrm>
            <a:off x="2290637" y="2315459"/>
            <a:ext cx="20260104" cy="108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  <a:defRPr sz="6500"/>
            </a:lvl1pPr>
          </a:lstStyle>
          <a:p>
            <a:pPr/>
            <a:r>
              <a:t>Merging two sorted lists is easy:</a:t>
            </a:r>
          </a:p>
        </p:txBody>
      </p:sp>
      <p:graphicFrame>
        <p:nvGraphicFramePr>
          <p:cNvPr id="420" name="Table"/>
          <p:cNvGraphicFramePr/>
          <p:nvPr/>
        </p:nvGraphicFramePr>
        <p:xfrm>
          <a:off x="6007137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21" name="L1:"/>
          <p:cNvSpPr/>
          <p:nvPr/>
        </p:nvSpPr>
        <p:spPr>
          <a:xfrm>
            <a:off x="4378569" y="4194186"/>
            <a:ext cx="13194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L1:</a:t>
            </a:r>
          </a:p>
        </p:txBody>
      </p:sp>
      <p:sp>
        <p:nvSpPr>
          <p:cNvPr id="422" name="Result:"/>
          <p:cNvSpPr/>
          <p:nvPr/>
        </p:nvSpPr>
        <p:spPr>
          <a:xfrm>
            <a:off x="4477652" y="7674200"/>
            <a:ext cx="2847647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Result:</a:t>
            </a:r>
          </a:p>
        </p:txBody>
      </p:sp>
      <p:sp>
        <p:nvSpPr>
          <p:cNvPr id="423" name="Line"/>
          <p:cNvSpPr/>
          <p:nvPr/>
        </p:nvSpPr>
        <p:spPr>
          <a:xfrm flipV="1">
            <a:off x="11072020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4" name="Line"/>
          <p:cNvSpPr/>
          <p:nvPr/>
        </p:nvSpPr>
        <p:spPr>
          <a:xfrm flipV="1">
            <a:off x="17302541" y="9226266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aphicFrame>
        <p:nvGraphicFramePr>
          <p:cNvPr id="425" name="Table"/>
          <p:cNvGraphicFramePr/>
          <p:nvPr/>
        </p:nvGraphicFramePr>
        <p:xfrm>
          <a:off x="15624745" y="4356234"/>
          <a:ext cx="476827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85189"/>
                <a:gridCol w="1585189"/>
                <a:gridCol w="158518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26" name="L2:"/>
          <p:cNvSpPr/>
          <p:nvPr/>
        </p:nvSpPr>
        <p:spPr>
          <a:xfrm>
            <a:off x="13811611" y="4194186"/>
            <a:ext cx="1319446" cy="140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baseline="-11560" sz="82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L2:</a:t>
            </a:r>
          </a:p>
        </p:txBody>
      </p:sp>
      <p:graphicFrame>
        <p:nvGraphicFramePr>
          <p:cNvPr id="427" name="Table"/>
          <p:cNvGraphicFramePr/>
          <p:nvPr/>
        </p:nvGraphicFramePr>
        <p:xfrm>
          <a:off x="7504282" y="7882673"/>
          <a:ext cx="938813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572"/>
                <a:gridCol w="1562572"/>
                <a:gridCol w="1562572"/>
                <a:gridCol w="1562572"/>
                <a:gridCol w="1562572"/>
                <a:gridCol w="156257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28" name="Line"/>
          <p:cNvSpPr/>
          <p:nvPr/>
        </p:nvSpPr>
        <p:spPr>
          <a:xfrm flipV="1">
            <a:off x="21032662" y="5824512"/>
            <a:ext cx="1" cy="1524588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Merge 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</a:t>
            </a:r>
          </a:p>
        </p:txBody>
      </p:sp>
      <p:sp>
        <p:nvSpPr>
          <p:cNvPr id="431" name="Full algorithm:…"/>
          <p:cNvSpPr/>
          <p:nvPr/>
        </p:nvSpPr>
        <p:spPr>
          <a:xfrm>
            <a:off x="1738009" y="3809272"/>
            <a:ext cx="20907982" cy="6097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Full algorithm: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6500"/>
            </a:pPr>
            <a:r>
              <a:t>Divide the unsorted list into n sublists, each containing 1 element (a list of 1 element is considered sorted).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6500"/>
            </a:pPr>
            <a:r>
              <a:t>Repeatedly merge sublists to produce new sorted sublists until there is only 1 sublist remaining. This will be the sorted list.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Merge Sort Code (Recursive!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 Code (Recursive!)</a:t>
            </a:r>
          </a:p>
        </p:txBody>
      </p:sp>
      <p:grpSp>
        <p:nvGrpSpPr>
          <p:cNvPr id="436" name="// Rearranges the elements of v into sorted order using…"/>
          <p:cNvGrpSpPr/>
          <p:nvPr/>
        </p:nvGrpSpPr>
        <p:grpSpPr>
          <a:xfrm>
            <a:off x="3438800" y="2222812"/>
            <a:ext cx="17506400" cy="10871201"/>
            <a:chOff x="0" y="0"/>
            <a:chExt cx="17506399" cy="10871200"/>
          </a:xfrm>
        </p:grpSpPr>
        <p:sp>
          <p:nvSpPr>
            <p:cNvPr id="435" name="// Rearranges the elements of v into sorted order using…"/>
            <p:cNvSpPr/>
            <p:nvPr/>
          </p:nvSpPr>
          <p:spPr>
            <a:xfrm>
              <a:off x="38100" y="38100"/>
              <a:ext cx="17430200" cy="10795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Rearranges the elements of v into sorted order using </a:t>
              </a:r>
            </a:p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the merge sort algorithm.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C42275"/>
                  </a:solidFill>
                </a:rPr>
                <a:t>void</a:t>
              </a:r>
              <a:r>
                <a:t> mergeSort(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&amp;vec)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n = vec.</a:t>
              </a:r>
              <a:r>
                <a:rPr>
                  <a:solidFill>
                    <a:srgbClr val="294C50"/>
                  </a:solidFill>
                </a:rPr>
                <a:t>size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if</a:t>
              </a:r>
              <a:r>
                <a:t> (n &lt;= </a:t>
              </a:r>
              <a:r>
                <a:rPr>
                  <a:solidFill>
                    <a:srgbClr val="0435FF"/>
                  </a:solidFill>
                </a:rPr>
                <a:t>1</a:t>
              </a:r>
              <a:r>
                <a:t>) </a:t>
              </a:r>
              <a:r>
                <a:rPr>
                  <a:solidFill>
                    <a:srgbClr val="C42275"/>
                  </a:solidFill>
                </a:rPr>
                <a:t>return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solidFill>
                    <a:srgbClr val="3C828B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Vector</a:t>
              </a:r>
              <a:r>
                <a:rPr>
                  <a:solidFill>
                    <a:srgbClr val="000000"/>
                  </a:solidFill>
                </a:rP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rPr>
                  <a:solidFill>
                    <a:srgbClr val="000000"/>
                  </a:solidFill>
                </a:rPr>
                <a:t>&gt; v1;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solidFill>
                    <a:srgbClr val="3C828B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Vector</a:t>
              </a:r>
              <a:r>
                <a:rPr>
                  <a:solidFill>
                    <a:srgbClr val="000000"/>
                  </a:solidFill>
                </a:rP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rPr>
                  <a:solidFill>
                    <a:srgbClr val="000000"/>
                  </a:solidFill>
                </a:rPr>
                <a:t>&gt; v2;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for</a:t>
              </a:r>
              <a:r>
                <a:t> (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i=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t>; i &lt; n; i++)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C42275"/>
                  </a:solidFill>
                </a:rPr>
                <a:t>if</a:t>
              </a:r>
              <a:r>
                <a:t> (i &lt; n / </a:t>
              </a:r>
              <a:r>
                <a:rPr>
                  <a:solidFill>
                    <a:srgbClr val="0435FF"/>
                  </a:solidFill>
                </a:rPr>
                <a:t>2</a:t>
              </a:r>
              <a:r>
                <a:t>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v1.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(vec[</a:t>
              </a:r>
              <a:r>
                <a:rPr>
                  <a:solidFill>
                    <a:srgbClr val="294C50"/>
                  </a:solidFill>
                </a:rPr>
                <a:t>i</a:t>
              </a:r>
              <a:r>
                <a:t>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 </a:t>
              </a:r>
              <a:r>
                <a:rPr>
                  <a:solidFill>
                    <a:srgbClr val="C42275"/>
                  </a:solidFill>
                </a:rPr>
                <a:t>else</a:t>
              </a:r>
              <a:r>
                <a:t>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v2.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(vec[</a:t>
              </a:r>
              <a:r>
                <a:rPr>
                  <a:solidFill>
                    <a:srgbClr val="294C50"/>
                  </a:solidFill>
                </a:rPr>
                <a:t>i</a:t>
              </a:r>
              <a:r>
                <a:t>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solidFill>
                    <a:srgbClr val="294C5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mergeSort</a:t>
              </a:r>
              <a:r>
                <a:rPr>
                  <a:solidFill>
                    <a:srgbClr val="000000"/>
                  </a:solidFill>
                </a:rPr>
                <a:t>(v1);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solidFill>
                    <a:srgbClr val="294C5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mergeSort</a:t>
              </a:r>
              <a:r>
                <a:rPr>
                  <a:solidFill>
                    <a:srgbClr val="000000"/>
                  </a:solidFill>
                </a:rPr>
                <a:t>(v2);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vec.</a:t>
              </a:r>
              <a:r>
                <a:rPr>
                  <a:solidFill>
                    <a:srgbClr val="294C50"/>
                  </a:solidFill>
                </a:rPr>
                <a:t>clear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294C50"/>
                  </a:solidFill>
                </a:rPr>
                <a:t>merge</a:t>
              </a:r>
              <a:r>
                <a:t>(vec, v1, v2);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434" name="// Rearranges the elements of v into sorted order using…" descr="// Rearranges the elements of v into sorted order using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7506401" cy="108712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Merge Halves Co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Halves Code</a:t>
            </a:r>
          </a:p>
        </p:txBody>
      </p:sp>
      <p:grpSp>
        <p:nvGrpSpPr>
          <p:cNvPr id="441" name="// Merges the left/right elements into a sorted result.…"/>
          <p:cNvGrpSpPr/>
          <p:nvPr/>
        </p:nvGrpSpPr>
        <p:grpSpPr>
          <a:xfrm>
            <a:off x="894519" y="1664012"/>
            <a:ext cx="22594963" cy="11988801"/>
            <a:chOff x="0" y="0"/>
            <a:chExt cx="22594961" cy="11988800"/>
          </a:xfrm>
        </p:grpSpPr>
        <p:sp>
          <p:nvSpPr>
            <p:cNvPr id="440" name="// Merges the left/right elements into a sorted result.…"/>
            <p:cNvSpPr/>
            <p:nvPr/>
          </p:nvSpPr>
          <p:spPr>
            <a:xfrm>
              <a:off x="38100" y="38100"/>
              <a:ext cx="22518761" cy="1191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Merges the left/right elements into a sorted result.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Precondition: left/right are sorted, and vec is empty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C42275"/>
                  </a:solidFill>
                </a:rPr>
                <a:t>void</a:t>
              </a:r>
              <a:r>
                <a:t> merge(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&amp;vec, 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&amp;v1, 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n1 = v1.</a:t>
              </a:r>
              <a:r>
                <a:rPr>
                  <a:solidFill>
                    <a:srgbClr val="294C50"/>
                  </a:solidFill>
                </a:rPr>
                <a:t>size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n2 = v2.</a:t>
              </a:r>
              <a:r>
                <a:rPr>
                  <a:solidFill>
                    <a:srgbClr val="294C50"/>
                  </a:solidFill>
                </a:rPr>
                <a:t>size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p1 = 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p2 = 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(p1 &lt; n1 &amp;&amp; p2 &lt; n2)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C42275"/>
                  </a:solidFill>
                </a:rPr>
                <a:t>if</a:t>
              </a:r>
              <a:r>
                <a:t> 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] &lt; 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])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 </a:t>
              </a:r>
              <a:r>
                <a:rPr>
                  <a:solidFill>
                    <a:srgbClr val="C42275"/>
                  </a:solidFill>
                </a:rPr>
                <a:t>else</a:t>
              </a:r>
              <a:r>
                <a:t>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(p1 &lt; n1)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(p2 &lt; n2)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439" name="// Merges the left/right elements into a sorted result.…" descr="// Merges the left/right elements into a sorted result.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22594963" cy="119888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Merge Sort: Full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Full Example</a:t>
            </a:r>
          </a:p>
        </p:txBody>
      </p:sp>
      <p:graphicFrame>
        <p:nvGraphicFramePr>
          <p:cNvPr id="444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Merge Sort: Full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Full Example</a:t>
            </a:r>
          </a:p>
        </p:txBody>
      </p:sp>
      <p:graphicFrame>
        <p:nvGraphicFramePr>
          <p:cNvPr id="447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8" name="Table"/>
          <p:cNvGraphicFramePr/>
          <p:nvPr/>
        </p:nvGraphicFramePr>
        <p:xfrm>
          <a:off x="3613971" y="4236299"/>
          <a:ext cx="5956281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85894"/>
                <a:gridCol w="1485894"/>
                <a:gridCol w="1485894"/>
                <a:gridCol w="14858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9" name="Table"/>
          <p:cNvGraphicFramePr/>
          <p:nvPr/>
        </p:nvGraphicFramePr>
        <p:xfrm>
          <a:off x="13419027" y="4236299"/>
          <a:ext cx="736370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0200"/>
                <a:gridCol w="1470200"/>
                <a:gridCol w="1470200"/>
                <a:gridCol w="1470200"/>
                <a:gridCol w="1470200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Merge Sort: Full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Full Example</a:t>
            </a:r>
          </a:p>
        </p:txBody>
      </p:sp>
      <p:graphicFrame>
        <p:nvGraphicFramePr>
          <p:cNvPr id="452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3" name="Table"/>
          <p:cNvGraphicFramePr/>
          <p:nvPr/>
        </p:nvGraphicFramePr>
        <p:xfrm>
          <a:off x="3613971" y="4236299"/>
          <a:ext cx="5956281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85894"/>
                <a:gridCol w="1485894"/>
                <a:gridCol w="1485894"/>
                <a:gridCol w="14858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4" name="Table"/>
          <p:cNvGraphicFramePr/>
          <p:nvPr/>
        </p:nvGraphicFramePr>
        <p:xfrm>
          <a:off x="13419027" y="4236299"/>
          <a:ext cx="736370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0200"/>
                <a:gridCol w="1470200"/>
                <a:gridCol w="1470200"/>
                <a:gridCol w="1470200"/>
                <a:gridCol w="1470200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5" name="Table"/>
          <p:cNvGraphicFramePr/>
          <p:nvPr/>
        </p:nvGraphicFramePr>
        <p:xfrm>
          <a:off x="2327594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6" name="Table"/>
          <p:cNvGraphicFramePr/>
          <p:nvPr/>
        </p:nvGraphicFramePr>
        <p:xfrm>
          <a:off x="7114139" y="6472326"/>
          <a:ext cx="31205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53947"/>
                <a:gridCol w="155394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7" name="Table"/>
          <p:cNvGraphicFramePr/>
          <p:nvPr/>
        </p:nvGraphicFramePr>
        <p:xfrm>
          <a:off x="12844050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8" name="Table"/>
          <p:cNvGraphicFramePr/>
          <p:nvPr/>
        </p:nvGraphicFramePr>
        <p:xfrm>
          <a:off x="18554910" y="6472326"/>
          <a:ext cx="441608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67794"/>
                <a:gridCol w="1467794"/>
                <a:gridCol w="14677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Merge Sort: Full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Full Example</a:t>
            </a:r>
          </a:p>
        </p:txBody>
      </p:sp>
      <p:graphicFrame>
        <p:nvGraphicFramePr>
          <p:cNvPr id="461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2" name="Table"/>
          <p:cNvGraphicFramePr/>
          <p:nvPr/>
        </p:nvGraphicFramePr>
        <p:xfrm>
          <a:off x="3613971" y="4236299"/>
          <a:ext cx="5956281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85894"/>
                <a:gridCol w="1485894"/>
                <a:gridCol w="1485894"/>
                <a:gridCol w="14858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3" name="Table"/>
          <p:cNvGraphicFramePr/>
          <p:nvPr/>
        </p:nvGraphicFramePr>
        <p:xfrm>
          <a:off x="13419027" y="4236299"/>
          <a:ext cx="736370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0200"/>
                <a:gridCol w="1470200"/>
                <a:gridCol w="1470200"/>
                <a:gridCol w="1470200"/>
                <a:gridCol w="1470200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4" name="Table"/>
          <p:cNvGraphicFramePr/>
          <p:nvPr/>
        </p:nvGraphicFramePr>
        <p:xfrm>
          <a:off x="2327594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5" name="Table"/>
          <p:cNvGraphicFramePr/>
          <p:nvPr/>
        </p:nvGraphicFramePr>
        <p:xfrm>
          <a:off x="7114139" y="6472326"/>
          <a:ext cx="31205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53947"/>
                <a:gridCol w="155394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6" name="Table"/>
          <p:cNvGraphicFramePr/>
          <p:nvPr/>
        </p:nvGraphicFramePr>
        <p:xfrm>
          <a:off x="12844050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7" name="Table"/>
          <p:cNvGraphicFramePr/>
          <p:nvPr/>
        </p:nvGraphicFramePr>
        <p:xfrm>
          <a:off x="18554910" y="6472326"/>
          <a:ext cx="441608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67794"/>
                <a:gridCol w="1467794"/>
                <a:gridCol w="14677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8" name="Table"/>
          <p:cNvGraphicFramePr/>
          <p:nvPr/>
        </p:nvGraphicFramePr>
        <p:xfrm>
          <a:off x="2076714" y="870200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9" name="Table"/>
          <p:cNvGraphicFramePr/>
          <p:nvPr/>
        </p:nvGraphicFramePr>
        <p:xfrm>
          <a:off x="409040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0" name="Table"/>
          <p:cNvGraphicFramePr/>
          <p:nvPr/>
        </p:nvGraphicFramePr>
        <p:xfrm>
          <a:off x="690062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1" name="Table"/>
          <p:cNvGraphicFramePr/>
          <p:nvPr/>
        </p:nvGraphicFramePr>
        <p:xfrm>
          <a:off x="8930239" y="869565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2" name="Table"/>
          <p:cNvGraphicFramePr/>
          <p:nvPr/>
        </p:nvGraphicFramePr>
        <p:xfrm>
          <a:off x="12652768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3" name="Table"/>
          <p:cNvGraphicFramePr/>
          <p:nvPr/>
        </p:nvGraphicFramePr>
        <p:xfrm>
          <a:off x="14625214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4" name="Table"/>
          <p:cNvGraphicFramePr/>
          <p:nvPr/>
        </p:nvGraphicFramePr>
        <p:xfrm>
          <a:off x="20933912" y="8695652"/>
          <a:ext cx="310789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5" name="Table"/>
          <p:cNvGraphicFramePr/>
          <p:nvPr/>
        </p:nvGraphicFramePr>
        <p:xfrm>
          <a:off x="17779562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Merge Sort: Full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Full Example</a:t>
            </a:r>
          </a:p>
        </p:txBody>
      </p:sp>
      <p:graphicFrame>
        <p:nvGraphicFramePr>
          <p:cNvPr id="478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9" name="Table"/>
          <p:cNvGraphicFramePr/>
          <p:nvPr/>
        </p:nvGraphicFramePr>
        <p:xfrm>
          <a:off x="3613971" y="4236299"/>
          <a:ext cx="5956281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85894"/>
                <a:gridCol w="1485894"/>
                <a:gridCol w="1485894"/>
                <a:gridCol w="14858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0" name="Table"/>
          <p:cNvGraphicFramePr/>
          <p:nvPr/>
        </p:nvGraphicFramePr>
        <p:xfrm>
          <a:off x="13419027" y="4236299"/>
          <a:ext cx="736370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0200"/>
                <a:gridCol w="1470200"/>
                <a:gridCol w="1470200"/>
                <a:gridCol w="1470200"/>
                <a:gridCol w="1470200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1" name="Table"/>
          <p:cNvGraphicFramePr/>
          <p:nvPr/>
        </p:nvGraphicFramePr>
        <p:xfrm>
          <a:off x="2327594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2" name="Table"/>
          <p:cNvGraphicFramePr/>
          <p:nvPr/>
        </p:nvGraphicFramePr>
        <p:xfrm>
          <a:off x="7114139" y="6472326"/>
          <a:ext cx="31205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53947"/>
                <a:gridCol w="155394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3" name="Table"/>
          <p:cNvGraphicFramePr/>
          <p:nvPr/>
        </p:nvGraphicFramePr>
        <p:xfrm>
          <a:off x="12844050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4" name="Table"/>
          <p:cNvGraphicFramePr/>
          <p:nvPr/>
        </p:nvGraphicFramePr>
        <p:xfrm>
          <a:off x="18554910" y="6472326"/>
          <a:ext cx="441608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67794"/>
                <a:gridCol w="1467794"/>
                <a:gridCol w="14677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5" name="Table"/>
          <p:cNvGraphicFramePr/>
          <p:nvPr/>
        </p:nvGraphicFramePr>
        <p:xfrm>
          <a:off x="20742631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6" name="Table"/>
          <p:cNvGraphicFramePr/>
          <p:nvPr/>
        </p:nvGraphicFramePr>
        <p:xfrm>
          <a:off x="22715077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7" name="Table"/>
          <p:cNvGraphicFramePr/>
          <p:nvPr/>
        </p:nvGraphicFramePr>
        <p:xfrm>
          <a:off x="2076714" y="870200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8" name="Table"/>
          <p:cNvGraphicFramePr/>
          <p:nvPr/>
        </p:nvGraphicFramePr>
        <p:xfrm>
          <a:off x="409040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9" name="Table"/>
          <p:cNvGraphicFramePr/>
          <p:nvPr/>
        </p:nvGraphicFramePr>
        <p:xfrm>
          <a:off x="690062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0" name="Table"/>
          <p:cNvGraphicFramePr/>
          <p:nvPr/>
        </p:nvGraphicFramePr>
        <p:xfrm>
          <a:off x="8930239" y="869565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1" name="Table"/>
          <p:cNvGraphicFramePr/>
          <p:nvPr/>
        </p:nvGraphicFramePr>
        <p:xfrm>
          <a:off x="12652768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" name="Table"/>
          <p:cNvGraphicFramePr/>
          <p:nvPr/>
        </p:nvGraphicFramePr>
        <p:xfrm>
          <a:off x="14625214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" name="Table"/>
          <p:cNvGraphicFramePr/>
          <p:nvPr/>
        </p:nvGraphicFramePr>
        <p:xfrm>
          <a:off x="20933912" y="8695652"/>
          <a:ext cx="310789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" name="Table"/>
          <p:cNvGraphicFramePr/>
          <p:nvPr/>
        </p:nvGraphicFramePr>
        <p:xfrm>
          <a:off x="17779562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Merge Sort: Full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Full Example</a:t>
            </a:r>
          </a:p>
        </p:txBody>
      </p:sp>
      <p:graphicFrame>
        <p:nvGraphicFramePr>
          <p:cNvPr id="497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8" name="Table"/>
          <p:cNvGraphicFramePr/>
          <p:nvPr/>
        </p:nvGraphicFramePr>
        <p:xfrm>
          <a:off x="3613971" y="4236299"/>
          <a:ext cx="5956281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85894"/>
                <a:gridCol w="1485894"/>
                <a:gridCol w="1485894"/>
                <a:gridCol w="14858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9" name="Table"/>
          <p:cNvGraphicFramePr/>
          <p:nvPr/>
        </p:nvGraphicFramePr>
        <p:xfrm>
          <a:off x="13419027" y="4236299"/>
          <a:ext cx="736370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0200"/>
                <a:gridCol w="1470200"/>
                <a:gridCol w="1470200"/>
                <a:gridCol w="1470200"/>
                <a:gridCol w="1470200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0" name="Table"/>
          <p:cNvGraphicFramePr/>
          <p:nvPr/>
        </p:nvGraphicFramePr>
        <p:xfrm>
          <a:off x="2327594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1" name="Table"/>
          <p:cNvGraphicFramePr/>
          <p:nvPr/>
        </p:nvGraphicFramePr>
        <p:xfrm>
          <a:off x="7114139" y="6472326"/>
          <a:ext cx="31205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53947"/>
                <a:gridCol w="155394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2" name="Table"/>
          <p:cNvGraphicFramePr/>
          <p:nvPr/>
        </p:nvGraphicFramePr>
        <p:xfrm>
          <a:off x="12844050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" name="Table"/>
          <p:cNvGraphicFramePr/>
          <p:nvPr/>
        </p:nvGraphicFramePr>
        <p:xfrm>
          <a:off x="18554910" y="6472326"/>
          <a:ext cx="441608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67794"/>
                <a:gridCol w="1467794"/>
                <a:gridCol w="14677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" name="Table"/>
          <p:cNvGraphicFramePr/>
          <p:nvPr/>
        </p:nvGraphicFramePr>
        <p:xfrm>
          <a:off x="20742631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5" name="Table"/>
          <p:cNvGraphicFramePr/>
          <p:nvPr/>
        </p:nvGraphicFramePr>
        <p:xfrm>
          <a:off x="22715077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6" name="Table"/>
          <p:cNvGraphicFramePr/>
          <p:nvPr/>
        </p:nvGraphicFramePr>
        <p:xfrm>
          <a:off x="2076714" y="870200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7" name="Table"/>
          <p:cNvGraphicFramePr/>
          <p:nvPr/>
        </p:nvGraphicFramePr>
        <p:xfrm>
          <a:off x="409040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8" name="Table"/>
          <p:cNvGraphicFramePr/>
          <p:nvPr/>
        </p:nvGraphicFramePr>
        <p:xfrm>
          <a:off x="690062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9" name="Table"/>
          <p:cNvGraphicFramePr/>
          <p:nvPr/>
        </p:nvGraphicFramePr>
        <p:xfrm>
          <a:off x="8930239" y="869565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0" name="Table"/>
          <p:cNvGraphicFramePr/>
          <p:nvPr/>
        </p:nvGraphicFramePr>
        <p:xfrm>
          <a:off x="12652768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1" name="Table"/>
          <p:cNvGraphicFramePr/>
          <p:nvPr/>
        </p:nvGraphicFramePr>
        <p:xfrm>
          <a:off x="14625214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2" name="Table"/>
          <p:cNvGraphicFramePr/>
          <p:nvPr/>
        </p:nvGraphicFramePr>
        <p:xfrm>
          <a:off x="20933912" y="8695652"/>
          <a:ext cx="310789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3" name="Table"/>
          <p:cNvGraphicFramePr/>
          <p:nvPr/>
        </p:nvGraphicFramePr>
        <p:xfrm>
          <a:off x="17779562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14" name="Merge as you go back up"/>
          <p:cNvSpPr/>
          <p:nvPr/>
        </p:nvSpPr>
        <p:spPr>
          <a:xfrm>
            <a:off x="13175563" y="11352230"/>
            <a:ext cx="710628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Merge as you go back up</a:t>
            </a:r>
          </a:p>
        </p:txBody>
      </p:sp>
      <p:sp>
        <p:nvSpPr>
          <p:cNvPr id="515" name="Line"/>
          <p:cNvSpPr/>
          <p:nvPr/>
        </p:nvSpPr>
        <p:spPr>
          <a:xfrm flipH="1" flipV="1">
            <a:off x="21932011" y="9746123"/>
            <a:ext cx="829067" cy="1477330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6" name="Line"/>
          <p:cNvSpPr/>
          <p:nvPr/>
        </p:nvSpPr>
        <p:spPr>
          <a:xfrm flipV="1">
            <a:off x="22201942" y="9745501"/>
            <a:ext cx="829067" cy="1477330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Merge Sort: Full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Full Example</a:t>
            </a:r>
          </a:p>
        </p:txBody>
      </p:sp>
      <p:graphicFrame>
        <p:nvGraphicFramePr>
          <p:cNvPr id="519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0" name="Table"/>
          <p:cNvGraphicFramePr/>
          <p:nvPr/>
        </p:nvGraphicFramePr>
        <p:xfrm>
          <a:off x="3613971" y="4236299"/>
          <a:ext cx="5956281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85894"/>
                <a:gridCol w="1485894"/>
                <a:gridCol w="1485894"/>
                <a:gridCol w="14858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1" name="Table"/>
          <p:cNvGraphicFramePr/>
          <p:nvPr/>
        </p:nvGraphicFramePr>
        <p:xfrm>
          <a:off x="13419027" y="4236299"/>
          <a:ext cx="736370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0200"/>
                <a:gridCol w="1470200"/>
                <a:gridCol w="1470200"/>
                <a:gridCol w="1470200"/>
                <a:gridCol w="1470200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2" name="Table"/>
          <p:cNvGraphicFramePr/>
          <p:nvPr/>
        </p:nvGraphicFramePr>
        <p:xfrm>
          <a:off x="2327594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3" name="Table"/>
          <p:cNvGraphicFramePr/>
          <p:nvPr/>
        </p:nvGraphicFramePr>
        <p:xfrm>
          <a:off x="7114139" y="6472326"/>
          <a:ext cx="31205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53947"/>
                <a:gridCol w="155394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4" name="Table"/>
          <p:cNvGraphicFramePr/>
          <p:nvPr/>
        </p:nvGraphicFramePr>
        <p:xfrm>
          <a:off x="12844050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5" name="Table"/>
          <p:cNvGraphicFramePr/>
          <p:nvPr/>
        </p:nvGraphicFramePr>
        <p:xfrm>
          <a:off x="18554910" y="6472326"/>
          <a:ext cx="441608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67794"/>
                <a:gridCol w="1467794"/>
                <a:gridCol w="14677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6" name="Table"/>
          <p:cNvGraphicFramePr/>
          <p:nvPr/>
        </p:nvGraphicFramePr>
        <p:xfrm>
          <a:off x="20742631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7" name="Table"/>
          <p:cNvGraphicFramePr/>
          <p:nvPr/>
        </p:nvGraphicFramePr>
        <p:xfrm>
          <a:off x="22715077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8" name="Table"/>
          <p:cNvGraphicFramePr/>
          <p:nvPr/>
        </p:nvGraphicFramePr>
        <p:xfrm>
          <a:off x="2076714" y="870200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9" name="Table"/>
          <p:cNvGraphicFramePr/>
          <p:nvPr/>
        </p:nvGraphicFramePr>
        <p:xfrm>
          <a:off x="409040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0" name="Table"/>
          <p:cNvGraphicFramePr/>
          <p:nvPr/>
        </p:nvGraphicFramePr>
        <p:xfrm>
          <a:off x="690062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1" name="Table"/>
          <p:cNvGraphicFramePr/>
          <p:nvPr/>
        </p:nvGraphicFramePr>
        <p:xfrm>
          <a:off x="8930239" y="869565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2" name="Table"/>
          <p:cNvGraphicFramePr/>
          <p:nvPr/>
        </p:nvGraphicFramePr>
        <p:xfrm>
          <a:off x="12652768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3" name="Table"/>
          <p:cNvGraphicFramePr/>
          <p:nvPr/>
        </p:nvGraphicFramePr>
        <p:xfrm>
          <a:off x="14625214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4" name="Table"/>
          <p:cNvGraphicFramePr/>
          <p:nvPr/>
        </p:nvGraphicFramePr>
        <p:xfrm>
          <a:off x="20933912" y="8695652"/>
          <a:ext cx="310789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5" name="Table"/>
          <p:cNvGraphicFramePr/>
          <p:nvPr/>
        </p:nvGraphicFramePr>
        <p:xfrm>
          <a:off x="17779562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36" name="Merge as you go back up"/>
          <p:cNvSpPr/>
          <p:nvPr/>
        </p:nvSpPr>
        <p:spPr>
          <a:xfrm>
            <a:off x="13175563" y="11352230"/>
            <a:ext cx="710628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Merge as you go back up</a:t>
            </a:r>
          </a:p>
        </p:txBody>
      </p:sp>
      <p:sp>
        <p:nvSpPr>
          <p:cNvPr id="537" name="Line"/>
          <p:cNvSpPr/>
          <p:nvPr/>
        </p:nvSpPr>
        <p:spPr>
          <a:xfrm flipH="1" flipV="1">
            <a:off x="19302603" y="7854540"/>
            <a:ext cx="1840302" cy="1089407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8" name="Line"/>
          <p:cNvSpPr/>
          <p:nvPr/>
        </p:nvSpPr>
        <p:spPr>
          <a:xfrm flipH="1" flipV="1">
            <a:off x="20932525" y="7758763"/>
            <a:ext cx="2148363" cy="1120003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9" name="Line"/>
          <p:cNvSpPr/>
          <p:nvPr/>
        </p:nvSpPr>
        <p:spPr>
          <a:xfrm flipV="1">
            <a:off x="18605515" y="7857177"/>
            <a:ext cx="3905542" cy="97707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0" name="Line"/>
          <p:cNvSpPr/>
          <p:nvPr/>
        </p:nvSpPr>
        <p:spPr>
          <a:xfrm flipH="1" flipV="1">
            <a:off x="13859746" y="7563525"/>
            <a:ext cx="829066" cy="1477330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1" name="Line"/>
          <p:cNvSpPr/>
          <p:nvPr/>
        </p:nvSpPr>
        <p:spPr>
          <a:xfrm flipV="1">
            <a:off x="14129676" y="7562903"/>
            <a:ext cx="829067" cy="1477331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2" name="Line"/>
          <p:cNvSpPr/>
          <p:nvPr/>
        </p:nvSpPr>
        <p:spPr>
          <a:xfrm flipH="1" flipV="1">
            <a:off x="8118587" y="7563525"/>
            <a:ext cx="829067" cy="1477330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3" name="Line"/>
          <p:cNvSpPr/>
          <p:nvPr/>
        </p:nvSpPr>
        <p:spPr>
          <a:xfrm flipV="1">
            <a:off x="8388518" y="7562903"/>
            <a:ext cx="829067" cy="1477331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4" name="Line"/>
          <p:cNvSpPr/>
          <p:nvPr/>
        </p:nvSpPr>
        <p:spPr>
          <a:xfrm flipH="1" flipV="1">
            <a:off x="3325692" y="7563525"/>
            <a:ext cx="829067" cy="1477330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5" name="Line"/>
          <p:cNvSpPr/>
          <p:nvPr/>
        </p:nvSpPr>
        <p:spPr>
          <a:xfrm flipV="1">
            <a:off x="3595623" y="7562903"/>
            <a:ext cx="829067" cy="1477331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Merge Sort: Full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Full Example</a:t>
            </a:r>
          </a:p>
        </p:txBody>
      </p:sp>
      <p:graphicFrame>
        <p:nvGraphicFramePr>
          <p:cNvPr id="548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b="1" sz="57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9" name="Table"/>
          <p:cNvGraphicFramePr/>
          <p:nvPr/>
        </p:nvGraphicFramePr>
        <p:xfrm>
          <a:off x="3613971" y="4236299"/>
          <a:ext cx="5956281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85894"/>
                <a:gridCol w="1485894"/>
                <a:gridCol w="1485894"/>
                <a:gridCol w="14858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0" name="Table"/>
          <p:cNvGraphicFramePr/>
          <p:nvPr/>
        </p:nvGraphicFramePr>
        <p:xfrm>
          <a:off x="13419027" y="4236299"/>
          <a:ext cx="736370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0200"/>
                <a:gridCol w="1470200"/>
                <a:gridCol w="1470200"/>
                <a:gridCol w="1470200"/>
                <a:gridCol w="1470200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1" name="Table"/>
          <p:cNvGraphicFramePr/>
          <p:nvPr/>
        </p:nvGraphicFramePr>
        <p:xfrm>
          <a:off x="2327594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2" name="Table"/>
          <p:cNvGraphicFramePr/>
          <p:nvPr/>
        </p:nvGraphicFramePr>
        <p:xfrm>
          <a:off x="7114139" y="6472326"/>
          <a:ext cx="31205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53947"/>
                <a:gridCol w="155394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3" name="Table"/>
          <p:cNvGraphicFramePr/>
          <p:nvPr/>
        </p:nvGraphicFramePr>
        <p:xfrm>
          <a:off x="12844050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4" name="Table"/>
          <p:cNvGraphicFramePr/>
          <p:nvPr/>
        </p:nvGraphicFramePr>
        <p:xfrm>
          <a:off x="18554910" y="6472326"/>
          <a:ext cx="441608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67794"/>
                <a:gridCol w="1467794"/>
                <a:gridCol w="14677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5" name="Table"/>
          <p:cNvGraphicFramePr/>
          <p:nvPr/>
        </p:nvGraphicFramePr>
        <p:xfrm>
          <a:off x="20742631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6" name="Table"/>
          <p:cNvGraphicFramePr/>
          <p:nvPr/>
        </p:nvGraphicFramePr>
        <p:xfrm>
          <a:off x="22715077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7" name="Table"/>
          <p:cNvGraphicFramePr/>
          <p:nvPr/>
        </p:nvGraphicFramePr>
        <p:xfrm>
          <a:off x="2076714" y="870200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8" name="Table"/>
          <p:cNvGraphicFramePr/>
          <p:nvPr/>
        </p:nvGraphicFramePr>
        <p:xfrm>
          <a:off x="409040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9" name="Table"/>
          <p:cNvGraphicFramePr/>
          <p:nvPr/>
        </p:nvGraphicFramePr>
        <p:xfrm>
          <a:off x="690062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0" name="Table"/>
          <p:cNvGraphicFramePr/>
          <p:nvPr/>
        </p:nvGraphicFramePr>
        <p:xfrm>
          <a:off x="8930239" y="869565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1" name="Table"/>
          <p:cNvGraphicFramePr/>
          <p:nvPr/>
        </p:nvGraphicFramePr>
        <p:xfrm>
          <a:off x="12652768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2" name="Table"/>
          <p:cNvGraphicFramePr/>
          <p:nvPr/>
        </p:nvGraphicFramePr>
        <p:xfrm>
          <a:off x="14625214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3" name="Table"/>
          <p:cNvGraphicFramePr/>
          <p:nvPr/>
        </p:nvGraphicFramePr>
        <p:xfrm>
          <a:off x="20933912" y="8695652"/>
          <a:ext cx="310789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4" name="Table"/>
          <p:cNvGraphicFramePr/>
          <p:nvPr/>
        </p:nvGraphicFramePr>
        <p:xfrm>
          <a:off x="17779562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65" name="Merge as you go back up"/>
          <p:cNvSpPr/>
          <p:nvPr/>
        </p:nvSpPr>
        <p:spPr>
          <a:xfrm>
            <a:off x="13175563" y="11352230"/>
            <a:ext cx="710628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Merge as you go back up</a:t>
            </a:r>
          </a:p>
        </p:txBody>
      </p:sp>
      <p:sp>
        <p:nvSpPr>
          <p:cNvPr id="566" name="Line"/>
          <p:cNvSpPr/>
          <p:nvPr/>
        </p:nvSpPr>
        <p:spPr>
          <a:xfrm flipH="1" flipV="1">
            <a:off x="13909197" y="5516346"/>
            <a:ext cx="4832470" cy="1111293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67" name="Line"/>
          <p:cNvSpPr/>
          <p:nvPr/>
        </p:nvSpPr>
        <p:spPr>
          <a:xfrm flipH="1" flipV="1">
            <a:off x="15404640" y="5546331"/>
            <a:ext cx="5195247" cy="111419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68" name="Line"/>
          <p:cNvSpPr/>
          <p:nvPr/>
        </p:nvSpPr>
        <p:spPr>
          <a:xfrm flipH="1" flipV="1">
            <a:off x="20037047" y="5669207"/>
            <a:ext cx="2117543" cy="896004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69" name="Line"/>
          <p:cNvSpPr/>
          <p:nvPr/>
        </p:nvSpPr>
        <p:spPr>
          <a:xfrm flipV="1">
            <a:off x="13640503" y="5562493"/>
            <a:ext cx="3392308" cy="100655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70" name="Line"/>
          <p:cNvSpPr/>
          <p:nvPr/>
        </p:nvSpPr>
        <p:spPr>
          <a:xfrm flipV="1">
            <a:off x="15110178" y="5563882"/>
            <a:ext cx="3746530" cy="9893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71" name="Line"/>
          <p:cNvSpPr/>
          <p:nvPr/>
        </p:nvSpPr>
        <p:spPr>
          <a:xfrm flipH="1" flipV="1">
            <a:off x="7403933" y="5356054"/>
            <a:ext cx="829067" cy="1477330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72" name="Line"/>
          <p:cNvSpPr/>
          <p:nvPr/>
        </p:nvSpPr>
        <p:spPr>
          <a:xfrm flipH="1" flipV="1">
            <a:off x="5756100" y="5551802"/>
            <a:ext cx="3643218" cy="128158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73" name="Line"/>
          <p:cNvSpPr/>
          <p:nvPr/>
        </p:nvSpPr>
        <p:spPr>
          <a:xfrm flipV="1">
            <a:off x="3206495" y="5633735"/>
            <a:ext cx="987385" cy="920124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74" name="Line"/>
          <p:cNvSpPr/>
          <p:nvPr/>
        </p:nvSpPr>
        <p:spPr>
          <a:xfrm flipV="1">
            <a:off x="4596139" y="5758960"/>
            <a:ext cx="4352758" cy="822863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Merge Sort: Full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Full Example</a:t>
            </a:r>
          </a:p>
        </p:txBody>
      </p:sp>
      <p:graphicFrame>
        <p:nvGraphicFramePr>
          <p:cNvPr id="577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8" name="Table"/>
          <p:cNvGraphicFramePr/>
          <p:nvPr/>
        </p:nvGraphicFramePr>
        <p:xfrm>
          <a:off x="3613971" y="4236299"/>
          <a:ext cx="5956281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85894"/>
                <a:gridCol w="1485894"/>
                <a:gridCol w="1485894"/>
                <a:gridCol w="14858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9" name="Table"/>
          <p:cNvGraphicFramePr/>
          <p:nvPr/>
        </p:nvGraphicFramePr>
        <p:xfrm>
          <a:off x="13419027" y="4236299"/>
          <a:ext cx="736370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0200"/>
                <a:gridCol w="1470200"/>
                <a:gridCol w="1470200"/>
                <a:gridCol w="1470200"/>
                <a:gridCol w="1470200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0" name="Table"/>
          <p:cNvGraphicFramePr/>
          <p:nvPr/>
        </p:nvGraphicFramePr>
        <p:xfrm>
          <a:off x="2327594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1" name="Table"/>
          <p:cNvGraphicFramePr/>
          <p:nvPr/>
        </p:nvGraphicFramePr>
        <p:xfrm>
          <a:off x="7114139" y="6472326"/>
          <a:ext cx="31205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53947"/>
                <a:gridCol w="155394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2" name="Table"/>
          <p:cNvGraphicFramePr/>
          <p:nvPr/>
        </p:nvGraphicFramePr>
        <p:xfrm>
          <a:off x="12844050" y="6472326"/>
          <a:ext cx="310789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3" name="Table"/>
          <p:cNvGraphicFramePr/>
          <p:nvPr/>
        </p:nvGraphicFramePr>
        <p:xfrm>
          <a:off x="18554910" y="6472326"/>
          <a:ext cx="4416085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67794"/>
                <a:gridCol w="1467794"/>
                <a:gridCol w="1467794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4" name="Table"/>
          <p:cNvGraphicFramePr/>
          <p:nvPr/>
        </p:nvGraphicFramePr>
        <p:xfrm>
          <a:off x="20742631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5" name="Table"/>
          <p:cNvGraphicFramePr/>
          <p:nvPr/>
        </p:nvGraphicFramePr>
        <p:xfrm>
          <a:off x="22715077" y="10680754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6" name="Table"/>
          <p:cNvGraphicFramePr/>
          <p:nvPr/>
        </p:nvGraphicFramePr>
        <p:xfrm>
          <a:off x="2076714" y="870200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7" name="Table"/>
          <p:cNvGraphicFramePr/>
          <p:nvPr/>
        </p:nvGraphicFramePr>
        <p:xfrm>
          <a:off x="409040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8" name="Table"/>
          <p:cNvGraphicFramePr/>
          <p:nvPr/>
        </p:nvGraphicFramePr>
        <p:xfrm>
          <a:off x="6900621" y="870200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9" name="Table"/>
          <p:cNvGraphicFramePr/>
          <p:nvPr/>
        </p:nvGraphicFramePr>
        <p:xfrm>
          <a:off x="8930239" y="8695652"/>
          <a:ext cx="151801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0" name="Table"/>
          <p:cNvGraphicFramePr/>
          <p:nvPr/>
        </p:nvGraphicFramePr>
        <p:xfrm>
          <a:off x="12652768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1" name="Table"/>
          <p:cNvGraphicFramePr/>
          <p:nvPr/>
        </p:nvGraphicFramePr>
        <p:xfrm>
          <a:off x="14625214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2" name="Table"/>
          <p:cNvGraphicFramePr/>
          <p:nvPr/>
        </p:nvGraphicFramePr>
        <p:xfrm>
          <a:off x="20933912" y="8695652"/>
          <a:ext cx="3107896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47597"/>
                <a:gridCol w="1547597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3" name="Table"/>
          <p:cNvGraphicFramePr/>
          <p:nvPr/>
        </p:nvGraphicFramePr>
        <p:xfrm>
          <a:off x="17779562" y="8695653"/>
          <a:ext cx="151801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5312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94" name="Merge as you go back up"/>
          <p:cNvSpPr/>
          <p:nvPr/>
        </p:nvSpPr>
        <p:spPr>
          <a:xfrm>
            <a:off x="13175563" y="11352230"/>
            <a:ext cx="710628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Merge as you go back up</a:t>
            </a:r>
          </a:p>
        </p:txBody>
      </p:sp>
      <p:sp>
        <p:nvSpPr>
          <p:cNvPr id="595" name="Line"/>
          <p:cNvSpPr/>
          <p:nvPr/>
        </p:nvSpPr>
        <p:spPr>
          <a:xfrm flipH="1" flipV="1">
            <a:off x="6007691" y="3456356"/>
            <a:ext cx="7531294" cy="91297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96" name="Line"/>
          <p:cNvSpPr/>
          <p:nvPr/>
        </p:nvSpPr>
        <p:spPr>
          <a:xfrm flipH="1" flipV="1">
            <a:off x="7727468" y="3359600"/>
            <a:ext cx="8041356" cy="95686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97" name="Line"/>
          <p:cNvSpPr/>
          <p:nvPr/>
        </p:nvSpPr>
        <p:spPr>
          <a:xfrm flipH="1" flipV="1">
            <a:off x="16387442" y="3333059"/>
            <a:ext cx="3700391" cy="960323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98" name="Line"/>
          <p:cNvSpPr/>
          <p:nvPr/>
        </p:nvSpPr>
        <p:spPr>
          <a:xfrm flipH="1" flipV="1">
            <a:off x="12186561" y="3390503"/>
            <a:ext cx="4712766" cy="92023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99" name="Line"/>
          <p:cNvSpPr/>
          <p:nvPr/>
        </p:nvSpPr>
        <p:spPr>
          <a:xfrm flipH="1" flipV="1">
            <a:off x="13640514" y="3334942"/>
            <a:ext cx="4728488" cy="93140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00" name="Line"/>
          <p:cNvSpPr/>
          <p:nvPr/>
        </p:nvSpPr>
        <p:spPr>
          <a:xfrm flipV="1">
            <a:off x="7518345" y="3348434"/>
            <a:ext cx="7718310" cy="105512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01" name="Line"/>
          <p:cNvSpPr/>
          <p:nvPr/>
        </p:nvSpPr>
        <p:spPr>
          <a:xfrm flipV="1">
            <a:off x="6140494" y="3383497"/>
            <a:ext cx="4679713" cy="1020063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02" name="Line"/>
          <p:cNvSpPr/>
          <p:nvPr/>
        </p:nvSpPr>
        <p:spPr>
          <a:xfrm flipV="1">
            <a:off x="4521459" y="3355105"/>
            <a:ext cx="4901122" cy="1054791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03" name="Line"/>
          <p:cNvSpPr/>
          <p:nvPr/>
        </p:nvSpPr>
        <p:spPr>
          <a:xfrm flipV="1">
            <a:off x="8769719" y="3384967"/>
            <a:ext cx="9596981" cy="1061603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Merge Sort: Space Complexit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Space Complexity</a:t>
            </a:r>
          </a:p>
        </p:txBody>
      </p:sp>
      <p:graphicFrame>
        <p:nvGraphicFramePr>
          <p:cNvPr id="606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07" name="Merge Sort can be completed in place, but…"/>
          <p:cNvSpPr/>
          <p:nvPr/>
        </p:nvSpPr>
        <p:spPr>
          <a:xfrm>
            <a:off x="1794009" y="4969461"/>
            <a:ext cx="20795983" cy="7100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Merge Sort can be completed in place, but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6500"/>
            </a:pPr>
            <a:r>
              <a:t>It takes more time because elements may have to be shifted often</a:t>
            </a:r>
          </a:p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It can also use “double storage” with a temporary array.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6500"/>
            </a:pPr>
            <a:r>
              <a:t>This is fast, because no elements need to be shifted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6500"/>
            </a:pPr>
            <a:r>
              <a:t>It takes double the memory, which makes it inefficient for in-memory sorts.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Merge Sort: Time Complexit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Merge Sort: Time Complexity</a:t>
            </a:r>
          </a:p>
        </p:txBody>
      </p:sp>
      <p:graphicFrame>
        <p:nvGraphicFramePr>
          <p:cNvPr id="610" name="Table"/>
          <p:cNvGraphicFramePr/>
          <p:nvPr/>
        </p:nvGraphicFramePr>
        <p:xfrm>
          <a:off x="5544910" y="1993923"/>
          <a:ext cx="13306880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11" name="The Double Memory merge sort has a worst-case time complexity of O(n log n) (this is great!)…"/>
          <p:cNvSpPr/>
          <p:nvPr/>
        </p:nvSpPr>
        <p:spPr>
          <a:xfrm>
            <a:off x="1794009" y="3994747"/>
            <a:ext cx="20795983" cy="8113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The Double Memory merge sort has a worst-case time complexity of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O(n log n)</a:t>
            </a:r>
            <a:r>
              <a:t> (this is great!)</a:t>
            </a:r>
          </a:p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Best case is also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O(n log n)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Average case is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O(n log n)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>
              <a:defRPr sz="6500"/>
            </a:pP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Note</a:t>
            </a:r>
            <a:r>
              <a:t>: We would like you to understand this analysis (and know the outcomes above), but it is not something we will expect you to reinvent on the midterm.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Is our Merge Sort &quot;stable&quot;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Is our Merge Sort "stable"?</a:t>
            </a:r>
          </a:p>
        </p:txBody>
      </p:sp>
      <p:sp>
        <p:nvSpPr>
          <p:cNvPr id="614" name="A &quot;stable sort&quot; keeps the original order of the same values in the same order. E.g.,"/>
          <p:cNvSpPr/>
          <p:nvPr/>
        </p:nvSpPr>
        <p:spPr>
          <a:xfrm>
            <a:off x="1794009" y="2260128"/>
            <a:ext cx="20795983" cy="208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  <a:defRPr sz="6500"/>
            </a:lvl1pPr>
          </a:lstStyle>
          <a:p>
            <a:pPr/>
            <a:r>
              <a:t>A "stable sort" keeps the original order of the same values in the same order. E.g.,</a:t>
            </a:r>
          </a:p>
        </p:txBody>
      </p:sp>
      <p:graphicFrame>
        <p:nvGraphicFramePr>
          <p:cNvPr id="615" name="Table"/>
          <p:cNvGraphicFramePr/>
          <p:nvPr/>
        </p:nvGraphicFramePr>
        <p:xfrm>
          <a:off x="5544910" y="5402439"/>
          <a:ext cx="1330688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8EFA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16" name="this 86"/>
          <p:cNvSpPr/>
          <p:nvPr/>
        </p:nvSpPr>
        <p:spPr>
          <a:xfrm>
            <a:off x="8216933" y="6988929"/>
            <a:ext cx="194881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this 86</a:t>
            </a:r>
          </a:p>
        </p:txBody>
      </p:sp>
      <p:sp>
        <p:nvSpPr>
          <p:cNvPr id="617" name="will end up ahead of this 86"/>
          <p:cNvSpPr/>
          <p:nvPr/>
        </p:nvSpPr>
        <p:spPr>
          <a:xfrm>
            <a:off x="12856426" y="7055388"/>
            <a:ext cx="4881629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will end up ahead of this 86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Is our Merge Sort &quot;stable&quot;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Is our Merge Sort "stable"?</a:t>
            </a:r>
          </a:p>
        </p:txBody>
      </p:sp>
      <p:sp>
        <p:nvSpPr>
          <p:cNvPr id="620" name="A &quot;stable sort&quot; keeps the original order of the same values in the same order. E.g.,"/>
          <p:cNvSpPr/>
          <p:nvPr/>
        </p:nvSpPr>
        <p:spPr>
          <a:xfrm>
            <a:off x="1794009" y="2260128"/>
            <a:ext cx="20795983" cy="208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  <a:defRPr sz="6500"/>
            </a:lvl1pPr>
          </a:lstStyle>
          <a:p>
            <a:pPr/>
            <a:r>
              <a:t>A "stable sort" keeps the original order of the same values in the same order. E.g.,</a:t>
            </a:r>
          </a:p>
        </p:txBody>
      </p:sp>
      <p:graphicFrame>
        <p:nvGraphicFramePr>
          <p:cNvPr id="621" name="Table"/>
          <p:cNvGraphicFramePr/>
          <p:nvPr/>
        </p:nvGraphicFramePr>
        <p:xfrm>
          <a:off x="5544910" y="5402439"/>
          <a:ext cx="1330688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8EFA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22" name="this 86"/>
          <p:cNvSpPr/>
          <p:nvPr/>
        </p:nvSpPr>
        <p:spPr>
          <a:xfrm>
            <a:off x="8216933" y="6988929"/>
            <a:ext cx="194881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this 86</a:t>
            </a:r>
          </a:p>
        </p:txBody>
      </p:sp>
      <p:sp>
        <p:nvSpPr>
          <p:cNvPr id="623" name="will end up ahead of this 86"/>
          <p:cNvSpPr/>
          <p:nvPr/>
        </p:nvSpPr>
        <p:spPr>
          <a:xfrm>
            <a:off x="12856426" y="7055388"/>
            <a:ext cx="4881629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will end up ahead of this 86</a:t>
            </a:r>
          </a:p>
        </p:txBody>
      </p:sp>
      <p:graphicFrame>
        <p:nvGraphicFramePr>
          <p:cNvPr id="624" name="Table"/>
          <p:cNvGraphicFramePr/>
          <p:nvPr/>
        </p:nvGraphicFramePr>
        <p:xfrm>
          <a:off x="5748838" y="10034525"/>
          <a:ext cx="13306880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  <a:gridCol w="1477131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8EFA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25" name="Who cares? It's just a number!"/>
          <p:cNvSpPr/>
          <p:nvPr/>
        </p:nvSpPr>
        <p:spPr>
          <a:xfrm>
            <a:off x="7985476" y="12383166"/>
            <a:ext cx="8820905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Who cares? It's just a number!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Is our Merge Sort &quot;stable&quot;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Is our Merge Sort "stable"?</a:t>
            </a:r>
          </a:p>
        </p:txBody>
      </p:sp>
      <p:sp>
        <p:nvSpPr>
          <p:cNvPr id="628" name="What if we were sorting linked vectors? What if we first sorted by alpha below, then by num..."/>
          <p:cNvSpPr/>
          <p:nvPr/>
        </p:nvSpPr>
        <p:spPr>
          <a:xfrm>
            <a:off x="1794009" y="2260128"/>
            <a:ext cx="20795983" cy="208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6500"/>
            </a:lvl1pPr>
          </a:lstStyle>
          <a:p>
            <a:pPr/>
            <a:r>
              <a:t>What if we were sorting linked vectors? What if we first sorted by alpha below, then by num...</a:t>
            </a:r>
          </a:p>
        </p:txBody>
      </p:sp>
      <p:graphicFrame>
        <p:nvGraphicFramePr>
          <p:cNvPr id="629" name="Table"/>
          <p:cNvGraphicFramePr/>
          <p:nvPr/>
        </p:nvGraphicFramePr>
        <p:xfrm>
          <a:off x="5340982" y="4416774"/>
          <a:ext cx="13309332" cy="246072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</a:tblGrid>
              <a:tr h="122401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num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8EFA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22401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alpha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8EFA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0" name="Table"/>
          <p:cNvGraphicFramePr/>
          <p:nvPr/>
        </p:nvGraphicFramePr>
        <p:xfrm>
          <a:off x="9157354" y="7970125"/>
          <a:ext cx="13309333" cy="246072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</a:tblGrid>
              <a:tr h="122401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num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8EFA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22401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alpha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8EFA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1" name="Table"/>
          <p:cNvGraphicFramePr/>
          <p:nvPr/>
        </p:nvGraphicFramePr>
        <p:xfrm>
          <a:off x="9157354" y="10911693"/>
          <a:ext cx="13309333" cy="246072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  <a:gridCol w="1329663"/>
              </a:tblGrid>
              <a:tr h="122401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num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8EFA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224013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alpha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8EFA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7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32" name="We might care! If we are sorting first names with last names, maybe we want all the last names to be in order."/>
          <p:cNvSpPr/>
          <p:nvPr/>
        </p:nvSpPr>
        <p:spPr>
          <a:xfrm>
            <a:off x="639174" y="8653662"/>
            <a:ext cx="7218135" cy="433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5500"/>
            </a:lvl1pPr>
          </a:lstStyle>
          <a:p>
            <a:pPr/>
            <a:r>
              <a:t>We might care! If we are sorting first names with last names, maybe we want all the last names to be in order.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Is our Merge Sort &quot;stable&quot;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Is our Merge Sort "stable"?</a:t>
            </a:r>
          </a:p>
        </p:txBody>
      </p:sp>
      <p:grpSp>
        <p:nvGrpSpPr>
          <p:cNvPr id="637" name="// Merges the left/right elements into a sorted result.…"/>
          <p:cNvGrpSpPr/>
          <p:nvPr/>
        </p:nvGrpSpPr>
        <p:grpSpPr>
          <a:xfrm>
            <a:off x="894519" y="1664012"/>
            <a:ext cx="22594963" cy="11988801"/>
            <a:chOff x="0" y="0"/>
            <a:chExt cx="22594961" cy="11988800"/>
          </a:xfrm>
        </p:grpSpPr>
        <p:sp>
          <p:nvSpPr>
            <p:cNvPr id="636" name="// Merges the left/right elements into a sorted result.…"/>
            <p:cNvSpPr/>
            <p:nvPr/>
          </p:nvSpPr>
          <p:spPr>
            <a:xfrm>
              <a:off x="38100" y="38100"/>
              <a:ext cx="22518761" cy="1191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Merges the left/right elements into a sorted result.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Precondition: left/right are sorted, and vec is empty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C42275"/>
                  </a:solidFill>
                </a:rPr>
                <a:t>void</a:t>
              </a:r>
              <a:r>
                <a:t> merge(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&amp;vec, 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&amp;v1, 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n1 = v1.</a:t>
              </a:r>
              <a:r>
                <a:rPr>
                  <a:solidFill>
                    <a:srgbClr val="294C50"/>
                  </a:solidFill>
                </a:rPr>
                <a:t>size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n2 = v2.</a:t>
              </a:r>
              <a:r>
                <a:rPr>
                  <a:solidFill>
                    <a:srgbClr val="294C50"/>
                  </a:solidFill>
                </a:rPr>
                <a:t>size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p1 = 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p2 = 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(p1 &lt; n1 &amp;&amp; p2 &lt; n2)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C42275"/>
                  </a:solidFill>
                </a:rPr>
                <a:t>if</a:t>
              </a:r>
              <a:r>
                <a:t> 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] &lt; 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])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 </a:t>
              </a:r>
              <a:r>
                <a:rPr>
                  <a:solidFill>
                    <a:srgbClr val="C42275"/>
                  </a:solidFill>
                </a:rPr>
                <a:t>else</a:t>
              </a:r>
              <a:r>
                <a:t>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(p1 &lt; n1)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(p2 &lt; n2)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635" name="// Merges the left/right elements into a sorted result.…" descr="// Merges the left/right elements into a sorted result.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22594963" cy="119888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Is our Merge Sort &quot;stable&quot;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Is our Merge Sort "stable"?</a:t>
            </a:r>
          </a:p>
        </p:txBody>
      </p:sp>
      <p:grpSp>
        <p:nvGrpSpPr>
          <p:cNvPr id="642" name="// Merges the left/right elements into a sorted result.…"/>
          <p:cNvGrpSpPr/>
          <p:nvPr/>
        </p:nvGrpSpPr>
        <p:grpSpPr>
          <a:xfrm>
            <a:off x="894519" y="1664012"/>
            <a:ext cx="22594963" cy="11988801"/>
            <a:chOff x="0" y="0"/>
            <a:chExt cx="22594961" cy="11988800"/>
          </a:xfrm>
        </p:grpSpPr>
        <p:sp>
          <p:nvSpPr>
            <p:cNvPr id="641" name="// Merges the left/right elements into a sorted result.…"/>
            <p:cNvSpPr/>
            <p:nvPr/>
          </p:nvSpPr>
          <p:spPr>
            <a:xfrm>
              <a:off x="38100" y="38100"/>
              <a:ext cx="22518761" cy="1191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Merges the left/right elements into a sorted result.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Precondition: left/right are sorted, and vec is empty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C42275"/>
                  </a:solidFill>
                </a:rPr>
                <a:t>void</a:t>
              </a:r>
              <a:r>
                <a:t> merge(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&amp;vec, 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&amp;v1, 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n1 = v1.</a:t>
              </a:r>
              <a:r>
                <a:rPr>
                  <a:solidFill>
                    <a:srgbClr val="294C50"/>
                  </a:solidFill>
                </a:rPr>
                <a:t>size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n2 = v2.</a:t>
              </a:r>
              <a:r>
                <a:rPr>
                  <a:solidFill>
                    <a:srgbClr val="294C50"/>
                  </a:solidFill>
                </a:rPr>
                <a:t>size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p1 = 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p2 = 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(p1 &lt; n1 &amp;&amp; p2 &lt; n2)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C42275"/>
                  </a:solidFill>
                </a:rPr>
                <a:t>if</a:t>
              </a:r>
              <a:r>
                <a:t> 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] &lt; 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])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 </a:t>
              </a:r>
              <a:r>
                <a:rPr>
                  <a:solidFill>
                    <a:srgbClr val="C42275"/>
                  </a:solidFill>
                </a:rPr>
                <a:t>else</a:t>
              </a:r>
              <a:r>
                <a:t>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(p1 &lt; n1)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(p2 &lt; n2)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640" name="// Merges the left/right elements into a sorted result.…" descr="// Merges the left/right elements into a sorted result.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22594963" cy="11988801"/>
            </a:xfrm>
            <a:prstGeom prst="rect">
              <a:avLst/>
            </a:prstGeom>
            <a:effectLst/>
          </p:spPr>
        </p:pic>
      </p:grpSp>
      <p:sp>
        <p:nvSpPr>
          <p:cNvPr id="643" name="Rounded Rectangle"/>
          <p:cNvSpPr/>
          <p:nvPr/>
        </p:nvSpPr>
        <p:spPr>
          <a:xfrm>
            <a:off x="4157315" y="6098503"/>
            <a:ext cx="5458383" cy="878077"/>
          </a:xfrm>
          <a:prstGeom prst="roundRect">
            <a:avLst>
              <a:gd name="adj" fmla="val 2169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44" name="Nope, not stable!"/>
          <p:cNvSpPr/>
          <p:nvPr/>
        </p:nvSpPr>
        <p:spPr>
          <a:xfrm>
            <a:off x="10287922" y="6108600"/>
            <a:ext cx="526478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Nope, not stable!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Is our Merge Sort &quot;stable&quot;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Is our Merge Sort "stable"?</a:t>
            </a:r>
          </a:p>
        </p:txBody>
      </p:sp>
      <p:grpSp>
        <p:nvGrpSpPr>
          <p:cNvPr id="649" name="// Merges the left/right elements into a sorted result.…"/>
          <p:cNvGrpSpPr/>
          <p:nvPr/>
        </p:nvGrpSpPr>
        <p:grpSpPr>
          <a:xfrm>
            <a:off x="894519" y="1664012"/>
            <a:ext cx="22594963" cy="11988801"/>
            <a:chOff x="0" y="0"/>
            <a:chExt cx="22594961" cy="11988800"/>
          </a:xfrm>
        </p:grpSpPr>
        <p:sp>
          <p:nvSpPr>
            <p:cNvPr id="648" name="// Merges the left/right elements into a sorted result.…"/>
            <p:cNvSpPr/>
            <p:nvPr/>
          </p:nvSpPr>
          <p:spPr>
            <a:xfrm>
              <a:off x="38100" y="38100"/>
              <a:ext cx="22518761" cy="1191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Merges the left/right elements into a sorted result.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342900" algn="l"/>
                </a:tabLst>
                <a:defRPr sz="38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// Precondition: left/right are sorted, and vec is empty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C42275"/>
                  </a:solidFill>
                </a:rPr>
                <a:t>void</a:t>
              </a:r>
              <a:r>
                <a:t> merge(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&amp;vec, 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&amp;v1, 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n1 = v1.</a:t>
              </a:r>
              <a:r>
                <a:rPr>
                  <a:solidFill>
                    <a:srgbClr val="294C50"/>
                  </a:solidFill>
                </a:rPr>
                <a:t>size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n2 = v2.</a:t>
              </a:r>
              <a:r>
                <a:rPr>
                  <a:solidFill>
                    <a:srgbClr val="294C50"/>
                  </a:solidFill>
                </a:rPr>
                <a:t>size</a:t>
              </a:r>
              <a:r>
                <a:t>();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p1 = 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p2 = 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(p1 &lt; n1 &amp;&amp; p2 &lt; n2)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C42275"/>
                  </a:solidFill>
                </a:rPr>
                <a:t>if</a:t>
              </a:r>
              <a:r>
                <a:t> 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] &lt;</a:t>
              </a:r>
              <a:r>
                <a:rPr b="1"/>
                <a:t>=</a:t>
              </a:r>
              <a:r>
                <a:t> 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])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 </a:t>
              </a:r>
              <a:r>
                <a:rPr>
                  <a:solidFill>
                    <a:srgbClr val="C42275"/>
                  </a:solidFill>
                </a:rPr>
                <a:t>else</a:t>
              </a:r>
              <a:r>
                <a:t>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(p1 &lt; n1)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(v1[</a:t>
              </a:r>
              <a:r>
                <a:rPr>
                  <a:solidFill>
                    <a:srgbClr val="294C50"/>
                  </a:solidFill>
                </a:rPr>
                <a:t>p1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(p2 &lt; n2)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vec.</a:t>
              </a:r>
              <a:r>
                <a:rPr>
                  <a:solidFill>
                    <a:srgbClr val="294C50"/>
                  </a:solidFill>
                </a:rPr>
                <a:t>add</a:t>
              </a:r>
              <a:r>
                <a:t>(v2[</a:t>
              </a:r>
              <a:r>
                <a:rPr>
                  <a:solidFill>
                    <a:srgbClr val="294C50"/>
                  </a:solidFill>
                </a:rPr>
                <a:t>p2</a:t>
              </a:r>
              <a:r>
                <a:t>++]);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647" name="// Merges the left/right elements into a sorted result.…" descr="// Merges the left/right elements into a sorted result.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22594963" cy="11988801"/>
            </a:xfrm>
            <a:prstGeom prst="rect">
              <a:avLst/>
            </a:prstGeom>
            <a:effectLst/>
          </p:spPr>
        </p:pic>
      </p:grpSp>
      <p:sp>
        <p:nvSpPr>
          <p:cNvPr id="650" name="Rounded Rectangle"/>
          <p:cNvSpPr/>
          <p:nvPr/>
        </p:nvSpPr>
        <p:spPr>
          <a:xfrm>
            <a:off x="4157315" y="6098503"/>
            <a:ext cx="5458383" cy="878077"/>
          </a:xfrm>
          <a:prstGeom prst="roundRect">
            <a:avLst>
              <a:gd name="adj" fmla="val 2169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51" name="But we can make it stable"/>
          <p:cNvSpPr/>
          <p:nvPr/>
        </p:nvSpPr>
        <p:spPr>
          <a:xfrm>
            <a:off x="11313846" y="6108600"/>
            <a:ext cx="793242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But we can make it stable</a:t>
            </a:r>
          </a:p>
        </p:txBody>
      </p:sp>
      <p:sp>
        <p:nvSpPr>
          <p:cNvPr id="652" name="Rounded Rectangle"/>
          <p:cNvSpPr/>
          <p:nvPr/>
        </p:nvSpPr>
        <p:spPr>
          <a:xfrm>
            <a:off x="6541978" y="6098503"/>
            <a:ext cx="689056" cy="878077"/>
          </a:xfrm>
          <a:prstGeom prst="roundRect">
            <a:avLst>
              <a:gd name="adj" fmla="val 27647"/>
            </a:avLst>
          </a:prstGeom>
          <a:solidFill>
            <a:srgbClr val="8EFA00">
              <a:alpha val="6116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Sor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Sorts</a:t>
            </a:r>
          </a:p>
        </p:txBody>
      </p:sp>
      <p:sp>
        <p:nvSpPr>
          <p:cNvPr id="655" name="Insertion Sort…"/>
          <p:cNvSpPr/>
          <p:nvPr/>
        </p:nvSpPr>
        <p:spPr>
          <a:xfrm>
            <a:off x="9100648" y="5160356"/>
            <a:ext cx="6182704" cy="4595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defRPr sz="7300"/>
            </a:pPr>
            <a:r>
              <a:t>Insertion Sort</a:t>
            </a:r>
          </a:p>
          <a:p>
            <a:pPr lvl="1">
              <a:defRPr sz="7300"/>
            </a:pPr>
            <a:r>
              <a:t>Selection Sort</a:t>
            </a:r>
          </a:p>
          <a:p>
            <a:pPr lvl="1">
              <a:defRPr sz="7300"/>
            </a:pPr>
            <a:r>
              <a:t>Merge Sort</a:t>
            </a:r>
          </a:p>
          <a:p>
            <a:pPr lvl="1">
              <a:defRPr sz="7300"/>
            </a:pPr>
            <a:r>
              <a:t>Quicksort</a:t>
            </a:r>
          </a:p>
        </p:txBody>
      </p:sp>
      <p:sp>
        <p:nvSpPr>
          <p:cNvPr id="656" name="Rounded Rectangle"/>
          <p:cNvSpPr/>
          <p:nvPr/>
        </p:nvSpPr>
        <p:spPr>
          <a:xfrm>
            <a:off x="9306323" y="8595652"/>
            <a:ext cx="6025354" cy="1270001"/>
          </a:xfrm>
          <a:prstGeom prst="roundRect">
            <a:avLst>
              <a:gd name="adj" fmla="val 15000"/>
            </a:avLst>
          </a:prstGeom>
          <a:solidFill>
            <a:srgbClr val="7F0325">
              <a:alpha val="3942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Quick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</a:t>
            </a:r>
          </a:p>
        </p:txBody>
      </p:sp>
      <p:sp>
        <p:nvSpPr>
          <p:cNvPr id="659" name="Quicksort is a sorting algorithm that is often faster than most other types of sorts.…"/>
          <p:cNvSpPr/>
          <p:nvPr/>
        </p:nvSpPr>
        <p:spPr>
          <a:xfrm>
            <a:off x="2424015" y="3805972"/>
            <a:ext cx="19535970" cy="610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Quicksort is a sorting algorithm that is often faster than most other types of sorts.</a:t>
            </a:r>
          </a:p>
          <a:p>
            <a:pPr marL="635000" indent="-635000" algn="l">
              <a:buSzPct val="75000"/>
              <a:buFont typeface="Helvetica Neue"/>
              <a:buChar char="•"/>
              <a:defRPr sz="6500"/>
            </a:pPr>
          </a:p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However, although it has an average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O(n log n)</a:t>
            </a:r>
            <a:r>
              <a:t> time complexity, it also has a worst-case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O(n</a:t>
            </a:r>
            <a:r>
              <a:rPr b="1" baseline="31999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  <a:r>
              <a:t> time complexity, though this rarely occurs.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Quicksor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</a:t>
            </a:r>
          </a:p>
        </p:txBody>
      </p:sp>
      <p:sp>
        <p:nvSpPr>
          <p:cNvPr id="662" name="Quicksort is another divide-and-conquer algorithm.…"/>
          <p:cNvSpPr/>
          <p:nvPr/>
        </p:nvSpPr>
        <p:spPr>
          <a:xfrm>
            <a:off x="2424015" y="3804322"/>
            <a:ext cx="19535970" cy="6107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Quicksort is another divide-and-conquer algorithm.</a:t>
            </a:r>
          </a:p>
          <a:p>
            <a:pPr marL="635000" indent="-635000" algn="l">
              <a:buSzPct val="75000"/>
              <a:buFont typeface="Helvetica Neue"/>
              <a:buChar char="•"/>
              <a:defRPr sz="6500"/>
            </a:pPr>
          </a:p>
          <a:p>
            <a:pPr marL="635000" indent="-635000" algn="l">
              <a:buSzPct val="75000"/>
              <a:buFont typeface="Helvetica Neue"/>
              <a:buChar char="•"/>
              <a:defRPr sz="6500"/>
            </a:pPr>
            <a:r>
              <a:t>The basic idea is to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divide</a:t>
            </a:r>
            <a:r>
              <a:t> a list into two smaller sub-lists: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the low elements and the high elements</a:t>
            </a:r>
            <a:r>
              <a:t>. Then, the algorithm can recursively sort the sub-lists.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Quicksort Algorithm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</a:t>
            </a:r>
          </a:p>
        </p:txBody>
      </p:sp>
      <p:sp>
        <p:nvSpPr>
          <p:cNvPr id="665" name="Pick an element, called a pivot, from the list…"/>
          <p:cNvSpPr/>
          <p:nvPr/>
        </p:nvSpPr>
        <p:spPr>
          <a:xfrm>
            <a:off x="2424015" y="2154224"/>
            <a:ext cx="19535970" cy="10922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lnSpc>
                <a:spcPct val="110000"/>
              </a:lnSpc>
              <a:buSzPct val="75000"/>
              <a:buFont typeface="Helvetica Neue"/>
              <a:buChar char="•"/>
              <a:defRPr sz="5800"/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Pick an element</a:t>
            </a:r>
            <a:r>
              <a:t>, called a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pivot</a:t>
            </a:r>
            <a:r>
              <a:t>, from the list</a:t>
            </a:r>
          </a:p>
          <a:p>
            <a:pPr marL="635000" indent="-635000" algn="l">
              <a:lnSpc>
                <a:spcPct val="110000"/>
              </a:lnSpc>
              <a:buSzPct val="75000"/>
              <a:buFont typeface="Helvetica Neue"/>
              <a:buChar char="•"/>
              <a:defRPr sz="5800"/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Reorder</a:t>
            </a:r>
            <a:r>
              <a:t> the list so that all elements with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values less than the pivot come before the pivot</a:t>
            </a:r>
            <a:r>
              <a:t>, while all elements with values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greater than the pivot come after it</a:t>
            </a:r>
            <a:r>
              <a:t>. After this partitioning, the pivot is in its final position. This is called the partition operation.</a:t>
            </a:r>
          </a:p>
          <a:p>
            <a:pPr marL="635000" indent="-635000" algn="l">
              <a:lnSpc>
                <a:spcPct val="110000"/>
              </a:lnSpc>
              <a:buSzPct val="75000"/>
              <a:buFont typeface="Helvetica Neue"/>
              <a:buChar char="•"/>
              <a:defRPr sz="5800"/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Recursively apply the above steps to the sub-list of elements </a:t>
            </a:r>
            <a:r>
              <a:t>with smaller values and separately to the sub-list of elements with greater values.</a:t>
            </a:r>
          </a:p>
          <a:p>
            <a:pPr marL="635000" indent="-635000" algn="l">
              <a:lnSpc>
                <a:spcPct val="110000"/>
              </a:lnSpc>
              <a:buSzPct val="75000"/>
              <a:buFont typeface="Helvetica Neue"/>
              <a:buChar char="•"/>
              <a:defRPr sz="5800"/>
            </a:pPr>
            <a:r>
              <a:t>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base case</a:t>
            </a:r>
            <a:r>
              <a:t> of the recursion is for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lists of 0 or 1 </a:t>
            </a:r>
            <a:r>
              <a:t>elements, which do not need to be sorted.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Quicksort Algorithm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</a:t>
            </a:r>
          </a:p>
        </p:txBody>
      </p:sp>
      <p:sp>
        <p:nvSpPr>
          <p:cNvPr id="668" name="We have two ways to perform quicksort:…"/>
          <p:cNvSpPr/>
          <p:nvPr/>
        </p:nvSpPr>
        <p:spPr>
          <a:xfrm>
            <a:off x="2424015" y="4111586"/>
            <a:ext cx="19535970" cy="5492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lnSpc>
                <a:spcPct val="110000"/>
              </a:lnSpc>
              <a:buSzPct val="75000"/>
              <a:buFont typeface="Helvetica Neue"/>
              <a:buChar char="•"/>
              <a:defRPr sz="6500"/>
            </a:pPr>
            <a:r>
              <a:t>We have two ways to perform quicksort:</a:t>
            </a:r>
          </a:p>
          <a:p>
            <a:pPr lvl="1" marL="1270000" indent="-635000" algn="l">
              <a:lnSpc>
                <a:spcPct val="110000"/>
              </a:lnSpc>
              <a:buSzPct val="75000"/>
              <a:buFont typeface="Helvetica Neue"/>
              <a:buChar char="•"/>
              <a:defRPr sz="6500"/>
            </a:pPr>
            <a:r>
              <a:t>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naive </a:t>
            </a:r>
            <a:r>
              <a:t>algorithm: create new lists for each sub-sort, leading to an overhead of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t> additional memory.</a:t>
            </a:r>
          </a:p>
          <a:p>
            <a:pPr lvl="1" marL="1270000" indent="-635000" algn="l">
              <a:lnSpc>
                <a:spcPct val="110000"/>
              </a:lnSpc>
              <a:buSzPct val="75000"/>
              <a:buFont typeface="Helvetica Neue"/>
              <a:buChar char="•"/>
              <a:defRPr sz="6500"/>
            </a:pPr>
            <a:r>
              <a:t>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in-place</a:t>
            </a:r>
            <a:r>
              <a:t> algorithm, which swaps elements.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Quicksort Algorithm: Naiv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Naive</a:t>
            </a:r>
          </a:p>
        </p:txBody>
      </p:sp>
      <p:graphicFrame>
        <p:nvGraphicFramePr>
          <p:cNvPr id="671" name="Table"/>
          <p:cNvGraphicFramePr/>
          <p:nvPr/>
        </p:nvGraphicFramePr>
        <p:xfrm>
          <a:off x="7241133" y="3456636"/>
          <a:ext cx="10192899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696699"/>
                <a:gridCol w="1696699"/>
                <a:gridCol w="1696699"/>
                <a:gridCol w="1696699"/>
                <a:gridCol w="1696699"/>
                <a:gridCol w="169669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72" name="Line"/>
          <p:cNvSpPr/>
          <p:nvPr/>
        </p:nvSpPr>
        <p:spPr>
          <a:xfrm>
            <a:off x="8184409" y="2329083"/>
            <a:ext cx="1" cy="112242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73" name="pivot  (6)"/>
          <p:cNvSpPr/>
          <p:nvPr/>
        </p:nvSpPr>
        <p:spPr>
          <a:xfrm>
            <a:off x="6962668" y="1541130"/>
            <a:ext cx="244348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 (6)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Quicksort Algorithm: Naiv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Naive</a:t>
            </a:r>
          </a:p>
        </p:txBody>
      </p:sp>
      <p:graphicFrame>
        <p:nvGraphicFramePr>
          <p:cNvPr id="676" name="Table"/>
          <p:cNvGraphicFramePr/>
          <p:nvPr/>
        </p:nvGraphicFramePr>
        <p:xfrm>
          <a:off x="7241133" y="3456636"/>
          <a:ext cx="10192899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696699"/>
                <a:gridCol w="1696699"/>
                <a:gridCol w="1696699"/>
                <a:gridCol w="1696699"/>
                <a:gridCol w="1696699"/>
                <a:gridCol w="169669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77" name="Line"/>
          <p:cNvSpPr/>
          <p:nvPr/>
        </p:nvSpPr>
        <p:spPr>
          <a:xfrm>
            <a:off x="8184409" y="2329083"/>
            <a:ext cx="1" cy="112242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78" name="pivot  (6)"/>
          <p:cNvSpPr/>
          <p:nvPr/>
        </p:nvSpPr>
        <p:spPr>
          <a:xfrm>
            <a:off x="6962668" y="1541130"/>
            <a:ext cx="244348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 (6)</a:t>
            </a:r>
          </a:p>
        </p:txBody>
      </p:sp>
      <p:graphicFrame>
        <p:nvGraphicFramePr>
          <p:cNvPr id="679" name="Table"/>
          <p:cNvGraphicFramePr/>
          <p:nvPr/>
        </p:nvGraphicFramePr>
        <p:xfrm>
          <a:off x="4421699" y="6656580"/>
          <a:ext cx="5123649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49"/>
                <a:gridCol w="1703649"/>
                <a:gridCol w="170364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80" name="Table"/>
          <p:cNvGraphicFramePr/>
          <p:nvPr/>
        </p:nvGraphicFramePr>
        <p:xfrm>
          <a:off x="14961533" y="6650230"/>
          <a:ext cx="342007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86"/>
                <a:gridCol w="170368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81" name="&lt; 6"/>
          <p:cNvSpPr/>
          <p:nvPr/>
        </p:nvSpPr>
        <p:spPr>
          <a:xfrm>
            <a:off x="6250896" y="5534832"/>
            <a:ext cx="102489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&lt; 6</a:t>
            </a:r>
          </a:p>
        </p:txBody>
      </p:sp>
      <p:sp>
        <p:nvSpPr>
          <p:cNvPr id="682" name="&gt; 6"/>
          <p:cNvSpPr/>
          <p:nvPr/>
        </p:nvSpPr>
        <p:spPr>
          <a:xfrm>
            <a:off x="16152774" y="5534832"/>
            <a:ext cx="102489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&gt; 6</a:t>
            </a:r>
          </a:p>
        </p:txBody>
      </p:sp>
      <p:graphicFrame>
        <p:nvGraphicFramePr>
          <p:cNvPr id="683" name="Table"/>
          <p:cNvGraphicFramePr/>
          <p:nvPr/>
        </p:nvGraphicFramePr>
        <p:xfrm>
          <a:off x="11482237" y="6656580"/>
          <a:ext cx="1548757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84" name="Partition into two new lists -- less than the pivot on the left, and greater than the pivot on the right.…"/>
          <p:cNvSpPr/>
          <p:nvPr/>
        </p:nvSpPr>
        <p:spPr>
          <a:xfrm>
            <a:off x="4178479" y="9485313"/>
            <a:ext cx="16966987" cy="378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6000"/>
            </a:pPr>
            <a:r>
              <a:t>Partition into two new lists -- less than the pivot on the left, and greater than the pivot on the right.</a:t>
            </a:r>
          </a:p>
          <a:p>
            <a:pPr>
              <a:defRPr sz="6000"/>
            </a:pPr>
            <a:r>
              <a:t>Even if all elements go into one list, that was just a poor partition.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Quicksort Algorithm: Naiv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Naive</a:t>
            </a:r>
          </a:p>
        </p:txBody>
      </p:sp>
      <p:graphicFrame>
        <p:nvGraphicFramePr>
          <p:cNvPr id="687" name="Table"/>
          <p:cNvGraphicFramePr/>
          <p:nvPr/>
        </p:nvGraphicFramePr>
        <p:xfrm>
          <a:off x="7241133" y="3456636"/>
          <a:ext cx="10192899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696699"/>
                <a:gridCol w="1696699"/>
                <a:gridCol w="1696699"/>
                <a:gridCol w="1696699"/>
                <a:gridCol w="1696699"/>
                <a:gridCol w="169669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88" name="Line"/>
          <p:cNvSpPr/>
          <p:nvPr/>
        </p:nvSpPr>
        <p:spPr>
          <a:xfrm>
            <a:off x="5300280" y="5513521"/>
            <a:ext cx="1" cy="112242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89" name="pivot  (5)"/>
          <p:cNvSpPr/>
          <p:nvPr/>
        </p:nvSpPr>
        <p:spPr>
          <a:xfrm>
            <a:off x="5755433" y="5396311"/>
            <a:ext cx="244348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 (5)</a:t>
            </a:r>
          </a:p>
        </p:txBody>
      </p:sp>
      <p:graphicFrame>
        <p:nvGraphicFramePr>
          <p:cNvPr id="690" name="Table"/>
          <p:cNvGraphicFramePr/>
          <p:nvPr/>
        </p:nvGraphicFramePr>
        <p:xfrm>
          <a:off x="4421699" y="6656580"/>
          <a:ext cx="5123649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49"/>
                <a:gridCol w="1703649"/>
                <a:gridCol w="170364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91" name="Table"/>
          <p:cNvGraphicFramePr/>
          <p:nvPr/>
        </p:nvGraphicFramePr>
        <p:xfrm>
          <a:off x="14961533" y="6650230"/>
          <a:ext cx="342007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86"/>
                <a:gridCol w="170368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92" name="&lt; 5"/>
          <p:cNvSpPr/>
          <p:nvPr/>
        </p:nvSpPr>
        <p:spPr>
          <a:xfrm>
            <a:off x="2910549" y="8596256"/>
            <a:ext cx="102489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&lt; 5</a:t>
            </a:r>
          </a:p>
        </p:txBody>
      </p:sp>
      <p:sp>
        <p:nvSpPr>
          <p:cNvPr id="693" name="&lt; 9"/>
          <p:cNvSpPr/>
          <p:nvPr/>
        </p:nvSpPr>
        <p:spPr>
          <a:xfrm>
            <a:off x="15315179" y="8596256"/>
            <a:ext cx="102489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&lt; 9</a:t>
            </a:r>
          </a:p>
        </p:txBody>
      </p:sp>
      <p:graphicFrame>
        <p:nvGraphicFramePr>
          <p:cNvPr id="694" name="Table"/>
          <p:cNvGraphicFramePr/>
          <p:nvPr/>
        </p:nvGraphicFramePr>
        <p:xfrm>
          <a:off x="11482237" y="6656580"/>
          <a:ext cx="1548757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95" name="Keep partitioning the sub-lists"/>
          <p:cNvSpPr/>
          <p:nvPr/>
        </p:nvSpPr>
        <p:spPr>
          <a:xfrm>
            <a:off x="4236744" y="12302458"/>
            <a:ext cx="16027042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Keep partitioning the sub-lists</a:t>
            </a:r>
          </a:p>
        </p:txBody>
      </p:sp>
      <p:graphicFrame>
        <p:nvGraphicFramePr>
          <p:cNvPr id="696" name="Table"/>
          <p:cNvGraphicFramePr/>
          <p:nvPr/>
        </p:nvGraphicFramePr>
        <p:xfrm>
          <a:off x="1719308" y="9667799"/>
          <a:ext cx="342007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86"/>
                <a:gridCol w="170368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97" name="Line"/>
          <p:cNvSpPr/>
          <p:nvPr/>
        </p:nvSpPr>
        <p:spPr>
          <a:xfrm>
            <a:off x="15827624" y="5513521"/>
            <a:ext cx="1" cy="112242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98" name="pivot  (9)"/>
          <p:cNvSpPr/>
          <p:nvPr/>
        </p:nvSpPr>
        <p:spPr>
          <a:xfrm>
            <a:off x="16208177" y="5396311"/>
            <a:ext cx="244348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 (9)</a:t>
            </a:r>
          </a:p>
        </p:txBody>
      </p:sp>
      <p:graphicFrame>
        <p:nvGraphicFramePr>
          <p:cNvPr id="699" name="Table"/>
          <p:cNvGraphicFramePr/>
          <p:nvPr/>
        </p:nvGraphicFramePr>
        <p:xfrm>
          <a:off x="20872012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0" name="Table"/>
          <p:cNvGraphicFramePr/>
          <p:nvPr/>
        </p:nvGraphicFramePr>
        <p:xfrm>
          <a:off x="6209145" y="9667799"/>
          <a:ext cx="1548757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1" name="Table"/>
          <p:cNvGraphicFramePr/>
          <p:nvPr/>
        </p:nvGraphicFramePr>
        <p:xfrm>
          <a:off x="17884514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2" name="Table"/>
          <p:cNvGraphicFramePr/>
          <p:nvPr/>
        </p:nvGraphicFramePr>
        <p:xfrm>
          <a:off x="11563204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3" name="Table"/>
          <p:cNvGraphicFramePr/>
          <p:nvPr/>
        </p:nvGraphicFramePr>
        <p:xfrm>
          <a:off x="15059595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5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04" name="&gt; 9"/>
          <p:cNvSpPr/>
          <p:nvPr/>
        </p:nvSpPr>
        <p:spPr>
          <a:xfrm>
            <a:off x="21127596" y="8596256"/>
            <a:ext cx="102489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&gt; 9</a:t>
            </a:r>
          </a:p>
        </p:txBody>
      </p:sp>
      <p:graphicFrame>
        <p:nvGraphicFramePr>
          <p:cNvPr id="705" name="Table"/>
          <p:cNvGraphicFramePr/>
          <p:nvPr/>
        </p:nvGraphicFramePr>
        <p:xfrm>
          <a:off x="8821316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5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06" name="&gt; 5"/>
          <p:cNvSpPr/>
          <p:nvPr/>
        </p:nvSpPr>
        <p:spPr>
          <a:xfrm>
            <a:off x="9112864" y="8596256"/>
            <a:ext cx="102489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&gt;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Quicksort Algorithm: Naiv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Naive</a:t>
            </a:r>
          </a:p>
        </p:txBody>
      </p:sp>
      <p:graphicFrame>
        <p:nvGraphicFramePr>
          <p:cNvPr id="709" name="Table"/>
          <p:cNvGraphicFramePr/>
          <p:nvPr/>
        </p:nvGraphicFramePr>
        <p:xfrm>
          <a:off x="7241133" y="3456636"/>
          <a:ext cx="10192899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696699"/>
                <a:gridCol w="1696699"/>
                <a:gridCol w="1696699"/>
                <a:gridCol w="1696699"/>
                <a:gridCol w="1696699"/>
                <a:gridCol w="169669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10" name="Line"/>
          <p:cNvSpPr/>
          <p:nvPr/>
        </p:nvSpPr>
        <p:spPr>
          <a:xfrm flipH="1">
            <a:off x="2516637" y="8421877"/>
            <a:ext cx="1" cy="1122422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1" name="pivot  (3)"/>
          <p:cNvSpPr/>
          <p:nvPr/>
        </p:nvSpPr>
        <p:spPr>
          <a:xfrm>
            <a:off x="2971790" y="8304667"/>
            <a:ext cx="244348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 (3)</a:t>
            </a:r>
          </a:p>
        </p:txBody>
      </p:sp>
      <p:graphicFrame>
        <p:nvGraphicFramePr>
          <p:cNvPr id="712" name="Table"/>
          <p:cNvGraphicFramePr/>
          <p:nvPr/>
        </p:nvGraphicFramePr>
        <p:xfrm>
          <a:off x="4421699" y="6656580"/>
          <a:ext cx="5123649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49"/>
                <a:gridCol w="1703649"/>
                <a:gridCol w="170364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3" name="Table"/>
          <p:cNvGraphicFramePr/>
          <p:nvPr/>
        </p:nvGraphicFramePr>
        <p:xfrm>
          <a:off x="14961533" y="6650230"/>
          <a:ext cx="342007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86"/>
                <a:gridCol w="170368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14" name="&lt; 3"/>
          <p:cNvSpPr/>
          <p:nvPr/>
        </p:nvSpPr>
        <p:spPr>
          <a:xfrm>
            <a:off x="809529" y="11043395"/>
            <a:ext cx="102489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&lt; 3</a:t>
            </a:r>
          </a:p>
        </p:txBody>
      </p:sp>
      <p:graphicFrame>
        <p:nvGraphicFramePr>
          <p:cNvPr id="715" name="Table"/>
          <p:cNvGraphicFramePr/>
          <p:nvPr/>
        </p:nvGraphicFramePr>
        <p:xfrm>
          <a:off x="11482237" y="6656580"/>
          <a:ext cx="1548757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6" name="Table"/>
          <p:cNvGraphicFramePr/>
          <p:nvPr/>
        </p:nvGraphicFramePr>
        <p:xfrm>
          <a:off x="1719308" y="9667799"/>
          <a:ext cx="342007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86"/>
                <a:gridCol w="170368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7" name="Table"/>
          <p:cNvGraphicFramePr/>
          <p:nvPr/>
        </p:nvGraphicFramePr>
        <p:xfrm>
          <a:off x="20872012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8" name="Table"/>
          <p:cNvGraphicFramePr/>
          <p:nvPr/>
        </p:nvGraphicFramePr>
        <p:xfrm>
          <a:off x="6209145" y="9667799"/>
          <a:ext cx="1548757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9" name="Table"/>
          <p:cNvGraphicFramePr/>
          <p:nvPr/>
        </p:nvGraphicFramePr>
        <p:xfrm>
          <a:off x="17884514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0" name="Table"/>
          <p:cNvGraphicFramePr/>
          <p:nvPr/>
        </p:nvGraphicFramePr>
        <p:xfrm>
          <a:off x="11563204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1" name="Table"/>
          <p:cNvGraphicFramePr/>
          <p:nvPr/>
        </p:nvGraphicFramePr>
        <p:xfrm>
          <a:off x="15059595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5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2" name="Table"/>
          <p:cNvGraphicFramePr/>
          <p:nvPr/>
        </p:nvGraphicFramePr>
        <p:xfrm>
          <a:off x="8821316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5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23" name="&gt; 3"/>
          <p:cNvSpPr/>
          <p:nvPr/>
        </p:nvSpPr>
        <p:spPr>
          <a:xfrm>
            <a:off x="5183598" y="11043395"/>
            <a:ext cx="102489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&gt; 3</a:t>
            </a:r>
          </a:p>
        </p:txBody>
      </p:sp>
      <p:graphicFrame>
        <p:nvGraphicFramePr>
          <p:cNvPr id="724" name="Table"/>
          <p:cNvGraphicFramePr/>
          <p:nvPr/>
        </p:nvGraphicFramePr>
        <p:xfrm>
          <a:off x="990935" y="12043463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5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5" name="Table"/>
          <p:cNvGraphicFramePr/>
          <p:nvPr/>
        </p:nvGraphicFramePr>
        <p:xfrm>
          <a:off x="4928015" y="12043463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6" name="Table"/>
          <p:cNvGraphicFramePr/>
          <p:nvPr/>
        </p:nvGraphicFramePr>
        <p:xfrm>
          <a:off x="2959475" y="12043463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7" name="Table"/>
          <p:cNvGraphicFramePr/>
          <p:nvPr/>
        </p:nvGraphicFramePr>
        <p:xfrm>
          <a:off x="7530582" y="12043463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8" name="Table"/>
          <p:cNvGraphicFramePr/>
          <p:nvPr/>
        </p:nvGraphicFramePr>
        <p:xfrm>
          <a:off x="19205951" y="12043463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9" name="Table"/>
          <p:cNvGraphicFramePr/>
          <p:nvPr/>
        </p:nvGraphicFramePr>
        <p:xfrm>
          <a:off x="12884641" y="12043463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0" name="Table"/>
          <p:cNvGraphicFramePr/>
          <p:nvPr/>
        </p:nvGraphicFramePr>
        <p:xfrm>
          <a:off x="16381032" y="12043463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5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1" name="Table"/>
          <p:cNvGraphicFramePr/>
          <p:nvPr/>
        </p:nvGraphicFramePr>
        <p:xfrm>
          <a:off x="10142753" y="12043463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5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2" name="Table"/>
          <p:cNvGraphicFramePr/>
          <p:nvPr/>
        </p:nvGraphicFramePr>
        <p:xfrm>
          <a:off x="22193449" y="12043463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Quicksort Algorithm: Naiv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Naive</a:t>
            </a:r>
          </a:p>
        </p:txBody>
      </p:sp>
      <p:graphicFrame>
        <p:nvGraphicFramePr>
          <p:cNvPr id="735" name="Table"/>
          <p:cNvGraphicFramePr/>
          <p:nvPr/>
        </p:nvGraphicFramePr>
        <p:xfrm>
          <a:off x="7241133" y="3456636"/>
          <a:ext cx="10192899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696699"/>
                <a:gridCol w="1696699"/>
                <a:gridCol w="1696699"/>
                <a:gridCol w="1696699"/>
                <a:gridCol w="1696699"/>
                <a:gridCol w="169669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6" name="Table"/>
          <p:cNvGraphicFramePr/>
          <p:nvPr/>
        </p:nvGraphicFramePr>
        <p:xfrm>
          <a:off x="4421699" y="6656580"/>
          <a:ext cx="5123649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49"/>
                <a:gridCol w="1703649"/>
                <a:gridCol w="170364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7" name="Table"/>
          <p:cNvGraphicFramePr/>
          <p:nvPr/>
        </p:nvGraphicFramePr>
        <p:xfrm>
          <a:off x="14961533" y="6650230"/>
          <a:ext cx="342007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86"/>
                <a:gridCol w="170368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8" name="Table"/>
          <p:cNvGraphicFramePr/>
          <p:nvPr/>
        </p:nvGraphicFramePr>
        <p:xfrm>
          <a:off x="11482237" y="6656580"/>
          <a:ext cx="1548757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9" name="Table"/>
          <p:cNvGraphicFramePr/>
          <p:nvPr/>
        </p:nvGraphicFramePr>
        <p:xfrm>
          <a:off x="1719308" y="9667799"/>
          <a:ext cx="3420073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703686"/>
                <a:gridCol w="170368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0" name="Table"/>
          <p:cNvGraphicFramePr/>
          <p:nvPr/>
        </p:nvGraphicFramePr>
        <p:xfrm>
          <a:off x="20872012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1" name="Table"/>
          <p:cNvGraphicFramePr/>
          <p:nvPr/>
        </p:nvGraphicFramePr>
        <p:xfrm>
          <a:off x="6209145" y="9667799"/>
          <a:ext cx="1548757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2" name="Table"/>
          <p:cNvGraphicFramePr/>
          <p:nvPr/>
        </p:nvGraphicFramePr>
        <p:xfrm>
          <a:off x="17884514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3" name="Table"/>
          <p:cNvGraphicFramePr/>
          <p:nvPr/>
        </p:nvGraphicFramePr>
        <p:xfrm>
          <a:off x="11563204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4" name="Table"/>
          <p:cNvGraphicFramePr/>
          <p:nvPr/>
        </p:nvGraphicFramePr>
        <p:xfrm>
          <a:off x="15059595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5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5" name="Table"/>
          <p:cNvGraphicFramePr/>
          <p:nvPr/>
        </p:nvGraphicFramePr>
        <p:xfrm>
          <a:off x="8821316" y="9667799"/>
          <a:ext cx="1548758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36056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 b="1" sz="55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6" name="Table"/>
          <p:cNvGraphicFramePr/>
          <p:nvPr/>
        </p:nvGraphicFramePr>
        <p:xfrm>
          <a:off x="7241133" y="12043463"/>
          <a:ext cx="10192899" cy="15372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696699"/>
                <a:gridCol w="1696699"/>
                <a:gridCol w="1696699"/>
                <a:gridCol w="1696699"/>
                <a:gridCol w="1696699"/>
                <a:gridCol w="1696699"/>
              </a:tblGrid>
              <a:tr h="1524587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Quicksort Algorithm: Naive Co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Naive Code</a:t>
            </a:r>
          </a:p>
        </p:txBody>
      </p:sp>
      <p:grpSp>
        <p:nvGrpSpPr>
          <p:cNvPr id="751" name="Vector&lt;int&gt; naiveQuickSortHelper(Vector&lt;int&gt; v) { // not passed by reference!…"/>
          <p:cNvGrpSpPr/>
          <p:nvPr/>
        </p:nvGrpSpPr>
        <p:grpSpPr>
          <a:xfrm>
            <a:off x="2385758" y="1587812"/>
            <a:ext cx="19612484" cy="12141201"/>
            <a:chOff x="0" y="0"/>
            <a:chExt cx="19612483" cy="12141200"/>
          </a:xfrm>
        </p:grpSpPr>
        <p:sp>
          <p:nvSpPr>
            <p:cNvPr id="750" name="Vector&lt;int&gt; naiveQuickSortHelper(Vector&lt;int&gt; v) { // not passed by reference!…"/>
            <p:cNvSpPr/>
            <p:nvPr/>
          </p:nvSpPr>
          <p:spPr>
            <a:xfrm>
              <a:off x="38100" y="38100"/>
              <a:ext cx="19536284" cy="12065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tabLst>
                  <a:tab pos="558800" algn="l"/>
                </a:tabLst>
                <a:defRPr sz="31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3495AF"/>
                  </a:solidFill>
                </a:rPr>
                <a:t>Vector</a:t>
              </a:r>
              <a:r>
                <a:rPr>
                  <a:solidFill>
                    <a:srgbClr val="000000"/>
                  </a:solidFill>
                </a:rPr>
                <a:t>&lt;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rPr>
                  <a:solidFill>
                    <a:srgbClr val="000000"/>
                  </a:solidFill>
                </a:rPr>
                <a:t>&gt; naiveQuickSortHelper(</a:t>
              </a:r>
              <a:r>
                <a:rPr>
                  <a:solidFill>
                    <a:srgbClr val="3495AF"/>
                  </a:solidFill>
                </a:rPr>
                <a:t>Vector</a:t>
              </a:r>
              <a:r>
                <a:rPr>
                  <a:solidFill>
                    <a:srgbClr val="000000"/>
                  </a:solidFill>
                </a:rPr>
                <a:t>&lt;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rPr>
                  <a:solidFill>
                    <a:srgbClr val="000000"/>
                  </a:solidFill>
                </a:rPr>
                <a:t>&gt; v) { </a:t>
              </a:r>
              <a:r>
                <a:t>// not passed by reference!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558800" algn="l"/>
                </a:tabLst>
                <a:defRPr sz="31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// base case: list of 0 or 1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0433FF"/>
                  </a:solidFill>
                </a:rPr>
                <a:t>if</a:t>
              </a:r>
              <a:r>
                <a:t> (v.size() &lt; 2) {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0433FF"/>
                  </a:solidFill>
                </a:rPr>
                <a:t>return</a:t>
              </a:r>
              <a:r>
                <a:t> v;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457200">
                <a:tabLst>
                  <a:tab pos="558800" algn="l"/>
                </a:tabLst>
                <a:defRPr sz="31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 pivot = v[0];</a:t>
              </a:r>
              <a:r>
                <a:rPr>
                  <a:solidFill>
                    <a:srgbClr val="000000"/>
                  </a:solidFill>
                </a:rPr>
                <a:t>    </a:t>
              </a:r>
              <a:r>
                <a:t>// choose pivot to be left-most element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</a:p>
            <a:p>
              <a:pPr algn="l" defTabSz="457200">
                <a:tabLst>
                  <a:tab pos="558800" algn="l"/>
                </a:tabLst>
                <a:defRPr sz="31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// create two new vectors to partition into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3495AF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&gt; left, right;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</a:p>
            <a:p>
              <a:pPr algn="l" defTabSz="457200">
                <a:tabLst>
                  <a:tab pos="558800" algn="l"/>
                </a:tabLst>
                <a:defRPr sz="31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// put all elements &lt;= pivot into left</a:t>
              </a:r>
              <a:r>
                <a:rPr>
                  <a:solidFill>
                    <a:srgbClr val="000000"/>
                  </a:solidFill>
                </a:rPr>
                <a:t>, </a:t>
              </a:r>
              <a:r>
                <a:t>and all elements &gt; pivot into right</a:t>
              </a:r>
              <a:endParaRPr>
                <a:solidFill>
                  <a:srgbClr val="000000"/>
                </a:solidFill>
              </a:endParaRP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0433FF"/>
                  </a:solidFill>
                </a:rPr>
                <a:t>for</a:t>
              </a:r>
              <a:r>
                <a:t> (</a:t>
              </a:r>
              <a:r>
                <a:rPr>
                  <a:solidFill>
                    <a:srgbClr val="0433FF"/>
                  </a:solidFill>
                </a:rPr>
                <a:t>int</a:t>
              </a:r>
              <a:r>
                <a:t> i=1; i&lt;v.size(); i++) {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0433FF"/>
                  </a:solidFill>
                </a:rPr>
                <a:t>if</a:t>
              </a:r>
              <a:r>
                <a:t> (v[i] &lt;= pivot) {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left.add(v[i]);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0433FF"/>
                  </a:solidFill>
                </a:rPr>
                <a:t>else</a:t>
              </a:r>
              <a:r>
                <a:t> {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    right.add(v[i]);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}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left = naiveQuickSortHelper(left); </a:t>
              </a:r>
              <a:r>
                <a:rPr>
                  <a:solidFill>
                    <a:srgbClr val="008F00"/>
                  </a:solidFill>
                </a:rPr>
                <a:t>// recursively handle the left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right = naiveQuickSortHelper(right); </a:t>
              </a:r>
              <a:r>
                <a:rPr>
                  <a:solidFill>
                    <a:srgbClr val="008F00"/>
                  </a:solidFill>
                </a:rPr>
                <a:t>// recursively handle the right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left.add(pivot); </a:t>
              </a:r>
              <a:r>
                <a:rPr>
                  <a:solidFill>
                    <a:srgbClr val="008F00"/>
                  </a:solidFill>
                </a:rPr>
                <a:t>// put the pivot at the end of the left</a:t>
              </a:r>
              <a:endParaRPr>
                <a:solidFill>
                  <a:srgbClr val="008F00"/>
                </a:solidFill>
              </a:endParaRP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0433FF"/>
                  </a:solidFill>
                </a:rPr>
                <a:t>return</a:t>
              </a:r>
              <a:r>
                <a:t> left + right; </a:t>
              </a:r>
              <a:r>
                <a:rPr>
                  <a:solidFill>
                    <a:srgbClr val="009051"/>
                  </a:solidFill>
                </a:rPr>
                <a:t>// return the combination of left and right</a:t>
              </a:r>
            </a:p>
            <a:p>
              <a:pPr algn="l" defTabSz="457200">
                <a:tabLst>
                  <a:tab pos="558800" algn="l"/>
                </a:tabLst>
                <a:defRPr sz="31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749" name="Vector&lt;int&gt; naiveQuickSortHelper(Vector&lt;int&gt; v) { // not passed by reference!…" descr="Vector&lt;int&gt; naiveQuickSortHelper(Vector&lt;int&gt; v) { // not passed by reference!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9612485" cy="121412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754" name="In-place, recursive algorithm:…"/>
          <p:cNvSpPr/>
          <p:nvPr/>
        </p:nvSpPr>
        <p:spPr>
          <a:xfrm>
            <a:off x="713272" y="5617670"/>
            <a:ext cx="22957455" cy="7340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In-place, recursive algorithm:   </a:t>
            </a:r>
          </a:p>
          <a:p>
            <a:pPr algn="l"/>
            <a:r>
              <a:t>           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int quickSort(Vector&lt;int&gt; &amp;v, int start, int finish);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pivot with the element where the left/right cross, unless it happens to be the pivot.</a:t>
            </a:r>
          </a:p>
          <a:p>
            <a:pPr algn="l"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This is best described with a detailed example...</a:t>
            </a:r>
          </a:p>
        </p:txBody>
      </p:sp>
      <p:graphicFrame>
        <p:nvGraphicFramePr>
          <p:cNvPr id="755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758" name="quickSort(vec, 0, 7);…"/>
          <p:cNvSpPr/>
          <p:nvPr/>
        </p:nvSpPr>
        <p:spPr>
          <a:xfrm>
            <a:off x="713272" y="6838474"/>
            <a:ext cx="22957455" cy="6578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759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60" name="Line"/>
          <p:cNvSpPr/>
          <p:nvPr/>
        </p:nvSpPr>
        <p:spPr>
          <a:xfrm flipV="1">
            <a:off x="6734258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61" name="pivot (56)"/>
          <p:cNvSpPr/>
          <p:nvPr/>
        </p:nvSpPr>
        <p:spPr>
          <a:xfrm>
            <a:off x="5621701" y="5617670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764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end (right) backwards until the value should be to the </a:t>
            </a:r>
            <a:r>
              <a:rPr i="1"/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765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66" name="Line"/>
          <p:cNvSpPr/>
          <p:nvPr/>
        </p:nvSpPr>
        <p:spPr>
          <a:xfrm flipV="1">
            <a:off x="8278287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67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768" name="Line"/>
          <p:cNvSpPr/>
          <p:nvPr/>
        </p:nvSpPr>
        <p:spPr>
          <a:xfrm flipV="1">
            <a:off x="17552928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69" name="lh"/>
          <p:cNvSpPr/>
          <p:nvPr/>
        </p:nvSpPr>
        <p:spPr>
          <a:xfrm>
            <a:off x="7851960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770" name="rh"/>
          <p:cNvSpPr/>
          <p:nvPr/>
        </p:nvSpPr>
        <p:spPr>
          <a:xfrm>
            <a:off x="17126601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  <p:sp>
        <p:nvSpPr>
          <p:cNvPr id="771" name="30 is already smaller than 56"/>
          <p:cNvSpPr/>
          <p:nvPr/>
        </p:nvSpPr>
        <p:spPr>
          <a:xfrm>
            <a:off x="18735092" y="4387634"/>
            <a:ext cx="4254610" cy="2369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30 is already smaller than 56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774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beginning (left, after pivot) forwards until the value should be to the </a:t>
            </a:r>
            <a:r>
              <a:rPr i="1"/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775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76" name="Line"/>
          <p:cNvSpPr/>
          <p:nvPr/>
        </p:nvSpPr>
        <p:spPr>
          <a:xfrm flipV="1">
            <a:off x="8278287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77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778" name="Line"/>
          <p:cNvSpPr/>
          <p:nvPr/>
        </p:nvSpPr>
        <p:spPr>
          <a:xfrm flipV="1">
            <a:off x="17552928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79" name="lh"/>
          <p:cNvSpPr/>
          <p:nvPr/>
        </p:nvSpPr>
        <p:spPr>
          <a:xfrm>
            <a:off x="7851960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780" name="rh"/>
          <p:cNvSpPr/>
          <p:nvPr/>
        </p:nvSpPr>
        <p:spPr>
          <a:xfrm>
            <a:off x="17126601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783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beginning (left, after pivot) forwards until the value should be to the </a:t>
            </a:r>
            <a:r>
              <a:rPr i="1"/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784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85" name="Line"/>
          <p:cNvSpPr/>
          <p:nvPr/>
        </p:nvSpPr>
        <p:spPr>
          <a:xfrm flipV="1">
            <a:off x="9764051" y="4676459"/>
            <a:ext cx="22653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86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787" name="Line"/>
          <p:cNvSpPr/>
          <p:nvPr/>
        </p:nvSpPr>
        <p:spPr>
          <a:xfrm flipV="1">
            <a:off x="17552928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88" name="lh"/>
          <p:cNvSpPr/>
          <p:nvPr/>
        </p:nvSpPr>
        <p:spPr>
          <a:xfrm>
            <a:off x="9337723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789" name="rh"/>
          <p:cNvSpPr/>
          <p:nvPr/>
        </p:nvSpPr>
        <p:spPr>
          <a:xfrm>
            <a:off x="17126601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792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beginning (left, after pivot) forwards until the value should be to the </a:t>
            </a:r>
            <a:r>
              <a:rPr i="1"/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793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94" name="Line"/>
          <p:cNvSpPr/>
          <p:nvPr/>
        </p:nvSpPr>
        <p:spPr>
          <a:xfrm flipV="1">
            <a:off x="11366344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95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796" name="Line"/>
          <p:cNvSpPr/>
          <p:nvPr/>
        </p:nvSpPr>
        <p:spPr>
          <a:xfrm flipV="1">
            <a:off x="17552928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97" name="lh"/>
          <p:cNvSpPr/>
          <p:nvPr/>
        </p:nvSpPr>
        <p:spPr>
          <a:xfrm>
            <a:off x="10940017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798" name="rh"/>
          <p:cNvSpPr/>
          <p:nvPr/>
        </p:nvSpPr>
        <p:spPr>
          <a:xfrm>
            <a:off x="17126601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  <p:sp>
        <p:nvSpPr>
          <p:cNvPr id="799" name="58 is bigger than 56"/>
          <p:cNvSpPr/>
          <p:nvPr/>
        </p:nvSpPr>
        <p:spPr>
          <a:xfrm>
            <a:off x="11947192" y="5998670"/>
            <a:ext cx="4254610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58 is bigger than 56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02" name="quickSort(vec, 0, 7);…"/>
          <p:cNvSpPr/>
          <p:nvPr/>
        </p:nvSpPr>
        <p:spPr>
          <a:xfrm>
            <a:off x="713272" y="6838474"/>
            <a:ext cx="22957455" cy="730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03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04" name="Line"/>
          <p:cNvSpPr/>
          <p:nvPr/>
        </p:nvSpPr>
        <p:spPr>
          <a:xfrm flipV="1">
            <a:off x="11366344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05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06" name="Line"/>
          <p:cNvSpPr/>
          <p:nvPr/>
        </p:nvSpPr>
        <p:spPr>
          <a:xfrm flipV="1">
            <a:off x="17552928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07" name="lh"/>
          <p:cNvSpPr/>
          <p:nvPr/>
        </p:nvSpPr>
        <p:spPr>
          <a:xfrm>
            <a:off x="10940017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08" name="rh"/>
          <p:cNvSpPr/>
          <p:nvPr/>
        </p:nvSpPr>
        <p:spPr>
          <a:xfrm>
            <a:off x="17126601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  <p:sp>
        <p:nvSpPr>
          <p:cNvPr id="810" name="Connection Line"/>
          <p:cNvSpPr/>
          <p:nvPr/>
        </p:nvSpPr>
        <p:spPr>
          <a:xfrm>
            <a:off x="11690608" y="4603238"/>
            <a:ext cx="5495076" cy="1262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8" fill="norm" stroke="1" extrusionOk="0">
                <a:moveTo>
                  <a:pt x="21600" y="0"/>
                </a:moveTo>
                <a:cubicBezTo>
                  <a:pt x="14675" y="21120"/>
                  <a:pt x="7475" y="21600"/>
                  <a:pt x="0" y="1441"/>
                </a:cubicBezTo>
              </a:path>
            </a:pathLst>
          </a:custGeom>
          <a:ln w="63500">
            <a:solidFill>
              <a:srgbClr val="7F0325"/>
            </a:solidFill>
            <a:miter lim="400000"/>
            <a:headEnd type="triangle"/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13" name="quickSort(vec, 0, 7);…"/>
          <p:cNvSpPr/>
          <p:nvPr/>
        </p:nvSpPr>
        <p:spPr>
          <a:xfrm>
            <a:off x="713272" y="6838474"/>
            <a:ext cx="22957455" cy="730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14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0433F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0433F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15" name="Line"/>
          <p:cNvSpPr/>
          <p:nvPr/>
        </p:nvSpPr>
        <p:spPr>
          <a:xfrm flipV="1">
            <a:off x="11366344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16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17" name="Line"/>
          <p:cNvSpPr/>
          <p:nvPr/>
        </p:nvSpPr>
        <p:spPr>
          <a:xfrm flipV="1">
            <a:off x="17552928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18" name="lh"/>
          <p:cNvSpPr/>
          <p:nvPr/>
        </p:nvSpPr>
        <p:spPr>
          <a:xfrm>
            <a:off x="10940017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19" name="rh"/>
          <p:cNvSpPr/>
          <p:nvPr/>
        </p:nvSpPr>
        <p:spPr>
          <a:xfrm>
            <a:off x="17126601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  <p:sp>
        <p:nvSpPr>
          <p:cNvPr id="821" name="Connection Line"/>
          <p:cNvSpPr/>
          <p:nvPr/>
        </p:nvSpPr>
        <p:spPr>
          <a:xfrm>
            <a:off x="11690608" y="4603238"/>
            <a:ext cx="5495076" cy="1262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8" fill="norm" stroke="1" extrusionOk="0">
                <a:moveTo>
                  <a:pt x="21600" y="0"/>
                </a:moveTo>
                <a:cubicBezTo>
                  <a:pt x="14675" y="21120"/>
                  <a:pt x="7475" y="21600"/>
                  <a:pt x="0" y="1441"/>
                </a:cubicBezTo>
              </a:path>
            </a:pathLst>
          </a:custGeom>
          <a:ln w="63500">
            <a:solidFill>
              <a:srgbClr val="7F0325"/>
            </a:solidFill>
            <a:miter lim="400000"/>
            <a:headEnd type="triangle"/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24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end (right) backwards until the value should be to the </a:t>
            </a:r>
            <a:r>
              <a:rPr i="1"/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25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26" name="Line"/>
          <p:cNvSpPr/>
          <p:nvPr/>
        </p:nvSpPr>
        <p:spPr>
          <a:xfrm flipV="1">
            <a:off x="11366344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7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28" name="Line"/>
          <p:cNvSpPr/>
          <p:nvPr/>
        </p:nvSpPr>
        <p:spPr>
          <a:xfrm flipV="1">
            <a:off x="17552928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9" name="lh"/>
          <p:cNvSpPr/>
          <p:nvPr/>
        </p:nvSpPr>
        <p:spPr>
          <a:xfrm>
            <a:off x="10940017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30" name="rh"/>
          <p:cNvSpPr/>
          <p:nvPr/>
        </p:nvSpPr>
        <p:spPr>
          <a:xfrm>
            <a:off x="17126601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33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end (right) backwards until the value should be to the </a:t>
            </a:r>
            <a:r>
              <a:rPr i="1"/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34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35" name="Line"/>
          <p:cNvSpPr/>
          <p:nvPr/>
        </p:nvSpPr>
        <p:spPr>
          <a:xfrm flipV="1">
            <a:off x="11366344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6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37" name="Line"/>
          <p:cNvSpPr/>
          <p:nvPr/>
        </p:nvSpPr>
        <p:spPr>
          <a:xfrm flipV="1">
            <a:off x="16067164" y="4688128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8" name="lh"/>
          <p:cNvSpPr/>
          <p:nvPr/>
        </p:nvSpPr>
        <p:spPr>
          <a:xfrm>
            <a:off x="10940017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39" name="rh"/>
          <p:cNvSpPr/>
          <p:nvPr/>
        </p:nvSpPr>
        <p:spPr>
          <a:xfrm>
            <a:off x="15640837" y="5929290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42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end (right) backwards until the value should be to the </a:t>
            </a:r>
            <a:r>
              <a:rPr i="1"/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43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44" name="Line"/>
          <p:cNvSpPr/>
          <p:nvPr/>
        </p:nvSpPr>
        <p:spPr>
          <a:xfrm flipV="1">
            <a:off x="11366344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45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46" name="Line"/>
          <p:cNvSpPr/>
          <p:nvPr/>
        </p:nvSpPr>
        <p:spPr>
          <a:xfrm flipV="1">
            <a:off x="14523136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47" name="lh"/>
          <p:cNvSpPr/>
          <p:nvPr/>
        </p:nvSpPr>
        <p:spPr>
          <a:xfrm>
            <a:off x="10940017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48" name="rh"/>
          <p:cNvSpPr/>
          <p:nvPr/>
        </p:nvSpPr>
        <p:spPr>
          <a:xfrm>
            <a:off x="14096809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  <p:sp>
        <p:nvSpPr>
          <p:cNvPr id="849" name="19 is less than 56"/>
          <p:cNvSpPr/>
          <p:nvPr/>
        </p:nvSpPr>
        <p:spPr>
          <a:xfrm>
            <a:off x="14918718" y="5305219"/>
            <a:ext cx="552688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19 is less than 56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52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beginning (left, after pivot) forwards until the value should be to the </a:t>
            </a:r>
            <a:r>
              <a:rPr i="1"/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53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54" name="Line"/>
          <p:cNvSpPr/>
          <p:nvPr/>
        </p:nvSpPr>
        <p:spPr>
          <a:xfrm flipV="1">
            <a:off x="11366344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55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56" name="Line"/>
          <p:cNvSpPr/>
          <p:nvPr/>
        </p:nvSpPr>
        <p:spPr>
          <a:xfrm flipV="1">
            <a:off x="14523136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57" name="lh"/>
          <p:cNvSpPr/>
          <p:nvPr/>
        </p:nvSpPr>
        <p:spPr>
          <a:xfrm>
            <a:off x="10940017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58" name="rh"/>
          <p:cNvSpPr/>
          <p:nvPr/>
        </p:nvSpPr>
        <p:spPr>
          <a:xfrm>
            <a:off x="14096809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61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beginning (left, after pivot) forwards until the value should be to the </a:t>
            </a:r>
            <a:r>
              <a:rPr i="1"/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62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63" name="Line"/>
          <p:cNvSpPr/>
          <p:nvPr/>
        </p:nvSpPr>
        <p:spPr>
          <a:xfrm flipV="1">
            <a:off x="12997771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64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65" name="Line"/>
          <p:cNvSpPr/>
          <p:nvPr/>
        </p:nvSpPr>
        <p:spPr>
          <a:xfrm flipV="1">
            <a:off x="14523136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66" name="lh"/>
          <p:cNvSpPr/>
          <p:nvPr/>
        </p:nvSpPr>
        <p:spPr>
          <a:xfrm>
            <a:off x="12571443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67" name="rh"/>
          <p:cNvSpPr/>
          <p:nvPr/>
        </p:nvSpPr>
        <p:spPr>
          <a:xfrm>
            <a:off x="14096809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  <p:sp>
        <p:nvSpPr>
          <p:cNvPr id="868" name="95 is greater than 56"/>
          <p:cNvSpPr/>
          <p:nvPr/>
        </p:nvSpPr>
        <p:spPr>
          <a:xfrm>
            <a:off x="9762245" y="6616187"/>
            <a:ext cx="6371732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95 is greater than 56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71" name="quickSort(vec, 0, 7);…"/>
          <p:cNvSpPr/>
          <p:nvPr/>
        </p:nvSpPr>
        <p:spPr>
          <a:xfrm>
            <a:off x="713272" y="6838474"/>
            <a:ext cx="22957455" cy="730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72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73" name="Line"/>
          <p:cNvSpPr/>
          <p:nvPr/>
        </p:nvSpPr>
        <p:spPr>
          <a:xfrm flipV="1">
            <a:off x="12997771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74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75" name="Line"/>
          <p:cNvSpPr/>
          <p:nvPr/>
        </p:nvSpPr>
        <p:spPr>
          <a:xfrm flipV="1">
            <a:off x="14523136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76" name="lh"/>
          <p:cNvSpPr/>
          <p:nvPr/>
        </p:nvSpPr>
        <p:spPr>
          <a:xfrm>
            <a:off x="12571443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77" name="rh"/>
          <p:cNvSpPr/>
          <p:nvPr/>
        </p:nvSpPr>
        <p:spPr>
          <a:xfrm>
            <a:off x="14096809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  <p:sp>
        <p:nvSpPr>
          <p:cNvPr id="878" name="95 is greater than 56"/>
          <p:cNvSpPr/>
          <p:nvPr/>
        </p:nvSpPr>
        <p:spPr>
          <a:xfrm>
            <a:off x="9762245" y="6616187"/>
            <a:ext cx="6371732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95 is greater than 56</a:t>
            </a:r>
          </a:p>
        </p:txBody>
      </p:sp>
      <p:sp>
        <p:nvSpPr>
          <p:cNvPr id="880" name="Connection Line"/>
          <p:cNvSpPr/>
          <p:nvPr/>
        </p:nvSpPr>
        <p:spPr>
          <a:xfrm>
            <a:off x="13285390" y="4539674"/>
            <a:ext cx="1114828" cy="120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fill="norm" stroke="1" extrusionOk="0">
                <a:moveTo>
                  <a:pt x="21600" y="63"/>
                </a:moveTo>
                <a:cubicBezTo>
                  <a:pt x="14414" y="21600"/>
                  <a:pt x="7214" y="21579"/>
                  <a:pt x="0" y="0"/>
                </a:cubicBezTo>
              </a:path>
            </a:pathLst>
          </a:custGeom>
          <a:ln w="63500">
            <a:solidFill>
              <a:srgbClr val="7F0325"/>
            </a:solidFill>
            <a:miter lim="400000"/>
            <a:headEnd type="triangle"/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83" name="quickSort(vec, 0, 7);…"/>
          <p:cNvSpPr/>
          <p:nvPr/>
        </p:nvSpPr>
        <p:spPr>
          <a:xfrm>
            <a:off x="713272" y="6838474"/>
            <a:ext cx="22957455" cy="730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84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0433F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0433F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85" name="Line"/>
          <p:cNvSpPr/>
          <p:nvPr/>
        </p:nvSpPr>
        <p:spPr>
          <a:xfrm flipV="1">
            <a:off x="12997771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86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87" name="Line"/>
          <p:cNvSpPr/>
          <p:nvPr/>
        </p:nvSpPr>
        <p:spPr>
          <a:xfrm flipV="1">
            <a:off x="14523136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88" name="lh"/>
          <p:cNvSpPr/>
          <p:nvPr/>
        </p:nvSpPr>
        <p:spPr>
          <a:xfrm>
            <a:off x="12571443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89" name="rh"/>
          <p:cNvSpPr/>
          <p:nvPr/>
        </p:nvSpPr>
        <p:spPr>
          <a:xfrm>
            <a:off x="14096809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892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end (right) backwards until the value should be to the </a:t>
            </a:r>
            <a:r>
              <a:rPr i="1"/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893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94" name="Line"/>
          <p:cNvSpPr/>
          <p:nvPr/>
        </p:nvSpPr>
        <p:spPr>
          <a:xfrm flipV="1">
            <a:off x="12997771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95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896" name="Line"/>
          <p:cNvSpPr/>
          <p:nvPr/>
        </p:nvSpPr>
        <p:spPr>
          <a:xfrm flipV="1">
            <a:off x="14523136" y="4677453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97" name="lh"/>
          <p:cNvSpPr/>
          <p:nvPr/>
        </p:nvSpPr>
        <p:spPr>
          <a:xfrm>
            <a:off x="12571443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898" name="rh"/>
          <p:cNvSpPr/>
          <p:nvPr/>
        </p:nvSpPr>
        <p:spPr>
          <a:xfrm>
            <a:off x="14096809" y="5918614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901" name="quickSort(vec, 0, 7);…"/>
          <p:cNvSpPr/>
          <p:nvPr/>
        </p:nvSpPr>
        <p:spPr>
          <a:xfrm>
            <a:off x="713272" y="6838474"/>
            <a:ext cx="22957455" cy="659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Traverse the list from the end (right) backwards until the value should be to the </a:t>
            </a:r>
            <a:r>
              <a:rPr i="1"/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902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03" name="Line"/>
          <p:cNvSpPr/>
          <p:nvPr/>
        </p:nvSpPr>
        <p:spPr>
          <a:xfrm flipV="1">
            <a:off x="12997771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04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905" name="Line"/>
          <p:cNvSpPr/>
          <p:nvPr/>
        </p:nvSpPr>
        <p:spPr>
          <a:xfrm flipV="1">
            <a:off x="13299566" y="4687631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06" name="lh"/>
          <p:cNvSpPr/>
          <p:nvPr/>
        </p:nvSpPr>
        <p:spPr>
          <a:xfrm>
            <a:off x="12571443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907" name="rh"/>
          <p:cNvSpPr/>
          <p:nvPr/>
        </p:nvSpPr>
        <p:spPr>
          <a:xfrm>
            <a:off x="13222830" y="5617670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910" name="quickSort(vec, 0, 7);…"/>
          <p:cNvSpPr/>
          <p:nvPr/>
        </p:nvSpPr>
        <p:spPr>
          <a:xfrm>
            <a:off x="713272" y="6838474"/>
            <a:ext cx="22957455" cy="659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911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12" name="Line"/>
          <p:cNvSpPr/>
          <p:nvPr/>
        </p:nvSpPr>
        <p:spPr>
          <a:xfrm flipV="1">
            <a:off x="12997771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13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914" name="Line"/>
          <p:cNvSpPr/>
          <p:nvPr/>
        </p:nvSpPr>
        <p:spPr>
          <a:xfrm flipV="1">
            <a:off x="13299566" y="4687631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15" name="lh"/>
          <p:cNvSpPr/>
          <p:nvPr/>
        </p:nvSpPr>
        <p:spPr>
          <a:xfrm>
            <a:off x="12571443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916" name="rh"/>
          <p:cNvSpPr/>
          <p:nvPr/>
        </p:nvSpPr>
        <p:spPr>
          <a:xfrm>
            <a:off x="13222830" y="5617670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  <p:sp>
        <p:nvSpPr>
          <p:cNvPr id="918" name="Connection Line"/>
          <p:cNvSpPr/>
          <p:nvPr/>
        </p:nvSpPr>
        <p:spPr>
          <a:xfrm>
            <a:off x="6701419" y="4664386"/>
            <a:ext cx="6320007" cy="12237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1" fill="norm" stroke="1" extrusionOk="0">
                <a:moveTo>
                  <a:pt x="21600" y="0"/>
                </a:moveTo>
                <a:cubicBezTo>
                  <a:pt x="14576" y="21448"/>
                  <a:pt x="7376" y="21600"/>
                  <a:pt x="0" y="456"/>
                </a:cubicBezTo>
              </a:path>
            </a:pathLst>
          </a:custGeom>
          <a:ln w="63500">
            <a:solidFill>
              <a:srgbClr val="7F0325"/>
            </a:solidFill>
            <a:miter lim="400000"/>
            <a:headEnd type="triangle"/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921" name="quickSort(vec, 0, 7);…"/>
          <p:cNvSpPr/>
          <p:nvPr/>
        </p:nvSpPr>
        <p:spPr>
          <a:xfrm>
            <a:off x="713272" y="6838474"/>
            <a:ext cx="22957455" cy="659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Pick your pivot as the left element (might not be a good choice...)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end (right) backwards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t> of the pivot, or it hits the left.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Traverse the list from the beginning (left, after pivot) forwards until the value should be to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 of the pivot, or until it hits the right.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Swap the two elements where the left/right cross, unless the pivot is the smallest.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Repeat the traversals until they cross, at which point you swap that element with the pivot.</a:t>
            </a:r>
          </a:p>
        </p:txBody>
      </p:sp>
      <p:graphicFrame>
        <p:nvGraphicFramePr>
          <p:cNvPr id="922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0433F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23" name="Line"/>
          <p:cNvSpPr/>
          <p:nvPr/>
        </p:nvSpPr>
        <p:spPr>
          <a:xfrm flipV="1">
            <a:off x="12997771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24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925" name="Line"/>
          <p:cNvSpPr/>
          <p:nvPr/>
        </p:nvSpPr>
        <p:spPr>
          <a:xfrm flipV="1">
            <a:off x="13299566" y="4687631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26" name="lh"/>
          <p:cNvSpPr/>
          <p:nvPr/>
        </p:nvSpPr>
        <p:spPr>
          <a:xfrm>
            <a:off x="12571443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927" name="rh"/>
          <p:cNvSpPr/>
          <p:nvPr/>
        </p:nvSpPr>
        <p:spPr>
          <a:xfrm>
            <a:off x="13222830" y="5617670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Quicksort Algorithm: In-Pla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In-Place</a:t>
            </a:r>
          </a:p>
        </p:txBody>
      </p:sp>
      <p:sp>
        <p:nvSpPr>
          <p:cNvPr id="930" name="quickSort(vec, 0, 7);…"/>
          <p:cNvSpPr/>
          <p:nvPr/>
        </p:nvSpPr>
        <p:spPr>
          <a:xfrm>
            <a:off x="713272" y="6576281"/>
            <a:ext cx="22957455" cy="6959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 </a:t>
            </a:r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The partitioning step has completed! The elements to the left of 56 are smaller, and the elements to the right are bigger!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The partitioning step returns the "boundary" value (index 4, in this case), and we can now sort each sub-part of the vector: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</a:p>
          <a:p>
            <a:pPr algn="l"/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0, 3);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algn="l"/>
            <a:r>
              <a:rPr b="1" sz="4300">
                <a:latin typeface="Courier New"/>
                <a:ea typeface="Courier New"/>
                <a:cs typeface="Courier New"/>
                <a:sym typeface="Courier New"/>
              </a:rPr>
              <a:t>quickSort(vec, 4, 7);</a:t>
            </a:r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algn="l"/>
            <a:endParaRPr b="1" sz="4300">
              <a:latin typeface="Courier New"/>
              <a:ea typeface="Courier New"/>
              <a:cs typeface="Courier New"/>
              <a:sym typeface="Courier New"/>
            </a:endParaRPr>
          </a:p>
          <a:p>
            <a:pPr algn="l"/>
            <a:r>
              <a:rPr sz="4300"/>
              <a:t>If start is ever bigger than finish, we just return!</a:t>
            </a:r>
          </a:p>
        </p:txBody>
      </p:sp>
      <p:graphicFrame>
        <p:nvGraphicFramePr>
          <p:cNvPr id="931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0433F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32" name="Line"/>
          <p:cNvSpPr/>
          <p:nvPr/>
        </p:nvSpPr>
        <p:spPr>
          <a:xfrm flipV="1">
            <a:off x="12997771" y="4676459"/>
            <a:ext cx="22654" cy="1159255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33" name="pivot (56)"/>
          <p:cNvSpPr/>
          <p:nvPr/>
        </p:nvSpPr>
        <p:spPr>
          <a:xfrm>
            <a:off x="3028898" y="3367151"/>
            <a:ext cx="26200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pivot (56)</a:t>
            </a:r>
          </a:p>
        </p:txBody>
      </p:sp>
      <p:sp>
        <p:nvSpPr>
          <p:cNvPr id="934" name="Line"/>
          <p:cNvSpPr/>
          <p:nvPr/>
        </p:nvSpPr>
        <p:spPr>
          <a:xfrm flipV="1">
            <a:off x="13299566" y="4687631"/>
            <a:ext cx="22654" cy="1159256"/>
          </a:xfrm>
          <a:prstGeom prst="line">
            <a:avLst/>
          </a:prstGeom>
          <a:ln w="127000">
            <a:solidFill>
              <a:srgbClr val="FF26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35" name="lh"/>
          <p:cNvSpPr/>
          <p:nvPr/>
        </p:nvSpPr>
        <p:spPr>
          <a:xfrm>
            <a:off x="12571443" y="5918614"/>
            <a:ext cx="87890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lh</a:t>
            </a:r>
          </a:p>
        </p:txBody>
      </p:sp>
      <p:sp>
        <p:nvSpPr>
          <p:cNvPr id="936" name="rh"/>
          <p:cNvSpPr/>
          <p:nvPr/>
        </p:nvSpPr>
        <p:spPr>
          <a:xfrm>
            <a:off x="13222830" y="5617670"/>
            <a:ext cx="87890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Quicksort Algorithm: Big-O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Algorithm: Big-O</a:t>
            </a:r>
          </a:p>
        </p:txBody>
      </p:sp>
      <p:sp>
        <p:nvSpPr>
          <p:cNvPr id="939" name="Best-case time complexity: O(n log n)…"/>
          <p:cNvSpPr/>
          <p:nvPr/>
        </p:nvSpPr>
        <p:spPr>
          <a:xfrm>
            <a:off x="487435" y="6074824"/>
            <a:ext cx="23409129" cy="6094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22300" indent="-622300" algn="l">
              <a:lnSpc>
                <a:spcPct val="110000"/>
              </a:lnSpc>
              <a:buSzPct val="75000"/>
              <a:buFont typeface="Helvetica Neue"/>
              <a:buChar char="•"/>
              <a:defRPr sz="6000"/>
            </a:pPr>
            <a:r>
              <a:t>Best-case time complexity: O(n log n)</a:t>
            </a:r>
          </a:p>
          <a:p>
            <a:pPr marL="622300" indent="-622300" algn="l">
              <a:lnSpc>
                <a:spcPct val="110000"/>
              </a:lnSpc>
              <a:buSzPct val="75000"/>
              <a:buFont typeface="Helvetica Neue"/>
              <a:buChar char="•"/>
              <a:defRPr sz="6000"/>
            </a:pPr>
            <a:r>
              <a:t>Worst-case time complexity: O(n</a:t>
            </a:r>
            <a:r>
              <a:rPr baseline="31999"/>
              <a:t>2</a:t>
            </a:r>
            <a:r>
              <a:t>)</a:t>
            </a:r>
          </a:p>
          <a:p>
            <a:pPr marL="622300" indent="-622300" algn="l">
              <a:lnSpc>
                <a:spcPct val="110000"/>
              </a:lnSpc>
              <a:buSzPct val="75000"/>
              <a:buFont typeface="Helvetica Neue"/>
              <a:buChar char="•"/>
              <a:defRPr sz="6000"/>
            </a:pPr>
            <a:r>
              <a:t>Average time complexity: O(n log n)</a:t>
            </a:r>
          </a:p>
          <a:p>
            <a:pPr marL="622300" indent="-622300" algn="l">
              <a:lnSpc>
                <a:spcPct val="110000"/>
              </a:lnSpc>
              <a:buSzPct val="75000"/>
              <a:buFont typeface="Helvetica Neue"/>
              <a:buChar char="•"/>
              <a:defRPr sz="6000"/>
            </a:pPr>
            <a:r>
              <a:t>Space complexity: naive: O(n) extra, in-place: O(log n) extra (because of recursion)</a:t>
            </a:r>
          </a:p>
          <a:p>
            <a:pPr marL="622300" indent="-622300" algn="l">
              <a:lnSpc>
                <a:spcPct val="110000"/>
              </a:lnSpc>
              <a:buSzPct val="75000"/>
              <a:buFont typeface="Helvetica Neue"/>
              <a:buChar char="•"/>
              <a:defRPr sz="6000"/>
            </a:pPr>
            <a:r>
              <a:t>Stable?</a:t>
            </a:r>
          </a:p>
        </p:txBody>
      </p:sp>
      <p:graphicFrame>
        <p:nvGraphicFramePr>
          <p:cNvPr id="940" name="Table"/>
          <p:cNvGraphicFramePr/>
          <p:nvPr/>
        </p:nvGraphicFramePr>
        <p:xfrm>
          <a:off x="5940382" y="2524562"/>
          <a:ext cx="12515936" cy="20989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  <a:gridCol w="1562904"/>
              </a:tblGrid>
              <a:tr h="730416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355815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0433F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37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56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5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Quicksort In-place Co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In-place Code</a:t>
            </a:r>
          </a:p>
        </p:txBody>
      </p:sp>
      <p:grpSp>
        <p:nvGrpSpPr>
          <p:cNvPr id="945" name="/*…"/>
          <p:cNvGrpSpPr/>
          <p:nvPr/>
        </p:nvGrpSpPr>
        <p:grpSpPr>
          <a:xfrm>
            <a:off x="894519" y="2349500"/>
            <a:ext cx="22594962" cy="9017000"/>
            <a:chOff x="0" y="0"/>
            <a:chExt cx="22594961" cy="9017000"/>
          </a:xfrm>
        </p:grpSpPr>
        <p:sp>
          <p:nvSpPr>
            <p:cNvPr id="944" name="/*…"/>
            <p:cNvSpPr/>
            <p:nvPr/>
          </p:nvSpPr>
          <p:spPr>
            <a:xfrm>
              <a:off x="38100" y="38100"/>
              <a:ext cx="22518761" cy="894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tabLst>
                  <a:tab pos="558800" algn="l"/>
                </a:tabLst>
                <a:defRPr sz="40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/*</a:t>
              </a:r>
            </a:p>
            <a:p>
              <a:pPr algn="l" defTabSz="457200">
                <a:tabLst>
                  <a:tab pos="558800" algn="l"/>
                </a:tabLst>
                <a:defRPr sz="40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 * Rearranges the elements of v into sorted order using</a:t>
              </a:r>
            </a:p>
            <a:p>
              <a:pPr algn="l" defTabSz="457200">
                <a:tabLst>
                  <a:tab pos="558800" algn="l"/>
                </a:tabLst>
                <a:defRPr sz="40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 * a recursive quick sort algorithm.</a:t>
              </a:r>
            </a:p>
            <a:p>
              <a:pPr algn="l" defTabSz="457200">
                <a:tabLst>
                  <a:tab pos="558800" algn="l"/>
                </a:tabLst>
                <a:defRPr sz="4000">
                  <a:solidFill>
                    <a:srgbClr val="008F0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t> */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40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C42275"/>
                  </a:solidFill>
                </a:rPr>
                <a:t>void</a:t>
              </a:r>
              <a:r>
                <a:t> quicksort(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&amp;vec) {</a:t>
              </a:r>
            </a:p>
            <a:p>
              <a:pPr algn="l" defTabSz="878839">
                <a:tabLst>
                  <a:tab pos="876300" algn="l"/>
                </a:tabLst>
                <a:defRPr sz="4000">
                  <a:solidFill>
                    <a:srgbClr val="294C50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quicksort</a:t>
              </a:r>
              <a:r>
                <a:rPr>
                  <a:solidFill>
                    <a:srgbClr val="000000"/>
                  </a:solidFill>
                </a:rPr>
                <a:t>(vec, </a:t>
              </a:r>
              <a:r>
                <a:rPr>
                  <a:solidFill>
                    <a:srgbClr val="0435FF"/>
                  </a:solidFill>
                </a:rPr>
                <a:t>0</a:t>
              </a:r>
              <a:r>
                <a:rPr>
                  <a:solidFill>
                    <a:srgbClr val="000000"/>
                  </a:solidFill>
                </a:rPr>
                <a:t>, vec.</a:t>
              </a:r>
              <a:r>
                <a:t>size</a:t>
              </a:r>
              <a:r>
                <a:rPr>
                  <a:solidFill>
                    <a:srgbClr val="000000"/>
                  </a:solidFill>
                </a:rPr>
                <a:t>() - </a:t>
              </a:r>
              <a:r>
                <a:rPr>
                  <a:solidFill>
                    <a:srgbClr val="0435FF"/>
                  </a:solidFill>
                </a:rPr>
                <a:t>1</a:t>
              </a:r>
              <a:r>
                <a:rPr>
                  <a:solidFill>
                    <a:srgbClr val="000000"/>
                  </a:solidFill>
                </a:rPr>
                <a:t>);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40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  <a:p>
              <a:pPr algn="l" defTabSz="878839">
                <a:tabLst>
                  <a:tab pos="876300" algn="l"/>
                </a:tabLst>
                <a:defRPr sz="4000">
                  <a:latin typeface="Menlo"/>
                  <a:ea typeface="Menlo"/>
                  <a:cs typeface="Menlo"/>
                  <a:sym typeface="Menlo"/>
                </a:defRPr>
              </a:pPr>
            </a:p>
            <a:p>
              <a:pPr algn="l" defTabSz="878839">
                <a:tabLst>
                  <a:tab pos="876300" algn="l"/>
                </a:tabLst>
                <a:defRPr sz="40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C42275"/>
                  </a:solidFill>
                </a:rPr>
                <a:t>void</a:t>
              </a:r>
              <a:r>
                <a:t> quicksort(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&amp;vec,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start,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finish) {</a:t>
              </a:r>
            </a:p>
            <a:p>
              <a:pPr algn="l" defTabSz="878839">
                <a:tabLst>
                  <a:tab pos="876300" algn="l"/>
                </a:tabLst>
                <a:defRPr sz="40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if</a:t>
              </a:r>
              <a:r>
                <a:t> (start &gt;= finish) </a:t>
              </a:r>
              <a:r>
                <a:rPr>
                  <a:solidFill>
                    <a:srgbClr val="C42275"/>
                  </a:solidFill>
                </a:rPr>
                <a:t>return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40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boundary = </a:t>
              </a:r>
              <a:r>
                <a:rPr>
                  <a:solidFill>
                    <a:srgbClr val="294C50"/>
                  </a:solidFill>
                </a:rPr>
                <a:t>partition</a:t>
              </a:r>
              <a:r>
                <a:t>(vec, start, finish);</a:t>
              </a:r>
            </a:p>
            <a:p>
              <a:pPr algn="l" defTabSz="878839">
                <a:tabLst>
                  <a:tab pos="876300" algn="l"/>
                </a:tabLst>
                <a:defRPr sz="40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294C50"/>
                  </a:solidFill>
                </a:rPr>
                <a:t>quicksort</a:t>
              </a:r>
              <a:r>
                <a:t>(vec, start, boundary - </a:t>
              </a:r>
              <a:r>
                <a:rPr>
                  <a:solidFill>
                    <a:srgbClr val="0435FF"/>
                  </a:solidFill>
                </a:rPr>
                <a:t>1</a:t>
              </a:r>
              <a:r>
                <a:t>);</a:t>
              </a:r>
            </a:p>
            <a:p>
              <a:pPr algn="l" defTabSz="878839">
                <a:tabLst>
                  <a:tab pos="876300" algn="l"/>
                </a:tabLst>
                <a:defRPr sz="40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294C50"/>
                  </a:solidFill>
                </a:rPr>
                <a:t>quicksort</a:t>
              </a:r>
              <a:r>
                <a:t>(vec, boundary + </a:t>
              </a:r>
              <a:r>
                <a:rPr>
                  <a:solidFill>
                    <a:srgbClr val="0435FF"/>
                  </a:solidFill>
                </a:rPr>
                <a:t>1</a:t>
              </a:r>
              <a:r>
                <a:t>, finish);</a:t>
              </a:r>
            </a:p>
            <a:p>
              <a:pPr algn="l" defTabSz="878839">
                <a:tabLst>
                  <a:tab pos="876300" algn="l"/>
                </a:tabLst>
                <a:defRPr sz="40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943" name="/*…" descr="/*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2594963" cy="9017001"/>
            </a:xfrm>
            <a:prstGeom prst="rect">
              <a:avLst/>
            </a:prstGeom>
            <a:effectLst/>
          </p:spPr>
        </p:pic>
      </p:grpSp>
      <p:sp>
        <p:nvSpPr>
          <p:cNvPr id="946" name="We need a helper function to pass along left and right."/>
          <p:cNvSpPr/>
          <p:nvPr/>
        </p:nvSpPr>
        <p:spPr>
          <a:xfrm>
            <a:off x="4753927" y="11905518"/>
            <a:ext cx="1487614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We need a helper function to pass along left and right.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Quicksort In-place Code: Parti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Quicksort In-place Code: Partition</a:t>
            </a:r>
          </a:p>
        </p:txBody>
      </p:sp>
      <p:grpSp>
        <p:nvGrpSpPr>
          <p:cNvPr id="951" name="int partition(Vector&lt;int&gt; &amp;vec, int start, int finish) {…"/>
          <p:cNvGrpSpPr/>
          <p:nvPr/>
        </p:nvGrpSpPr>
        <p:grpSpPr>
          <a:xfrm>
            <a:off x="894519" y="1576614"/>
            <a:ext cx="22594962" cy="11988801"/>
            <a:chOff x="0" y="0"/>
            <a:chExt cx="22594961" cy="11988800"/>
          </a:xfrm>
        </p:grpSpPr>
        <p:sp>
          <p:nvSpPr>
            <p:cNvPr id="950" name="int partition(Vector&lt;int&gt; &amp;vec, int start, int finish) {…"/>
            <p:cNvSpPr/>
            <p:nvPr/>
          </p:nvSpPr>
          <p:spPr>
            <a:xfrm>
              <a:off x="38100" y="38100"/>
              <a:ext cx="22518761" cy="1191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C42275"/>
                  </a:solidFill>
                </a:rPr>
                <a:t>int</a:t>
              </a:r>
              <a:r>
                <a:t> partition(</a:t>
              </a:r>
              <a:r>
                <a:rPr>
                  <a:solidFill>
                    <a:srgbClr val="3C828B"/>
                  </a:solidFill>
                </a:rPr>
                <a:t>Vector</a:t>
              </a:r>
              <a:r>
                <a:t>&lt;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&gt; &amp;vec,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start,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finish) {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pivot = vec[</a:t>
              </a:r>
              <a:r>
                <a:rPr>
                  <a:solidFill>
                    <a:srgbClr val="294C50"/>
                  </a:solidFill>
                </a:rPr>
                <a:t>start</a:t>
              </a:r>
              <a:r>
                <a:t>];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lh = start + </a:t>
              </a:r>
              <a:r>
                <a:rPr>
                  <a:solidFill>
                    <a:srgbClr val="0435FF"/>
                  </a:solidFill>
                </a:rPr>
                <a:t>1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rh = finish;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</a:p>
            <a:p>
              <a:pPr algn="l" defTabSz="878839">
                <a:tabLst>
                  <a:tab pos="876300" algn="l"/>
                </a:tabLst>
                <a:defRPr sz="3800">
                  <a:solidFill>
                    <a:srgbClr val="C42275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while</a:t>
              </a:r>
              <a:r>
                <a:rPr>
                  <a:solidFill>
                    <a:srgbClr val="000000"/>
                  </a:solidFill>
                </a:rPr>
                <a:t> (</a:t>
              </a:r>
              <a:r>
                <a:t>true</a:t>
              </a:r>
              <a:r>
                <a:rPr>
                  <a:solidFill>
                    <a:srgbClr val="000000"/>
                  </a:solidFill>
                </a:rPr>
                <a:t>) {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(lh &lt; rh &amp;&amp; vec[</a:t>
              </a:r>
              <a:r>
                <a:rPr>
                  <a:solidFill>
                    <a:srgbClr val="294C50"/>
                  </a:solidFill>
                </a:rPr>
                <a:t>rh</a:t>
              </a:r>
              <a:r>
                <a:t>] &gt;= pivot) rh--;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C42275"/>
                  </a:solidFill>
                </a:rPr>
                <a:t>while</a:t>
              </a:r>
              <a:r>
                <a:t> (lh &lt; rh &amp;&amp; vec[</a:t>
              </a:r>
              <a:r>
                <a:rPr>
                  <a:solidFill>
                    <a:srgbClr val="294C50"/>
                  </a:solidFill>
                </a:rPr>
                <a:t>lh</a:t>
              </a:r>
              <a:r>
                <a:t>] &lt; pivot) lh++;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C42275"/>
                  </a:solidFill>
                </a:rPr>
                <a:t>if</a:t>
              </a:r>
              <a:r>
                <a:t> (lh == rh) </a:t>
              </a:r>
              <a:r>
                <a:rPr>
                  <a:solidFill>
                    <a:srgbClr val="C42275"/>
                  </a:solidFill>
                </a:rPr>
                <a:t>break</a:t>
              </a:r>
              <a:r>
                <a:t>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1E9421"/>
                  </a:solidFill>
                </a:rPr>
                <a:t>// swap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</a:t>
              </a:r>
              <a:r>
                <a:rPr>
                  <a:solidFill>
                    <a:srgbClr val="C42275"/>
                  </a:solidFill>
                </a:rPr>
                <a:t>int</a:t>
              </a:r>
              <a:r>
                <a:t> tmp = vec[</a:t>
              </a:r>
              <a:r>
                <a:rPr>
                  <a:solidFill>
                    <a:srgbClr val="294C50"/>
                  </a:solidFill>
                </a:rPr>
                <a:t>lh</a:t>
              </a:r>
              <a:r>
                <a:t>];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vec[</a:t>
              </a:r>
              <a:r>
                <a:rPr>
                  <a:solidFill>
                    <a:srgbClr val="294C50"/>
                  </a:solidFill>
                </a:rPr>
                <a:t>lh</a:t>
              </a:r>
              <a:r>
                <a:t>] = vec[</a:t>
              </a:r>
              <a:r>
                <a:rPr>
                  <a:solidFill>
                    <a:srgbClr val="294C50"/>
                  </a:solidFill>
                </a:rPr>
                <a:t>rh</a:t>
              </a:r>
              <a:r>
                <a:t>];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vec[</a:t>
              </a:r>
              <a:r>
                <a:rPr>
                  <a:solidFill>
                    <a:srgbClr val="294C50"/>
                  </a:solidFill>
                </a:rPr>
                <a:t>rh</a:t>
              </a:r>
              <a:r>
                <a:t>] = tmp;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</a:t>
              </a:r>
              <a:r>
                <a:rPr>
                  <a:solidFill>
                    <a:srgbClr val="C42275"/>
                  </a:solidFill>
                </a:rPr>
                <a:t>if</a:t>
              </a:r>
              <a:r>
                <a:t> (vec[</a:t>
              </a:r>
              <a:r>
                <a:rPr>
                  <a:solidFill>
                    <a:srgbClr val="294C50"/>
                  </a:solidFill>
                </a:rPr>
                <a:t>lh</a:t>
              </a:r>
              <a:r>
                <a:t>] &gt;= pivot) </a:t>
              </a:r>
              <a:r>
                <a:rPr>
                  <a:solidFill>
                    <a:srgbClr val="C42275"/>
                  </a:solidFill>
                </a:rPr>
                <a:t>return</a:t>
              </a:r>
              <a:r>
                <a:t> start;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vec[</a:t>
              </a:r>
              <a:r>
                <a:rPr>
                  <a:solidFill>
                    <a:srgbClr val="294C50"/>
                  </a:solidFill>
                </a:rPr>
                <a:t>start</a:t>
              </a:r>
              <a:r>
                <a:t>] = vec[</a:t>
              </a:r>
              <a:r>
                <a:rPr>
                  <a:solidFill>
                    <a:srgbClr val="294C50"/>
                  </a:solidFill>
                </a:rPr>
                <a:t>lh</a:t>
              </a:r>
              <a:r>
                <a:t>];</a:t>
              </a: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vec[</a:t>
              </a:r>
              <a:r>
                <a:rPr>
                  <a:solidFill>
                    <a:srgbClr val="294C50"/>
                  </a:solidFill>
                </a:rPr>
                <a:t>lh</a:t>
              </a:r>
              <a:r>
                <a:t>] = pivot;</a:t>
              </a:r>
            </a:p>
            <a:p>
              <a:pPr algn="l" defTabSz="878839">
                <a:tabLst>
                  <a:tab pos="876300" algn="l"/>
                </a:tabLst>
                <a:defRPr sz="3800">
                  <a:solidFill>
                    <a:srgbClr val="C42275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>
                  <a:solidFill>
                    <a:srgbClr val="000000"/>
                  </a:solidFill>
                </a:rPr>
                <a:t>    </a:t>
              </a:r>
              <a:r>
                <a:t>return</a:t>
              </a:r>
              <a:r>
                <a:rPr>
                  <a:solidFill>
                    <a:srgbClr val="000000"/>
                  </a:solidFill>
                </a:rPr>
                <a:t> lh;</a:t>
              </a:r>
              <a:endParaRPr>
                <a:solidFill>
                  <a:srgbClr val="000000"/>
                </a:solidFill>
              </a:endParaRPr>
            </a:p>
            <a:p>
              <a:pPr algn="l" defTabSz="878839">
                <a:tabLst>
                  <a:tab pos="876300" algn="l"/>
                </a:tabLst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pic>
          <p:nvPicPr>
            <p:cNvPr id="949" name="int partition(Vector&lt;int&gt; &amp;vec, int start, int finish) {…" descr="int partition(Vector&lt;int&gt; &amp;vec, int start, int finish) {…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22594963" cy="119888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Recap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Recap</a:t>
            </a:r>
          </a:p>
        </p:txBody>
      </p:sp>
      <p:graphicFrame>
        <p:nvGraphicFramePr>
          <p:cNvPr id="954" name="Table"/>
          <p:cNvGraphicFramePr/>
          <p:nvPr/>
        </p:nvGraphicFramePr>
        <p:xfrm>
          <a:off x="2098183" y="3820733"/>
          <a:ext cx="20200334" cy="75935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5046908"/>
                <a:gridCol w="5046908"/>
                <a:gridCol w="5046908"/>
                <a:gridCol w="5046908"/>
              </a:tblGrid>
              <a:tr h="1263482">
                <a:tc gridSpan="4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Sorting Big-O Cheat Sheet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63482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444444"/>
                          </a:solidFill>
                        </a:rPr>
                        <a:t>Sort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444444"/>
                          </a:solidFill>
                        </a:rPr>
                        <a:t>Worst Case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444444"/>
                          </a:solidFill>
                        </a:rPr>
                        <a:t>Best Case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444444"/>
                          </a:solidFill>
                        </a:rPr>
                        <a:t>Average Case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1263482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444444"/>
                          </a:solidFill>
                        </a:rPr>
                        <a:t>Insertion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  <a:r>
                        <a:t>O(n</a:t>
                      </a:r>
                      <a:r>
                        <a:rPr baseline="31999"/>
                        <a:t>2</a:t>
                      </a:r>
                      <a:r>
                        <a:t>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O(n)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  <a:r>
                        <a:t>O(n</a:t>
                      </a:r>
                      <a:r>
                        <a:rPr baseline="31999"/>
                        <a:t>2</a:t>
                      </a:r>
                      <a:r>
                        <a:t>)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1263482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444444"/>
                          </a:solidFill>
                        </a:rPr>
                        <a:t>Selection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  <a:r>
                        <a:t>O(n</a:t>
                      </a:r>
                      <a:r>
                        <a:rPr baseline="31999"/>
                        <a:t>2</a:t>
                      </a:r>
                      <a:r>
                        <a:t>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  <a:r>
                        <a:t>O(n</a:t>
                      </a:r>
                      <a:r>
                        <a:rPr baseline="31999"/>
                        <a:t>2</a:t>
                      </a:r>
                      <a:r>
                        <a:t>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  <a:r>
                        <a:t>O(n</a:t>
                      </a:r>
                      <a:r>
                        <a:rPr baseline="31999"/>
                        <a:t>2</a:t>
                      </a:r>
                      <a:r>
                        <a:t>)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1263482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444444"/>
                          </a:solidFill>
                        </a:rPr>
                        <a:t>Merge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O(n log n)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O(n log n)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O(n log n)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1263482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444444"/>
                          </a:solidFill>
                        </a:rPr>
                        <a:t>Quicksort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  <a:r>
                        <a:t>O(n</a:t>
                      </a:r>
                      <a:r>
                        <a:rPr baseline="31999"/>
                        <a:t>2</a:t>
                      </a:r>
                      <a:r>
                        <a:t>)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O(n log n)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O(n log n)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957" name="References:…"/>
          <p:cNvSpPr/>
          <p:nvPr/>
        </p:nvSpPr>
        <p:spPr>
          <a:xfrm>
            <a:off x="640426" y="2578933"/>
            <a:ext cx="21424603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http://en.wikipedia.org/wiki/Sorting_algorithm (excellent)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2" invalidUrl="" action="" tgtFrame="" tooltip="" history="1" highlightClick="0" endSnd="0"/>
              </a:rPr>
              <a:t>http://www.sorting-algorithms.com</a:t>
            </a:r>
            <a:r>
              <a:t>   (fantastic visualization)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More online visualizations: </a:t>
            </a:r>
            <a:r>
              <a:rPr u="sng">
                <a:hlinkClick r:id="rId3" invalidUrl="" action="" tgtFrame="" tooltip="" history="1" highlightClick="0" endSnd="0"/>
              </a:rPr>
              <a:t>http://www.cs.usfca.edu/~galles/visualization/Algorithms.html</a:t>
            </a:r>
            <a:r>
              <a:t>  (excellent)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Excellent mergesort video: </a:t>
            </a:r>
            <a:r>
              <a:rPr u="sng">
                <a:hlinkClick r:id="rId4" invalidUrl="" action="" tgtFrame="" tooltip="" history="1" highlightClick="0" endSnd="0"/>
              </a:rPr>
              <a:t>https://www.youtube.com/watch?v=GCae1WNvnZM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Excellent quicksort video: </a:t>
            </a:r>
            <a:r>
              <a:rPr u="sng">
                <a:hlinkClick r:id="rId5" invalidUrl="" action="" tgtFrame="" tooltip="" history="1" highlightClick="0" endSnd="0"/>
              </a:rPr>
              <a:t>https://www.youtube.com/watch?v=XE4VP_8Y0BU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 Full quicksort trace: </a:t>
            </a:r>
            <a:r>
              <a:rPr u="sng">
                <a:hlinkClick r:id="rId6" invalidUrl="" action="" tgtFrame="" tooltip="" history="1" highlightClick="0" endSnd="0"/>
              </a:rPr>
              <a:t>http://goo.gl/vOgaT5</a:t>
            </a:r>
            <a:r>
              <a:t> </a:t>
            </a:r>
          </a:p>
          <a:p>
            <a:pPr algn="l">
              <a:defRPr sz="3900"/>
            </a:pPr>
          </a:p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 YouTube video, 15 sorts in 6 minutes: </a:t>
            </a:r>
            <a:r>
              <a:rPr u="sng">
                <a:hlinkClick r:id="rId7" invalidUrl="" action="" tgtFrame="" tooltip="" history="1" highlightClick="0" endSnd="0"/>
              </a:rPr>
              <a:t>https://www.youtube.com/watch?v=kPRA0W1kECg</a:t>
            </a:r>
            <a:r>
              <a:t>   (fun, with sound!)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 Amazing folk dance sorts: </a:t>
            </a:r>
            <a:r>
              <a:rPr u="sng">
                <a:hlinkClick r:id="rId8" invalidUrl="" action="" tgtFrame="" tooltip="" history="1" highlightClick="0" endSnd="0"/>
              </a:rPr>
              <a:t>https://www.youtube.com/channel/UCIqiLefbVHsOAXDAxQJH7Xw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Radix Sort: </a:t>
            </a:r>
            <a:r>
              <a:rPr u="sng">
                <a:hlinkClick r:id="rId9" invalidUrl="" action="" tgtFrame="" tooltip="" history="1" highlightClick="0" endSnd="0"/>
              </a:rPr>
              <a:t>https://en.wikipedia.org/wiki/Radix_sort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Good radix animation: https://www.cs.auckland.ac.nz/software/AlgAnim/radixsort.html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Shell Sort: </a:t>
            </a:r>
            <a:r>
              <a:rPr u="sng">
                <a:hlinkClick r:id="rId10" invalidUrl="" action="" tgtFrame="" tooltip="" history="1" highlightClick="0" endSnd="0"/>
              </a:rPr>
              <a:t>https://en.wikipedia.org/wiki/Shellsort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Bogosort: </a:t>
            </a:r>
            <a:r>
              <a:rPr u="sng">
                <a:hlinkClick r:id="rId11" invalidUrl="" action="" tgtFrame="" tooltip="" history="1" highlightClick="0" endSnd="0"/>
              </a:rPr>
              <a:t>https://en.wikipedia.org/wiki/Bogosort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Extra Slid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Extra Slides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Why is the following nested loop O(n2)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1">
              <a:defRPr sz="7800">
                <a:solidFill>
                  <a:srgbClr val="FFFFFF"/>
                </a:solidFill>
              </a:defRPr>
            </a:pPr>
            <a:r>
              <a:t>Why is the following nested loop O(n</a:t>
            </a:r>
            <a:r>
              <a:rPr baseline="31999" sz="7900"/>
              <a:t>2</a:t>
            </a:r>
            <a:r>
              <a:rPr sz="7900"/>
              <a:t>)?</a:t>
            </a:r>
          </a:p>
        </p:txBody>
      </p:sp>
      <p:sp>
        <p:nvSpPr>
          <p:cNvPr id="962" name="for (int i=0; i &lt; n; i++) {…"/>
          <p:cNvSpPr/>
          <p:nvPr/>
        </p:nvSpPr>
        <p:spPr>
          <a:xfrm>
            <a:off x="4305299" y="2447549"/>
            <a:ext cx="15773401" cy="480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44804">
              <a:tabLst>
                <a:tab pos="342900" algn="l"/>
              </a:tabLst>
              <a:defRPr sz="64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i=0; i &lt; n; i++) {</a:t>
            </a:r>
          </a:p>
          <a:p>
            <a:pPr algn="l" defTabSz="344804">
              <a:tabLst>
                <a:tab pos="342900" algn="l"/>
              </a:tabLst>
              <a:defRPr sz="64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j=i; j &lt; n; j++) {</a:t>
            </a:r>
          </a:p>
          <a:p>
            <a:pPr algn="l" defTabSz="344804">
              <a:tabLst>
                <a:tab pos="342900" algn="l"/>
              </a:tabLst>
              <a:defRPr sz="6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do stuff...</a:t>
            </a:r>
            <a:endParaRPr>
              <a:solidFill>
                <a:srgbClr val="000000"/>
              </a:solidFill>
            </a:endParaRPr>
          </a:p>
          <a:p>
            <a:pPr algn="l" defTabSz="344804">
              <a:tabLst>
                <a:tab pos="342900" algn="l"/>
              </a:tabLst>
              <a:defRPr sz="64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344804">
              <a:tabLst>
                <a:tab pos="342900" algn="l"/>
              </a:tabLst>
              <a:defRPr sz="64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963" name="The first time through the outer loop, there are n steps.…"/>
          <p:cNvSpPr/>
          <p:nvPr/>
        </p:nvSpPr>
        <p:spPr>
          <a:xfrm>
            <a:off x="3288665" y="7831499"/>
            <a:ext cx="16830041" cy="3893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/>
            <a:r>
              <a:t>The first time through the outer loop, there are n steps.</a:t>
            </a:r>
          </a:p>
          <a:p>
            <a:pPr algn="l"/>
            <a:r>
              <a:t>The second time through the outer loop, there are n-1 steps.</a:t>
            </a:r>
          </a:p>
          <a:p>
            <a:pPr algn="l"/>
            <a:r>
              <a:t>The third time through the outer loop, there are n-2 steps.</a:t>
            </a:r>
          </a:p>
          <a:p>
            <a:pPr algn="l"/>
            <a:r>
              <a:t>…</a:t>
            </a:r>
          </a:p>
          <a:p>
            <a:pPr algn="l"/>
            <a:r>
              <a:t>The last time through the outer loop, there is 1 step.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Why is the following nested loop O(n2)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1">
              <a:defRPr sz="7800">
                <a:solidFill>
                  <a:srgbClr val="FFFFFF"/>
                </a:solidFill>
              </a:defRPr>
            </a:pPr>
            <a:r>
              <a:t>Why is the following nested loop O(n</a:t>
            </a:r>
            <a:r>
              <a:rPr baseline="31999" sz="7900"/>
              <a:t>2</a:t>
            </a:r>
            <a:r>
              <a:rPr sz="7900"/>
              <a:t>)?</a:t>
            </a:r>
          </a:p>
        </p:txBody>
      </p:sp>
      <p:sp>
        <p:nvSpPr>
          <p:cNvPr id="966" name="for (int i=0; i &lt; n; i++) {…"/>
          <p:cNvSpPr/>
          <p:nvPr/>
        </p:nvSpPr>
        <p:spPr>
          <a:xfrm>
            <a:off x="4305300" y="2447549"/>
            <a:ext cx="15773400" cy="480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44804">
              <a:tabLst>
                <a:tab pos="342900" algn="l"/>
              </a:tabLst>
              <a:defRPr sz="64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i=0; i &lt; n; i++) {</a:t>
            </a:r>
          </a:p>
          <a:p>
            <a:pPr algn="l" defTabSz="344804">
              <a:tabLst>
                <a:tab pos="342900" algn="l"/>
              </a:tabLst>
              <a:defRPr sz="64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j=i; j &lt; n; j++) {</a:t>
            </a:r>
          </a:p>
          <a:p>
            <a:pPr algn="l" defTabSz="344804">
              <a:tabLst>
                <a:tab pos="342900" algn="l"/>
              </a:tabLst>
              <a:defRPr sz="6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do stuff...</a:t>
            </a:r>
            <a:endParaRPr>
              <a:solidFill>
                <a:srgbClr val="000000"/>
              </a:solidFill>
            </a:endParaRPr>
          </a:p>
          <a:p>
            <a:pPr algn="l" defTabSz="344804">
              <a:tabLst>
                <a:tab pos="342900" algn="l"/>
              </a:tabLst>
              <a:defRPr sz="64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344804">
              <a:tabLst>
                <a:tab pos="342900" algn="l"/>
              </a:tabLst>
              <a:defRPr sz="64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967" name="In other words, the number of total steps is:…"/>
          <p:cNvSpPr/>
          <p:nvPr/>
        </p:nvSpPr>
        <p:spPr>
          <a:xfrm>
            <a:off x="3288665" y="7831499"/>
            <a:ext cx="14893760" cy="5360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/>
            <a:r>
              <a:t>In other words, the number of total steps is:</a:t>
            </a:r>
          </a:p>
          <a:p>
            <a:pPr algn="l"/>
          </a:p>
          <a:p>
            <a:pPr algn="l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 + (n-1) + (n-2) + … + 2 + 1 = (n + 1) * n/2 = </a:t>
            </a:r>
            <a:r>
              <a:rPr b="1"/>
              <a:t>n</a:t>
            </a:r>
            <a:r>
              <a:rPr b="1" baseline="31999"/>
              <a:t>2</a:t>
            </a:r>
            <a:r>
              <a:rPr b="1"/>
              <a:t>/2 + n/2</a:t>
            </a:r>
            <a:endParaRPr b="1"/>
          </a:p>
          <a:p>
            <a:pPr algn="l"/>
          </a:p>
          <a:p>
            <a:pPr algn="l"/>
            <a:r>
              <a:t>which, by our normal rules of simplifying Big O:</a:t>
            </a:r>
          </a:p>
          <a:p>
            <a:pPr algn="l"/>
          </a:p>
          <a:p>
            <a:pPr algn="l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1"/>
              <a:t>n</a:t>
            </a:r>
            <a:r>
              <a:rPr b="1" baseline="31999"/>
              <a:t>2</a:t>
            </a:r>
            <a:r>
              <a:rPr b="1"/>
              <a:t>/2 + n/2 = O(n</a:t>
            </a:r>
            <a:r>
              <a:rPr b="1" baseline="31999" sz="5100"/>
              <a:t>2</a:t>
            </a:r>
            <a:r>
              <a:rPr b="1" sz="5100"/>
              <a:t>/2) = O(n</a:t>
            </a:r>
            <a:r>
              <a:rPr b="1" baseline="31999" sz="5100"/>
              <a:t>2</a:t>
            </a:r>
            <a:r>
              <a:rPr b="1" sz="5100"/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