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Shape 14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eb.stanford.edu/class/cs106b/handouts/midterm.html" TargetMode="Externa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youtube.com/watch?v=kbKtFN71Lfs&amp;feature=youtu.be" TargetMode="Externa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youtube.com/watch?v=2shOz1ZLw4c" TargetMode="External"/><Relationship Id="rId3" Type="http://schemas.openxmlformats.org/officeDocument/2006/relationships/image" Target="../media/image3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t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9.tif"/><Relationship Id="rId4" Type="http://schemas.openxmlformats.org/officeDocument/2006/relationships/hyperlink" Target="https://www.youtube.com/watch?v=qXNqEURmKtA" TargetMode="Externa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9.tif"/><Relationship Id="rId4" Type="http://schemas.openxmlformats.org/officeDocument/2006/relationships/hyperlink" Target="https://www.youtube.com/watch?v=qXNqEURmKtA" TargetMode="Externa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tif"/><Relationship Id="rId3" Type="http://schemas.openxmlformats.org/officeDocument/2006/relationships/image" Target="../media/image11.tif"/><Relationship Id="rId4" Type="http://schemas.openxmlformats.org/officeDocument/2006/relationships/image" Target="../media/image12.tif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1.jpe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tif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en.wikipedia.org/wiki/Fibonacci_number" TargetMode="External"/><Relationship Id="rId3" Type="http://schemas.openxmlformats.org/officeDocument/2006/relationships/hyperlink" Target="https://en.wikipedia.org/wiki/Seam_carving" TargetMode="Externa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riday, April 28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Friday, April 28, 2017</a:t>
            </a:r>
          </a:p>
        </p:txBody>
      </p:sp>
      <p:sp>
        <p:nvSpPr>
          <p:cNvPr id="148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Chapter 10</a:t>
            </a:r>
          </a:p>
        </p:txBody>
      </p:sp>
      <p:sp>
        <p:nvSpPr>
          <p:cNvPr id="149" name="CS 106B…"/>
          <p:cNvSpPr/>
          <p:nvPr/>
        </p:nvSpPr>
        <p:spPr>
          <a:xfrm>
            <a:off x="1063288" y="415500"/>
            <a:ext cx="9303715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371475">
              <a:defRPr sz="8595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71475">
              <a:defRPr sz="6750">
                <a:solidFill>
                  <a:srgbClr val="7F0325"/>
                </a:solidFill>
              </a:defRPr>
            </a:pPr>
            <a:r>
              <a:t>Lecture 12: Memoization and Structs</a:t>
            </a:r>
          </a:p>
        </p:txBody>
      </p:sp>
      <p:pic>
        <p:nvPicPr>
          <p:cNvPr id="15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04568" y="2339257"/>
            <a:ext cx="12206108" cy="81374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53" name="Logistics…"/>
          <p:cNvSpPr/>
          <p:nvPr/>
        </p:nvSpPr>
        <p:spPr>
          <a:xfrm>
            <a:off x="903694" y="3294817"/>
            <a:ext cx="22576612" cy="846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</a:pPr>
            <a:r>
              <a:t>Practice Midterm: went pretty well from our end!</a:t>
            </a:r>
          </a:p>
          <a:p>
            <a:pPr lvl="2" marL="685800" indent="-228600" algn="l">
              <a:buSzPct val="100000"/>
              <a:buChar char="•"/>
            </a:pPr>
            <a:r>
              <a:t>You can still take the on-computer test and submit for a bonus point on your midterm</a:t>
            </a:r>
          </a:p>
          <a:p>
            <a:pPr lvl="1" marL="457200" indent="-228600" algn="l">
              <a:buSzPct val="100000"/>
              <a:buChar char="•"/>
            </a:pPr>
            <a:r>
              <a:t>We have put together a midterm information page on the website, with old midterms, study tips, and information about the exam: </a:t>
            </a:r>
            <a:r>
              <a:rPr u="sng">
                <a:hlinkClick r:id="rId2" invalidUrl="" action="" tgtFrame="" tooltip="" history="1" highlightClick="0" endSnd="0"/>
              </a:rPr>
              <a:t>http://web.stanford.edu/class/cs106b/handouts/midterm.html</a:t>
            </a:r>
            <a:r>
              <a:t> </a:t>
            </a:r>
          </a:p>
          <a:p>
            <a:pPr marL="228600" indent="-228600" algn="l">
              <a:buSzPct val="100000"/>
              <a:buChar char="•"/>
            </a:pPr>
          </a:p>
          <a:p>
            <a:pPr marL="228600" indent="-228600" algn="l">
              <a:buSzPct val="100000"/>
              <a:buChar char="•"/>
            </a:pPr>
            <a:r>
              <a:t>Assignment four: Boggle! (now has suggested milestones)</a:t>
            </a:r>
          </a:p>
          <a:p>
            <a:pPr marL="228600" indent="-228600" algn="l">
              <a:buSzPct val="100000"/>
              <a:buChar char="•"/>
            </a:pPr>
            <a:r>
              <a:t>Memoization</a:t>
            </a:r>
          </a:p>
          <a:p>
            <a:pPr marL="228600" indent="-228600" algn="l">
              <a:buSzPct val="100000"/>
              <a:buChar char="•"/>
            </a:pPr>
            <a:r>
              <a:t>More on Structs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he Triangle Gam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Triangle Game</a:t>
            </a:r>
          </a:p>
        </p:txBody>
      </p:sp>
      <p:sp>
        <p:nvSpPr>
          <p:cNvPr id="156" name="https://www.youtube.com/watch?v=kbKtFN71Lfs&amp;feature=youtu.be"/>
          <p:cNvSpPr/>
          <p:nvPr/>
        </p:nvSpPr>
        <p:spPr>
          <a:xfrm>
            <a:off x="2727325" y="6435409"/>
            <a:ext cx="1892935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https://www.youtube.com/watch?v=kbKtFN71Lfs&amp;feature=youtu.be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Assignment 4: Bogg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Assignment 4: Boggle</a:t>
            </a:r>
          </a:p>
        </p:txBody>
      </p:sp>
      <p:sp>
        <p:nvSpPr>
          <p:cNvPr id="159" name="A classic board game with letter cubes (dice) that is not dog friendly: https://www.youtube.com/watch?v=2shOz1ZLw4c"/>
          <p:cNvSpPr/>
          <p:nvPr/>
        </p:nvSpPr>
        <p:spPr>
          <a:xfrm>
            <a:off x="2955889" y="10981121"/>
            <a:ext cx="18472221" cy="163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100"/>
            </a:pPr>
            <a:r>
              <a:t>A classic board game with letter cubes (dice) that is not dog friendly: </a:t>
            </a:r>
            <a:r>
              <a:rPr u="sng">
                <a:hlinkClick r:id="rId2" invalidUrl="" action="" tgtFrame="" tooltip="" history="1" highlightClick="0" endSnd="0"/>
              </a:rPr>
              <a:t>https://www.youtube.com/watch?v=2shOz1ZLw4c</a:t>
            </a:r>
            <a:r>
              <a:t> </a:t>
            </a:r>
          </a:p>
        </p:txBody>
      </p:sp>
      <p:pic>
        <p:nvPicPr>
          <p:cNvPr id="16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15853" y="1992385"/>
            <a:ext cx="11152295" cy="72211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Assignment 4b: Bogg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Assignment 4b: Boggle</a:t>
            </a:r>
          </a:p>
        </p:txBody>
      </p:sp>
      <p:sp>
        <p:nvSpPr>
          <p:cNvPr id="163" name="In Boggle, you can make words starting with any letter and going to any adjacent letter (diagonals, too), but you cannot repeat a letter-cube."/>
          <p:cNvSpPr/>
          <p:nvPr/>
        </p:nvSpPr>
        <p:spPr>
          <a:xfrm>
            <a:off x="2955889" y="11154065"/>
            <a:ext cx="18472221" cy="240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/>
            </a:lvl1pPr>
          </a:lstStyle>
          <a:p>
            <a:pPr/>
            <a:r>
              <a:t>In Boggle, you can make words starting with any letter and going to any adjacent letter (diagonals, too), but you cannot repeat a letter-cube.</a:t>
            </a:r>
          </a:p>
        </p:txBody>
      </p:sp>
      <p:pic>
        <p:nvPicPr>
          <p:cNvPr id="16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41470" y="2026023"/>
            <a:ext cx="13701060" cy="9042700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Memoiz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</a:t>
            </a:r>
          </a:p>
        </p:txBody>
      </p:sp>
      <p:sp>
        <p:nvSpPr>
          <p:cNvPr id="167" name="* Some poetic license used when translating quote"/>
          <p:cNvSpPr/>
          <p:nvPr/>
        </p:nvSpPr>
        <p:spPr>
          <a:xfrm>
            <a:off x="6249627" y="11679890"/>
            <a:ext cx="11884746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9300"/>
              </a:lnSpc>
              <a:spcBef>
                <a:spcPts val="1200"/>
              </a:spcBef>
              <a:defRPr sz="45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Some poetic license used when translating quote</a:t>
            </a:r>
          </a:p>
        </p:txBody>
      </p:sp>
      <p:grpSp>
        <p:nvGrpSpPr>
          <p:cNvPr id="170" name="Group"/>
          <p:cNvGrpSpPr/>
          <p:nvPr/>
        </p:nvGrpSpPr>
        <p:grpSpPr>
          <a:xfrm>
            <a:off x="5884982" y="3621199"/>
            <a:ext cx="12614037" cy="4724401"/>
            <a:chOff x="0" y="0"/>
            <a:chExt cx="12614035" cy="4724400"/>
          </a:xfrm>
        </p:grpSpPr>
        <p:sp>
          <p:nvSpPr>
            <p:cNvPr id="168" name="Tell me and I forget. Teach me and I rememoize.*…"/>
            <p:cNvSpPr/>
            <p:nvPr/>
          </p:nvSpPr>
          <p:spPr>
            <a:xfrm>
              <a:off x="444552" y="-1"/>
              <a:ext cx="12169484" cy="4724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lnSpc>
                  <a:spcPts val="14300"/>
                </a:lnSpc>
                <a:spcBef>
                  <a:spcPts val="1200"/>
                </a:spcBef>
                <a:defRPr sz="7000">
                  <a:latin typeface="Book Antiqua"/>
                  <a:ea typeface="Book Antiqua"/>
                  <a:cs typeface="Book Antiqua"/>
                  <a:sym typeface="Book Antiqua"/>
                </a:defRPr>
              </a:pPr>
              <a:r>
                <a:t>Tell me and I forget. Teach me and I rememoize.* </a:t>
              </a:r>
            </a:p>
            <a:p>
              <a:pPr algn="l" defTabSz="457200">
                <a:lnSpc>
                  <a:spcPts val="14300"/>
                </a:lnSpc>
                <a:spcBef>
                  <a:spcPts val="1200"/>
                </a:spcBef>
                <a:defRPr sz="7000">
                  <a:latin typeface="Book Antiqua"/>
                  <a:ea typeface="Book Antiqua"/>
                  <a:cs typeface="Book Antiqua"/>
                  <a:sym typeface="Book Antiqua"/>
                </a:defRPr>
              </a:pPr>
              <a:endParaRPr>
                <a:latin typeface="Times"/>
                <a:ea typeface="Times"/>
                <a:cs typeface="Times"/>
                <a:sym typeface="Times"/>
              </a:endParaRPr>
            </a:p>
            <a:p>
              <a:pPr algn="l" defTabSz="457200">
                <a:lnSpc>
                  <a:spcPts val="14300"/>
                </a:lnSpc>
                <a:spcBef>
                  <a:spcPts val="1200"/>
                </a:spcBef>
                <a:defRPr sz="7000">
                  <a:latin typeface="Book Antiqua"/>
                  <a:ea typeface="Book Antiqua"/>
                  <a:cs typeface="Book Antiqua"/>
                  <a:sym typeface="Book Antiqua"/>
                </a:defRPr>
              </a:pPr>
              <a:r>
                <a:t>- Xun Kuang, 300 BCE </a:t>
              </a:r>
            </a:p>
          </p:txBody>
        </p:sp>
        <p:sp>
          <p:nvSpPr>
            <p:cNvPr id="169" name="Rectangle"/>
            <p:cNvSpPr/>
            <p:nvPr/>
          </p:nvSpPr>
          <p:spPr>
            <a:xfrm>
              <a:off x="0" y="248565"/>
              <a:ext cx="221638" cy="1705454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  <p:sp>
        <p:nvSpPr>
          <p:cNvPr id="173" name="Let's look at one of the most beautiful recursive definition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Let's look at one of the most beautiful recursive definitions:</a:t>
            </a:r>
          </a:p>
        </p:txBody>
      </p:sp>
      <p:sp>
        <p:nvSpPr>
          <p:cNvPr id="174" name="Fn = Fn-1 + Fn-2…"/>
          <p:cNvSpPr/>
          <p:nvPr/>
        </p:nvSpPr>
        <p:spPr>
          <a:xfrm>
            <a:off x="9263614" y="3554670"/>
            <a:ext cx="5856772" cy="1900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i="1" sz="7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</a:t>
            </a:r>
            <a:r>
              <a:rPr baseline="-5999"/>
              <a:t>n</a:t>
            </a:r>
            <a:r>
              <a:t> = F</a:t>
            </a:r>
            <a:r>
              <a:rPr baseline="-5999"/>
              <a:t>n-</a:t>
            </a:r>
            <a:r>
              <a:rPr baseline="-5999" i="0"/>
              <a:t>1</a:t>
            </a:r>
            <a:r>
              <a:t> + F</a:t>
            </a:r>
            <a:r>
              <a:rPr baseline="-5999"/>
              <a:t>n-</a:t>
            </a:r>
            <a:r>
              <a:rPr baseline="-5999" i="0"/>
              <a:t>2</a:t>
            </a:r>
            <a:endParaRPr baseline="-5999"/>
          </a:p>
          <a:p>
            <a:pPr algn="l">
              <a:defRPr i="1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where</a:t>
            </a:r>
            <a:r>
              <a:rPr baseline="-5999"/>
              <a:t> </a:t>
            </a:r>
            <a:r>
              <a:t>F</a:t>
            </a:r>
            <a:r>
              <a:rPr baseline="-5999" i="0"/>
              <a:t>0</a:t>
            </a:r>
            <a:r>
              <a:t>=</a:t>
            </a:r>
            <a:r>
              <a:rPr i="0"/>
              <a:t>0</a:t>
            </a:r>
            <a:r>
              <a:t>, F</a:t>
            </a:r>
            <a:r>
              <a:rPr baseline="-5999" i="0"/>
              <a:t>1</a:t>
            </a:r>
            <a:r>
              <a:t>=</a:t>
            </a:r>
            <a:r>
              <a:rPr i="0"/>
              <a:t>1</a:t>
            </a:r>
          </a:p>
        </p:txBody>
      </p:sp>
      <p:pic>
        <p:nvPicPr>
          <p:cNvPr id="17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00757" y="5922316"/>
            <a:ext cx="8890001" cy="712470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his definition leads to this:"/>
          <p:cNvSpPr/>
          <p:nvPr/>
        </p:nvSpPr>
        <p:spPr>
          <a:xfrm>
            <a:off x="1633595" y="9055910"/>
            <a:ext cx="933978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This definition leads to this: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" grpId="1"/>
      <p:bldP build="whole" bldLvl="1" animBg="1" rev="0" advAuto="0" spid="17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And thi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And this:</a:t>
            </a:r>
          </a:p>
        </p:txBody>
      </p:sp>
      <p:pic>
        <p:nvPicPr>
          <p:cNvPr id="17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47678" y="3163998"/>
            <a:ext cx="17105703" cy="8777533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nd thi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And this:</a:t>
            </a:r>
          </a:p>
        </p:txBody>
      </p:sp>
      <p:pic>
        <p:nvPicPr>
          <p:cNvPr id="183" name="page37image424.png" descr="page37image4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1894" y="2498538"/>
            <a:ext cx="16861286" cy="10528936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And thi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And this:</a:t>
            </a:r>
          </a:p>
        </p:txBody>
      </p:sp>
      <p:pic>
        <p:nvPicPr>
          <p:cNvPr id="187" name="page38image256.png" descr="page38image256.png"/>
          <p:cNvPicPr>
            <a:picLocks noChangeAspect="1"/>
          </p:cNvPicPr>
          <p:nvPr/>
        </p:nvPicPr>
        <p:blipFill>
          <a:blip r:embed="rId2">
            <a:extLst/>
          </a:blip>
          <a:srcRect l="14511" t="16025" r="16949" b="7218"/>
          <a:stretch>
            <a:fillRect/>
          </a:stretch>
        </p:blipFill>
        <p:spPr>
          <a:xfrm>
            <a:off x="4138997" y="1987608"/>
            <a:ext cx="17808234" cy="11218052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And thi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And this:</a:t>
            </a:r>
          </a:p>
        </p:txBody>
      </p:sp>
      <p:pic>
        <p:nvPicPr>
          <p:cNvPr id="19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7701" y="2360322"/>
            <a:ext cx="17031112" cy="1085125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nd thi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And this:</a:t>
            </a:r>
          </a:p>
        </p:txBody>
      </p:sp>
      <p:sp>
        <p:nvSpPr>
          <p:cNvPr id="195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196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197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198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  <p:pic>
        <p:nvPicPr>
          <p:cNvPr id="19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7389" y="2038158"/>
            <a:ext cx="14529222" cy="11088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And this:"/>
          <p:cNvSpPr/>
          <p:nvPr/>
        </p:nvSpPr>
        <p:spPr>
          <a:xfrm>
            <a:off x="333713" y="2234183"/>
            <a:ext cx="23076440" cy="857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47700" indent="-647700" algn="l">
              <a:buSzPct val="75000"/>
              <a:buFont typeface="Helvetica Neue"/>
              <a:buChar char="•"/>
              <a:defRPr sz="5100"/>
            </a:lvl1pPr>
          </a:lstStyle>
          <a:p>
            <a:pPr/>
            <a:r>
              <a:t>And this:</a:t>
            </a:r>
          </a:p>
        </p:txBody>
      </p:sp>
      <p:sp>
        <p:nvSpPr>
          <p:cNvPr id="202" name="Beautiful Recurs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Beautiful Recursion</a:t>
            </a:r>
          </a:p>
        </p:txBody>
      </p:sp>
      <p:pic>
        <p:nvPicPr>
          <p:cNvPr id="20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7389" y="2038158"/>
            <a:ext cx="14529222" cy="11088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he Fibonacci Sequen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Fibonacci Sequence</a:t>
            </a:r>
          </a:p>
        </p:txBody>
      </p:sp>
      <p:sp>
        <p:nvSpPr>
          <p:cNvPr id="206" name="Fn = Fn-1 + Fn-2…"/>
          <p:cNvSpPr/>
          <p:nvPr/>
        </p:nvSpPr>
        <p:spPr>
          <a:xfrm>
            <a:off x="1397084" y="2458735"/>
            <a:ext cx="5856773" cy="1900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i="1" sz="7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</a:t>
            </a:r>
            <a:r>
              <a:rPr baseline="-5999"/>
              <a:t>n</a:t>
            </a:r>
            <a:r>
              <a:t> = F</a:t>
            </a:r>
            <a:r>
              <a:rPr baseline="-5999"/>
              <a:t>n-</a:t>
            </a:r>
            <a:r>
              <a:rPr baseline="-5999" i="0"/>
              <a:t>1</a:t>
            </a:r>
            <a:r>
              <a:t> + F</a:t>
            </a:r>
            <a:r>
              <a:rPr baseline="-5999"/>
              <a:t>n-</a:t>
            </a:r>
            <a:r>
              <a:rPr baseline="-5999" i="0"/>
              <a:t>2</a:t>
            </a:r>
            <a:endParaRPr baseline="-5999"/>
          </a:p>
          <a:p>
            <a:pPr algn="l">
              <a:defRPr i="1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where</a:t>
            </a:r>
            <a:r>
              <a:rPr baseline="-5999"/>
              <a:t> </a:t>
            </a:r>
            <a:r>
              <a:t>F</a:t>
            </a:r>
            <a:r>
              <a:rPr baseline="-5999" i="0"/>
              <a:t>0</a:t>
            </a:r>
            <a:r>
              <a:t>=</a:t>
            </a:r>
            <a:r>
              <a:rPr i="0"/>
              <a:t>0</a:t>
            </a:r>
            <a:r>
              <a:t>, F</a:t>
            </a:r>
            <a:r>
              <a:rPr baseline="-5999" i="0"/>
              <a:t>1</a:t>
            </a:r>
            <a:r>
              <a:t>=</a:t>
            </a:r>
            <a:r>
              <a:rPr i="0"/>
              <a:t>1</a:t>
            </a:r>
          </a:p>
        </p:txBody>
      </p:sp>
      <p:sp>
        <p:nvSpPr>
          <p:cNvPr id="207" name="This is particularly easy to code recursively!"/>
          <p:cNvSpPr/>
          <p:nvPr/>
        </p:nvSpPr>
        <p:spPr>
          <a:xfrm>
            <a:off x="6283007" y="4872106"/>
            <a:ext cx="1181798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This is particularly easy to code recursively!</a:t>
            </a:r>
          </a:p>
        </p:txBody>
      </p:sp>
      <p:sp>
        <p:nvSpPr>
          <p:cNvPr id="208" name="long plainRecursiveFib(int n) {…"/>
          <p:cNvSpPr/>
          <p:nvPr/>
        </p:nvSpPr>
        <p:spPr>
          <a:xfrm>
            <a:off x="342923" y="6225988"/>
            <a:ext cx="19766162" cy="6883401"/>
          </a:xfrm>
          <a:prstGeom prst="rect">
            <a:avLst/>
          </a:prstGeom>
          <a:ln w="762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plainRecursiveFib(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0) {</a:t>
            </a:r>
          </a:p>
          <a:p>
            <a:pPr algn="l" defTabSz="457200">
              <a:tabLst>
                <a:tab pos="342900" algn="l"/>
              </a:tabLst>
              <a:defRPr sz="3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== 1) {</a:t>
            </a:r>
          </a:p>
          <a:p>
            <a:pPr algn="l" defTabSz="457200">
              <a:tabLst>
                <a:tab pos="342900" algn="l"/>
              </a:tabLst>
              <a:defRPr sz="3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342900" algn="l"/>
              </a:tabLst>
              <a:defRPr sz="3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recursive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plainRecursiveFib(n - 1) + plainRecursiveFib(n - 2);</a:t>
            </a: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3429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pic>
        <p:nvPicPr>
          <p:cNvPr id="20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633380" y="9086851"/>
            <a:ext cx="2794770" cy="2661155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Let's play!"/>
          <p:cNvSpPr/>
          <p:nvPr/>
        </p:nvSpPr>
        <p:spPr>
          <a:xfrm>
            <a:off x="20361704" y="7645645"/>
            <a:ext cx="288988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Let's play!</a:t>
            </a:r>
          </a:p>
        </p:txBody>
      </p:sp>
      <p:graphicFrame>
        <p:nvGraphicFramePr>
          <p:cNvPr id="211" name="Table"/>
          <p:cNvGraphicFramePr/>
          <p:nvPr/>
        </p:nvGraphicFramePr>
        <p:xfrm>
          <a:off x="8597262" y="2244802"/>
          <a:ext cx="13350069" cy="19128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111447"/>
                <a:gridCol w="1111447"/>
                <a:gridCol w="1111447"/>
                <a:gridCol w="1111447"/>
                <a:gridCol w="1111447"/>
                <a:gridCol w="1111447"/>
                <a:gridCol w="1111447"/>
                <a:gridCol w="1111447"/>
                <a:gridCol w="1111447"/>
                <a:gridCol w="1111447"/>
                <a:gridCol w="1111447"/>
                <a:gridCol w="1111447"/>
              </a:tblGrid>
              <a:tr h="950093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i="1" sz="5000">
                          <a:solidFill>
                            <a:srgbClr val="44444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9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</a:tr>
              <a:tr h="950093">
                <a:tc>
                  <a:txBody>
                    <a:bodyPr/>
                    <a:lstStyle/>
                    <a:p>
                      <a:pPr algn="ctr" defTabSz="647700">
                        <a:defRPr i="1" sz="5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F</a:t>
                      </a:r>
                      <a:r>
                        <a:rPr baseline="-5999"/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13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21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34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0" grpId="1"/>
      <p:bldP build="whole" bldLvl="1" animBg="1" rev="0" advAuto="0" spid="209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he Fibonacci Sequen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Fibonacci Sequence</a:t>
            </a:r>
          </a:p>
        </p:txBody>
      </p:sp>
      <p:sp>
        <p:nvSpPr>
          <p:cNvPr id="214" name="What happened??"/>
          <p:cNvSpPr/>
          <p:nvPr/>
        </p:nvSpPr>
        <p:spPr>
          <a:xfrm>
            <a:off x="8594851" y="1833688"/>
            <a:ext cx="7194297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What happened??</a:t>
            </a:r>
          </a:p>
        </p:txBody>
      </p:sp>
      <p:pic>
        <p:nvPicPr>
          <p:cNvPr id="21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6257" y="3305002"/>
            <a:ext cx="17291486" cy="10249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5541" y="3305002"/>
            <a:ext cx="17291485" cy="10249388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he Fibonacci Sequen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Fibonacci Sequence</a:t>
            </a:r>
          </a:p>
        </p:txBody>
      </p:sp>
      <p:sp>
        <p:nvSpPr>
          <p:cNvPr id="219" name="What happened??"/>
          <p:cNvSpPr/>
          <p:nvPr/>
        </p:nvSpPr>
        <p:spPr>
          <a:xfrm>
            <a:off x="8594851" y="1833688"/>
            <a:ext cx="7194297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What happened??</a:t>
            </a:r>
          </a:p>
        </p:txBody>
      </p:sp>
      <p:sp>
        <p:nvSpPr>
          <p:cNvPr id="220" name="O(an)"/>
          <p:cNvSpPr/>
          <p:nvPr/>
        </p:nvSpPr>
        <p:spPr>
          <a:xfrm>
            <a:off x="10870042" y="6255496"/>
            <a:ext cx="2061211" cy="1205008"/>
          </a:xfrm>
          <a:prstGeom prst="rect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300"/>
            </a:pPr>
            <a:r>
              <a:t>O(a</a:t>
            </a:r>
            <a:r>
              <a:rPr baseline="31999"/>
              <a:t>n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5541" y="3305002"/>
            <a:ext cx="17291485" cy="10249388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The Fibonacci Sequen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Fibonacci Sequence</a:t>
            </a:r>
          </a:p>
        </p:txBody>
      </p:sp>
      <p:sp>
        <p:nvSpPr>
          <p:cNvPr id="224" name="What happened??"/>
          <p:cNvSpPr/>
          <p:nvPr/>
        </p:nvSpPr>
        <p:spPr>
          <a:xfrm>
            <a:off x="8594851" y="1833688"/>
            <a:ext cx="7194297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What happened??</a:t>
            </a:r>
          </a:p>
        </p:txBody>
      </p:sp>
      <p:sp>
        <p:nvSpPr>
          <p:cNvPr id="225" name="O(an)"/>
          <p:cNvSpPr/>
          <p:nvPr/>
        </p:nvSpPr>
        <p:spPr>
          <a:xfrm>
            <a:off x="10870042" y="6255496"/>
            <a:ext cx="2061211" cy="1205008"/>
          </a:xfrm>
          <a:prstGeom prst="rect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300"/>
            </a:pPr>
            <a:r>
              <a:t>O(a</a:t>
            </a:r>
            <a:r>
              <a:rPr baseline="31999"/>
              <a:t>n</a:t>
            </a:r>
            <a:r>
              <a:t>)</a:t>
            </a:r>
          </a:p>
        </p:txBody>
      </p:sp>
      <p:pic>
        <p:nvPicPr>
          <p:cNvPr id="22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6235" y="7563223"/>
            <a:ext cx="7366001" cy="3251201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https://www.youtube.com/watch?v=qXNqEURmKtA"/>
          <p:cNvSpPr/>
          <p:nvPr/>
        </p:nvSpPr>
        <p:spPr>
          <a:xfrm>
            <a:off x="8668403" y="8766233"/>
            <a:ext cx="1444307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https://www.youtube.com/watch?v=qXNqEURmKtA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5541" y="3305002"/>
            <a:ext cx="17291485" cy="10249388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The Fibonacci Sequen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Fibonacci Sequence</a:t>
            </a:r>
          </a:p>
        </p:txBody>
      </p:sp>
      <p:sp>
        <p:nvSpPr>
          <p:cNvPr id="231" name="What happened??"/>
          <p:cNvSpPr/>
          <p:nvPr/>
        </p:nvSpPr>
        <p:spPr>
          <a:xfrm>
            <a:off x="8594851" y="1833688"/>
            <a:ext cx="7194297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What happened??</a:t>
            </a:r>
          </a:p>
        </p:txBody>
      </p:sp>
      <p:sp>
        <p:nvSpPr>
          <p:cNvPr id="232" name="O(an)"/>
          <p:cNvSpPr/>
          <p:nvPr/>
        </p:nvSpPr>
        <p:spPr>
          <a:xfrm>
            <a:off x="10870042" y="6255496"/>
            <a:ext cx="2061211" cy="1205008"/>
          </a:xfrm>
          <a:prstGeom prst="rect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300"/>
            </a:pPr>
            <a:r>
              <a:t>O(a</a:t>
            </a:r>
            <a:r>
              <a:rPr baseline="31999"/>
              <a:t>n</a:t>
            </a:r>
            <a:r>
              <a:t>)</a:t>
            </a:r>
          </a:p>
        </p:txBody>
      </p:sp>
      <p:pic>
        <p:nvPicPr>
          <p:cNvPr id="233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6235" y="7563223"/>
            <a:ext cx="7366001" cy="3251201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https://www.youtube.com/watch?v=qXNqEURmKtA"/>
          <p:cNvSpPr/>
          <p:nvPr/>
        </p:nvSpPr>
        <p:spPr>
          <a:xfrm>
            <a:off x="8668403" y="8766233"/>
            <a:ext cx="1444307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https://www.youtube.com/watch?v=qXNqEURmKtA</a:t>
            </a:r>
          </a:p>
        </p:txBody>
      </p:sp>
      <p:sp>
        <p:nvSpPr>
          <p:cNvPr id="235" name="Rounded Rectangle"/>
          <p:cNvSpPr/>
          <p:nvPr/>
        </p:nvSpPr>
        <p:spPr>
          <a:xfrm>
            <a:off x="13817600" y="5140832"/>
            <a:ext cx="4382811" cy="845182"/>
          </a:xfrm>
          <a:prstGeom prst="roundRect">
            <a:avLst>
              <a:gd name="adj" fmla="val 22540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894" y="4089413"/>
            <a:ext cx="10627176" cy="6299174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The Fibonacci Sequen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Fibonacci Sequence</a:t>
            </a:r>
          </a:p>
        </p:txBody>
      </p:sp>
      <p:sp>
        <p:nvSpPr>
          <p:cNvPr id="239" name="Rounded Rectangle"/>
          <p:cNvSpPr/>
          <p:nvPr/>
        </p:nvSpPr>
        <p:spPr>
          <a:xfrm>
            <a:off x="6693647" y="5187590"/>
            <a:ext cx="2731009" cy="572435"/>
          </a:xfrm>
          <a:prstGeom prst="roundRect">
            <a:avLst>
              <a:gd name="adj" fmla="val 33279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0" name="By the way:…"/>
          <p:cNvSpPr/>
          <p:nvPr/>
        </p:nvSpPr>
        <p:spPr>
          <a:xfrm>
            <a:off x="11422770" y="3818014"/>
            <a:ext cx="12430016" cy="6634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 sz="7000"/>
            </a:pPr>
            <a:r>
              <a:t>By the way:</a:t>
            </a:r>
          </a:p>
          <a:p>
            <a:pPr>
              <a:defRPr sz="7000"/>
            </a:pPr>
          </a:p>
          <a:p>
            <a:pPr>
              <a:defRPr sz="7000"/>
            </a:pPr>
            <a:r>
              <a:t>3x10</a:t>
            </a:r>
            <a:r>
              <a:rPr baseline="31999"/>
              <a:t>-6</a:t>
            </a:r>
            <a:r>
              <a:t>e</a:t>
            </a:r>
            <a:r>
              <a:rPr baseline="31999"/>
              <a:t>0.4852n</a:t>
            </a:r>
            <a:r>
              <a:t>≅O(1.62</a:t>
            </a:r>
            <a:r>
              <a:rPr baseline="31999"/>
              <a:t>n</a:t>
            </a:r>
            <a:r>
              <a:t>)</a:t>
            </a:r>
          </a:p>
          <a:p>
            <a:pPr>
              <a:defRPr sz="7000"/>
            </a:pPr>
            <a:r>
              <a:t>O(1.62</a:t>
            </a:r>
            <a:r>
              <a:rPr baseline="31999"/>
              <a:t>n</a:t>
            </a:r>
            <a:r>
              <a:t>) is technically O(2</a:t>
            </a:r>
            <a:r>
              <a:rPr baseline="31999"/>
              <a:t>n</a:t>
            </a:r>
            <a:r>
              <a:t>)</a:t>
            </a:r>
          </a:p>
          <a:p>
            <a:pPr>
              <a:defRPr sz="7000"/>
            </a:pPr>
            <a:r>
              <a:t>because</a:t>
            </a:r>
          </a:p>
          <a:p>
            <a:pPr>
              <a:defRPr sz="7000"/>
            </a:pPr>
            <a:r>
              <a:t>O(1.62</a:t>
            </a:r>
            <a:r>
              <a:rPr baseline="31999"/>
              <a:t>n</a:t>
            </a:r>
            <a:r>
              <a:t>) &lt; O(2</a:t>
            </a:r>
            <a:r>
              <a:rPr baseline="31999"/>
              <a:t>n</a:t>
            </a:r>
            <a:r>
              <a:t>)</a:t>
            </a:r>
          </a:p>
        </p:txBody>
      </p:sp>
      <p:sp>
        <p:nvSpPr>
          <p:cNvPr id="241" name="We call this a &quot;tighter bound,&quot; and we like round numbers, especially ones that are powers of two. :)"/>
          <p:cNvSpPr/>
          <p:nvPr/>
        </p:nvSpPr>
        <p:spPr>
          <a:xfrm>
            <a:off x="2712113" y="10866563"/>
            <a:ext cx="18959774" cy="19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We call this a "tighter bound," and we like round numbers, especially ones that are powers of two. :)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Fibonacci: Recursive Call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Recursive Call Tree</a:t>
            </a:r>
          </a:p>
        </p:txBody>
      </p:sp>
      <p:sp>
        <p:nvSpPr>
          <p:cNvPr id="244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grpSp>
        <p:nvGrpSpPr>
          <p:cNvPr id="247" name="Group"/>
          <p:cNvGrpSpPr/>
          <p:nvPr/>
        </p:nvGrpSpPr>
        <p:grpSpPr>
          <a:xfrm>
            <a:off x="6081058" y="4131235"/>
            <a:ext cx="13120717" cy="1254418"/>
            <a:chOff x="0" y="0"/>
            <a:chExt cx="13120715" cy="1254416"/>
          </a:xfrm>
        </p:grpSpPr>
        <p:sp>
          <p:nvSpPr>
            <p:cNvPr id="245" name="n = 4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4</a:t>
              </a:r>
            </a:p>
          </p:txBody>
        </p:sp>
        <p:sp>
          <p:nvSpPr>
            <p:cNvPr id="246" name="n = 3"/>
            <p:cNvSpPr/>
            <p:nvPr/>
          </p:nvSpPr>
          <p:spPr>
            <a:xfrm>
              <a:off x="11034483" y="-1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</p:grpSp>
      <p:grpSp>
        <p:nvGrpSpPr>
          <p:cNvPr id="252" name="Group"/>
          <p:cNvGrpSpPr/>
          <p:nvPr/>
        </p:nvGrpSpPr>
        <p:grpSpPr>
          <a:xfrm>
            <a:off x="3324411" y="6012955"/>
            <a:ext cx="18252586" cy="1254418"/>
            <a:chOff x="0" y="0"/>
            <a:chExt cx="18252584" cy="1254416"/>
          </a:xfrm>
        </p:grpSpPr>
        <p:sp>
          <p:nvSpPr>
            <p:cNvPr id="248" name="n = 3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  <p:sp>
          <p:nvSpPr>
            <p:cNvPr id="249" name="n = 2"/>
            <p:cNvSpPr/>
            <p:nvPr/>
          </p:nvSpPr>
          <p:spPr>
            <a:xfrm>
              <a:off x="546100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250" name="n = 2"/>
            <p:cNvSpPr/>
            <p:nvPr/>
          </p:nvSpPr>
          <p:spPr>
            <a:xfrm>
              <a:off x="1092200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251" name="n = 1"/>
            <p:cNvSpPr/>
            <p:nvPr/>
          </p:nvSpPr>
          <p:spPr>
            <a:xfrm>
              <a:off x="16166352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</p:grpSp>
      <p:grpSp>
        <p:nvGrpSpPr>
          <p:cNvPr id="259" name="Group"/>
          <p:cNvGrpSpPr/>
          <p:nvPr/>
        </p:nvGrpSpPr>
        <p:grpSpPr>
          <a:xfrm>
            <a:off x="2076823" y="7926294"/>
            <a:ext cx="15535479" cy="1254418"/>
            <a:chOff x="0" y="0"/>
            <a:chExt cx="15535477" cy="1254416"/>
          </a:xfrm>
        </p:grpSpPr>
        <p:sp>
          <p:nvSpPr>
            <p:cNvPr id="253" name="n = 2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254" name="n = 1"/>
            <p:cNvSpPr/>
            <p:nvPr/>
          </p:nvSpPr>
          <p:spPr>
            <a:xfrm>
              <a:off x="248770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55" name="n = 1"/>
            <p:cNvSpPr/>
            <p:nvPr/>
          </p:nvSpPr>
          <p:spPr>
            <a:xfrm>
              <a:off x="547879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56" name="n = 0"/>
            <p:cNvSpPr/>
            <p:nvPr/>
          </p:nvSpPr>
          <p:spPr>
            <a:xfrm>
              <a:off x="7999238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  <p:sp>
          <p:nvSpPr>
            <p:cNvPr id="257" name="n = 1"/>
            <p:cNvSpPr/>
            <p:nvPr/>
          </p:nvSpPr>
          <p:spPr>
            <a:xfrm>
              <a:off x="10957592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58" name="n = 0"/>
            <p:cNvSpPr/>
            <p:nvPr/>
          </p:nvSpPr>
          <p:spPr>
            <a:xfrm>
              <a:off x="1344924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</p:grpSp>
      <p:grpSp>
        <p:nvGrpSpPr>
          <p:cNvPr id="262" name="Group"/>
          <p:cNvGrpSpPr/>
          <p:nvPr/>
        </p:nvGrpSpPr>
        <p:grpSpPr>
          <a:xfrm>
            <a:off x="830995" y="9839633"/>
            <a:ext cx="4577888" cy="1254418"/>
            <a:chOff x="0" y="0"/>
            <a:chExt cx="4577886" cy="1254416"/>
          </a:xfrm>
        </p:grpSpPr>
        <p:sp>
          <p:nvSpPr>
            <p:cNvPr id="260" name="n = 1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61" name="n = 0"/>
            <p:cNvSpPr/>
            <p:nvPr/>
          </p:nvSpPr>
          <p:spPr>
            <a:xfrm>
              <a:off x="2491654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</p:grpSp>
      <p:grpSp>
        <p:nvGrpSpPr>
          <p:cNvPr id="265" name="Group"/>
          <p:cNvGrpSpPr/>
          <p:nvPr/>
        </p:nvGrpSpPr>
        <p:grpSpPr>
          <a:xfrm>
            <a:off x="7189682" y="3120605"/>
            <a:ext cx="10851789" cy="1034707"/>
            <a:chOff x="0" y="0"/>
            <a:chExt cx="10851788" cy="1034705"/>
          </a:xfrm>
        </p:grpSpPr>
        <p:sp>
          <p:nvSpPr>
            <p:cNvPr id="263" name="Line"/>
            <p:cNvSpPr/>
            <p:nvPr/>
          </p:nvSpPr>
          <p:spPr>
            <a:xfrm flipV="1">
              <a:off x="-1" y="7470"/>
              <a:ext cx="5345966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4" name="Line"/>
            <p:cNvSpPr/>
            <p:nvPr/>
          </p:nvSpPr>
          <p:spPr>
            <a:xfrm flipH="1" flipV="1">
              <a:off x="5505823" y="0"/>
              <a:ext cx="5345966" cy="1027235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70" name="Group"/>
          <p:cNvGrpSpPr/>
          <p:nvPr/>
        </p:nvGrpSpPr>
        <p:grpSpPr>
          <a:xfrm>
            <a:off x="4332065" y="5328164"/>
            <a:ext cx="16473525" cy="664796"/>
            <a:chOff x="0" y="0"/>
            <a:chExt cx="16473523" cy="664794"/>
          </a:xfrm>
        </p:grpSpPr>
        <p:sp>
          <p:nvSpPr>
            <p:cNvPr id="266" name="Line"/>
            <p:cNvSpPr/>
            <p:nvPr/>
          </p:nvSpPr>
          <p:spPr>
            <a:xfrm flipV="1">
              <a:off x="0" y="11205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7" name="Line"/>
            <p:cNvSpPr/>
            <p:nvPr/>
          </p:nvSpPr>
          <p:spPr>
            <a:xfrm flipH="1" flipV="1">
              <a:off x="2726764" y="3735"/>
              <a:ext cx="2593171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8" name="Line"/>
            <p:cNvSpPr/>
            <p:nvPr/>
          </p:nvSpPr>
          <p:spPr>
            <a:xfrm flipV="1">
              <a:off x="11153588" y="7470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9" name="Line"/>
            <p:cNvSpPr/>
            <p:nvPr/>
          </p:nvSpPr>
          <p:spPr>
            <a:xfrm flipH="1" flipV="1">
              <a:off x="13880353" y="0"/>
              <a:ext cx="2593171" cy="65358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77" name="Group"/>
          <p:cNvGrpSpPr/>
          <p:nvPr/>
        </p:nvGrpSpPr>
        <p:grpSpPr>
          <a:xfrm>
            <a:off x="2845418" y="7239397"/>
            <a:ext cx="13931434" cy="721033"/>
            <a:chOff x="0" y="0"/>
            <a:chExt cx="13931432" cy="721032"/>
          </a:xfrm>
        </p:grpSpPr>
        <p:sp>
          <p:nvSpPr>
            <p:cNvPr id="271" name="Line"/>
            <p:cNvSpPr/>
            <p:nvPr/>
          </p:nvSpPr>
          <p:spPr>
            <a:xfrm flipV="1">
              <a:off x="0" y="5643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2" name="Line"/>
            <p:cNvSpPr/>
            <p:nvPr/>
          </p:nvSpPr>
          <p:spPr>
            <a:xfrm flipH="1" flipV="1">
              <a:off x="1495958" y="0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3" name="Line"/>
            <p:cNvSpPr/>
            <p:nvPr/>
          </p:nvSpPr>
          <p:spPr>
            <a:xfrm flipV="1">
              <a:off x="5587187" y="8349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4" name="Line"/>
            <p:cNvSpPr/>
            <p:nvPr/>
          </p:nvSpPr>
          <p:spPr>
            <a:xfrm flipH="1" flipV="1">
              <a:off x="7083145" y="2706"/>
              <a:ext cx="1327957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5" name="Line"/>
            <p:cNvSpPr/>
            <p:nvPr/>
          </p:nvSpPr>
          <p:spPr>
            <a:xfrm flipV="1">
              <a:off x="11107518" y="8349"/>
              <a:ext cx="1417516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6" name="Line"/>
            <p:cNvSpPr/>
            <p:nvPr/>
          </p:nvSpPr>
          <p:spPr>
            <a:xfrm flipH="1" flipV="1">
              <a:off x="12603477" y="2706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80" name="Group"/>
          <p:cNvGrpSpPr/>
          <p:nvPr/>
        </p:nvGrpSpPr>
        <p:grpSpPr>
          <a:xfrm>
            <a:off x="1605301" y="9159338"/>
            <a:ext cx="2823915" cy="718327"/>
            <a:chOff x="0" y="0"/>
            <a:chExt cx="2823913" cy="718326"/>
          </a:xfrm>
        </p:grpSpPr>
        <p:sp>
          <p:nvSpPr>
            <p:cNvPr id="278" name="Line"/>
            <p:cNvSpPr/>
            <p:nvPr/>
          </p:nvSpPr>
          <p:spPr>
            <a:xfrm flipV="1">
              <a:off x="0" y="5643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9" name="Line"/>
            <p:cNvSpPr/>
            <p:nvPr/>
          </p:nvSpPr>
          <p:spPr>
            <a:xfrm flipH="1" flipV="1">
              <a:off x="1495958" y="0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281" name="This is basically the reverse of binary search: we are splitting into two marginally smaller cases, not splitting into half of the problem size!"/>
          <p:cNvSpPr/>
          <p:nvPr/>
        </p:nvSpPr>
        <p:spPr>
          <a:xfrm>
            <a:off x="285010" y="11325038"/>
            <a:ext cx="22783039" cy="19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This is basically the reverse of binary search: we are splitting into two marginally smaller cases, not splitting into half of the problem size!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2" grpId="4"/>
      <p:bldP build="whole" bldLvl="1" animBg="1" rev="0" advAuto="0" spid="270" grpId="5"/>
      <p:bldP build="whole" bldLvl="1" animBg="1" rev="0" advAuto="0" spid="259" grpId="6"/>
      <p:bldP build="whole" bldLvl="1" animBg="1" rev="0" advAuto="0" spid="244" grpId="1"/>
      <p:bldP build="whole" bldLvl="1" animBg="1" rev="0" advAuto="0" spid="280" grpId="9"/>
      <p:bldP build="whole" bldLvl="1" animBg="1" rev="0" advAuto="0" spid="277" grpId="7"/>
      <p:bldP build="whole" bldLvl="1" animBg="1" rev="0" advAuto="0" spid="262" grpId="8"/>
      <p:bldP build="whole" bldLvl="1" animBg="1" rev="0" advAuto="0" spid="247" grpId="2"/>
      <p:bldP build="whole" bldLvl="1" animBg="1" rev="0" advAuto="0" spid="265" grpId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Fibonacci: There is hope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There is hope!</a:t>
            </a:r>
          </a:p>
        </p:txBody>
      </p:sp>
      <p:sp>
        <p:nvSpPr>
          <p:cNvPr id="284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grpSp>
        <p:nvGrpSpPr>
          <p:cNvPr id="287" name="Group"/>
          <p:cNvGrpSpPr/>
          <p:nvPr/>
        </p:nvGrpSpPr>
        <p:grpSpPr>
          <a:xfrm>
            <a:off x="6081058" y="4131235"/>
            <a:ext cx="13120717" cy="1254418"/>
            <a:chOff x="0" y="0"/>
            <a:chExt cx="13120715" cy="1254416"/>
          </a:xfrm>
        </p:grpSpPr>
        <p:sp>
          <p:nvSpPr>
            <p:cNvPr id="285" name="n = 4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4</a:t>
              </a:r>
            </a:p>
          </p:txBody>
        </p:sp>
        <p:sp>
          <p:nvSpPr>
            <p:cNvPr id="286" name="n = 3"/>
            <p:cNvSpPr/>
            <p:nvPr/>
          </p:nvSpPr>
          <p:spPr>
            <a:xfrm>
              <a:off x="11034483" y="-1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3324411" y="6012955"/>
            <a:ext cx="18252586" cy="1254418"/>
            <a:chOff x="0" y="0"/>
            <a:chExt cx="18252584" cy="1254416"/>
          </a:xfrm>
        </p:grpSpPr>
        <p:sp>
          <p:nvSpPr>
            <p:cNvPr id="288" name="n = 3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  <p:sp>
          <p:nvSpPr>
            <p:cNvPr id="289" name="n = 2"/>
            <p:cNvSpPr/>
            <p:nvPr/>
          </p:nvSpPr>
          <p:spPr>
            <a:xfrm>
              <a:off x="546100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290" name="n = 2"/>
            <p:cNvSpPr/>
            <p:nvPr/>
          </p:nvSpPr>
          <p:spPr>
            <a:xfrm>
              <a:off x="1092200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291" name="n = 1"/>
            <p:cNvSpPr/>
            <p:nvPr/>
          </p:nvSpPr>
          <p:spPr>
            <a:xfrm>
              <a:off x="16166352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</p:grpSp>
      <p:grpSp>
        <p:nvGrpSpPr>
          <p:cNvPr id="299" name="Group"/>
          <p:cNvGrpSpPr/>
          <p:nvPr/>
        </p:nvGrpSpPr>
        <p:grpSpPr>
          <a:xfrm>
            <a:off x="2076823" y="7926294"/>
            <a:ext cx="15535479" cy="1254418"/>
            <a:chOff x="0" y="0"/>
            <a:chExt cx="15535477" cy="1254416"/>
          </a:xfrm>
        </p:grpSpPr>
        <p:sp>
          <p:nvSpPr>
            <p:cNvPr id="293" name="n = 2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294" name="n = 1"/>
            <p:cNvSpPr/>
            <p:nvPr/>
          </p:nvSpPr>
          <p:spPr>
            <a:xfrm>
              <a:off x="248770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95" name="n = 1"/>
            <p:cNvSpPr/>
            <p:nvPr/>
          </p:nvSpPr>
          <p:spPr>
            <a:xfrm>
              <a:off x="547879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96" name="n = 0"/>
            <p:cNvSpPr/>
            <p:nvPr/>
          </p:nvSpPr>
          <p:spPr>
            <a:xfrm>
              <a:off x="7999238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  <p:sp>
          <p:nvSpPr>
            <p:cNvPr id="297" name="n = 1"/>
            <p:cNvSpPr/>
            <p:nvPr/>
          </p:nvSpPr>
          <p:spPr>
            <a:xfrm>
              <a:off x="10957592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298" name="n = 0"/>
            <p:cNvSpPr/>
            <p:nvPr/>
          </p:nvSpPr>
          <p:spPr>
            <a:xfrm>
              <a:off x="1344924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</p:grpSp>
      <p:grpSp>
        <p:nvGrpSpPr>
          <p:cNvPr id="302" name="Group"/>
          <p:cNvGrpSpPr/>
          <p:nvPr/>
        </p:nvGrpSpPr>
        <p:grpSpPr>
          <a:xfrm>
            <a:off x="830995" y="9839633"/>
            <a:ext cx="4577888" cy="1254418"/>
            <a:chOff x="0" y="0"/>
            <a:chExt cx="4577886" cy="1254416"/>
          </a:xfrm>
        </p:grpSpPr>
        <p:sp>
          <p:nvSpPr>
            <p:cNvPr id="300" name="n = 1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301" name="n = 0"/>
            <p:cNvSpPr/>
            <p:nvPr/>
          </p:nvSpPr>
          <p:spPr>
            <a:xfrm>
              <a:off x="2491654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</p:grpSp>
      <p:grpSp>
        <p:nvGrpSpPr>
          <p:cNvPr id="305" name="Group"/>
          <p:cNvGrpSpPr/>
          <p:nvPr/>
        </p:nvGrpSpPr>
        <p:grpSpPr>
          <a:xfrm>
            <a:off x="7189682" y="3120605"/>
            <a:ext cx="10851789" cy="1034707"/>
            <a:chOff x="0" y="0"/>
            <a:chExt cx="10851788" cy="1034705"/>
          </a:xfrm>
        </p:grpSpPr>
        <p:sp>
          <p:nvSpPr>
            <p:cNvPr id="303" name="Line"/>
            <p:cNvSpPr/>
            <p:nvPr/>
          </p:nvSpPr>
          <p:spPr>
            <a:xfrm flipV="1">
              <a:off x="-1" y="7470"/>
              <a:ext cx="5345966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4" name="Line"/>
            <p:cNvSpPr/>
            <p:nvPr/>
          </p:nvSpPr>
          <p:spPr>
            <a:xfrm flipH="1" flipV="1">
              <a:off x="5505823" y="0"/>
              <a:ext cx="5345966" cy="1027235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10" name="Group"/>
          <p:cNvGrpSpPr/>
          <p:nvPr/>
        </p:nvGrpSpPr>
        <p:grpSpPr>
          <a:xfrm>
            <a:off x="4332065" y="5328164"/>
            <a:ext cx="16473525" cy="664796"/>
            <a:chOff x="0" y="0"/>
            <a:chExt cx="16473523" cy="664794"/>
          </a:xfrm>
        </p:grpSpPr>
        <p:sp>
          <p:nvSpPr>
            <p:cNvPr id="306" name="Line"/>
            <p:cNvSpPr/>
            <p:nvPr/>
          </p:nvSpPr>
          <p:spPr>
            <a:xfrm flipV="1">
              <a:off x="0" y="11205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7" name="Line"/>
            <p:cNvSpPr/>
            <p:nvPr/>
          </p:nvSpPr>
          <p:spPr>
            <a:xfrm flipH="1" flipV="1">
              <a:off x="2726764" y="3735"/>
              <a:ext cx="2593171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8" name="Line"/>
            <p:cNvSpPr/>
            <p:nvPr/>
          </p:nvSpPr>
          <p:spPr>
            <a:xfrm flipV="1">
              <a:off x="11153588" y="7470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09" name="Line"/>
            <p:cNvSpPr/>
            <p:nvPr/>
          </p:nvSpPr>
          <p:spPr>
            <a:xfrm flipH="1" flipV="1">
              <a:off x="13880353" y="0"/>
              <a:ext cx="2593171" cy="65358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17" name="Group"/>
          <p:cNvGrpSpPr/>
          <p:nvPr/>
        </p:nvGrpSpPr>
        <p:grpSpPr>
          <a:xfrm>
            <a:off x="2845418" y="7239397"/>
            <a:ext cx="13931434" cy="721033"/>
            <a:chOff x="0" y="0"/>
            <a:chExt cx="13931432" cy="721032"/>
          </a:xfrm>
        </p:grpSpPr>
        <p:sp>
          <p:nvSpPr>
            <p:cNvPr id="311" name="Line"/>
            <p:cNvSpPr/>
            <p:nvPr/>
          </p:nvSpPr>
          <p:spPr>
            <a:xfrm flipV="1">
              <a:off x="0" y="5643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2" name="Line"/>
            <p:cNvSpPr/>
            <p:nvPr/>
          </p:nvSpPr>
          <p:spPr>
            <a:xfrm flipH="1" flipV="1">
              <a:off x="1495958" y="0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3" name="Line"/>
            <p:cNvSpPr/>
            <p:nvPr/>
          </p:nvSpPr>
          <p:spPr>
            <a:xfrm flipV="1">
              <a:off x="5587187" y="8349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4" name="Line"/>
            <p:cNvSpPr/>
            <p:nvPr/>
          </p:nvSpPr>
          <p:spPr>
            <a:xfrm flipH="1" flipV="1">
              <a:off x="7083145" y="2706"/>
              <a:ext cx="1327957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5" name="Line"/>
            <p:cNvSpPr/>
            <p:nvPr/>
          </p:nvSpPr>
          <p:spPr>
            <a:xfrm flipV="1">
              <a:off x="11107518" y="8349"/>
              <a:ext cx="1417516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6" name="Line"/>
            <p:cNvSpPr/>
            <p:nvPr/>
          </p:nvSpPr>
          <p:spPr>
            <a:xfrm flipH="1" flipV="1">
              <a:off x="12603477" y="2706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20" name="Group"/>
          <p:cNvGrpSpPr/>
          <p:nvPr/>
        </p:nvGrpSpPr>
        <p:grpSpPr>
          <a:xfrm>
            <a:off x="1605301" y="9159338"/>
            <a:ext cx="2823915" cy="718327"/>
            <a:chOff x="0" y="0"/>
            <a:chExt cx="2823913" cy="718326"/>
          </a:xfrm>
        </p:grpSpPr>
        <p:sp>
          <p:nvSpPr>
            <p:cNvPr id="318" name="Line"/>
            <p:cNvSpPr/>
            <p:nvPr/>
          </p:nvSpPr>
          <p:spPr>
            <a:xfrm flipV="1">
              <a:off x="0" y="5643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19" name="Line"/>
            <p:cNvSpPr/>
            <p:nvPr/>
          </p:nvSpPr>
          <p:spPr>
            <a:xfrm flipH="1" flipV="1">
              <a:off x="1495958" y="0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321" name="Circle"/>
          <p:cNvSpPr/>
          <p:nvPr/>
        </p:nvSpPr>
        <p:spPr>
          <a:xfrm>
            <a:off x="16980647" y="3565710"/>
            <a:ext cx="2385468" cy="2385468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2" name="Circle"/>
          <p:cNvSpPr/>
          <p:nvPr/>
        </p:nvSpPr>
        <p:spPr>
          <a:xfrm>
            <a:off x="3167529" y="5463239"/>
            <a:ext cx="2385468" cy="2385468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3" name="notice! a repeat!…"/>
          <p:cNvSpPr/>
          <p:nvPr/>
        </p:nvSpPr>
        <p:spPr>
          <a:xfrm>
            <a:off x="5015320" y="10709994"/>
            <a:ext cx="15252193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notice! a repeat!</a:t>
            </a:r>
          </a:p>
          <a:p>
            <a:pPr>
              <a:defRPr b="1" sz="7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fib(3) is completely calculated twice</a:t>
            </a:r>
          </a:p>
        </p:txBody>
      </p:sp>
      <p:sp>
        <p:nvSpPr>
          <p:cNvPr id="324" name="Line"/>
          <p:cNvSpPr/>
          <p:nvPr/>
        </p:nvSpPr>
        <p:spPr>
          <a:xfrm>
            <a:off x="5349249" y="7192752"/>
            <a:ext cx="6927540" cy="3705543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5" name="Line"/>
          <p:cNvSpPr/>
          <p:nvPr/>
        </p:nvSpPr>
        <p:spPr>
          <a:xfrm flipV="1">
            <a:off x="12962842" y="5785170"/>
            <a:ext cx="5148961" cy="5148962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9" grpId="6"/>
      <p:bldP build="whole" bldLvl="1" animBg="1" rev="0" advAuto="0" spid="302" grpId="8"/>
      <p:bldP build="whole" bldLvl="1" animBg="1" rev="0" advAuto="0" spid="292" grpId="4"/>
      <p:bldP build="whole" bldLvl="1" animBg="1" rev="0" advAuto="0" spid="287" grpId="2"/>
      <p:bldP build="whole" bldLvl="1" animBg="1" rev="0" advAuto="0" spid="317" grpId="7"/>
      <p:bldP build="whole" bldLvl="1" animBg="1" rev="0" advAuto="0" spid="310" grpId="5"/>
      <p:bldP build="whole" bldLvl="1" animBg="1" rev="0" advAuto="0" spid="284" grpId="1"/>
      <p:bldP build="whole" bldLvl="1" animBg="1" rev="0" advAuto="0" spid="305" grpId="3"/>
      <p:bldP build="whole" bldLvl="1" animBg="1" rev="0" advAuto="0" spid="320" grpId="9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Fibonacci: There is hope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There is hope!</a:t>
            </a:r>
          </a:p>
        </p:txBody>
      </p:sp>
      <p:sp>
        <p:nvSpPr>
          <p:cNvPr id="328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grpSp>
        <p:nvGrpSpPr>
          <p:cNvPr id="331" name="Group"/>
          <p:cNvGrpSpPr/>
          <p:nvPr/>
        </p:nvGrpSpPr>
        <p:grpSpPr>
          <a:xfrm>
            <a:off x="6081058" y="4131235"/>
            <a:ext cx="13120717" cy="1254418"/>
            <a:chOff x="0" y="0"/>
            <a:chExt cx="13120715" cy="1254416"/>
          </a:xfrm>
        </p:grpSpPr>
        <p:sp>
          <p:nvSpPr>
            <p:cNvPr id="329" name="n = 4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4</a:t>
              </a:r>
            </a:p>
          </p:txBody>
        </p:sp>
        <p:sp>
          <p:nvSpPr>
            <p:cNvPr id="330" name="n = 3"/>
            <p:cNvSpPr/>
            <p:nvPr/>
          </p:nvSpPr>
          <p:spPr>
            <a:xfrm>
              <a:off x="11034483" y="-1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</p:grpSp>
      <p:grpSp>
        <p:nvGrpSpPr>
          <p:cNvPr id="336" name="Group"/>
          <p:cNvGrpSpPr/>
          <p:nvPr/>
        </p:nvGrpSpPr>
        <p:grpSpPr>
          <a:xfrm>
            <a:off x="3324411" y="6012955"/>
            <a:ext cx="18252586" cy="1254418"/>
            <a:chOff x="0" y="0"/>
            <a:chExt cx="18252584" cy="1254416"/>
          </a:xfrm>
        </p:grpSpPr>
        <p:sp>
          <p:nvSpPr>
            <p:cNvPr id="332" name="n = 3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  <p:sp>
          <p:nvSpPr>
            <p:cNvPr id="333" name="n = 2"/>
            <p:cNvSpPr/>
            <p:nvPr/>
          </p:nvSpPr>
          <p:spPr>
            <a:xfrm>
              <a:off x="546100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334" name="n = 2"/>
            <p:cNvSpPr/>
            <p:nvPr/>
          </p:nvSpPr>
          <p:spPr>
            <a:xfrm>
              <a:off x="1092200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335" name="n = 1"/>
            <p:cNvSpPr/>
            <p:nvPr/>
          </p:nvSpPr>
          <p:spPr>
            <a:xfrm>
              <a:off x="16166352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</p:grpSp>
      <p:grpSp>
        <p:nvGrpSpPr>
          <p:cNvPr id="343" name="Group"/>
          <p:cNvGrpSpPr/>
          <p:nvPr/>
        </p:nvGrpSpPr>
        <p:grpSpPr>
          <a:xfrm>
            <a:off x="2076823" y="7926294"/>
            <a:ext cx="15535479" cy="1254418"/>
            <a:chOff x="0" y="0"/>
            <a:chExt cx="15535477" cy="1254416"/>
          </a:xfrm>
        </p:grpSpPr>
        <p:sp>
          <p:nvSpPr>
            <p:cNvPr id="337" name="n = 2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338" name="n = 1"/>
            <p:cNvSpPr/>
            <p:nvPr/>
          </p:nvSpPr>
          <p:spPr>
            <a:xfrm>
              <a:off x="248770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339" name="n = 1"/>
            <p:cNvSpPr/>
            <p:nvPr/>
          </p:nvSpPr>
          <p:spPr>
            <a:xfrm>
              <a:off x="547879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340" name="n = 0"/>
            <p:cNvSpPr/>
            <p:nvPr/>
          </p:nvSpPr>
          <p:spPr>
            <a:xfrm>
              <a:off x="7999238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  <p:sp>
          <p:nvSpPr>
            <p:cNvPr id="341" name="n = 1"/>
            <p:cNvSpPr/>
            <p:nvPr/>
          </p:nvSpPr>
          <p:spPr>
            <a:xfrm>
              <a:off x="10957592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342" name="n = 0"/>
            <p:cNvSpPr/>
            <p:nvPr/>
          </p:nvSpPr>
          <p:spPr>
            <a:xfrm>
              <a:off x="13449245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</p:grpSp>
      <p:grpSp>
        <p:nvGrpSpPr>
          <p:cNvPr id="346" name="Group"/>
          <p:cNvGrpSpPr/>
          <p:nvPr/>
        </p:nvGrpSpPr>
        <p:grpSpPr>
          <a:xfrm>
            <a:off x="830995" y="9839633"/>
            <a:ext cx="4577888" cy="1254418"/>
            <a:chOff x="0" y="0"/>
            <a:chExt cx="4577886" cy="1254416"/>
          </a:xfrm>
        </p:grpSpPr>
        <p:sp>
          <p:nvSpPr>
            <p:cNvPr id="344" name="n = 1"/>
            <p:cNvSpPr/>
            <p:nvPr/>
          </p:nvSpPr>
          <p:spPr>
            <a:xfrm>
              <a:off x="0" y="0"/>
              <a:ext cx="2086232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345" name="n = 0"/>
            <p:cNvSpPr/>
            <p:nvPr/>
          </p:nvSpPr>
          <p:spPr>
            <a:xfrm>
              <a:off x="2491654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</p:grpSp>
      <p:grpSp>
        <p:nvGrpSpPr>
          <p:cNvPr id="349" name="Group"/>
          <p:cNvGrpSpPr/>
          <p:nvPr/>
        </p:nvGrpSpPr>
        <p:grpSpPr>
          <a:xfrm>
            <a:off x="7189682" y="3120605"/>
            <a:ext cx="10851789" cy="1034707"/>
            <a:chOff x="0" y="0"/>
            <a:chExt cx="10851788" cy="1034705"/>
          </a:xfrm>
        </p:grpSpPr>
        <p:sp>
          <p:nvSpPr>
            <p:cNvPr id="347" name="Line"/>
            <p:cNvSpPr/>
            <p:nvPr/>
          </p:nvSpPr>
          <p:spPr>
            <a:xfrm flipV="1">
              <a:off x="-1" y="7470"/>
              <a:ext cx="5345966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48" name="Line"/>
            <p:cNvSpPr/>
            <p:nvPr/>
          </p:nvSpPr>
          <p:spPr>
            <a:xfrm flipH="1" flipV="1">
              <a:off x="5505823" y="0"/>
              <a:ext cx="5345966" cy="1027235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54" name="Group"/>
          <p:cNvGrpSpPr/>
          <p:nvPr/>
        </p:nvGrpSpPr>
        <p:grpSpPr>
          <a:xfrm>
            <a:off x="4332065" y="5328164"/>
            <a:ext cx="16473525" cy="664796"/>
            <a:chOff x="0" y="0"/>
            <a:chExt cx="16473523" cy="664794"/>
          </a:xfrm>
        </p:grpSpPr>
        <p:sp>
          <p:nvSpPr>
            <p:cNvPr id="350" name="Line"/>
            <p:cNvSpPr/>
            <p:nvPr/>
          </p:nvSpPr>
          <p:spPr>
            <a:xfrm flipV="1">
              <a:off x="0" y="11205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1" name="Line"/>
            <p:cNvSpPr/>
            <p:nvPr/>
          </p:nvSpPr>
          <p:spPr>
            <a:xfrm flipH="1" flipV="1">
              <a:off x="2726764" y="3735"/>
              <a:ext cx="2593171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2" name="Line"/>
            <p:cNvSpPr/>
            <p:nvPr/>
          </p:nvSpPr>
          <p:spPr>
            <a:xfrm flipV="1">
              <a:off x="11153588" y="7470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3" name="Line"/>
            <p:cNvSpPr/>
            <p:nvPr/>
          </p:nvSpPr>
          <p:spPr>
            <a:xfrm flipH="1" flipV="1">
              <a:off x="13880353" y="0"/>
              <a:ext cx="2593171" cy="65358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61" name="Group"/>
          <p:cNvGrpSpPr/>
          <p:nvPr/>
        </p:nvGrpSpPr>
        <p:grpSpPr>
          <a:xfrm>
            <a:off x="2845418" y="7239397"/>
            <a:ext cx="13931434" cy="721033"/>
            <a:chOff x="0" y="0"/>
            <a:chExt cx="13931432" cy="721032"/>
          </a:xfrm>
        </p:grpSpPr>
        <p:sp>
          <p:nvSpPr>
            <p:cNvPr id="355" name="Line"/>
            <p:cNvSpPr/>
            <p:nvPr/>
          </p:nvSpPr>
          <p:spPr>
            <a:xfrm flipV="1">
              <a:off x="0" y="5643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6" name="Line"/>
            <p:cNvSpPr/>
            <p:nvPr/>
          </p:nvSpPr>
          <p:spPr>
            <a:xfrm flipH="1" flipV="1">
              <a:off x="1495958" y="0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7" name="Line"/>
            <p:cNvSpPr/>
            <p:nvPr/>
          </p:nvSpPr>
          <p:spPr>
            <a:xfrm flipV="1">
              <a:off x="5587187" y="8349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8" name="Line"/>
            <p:cNvSpPr/>
            <p:nvPr/>
          </p:nvSpPr>
          <p:spPr>
            <a:xfrm flipH="1" flipV="1">
              <a:off x="7083145" y="2706"/>
              <a:ext cx="1327957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59" name="Line"/>
            <p:cNvSpPr/>
            <p:nvPr/>
          </p:nvSpPr>
          <p:spPr>
            <a:xfrm flipV="1">
              <a:off x="11107518" y="8349"/>
              <a:ext cx="1417516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60" name="Line"/>
            <p:cNvSpPr/>
            <p:nvPr/>
          </p:nvSpPr>
          <p:spPr>
            <a:xfrm flipH="1" flipV="1">
              <a:off x="12603477" y="2706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64" name="Group"/>
          <p:cNvGrpSpPr/>
          <p:nvPr/>
        </p:nvGrpSpPr>
        <p:grpSpPr>
          <a:xfrm>
            <a:off x="1605301" y="9159338"/>
            <a:ext cx="2823915" cy="718327"/>
            <a:chOff x="0" y="0"/>
            <a:chExt cx="2823913" cy="718326"/>
          </a:xfrm>
        </p:grpSpPr>
        <p:sp>
          <p:nvSpPr>
            <p:cNvPr id="362" name="Line"/>
            <p:cNvSpPr/>
            <p:nvPr/>
          </p:nvSpPr>
          <p:spPr>
            <a:xfrm flipV="1">
              <a:off x="0" y="5643"/>
              <a:ext cx="1417515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363" name="Line"/>
            <p:cNvSpPr/>
            <p:nvPr/>
          </p:nvSpPr>
          <p:spPr>
            <a:xfrm flipH="1" flipV="1">
              <a:off x="1495958" y="0"/>
              <a:ext cx="1327956" cy="690008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365" name="Circle"/>
          <p:cNvSpPr/>
          <p:nvPr/>
        </p:nvSpPr>
        <p:spPr>
          <a:xfrm>
            <a:off x="1927205" y="7360769"/>
            <a:ext cx="2385468" cy="2385468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66" name="more repeats!"/>
          <p:cNvSpPr/>
          <p:nvPr/>
        </p:nvSpPr>
        <p:spPr>
          <a:xfrm>
            <a:off x="9619836" y="10711862"/>
            <a:ext cx="599148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more repeats!</a:t>
            </a:r>
          </a:p>
        </p:txBody>
      </p:sp>
      <p:sp>
        <p:nvSpPr>
          <p:cNvPr id="367" name="Line"/>
          <p:cNvSpPr/>
          <p:nvPr/>
        </p:nvSpPr>
        <p:spPr>
          <a:xfrm>
            <a:off x="4265255" y="9022112"/>
            <a:ext cx="8011535" cy="1876183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68" name="Line"/>
          <p:cNvSpPr/>
          <p:nvPr/>
        </p:nvSpPr>
        <p:spPr>
          <a:xfrm flipV="1">
            <a:off x="12962841" y="7874455"/>
            <a:ext cx="2082840" cy="3059677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69" name="Circle"/>
          <p:cNvSpPr/>
          <p:nvPr/>
        </p:nvSpPr>
        <p:spPr>
          <a:xfrm>
            <a:off x="8651828" y="5447430"/>
            <a:ext cx="2385468" cy="2385468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70" name="Circle"/>
          <p:cNvSpPr/>
          <p:nvPr/>
        </p:nvSpPr>
        <p:spPr>
          <a:xfrm>
            <a:off x="14066911" y="5463239"/>
            <a:ext cx="2385468" cy="2385468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71" name="Line"/>
          <p:cNvSpPr/>
          <p:nvPr/>
        </p:nvSpPr>
        <p:spPr>
          <a:xfrm flipH="1" flipV="1">
            <a:off x="10081970" y="7822686"/>
            <a:ext cx="2494854" cy="3111154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8" grpId="1"/>
      <p:bldP build="whole" bldLvl="1" animBg="1" rev="0" advAuto="0" spid="361" grpId="7"/>
      <p:bldP build="whole" bldLvl="1" animBg="1" rev="0" advAuto="0" spid="364" grpId="9"/>
      <p:bldP build="whole" bldLvl="1" animBg="1" rev="0" advAuto="0" spid="343" grpId="6"/>
      <p:bldP build="whole" bldLvl="1" animBg="1" rev="0" advAuto="0" spid="346" grpId="8"/>
      <p:bldP build="whole" bldLvl="1" animBg="1" rev="0" advAuto="0" spid="331" grpId="2"/>
      <p:bldP build="whole" bldLvl="1" animBg="1" rev="0" advAuto="0" spid="349" grpId="3"/>
      <p:bldP build="whole" bldLvl="1" animBg="1" rev="0" advAuto="0" spid="354" grpId="5"/>
      <p:bldP build="whole" bldLvl="1" animBg="1" rev="0" advAuto="0" spid="336" grpId="4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Fibonacci: There is hope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There is hope!</a:t>
            </a:r>
          </a:p>
        </p:txBody>
      </p:sp>
      <p:pic>
        <p:nvPicPr>
          <p:cNvPr id="37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4085" y="2219511"/>
            <a:ext cx="14835830" cy="8783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49208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38208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92203" y="9957173"/>
            <a:ext cx="899303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81203" y="9957173"/>
            <a:ext cx="899303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60597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49597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03591" y="9957173"/>
            <a:ext cx="899303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92591" y="9957173"/>
            <a:ext cx="899303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83085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72085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26080" y="9957173"/>
            <a:ext cx="899303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15080" y="9957173"/>
            <a:ext cx="899303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7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94474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8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83474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9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37467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526467" y="9957173"/>
            <a:ext cx="899304" cy="1153455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6"/>
          <p:cNvSpPr/>
          <p:nvPr/>
        </p:nvSpPr>
        <p:spPr>
          <a:xfrm>
            <a:off x="11846260" y="2199586"/>
            <a:ext cx="4673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6</a:t>
            </a:r>
          </a:p>
        </p:txBody>
      </p:sp>
      <p:sp>
        <p:nvSpPr>
          <p:cNvPr id="392" name="5"/>
          <p:cNvSpPr/>
          <p:nvPr/>
        </p:nvSpPr>
        <p:spPr>
          <a:xfrm>
            <a:off x="8163260" y="3917821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5</a:t>
            </a:r>
          </a:p>
        </p:txBody>
      </p:sp>
      <p:sp>
        <p:nvSpPr>
          <p:cNvPr id="393" name="4"/>
          <p:cNvSpPr/>
          <p:nvPr/>
        </p:nvSpPr>
        <p:spPr>
          <a:xfrm>
            <a:off x="15536731" y="3917821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4</a:t>
            </a:r>
          </a:p>
        </p:txBody>
      </p:sp>
      <p:sp>
        <p:nvSpPr>
          <p:cNvPr id="394" name="4"/>
          <p:cNvSpPr/>
          <p:nvPr/>
        </p:nvSpPr>
        <p:spPr>
          <a:xfrm>
            <a:off x="6318025" y="5434351"/>
            <a:ext cx="4673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4</a:t>
            </a:r>
          </a:p>
        </p:txBody>
      </p:sp>
      <p:sp>
        <p:nvSpPr>
          <p:cNvPr id="395" name="3"/>
          <p:cNvSpPr/>
          <p:nvPr/>
        </p:nvSpPr>
        <p:spPr>
          <a:xfrm>
            <a:off x="10015966" y="5456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</a:t>
            </a:r>
          </a:p>
        </p:txBody>
      </p:sp>
      <p:sp>
        <p:nvSpPr>
          <p:cNvPr id="396" name="3"/>
          <p:cNvSpPr/>
          <p:nvPr/>
        </p:nvSpPr>
        <p:spPr>
          <a:xfrm>
            <a:off x="13713907" y="5423145"/>
            <a:ext cx="4673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</a:t>
            </a:r>
          </a:p>
        </p:txBody>
      </p:sp>
      <p:sp>
        <p:nvSpPr>
          <p:cNvPr id="397" name="2"/>
          <p:cNvSpPr/>
          <p:nvPr/>
        </p:nvSpPr>
        <p:spPr>
          <a:xfrm>
            <a:off x="17411849" y="5445556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  <p:sp>
        <p:nvSpPr>
          <p:cNvPr id="398" name="3"/>
          <p:cNvSpPr/>
          <p:nvPr/>
        </p:nvSpPr>
        <p:spPr>
          <a:xfrm>
            <a:off x="5391672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</a:t>
            </a:r>
          </a:p>
        </p:txBody>
      </p:sp>
      <p:sp>
        <p:nvSpPr>
          <p:cNvPr id="399" name="2"/>
          <p:cNvSpPr/>
          <p:nvPr/>
        </p:nvSpPr>
        <p:spPr>
          <a:xfrm>
            <a:off x="7289201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  <p:sp>
        <p:nvSpPr>
          <p:cNvPr id="400" name="2"/>
          <p:cNvSpPr/>
          <p:nvPr/>
        </p:nvSpPr>
        <p:spPr>
          <a:xfrm>
            <a:off x="9067201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  <p:sp>
        <p:nvSpPr>
          <p:cNvPr id="401" name="1"/>
          <p:cNvSpPr/>
          <p:nvPr/>
        </p:nvSpPr>
        <p:spPr>
          <a:xfrm>
            <a:off x="10964731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02" name="2"/>
          <p:cNvSpPr/>
          <p:nvPr/>
        </p:nvSpPr>
        <p:spPr>
          <a:xfrm>
            <a:off x="12742731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  <p:sp>
        <p:nvSpPr>
          <p:cNvPr id="403" name="1"/>
          <p:cNvSpPr/>
          <p:nvPr/>
        </p:nvSpPr>
        <p:spPr>
          <a:xfrm>
            <a:off x="14640260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04" name="1"/>
          <p:cNvSpPr/>
          <p:nvPr/>
        </p:nvSpPr>
        <p:spPr>
          <a:xfrm>
            <a:off x="16418261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05" name="0"/>
          <p:cNvSpPr/>
          <p:nvPr/>
        </p:nvSpPr>
        <p:spPr>
          <a:xfrm>
            <a:off x="18315790" y="7174997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</a:t>
            </a:r>
          </a:p>
        </p:txBody>
      </p:sp>
      <p:sp>
        <p:nvSpPr>
          <p:cNvPr id="406" name="2"/>
          <p:cNvSpPr/>
          <p:nvPr/>
        </p:nvSpPr>
        <p:spPr>
          <a:xfrm>
            <a:off x="4965180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  <p:sp>
        <p:nvSpPr>
          <p:cNvPr id="407" name="1"/>
          <p:cNvSpPr/>
          <p:nvPr/>
        </p:nvSpPr>
        <p:spPr>
          <a:xfrm>
            <a:off x="5854180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08" name="1"/>
          <p:cNvSpPr/>
          <p:nvPr/>
        </p:nvSpPr>
        <p:spPr>
          <a:xfrm>
            <a:off x="6844702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09" name="0"/>
          <p:cNvSpPr/>
          <p:nvPr/>
        </p:nvSpPr>
        <p:spPr>
          <a:xfrm>
            <a:off x="7733701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</a:t>
            </a:r>
          </a:p>
        </p:txBody>
      </p:sp>
      <p:sp>
        <p:nvSpPr>
          <p:cNvPr id="410" name="1"/>
          <p:cNvSpPr/>
          <p:nvPr/>
        </p:nvSpPr>
        <p:spPr>
          <a:xfrm>
            <a:off x="8622701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11" name="0"/>
          <p:cNvSpPr/>
          <p:nvPr/>
        </p:nvSpPr>
        <p:spPr>
          <a:xfrm>
            <a:off x="9511701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</a:t>
            </a:r>
          </a:p>
        </p:txBody>
      </p:sp>
      <p:sp>
        <p:nvSpPr>
          <p:cNvPr id="412" name="1"/>
          <p:cNvSpPr/>
          <p:nvPr/>
        </p:nvSpPr>
        <p:spPr>
          <a:xfrm>
            <a:off x="12280222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13" name="0"/>
          <p:cNvSpPr/>
          <p:nvPr/>
        </p:nvSpPr>
        <p:spPr>
          <a:xfrm>
            <a:off x="13169222" y="8758762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</a:t>
            </a:r>
          </a:p>
        </p:txBody>
      </p:sp>
      <p:sp>
        <p:nvSpPr>
          <p:cNvPr id="414" name="1"/>
          <p:cNvSpPr/>
          <p:nvPr/>
        </p:nvSpPr>
        <p:spPr>
          <a:xfrm>
            <a:off x="4551232" y="9871879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</a:t>
            </a:r>
          </a:p>
        </p:txBody>
      </p:sp>
      <p:sp>
        <p:nvSpPr>
          <p:cNvPr id="415" name="0"/>
          <p:cNvSpPr/>
          <p:nvPr/>
        </p:nvSpPr>
        <p:spPr>
          <a:xfrm>
            <a:off x="5270051" y="9871879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</a:t>
            </a:r>
          </a:p>
        </p:txBody>
      </p:sp>
      <p:sp>
        <p:nvSpPr>
          <p:cNvPr id="416" name="Rectangle"/>
          <p:cNvSpPr/>
          <p:nvPr/>
        </p:nvSpPr>
        <p:spPr>
          <a:xfrm>
            <a:off x="13925176" y="8371540"/>
            <a:ext cx="5595471" cy="26400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7" name="Rectangle"/>
          <p:cNvSpPr/>
          <p:nvPr/>
        </p:nvSpPr>
        <p:spPr>
          <a:xfrm>
            <a:off x="12095550" y="10000129"/>
            <a:ext cx="1852274" cy="10675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8" name="Rectangle"/>
          <p:cNvSpPr/>
          <p:nvPr/>
        </p:nvSpPr>
        <p:spPr>
          <a:xfrm>
            <a:off x="10295139" y="8356600"/>
            <a:ext cx="1852273" cy="27653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9" name="Rectangle"/>
          <p:cNvSpPr/>
          <p:nvPr/>
        </p:nvSpPr>
        <p:spPr>
          <a:xfrm>
            <a:off x="5662696" y="9957173"/>
            <a:ext cx="5400424" cy="11534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0" name="let's leverage all the repeats!"/>
          <p:cNvSpPr/>
          <p:nvPr/>
        </p:nvSpPr>
        <p:spPr>
          <a:xfrm>
            <a:off x="5316641" y="12101391"/>
            <a:ext cx="12262486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let's leverage all the repeats!</a:t>
            </a:r>
          </a:p>
        </p:txBody>
      </p:sp>
      <p:sp>
        <p:nvSpPr>
          <p:cNvPr id="421" name="Line"/>
          <p:cNvSpPr/>
          <p:nvPr/>
        </p:nvSpPr>
        <p:spPr>
          <a:xfrm flipV="1">
            <a:off x="11795149" y="8529649"/>
            <a:ext cx="1177702" cy="3794012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2" name="Circle"/>
          <p:cNvSpPr/>
          <p:nvPr/>
        </p:nvSpPr>
        <p:spPr>
          <a:xfrm>
            <a:off x="12525619" y="7587240"/>
            <a:ext cx="978644" cy="978643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423" name="pasted-image.tiff" descr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450573" y="2132479"/>
            <a:ext cx="5133639" cy="3416204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Line"/>
          <p:cNvSpPr/>
          <p:nvPr/>
        </p:nvSpPr>
        <p:spPr>
          <a:xfrm flipV="1">
            <a:off x="11985593" y="7061473"/>
            <a:ext cx="5470632" cy="5212647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5" name="Line"/>
          <p:cNvSpPr/>
          <p:nvPr/>
        </p:nvSpPr>
        <p:spPr>
          <a:xfrm flipH="1" flipV="1">
            <a:off x="9340973" y="8589414"/>
            <a:ext cx="2367608" cy="3674482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6" name="Circle"/>
          <p:cNvSpPr/>
          <p:nvPr/>
        </p:nvSpPr>
        <p:spPr>
          <a:xfrm>
            <a:off x="8893743" y="7647005"/>
            <a:ext cx="978644" cy="978643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7" name="Line"/>
          <p:cNvSpPr/>
          <p:nvPr/>
        </p:nvSpPr>
        <p:spPr>
          <a:xfrm flipH="1" flipV="1">
            <a:off x="7442963" y="8581943"/>
            <a:ext cx="3880203" cy="3880203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8" name="Circle"/>
          <p:cNvSpPr/>
          <p:nvPr/>
        </p:nvSpPr>
        <p:spPr>
          <a:xfrm>
            <a:off x="6995734" y="7639534"/>
            <a:ext cx="978643" cy="978643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9" name="Line"/>
          <p:cNvSpPr/>
          <p:nvPr/>
        </p:nvSpPr>
        <p:spPr>
          <a:xfrm flipH="1" flipV="1">
            <a:off x="5176341" y="10120884"/>
            <a:ext cx="5910130" cy="2284679"/>
          </a:xfrm>
          <a:prstGeom prst="line">
            <a:avLst/>
          </a:prstGeom>
          <a:ln w="76200">
            <a:solidFill>
              <a:srgbClr val="00F9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0" name="Circle"/>
          <p:cNvSpPr/>
          <p:nvPr/>
        </p:nvSpPr>
        <p:spPr>
          <a:xfrm>
            <a:off x="4729111" y="9178475"/>
            <a:ext cx="978643" cy="978643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1" name="Circle"/>
          <p:cNvSpPr/>
          <p:nvPr/>
        </p:nvSpPr>
        <p:spPr>
          <a:xfrm>
            <a:off x="17090149" y="6033358"/>
            <a:ext cx="978643" cy="978643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2" name="Circle"/>
          <p:cNvSpPr/>
          <p:nvPr/>
        </p:nvSpPr>
        <p:spPr>
          <a:xfrm>
            <a:off x="9760325" y="6033358"/>
            <a:ext cx="978644" cy="978643"/>
          </a:xfrm>
          <a:prstGeom prst="ellipse">
            <a:avLst/>
          </a:prstGeom>
          <a:ln w="88900">
            <a:solidFill>
              <a:srgbClr val="FF40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3" name="Circle"/>
          <p:cNvSpPr/>
          <p:nvPr/>
        </p:nvSpPr>
        <p:spPr>
          <a:xfrm>
            <a:off x="5263031" y="7766534"/>
            <a:ext cx="978643" cy="978643"/>
          </a:xfrm>
          <a:prstGeom prst="ellipse">
            <a:avLst/>
          </a:prstGeom>
          <a:ln w="88900">
            <a:solidFill>
              <a:srgbClr val="FF40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4" name="Circle"/>
          <p:cNvSpPr/>
          <p:nvPr/>
        </p:nvSpPr>
        <p:spPr>
          <a:xfrm>
            <a:off x="13435855" y="6033358"/>
            <a:ext cx="978644" cy="978643"/>
          </a:xfrm>
          <a:prstGeom prst="ellipse">
            <a:avLst/>
          </a:prstGeom>
          <a:ln w="88900">
            <a:solidFill>
              <a:srgbClr val="FF40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5" name="Circle"/>
          <p:cNvSpPr/>
          <p:nvPr/>
        </p:nvSpPr>
        <p:spPr>
          <a:xfrm>
            <a:off x="15281090" y="4455292"/>
            <a:ext cx="978643" cy="978643"/>
          </a:xfrm>
          <a:prstGeom prst="ellipse">
            <a:avLst/>
          </a:prstGeom>
          <a:ln w="88900">
            <a:solidFill>
              <a:srgbClr val="FFFB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6" name="Circle"/>
          <p:cNvSpPr/>
          <p:nvPr/>
        </p:nvSpPr>
        <p:spPr>
          <a:xfrm>
            <a:off x="6083308" y="6033358"/>
            <a:ext cx="978643" cy="978643"/>
          </a:xfrm>
          <a:prstGeom prst="ellipse">
            <a:avLst/>
          </a:prstGeom>
          <a:ln w="88900">
            <a:solidFill>
              <a:srgbClr val="FFFB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Fibonacci: There is hope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There is hope!</a:t>
            </a:r>
          </a:p>
        </p:txBody>
      </p:sp>
      <p:sp>
        <p:nvSpPr>
          <p:cNvPr id="439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440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441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442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443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444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445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446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447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448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449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0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1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2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3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4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5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6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7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8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9" name="Oval"/>
          <p:cNvSpPr/>
          <p:nvPr/>
        </p:nvSpPr>
        <p:spPr>
          <a:xfrm>
            <a:off x="139402" y="5463239"/>
            <a:ext cx="6983294" cy="6962576"/>
          </a:xfrm>
          <a:prstGeom prst="ellipse">
            <a:avLst/>
          </a:prstGeom>
          <a:ln w="889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0" name="If we store the result of the first time we calculate a particular fib(n), we don't have to re-do it!"/>
          <p:cNvSpPr/>
          <p:nvPr/>
        </p:nvSpPr>
        <p:spPr>
          <a:xfrm>
            <a:off x="5691603" y="10892949"/>
            <a:ext cx="15162641" cy="28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If we store the result of the first time we calculate a particular fib(n), we don't have to re-do it!</a:t>
            </a:r>
          </a:p>
        </p:txBody>
      </p:sp>
      <p:grpSp>
        <p:nvGrpSpPr>
          <p:cNvPr id="471" name="Group"/>
          <p:cNvGrpSpPr/>
          <p:nvPr/>
        </p:nvGrpSpPr>
        <p:grpSpPr>
          <a:xfrm>
            <a:off x="14136785" y="3551731"/>
            <a:ext cx="6983294" cy="6962575"/>
            <a:chOff x="0" y="123868"/>
            <a:chExt cx="6983293" cy="6962574"/>
          </a:xfrm>
        </p:grpSpPr>
        <p:sp>
          <p:nvSpPr>
            <p:cNvPr id="461" name="n = 3"/>
            <p:cNvSpPr/>
            <p:nvPr/>
          </p:nvSpPr>
          <p:spPr>
            <a:xfrm>
              <a:off x="3185008" y="673585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  <p:sp>
          <p:nvSpPr>
            <p:cNvPr id="462" name="n = 2"/>
            <p:cNvSpPr/>
            <p:nvPr/>
          </p:nvSpPr>
          <p:spPr>
            <a:xfrm>
              <a:off x="1937421" y="2586924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463" name="n = 1"/>
            <p:cNvSpPr/>
            <p:nvPr/>
          </p:nvSpPr>
          <p:spPr>
            <a:xfrm>
              <a:off x="4425126" y="2586924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464" name="n = 1"/>
            <p:cNvSpPr/>
            <p:nvPr/>
          </p:nvSpPr>
          <p:spPr>
            <a:xfrm>
              <a:off x="691593" y="4500263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465" name="n = 0"/>
            <p:cNvSpPr/>
            <p:nvPr/>
          </p:nvSpPr>
          <p:spPr>
            <a:xfrm>
              <a:off x="3183247" y="4500263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  <p:sp>
          <p:nvSpPr>
            <p:cNvPr id="466" name="Line"/>
            <p:cNvSpPr/>
            <p:nvPr/>
          </p:nvSpPr>
          <p:spPr>
            <a:xfrm flipV="1">
              <a:off x="2706015" y="1905671"/>
              <a:ext cx="1417516" cy="712683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67" name="Line"/>
            <p:cNvSpPr/>
            <p:nvPr/>
          </p:nvSpPr>
          <p:spPr>
            <a:xfrm flipH="1" flipV="1">
              <a:off x="4201974" y="1900026"/>
              <a:ext cx="1327956" cy="69000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68" name="Line"/>
            <p:cNvSpPr/>
            <p:nvPr/>
          </p:nvSpPr>
          <p:spPr>
            <a:xfrm flipV="1">
              <a:off x="1465899" y="3825611"/>
              <a:ext cx="1417516" cy="712684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69" name="Line"/>
            <p:cNvSpPr/>
            <p:nvPr/>
          </p:nvSpPr>
          <p:spPr>
            <a:xfrm flipH="1" flipV="1">
              <a:off x="2961857" y="3819968"/>
              <a:ext cx="1327957" cy="69000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70" name="Oval"/>
            <p:cNvSpPr/>
            <p:nvPr/>
          </p:nvSpPr>
          <p:spPr>
            <a:xfrm>
              <a:off x="0" y="123868"/>
              <a:ext cx="6983294" cy="6962576"/>
            </a:xfrm>
            <a:prstGeom prst="ellipse">
              <a:avLst/>
            </a:prstGeom>
            <a:noFill/>
            <a:ln w="88900" cap="flat">
              <a:solidFill>
                <a:srgbClr val="00F9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474" name="Memoization: Store previous results so that in future executions, you don’t have to recalculate them.…"/>
          <p:cNvSpPr/>
          <p:nvPr/>
        </p:nvSpPr>
        <p:spPr>
          <a:xfrm>
            <a:off x="3037343" y="3414651"/>
            <a:ext cx="18309313" cy="6886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60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Memoization</a:t>
            </a:r>
            <a:r>
              <a:t>: Store previous results so that in future executions, you don’t have to recalculate them. </a:t>
            </a:r>
          </a:p>
          <a:p>
            <a:pPr algn="l">
              <a:defRPr sz="6000"/>
            </a:pPr>
          </a:p>
          <a:p>
            <a:pPr defTabSz="457200">
              <a:lnSpc>
                <a:spcPts val="12100"/>
              </a:lnSpc>
              <a:spcBef>
                <a:spcPts val="1200"/>
              </a:spcBef>
              <a:defRPr sz="6000"/>
            </a:pPr>
            <a:r>
              <a:t>aka</a:t>
            </a:r>
          </a:p>
          <a:p>
            <a:pPr defTabSz="457200">
              <a:lnSpc>
                <a:spcPts val="12100"/>
              </a:lnSpc>
              <a:spcBef>
                <a:spcPts val="1200"/>
              </a:spcBef>
              <a:defRPr sz="6000"/>
            </a:pPr>
            <a:br/>
            <a:r>
              <a:t>Remember what you have already done! </a:t>
            </a:r>
          </a:p>
        </p:txBody>
      </p:sp>
      <p:sp>
        <p:nvSpPr>
          <p:cNvPr id="475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476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477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478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11274801" y="9978151"/>
            <a:ext cx="1834399" cy="183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481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482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483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484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485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486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487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488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489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490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491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492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493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494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5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6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7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8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9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0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1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2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3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4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505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06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07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08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09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0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1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2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3" name="Cache: &lt;empty&gt;"/>
          <p:cNvSpPr/>
          <p:nvPr/>
        </p:nvSpPr>
        <p:spPr>
          <a:xfrm>
            <a:off x="6614540" y="11459832"/>
            <a:ext cx="563041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&lt;empty&gt;</a:t>
            </a:r>
          </a:p>
        </p:txBody>
      </p:sp>
      <p:sp>
        <p:nvSpPr>
          <p:cNvPr id="514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517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18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19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20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521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522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523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24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25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26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27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28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29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30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1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2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3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4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5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6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7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8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9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0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541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42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43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44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45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6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7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8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9" name="Cache: &lt;empty&gt;"/>
          <p:cNvSpPr/>
          <p:nvPr/>
        </p:nvSpPr>
        <p:spPr>
          <a:xfrm>
            <a:off x="6614540" y="11459832"/>
            <a:ext cx="563041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&lt;empty&gt;</a:t>
            </a:r>
          </a:p>
        </p:txBody>
      </p:sp>
      <p:sp>
        <p:nvSpPr>
          <p:cNvPr id="550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51" name="Rounded Rectangle"/>
          <p:cNvSpPr/>
          <p:nvPr/>
        </p:nvSpPr>
        <p:spPr>
          <a:xfrm>
            <a:off x="5849164" y="3869787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554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55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56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57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558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559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560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61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62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63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64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65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66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67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8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9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0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1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2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3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4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5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6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7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578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79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80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581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582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3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4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5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6" name="Cache: &lt;empty&gt;"/>
          <p:cNvSpPr/>
          <p:nvPr/>
        </p:nvSpPr>
        <p:spPr>
          <a:xfrm>
            <a:off x="6614540" y="11459832"/>
            <a:ext cx="563041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&lt;empty&gt;</a:t>
            </a:r>
          </a:p>
        </p:txBody>
      </p:sp>
      <p:sp>
        <p:nvSpPr>
          <p:cNvPr id="587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88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89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592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93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94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595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596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597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598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599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00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01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02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03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04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05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6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7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8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9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0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1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2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3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4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5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616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17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18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19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20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1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2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3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4" name="Cache: &lt;empty&gt;"/>
          <p:cNvSpPr/>
          <p:nvPr/>
        </p:nvSpPr>
        <p:spPr>
          <a:xfrm>
            <a:off x="6614540" y="11459832"/>
            <a:ext cx="563041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&lt;empty&gt;</a:t>
            </a:r>
          </a:p>
        </p:txBody>
      </p:sp>
      <p:sp>
        <p:nvSpPr>
          <p:cNvPr id="625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6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7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8" name="Rounded Rectangle"/>
          <p:cNvSpPr/>
          <p:nvPr/>
        </p:nvSpPr>
        <p:spPr>
          <a:xfrm>
            <a:off x="1844929" y="7694633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631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632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633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634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635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636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637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38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39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40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41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42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43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44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45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46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47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48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49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0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1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2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3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4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655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56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57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58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59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0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1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2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3" name="Cache: &lt;empty&gt;"/>
          <p:cNvSpPr/>
          <p:nvPr/>
        </p:nvSpPr>
        <p:spPr>
          <a:xfrm>
            <a:off x="6614540" y="11459832"/>
            <a:ext cx="563041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&lt;empty&gt;</a:t>
            </a:r>
          </a:p>
        </p:txBody>
      </p:sp>
      <p:sp>
        <p:nvSpPr>
          <p:cNvPr id="664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5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6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7" name="Rounded Rectangle"/>
          <p:cNvSpPr/>
          <p:nvPr/>
        </p:nvSpPr>
        <p:spPr>
          <a:xfrm>
            <a:off x="1844929" y="7694633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8" name="Rounded Rectangle"/>
          <p:cNvSpPr/>
          <p:nvPr/>
        </p:nvSpPr>
        <p:spPr>
          <a:xfrm>
            <a:off x="599101" y="9607972"/>
            <a:ext cx="2550022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9" name="Rounded Rectangle"/>
          <p:cNvSpPr/>
          <p:nvPr/>
        </p:nvSpPr>
        <p:spPr>
          <a:xfrm>
            <a:off x="3121792" y="9607972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672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673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674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675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676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677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678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79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80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81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82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83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84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685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6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7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8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89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0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1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2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3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4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5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696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697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98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699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00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1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2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3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04" name="Cache: fib(2) = 1"/>
          <p:cNvSpPr/>
          <p:nvPr/>
        </p:nvSpPr>
        <p:spPr>
          <a:xfrm>
            <a:off x="6659117" y="11459832"/>
            <a:ext cx="5541265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</a:t>
            </a:r>
          </a:p>
        </p:txBody>
      </p:sp>
      <p:sp>
        <p:nvSpPr>
          <p:cNvPr id="705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6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7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8" name="Rounded Rectangle"/>
          <p:cNvSpPr/>
          <p:nvPr/>
        </p:nvSpPr>
        <p:spPr>
          <a:xfrm>
            <a:off x="1844929" y="7694633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9" name="Rounded Rectangle"/>
          <p:cNvSpPr/>
          <p:nvPr/>
        </p:nvSpPr>
        <p:spPr>
          <a:xfrm>
            <a:off x="4361910" y="7694633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712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13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14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15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716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717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718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719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720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21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22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23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24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25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26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27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28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29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30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31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32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33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34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35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736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737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38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39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40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41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42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43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44" name="Cache: fib(2) = 1, fib(3) = 2"/>
          <p:cNvSpPr/>
          <p:nvPr/>
        </p:nvSpPr>
        <p:spPr>
          <a:xfrm>
            <a:off x="5011673" y="11459832"/>
            <a:ext cx="8836153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</a:t>
            </a:r>
          </a:p>
        </p:txBody>
      </p:sp>
      <p:sp>
        <p:nvSpPr>
          <p:cNvPr id="745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46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47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48" name="Rounded Rectangle"/>
          <p:cNvSpPr/>
          <p:nvPr/>
        </p:nvSpPr>
        <p:spPr>
          <a:xfrm>
            <a:off x="1844929" y="7694633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49" name="Rounded Rectangle"/>
          <p:cNvSpPr/>
          <p:nvPr/>
        </p:nvSpPr>
        <p:spPr>
          <a:xfrm>
            <a:off x="4361910" y="7694633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752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53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54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55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756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757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758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759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760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61" name="n = 1"/>
          <p:cNvSpPr/>
          <p:nvPr/>
        </p:nvSpPr>
        <p:spPr>
          <a:xfrm>
            <a:off x="755561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62" name="n = 0"/>
          <p:cNvSpPr/>
          <p:nvPr/>
        </p:nvSpPr>
        <p:spPr>
          <a:xfrm>
            <a:off x="10076062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63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64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65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66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67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68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69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70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71" name="Line"/>
          <p:cNvSpPr/>
          <p:nvPr/>
        </p:nvSpPr>
        <p:spPr>
          <a:xfrm flipV="1">
            <a:off x="8432605" y="7247747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72" name="Line"/>
          <p:cNvSpPr/>
          <p:nvPr/>
        </p:nvSpPr>
        <p:spPr>
          <a:xfrm flipH="1" flipV="1">
            <a:off x="9928564" y="7242103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73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74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75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776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777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78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779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780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81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82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83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84" name="Cache: fib(2) = 1, fib(3) = 2"/>
          <p:cNvSpPr/>
          <p:nvPr/>
        </p:nvSpPr>
        <p:spPr>
          <a:xfrm>
            <a:off x="5011673" y="11459832"/>
            <a:ext cx="8836153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</a:t>
            </a:r>
          </a:p>
        </p:txBody>
      </p:sp>
      <p:sp>
        <p:nvSpPr>
          <p:cNvPr id="785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6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7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8" name="Rounded Rectangle"/>
          <p:cNvSpPr/>
          <p:nvPr/>
        </p:nvSpPr>
        <p:spPr>
          <a:xfrm>
            <a:off x="8553517" y="5812552"/>
            <a:ext cx="2550021" cy="1717740"/>
          </a:xfrm>
          <a:prstGeom prst="roundRect">
            <a:avLst>
              <a:gd name="adj" fmla="val 12648"/>
            </a:avLst>
          </a:prstGeom>
          <a:ln w="2413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9" name="Don't recurse! Use the cache!"/>
          <p:cNvSpPr/>
          <p:nvPr/>
        </p:nvSpPr>
        <p:spPr>
          <a:xfrm>
            <a:off x="7924994" y="10186691"/>
            <a:ext cx="9854947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Don't recurse! Use the cache!</a:t>
            </a:r>
          </a:p>
        </p:txBody>
      </p:sp>
      <p:sp>
        <p:nvSpPr>
          <p:cNvPr id="790" name="Rounded Rectangle"/>
          <p:cNvSpPr/>
          <p:nvPr/>
        </p:nvSpPr>
        <p:spPr>
          <a:xfrm>
            <a:off x="7517323" y="11168881"/>
            <a:ext cx="3085508" cy="1717740"/>
          </a:xfrm>
          <a:prstGeom prst="roundRect">
            <a:avLst>
              <a:gd name="adj" fmla="val 12648"/>
            </a:avLst>
          </a:prstGeom>
          <a:ln w="2413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793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94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95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796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797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798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799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00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01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02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03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804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05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06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07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08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09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10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11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12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813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14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15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16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817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18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19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20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21" name="Cache: fib(2) = 1, fib(3) = 2"/>
          <p:cNvSpPr/>
          <p:nvPr/>
        </p:nvSpPr>
        <p:spPr>
          <a:xfrm>
            <a:off x="5011673" y="11459832"/>
            <a:ext cx="8836153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</a:t>
            </a:r>
          </a:p>
        </p:txBody>
      </p:sp>
      <p:sp>
        <p:nvSpPr>
          <p:cNvPr id="822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23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24" name="Rounded Rectangle"/>
          <p:cNvSpPr/>
          <p:nvPr/>
        </p:nvSpPr>
        <p:spPr>
          <a:xfrm>
            <a:off x="3081212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25" name="Rounded Rectangle"/>
          <p:cNvSpPr/>
          <p:nvPr/>
        </p:nvSpPr>
        <p:spPr>
          <a:xfrm>
            <a:off x="8553517" y="578129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828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29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30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31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832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833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834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35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36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37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38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839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0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1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2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3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4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5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6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47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848" name="n = 2"/>
          <p:cNvSpPr/>
          <p:nvPr/>
        </p:nvSpPr>
        <p:spPr>
          <a:xfrm>
            <a:off x="16074206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49" name="n = 1"/>
          <p:cNvSpPr/>
          <p:nvPr/>
        </p:nvSpPr>
        <p:spPr>
          <a:xfrm>
            <a:off x="18561911" y="6014787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50" name="n = 1"/>
          <p:cNvSpPr/>
          <p:nvPr/>
        </p:nvSpPr>
        <p:spPr>
          <a:xfrm>
            <a:off x="14828378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51" name="n = 0"/>
          <p:cNvSpPr/>
          <p:nvPr/>
        </p:nvSpPr>
        <p:spPr>
          <a:xfrm>
            <a:off x="17320032" y="7928126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852" name="Line"/>
          <p:cNvSpPr/>
          <p:nvPr/>
        </p:nvSpPr>
        <p:spPr>
          <a:xfrm flipV="1">
            <a:off x="16842800" y="5333534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53" name="Line"/>
          <p:cNvSpPr/>
          <p:nvPr/>
        </p:nvSpPr>
        <p:spPr>
          <a:xfrm flipH="1" flipV="1">
            <a:off x="18338759" y="5327889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54" name="Line"/>
          <p:cNvSpPr/>
          <p:nvPr/>
        </p:nvSpPr>
        <p:spPr>
          <a:xfrm flipV="1">
            <a:off x="15602684" y="7253474"/>
            <a:ext cx="1417516" cy="712684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55" name="Line"/>
          <p:cNvSpPr/>
          <p:nvPr/>
        </p:nvSpPr>
        <p:spPr>
          <a:xfrm flipH="1" flipV="1">
            <a:off x="17098642" y="7247831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56" name="Cache: fib(2) = 1, fib(3) = 2, fib(4) = 3"/>
          <p:cNvSpPr/>
          <p:nvPr/>
        </p:nvSpPr>
        <p:spPr>
          <a:xfrm>
            <a:off x="3364229" y="11754804"/>
            <a:ext cx="1213104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2, fib(4) = 3</a:t>
            </a:r>
          </a:p>
        </p:txBody>
      </p:sp>
      <p:sp>
        <p:nvSpPr>
          <p:cNvPr id="857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8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9" name="Rounded Rectangle"/>
          <p:cNvSpPr/>
          <p:nvPr/>
        </p:nvSpPr>
        <p:spPr>
          <a:xfrm>
            <a:off x="17089899" y="3869787"/>
            <a:ext cx="2550021" cy="1717740"/>
          </a:xfrm>
          <a:prstGeom prst="roundRect">
            <a:avLst>
              <a:gd name="adj" fmla="val 12648"/>
            </a:avLst>
          </a:prstGeom>
          <a:ln w="2413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0" name="Rounded Rectangle"/>
          <p:cNvSpPr/>
          <p:nvPr/>
        </p:nvSpPr>
        <p:spPr>
          <a:xfrm>
            <a:off x="9096079" y="11399233"/>
            <a:ext cx="3266248" cy="1717740"/>
          </a:xfrm>
          <a:prstGeom prst="roundRect">
            <a:avLst>
              <a:gd name="adj" fmla="val 12648"/>
            </a:avLst>
          </a:prstGeom>
          <a:ln w="2413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1" name="Don't recurse! Use the cache!"/>
          <p:cNvSpPr/>
          <p:nvPr/>
        </p:nvSpPr>
        <p:spPr>
          <a:xfrm>
            <a:off x="7924994" y="10186691"/>
            <a:ext cx="9854947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Don't recurse! Use the cache!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864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65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66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67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868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869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870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71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72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73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874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875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76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77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78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79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80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81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82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883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884" name="Cache: fib(2) = 1, fib(3) = 2, fib(4) = 3"/>
          <p:cNvSpPr/>
          <p:nvPr/>
        </p:nvSpPr>
        <p:spPr>
          <a:xfrm>
            <a:off x="3364229" y="11754804"/>
            <a:ext cx="1213104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2, fib(4) = 3</a:t>
            </a:r>
          </a:p>
        </p:txBody>
      </p:sp>
      <p:sp>
        <p:nvSpPr>
          <p:cNvPr id="885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6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7" name="Don't recurse! Use the cache!"/>
          <p:cNvSpPr/>
          <p:nvPr/>
        </p:nvSpPr>
        <p:spPr>
          <a:xfrm>
            <a:off x="7924994" y="10186691"/>
            <a:ext cx="9854947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Don't recurse! Use the cache!</a:t>
            </a:r>
          </a:p>
        </p:txBody>
      </p:sp>
      <p:sp>
        <p:nvSpPr>
          <p:cNvPr id="888" name="Rounded Rectangle"/>
          <p:cNvSpPr/>
          <p:nvPr/>
        </p:nvSpPr>
        <p:spPr>
          <a:xfrm>
            <a:off x="17089899" y="389957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891" name="Text"/>
          <p:cNvSpPr/>
          <p:nvPr/>
        </p:nvSpPr>
        <p:spPr>
          <a:xfrm>
            <a:off x="4770938" y="5693716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92" name="Text"/>
          <p:cNvSpPr/>
          <p:nvPr/>
        </p:nvSpPr>
        <p:spPr>
          <a:xfrm>
            <a:off x="9334500" y="4959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93" name="Text"/>
          <p:cNvSpPr/>
          <p:nvPr/>
        </p:nvSpPr>
        <p:spPr>
          <a:xfrm>
            <a:off x="6096000" y="33146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894" name="n = 5"/>
          <p:cNvSpPr/>
          <p:nvPr/>
        </p:nvSpPr>
        <p:spPr>
          <a:xfrm>
            <a:off x="11557000" y="2032000"/>
            <a:ext cx="2086232" cy="1254417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5</a:t>
            </a:r>
          </a:p>
        </p:txBody>
      </p:sp>
      <p:sp>
        <p:nvSpPr>
          <p:cNvPr id="895" name="n = 4"/>
          <p:cNvSpPr/>
          <p:nvPr/>
        </p:nvSpPr>
        <p:spPr>
          <a:xfrm>
            <a:off x="6081058" y="413123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4</a:t>
            </a:r>
          </a:p>
        </p:txBody>
      </p:sp>
      <p:sp>
        <p:nvSpPr>
          <p:cNvPr id="896" name="n = 3"/>
          <p:cNvSpPr/>
          <p:nvPr/>
        </p:nvSpPr>
        <p:spPr>
          <a:xfrm>
            <a:off x="3324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897" name="n = 2"/>
          <p:cNvSpPr/>
          <p:nvPr/>
        </p:nvSpPr>
        <p:spPr>
          <a:xfrm>
            <a:off x="8785411" y="6012955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98" name="n = 2"/>
          <p:cNvSpPr/>
          <p:nvPr/>
        </p:nvSpPr>
        <p:spPr>
          <a:xfrm>
            <a:off x="2076823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2</a:t>
            </a:r>
          </a:p>
        </p:txBody>
      </p:sp>
      <p:sp>
        <p:nvSpPr>
          <p:cNvPr id="899" name="n = 1"/>
          <p:cNvSpPr/>
          <p:nvPr/>
        </p:nvSpPr>
        <p:spPr>
          <a:xfrm>
            <a:off x="4564529" y="7926294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900" name="n = 1"/>
          <p:cNvSpPr/>
          <p:nvPr/>
        </p:nvSpPr>
        <p:spPr>
          <a:xfrm>
            <a:off x="830995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1</a:t>
            </a:r>
          </a:p>
        </p:txBody>
      </p:sp>
      <p:sp>
        <p:nvSpPr>
          <p:cNvPr id="901" name="n = 0"/>
          <p:cNvSpPr/>
          <p:nvPr/>
        </p:nvSpPr>
        <p:spPr>
          <a:xfrm>
            <a:off x="3322650" y="9839633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0</a:t>
            </a:r>
          </a:p>
        </p:txBody>
      </p:sp>
      <p:sp>
        <p:nvSpPr>
          <p:cNvPr id="902" name="Line"/>
          <p:cNvSpPr/>
          <p:nvPr/>
        </p:nvSpPr>
        <p:spPr>
          <a:xfrm flipV="1">
            <a:off x="7189682" y="3128076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3" name="Line"/>
          <p:cNvSpPr/>
          <p:nvPr/>
        </p:nvSpPr>
        <p:spPr>
          <a:xfrm flipH="1" flipV="1">
            <a:off x="12695505" y="3120605"/>
            <a:ext cx="5345965" cy="1027236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4" name="Line"/>
          <p:cNvSpPr/>
          <p:nvPr/>
        </p:nvSpPr>
        <p:spPr>
          <a:xfrm flipV="1">
            <a:off x="4332065" y="5339370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5" name="Line"/>
          <p:cNvSpPr/>
          <p:nvPr/>
        </p:nvSpPr>
        <p:spPr>
          <a:xfrm flipH="1" flipV="1">
            <a:off x="7058830" y="5331899"/>
            <a:ext cx="2593171" cy="653590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6" name="Line"/>
          <p:cNvSpPr/>
          <p:nvPr/>
        </p:nvSpPr>
        <p:spPr>
          <a:xfrm flipV="1">
            <a:off x="2845418" y="7245041"/>
            <a:ext cx="1417516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7" name="Line"/>
          <p:cNvSpPr/>
          <p:nvPr/>
        </p:nvSpPr>
        <p:spPr>
          <a:xfrm flipH="1" flipV="1">
            <a:off x="4341377" y="7239397"/>
            <a:ext cx="1327956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8" name="Line"/>
          <p:cNvSpPr/>
          <p:nvPr/>
        </p:nvSpPr>
        <p:spPr>
          <a:xfrm flipV="1">
            <a:off x="1605301" y="9164982"/>
            <a:ext cx="1417515" cy="71268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9" name="Line"/>
          <p:cNvSpPr/>
          <p:nvPr/>
        </p:nvSpPr>
        <p:spPr>
          <a:xfrm flipH="1" flipV="1">
            <a:off x="3101259" y="9159338"/>
            <a:ext cx="1327957" cy="690009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10" name="n = 3"/>
          <p:cNvSpPr/>
          <p:nvPr/>
        </p:nvSpPr>
        <p:spPr>
          <a:xfrm>
            <a:off x="17321793" y="4101448"/>
            <a:ext cx="2086233" cy="1254418"/>
          </a:xfrm>
          <a:prstGeom prst="roundRect">
            <a:avLst>
              <a:gd name="adj" fmla="val 15186"/>
            </a:avLst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n = 3</a:t>
            </a:r>
          </a:p>
        </p:txBody>
      </p:sp>
      <p:sp>
        <p:nvSpPr>
          <p:cNvPr id="911" name="Cache: fib(2) = 1, fib(3) = 2, fib(4) = 3, fib(5) = 5"/>
          <p:cNvSpPr/>
          <p:nvPr/>
        </p:nvSpPr>
        <p:spPr>
          <a:xfrm>
            <a:off x="1716785" y="11754804"/>
            <a:ext cx="1542592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2, fib(4) = 3, fib(5) = 5</a:t>
            </a:r>
          </a:p>
        </p:txBody>
      </p:sp>
      <p:sp>
        <p:nvSpPr>
          <p:cNvPr id="912" name="Rounded Rectangle"/>
          <p:cNvSpPr/>
          <p:nvPr/>
        </p:nvSpPr>
        <p:spPr>
          <a:xfrm>
            <a:off x="11325105" y="1812745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13" name="Rounded Rectangle"/>
          <p:cNvSpPr/>
          <p:nvPr/>
        </p:nvSpPr>
        <p:spPr>
          <a:xfrm>
            <a:off x="5849164" y="3900150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14" name="Rounded Rectangle"/>
          <p:cNvSpPr/>
          <p:nvPr/>
        </p:nvSpPr>
        <p:spPr>
          <a:xfrm>
            <a:off x="17089899" y="3899574"/>
            <a:ext cx="2550021" cy="1717740"/>
          </a:xfrm>
          <a:prstGeom prst="roundRect">
            <a:avLst>
              <a:gd name="adj" fmla="val 12648"/>
            </a:avLst>
          </a:prstGeom>
          <a:ln w="76200">
            <a:solidFill>
              <a:srgbClr val="FF2F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grpSp>
        <p:nvGrpSpPr>
          <p:cNvPr id="937" name="Group"/>
          <p:cNvGrpSpPr/>
          <p:nvPr/>
        </p:nvGrpSpPr>
        <p:grpSpPr>
          <a:xfrm>
            <a:off x="830995" y="2032000"/>
            <a:ext cx="18577032" cy="9062051"/>
            <a:chOff x="0" y="0"/>
            <a:chExt cx="18577030" cy="9062050"/>
          </a:xfrm>
        </p:grpSpPr>
        <p:sp>
          <p:nvSpPr>
            <p:cNvPr id="917" name="Text"/>
            <p:cNvSpPr/>
            <p:nvPr/>
          </p:nvSpPr>
          <p:spPr>
            <a:xfrm>
              <a:off x="3939942" y="3661716"/>
              <a:ext cx="19050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457200">
                <a:lnSpc>
                  <a:spcPts val="2800"/>
                </a:lnSpc>
                <a:defRPr sz="1200"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/>
              <a:r>
                <a:t> </a:t>
              </a:r>
            </a:p>
          </p:txBody>
        </p:sp>
        <p:sp>
          <p:nvSpPr>
            <p:cNvPr id="918" name="Text"/>
            <p:cNvSpPr/>
            <p:nvPr/>
          </p:nvSpPr>
          <p:spPr>
            <a:xfrm>
              <a:off x="8503504" y="2927349"/>
              <a:ext cx="19050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457200">
                <a:lnSpc>
                  <a:spcPts val="2800"/>
                </a:lnSpc>
                <a:defRPr sz="1200"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/>
              <a:r>
                <a:t> </a:t>
              </a:r>
            </a:p>
          </p:txBody>
        </p:sp>
        <p:sp>
          <p:nvSpPr>
            <p:cNvPr id="919" name="Text"/>
            <p:cNvSpPr/>
            <p:nvPr/>
          </p:nvSpPr>
          <p:spPr>
            <a:xfrm>
              <a:off x="5265004" y="1282699"/>
              <a:ext cx="19050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457200">
                <a:lnSpc>
                  <a:spcPts val="2800"/>
                </a:lnSpc>
                <a:defRPr sz="1200"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/>
              <a:r>
                <a:t> </a:t>
              </a:r>
            </a:p>
          </p:txBody>
        </p:sp>
        <p:sp>
          <p:nvSpPr>
            <p:cNvPr id="920" name="n = 5"/>
            <p:cNvSpPr/>
            <p:nvPr/>
          </p:nvSpPr>
          <p:spPr>
            <a:xfrm>
              <a:off x="10726004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5</a:t>
              </a:r>
            </a:p>
          </p:txBody>
        </p:sp>
        <p:sp>
          <p:nvSpPr>
            <p:cNvPr id="921" name="n = 4"/>
            <p:cNvSpPr/>
            <p:nvPr/>
          </p:nvSpPr>
          <p:spPr>
            <a:xfrm>
              <a:off x="5250062" y="2099235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4</a:t>
              </a:r>
            </a:p>
          </p:txBody>
        </p:sp>
        <p:sp>
          <p:nvSpPr>
            <p:cNvPr id="922" name="n = 3"/>
            <p:cNvSpPr/>
            <p:nvPr/>
          </p:nvSpPr>
          <p:spPr>
            <a:xfrm>
              <a:off x="2493415" y="3980955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  <p:sp>
          <p:nvSpPr>
            <p:cNvPr id="923" name="n = 2"/>
            <p:cNvSpPr/>
            <p:nvPr/>
          </p:nvSpPr>
          <p:spPr>
            <a:xfrm>
              <a:off x="7954416" y="3980955"/>
              <a:ext cx="2086232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924" name="n = 2"/>
            <p:cNvSpPr/>
            <p:nvPr/>
          </p:nvSpPr>
          <p:spPr>
            <a:xfrm>
              <a:off x="1245827" y="5894294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925" name="n = 1"/>
            <p:cNvSpPr/>
            <p:nvPr/>
          </p:nvSpPr>
          <p:spPr>
            <a:xfrm>
              <a:off x="3733533" y="5894294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926" name="n = 1"/>
            <p:cNvSpPr/>
            <p:nvPr/>
          </p:nvSpPr>
          <p:spPr>
            <a:xfrm>
              <a:off x="0" y="7807633"/>
              <a:ext cx="2086232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927" name="n = 0"/>
            <p:cNvSpPr/>
            <p:nvPr/>
          </p:nvSpPr>
          <p:spPr>
            <a:xfrm>
              <a:off x="2491654" y="7807633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  <p:sp>
          <p:nvSpPr>
            <p:cNvPr id="928" name="Line"/>
            <p:cNvSpPr/>
            <p:nvPr/>
          </p:nvSpPr>
          <p:spPr>
            <a:xfrm flipV="1">
              <a:off x="6358686" y="1096076"/>
              <a:ext cx="5345965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29" name="Line"/>
            <p:cNvSpPr/>
            <p:nvPr/>
          </p:nvSpPr>
          <p:spPr>
            <a:xfrm flipH="1" flipV="1">
              <a:off x="11864509" y="1088605"/>
              <a:ext cx="5345965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0" name="Line"/>
            <p:cNvSpPr/>
            <p:nvPr/>
          </p:nvSpPr>
          <p:spPr>
            <a:xfrm flipV="1">
              <a:off x="3501069" y="3307370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1" name="Line"/>
            <p:cNvSpPr/>
            <p:nvPr/>
          </p:nvSpPr>
          <p:spPr>
            <a:xfrm flipH="1" flipV="1">
              <a:off x="6227834" y="3299899"/>
              <a:ext cx="2593171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2" name="Line"/>
            <p:cNvSpPr/>
            <p:nvPr/>
          </p:nvSpPr>
          <p:spPr>
            <a:xfrm flipV="1">
              <a:off x="2014422" y="5213041"/>
              <a:ext cx="1417516" cy="712683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3" name="Line"/>
            <p:cNvSpPr/>
            <p:nvPr/>
          </p:nvSpPr>
          <p:spPr>
            <a:xfrm flipH="1" flipV="1">
              <a:off x="3510381" y="5207397"/>
              <a:ext cx="1327956" cy="69000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4" name="Line"/>
            <p:cNvSpPr/>
            <p:nvPr/>
          </p:nvSpPr>
          <p:spPr>
            <a:xfrm flipV="1">
              <a:off x="774305" y="7132982"/>
              <a:ext cx="1417515" cy="712683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5" name="Line"/>
            <p:cNvSpPr/>
            <p:nvPr/>
          </p:nvSpPr>
          <p:spPr>
            <a:xfrm flipH="1" flipV="1">
              <a:off x="2270263" y="7127338"/>
              <a:ext cx="1327957" cy="69000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36" name="n = 3"/>
            <p:cNvSpPr/>
            <p:nvPr/>
          </p:nvSpPr>
          <p:spPr>
            <a:xfrm>
              <a:off x="16490798" y="2069448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</p:grpSp>
      <p:sp>
        <p:nvSpPr>
          <p:cNvPr id="938" name="Cache: fib(2) = 1, fib(3) = 2, fib(4) = 3, fib(5) = 5"/>
          <p:cNvSpPr/>
          <p:nvPr/>
        </p:nvSpPr>
        <p:spPr>
          <a:xfrm>
            <a:off x="1716785" y="11754804"/>
            <a:ext cx="1542592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Cache: fib(2) = 1, fib(3) = 2, fib(4) = 3, fib(5) = 5</a:t>
            </a:r>
          </a:p>
        </p:txBody>
      </p:sp>
      <p:sp>
        <p:nvSpPr>
          <p:cNvPr id="939" name="done!"/>
          <p:cNvSpPr/>
          <p:nvPr/>
        </p:nvSpPr>
        <p:spPr>
          <a:xfrm>
            <a:off x="13718422" y="7417618"/>
            <a:ext cx="2271904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done!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942" name="long memoizationFib(int n) {…"/>
          <p:cNvSpPr/>
          <p:nvPr/>
        </p:nvSpPr>
        <p:spPr>
          <a:xfrm>
            <a:off x="689300" y="1538831"/>
            <a:ext cx="23005400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memoizationFib(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Map&lt;</a:t>
            </a:r>
            <a:r>
              <a:rPr>
                <a:solidFill>
                  <a:srgbClr val="0433FF"/>
                </a:solidFill>
              </a:rPr>
              <a:t>int</a:t>
            </a:r>
            <a:r>
              <a:t>,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&gt; cache;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memoizationFib(cache, n);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943" name="setup for helper function"/>
          <p:cNvSpPr/>
          <p:nvPr/>
        </p:nvSpPr>
        <p:spPr>
          <a:xfrm>
            <a:off x="7396562" y="6435409"/>
            <a:ext cx="674751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setup for helper function</a:t>
            </a:r>
          </a:p>
        </p:txBody>
      </p:sp>
      <p:sp>
        <p:nvSpPr>
          <p:cNvPr id="944" name="Line"/>
          <p:cNvSpPr/>
          <p:nvPr/>
        </p:nvSpPr>
        <p:spPr>
          <a:xfrm>
            <a:off x="6091109" y="3875282"/>
            <a:ext cx="2059293" cy="2059293"/>
          </a:xfrm>
          <a:prstGeom prst="line">
            <a:avLst/>
          </a:prstGeom>
          <a:ln w="76200">
            <a:solidFill>
              <a:srgbClr val="7F0325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947" name="long memoizationFib(int n) {…"/>
          <p:cNvSpPr/>
          <p:nvPr/>
        </p:nvSpPr>
        <p:spPr>
          <a:xfrm>
            <a:off x="689300" y="1538831"/>
            <a:ext cx="23005400" cy="1210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memoizationFib(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Map&lt;</a:t>
            </a:r>
            <a:r>
              <a:rPr>
                <a:solidFill>
                  <a:srgbClr val="0433FF"/>
                </a:solidFill>
              </a:rPr>
              <a:t>int</a:t>
            </a:r>
            <a:r>
              <a:t>,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&gt; cache;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memoizationFib(cache, n);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memoizationFib(Map&lt;</a:t>
            </a:r>
            <a:r>
              <a:rPr>
                <a:solidFill>
                  <a:srgbClr val="0433FF"/>
                </a:solidFill>
              </a:rPr>
              <a:t>int</a:t>
            </a:r>
            <a:r>
              <a:t>,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&gt;&amp;cache,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0) {</a:t>
            </a:r>
          </a:p>
          <a:p>
            <a:pPr algn="l" defTabSz="457200">
              <a:tabLst>
                <a:tab pos="558800" algn="l"/>
              </a:tabLst>
              <a:defRPr sz="39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 #1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== 1) {</a:t>
            </a:r>
          </a:p>
          <a:p>
            <a:pPr algn="l" defTabSz="457200">
              <a:tabLst>
                <a:tab pos="558800" algn="l"/>
              </a:tabLst>
              <a:defRPr sz="39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 #2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(cache.containsKey(n)) {</a:t>
            </a:r>
          </a:p>
          <a:p>
            <a:pPr algn="l" defTabSz="457200">
              <a:tabLst>
                <a:tab pos="558800" algn="l"/>
              </a:tabLst>
              <a:defRPr sz="39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 #3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cache[n];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9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// recursive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 result = memoizationFib(cache, n-1) + memoizationFib(cache, n-2);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cache[n] = result;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558800" algn="l"/>
              </a:tabLst>
              <a:defRPr sz="39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pic>
        <p:nvPicPr>
          <p:cNvPr id="94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3182" y="3184717"/>
            <a:ext cx="2794770" cy="2661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949" name="key.jpg" descr="key.jpg"/>
          <p:cNvPicPr>
            <a:picLocks noChangeAspect="1"/>
          </p:cNvPicPr>
          <p:nvPr/>
        </p:nvPicPr>
        <p:blipFill>
          <a:blip r:embed="rId3">
            <a:extLst/>
          </a:blip>
          <a:srcRect l="9090" t="7771" r="7730" b="9205"/>
          <a:stretch>
            <a:fillRect/>
          </a:stretch>
        </p:blipFill>
        <p:spPr>
          <a:xfrm>
            <a:off x="8287497" y="9109648"/>
            <a:ext cx="1006102" cy="1004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6" y="0"/>
                </a:moveTo>
                <a:cubicBezTo>
                  <a:pt x="12762" y="31"/>
                  <a:pt x="10444" y="2354"/>
                  <a:pt x="10690" y="5723"/>
                </a:cubicBezTo>
                <a:cubicBezTo>
                  <a:pt x="10725" y="6203"/>
                  <a:pt x="10731" y="6598"/>
                  <a:pt x="10665" y="6979"/>
                </a:cubicBezTo>
                <a:cubicBezTo>
                  <a:pt x="10682" y="7031"/>
                  <a:pt x="10698" y="7079"/>
                  <a:pt x="10716" y="7131"/>
                </a:cubicBezTo>
                <a:lnTo>
                  <a:pt x="10920" y="7738"/>
                </a:lnTo>
                <a:lnTo>
                  <a:pt x="10588" y="8067"/>
                </a:lnTo>
                <a:cubicBezTo>
                  <a:pt x="10584" y="8070"/>
                  <a:pt x="10576" y="8081"/>
                  <a:pt x="10571" y="8084"/>
                </a:cubicBezTo>
                <a:lnTo>
                  <a:pt x="9312" y="9323"/>
                </a:lnTo>
                <a:cubicBezTo>
                  <a:pt x="8517" y="10248"/>
                  <a:pt x="7299" y="11488"/>
                  <a:pt x="5426" y="13352"/>
                </a:cubicBezTo>
                <a:cubicBezTo>
                  <a:pt x="2441" y="16323"/>
                  <a:pt x="0" y="19023"/>
                  <a:pt x="0" y="19354"/>
                </a:cubicBezTo>
                <a:cubicBezTo>
                  <a:pt x="0" y="19684"/>
                  <a:pt x="317" y="20275"/>
                  <a:pt x="706" y="20660"/>
                </a:cubicBezTo>
                <a:cubicBezTo>
                  <a:pt x="1645" y="21591"/>
                  <a:pt x="2358" y="21540"/>
                  <a:pt x="3555" y="20466"/>
                </a:cubicBezTo>
                <a:cubicBezTo>
                  <a:pt x="3708" y="20329"/>
                  <a:pt x="3829" y="20227"/>
                  <a:pt x="3946" y="20137"/>
                </a:cubicBezTo>
                <a:cubicBezTo>
                  <a:pt x="4073" y="20020"/>
                  <a:pt x="4186" y="19918"/>
                  <a:pt x="4201" y="19918"/>
                </a:cubicBezTo>
                <a:cubicBezTo>
                  <a:pt x="4204" y="19918"/>
                  <a:pt x="4229" y="19940"/>
                  <a:pt x="4235" y="19944"/>
                </a:cubicBezTo>
                <a:cubicBezTo>
                  <a:pt x="4605" y="19762"/>
                  <a:pt x="4842" y="19932"/>
                  <a:pt x="5290" y="20466"/>
                </a:cubicBezTo>
                <a:cubicBezTo>
                  <a:pt x="5754" y="21021"/>
                  <a:pt x="6344" y="21309"/>
                  <a:pt x="6821" y="21326"/>
                </a:cubicBezTo>
                <a:cubicBezTo>
                  <a:pt x="7297" y="21344"/>
                  <a:pt x="7663" y="21088"/>
                  <a:pt x="7663" y="20550"/>
                </a:cubicBezTo>
                <a:cubicBezTo>
                  <a:pt x="7663" y="20494"/>
                  <a:pt x="7650" y="20436"/>
                  <a:pt x="7637" y="20373"/>
                </a:cubicBezTo>
                <a:cubicBezTo>
                  <a:pt x="7489" y="20175"/>
                  <a:pt x="7113" y="19763"/>
                  <a:pt x="6676" y="19328"/>
                </a:cubicBezTo>
                <a:lnTo>
                  <a:pt x="5707" y="18367"/>
                </a:lnTo>
                <a:lnTo>
                  <a:pt x="6319" y="17760"/>
                </a:lnTo>
                <a:lnTo>
                  <a:pt x="6923" y="17153"/>
                </a:lnTo>
                <a:lnTo>
                  <a:pt x="7093" y="17322"/>
                </a:lnTo>
                <a:cubicBezTo>
                  <a:pt x="7100" y="17328"/>
                  <a:pt x="7111" y="17331"/>
                  <a:pt x="7118" y="17339"/>
                </a:cubicBezTo>
                <a:cubicBezTo>
                  <a:pt x="7120" y="17341"/>
                  <a:pt x="7116" y="17344"/>
                  <a:pt x="7118" y="17347"/>
                </a:cubicBezTo>
                <a:lnTo>
                  <a:pt x="7288" y="17516"/>
                </a:lnTo>
                <a:cubicBezTo>
                  <a:pt x="7564" y="17615"/>
                  <a:pt x="7883" y="17820"/>
                  <a:pt x="8249" y="18148"/>
                </a:cubicBezTo>
                <a:cubicBezTo>
                  <a:pt x="9160" y="18965"/>
                  <a:pt x="9616" y="19061"/>
                  <a:pt x="10129" y="18553"/>
                </a:cubicBezTo>
                <a:cubicBezTo>
                  <a:pt x="10429" y="18255"/>
                  <a:pt x="10520" y="17973"/>
                  <a:pt x="10376" y="17609"/>
                </a:cubicBezTo>
                <a:cubicBezTo>
                  <a:pt x="10279" y="17477"/>
                  <a:pt x="9884" y="17058"/>
                  <a:pt x="9406" y="16580"/>
                </a:cubicBezTo>
                <a:lnTo>
                  <a:pt x="8692" y="15864"/>
                </a:lnTo>
                <a:cubicBezTo>
                  <a:pt x="8690" y="15863"/>
                  <a:pt x="8684" y="15856"/>
                  <a:pt x="8683" y="15855"/>
                </a:cubicBezTo>
                <a:lnTo>
                  <a:pt x="8462" y="15636"/>
                </a:lnTo>
                <a:lnTo>
                  <a:pt x="10180" y="13925"/>
                </a:lnTo>
                <a:cubicBezTo>
                  <a:pt x="10446" y="13646"/>
                  <a:pt x="10728" y="13363"/>
                  <a:pt x="11107" y="12981"/>
                </a:cubicBezTo>
                <a:cubicBezTo>
                  <a:pt x="11500" y="12584"/>
                  <a:pt x="11846" y="12251"/>
                  <a:pt x="12161" y="11970"/>
                </a:cubicBezTo>
                <a:lnTo>
                  <a:pt x="13675" y="10461"/>
                </a:lnTo>
                <a:lnTo>
                  <a:pt x="14152" y="10629"/>
                </a:lnTo>
                <a:cubicBezTo>
                  <a:pt x="14227" y="10656"/>
                  <a:pt x="14303" y="10682"/>
                  <a:pt x="14381" y="10705"/>
                </a:cubicBezTo>
                <a:cubicBezTo>
                  <a:pt x="14641" y="10669"/>
                  <a:pt x="14904" y="10664"/>
                  <a:pt x="15189" y="10705"/>
                </a:cubicBezTo>
                <a:cubicBezTo>
                  <a:pt x="19062" y="11264"/>
                  <a:pt x="21600" y="8077"/>
                  <a:pt x="21559" y="5032"/>
                </a:cubicBezTo>
                <a:cubicBezTo>
                  <a:pt x="21534" y="3205"/>
                  <a:pt x="20576" y="1429"/>
                  <a:pt x="18429" y="539"/>
                </a:cubicBezTo>
                <a:cubicBezTo>
                  <a:pt x="17516" y="161"/>
                  <a:pt x="16619" y="-9"/>
                  <a:pt x="15776" y="0"/>
                </a:cubicBezTo>
                <a:close/>
                <a:moveTo>
                  <a:pt x="16261" y="3068"/>
                </a:moveTo>
                <a:cubicBezTo>
                  <a:pt x="16833" y="3084"/>
                  <a:pt x="17258" y="3282"/>
                  <a:pt x="17689" y="3709"/>
                </a:cubicBezTo>
                <a:cubicBezTo>
                  <a:pt x="18030" y="4047"/>
                  <a:pt x="18370" y="4622"/>
                  <a:pt x="18293" y="4746"/>
                </a:cubicBezTo>
                <a:cubicBezTo>
                  <a:pt x="18273" y="4777"/>
                  <a:pt x="18281" y="4823"/>
                  <a:pt x="18319" y="4847"/>
                </a:cubicBezTo>
                <a:cubicBezTo>
                  <a:pt x="18357" y="4870"/>
                  <a:pt x="18395" y="5066"/>
                  <a:pt x="18395" y="5285"/>
                </a:cubicBezTo>
                <a:cubicBezTo>
                  <a:pt x="18395" y="5682"/>
                  <a:pt x="18272" y="6067"/>
                  <a:pt x="18064" y="6406"/>
                </a:cubicBezTo>
                <a:cubicBezTo>
                  <a:pt x="17975" y="6611"/>
                  <a:pt x="17857" y="6796"/>
                  <a:pt x="17706" y="6946"/>
                </a:cubicBezTo>
                <a:cubicBezTo>
                  <a:pt x="17167" y="7480"/>
                  <a:pt x="16476" y="7612"/>
                  <a:pt x="15827" y="7485"/>
                </a:cubicBezTo>
                <a:cubicBezTo>
                  <a:pt x="15458" y="7450"/>
                  <a:pt x="15200" y="7353"/>
                  <a:pt x="14874" y="7140"/>
                </a:cubicBezTo>
                <a:cubicBezTo>
                  <a:pt x="14568" y="6939"/>
                  <a:pt x="14327" y="6683"/>
                  <a:pt x="14160" y="6389"/>
                </a:cubicBezTo>
                <a:cubicBezTo>
                  <a:pt x="13894" y="5985"/>
                  <a:pt x="13772" y="5506"/>
                  <a:pt x="13888" y="5024"/>
                </a:cubicBezTo>
                <a:cubicBezTo>
                  <a:pt x="13945" y="4542"/>
                  <a:pt x="14160" y="4077"/>
                  <a:pt x="14543" y="3709"/>
                </a:cubicBezTo>
                <a:cubicBezTo>
                  <a:pt x="14977" y="3291"/>
                  <a:pt x="15399" y="3110"/>
                  <a:pt x="16006" y="3077"/>
                </a:cubicBezTo>
                <a:cubicBezTo>
                  <a:pt x="16094" y="3072"/>
                  <a:pt x="16180" y="3066"/>
                  <a:pt x="16261" y="3068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8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Memoization: Don't re-do unnecessary work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Memoization: Don't re-do unnecessary work!</a:t>
            </a:r>
          </a:p>
        </p:txBody>
      </p:sp>
      <p:sp>
        <p:nvSpPr>
          <p:cNvPr id="952" name="Complexity?"/>
          <p:cNvSpPr/>
          <p:nvPr/>
        </p:nvSpPr>
        <p:spPr>
          <a:xfrm>
            <a:off x="9517189" y="2273785"/>
            <a:ext cx="5349622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Complexity?  </a:t>
            </a:r>
          </a:p>
        </p:txBody>
      </p:sp>
      <p:grpSp>
        <p:nvGrpSpPr>
          <p:cNvPr id="973" name="Group"/>
          <p:cNvGrpSpPr/>
          <p:nvPr/>
        </p:nvGrpSpPr>
        <p:grpSpPr>
          <a:xfrm>
            <a:off x="443264" y="4185196"/>
            <a:ext cx="18577031" cy="9062051"/>
            <a:chOff x="0" y="0"/>
            <a:chExt cx="18577030" cy="9062050"/>
          </a:xfrm>
        </p:grpSpPr>
        <p:sp>
          <p:nvSpPr>
            <p:cNvPr id="953" name="Text"/>
            <p:cNvSpPr/>
            <p:nvPr/>
          </p:nvSpPr>
          <p:spPr>
            <a:xfrm>
              <a:off x="3939942" y="3661716"/>
              <a:ext cx="19050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457200">
                <a:lnSpc>
                  <a:spcPts val="2800"/>
                </a:lnSpc>
                <a:defRPr sz="1200"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/>
              <a:r>
                <a:t> </a:t>
              </a:r>
            </a:p>
          </p:txBody>
        </p:sp>
        <p:sp>
          <p:nvSpPr>
            <p:cNvPr id="954" name="Text"/>
            <p:cNvSpPr/>
            <p:nvPr/>
          </p:nvSpPr>
          <p:spPr>
            <a:xfrm>
              <a:off x="8503504" y="2927349"/>
              <a:ext cx="19050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457200">
                <a:lnSpc>
                  <a:spcPts val="2800"/>
                </a:lnSpc>
                <a:defRPr sz="1200"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/>
              <a:r>
                <a:t> </a:t>
              </a:r>
            </a:p>
          </p:txBody>
        </p:sp>
        <p:sp>
          <p:nvSpPr>
            <p:cNvPr id="955" name="Text"/>
            <p:cNvSpPr/>
            <p:nvPr/>
          </p:nvSpPr>
          <p:spPr>
            <a:xfrm>
              <a:off x="5265004" y="1282699"/>
              <a:ext cx="19050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457200">
                <a:lnSpc>
                  <a:spcPts val="2800"/>
                </a:lnSpc>
                <a:defRPr sz="1200"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/>
              <a:r>
                <a:t> </a:t>
              </a:r>
            </a:p>
          </p:txBody>
        </p:sp>
        <p:sp>
          <p:nvSpPr>
            <p:cNvPr id="956" name="n = 5"/>
            <p:cNvSpPr/>
            <p:nvPr/>
          </p:nvSpPr>
          <p:spPr>
            <a:xfrm>
              <a:off x="10726004" y="0"/>
              <a:ext cx="2086233" cy="1254417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5</a:t>
              </a:r>
            </a:p>
          </p:txBody>
        </p:sp>
        <p:sp>
          <p:nvSpPr>
            <p:cNvPr id="957" name="n = 4"/>
            <p:cNvSpPr/>
            <p:nvPr/>
          </p:nvSpPr>
          <p:spPr>
            <a:xfrm>
              <a:off x="5250062" y="2099235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4</a:t>
              </a:r>
            </a:p>
          </p:txBody>
        </p:sp>
        <p:sp>
          <p:nvSpPr>
            <p:cNvPr id="958" name="n = 3"/>
            <p:cNvSpPr/>
            <p:nvPr/>
          </p:nvSpPr>
          <p:spPr>
            <a:xfrm>
              <a:off x="2493415" y="3980955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  <p:sp>
          <p:nvSpPr>
            <p:cNvPr id="959" name="n = 2"/>
            <p:cNvSpPr/>
            <p:nvPr/>
          </p:nvSpPr>
          <p:spPr>
            <a:xfrm>
              <a:off x="7954416" y="3980955"/>
              <a:ext cx="2086232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960" name="n = 2"/>
            <p:cNvSpPr/>
            <p:nvPr/>
          </p:nvSpPr>
          <p:spPr>
            <a:xfrm>
              <a:off x="1245827" y="5894294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2</a:t>
              </a:r>
            </a:p>
          </p:txBody>
        </p:sp>
        <p:sp>
          <p:nvSpPr>
            <p:cNvPr id="961" name="n = 1"/>
            <p:cNvSpPr/>
            <p:nvPr/>
          </p:nvSpPr>
          <p:spPr>
            <a:xfrm>
              <a:off x="3733533" y="5894294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962" name="n = 1"/>
            <p:cNvSpPr/>
            <p:nvPr/>
          </p:nvSpPr>
          <p:spPr>
            <a:xfrm>
              <a:off x="0" y="7807633"/>
              <a:ext cx="2086232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1</a:t>
              </a:r>
            </a:p>
          </p:txBody>
        </p:sp>
        <p:sp>
          <p:nvSpPr>
            <p:cNvPr id="963" name="n = 0"/>
            <p:cNvSpPr/>
            <p:nvPr/>
          </p:nvSpPr>
          <p:spPr>
            <a:xfrm>
              <a:off x="2491654" y="7807633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0</a:t>
              </a:r>
            </a:p>
          </p:txBody>
        </p:sp>
        <p:sp>
          <p:nvSpPr>
            <p:cNvPr id="964" name="Line"/>
            <p:cNvSpPr/>
            <p:nvPr/>
          </p:nvSpPr>
          <p:spPr>
            <a:xfrm flipV="1">
              <a:off x="6358686" y="1096076"/>
              <a:ext cx="5345965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65" name="Line"/>
            <p:cNvSpPr/>
            <p:nvPr/>
          </p:nvSpPr>
          <p:spPr>
            <a:xfrm flipH="1" flipV="1">
              <a:off x="11864509" y="1088605"/>
              <a:ext cx="5345965" cy="1027236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66" name="Line"/>
            <p:cNvSpPr/>
            <p:nvPr/>
          </p:nvSpPr>
          <p:spPr>
            <a:xfrm flipV="1">
              <a:off x="3501069" y="3307370"/>
              <a:ext cx="2593170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67" name="Line"/>
            <p:cNvSpPr/>
            <p:nvPr/>
          </p:nvSpPr>
          <p:spPr>
            <a:xfrm flipH="1" flipV="1">
              <a:off x="6227834" y="3299899"/>
              <a:ext cx="2593171" cy="653590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68" name="Line"/>
            <p:cNvSpPr/>
            <p:nvPr/>
          </p:nvSpPr>
          <p:spPr>
            <a:xfrm flipV="1">
              <a:off x="2014422" y="5213041"/>
              <a:ext cx="1417516" cy="712683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69" name="Line"/>
            <p:cNvSpPr/>
            <p:nvPr/>
          </p:nvSpPr>
          <p:spPr>
            <a:xfrm flipH="1" flipV="1">
              <a:off x="3510381" y="5207397"/>
              <a:ext cx="1327956" cy="69000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70" name="Line"/>
            <p:cNvSpPr/>
            <p:nvPr/>
          </p:nvSpPr>
          <p:spPr>
            <a:xfrm flipV="1">
              <a:off x="774305" y="7132982"/>
              <a:ext cx="1417515" cy="712683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71" name="Line"/>
            <p:cNvSpPr/>
            <p:nvPr/>
          </p:nvSpPr>
          <p:spPr>
            <a:xfrm flipH="1" flipV="1">
              <a:off x="2270263" y="7127338"/>
              <a:ext cx="1327957" cy="690009"/>
            </a:xfrm>
            <a:prstGeom prst="line">
              <a:avLst/>
            </a:prstGeom>
            <a:noFill/>
            <a:ln w="76200" cap="flat">
              <a:solidFill>
                <a:srgbClr val="7F0325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972" name="n = 3"/>
            <p:cNvSpPr/>
            <p:nvPr/>
          </p:nvSpPr>
          <p:spPr>
            <a:xfrm>
              <a:off x="16490798" y="2069448"/>
              <a:ext cx="2086233" cy="1254418"/>
            </a:xfrm>
            <a:prstGeom prst="roundRect">
              <a:avLst>
                <a:gd name="adj" fmla="val 15186"/>
              </a:avLst>
            </a:prstGeom>
            <a:solidFill>
              <a:srgbClr val="FFFB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 = 3</a:t>
              </a:r>
            </a:p>
          </p:txBody>
        </p:sp>
      </p:grpSp>
      <p:sp>
        <p:nvSpPr>
          <p:cNvPr id="974" name="The recursive path only happens on the left..."/>
          <p:cNvSpPr/>
          <p:nvPr/>
        </p:nvSpPr>
        <p:spPr>
          <a:xfrm>
            <a:off x="7004463" y="10047711"/>
            <a:ext cx="17306672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 recursive path only happens on the left...</a:t>
            </a:r>
          </a:p>
        </p:txBody>
      </p:sp>
      <p:sp>
        <p:nvSpPr>
          <p:cNvPr id="975" name="O(n log n) if using a map for the cache"/>
          <p:cNvSpPr/>
          <p:nvPr/>
        </p:nvSpPr>
        <p:spPr>
          <a:xfrm>
            <a:off x="7026474" y="11357902"/>
            <a:ext cx="15065503" cy="115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 log n) </a:t>
            </a:r>
            <a:r>
              <a:t>if using a map for the cache</a:t>
            </a:r>
          </a:p>
        </p:txBody>
      </p:sp>
      <p:sp>
        <p:nvSpPr>
          <p:cNvPr id="976" name="O(n) if using a hashmap for the cache"/>
          <p:cNvSpPr/>
          <p:nvPr/>
        </p:nvSpPr>
        <p:spPr>
          <a:xfrm>
            <a:off x="7273172" y="12499323"/>
            <a:ext cx="14572108" cy="115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O(n) </a:t>
            </a:r>
            <a:r>
              <a:t>if using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hash</a:t>
            </a:r>
            <a:r>
              <a:t>map for the cache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5" grpId="1"/>
      <p:bldP build="whole" bldLvl="1" animBg="1" rev="0" advAuto="0" spid="976" grpId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Fibonacci: the bigger pictur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the bigger picture</a:t>
            </a:r>
          </a:p>
        </p:txBody>
      </p:sp>
      <p:sp>
        <p:nvSpPr>
          <p:cNvPr id="979" name="There are actually many ways to write a fibonacci function.…"/>
          <p:cNvSpPr/>
          <p:nvPr/>
        </p:nvSpPr>
        <p:spPr>
          <a:xfrm>
            <a:off x="2071115" y="1953137"/>
            <a:ext cx="20241769" cy="28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6000"/>
            </a:pPr>
            <a:r>
              <a:t>There are actually many ways to write a fibonacci function.</a:t>
            </a:r>
          </a:p>
          <a:p>
            <a:pPr>
              <a:defRPr sz="6000"/>
            </a:pPr>
          </a:p>
          <a:p>
            <a:pPr>
              <a:defRPr sz="6000"/>
            </a:pPr>
            <a:r>
              <a:t>This is a case where the plain old iterative function works fine:</a:t>
            </a:r>
          </a:p>
        </p:txBody>
      </p:sp>
      <p:sp>
        <p:nvSpPr>
          <p:cNvPr id="980" name="long iterativeFib(int n) {…"/>
          <p:cNvSpPr/>
          <p:nvPr/>
        </p:nvSpPr>
        <p:spPr>
          <a:xfrm>
            <a:off x="697011" y="5287485"/>
            <a:ext cx="11430187" cy="8267701"/>
          </a:xfrm>
          <a:prstGeom prst="rect">
            <a:avLst/>
          </a:prstGeom>
          <a:ln w="762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iterativeFib(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0) {</a:t>
            </a:r>
          </a:p>
          <a:p>
            <a:pPr algn="l" defTabSz="457200">
              <a:tabLst>
                <a:tab pos="558800" algn="l"/>
              </a:tabLst>
              <a:defRPr sz="42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 prev0 = 0;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 prev1 = 1;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i=n; i &gt;= 2; i--) {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 temp = prev0 + prev1;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    prev0 = prev1;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    prev1 = temp;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prev1;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981" name="Recursion is used often, but not always."/>
          <p:cNvSpPr/>
          <p:nvPr/>
        </p:nvSpPr>
        <p:spPr>
          <a:xfrm>
            <a:off x="13608707" y="7290509"/>
            <a:ext cx="8827196" cy="1933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 sz="6000"/>
            </a:pPr>
            <a:r>
              <a:t>Recursion is used often, but not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always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Fibonacci: Okay, one more...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Fibonacci: Okay, one more...</a:t>
            </a:r>
          </a:p>
        </p:txBody>
      </p:sp>
      <p:sp>
        <p:nvSpPr>
          <p:cNvPr id="984" name="Another way to keep track of previously-computed values in fibonacci is through the use of a different helper function that simply passes along the previous values:"/>
          <p:cNvSpPr/>
          <p:nvPr/>
        </p:nvSpPr>
        <p:spPr>
          <a:xfrm>
            <a:off x="2596812" y="1910056"/>
            <a:ext cx="19190377" cy="28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6000"/>
            </a:lvl1pPr>
          </a:lstStyle>
          <a:p>
            <a:pPr/>
            <a:r>
              <a:t>Another way to keep track of previously-computed values in fibonacci is through the use of a different helper function that simply passes along the previous values:</a:t>
            </a:r>
          </a:p>
        </p:txBody>
      </p:sp>
      <p:sp>
        <p:nvSpPr>
          <p:cNvPr id="985" name="long passValuesRecursiveFib(int n) {…"/>
          <p:cNvSpPr/>
          <p:nvPr/>
        </p:nvSpPr>
        <p:spPr>
          <a:xfrm>
            <a:off x="4106633" y="5201322"/>
            <a:ext cx="16170734" cy="8001001"/>
          </a:xfrm>
          <a:prstGeom prst="rect">
            <a:avLst/>
          </a:prstGeom>
          <a:ln w="762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passValuesRecursiveFib(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== 0) {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passValuesRecursiveFib(n, 0, 1);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long</a:t>
            </a:r>
            <a:r>
              <a:t> passValuesRecursiveFib(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n,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 p0, </a:t>
            </a:r>
            <a:r>
              <a:rPr>
                <a:solidFill>
                  <a:srgbClr val="0433FF"/>
                </a:solidFill>
              </a:rPr>
              <a:t>long</a:t>
            </a:r>
            <a:r>
              <a:t> p1) {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== 1) {</a:t>
            </a:r>
          </a:p>
          <a:p>
            <a:pPr algn="l" defTabSz="457200">
              <a:tabLst>
                <a:tab pos="558800" algn="l"/>
              </a:tabLst>
              <a:defRPr sz="3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p1;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passValuesRecursiveFib(n-1, p1, p0 + p1);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More on Struc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More on Structs</a:t>
            </a:r>
          </a:p>
        </p:txBody>
      </p:sp>
      <p:sp>
        <p:nvSpPr>
          <p:cNvPr id="988" name="We have mentioned structs already -- they are useful for keeping track of related data as one type, which can get used like any other type. You can think of a struct as the Lunchable of the C++ world."/>
          <p:cNvSpPr/>
          <p:nvPr/>
        </p:nvSpPr>
        <p:spPr>
          <a:xfrm>
            <a:off x="2596812" y="1910056"/>
            <a:ext cx="19190377" cy="378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6000"/>
            </a:pPr>
            <a:r>
              <a:t>We have mentioned structs already -- they are useful for keeping track of related data as one type, which can get used like any other type. You can think of a struct as the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Lunchable </a:t>
            </a:r>
            <a:r>
              <a:t>of the C++ world.</a:t>
            </a:r>
          </a:p>
        </p:txBody>
      </p:sp>
      <p:pic>
        <p:nvPicPr>
          <p:cNvPr id="989" name="pasted-image.tif" descr="pasted-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7022" y="5773637"/>
            <a:ext cx="10625631" cy="7331686"/>
          </a:xfrm>
          <a:prstGeom prst="rect">
            <a:avLst/>
          </a:prstGeom>
          <a:ln w="12700">
            <a:miter lim="400000"/>
          </a:ln>
        </p:spPr>
      </p:pic>
      <p:sp>
        <p:nvSpPr>
          <p:cNvPr id="990" name="struct Lunchable {…"/>
          <p:cNvSpPr/>
          <p:nvPr/>
        </p:nvSpPr>
        <p:spPr>
          <a:xfrm>
            <a:off x="11911972" y="5613908"/>
            <a:ext cx="11812749" cy="683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struct</a:t>
            </a:r>
            <a:r>
              <a:t> Lunchable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string meat;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string dessert;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numCrackers;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bool</a:t>
            </a:r>
            <a:r>
              <a:t> hasCheese;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45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Vector of Lunchables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Vector&lt;Lunchable&gt; lunchableOrder;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A Real Problem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 Real Problem</a:t>
            </a:r>
          </a:p>
        </p:txBody>
      </p:sp>
      <p:pic>
        <p:nvPicPr>
          <p:cNvPr id="99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37516" y="1698030"/>
            <a:ext cx="12908968" cy="8898258"/>
          </a:xfrm>
          <a:prstGeom prst="rect">
            <a:avLst/>
          </a:prstGeom>
          <a:ln w="12700">
            <a:miter lim="400000"/>
          </a:ln>
        </p:spPr>
      </p:pic>
      <p:sp>
        <p:nvSpPr>
          <p:cNvPr id="994" name="Your cool picture from that trip to Europe doesn't fit on Instagram!"/>
          <p:cNvSpPr/>
          <p:nvPr/>
        </p:nvSpPr>
        <p:spPr>
          <a:xfrm>
            <a:off x="3089275" y="11174349"/>
            <a:ext cx="18205450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/>
          </a:lstStyle>
          <a:p>
            <a:pPr/>
            <a:r>
              <a:t>Your cool picture from that trip to Europe doesn't fit on Instagram!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Bad Option #1: Crop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Bad Option #1: Crop</a:t>
            </a:r>
          </a:p>
        </p:txBody>
      </p:sp>
      <p:sp>
        <p:nvSpPr>
          <p:cNvPr id="997" name="You got cropped out!"/>
          <p:cNvSpPr/>
          <p:nvPr/>
        </p:nvSpPr>
        <p:spPr>
          <a:xfrm>
            <a:off x="9246552" y="11002024"/>
            <a:ext cx="58908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You got cropped out!</a:t>
            </a:r>
          </a:p>
        </p:txBody>
      </p:sp>
      <p:pic>
        <p:nvPicPr>
          <p:cNvPr id="99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40352" y="2178287"/>
            <a:ext cx="7703296" cy="7937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d Option #2: Resiz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Bad Option #2: Resize</a:t>
            </a:r>
          </a:p>
        </p:txBody>
      </p:sp>
      <p:sp>
        <p:nvSpPr>
          <p:cNvPr id="1001" name="Stretchy castles look weird..."/>
          <p:cNvSpPr/>
          <p:nvPr/>
        </p:nvSpPr>
        <p:spPr>
          <a:xfrm>
            <a:off x="8217535" y="12094224"/>
            <a:ext cx="794893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Stretchy castles look weird...</a:t>
            </a:r>
          </a:p>
        </p:txBody>
      </p:sp>
      <p:pic>
        <p:nvPicPr>
          <p:cNvPr id="100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90200" y="1785808"/>
            <a:ext cx="9603600" cy="10144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New Algorithm: Seam Carv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New Algorithm: Seam Carving!</a:t>
            </a:r>
          </a:p>
        </p:txBody>
      </p:sp>
      <p:pic>
        <p:nvPicPr>
          <p:cNvPr id="100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99355" y="1694276"/>
            <a:ext cx="18185290" cy="103274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New Algorithm: Seam Carv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New Algorithm: Seam Carving!</a:t>
            </a:r>
          </a:p>
        </p:txBody>
      </p:sp>
      <p:pic>
        <p:nvPicPr>
          <p:cNvPr id="100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8495" y="2169680"/>
            <a:ext cx="21607010" cy="8262835"/>
          </a:xfrm>
          <a:prstGeom prst="rect">
            <a:avLst/>
          </a:prstGeom>
          <a:ln w="12700">
            <a:miter lim="400000"/>
          </a:ln>
        </p:spPr>
      </p:pic>
      <p:sp>
        <p:nvSpPr>
          <p:cNvPr id="1009" name="How can you change an image without changing its aspect ration, but while retaining the important information?"/>
          <p:cNvSpPr/>
          <p:nvPr/>
        </p:nvSpPr>
        <p:spPr>
          <a:xfrm>
            <a:off x="3032234" y="11084508"/>
            <a:ext cx="18319532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How can you change an image without changing its aspect ration, but while retaining the important information?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New Algorithm: Seam Carv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New Algorithm: Seam Carving!</a:t>
            </a:r>
          </a:p>
        </p:txBody>
      </p:sp>
      <p:sp>
        <p:nvSpPr>
          <p:cNvPr id="1012" name="We could delete an entire column of pixels, but we could also weave our way through a path of 1-pixel wide image that removes the least amount of stuff."/>
          <p:cNvSpPr/>
          <p:nvPr/>
        </p:nvSpPr>
        <p:spPr>
          <a:xfrm>
            <a:off x="3032234" y="10703508"/>
            <a:ext cx="18319532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We could delete an entire column of pixels, but we could also weave our way through a path of 1-pixel wide image that removes the least amount of stuff.</a:t>
            </a:r>
          </a:p>
        </p:txBody>
      </p:sp>
      <p:pic>
        <p:nvPicPr>
          <p:cNvPr id="101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5386" y="1900217"/>
            <a:ext cx="21897433" cy="88017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How to represent the pat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to represent the path</a:t>
            </a:r>
          </a:p>
        </p:txBody>
      </p:sp>
      <p:sp>
        <p:nvSpPr>
          <p:cNvPr id="1016" name="struct Coord {…"/>
          <p:cNvSpPr/>
          <p:nvPr/>
        </p:nvSpPr>
        <p:spPr>
          <a:xfrm>
            <a:off x="1502849" y="3678154"/>
            <a:ext cx="18319532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struct</a:t>
            </a:r>
            <a:r>
              <a:t> Coord {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row;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col;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</p:txBody>
      </p:sp>
      <p:sp>
        <p:nvSpPr>
          <p:cNvPr id="1017" name="A struct!"/>
          <p:cNvSpPr/>
          <p:nvPr/>
        </p:nvSpPr>
        <p:spPr>
          <a:xfrm>
            <a:off x="1710058" y="2062660"/>
            <a:ext cx="239585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 struct!</a:t>
            </a:r>
          </a:p>
        </p:txBody>
      </p:sp>
      <p:sp>
        <p:nvSpPr>
          <p:cNvPr id="1018" name="A path is just a Vector of coordinates:"/>
          <p:cNvSpPr/>
          <p:nvPr/>
        </p:nvSpPr>
        <p:spPr>
          <a:xfrm>
            <a:off x="1714945" y="7039267"/>
            <a:ext cx="1031303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 path is just a Vector of coordinates:</a:t>
            </a:r>
          </a:p>
        </p:txBody>
      </p:sp>
      <p:sp>
        <p:nvSpPr>
          <p:cNvPr id="1019" name="int main() {…"/>
          <p:cNvSpPr/>
          <p:nvPr/>
        </p:nvSpPr>
        <p:spPr>
          <a:xfrm>
            <a:off x="1313978" y="8429421"/>
            <a:ext cx="10390586" cy="508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main() {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Coord</a:t>
            </a:r>
            <a:r>
              <a:t> myCord;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myCoord.row = 5;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myCoord.col = 7;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cout &lt;&lt; myCord.row &lt;&lt; endl;</a:t>
            </a: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    Vector&lt;Coord&gt; path;</a:t>
            </a:r>
          </a:p>
          <a:p>
            <a:pPr algn="l" defTabSz="457200">
              <a:tabLst>
                <a:tab pos="558800" algn="l"/>
              </a:tabLst>
              <a:defRPr sz="42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return</a:t>
            </a:r>
            <a:r>
              <a:rPr>
                <a:solidFill>
                  <a:srgbClr val="000000"/>
                </a:solidFill>
              </a:rPr>
              <a:t> 0;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2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New Algorithm: Seam Carv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New Algorithm: Seam Carving!</a:t>
            </a:r>
          </a:p>
        </p:txBody>
      </p:sp>
      <p:sp>
        <p:nvSpPr>
          <p:cNvPr id="1022" name="Important pixels are ones that are considerably different from their neighbors."/>
          <p:cNvSpPr/>
          <p:nvPr/>
        </p:nvSpPr>
        <p:spPr>
          <a:xfrm>
            <a:off x="3032234" y="11084508"/>
            <a:ext cx="18319532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Important pixels are ones that are considerably different from their neighbors.</a:t>
            </a:r>
          </a:p>
        </p:txBody>
      </p:sp>
      <p:pic>
        <p:nvPicPr>
          <p:cNvPr id="102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5386" y="1900217"/>
            <a:ext cx="21897433" cy="88017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New Algorithm: Seam Carv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New Algorithm: Seam Carving!</a:t>
            </a:r>
          </a:p>
        </p:txBody>
      </p:sp>
      <p:pic>
        <p:nvPicPr>
          <p:cNvPr id="102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5386" y="1900217"/>
            <a:ext cx="21897433" cy="8801760"/>
          </a:xfrm>
          <a:prstGeom prst="rect">
            <a:avLst/>
          </a:prstGeom>
          <a:ln w="12700">
            <a:miter lim="400000"/>
          </a:ln>
        </p:spPr>
      </p:pic>
      <p:sp>
        <p:nvSpPr>
          <p:cNvPr id="1027" name="Let's write a recursive algorithm that can find the seam that minimizes the sum of all the importances of the pixels."/>
          <p:cNvSpPr/>
          <p:nvPr/>
        </p:nvSpPr>
        <p:spPr>
          <a:xfrm>
            <a:off x="3945653" y="11084508"/>
            <a:ext cx="16492694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Let's write a recursive algorithm that can find the seam that minimizes the sum of all the importances of the pixels.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New Algorithm: Seam Carving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New Algorithm: Seam Carving!</a:t>
            </a:r>
          </a:p>
        </p:txBody>
      </p:sp>
      <p:pic>
        <p:nvPicPr>
          <p:cNvPr id="103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62483" y="11084507"/>
            <a:ext cx="2794770" cy="2661156"/>
          </a:xfrm>
          <a:prstGeom prst="rect">
            <a:avLst/>
          </a:prstGeom>
          <a:ln w="12700">
            <a:miter lim="400000"/>
          </a:ln>
        </p:spPr>
      </p:pic>
      <p:sp>
        <p:nvSpPr>
          <p:cNvPr id="1031" name="Vector&lt;Coord&gt; getSeam(Grid&lt;double&gt; &amp;weight, Coord curr);"/>
          <p:cNvSpPr/>
          <p:nvPr/>
        </p:nvSpPr>
        <p:spPr>
          <a:xfrm>
            <a:off x="1917553" y="2377928"/>
            <a:ext cx="2054889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Vector&lt;Coord&gt; getSeam(Grid&lt;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&gt; &amp;weight, Coord curr);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0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034" name="References:…"/>
          <p:cNvSpPr/>
          <p:nvPr/>
        </p:nvSpPr>
        <p:spPr>
          <a:xfrm>
            <a:off x="640426" y="6757233"/>
            <a:ext cx="21424603" cy="1877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 </a:t>
            </a:r>
            <a:r>
              <a:rPr u="sng">
                <a:hlinkClick r:id="rId2" invalidUrl="" action="" tgtFrame="" tooltip="" history="1" highlightClick="0" endSnd="0"/>
              </a:rPr>
              <a:t>https://en.wikipedia.org/wiki/Fibonacci_number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 </a:t>
            </a:r>
            <a:r>
              <a:rPr u="sng">
                <a:hlinkClick r:id="rId3" invalidUrl="" action="" tgtFrame="" tooltip="" history="1" highlightClick="0" endSnd="0"/>
              </a:rPr>
              <a:t>https://en.wikipedia.org/wiki/Seam_carving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