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" name="Shape 18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57" name="Title Text"/>
          <p:cNvSpPr/>
          <p:nvPr>
            <p:ph type="title"/>
          </p:nvPr>
        </p:nvSpPr>
        <p:spPr>
          <a:xfrm>
            <a:off x="2038350" y="7372350"/>
            <a:ext cx="20326350" cy="369570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defTabSz="819150">
              <a:defRPr sz="10400">
                <a:solidFill>
                  <a:srgbClr val="DEDD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8" name="Body Level One…"/>
          <p:cNvSpPr/>
          <p:nvPr>
            <p:ph type="body" sz="quarter" idx="1"/>
          </p:nvPr>
        </p:nvSpPr>
        <p:spPr>
          <a:xfrm>
            <a:off x="2038350" y="11049000"/>
            <a:ext cx="20326350" cy="226695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9" name="Slide Number"/>
          <p:cNvSpPr/>
          <p:nvPr>
            <p:ph type="sldNum" sz="quarter" idx="2"/>
          </p:nvPr>
        </p:nvSpPr>
        <p:spPr>
          <a:xfrm>
            <a:off x="11995461" y="13315950"/>
            <a:ext cx="419304" cy="425400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60" name="Rectangle"/>
          <p:cNvSpPr/>
          <p:nvPr/>
        </p:nvSpPr>
        <p:spPr>
          <a:xfrm>
            <a:off x="25641" y="8219514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8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9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numCol="2" spcCol="1074419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Slide Number"/>
          <p:cNvSpPr/>
          <p:nvPr>
            <p:ph type="sldNum" sz="quarter" idx="2"/>
          </p:nvPr>
        </p:nvSpPr>
        <p:spPr>
          <a:xfrm>
            <a:off x="23442284" y="7718450"/>
            <a:ext cx="419304" cy="425400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1" name="Rectangle"/>
          <p:cNvSpPr/>
          <p:nvPr/>
        </p:nvSpPr>
        <p:spPr>
          <a:xfrm>
            <a:off x="-24364" y="8218213"/>
            <a:ext cx="2443272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Text"/>
          <p:cNvSpPr/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9" name="Body Level One…"/>
          <p:cNvSpPr/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Slide Number"/>
          <p:cNvSpPr/>
          <p:nvPr>
            <p:ph type="sldNum" sz="quarter" idx="2"/>
          </p:nvPr>
        </p:nvSpPr>
        <p:spPr>
          <a:xfrm>
            <a:off x="22660252" y="12802238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jpe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gif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8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9.png"/><Relationship Id="rId3" Type="http://schemas.openxmlformats.org/officeDocument/2006/relationships/hyperlink" Target="https://www.youtube.com/watch?v=i6LGJ7evrAg" TargetMode="Externa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tif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0.png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tif"/></Relationships>

</file>

<file path=ppt/slides/_rels/slide8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tif"/></Relationships>

</file>

<file path=ppt/slides/_rels/slide9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/Relationships>

</file>

<file path=ppt/slides/_rels/slide10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png"/></Relationships>

</file>

<file path=ppt/slides/_rels/slide1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Monday, April 8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Monday, April 8, 2017</a:t>
            </a:r>
          </a:p>
        </p:txBody>
      </p:sp>
      <p:sp>
        <p:nvSpPr>
          <p:cNvPr id="191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Chapter 11</a:t>
            </a:r>
          </a:p>
        </p:txBody>
      </p:sp>
      <p:sp>
        <p:nvSpPr>
          <p:cNvPr id="192" name="CS 106B…"/>
          <p:cNvSpPr/>
          <p:nvPr/>
        </p:nvSpPr>
        <p:spPr>
          <a:xfrm>
            <a:off x="1063288" y="415500"/>
            <a:ext cx="7824666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429259">
              <a:defRPr sz="9932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429259">
              <a:defRPr sz="7800">
                <a:solidFill>
                  <a:srgbClr val="7F0325"/>
                </a:solidFill>
              </a:defRPr>
            </a:pPr>
            <a:r>
              <a:t>Lecture 16: Linked Lists</a:t>
            </a:r>
          </a:p>
        </p:txBody>
      </p:sp>
      <p:pic>
        <p:nvPicPr>
          <p:cNvPr id="193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98293" y="2835214"/>
            <a:ext cx="9671738" cy="52227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96" name="Logistics…"/>
          <p:cNvSpPr/>
          <p:nvPr/>
        </p:nvSpPr>
        <p:spPr>
          <a:xfrm>
            <a:off x="903694" y="1946407"/>
            <a:ext cx="22576612" cy="11187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38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Tiny feedback:</a:t>
            </a:r>
          </a:p>
          <a:p>
            <a:pPr lvl="2" marL="685800" indent="-228600" algn="l">
              <a:buSzPct val="100000"/>
              <a:buChar char="•"/>
              <a:defRPr sz="3800"/>
            </a:pPr>
            <a:r>
              <a:t>favorite type of dog? Tough choice...probably Corgis. Or Labs. </a:t>
            </a:r>
          </a:p>
          <a:p>
            <a:pPr lvl="2" marL="685800" indent="-228600" algn="l">
              <a:buSzPct val="100000"/>
              <a:buChar char="•"/>
              <a:defRPr sz="3800"/>
            </a:pPr>
            <a:r>
              <a:t>favorite programming language? Tough choice...depends on the situation!</a:t>
            </a:r>
          </a:p>
          <a:p>
            <a:pPr lvl="3" marL="914400" indent="-228600" algn="l">
              <a:buSzPct val="100000"/>
              <a:buChar char="•"/>
              <a:defRPr sz="3800"/>
            </a:pPr>
            <a:r>
              <a:t>C++: fast, robust, powerful</a:t>
            </a:r>
          </a:p>
          <a:p>
            <a:pPr lvl="3" marL="914400" indent="-228600" algn="l">
              <a:buSzPct val="100000"/>
              <a:buChar char="•"/>
              <a:defRPr sz="3800"/>
            </a:pPr>
            <a:r>
              <a:t>C: less to worry about than C++</a:t>
            </a:r>
          </a:p>
          <a:p>
            <a:pPr lvl="3" marL="914400" indent="-228600" algn="l">
              <a:buSzPct val="100000"/>
              <a:buChar char="•"/>
              <a:defRPr sz="3800"/>
            </a:pPr>
            <a:r>
              <a:t>Python: so fast to code in, but can be slow</a:t>
            </a:r>
          </a:p>
          <a:p>
            <a:pPr lvl="3" marL="914400" indent="-228600" algn="l">
              <a:buSzPct val="100000"/>
              <a:buChar char="•"/>
              <a:defRPr sz="3800"/>
            </a:pPr>
            <a:r>
              <a:t>Javascript: need something on the web?</a:t>
            </a:r>
          </a:p>
          <a:p>
            <a:pPr lvl="3" marL="914400" indent="-228600" algn="l">
              <a:buSzPct val="100000"/>
              <a:buChar char="•"/>
              <a:defRPr sz="3800"/>
            </a:pPr>
            <a:r>
              <a:t>Haskell: so different from regular programming</a:t>
            </a:r>
          </a:p>
          <a:p>
            <a:pPr lvl="3" marL="914400" indent="-228600" algn="l">
              <a:buSzPct val="100000"/>
              <a:buChar char="•"/>
              <a:defRPr sz="3800"/>
            </a:pPr>
            <a:r>
              <a:t>Piet: ???</a:t>
            </a:r>
          </a:p>
          <a:p>
            <a:pPr algn="l">
              <a:defRPr sz="3800"/>
            </a:pPr>
          </a:p>
          <a:p>
            <a:pPr marL="228600" indent="-228600" algn="l">
              <a:buSzPct val="100000"/>
              <a:buChar char="•"/>
              <a:defRPr sz="3800"/>
            </a:pPr>
            <a:r>
              <a:t>Linked Lists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Could you architect a Queue?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Nodes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Linked Lists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The Towers of Gondor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Do nodes have names?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Big O?</a:t>
            </a:r>
          </a:p>
          <a:p>
            <a:pPr lvl="1" marL="457200" indent="-228600" algn="l">
              <a:buSzPct val="100000"/>
              <a:buChar char="•"/>
              <a:defRPr sz="3800"/>
            </a:pPr>
            <a:r>
              <a:t>Stack and Queue made from a Linked List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Midterm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Midterm</a:t>
            </a:r>
          </a:p>
        </p:txBody>
      </p:sp>
      <p:pic>
        <p:nvPicPr>
          <p:cNvPr id="19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4236" y="2150692"/>
            <a:ext cx="15555528" cy="6046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68497" y="9282309"/>
            <a:ext cx="15094778" cy="19034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pasted-image.png" descr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56433" y="11209388"/>
            <a:ext cx="15718906" cy="19989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Midterm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Midterm</a:t>
            </a:r>
          </a:p>
        </p:txBody>
      </p:sp>
      <p:pic>
        <p:nvPicPr>
          <p:cNvPr id="20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6326" y="2927918"/>
            <a:ext cx="22851348" cy="66289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Your job: Architect a Queu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Your job: Architect a Queue</a:t>
            </a:r>
          </a:p>
        </p:txBody>
      </p:sp>
      <p:pic>
        <p:nvPicPr>
          <p:cNvPr id="207" name="image14.png" descr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885" y="1525535"/>
            <a:ext cx="26436911" cy="122221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Easiest Solution...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Easiest Solution...</a:t>
            </a:r>
          </a:p>
        </p:txBody>
      </p:sp>
      <p:sp>
        <p:nvSpPr>
          <p:cNvPr id="210" name="class QueueInt {          // in QueueInt.h…"/>
          <p:cNvSpPr/>
          <p:nvPr>
            <p:ph type="body" idx="4294967295"/>
          </p:nvPr>
        </p:nvSpPr>
        <p:spPr>
          <a:xfrm>
            <a:off x="1242341" y="2793800"/>
            <a:ext cx="21899318" cy="8825952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/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class </a:t>
            </a:r>
            <a:r>
              <a:rPr b="1" i="1"/>
              <a:t>QueueInt </a:t>
            </a:r>
            <a:r>
              <a:t>{          </a:t>
            </a:r>
            <a:r>
              <a:rPr>
                <a:solidFill>
                  <a:srgbClr val="008000"/>
                </a:solidFill>
              </a:rPr>
              <a:t>// in </a:t>
            </a:r>
            <a:r>
              <a:rPr b="1" i="1">
                <a:solidFill>
                  <a:srgbClr val="008000"/>
                </a:solidFill>
              </a:rPr>
              <a:t>QueueInt</a:t>
            </a:r>
            <a:r>
              <a:rPr>
                <a:solidFill>
                  <a:srgbClr val="008000"/>
                </a:solidFill>
              </a:rPr>
              <a:t>.h</a:t>
            </a:r>
            <a:endParaRPr>
              <a:solidFill>
                <a:srgbClr val="008000"/>
              </a:solidFill>
            </a:endParaRP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public: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QueueInt </a:t>
            </a:r>
            <a:r>
              <a:t>();          </a:t>
            </a:r>
            <a:r>
              <a:rPr>
                <a:solidFill>
                  <a:srgbClr val="008000"/>
                </a:solidFill>
              </a:rPr>
              <a:t>// constructor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void enqueue</a:t>
            </a:r>
            <a:r>
              <a:t>(</a:t>
            </a:r>
            <a:r>
              <a:rPr b="1" i="1"/>
              <a:t>int value</a:t>
            </a:r>
            <a:r>
              <a:t>); </a:t>
            </a:r>
            <a:r>
              <a:rPr>
                <a:solidFill>
                  <a:srgbClr val="008000"/>
                </a:solidFill>
              </a:rPr>
              <a:t>// append a value 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int dequeue</a:t>
            </a:r>
            <a:r>
              <a:t>();           </a:t>
            </a:r>
            <a:r>
              <a:rPr>
                <a:solidFill>
                  <a:srgbClr val="008000"/>
                </a:solidFill>
              </a:rPr>
              <a:t>// return the first-in value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private: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Vector&lt;int&gt; data</a:t>
            </a:r>
            <a:r>
              <a:t>;     </a:t>
            </a:r>
            <a:r>
              <a:rPr>
                <a:solidFill>
                  <a:srgbClr val="008000"/>
                </a:solidFill>
              </a:rPr>
              <a:t>// member variables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}</a:t>
            </a:r>
            <a:r>
              <a:rPr b="1">
                <a:solidFill>
                  <a:srgbClr val="C0504D"/>
                </a:solidFill>
              </a:rPr>
              <a:t>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You're next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You're next!</a:t>
            </a:r>
          </a:p>
        </p:txBody>
      </p:sp>
      <p:graphicFrame>
        <p:nvGraphicFramePr>
          <p:cNvPr id="213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14" name="front"/>
          <p:cNvSpPr/>
          <p:nvPr/>
        </p:nvSpPr>
        <p:spPr>
          <a:xfrm>
            <a:off x="1800408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15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16" name="dequeue()"/>
          <p:cNvSpPr/>
          <p:nvPr/>
        </p:nvSpPr>
        <p:spPr>
          <a:xfrm>
            <a:off x="11722584" y="8005946"/>
            <a:ext cx="28200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dequeue()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You're next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You're next!</a:t>
            </a:r>
          </a:p>
        </p:txBody>
      </p:sp>
      <p:graphicFrame>
        <p:nvGraphicFramePr>
          <p:cNvPr id="219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20" name="front"/>
          <p:cNvSpPr/>
          <p:nvPr/>
        </p:nvSpPr>
        <p:spPr>
          <a:xfrm>
            <a:off x="1800408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21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22" name="dequeue()"/>
          <p:cNvSpPr/>
          <p:nvPr/>
        </p:nvSpPr>
        <p:spPr>
          <a:xfrm>
            <a:off x="11722584" y="8005946"/>
            <a:ext cx="28200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dequeue()</a:t>
            </a:r>
          </a:p>
        </p:txBody>
      </p:sp>
      <p:sp>
        <p:nvSpPr>
          <p:cNvPr id="224" name="Connection Line"/>
          <p:cNvSpPr/>
          <p:nvPr/>
        </p:nvSpPr>
        <p:spPr>
          <a:xfrm>
            <a:off x="18965918" y="3410222"/>
            <a:ext cx="2360568" cy="1054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912" fill="norm" stroke="1" extrusionOk="0">
                <a:moveTo>
                  <a:pt x="0" y="17912"/>
                </a:moveTo>
                <a:cubicBezTo>
                  <a:pt x="4856" y="1413"/>
                  <a:pt x="12056" y="-3688"/>
                  <a:pt x="21600" y="2610"/>
                </a:cubicBezTo>
              </a:path>
            </a:pathLst>
          </a:custGeom>
          <a:ln w="762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27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28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29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32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33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  <p:sp>
        <p:nvSpPr>
          <p:cNvPr id="234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35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38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39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40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41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44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45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46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47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50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51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52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53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56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57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58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59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62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63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64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65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68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69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70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71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74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75" name="front"/>
          <p:cNvSpPr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76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77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80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81" name="front"/>
          <p:cNvSpPr/>
          <p:nvPr/>
        </p:nvSpPr>
        <p:spPr>
          <a:xfrm>
            <a:off x="18375312" y="30191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82" name="back"/>
          <p:cNvSpPr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83" name="enqueue(42)"/>
          <p:cNvSpPr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Queue as Vector: Big O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Queue as Vector: Big O</a:t>
            </a:r>
          </a:p>
        </p:txBody>
      </p:sp>
      <p:sp>
        <p:nvSpPr>
          <p:cNvPr id="286" name="Enqueue: O(n)…"/>
          <p:cNvSpPr/>
          <p:nvPr/>
        </p:nvSpPr>
        <p:spPr>
          <a:xfrm>
            <a:off x="7624571" y="4350592"/>
            <a:ext cx="9134857" cy="5014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10800"/>
            </a:pPr>
            <a:r>
              <a:t>Enqueue: O(n)</a:t>
            </a:r>
          </a:p>
          <a:p>
            <a:pPr lvl="1">
              <a:defRPr sz="10800"/>
            </a:pPr>
          </a:p>
          <a:p>
            <a:pPr lvl="1">
              <a:defRPr sz="10800"/>
            </a:pPr>
            <a:r>
              <a:t>Dequeue: O(1)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8500">
                <a:solidFill>
                  <a:srgbClr val="FFFFFF"/>
                </a:solidFill>
              </a:defRPr>
            </a:pPr>
          </a:p>
        </p:txBody>
      </p:sp>
      <p:pic>
        <p:nvPicPr>
          <p:cNvPr id="28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rcRect l="4245" t="20255" r="2698" b="22247"/>
          <a:stretch>
            <a:fillRect/>
          </a:stretch>
        </p:blipFill>
        <p:spPr>
          <a:xfrm>
            <a:off x="3863535" y="1712092"/>
            <a:ext cx="16656845" cy="10291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592" fill="norm" stroke="1" extrusionOk="0">
                <a:moveTo>
                  <a:pt x="1645" y="1"/>
                </a:moveTo>
                <a:cubicBezTo>
                  <a:pt x="1610" y="-8"/>
                  <a:pt x="1582" y="51"/>
                  <a:pt x="1588" y="162"/>
                </a:cubicBezTo>
                <a:cubicBezTo>
                  <a:pt x="1592" y="253"/>
                  <a:pt x="1565" y="316"/>
                  <a:pt x="1526" y="304"/>
                </a:cubicBezTo>
                <a:cubicBezTo>
                  <a:pt x="1487" y="291"/>
                  <a:pt x="1392" y="321"/>
                  <a:pt x="1314" y="369"/>
                </a:cubicBezTo>
                <a:cubicBezTo>
                  <a:pt x="1237" y="416"/>
                  <a:pt x="1155" y="427"/>
                  <a:pt x="1133" y="391"/>
                </a:cubicBezTo>
                <a:cubicBezTo>
                  <a:pt x="1111" y="356"/>
                  <a:pt x="1063" y="326"/>
                  <a:pt x="1026" y="325"/>
                </a:cubicBezTo>
                <a:cubicBezTo>
                  <a:pt x="989" y="323"/>
                  <a:pt x="962" y="244"/>
                  <a:pt x="967" y="150"/>
                </a:cubicBezTo>
                <a:cubicBezTo>
                  <a:pt x="974" y="24"/>
                  <a:pt x="959" y="5"/>
                  <a:pt x="912" y="81"/>
                </a:cubicBezTo>
                <a:cubicBezTo>
                  <a:pt x="877" y="139"/>
                  <a:pt x="746" y="185"/>
                  <a:pt x="622" y="185"/>
                </a:cubicBezTo>
                <a:cubicBezTo>
                  <a:pt x="350" y="185"/>
                  <a:pt x="-15" y="443"/>
                  <a:pt x="43" y="593"/>
                </a:cubicBezTo>
                <a:cubicBezTo>
                  <a:pt x="100" y="744"/>
                  <a:pt x="106" y="1031"/>
                  <a:pt x="53" y="1084"/>
                </a:cubicBezTo>
                <a:cubicBezTo>
                  <a:pt x="28" y="1109"/>
                  <a:pt x="6" y="5733"/>
                  <a:pt x="4" y="11360"/>
                </a:cubicBezTo>
                <a:lnTo>
                  <a:pt x="0" y="21592"/>
                </a:lnTo>
                <a:lnTo>
                  <a:pt x="10787" y="21582"/>
                </a:lnTo>
                <a:lnTo>
                  <a:pt x="21573" y="21571"/>
                </a:lnTo>
                <a:lnTo>
                  <a:pt x="21573" y="19774"/>
                </a:lnTo>
                <a:cubicBezTo>
                  <a:pt x="21572" y="18019"/>
                  <a:pt x="21569" y="17970"/>
                  <a:pt x="21433" y="17695"/>
                </a:cubicBezTo>
                <a:cubicBezTo>
                  <a:pt x="21327" y="17480"/>
                  <a:pt x="21308" y="17374"/>
                  <a:pt x="21351" y="17242"/>
                </a:cubicBezTo>
                <a:cubicBezTo>
                  <a:pt x="21382" y="17148"/>
                  <a:pt x="21445" y="17093"/>
                  <a:pt x="21490" y="17122"/>
                </a:cubicBezTo>
                <a:cubicBezTo>
                  <a:pt x="21558" y="17163"/>
                  <a:pt x="21573" y="17033"/>
                  <a:pt x="21573" y="16420"/>
                </a:cubicBezTo>
                <a:cubicBezTo>
                  <a:pt x="21573" y="15762"/>
                  <a:pt x="21560" y="15672"/>
                  <a:pt x="21473" y="15696"/>
                </a:cubicBezTo>
                <a:cubicBezTo>
                  <a:pt x="21326" y="15737"/>
                  <a:pt x="21315" y="15436"/>
                  <a:pt x="21453" y="15122"/>
                </a:cubicBezTo>
                <a:cubicBezTo>
                  <a:pt x="21562" y="14875"/>
                  <a:pt x="21573" y="14715"/>
                  <a:pt x="21573" y="13438"/>
                </a:cubicBezTo>
                <a:cubicBezTo>
                  <a:pt x="21573" y="12598"/>
                  <a:pt x="21550" y="12003"/>
                  <a:pt x="21515" y="11968"/>
                </a:cubicBezTo>
                <a:cubicBezTo>
                  <a:pt x="21483" y="11936"/>
                  <a:pt x="21457" y="11689"/>
                  <a:pt x="21457" y="11418"/>
                </a:cubicBezTo>
                <a:cubicBezTo>
                  <a:pt x="21457" y="11147"/>
                  <a:pt x="21427" y="10877"/>
                  <a:pt x="21390" y="10818"/>
                </a:cubicBezTo>
                <a:cubicBezTo>
                  <a:pt x="21339" y="10735"/>
                  <a:pt x="21342" y="10672"/>
                  <a:pt x="21400" y="10559"/>
                </a:cubicBezTo>
                <a:cubicBezTo>
                  <a:pt x="21464" y="10433"/>
                  <a:pt x="21463" y="10413"/>
                  <a:pt x="21394" y="10437"/>
                </a:cubicBezTo>
                <a:cubicBezTo>
                  <a:pt x="21326" y="10461"/>
                  <a:pt x="21314" y="10273"/>
                  <a:pt x="21326" y="9349"/>
                </a:cubicBezTo>
                <a:cubicBezTo>
                  <a:pt x="21334" y="8734"/>
                  <a:pt x="21368" y="8180"/>
                  <a:pt x="21400" y="8116"/>
                </a:cubicBezTo>
                <a:cubicBezTo>
                  <a:pt x="21438" y="8041"/>
                  <a:pt x="21459" y="7020"/>
                  <a:pt x="21455" y="5291"/>
                </a:cubicBezTo>
                <a:cubicBezTo>
                  <a:pt x="21451" y="2966"/>
                  <a:pt x="21438" y="2560"/>
                  <a:pt x="21359" y="2419"/>
                </a:cubicBezTo>
                <a:cubicBezTo>
                  <a:pt x="21275" y="2269"/>
                  <a:pt x="21280" y="2248"/>
                  <a:pt x="21426" y="2158"/>
                </a:cubicBezTo>
                <a:lnTo>
                  <a:pt x="21585" y="2061"/>
                </a:lnTo>
                <a:lnTo>
                  <a:pt x="21552" y="1240"/>
                </a:lnTo>
                <a:cubicBezTo>
                  <a:pt x="21533" y="789"/>
                  <a:pt x="21516" y="350"/>
                  <a:pt x="21512" y="265"/>
                </a:cubicBezTo>
                <a:cubicBezTo>
                  <a:pt x="21509" y="180"/>
                  <a:pt x="21444" y="91"/>
                  <a:pt x="21366" y="67"/>
                </a:cubicBezTo>
                <a:cubicBezTo>
                  <a:pt x="21215" y="20"/>
                  <a:pt x="21178" y="165"/>
                  <a:pt x="21293" y="351"/>
                </a:cubicBezTo>
                <a:cubicBezTo>
                  <a:pt x="21344" y="435"/>
                  <a:pt x="21338" y="475"/>
                  <a:pt x="21267" y="519"/>
                </a:cubicBezTo>
                <a:cubicBezTo>
                  <a:pt x="21094" y="627"/>
                  <a:pt x="20964" y="523"/>
                  <a:pt x="20964" y="278"/>
                </a:cubicBezTo>
                <a:cubicBezTo>
                  <a:pt x="20964" y="58"/>
                  <a:pt x="20948" y="46"/>
                  <a:pt x="20658" y="59"/>
                </a:cubicBezTo>
                <a:cubicBezTo>
                  <a:pt x="20403" y="70"/>
                  <a:pt x="20333" y="113"/>
                  <a:pt x="20233" y="318"/>
                </a:cubicBezTo>
                <a:cubicBezTo>
                  <a:pt x="20168" y="453"/>
                  <a:pt x="20091" y="540"/>
                  <a:pt x="20063" y="512"/>
                </a:cubicBezTo>
                <a:cubicBezTo>
                  <a:pt x="20035" y="484"/>
                  <a:pt x="18630" y="463"/>
                  <a:pt x="16940" y="465"/>
                </a:cubicBezTo>
                <a:cubicBezTo>
                  <a:pt x="14919" y="468"/>
                  <a:pt x="13856" y="438"/>
                  <a:pt x="13832" y="375"/>
                </a:cubicBezTo>
                <a:cubicBezTo>
                  <a:pt x="13781" y="240"/>
                  <a:pt x="13531" y="256"/>
                  <a:pt x="13497" y="397"/>
                </a:cubicBezTo>
                <a:cubicBezTo>
                  <a:pt x="13476" y="488"/>
                  <a:pt x="13196" y="503"/>
                  <a:pt x="12259" y="467"/>
                </a:cubicBezTo>
                <a:cubicBezTo>
                  <a:pt x="11147" y="424"/>
                  <a:pt x="11050" y="407"/>
                  <a:pt x="11065" y="256"/>
                </a:cubicBezTo>
                <a:cubicBezTo>
                  <a:pt x="11078" y="132"/>
                  <a:pt x="11039" y="88"/>
                  <a:pt x="10906" y="77"/>
                </a:cubicBezTo>
                <a:cubicBezTo>
                  <a:pt x="10809" y="69"/>
                  <a:pt x="10697" y="59"/>
                  <a:pt x="10657" y="54"/>
                </a:cubicBezTo>
                <a:cubicBezTo>
                  <a:pt x="10617" y="49"/>
                  <a:pt x="10582" y="108"/>
                  <a:pt x="10579" y="185"/>
                </a:cubicBezTo>
                <a:cubicBezTo>
                  <a:pt x="10567" y="465"/>
                  <a:pt x="10554" y="489"/>
                  <a:pt x="10468" y="374"/>
                </a:cubicBezTo>
                <a:cubicBezTo>
                  <a:pt x="10401" y="284"/>
                  <a:pt x="10362" y="282"/>
                  <a:pt x="10299" y="366"/>
                </a:cubicBezTo>
                <a:cubicBezTo>
                  <a:pt x="10244" y="440"/>
                  <a:pt x="10206" y="444"/>
                  <a:pt x="10181" y="379"/>
                </a:cubicBezTo>
                <a:cubicBezTo>
                  <a:pt x="10156" y="315"/>
                  <a:pt x="10095" y="333"/>
                  <a:pt x="10004" y="429"/>
                </a:cubicBezTo>
                <a:cubicBezTo>
                  <a:pt x="9927" y="511"/>
                  <a:pt x="9842" y="555"/>
                  <a:pt x="9815" y="528"/>
                </a:cubicBezTo>
                <a:cubicBezTo>
                  <a:pt x="9788" y="500"/>
                  <a:pt x="9480" y="470"/>
                  <a:pt x="9131" y="459"/>
                </a:cubicBezTo>
                <a:cubicBezTo>
                  <a:pt x="8782" y="449"/>
                  <a:pt x="8444" y="396"/>
                  <a:pt x="8381" y="341"/>
                </a:cubicBezTo>
                <a:cubicBezTo>
                  <a:pt x="8317" y="286"/>
                  <a:pt x="8205" y="227"/>
                  <a:pt x="8131" y="210"/>
                </a:cubicBezTo>
                <a:cubicBezTo>
                  <a:pt x="8030" y="186"/>
                  <a:pt x="8002" y="218"/>
                  <a:pt x="8015" y="346"/>
                </a:cubicBezTo>
                <a:cubicBezTo>
                  <a:pt x="8026" y="455"/>
                  <a:pt x="7997" y="514"/>
                  <a:pt x="7931" y="514"/>
                </a:cubicBezTo>
                <a:cubicBezTo>
                  <a:pt x="7875" y="514"/>
                  <a:pt x="7836" y="489"/>
                  <a:pt x="7844" y="459"/>
                </a:cubicBezTo>
                <a:cubicBezTo>
                  <a:pt x="7852" y="428"/>
                  <a:pt x="7824" y="334"/>
                  <a:pt x="7782" y="251"/>
                </a:cubicBezTo>
                <a:cubicBezTo>
                  <a:pt x="7702" y="96"/>
                  <a:pt x="7410" y="120"/>
                  <a:pt x="7273" y="292"/>
                </a:cubicBezTo>
                <a:cubicBezTo>
                  <a:pt x="7239" y="336"/>
                  <a:pt x="7193" y="343"/>
                  <a:pt x="7172" y="309"/>
                </a:cubicBezTo>
                <a:cubicBezTo>
                  <a:pt x="7150" y="274"/>
                  <a:pt x="7098" y="323"/>
                  <a:pt x="7055" y="418"/>
                </a:cubicBezTo>
                <a:cubicBezTo>
                  <a:pt x="6979" y="587"/>
                  <a:pt x="6810" y="539"/>
                  <a:pt x="6875" y="367"/>
                </a:cubicBezTo>
                <a:cubicBezTo>
                  <a:pt x="6921" y="247"/>
                  <a:pt x="6891" y="257"/>
                  <a:pt x="6680" y="427"/>
                </a:cubicBezTo>
                <a:cubicBezTo>
                  <a:pt x="6482" y="587"/>
                  <a:pt x="6367" y="542"/>
                  <a:pt x="6418" y="324"/>
                </a:cubicBezTo>
                <a:cubicBezTo>
                  <a:pt x="6447" y="204"/>
                  <a:pt x="6143" y="185"/>
                  <a:pt x="4099" y="185"/>
                </a:cubicBezTo>
                <a:cubicBezTo>
                  <a:pt x="2594" y="185"/>
                  <a:pt x="1735" y="151"/>
                  <a:pt x="1712" y="91"/>
                </a:cubicBezTo>
                <a:cubicBezTo>
                  <a:pt x="1690" y="35"/>
                  <a:pt x="1666" y="6"/>
                  <a:pt x="1645" y="1"/>
                </a:cubicBezTo>
                <a:close/>
                <a:moveTo>
                  <a:pt x="9789" y="21"/>
                </a:moveTo>
                <a:cubicBezTo>
                  <a:pt x="9747" y="27"/>
                  <a:pt x="9734" y="84"/>
                  <a:pt x="9769" y="175"/>
                </a:cubicBezTo>
                <a:cubicBezTo>
                  <a:pt x="9789" y="228"/>
                  <a:pt x="9846" y="246"/>
                  <a:pt x="9897" y="215"/>
                </a:cubicBezTo>
                <a:cubicBezTo>
                  <a:pt x="9978" y="164"/>
                  <a:pt x="9978" y="148"/>
                  <a:pt x="9891" y="69"/>
                </a:cubicBezTo>
                <a:cubicBezTo>
                  <a:pt x="9850" y="32"/>
                  <a:pt x="9814" y="17"/>
                  <a:pt x="9789" y="2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298" name="Group"/>
          <p:cNvGrpSpPr/>
          <p:nvPr/>
        </p:nvGrpSpPr>
        <p:grpSpPr>
          <a:xfrm>
            <a:off x="4536619" y="2930891"/>
            <a:ext cx="8023075" cy="2880989"/>
            <a:chOff x="0" y="0"/>
            <a:chExt cx="8023074" cy="2880987"/>
          </a:xfrm>
        </p:grpSpPr>
        <p:sp>
          <p:nvSpPr>
            <p:cNvPr id="292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295" name="Group"/>
            <p:cNvGrpSpPr/>
            <p:nvPr/>
          </p:nvGrpSpPr>
          <p:grpSpPr>
            <a:xfrm>
              <a:off x="5320074" y="304689"/>
              <a:ext cx="2703001" cy="1692393"/>
              <a:chOff x="0" y="0"/>
              <a:chExt cx="2702999" cy="1692392"/>
            </a:xfrm>
          </p:grpSpPr>
          <p:sp>
            <p:nvSpPr>
              <p:cNvPr id="293" name="Line"/>
              <p:cNvSpPr/>
              <p:nvPr/>
            </p:nvSpPr>
            <p:spPr>
              <a:xfrm>
                <a:off x="0" y="0"/>
                <a:ext cx="2703000" cy="1692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94" name="Line"/>
              <p:cNvSpPr/>
              <p:nvPr/>
            </p:nvSpPr>
            <p:spPr>
              <a:xfrm>
                <a:off x="1403209" y="343096"/>
                <a:ext cx="42983" cy="1080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296" name="int *…"/>
            <p:cNvSpPr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  <p:sp>
          <p:nvSpPr>
            <p:cNvPr id="297" name="Line"/>
            <p:cNvSpPr/>
            <p:nvPr/>
          </p:nvSpPr>
          <p:spPr>
            <a:xfrm>
              <a:off x="985020" y="651615"/>
              <a:ext cx="3701540" cy="1758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9" fill="norm" stroke="1" extrusionOk="0">
                  <a:moveTo>
                    <a:pt x="477" y="19804"/>
                  </a:moveTo>
                  <a:cubicBezTo>
                    <a:pt x="358" y="20222"/>
                    <a:pt x="16" y="20622"/>
                    <a:pt x="119" y="21058"/>
                  </a:cubicBezTo>
                  <a:cubicBezTo>
                    <a:pt x="248" y="21600"/>
                    <a:pt x="977" y="20441"/>
                    <a:pt x="1074" y="20306"/>
                  </a:cubicBezTo>
                  <a:cubicBezTo>
                    <a:pt x="1034" y="19972"/>
                    <a:pt x="1108" y="19424"/>
                    <a:pt x="955" y="19303"/>
                  </a:cubicBezTo>
                  <a:cubicBezTo>
                    <a:pt x="142" y="18663"/>
                    <a:pt x="142" y="19408"/>
                    <a:pt x="0" y="20306"/>
                  </a:cubicBezTo>
                  <a:cubicBezTo>
                    <a:pt x="40" y="20557"/>
                    <a:pt x="7" y="20940"/>
                    <a:pt x="119" y="21058"/>
                  </a:cubicBezTo>
                  <a:cubicBezTo>
                    <a:pt x="232" y="21176"/>
                    <a:pt x="388" y="20994"/>
                    <a:pt x="477" y="20807"/>
                  </a:cubicBezTo>
                  <a:cubicBezTo>
                    <a:pt x="566" y="20620"/>
                    <a:pt x="686" y="20242"/>
                    <a:pt x="597" y="20055"/>
                  </a:cubicBezTo>
                  <a:cubicBezTo>
                    <a:pt x="508" y="19868"/>
                    <a:pt x="358" y="20222"/>
                    <a:pt x="239" y="20306"/>
                  </a:cubicBezTo>
                  <a:cubicBezTo>
                    <a:pt x="278" y="20557"/>
                    <a:pt x="232" y="21058"/>
                    <a:pt x="358" y="21058"/>
                  </a:cubicBezTo>
                  <a:cubicBezTo>
                    <a:pt x="501" y="21058"/>
                    <a:pt x="459" y="20389"/>
                    <a:pt x="597" y="20306"/>
                  </a:cubicBezTo>
                  <a:cubicBezTo>
                    <a:pt x="792" y="20189"/>
                    <a:pt x="997" y="20453"/>
                    <a:pt x="1193" y="20557"/>
                  </a:cubicBezTo>
                  <a:cubicBezTo>
                    <a:pt x="1647" y="20795"/>
                    <a:pt x="1508" y="20902"/>
                    <a:pt x="2029" y="21058"/>
                  </a:cubicBezTo>
                  <a:cubicBezTo>
                    <a:pt x="2424" y="21177"/>
                    <a:pt x="2825" y="21221"/>
                    <a:pt x="3222" y="21309"/>
                  </a:cubicBezTo>
                  <a:lnTo>
                    <a:pt x="4296" y="21559"/>
                  </a:lnTo>
                  <a:cubicBezTo>
                    <a:pt x="5424" y="21401"/>
                    <a:pt x="5733" y="21582"/>
                    <a:pt x="6564" y="21058"/>
                  </a:cubicBezTo>
                  <a:cubicBezTo>
                    <a:pt x="6805" y="20906"/>
                    <a:pt x="7041" y="20724"/>
                    <a:pt x="7280" y="20557"/>
                  </a:cubicBezTo>
                  <a:lnTo>
                    <a:pt x="7638" y="20306"/>
                  </a:lnTo>
                  <a:cubicBezTo>
                    <a:pt x="8664" y="18869"/>
                    <a:pt x="7365" y="20592"/>
                    <a:pt x="8354" y="19554"/>
                  </a:cubicBezTo>
                  <a:cubicBezTo>
                    <a:pt x="8482" y="19419"/>
                    <a:pt x="8583" y="19187"/>
                    <a:pt x="8712" y="19052"/>
                  </a:cubicBezTo>
                  <a:cubicBezTo>
                    <a:pt x="8824" y="18934"/>
                    <a:pt x="8960" y="18930"/>
                    <a:pt x="9070" y="18802"/>
                  </a:cubicBezTo>
                  <a:cubicBezTo>
                    <a:pt x="9320" y="18509"/>
                    <a:pt x="9547" y="18133"/>
                    <a:pt x="9786" y="17799"/>
                  </a:cubicBezTo>
                  <a:cubicBezTo>
                    <a:pt x="9905" y="17632"/>
                    <a:pt x="10008" y="17393"/>
                    <a:pt x="10144" y="17298"/>
                  </a:cubicBezTo>
                  <a:cubicBezTo>
                    <a:pt x="10638" y="16952"/>
                    <a:pt x="10397" y="17193"/>
                    <a:pt x="10860" y="16546"/>
                  </a:cubicBezTo>
                  <a:cubicBezTo>
                    <a:pt x="11544" y="14390"/>
                    <a:pt x="10633" y="16927"/>
                    <a:pt x="11456" y="15543"/>
                  </a:cubicBezTo>
                  <a:cubicBezTo>
                    <a:pt x="11568" y="15355"/>
                    <a:pt x="11600" y="15016"/>
                    <a:pt x="11695" y="14791"/>
                  </a:cubicBezTo>
                  <a:cubicBezTo>
                    <a:pt x="11919" y="14261"/>
                    <a:pt x="12224" y="13877"/>
                    <a:pt x="12411" y="13287"/>
                  </a:cubicBezTo>
                  <a:cubicBezTo>
                    <a:pt x="12729" y="12284"/>
                    <a:pt x="12530" y="12702"/>
                    <a:pt x="13008" y="12033"/>
                  </a:cubicBezTo>
                  <a:cubicBezTo>
                    <a:pt x="13048" y="11782"/>
                    <a:pt x="13066" y="11512"/>
                    <a:pt x="13127" y="11281"/>
                  </a:cubicBezTo>
                  <a:lnTo>
                    <a:pt x="13843" y="9025"/>
                  </a:lnTo>
                  <a:lnTo>
                    <a:pt x="14320" y="7521"/>
                  </a:lnTo>
                  <a:cubicBezTo>
                    <a:pt x="14400" y="7270"/>
                    <a:pt x="14458" y="6982"/>
                    <a:pt x="14559" y="6769"/>
                  </a:cubicBezTo>
                  <a:cubicBezTo>
                    <a:pt x="14798" y="6267"/>
                    <a:pt x="14994" y="5658"/>
                    <a:pt x="15275" y="5264"/>
                  </a:cubicBezTo>
                  <a:cubicBezTo>
                    <a:pt x="15394" y="5097"/>
                    <a:pt x="15523" y="4956"/>
                    <a:pt x="15633" y="4763"/>
                  </a:cubicBezTo>
                  <a:cubicBezTo>
                    <a:pt x="15763" y="4536"/>
                    <a:pt x="15851" y="4208"/>
                    <a:pt x="15991" y="4011"/>
                  </a:cubicBezTo>
                  <a:cubicBezTo>
                    <a:pt x="16096" y="3864"/>
                    <a:pt x="16237" y="3879"/>
                    <a:pt x="16349" y="3760"/>
                  </a:cubicBezTo>
                  <a:cubicBezTo>
                    <a:pt x="16477" y="3626"/>
                    <a:pt x="16576" y="3381"/>
                    <a:pt x="16707" y="3259"/>
                  </a:cubicBezTo>
                  <a:cubicBezTo>
                    <a:pt x="17275" y="2729"/>
                    <a:pt x="17539" y="2717"/>
                    <a:pt x="18139" y="2507"/>
                  </a:cubicBezTo>
                  <a:cubicBezTo>
                    <a:pt x="18895" y="2590"/>
                    <a:pt x="19653" y="2614"/>
                    <a:pt x="20407" y="2758"/>
                  </a:cubicBezTo>
                  <a:cubicBezTo>
                    <a:pt x="20832" y="2839"/>
                    <a:pt x="20738" y="3164"/>
                    <a:pt x="21123" y="3510"/>
                  </a:cubicBezTo>
                  <a:cubicBezTo>
                    <a:pt x="21273" y="3645"/>
                    <a:pt x="21441" y="3677"/>
                    <a:pt x="21600" y="3760"/>
                  </a:cubicBezTo>
                  <a:cubicBezTo>
                    <a:pt x="21441" y="3259"/>
                    <a:pt x="21213" y="2828"/>
                    <a:pt x="21123" y="2256"/>
                  </a:cubicBezTo>
                  <a:cubicBezTo>
                    <a:pt x="21043" y="1755"/>
                    <a:pt x="21024" y="1192"/>
                    <a:pt x="20884" y="752"/>
                  </a:cubicBezTo>
                  <a:cubicBezTo>
                    <a:pt x="20804" y="501"/>
                    <a:pt x="20789" y="0"/>
                    <a:pt x="20645" y="0"/>
                  </a:cubicBezTo>
                  <a:cubicBezTo>
                    <a:pt x="20520" y="0"/>
                    <a:pt x="20708" y="516"/>
                    <a:pt x="20765" y="752"/>
                  </a:cubicBezTo>
                  <a:cubicBezTo>
                    <a:pt x="20829" y="1022"/>
                    <a:pt x="20924" y="1253"/>
                    <a:pt x="21003" y="1504"/>
                  </a:cubicBezTo>
                  <a:cubicBezTo>
                    <a:pt x="21287" y="3294"/>
                    <a:pt x="21102" y="2569"/>
                    <a:pt x="21481" y="3760"/>
                  </a:cubicBezTo>
                  <a:cubicBezTo>
                    <a:pt x="21083" y="5014"/>
                    <a:pt x="21361" y="4345"/>
                    <a:pt x="20526" y="5515"/>
                  </a:cubicBezTo>
                  <a:lnTo>
                    <a:pt x="20168" y="6017"/>
                  </a:lnTo>
                  <a:cubicBezTo>
                    <a:pt x="19907" y="6838"/>
                    <a:pt x="20073" y="6769"/>
                    <a:pt x="19810" y="6769"/>
                  </a:cubicBez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299" name="8"/>
          <p:cNvSpPr/>
          <p:nvPr/>
        </p:nvSpPr>
        <p:spPr>
          <a:xfrm>
            <a:off x="100107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00" name="9"/>
          <p:cNvSpPr/>
          <p:nvPr/>
        </p:nvSpPr>
        <p:spPr>
          <a:xfrm>
            <a:off x="112514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01" name="enqueue(7)"/>
          <p:cNvSpPr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enqueue(7)</a:t>
            </a:r>
          </a:p>
        </p:txBody>
      </p:sp>
      <p:pic>
        <p:nvPicPr>
          <p:cNvPr id="302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56035" y="1709050"/>
            <a:ext cx="4445001" cy="4572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10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05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08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06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07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09" name="int *…"/>
            <p:cNvSpPr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11" name="8"/>
          <p:cNvSpPr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12" name="9"/>
          <p:cNvSpPr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13" name="enqueue(7)"/>
          <p:cNvSpPr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enqueue(7)</a:t>
            </a:r>
          </a:p>
        </p:txBody>
      </p:sp>
      <p:grpSp>
        <p:nvGrpSpPr>
          <p:cNvPr id="317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14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15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16" name="7"/>
            <p:cNvSpPr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18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9" name="Line"/>
          <p:cNvSpPr/>
          <p:nvPr/>
        </p:nvSpPr>
        <p:spPr>
          <a:xfrm>
            <a:off x="5529629" y="5149117"/>
            <a:ext cx="1946185" cy="2256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27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22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25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23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24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26" name="int *…"/>
            <p:cNvSpPr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28" name="8"/>
          <p:cNvSpPr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29" name="9"/>
          <p:cNvSpPr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30" name="enqueue(6)"/>
          <p:cNvSpPr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enqueue(6)</a:t>
            </a:r>
          </a:p>
        </p:txBody>
      </p:sp>
      <p:grpSp>
        <p:nvGrpSpPr>
          <p:cNvPr id="334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31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2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3" name="7"/>
            <p:cNvSpPr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35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6" name="Line"/>
          <p:cNvSpPr/>
          <p:nvPr/>
        </p:nvSpPr>
        <p:spPr>
          <a:xfrm>
            <a:off x="5529629" y="5149117"/>
            <a:ext cx="1946185" cy="2256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40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337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8" name="6"/>
            <p:cNvSpPr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39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48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43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46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44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45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47" name="int *…"/>
            <p:cNvSpPr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49" name="8"/>
          <p:cNvSpPr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50" name="9"/>
          <p:cNvSpPr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51" name="enqueue(6)"/>
          <p:cNvSpPr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enqueue(6)</a:t>
            </a:r>
          </a:p>
        </p:txBody>
      </p:sp>
      <p:grpSp>
        <p:nvGrpSpPr>
          <p:cNvPr id="355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52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3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4" name="7"/>
            <p:cNvSpPr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56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57" name="Line"/>
          <p:cNvSpPr/>
          <p:nvPr/>
        </p:nvSpPr>
        <p:spPr>
          <a:xfrm>
            <a:off x="5529629" y="5149117"/>
            <a:ext cx="1946185" cy="2256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61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358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9" name="6"/>
            <p:cNvSpPr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60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362" name="Line"/>
          <p:cNvSpPr/>
          <p:nvPr/>
        </p:nvSpPr>
        <p:spPr>
          <a:xfrm>
            <a:off x="4899635" y="7787130"/>
            <a:ext cx="2138105" cy="228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450" fill="norm" stroke="1" extrusionOk="0">
                <a:moveTo>
                  <a:pt x="879" y="20211"/>
                </a:moveTo>
                <a:cubicBezTo>
                  <a:pt x="715" y="20504"/>
                  <a:pt x="385" y="20748"/>
                  <a:pt x="385" y="21089"/>
                </a:cubicBezTo>
                <a:cubicBezTo>
                  <a:pt x="385" y="21274"/>
                  <a:pt x="718" y="21334"/>
                  <a:pt x="879" y="21265"/>
                </a:cubicBezTo>
                <a:cubicBezTo>
                  <a:pt x="1063" y="21186"/>
                  <a:pt x="1099" y="20914"/>
                  <a:pt x="1208" y="20738"/>
                </a:cubicBezTo>
                <a:cubicBezTo>
                  <a:pt x="1154" y="20387"/>
                  <a:pt x="1252" y="19962"/>
                  <a:pt x="1044" y="19684"/>
                </a:cubicBezTo>
                <a:cubicBezTo>
                  <a:pt x="935" y="19540"/>
                  <a:pt x="694" y="19757"/>
                  <a:pt x="550" y="19860"/>
                </a:cubicBezTo>
                <a:cubicBezTo>
                  <a:pt x="356" y="19998"/>
                  <a:pt x="221" y="20211"/>
                  <a:pt x="56" y="20387"/>
                </a:cubicBezTo>
                <a:cubicBezTo>
                  <a:pt x="108" y="20607"/>
                  <a:pt x="173" y="21556"/>
                  <a:pt x="715" y="21440"/>
                </a:cubicBezTo>
                <a:cubicBezTo>
                  <a:pt x="909" y="21399"/>
                  <a:pt x="934" y="21089"/>
                  <a:pt x="1044" y="20914"/>
                </a:cubicBezTo>
                <a:cubicBezTo>
                  <a:pt x="989" y="20738"/>
                  <a:pt x="1034" y="20470"/>
                  <a:pt x="879" y="20387"/>
                </a:cubicBezTo>
                <a:cubicBezTo>
                  <a:pt x="724" y="20304"/>
                  <a:pt x="521" y="20447"/>
                  <a:pt x="385" y="20562"/>
                </a:cubicBezTo>
                <a:cubicBezTo>
                  <a:pt x="231" y="20694"/>
                  <a:pt x="-141" y="21069"/>
                  <a:pt x="56" y="21089"/>
                </a:cubicBezTo>
                <a:cubicBezTo>
                  <a:pt x="1314" y="21217"/>
                  <a:pt x="2580" y="20972"/>
                  <a:pt x="3843" y="20914"/>
                </a:cubicBezTo>
                <a:cubicBezTo>
                  <a:pt x="4282" y="20797"/>
                  <a:pt x="4730" y="20715"/>
                  <a:pt x="5160" y="20562"/>
                </a:cubicBezTo>
                <a:lnTo>
                  <a:pt x="6148" y="20211"/>
                </a:lnTo>
                <a:lnTo>
                  <a:pt x="7629" y="19157"/>
                </a:lnTo>
                <a:cubicBezTo>
                  <a:pt x="7794" y="19040"/>
                  <a:pt x="7936" y="18873"/>
                  <a:pt x="8123" y="18806"/>
                </a:cubicBezTo>
                <a:lnTo>
                  <a:pt x="8617" y="18631"/>
                </a:lnTo>
                <a:cubicBezTo>
                  <a:pt x="10060" y="17091"/>
                  <a:pt x="8294" y="19044"/>
                  <a:pt x="9440" y="17577"/>
                </a:cubicBezTo>
                <a:cubicBezTo>
                  <a:pt x="9810" y="17104"/>
                  <a:pt x="10030" y="17084"/>
                  <a:pt x="10264" y="16523"/>
                </a:cubicBezTo>
                <a:cubicBezTo>
                  <a:pt x="10405" y="16185"/>
                  <a:pt x="10483" y="15821"/>
                  <a:pt x="10593" y="15469"/>
                </a:cubicBezTo>
                <a:lnTo>
                  <a:pt x="10922" y="14416"/>
                </a:lnTo>
                <a:cubicBezTo>
                  <a:pt x="10977" y="14240"/>
                  <a:pt x="10990" y="14043"/>
                  <a:pt x="11087" y="13889"/>
                </a:cubicBezTo>
                <a:cubicBezTo>
                  <a:pt x="11197" y="13713"/>
                  <a:pt x="11336" y="13555"/>
                  <a:pt x="11416" y="13362"/>
                </a:cubicBezTo>
                <a:cubicBezTo>
                  <a:pt x="11416" y="13362"/>
                  <a:pt x="11828" y="12045"/>
                  <a:pt x="11910" y="11781"/>
                </a:cubicBezTo>
                <a:lnTo>
                  <a:pt x="12239" y="10728"/>
                </a:lnTo>
                <a:cubicBezTo>
                  <a:pt x="12488" y="9666"/>
                  <a:pt x="12332" y="10254"/>
                  <a:pt x="12733" y="8971"/>
                </a:cubicBezTo>
                <a:lnTo>
                  <a:pt x="12898" y="8444"/>
                </a:lnTo>
                <a:cubicBezTo>
                  <a:pt x="12953" y="8269"/>
                  <a:pt x="12966" y="8072"/>
                  <a:pt x="13062" y="7918"/>
                </a:cubicBezTo>
                <a:lnTo>
                  <a:pt x="13392" y="7391"/>
                </a:lnTo>
                <a:cubicBezTo>
                  <a:pt x="13501" y="7039"/>
                  <a:pt x="13528" y="6645"/>
                  <a:pt x="13721" y="6337"/>
                </a:cubicBezTo>
                <a:cubicBezTo>
                  <a:pt x="13941" y="5986"/>
                  <a:pt x="14100" y="5582"/>
                  <a:pt x="14380" y="5283"/>
                </a:cubicBezTo>
                <a:cubicBezTo>
                  <a:pt x="15647" y="3931"/>
                  <a:pt x="14980" y="4505"/>
                  <a:pt x="16355" y="3527"/>
                </a:cubicBezTo>
                <a:lnTo>
                  <a:pt x="16849" y="3176"/>
                </a:lnTo>
                <a:cubicBezTo>
                  <a:pt x="17014" y="3059"/>
                  <a:pt x="17155" y="2891"/>
                  <a:pt x="17343" y="2824"/>
                </a:cubicBezTo>
                <a:lnTo>
                  <a:pt x="19813" y="1946"/>
                </a:lnTo>
                <a:lnTo>
                  <a:pt x="20307" y="1771"/>
                </a:lnTo>
                <a:lnTo>
                  <a:pt x="20800" y="1595"/>
                </a:lnTo>
                <a:cubicBezTo>
                  <a:pt x="20746" y="1420"/>
                  <a:pt x="20759" y="1199"/>
                  <a:pt x="20636" y="1068"/>
                </a:cubicBezTo>
                <a:cubicBezTo>
                  <a:pt x="19997" y="387"/>
                  <a:pt x="19464" y="300"/>
                  <a:pt x="18660" y="15"/>
                </a:cubicBezTo>
                <a:cubicBezTo>
                  <a:pt x="18496" y="-44"/>
                  <a:pt x="19010" y="87"/>
                  <a:pt x="19154" y="190"/>
                </a:cubicBezTo>
                <a:cubicBezTo>
                  <a:pt x="20286" y="995"/>
                  <a:pt x="19766" y="759"/>
                  <a:pt x="20636" y="1068"/>
                </a:cubicBezTo>
                <a:cubicBezTo>
                  <a:pt x="20730" y="1169"/>
                  <a:pt x="21459" y="1878"/>
                  <a:pt x="21459" y="2122"/>
                </a:cubicBezTo>
                <a:cubicBezTo>
                  <a:pt x="21459" y="2492"/>
                  <a:pt x="21214" y="2817"/>
                  <a:pt x="21130" y="3176"/>
                </a:cubicBezTo>
                <a:cubicBezTo>
                  <a:pt x="20938" y="3992"/>
                  <a:pt x="20965" y="3637"/>
                  <a:pt x="20965" y="4229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70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65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68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66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67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69" name="int *…"/>
            <p:cNvSpPr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71" name="8"/>
          <p:cNvSpPr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72" name="9"/>
          <p:cNvSpPr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73" name="enqueue(6)"/>
          <p:cNvSpPr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enqueue(6)</a:t>
            </a:r>
          </a:p>
        </p:txBody>
      </p:sp>
      <p:grpSp>
        <p:nvGrpSpPr>
          <p:cNvPr id="377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74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75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76" name="7"/>
            <p:cNvSpPr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78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82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379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0" name="6"/>
            <p:cNvSpPr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81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383" name="Line"/>
          <p:cNvSpPr/>
          <p:nvPr/>
        </p:nvSpPr>
        <p:spPr>
          <a:xfrm>
            <a:off x="4899635" y="7787130"/>
            <a:ext cx="2138105" cy="228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450" fill="norm" stroke="1" extrusionOk="0">
                <a:moveTo>
                  <a:pt x="879" y="20211"/>
                </a:moveTo>
                <a:cubicBezTo>
                  <a:pt x="715" y="20504"/>
                  <a:pt x="385" y="20748"/>
                  <a:pt x="385" y="21089"/>
                </a:cubicBezTo>
                <a:cubicBezTo>
                  <a:pt x="385" y="21274"/>
                  <a:pt x="718" y="21334"/>
                  <a:pt x="879" y="21265"/>
                </a:cubicBezTo>
                <a:cubicBezTo>
                  <a:pt x="1063" y="21186"/>
                  <a:pt x="1099" y="20914"/>
                  <a:pt x="1208" y="20738"/>
                </a:cubicBezTo>
                <a:cubicBezTo>
                  <a:pt x="1154" y="20387"/>
                  <a:pt x="1252" y="19962"/>
                  <a:pt x="1044" y="19684"/>
                </a:cubicBezTo>
                <a:cubicBezTo>
                  <a:pt x="935" y="19540"/>
                  <a:pt x="694" y="19757"/>
                  <a:pt x="550" y="19860"/>
                </a:cubicBezTo>
                <a:cubicBezTo>
                  <a:pt x="356" y="19998"/>
                  <a:pt x="221" y="20211"/>
                  <a:pt x="56" y="20387"/>
                </a:cubicBezTo>
                <a:cubicBezTo>
                  <a:pt x="108" y="20607"/>
                  <a:pt x="173" y="21556"/>
                  <a:pt x="715" y="21440"/>
                </a:cubicBezTo>
                <a:cubicBezTo>
                  <a:pt x="909" y="21399"/>
                  <a:pt x="934" y="21089"/>
                  <a:pt x="1044" y="20914"/>
                </a:cubicBezTo>
                <a:cubicBezTo>
                  <a:pt x="989" y="20738"/>
                  <a:pt x="1034" y="20470"/>
                  <a:pt x="879" y="20387"/>
                </a:cubicBezTo>
                <a:cubicBezTo>
                  <a:pt x="724" y="20304"/>
                  <a:pt x="521" y="20447"/>
                  <a:pt x="385" y="20562"/>
                </a:cubicBezTo>
                <a:cubicBezTo>
                  <a:pt x="231" y="20694"/>
                  <a:pt x="-141" y="21069"/>
                  <a:pt x="56" y="21089"/>
                </a:cubicBezTo>
                <a:cubicBezTo>
                  <a:pt x="1314" y="21217"/>
                  <a:pt x="2580" y="20972"/>
                  <a:pt x="3843" y="20914"/>
                </a:cubicBezTo>
                <a:cubicBezTo>
                  <a:pt x="4282" y="20797"/>
                  <a:pt x="4730" y="20715"/>
                  <a:pt x="5160" y="20562"/>
                </a:cubicBezTo>
                <a:lnTo>
                  <a:pt x="6148" y="20211"/>
                </a:lnTo>
                <a:lnTo>
                  <a:pt x="7629" y="19157"/>
                </a:lnTo>
                <a:cubicBezTo>
                  <a:pt x="7794" y="19040"/>
                  <a:pt x="7936" y="18873"/>
                  <a:pt x="8123" y="18806"/>
                </a:cubicBezTo>
                <a:lnTo>
                  <a:pt x="8617" y="18631"/>
                </a:lnTo>
                <a:cubicBezTo>
                  <a:pt x="10060" y="17091"/>
                  <a:pt x="8294" y="19044"/>
                  <a:pt x="9440" y="17577"/>
                </a:cubicBezTo>
                <a:cubicBezTo>
                  <a:pt x="9810" y="17104"/>
                  <a:pt x="10030" y="17084"/>
                  <a:pt x="10264" y="16523"/>
                </a:cubicBezTo>
                <a:cubicBezTo>
                  <a:pt x="10405" y="16185"/>
                  <a:pt x="10483" y="15821"/>
                  <a:pt x="10593" y="15469"/>
                </a:cubicBezTo>
                <a:lnTo>
                  <a:pt x="10922" y="14416"/>
                </a:lnTo>
                <a:cubicBezTo>
                  <a:pt x="10977" y="14240"/>
                  <a:pt x="10990" y="14043"/>
                  <a:pt x="11087" y="13889"/>
                </a:cubicBezTo>
                <a:cubicBezTo>
                  <a:pt x="11197" y="13713"/>
                  <a:pt x="11336" y="13555"/>
                  <a:pt x="11416" y="13362"/>
                </a:cubicBezTo>
                <a:cubicBezTo>
                  <a:pt x="11416" y="13362"/>
                  <a:pt x="11828" y="12045"/>
                  <a:pt x="11910" y="11781"/>
                </a:cubicBezTo>
                <a:lnTo>
                  <a:pt x="12239" y="10728"/>
                </a:lnTo>
                <a:cubicBezTo>
                  <a:pt x="12488" y="9666"/>
                  <a:pt x="12332" y="10254"/>
                  <a:pt x="12733" y="8971"/>
                </a:cubicBezTo>
                <a:lnTo>
                  <a:pt x="12898" y="8444"/>
                </a:lnTo>
                <a:cubicBezTo>
                  <a:pt x="12953" y="8269"/>
                  <a:pt x="12966" y="8072"/>
                  <a:pt x="13062" y="7918"/>
                </a:cubicBezTo>
                <a:lnTo>
                  <a:pt x="13392" y="7391"/>
                </a:lnTo>
                <a:cubicBezTo>
                  <a:pt x="13501" y="7039"/>
                  <a:pt x="13528" y="6645"/>
                  <a:pt x="13721" y="6337"/>
                </a:cubicBezTo>
                <a:cubicBezTo>
                  <a:pt x="13941" y="5986"/>
                  <a:pt x="14100" y="5582"/>
                  <a:pt x="14380" y="5283"/>
                </a:cubicBezTo>
                <a:cubicBezTo>
                  <a:pt x="15647" y="3931"/>
                  <a:pt x="14980" y="4505"/>
                  <a:pt x="16355" y="3527"/>
                </a:cubicBezTo>
                <a:lnTo>
                  <a:pt x="16849" y="3176"/>
                </a:lnTo>
                <a:cubicBezTo>
                  <a:pt x="17014" y="3059"/>
                  <a:pt x="17155" y="2891"/>
                  <a:pt x="17343" y="2824"/>
                </a:cubicBezTo>
                <a:lnTo>
                  <a:pt x="19813" y="1946"/>
                </a:lnTo>
                <a:lnTo>
                  <a:pt x="20307" y="1771"/>
                </a:lnTo>
                <a:lnTo>
                  <a:pt x="20800" y="1595"/>
                </a:lnTo>
                <a:cubicBezTo>
                  <a:pt x="20746" y="1420"/>
                  <a:pt x="20759" y="1199"/>
                  <a:pt x="20636" y="1068"/>
                </a:cubicBezTo>
                <a:cubicBezTo>
                  <a:pt x="19997" y="387"/>
                  <a:pt x="19464" y="300"/>
                  <a:pt x="18660" y="15"/>
                </a:cubicBezTo>
                <a:cubicBezTo>
                  <a:pt x="18496" y="-44"/>
                  <a:pt x="19010" y="87"/>
                  <a:pt x="19154" y="190"/>
                </a:cubicBezTo>
                <a:cubicBezTo>
                  <a:pt x="20286" y="995"/>
                  <a:pt x="19766" y="759"/>
                  <a:pt x="20636" y="1068"/>
                </a:cubicBezTo>
                <a:cubicBezTo>
                  <a:pt x="20730" y="1169"/>
                  <a:pt x="21459" y="1878"/>
                  <a:pt x="21459" y="2122"/>
                </a:cubicBezTo>
                <a:cubicBezTo>
                  <a:pt x="21459" y="2492"/>
                  <a:pt x="21214" y="2817"/>
                  <a:pt x="21130" y="3176"/>
                </a:cubicBezTo>
                <a:cubicBezTo>
                  <a:pt x="20938" y="3992"/>
                  <a:pt x="20965" y="3637"/>
                  <a:pt x="20965" y="4229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84" name="Line"/>
          <p:cNvSpPr/>
          <p:nvPr/>
        </p:nvSpPr>
        <p:spPr>
          <a:xfrm>
            <a:off x="4923509" y="5187454"/>
            <a:ext cx="1852110" cy="3341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5" h="21545" fill="norm" stroke="1" extrusionOk="0">
                <a:moveTo>
                  <a:pt x="9870" y="324"/>
                </a:moveTo>
                <a:cubicBezTo>
                  <a:pt x="9514" y="273"/>
                  <a:pt x="9152" y="99"/>
                  <a:pt x="8804" y="171"/>
                </a:cubicBezTo>
                <a:cubicBezTo>
                  <a:pt x="8557" y="221"/>
                  <a:pt x="8492" y="467"/>
                  <a:pt x="8377" y="632"/>
                </a:cubicBezTo>
                <a:cubicBezTo>
                  <a:pt x="8277" y="777"/>
                  <a:pt x="7948" y="1049"/>
                  <a:pt x="8164" y="1093"/>
                </a:cubicBezTo>
                <a:cubicBezTo>
                  <a:pt x="8715" y="1207"/>
                  <a:pt x="9301" y="991"/>
                  <a:pt x="9870" y="939"/>
                </a:cubicBezTo>
                <a:cubicBezTo>
                  <a:pt x="9985" y="689"/>
                  <a:pt x="10411" y="172"/>
                  <a:pt x="9656" y="17"/>
                </a:cubicBezTo>
                <a:cubicBezTo>
                  <a:pt x="9308" y="-55"/>
                  <a:pt x="8946" y="119"/>
                  <a:pt x="8590" y="171"/>
                </a:cubicBezTo>
                <a:cubicBezTo>
                  <a:pt x="8661" y="478"/>
                  <a:pt x="8498" y="873"/>
                  <a:pt x="8804" y="1093"/>
                </a:cubicBezTo>
                <a:cubicBezTo>
                  <a:pt x="9079" y="1292"/>
                  <a:pt x="10135" y="709"/>
                  <a:pt x="10296" y="632"/>
                </a:cubicBezTo>
                <a:cubicBezTo>
                  <a:pt x="10083" y="529"/>
                  <a:pt x="9910" y="350"/>
                  <a:pt x="9656" y="324"/>
                </a:cubicBezTo>
                <a:cubicBezTo>
                  <a:pt x="8818" y="238"/>
                  <a:pt x="8736" y="551"/>
                  <a:pt x="8377" y="939"/>
                </a:cubicBezTo>
                <a:cubicBezTo>
                  <a:pt x="8801" y="1143"/>
                  <a:pt x="9127" y="1475"/>
                  <a:pt x="9656" y="1093"/>
                </a:cubicBezTo>
                <a:cubicBezTo>
                  <a:pt x="9815" y="979"/>
                  <a:pt x="9711" y="746"/>
                  <a:pt x="9870" y="632"/>
                </a:cubicBezTo>
                <a:cubicBezTo>
                  <a:pt x="10028" y="517"/>
                  <a:pt x="10291" y="517"/>
                  <a:pt x="10509" y="478"/>
                </a:cubicBezTo>
                <a:cubicBezTo>
                  <a:pt x="10861" y="415"/>
                  <a:pt x="11220" y="376"/>
                  <a:pt x="11575" y="324"/>
                </a:cubicBezTo>
                <a:cubicBezTo>
                  <a:pt x="12925" y="376"/>
                  <a:pt x="14283" y="362"/>
                  <a:pt x="15626" y="478"/>
                </a:cubicBezTo>
                <a:cubicBezTo>
                  <a:pt x="15626" y="478"/>
                  <a:pt x="17225" y="863"/>
                  <a:pt x="17544" y="939"/>
                </a:cubicBezTo>
                <a:lnTo>
                  <a:pt x="18184" y="1093"/>
                </a:lnTo>
                <a:cubicBezTo>
                  <a:pt x="18397" y="1247"/>
                  <a:pt x="18573" y="1434"/>
                  <a:pt x="18824" y="1555"/>
                </a:cubicBezTo>
                <a:cubicBezTo>
                  <a:pt x="19011" y="1644"/>
                  <a:pt x="19304" y="1594"/>
                  <a:pt x="19463" y="1708"/>
                </a:cubicBezTo>
                <a:cubicBezTo>
                  <a:pt x="19622" y="1823"/>
                  <a:pt x="19567" y="2028"/>
                  <a:pt x="19676" y="2170"/>
                </a:cubicBezTo>
                <a:cubicBezTo>
                  <a:pt x="19925" y="2493"/>
                  <a:pt x="20245" y="2785"/>
                  <a:pt x="20529" y="3092"/>
                </a:cubicBezTo>
                <a:lnTo>
                  <a:pt x="20956" y="3554"/>
                </a:lnTo>
                <a:cubicBezTo>
                  <a:pt x="21098" y="3861"/>
                  <a:pt x="21414" y="4153"/>
                  <a:pt x="21382" y="4476"/>
                </a:cubicBezTo>
                <a:cubicBezTo>
                  <a:pt x="21311" y="5194"/>
                  <a:pt x="21285" y="5915"/>
                  <a:pt x="21169" y="6629"/>
                </a:cubicBezTo>
                <a:cubicBezTo>
                  <a:pt x="21088" y="7122"/>
                  <a:pt x="20408" y="7683"/>
                  <a:pt x="20103" y="8013"/>
                </a:cubicBezTo>
                <a:cubicBezTo>
                  <a:pt x="19321" y="8859"/>
                  <a:pt x="20103" y="8141"/>
                  <a:pt x="19037" y="8782"/>
                </a:cubicBezTo>
                <a:cubicBezTo>
                  <a:pt x="17395" y="9769"/>
                  <a:pt x="19346" y="8787"/>
                  <a:pt x="17758" y="9551"/>
                </a:cubicBezTo>
                <a:cubicBezTo>
                  <a:pt x="16550" y="10858"/>
                  <a:pt x="18539" y="8833"/>
                  <a:pt x="16052" y="10627"/>
                </a:cubicBezTo>
                <a:cubicBezTo>
                  <a:pt x="15500" y="11025"/>
                  <a:pt x="14898" y="11520"/>
                  <a:pt x="14133" y="11704"/>
                </a:cubicBezTo>
                <a:cubicBezTo>
                  <a:pt x="13920" y="11755"/>
                  <a:pt x="13690" y="11779"/>
                  <a:pt x="13494" y="11857"/>
                </a:cubicBezTo>
                <a:cubicBezTo>
                  <a:pt x="13494" y="11857"/>
                  <a:pt x="11895" y="12626"/>
                  <a:pt x="11575" y="12780"/>
                </a:cubicBezTo>
                <a:cubicBezTo>
                  <a:pt x="11362" y="12882"/>
                  <a:pt x="11179" y="13029"/>
                  <a:pt x="10935" y="13087"/>
                </a:cubicBezTo>
                <a:cubicBezTo>
                  <a:pt x="10722" y="13139"/>
                  <a:pt x="10492" y="13163"/>
                  <a:pt x="10296" y="13241"/>
                </a:cubicBezTo>
                <a:cubicBezTo>
                  <a:pt x="10296" y="13241"/>
                  <a:pt x="8697" y="14010"/>
                  <a:pt x="8377" y="14164"/>
                </a:cubicBezTo>
                <a:cubicBezTo>
                  <a:pt x="8164" y="14266"/>
                  <a:pt x="7919" y="14341"/>
                  <a:pt x="7738" y="14471"/>
                </a:cubicBezTo>
                <a:cubicBezTo>
                  <a:pt x="6277" y="15525"/>
                  <a:pt x="6960" y="15153"/>
                  <a:pt x="5819" y="15702"/>
                </a:cubicBezTo>
                <a:cubicBezTo>
                  <a:pt x="4295" y="17350"/>
                  <a:pt x="6668" y="14848"/>
                  <a:pt x="4753" y="16624"/>
                </a:cubicBezTo>
                <a:cubicBezTo>
                  <a:pt x="4438" y="16916"/>
                  <a:pt x="4184" y="17239"/>
                  <a:pt x="3900" y="17547"/>
                </a:cubicBezTo>
                <a:cubicBezTo>
                  <a:pt x="3758" y="17701"/>
                  <a:pt x="3555" y="17833"/>
                  <a:pt x="3474" y="18008"/>
                </a:cubicBezTo>
                <a:lnTo>
                  <a:pt x="3260" y="18470"/>
                </a:lnTo>
                <a:cubicBezTo>
                  <a:pt x="3189" y="18777"/>
                  <a:pt x="3104" y="19083"/>
                  <a:pt x="3047" y="19392"/>
                </a:cubicBezTo>
                <a:cubicBezTo>
                  <a:pt x="2962" y="19852"/>
                  <a:pt x="2925" y="20317"/>
                  <a:pt x="2834" y="20776"/>
                </a:cubicBezTo>
                <a:cubicBezTo>
                  <a:pt x="2783" y="21035"/>
                  <a:pt x="2692" y="21289"/>
                  <a:pt x="2621" y="21545"/>
                </a:cubicBezTo>
                <a:cubicBezTo>
                  <a:pt x="2337" y="21494"/>
                  <a:pt x="2037" y="21474"/>
                  <a:pt x="1768" y="21391"/>
                </a:cubicBezTo>
                <a:cubicBezTo>
                  <a:pt x="1225" y="21223"/>
                  <a:pt x="961" y="20995"/>
                  <a:pt x="702" y="20622"/>
                </a:cubicBezTo>
                <a:cubicBezTo>
                  <a:pt x="602" y="20477"/>
                  <a:pt x="589" y="20306"/>
                  <a:pt x="489" y="20161"/>
                </a:cubicBezTo>
                <a:cubicBezTo>
                  <a:pt x="374" y="19996"/>
                  <a:pt x="-186" y="19655"/>
                  <a:pt x="63" y="19700"/>
                </a:cubicBezTo>
                <a:cubicBezTo>
                  <a:pt x="560" y="19789"/>
                  <a:pt x="1342" y="20315"/>
                  <a:pt x="1342" y="20315"/>
                </a:cubicBezTo>
                <a:cubicBezTo>
                  <a:pt x="2337" y="21391"/>
                  <a:pt x="1768" y="21032"/>
                  <a:pt x="2834" y="21545"/>
                </a:cubicBezTo>
                <a:cubicBezTo>
                  <a:pt x="3047" y="21442"/>
                  <a:pt x="3245" y="21320"/>
                  <a:pt x="3474" y="21237"/>
                </a:cubicBezTo>
                <a:cubicBezTo>
                  <a:pt x="3675" y="21165"/>
                  <a:pt x="3917" y="21162"/>
                  <a:pt x="4113" y="21084"/>
                </a:cubicBezTo>
                <a:cubicBezTo>
                  <a:pt x="4561" y="20904"/>
                  <a:pt x="4966" y="20674"/>
                  <a:pt x="5392" y="20469"/>
                </a:cubicBezTo>
                <a:cubicBezTo>
                  <a:pt x="6199" y="20081"/>
                  <a:pt x="5851" y="20292"/>
                  <a:pt x="6458" y="19854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92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87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90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88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89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91" name="int *…"/>
            <p:cNvSpPr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93" name="8"/>
          <p:cNvSpPr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94" name="9"/>
          <p:cNvSpPr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95" name="Now we have a way to add to the front in O(1) time!"/>
          <p:cNvSpPr/>
          <p:nvPr/>
        </p:nvSpPr>
        <p:spPr>
          <a:xfrm>
            <a:off x="12574509" y="6384491"/>
            <a:ext cx="7629375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Now we have a way to add to the front in O(1) time!</a:t>
            </a:r>
          </a:p>
        </p:txBody>
      </p:sp>
      <p:grpSp>
        <p:nvGrpSpPr>
          <p:cNvPr id="399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96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7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8" name="7"/>
            <p:cNvSpPr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400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04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401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02" name="6"/>
            <p:cNvSpPr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403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405" name="Line"/>
          <p:cNvSpPr/>
          <p:nvPr/>
        </p:nvSpPr>
        <p:spPr>
          <a:xfrm>
            <a:off x="4899635" y="7787130"/>
            <a:ext cx="2138105" cy="228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450" fill="norm" stroke="1" extrusionOk="0">
                <a:moveTo>
                  <a:pt x="879" y="20211"/>
                </a:moveTo>
                <a:cubicBezTo>
                  <a:pt x="715" y="20504"/>
                  <a:pt x="385" y="20748"/>
                  <a:pt x="385" y="21089"/>
                </a:cubicBezTo>
                <a:cubicBezTo>
                  <a:pt x="385" y="21274"/>
                  <a:pt x="718" y="21334"/>
                  <a:pt x="879" y="21265"/>
                </a:cubicBezTo>
                <a:cubicBezTo>
                  <a:pt x="1063" y="21186"/>
                  <a:pt x="1099" y="20914"/>
                  <a:pt x="1208" y="20738"/>
                </a:cubicBezTo>
                <a:cubicBezTo>
                  <a:pt x="1154" y="20387"/>
                  <a:pt x="1252" y="19962"/>
                  <a:pt x="1044" y="19684"/>
                </a:cubicBezTo>
                <a:cubicBezTo>
                  <a:pt x="935" y="19540"/>
                  <a:pt x="694" y="19757"/>
                  <a:pt x="550" y="19860"/>
                </a:cubicBezTo>
                <a:cubicBezTo>
                  <a:pt x="356" y="19998"/>
                  <a:pt x="221" y="20211"/>
                  <a:pt x="56" y="20387"/>
                </a:cubicBezTo>
                <a:cubicBezTo>
                  <a:pt x="108" y="20607"/>
                  <a:pt x="173" y="21556"/>
                  <a:pt x="715" y="21440"/>
                </a:cubicBezTo>
                <a:cubicBezTo>
                  <a:pt x="909" y="21399"/>
                  <a:pt x="934" y="21089"/>
                  <a:pt x="1044" y="20914"/>
                </a:cubicBezTo>
                <a:cubicBezTo>
                  <a:pt x="989" y="20738"/>
                  <a:pt x="1034" y="20470"/>
                  <a:pt x="879" y="20387"/>
                </a:cubicBezTo>
                <a:cubicBezTo>
                  <a:pt x="724" y="20304"/>
                  <a:pt x="521" y="20447"/>
                  <a:pt x="385" y="20562"/>
                </a:cubicBezTo>
                <a:cubicBezTo>
                  <a:pt x="231" y="20694"/>
                  <a:pt x="-141" y="21069"/>
                  <a:pt x="56" y="21089"/>
                </a:cubicBezTo>
                <a:cubicBezTo>
                  <a:pt x="1314" y="21217"/>
                  <a:pt x="2580" y="20972"/>
                  <a:pt x="3843" y="20914"/>
                </a:cubicBezTo>
                <a:cubicBezTo>
                  <a:pt x="4282" y="20797"/>
                  <a:pt x="4730" y="20715"/>
                  <a:pt x="5160" y="20562"/>
                </a:cubicBezTo>
                <a:lnTo>
                  <a:pt x="6148" y="20211"/>
                </a:lnTo>
                <a:lnTo>
                  <a:pt x="7629" y="19157"/>
                </a:lnTo>
                <a:cubicBezTo>
                  <a:pt x="7794" y="19040"/>
                  <a:pt x="7936" y="18873"/>
                  <a:pt x="8123" y="18806"/>
                </a:cubicBezTo>
                <a:lnTo>
                  <a:pt x="8617" y="18631"/>
                </a:lnTo>
                <a:cubicBezTo>
                  <a:pt x="10060" y="17091"/>
                  <a:pt x="8294" y="19044"/>
                  <a:pt x="9440" y="17577"/>
                </a:cubicBezTo>
                <a:cubicBezTo>
                  <a:pt x="9810" y="17104"/>
                  <a:pt x="10030" y="17084"/>
                  <a:pt x="10264" y="16523"/>
                </a:cubicBezTo>
                <a:cubicBezTo>
                  <a:pt x="10405" y="16185"/>
                  <a:pt x="10483" y="15821"/>
                  <a:pt x="10593" y="15469"/>
                </a:cubicBezTo>
                <a:lnTo>
                  <a:pt x="10922" y="14416"/>
                </a:lnTo>
                <a:cubicBezTo>
                  <a:pt x="10977" y="14240"/>
                  <a:pt x="10990" y="14043"/>
                  <a:pt x="11087" y="13889"/>
                </a:cubicBezTo>
                <a:cubicBezTo>
                  <a:pt x="11197" y="13713"/>
                  <a:pt x="11336" y="13555"/>
                  <a:pt x="11416" y="13362"/>
                </a:cubicBezTo>
                <a:cubicBezTo>
                  <a:pt x="11416" y="13362"/>
                  <a:pt x="11828" y="12045"/>
                  <a:pt x="11910" y="11781"/>
                </a:cubicBezTo>
                <a:lnTo>
                  <a:pt x="12239" y="10728"/>
                </a:lnTo>
                <a:cubicBezTo>
                  <a:pt x="12488" y="9666"/>
                  <a:pt x="12332" y="10254"/>
                  <a:pt x="12733" y="8971"/>
                </a:cubicBezTo>
                <a:lnTo>
                  <a:pt x="12898" y="8444"/>
                </a:lnTo>
                <a:cubicBezTo>
                  <a:pt x="12953" y="8269"/>
                  <a:pt x="12966" y="8072"/>
                  <a:pt x="13062" y="7918"/>
                </a:cubicBezTo>
                <a:lnTo>
                  <a:pt x="13392" y="7391"/>
                </a:lnTo>
                <a:cubicBezTo>
                  <a:pt x="13501" y="7039"/>
                  <a:pt x="13528" y="6645"/>
                  <a:pt x="13721" y="6337"/>
                </a:cubicBezTo>
                <a:cubicBezTo>
                  <a:pt x="13941" y="5986"/>
                  <a:pt x="14100" y="5582"/>
                  <a:pt x="14380" y="5283"/>
                </a:cubicBezTo>
                <a:cubicBezTo>
                  <a:pt x="15647" y="3931"/>
                  <a:pt x="14980" y="4505"/>
                  <a:pt x="16355" y="3527"/>
                </a:cubicBezTo>
                <a:lnTo>
                  <a:pt x="16849" y="3176"/>
                </a:lnTo>
                <a:cubicBezTo>
                  <a:pt x="17014" y="3059"/>
                  <a:pt x="17155" y="2891"/>
                  <a:pt x="17343" y="2824"/>
                </a:cubicBezTo>
                <a:lnTo>
                  <a:pt x="19813" y="1946"/>
                </a:lnTo>
                <a:lnTo>
                  <a:pt x="20307" y="1771"/>
                </a:lnTo>
                <a:lnTo>
                  <a:pt x="20800" y="1595"/>
                </a:lnTo>
                <a:cubicBezTo>
                  <a:pt x="20746" y="1420"/>
                  <a:pt x="20759" y="1199"/>
                  <a:pt x="20636" y="1068"/>
                </a:cubicBezTo>
                <a:cubicBezTo>
                  <a:pt x="19997" y="387"/>
                  <a:pt x="19464" y="300"/>
                  <a:pt x="18660" y="15"/>
                </a:cubicBezTo>
                <a:cubicBezTo>
                  <a:pt x="18496" y="-44"/>
                  <a:pt x="19010" y="87"/>
                  <a:pt x="19154" y="190"/>
                </a:cubicBezTo>
                <a:cubicBezTo>
                  <a:pt x="20286" y="995"/>
                  <a:pt x="19766" y="759"/>
                  <a:pt x="20636" y="1068"/>
                </a:cubicBezTo>
                <a:cubicBezTo>
                  <a:pt x="20730" y="1169"/>
                  <a:pt x="21459" y="1878"/>
                  <a:pt x="21459" y="2122"/>
                </a:cubicBezTo>
                <a:cubicBezTo>
                  <a:pt x="21459" y="2492"/>
                  <a:pt x="21214" y="2817"/>
                  <a:pt x="21130" y="3176"/>
                </a:cubicBezTo>
                <a:cubicBezTo>
                  <a:pt x="20938" y="3992"/>
                  <a:pt x="20965" y="3637"/>
                  <a:pt x="20965" y="4229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06" name="Line"/>
          <p:cNvSpPr/>
          <p:nvPr/>
        </p:nvSpPr>
        <p:spPr>
          <a:xfrm>
            <a:off x="4923509" y="5187454"/>
            <a:ext cx="1852110" cy="3341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5" h="21545" fill="norm" stroke="1" extrusionOk="0">
                <a:moveTo>
                  <a:pt x="9870" y="324"/>
                </a:moveTo>
                <a:cubicBezTo>
                  <a:pt x="9514" y="273"/>
                  <a:pt x="9152" y="99"/>
                  <a:pt x="8804" y="171"/>
                </a:cubicBezTo>
                <a:cubicBezTo>
                  <a:pt x="8557" y="221"/>
                  <a:pt x="8492" y="467"/>
                  <a:pt x="8377" y="632"/>
                </a:cubicBezTo>
                <a:cubicBezTo>
                  <a:pt x="8277" y="777"/>
                  <a:pt x="7948" y="1049"/>
                  <a:pt x="8164" y="1093"/>
                </a:cubicBezTo>
                <a:cubicBezTo>
                  <a:pt x="8715" y="1207"/>
                  <a:pt x="9301" y="991"/>
                  <a:pt x="9870" y="939"/>
                </a:cubicBezTo>
                <a:cubicBezTo>
                  <a:pt x="9985" y="689"/>
                  <a:pt x="10411" y="172"/>
                  <a:pt x="9656" y="17"/>
                </a:cubicBezTo>
                <a:cubicBezTo>
                  <a:pt x="9308" y="-55"/>
                  <a:pt x="8946" y="119"/>
                  <a:pt x="8590" y="171"/>
                </a:cubicBezTo>
                <a:cubicBezTo>
                  <a:pt x="8661" y="478"/>
                  <a:pt x="8498" y="873"/>
                  <a:pt x="8804" y="1093"/>
                </a:cubicBezTo>
                <a:cubicBezTo>
                  <a:pt x="9079" y="1292"/>
                  <a:pt x="10135" y="709"/>
                  <a:pt x="10296" y="632"/>
                </a:cubicBezTo>
                <a:cubicBezTo>
                  <a:pt x="10083" y="529"/>
                  <a:pt x="9910" y="350"/>
                  <a:pt x="9656" y="324"/>
                </a:cubicBezTo>
                <a:cubicBezTo>
                  <a:pt x="8818" y="238"/>
                  <a:pt x="8736" y="551"/>
                  <a:pt x="8377" y="939"/>
                </a:cubicBezTo>
                <a:cubicBezTo>
                  <a:pt x="8801" y="1143"/>
                  <a:pt x="9127" y="1475"/>
                  <a:pt x="9656" y="1093"/>
                </a:cubicBezTo>
                <a:cubicBezTo>
                  <a:pt x="9815" y="979"/>
                  <a:pt x="9711" y="746"/>
                  <a:pt x="9870" y="632"/>
                </a:cubicBezTo>
                <a:cubicBezTo>
                  <a:pt x="10028" y="517"/>
                  <a:pt x="10291" y="517"/>
                  <a:pt x="10509" y="478"/>
                </a:cubicBezTo>
                <a:cubicBezTo>
                  <a:pt x="10861" y="415"/>
                  <a:pt x="11220" y="376"/>
                  <a:pt x="11575" y="324"/>
                </a:cubicBezTo>
                <a:cubicBezTo>
                  <a:pt x="12925" y="376"/>
                  <a:pt x="14283" y="362"/>
                  <a:pt x="15626" y="478"/>
                </a:cubicBezTo>
                <a:cubicBezTo>
                  <a:pt x="15626" y="478"/>
                  <a:pt x="17225" y="863"/>
                  <a:pt x="17544" y="939"/>
                </a:cubicBezTo>
                <a:lnTo>
                  <a:pt x="18184" y="1093"/>
                </a:lnTo>
                <a:cubicBezTo>
                  <a:pt x="18397" y="1247"/>
                  <a:pt x="18573" y="1434"/>
                  <a:pt x="18824" y="1555"/>
                </a:cubicBezTo>
                <a:cubicBezTo>
                  <a:pt x="19011" y="1644"/>
                  <a:pt x="19304" y="1594"/>
                  <a:pt x="19463" y="1708"/>
                </a:cubicBezTo>
                <a:cubicBezTo>
                  <a:pt x="19622" y="1823"/>
                  <a:pt x="19567" y="2028"/>
                  <a:pt x="19676" y="2170"/>
                </a:cubicBezTo>
                <a:cubicBezTo>
                  <a:pt x="19925" y="2493"/>
                  <a:pt x="20245" y="2785"/>
                  <a:pt x="20529" y="3092"/>
                </a:cubicBezTo>
                <a:lnTo>
                  <a:pt x="20956" y="3554"/>
                </a:lnTo>
                <a:cubicBezTo>
                  <a:pt x="21098" y="3861"/>
                  <a:pt x="21414" y="4153"/>
                  <a:pt x="21382" y="4476"/>
                </a:cubicBezTo>
                <a:cubicBezTo>
                  <a:pt x="21311" y="5194"/>
                  <a:pt x="21285" y="5915"/>
                  <a:pt x="21169" y="6629"/>
                </a:cubicBezTo>
                <a:cubicBezTo>
                  <a:pt x="21088" y="7122"/>
                  <a:pt x="20408" y="7683"/>
                  <a:pt x="20103" y="8013"/>
                </a:cubicBezTo>
                <a:cubicBezTo>
                  <a:pt x="19321" y="8859"/>
                  <a:pt x="20103" y="8141"/>
                  <a:pt x="19037" y="8782"/>
                </a:cubicBezTo>
                <a:cubicBezTo>
                  <a:pt x="17395" y="9769"/>
                  <a:pt x="19346" y="8787"/>
                  <a:pt x="17758" y="9551"/>
                </a:cubicBezTo>
                <a:cubicBezTo>
                  <a:pt x="16550" y="10858"/>
                  <a:pt x="18539" y="8833"/>
                  <a:pt x="16052" y="10627"/>
                </a:cubicBezTo>
                <a:cubicBezTo>
                  <a:pt x="15500" y="11025"/>
                  <a:pt x="14898" y="11520"/>
                  <a:pt x="14133" y="11704"/>
                </a:cubicBezTo>
                <a:cubicBezTo>
                  <a:pt x="13920" y="11755"/>
                  <a:pt x="13690" y="11779"/>
                  <a:pt x="13494" y="11857"/>
                </a:cubicBezTo>
                <a:cubicBezTo>
                  <a:pt x="13494" y="11857"/>
                  <a:pt x="11895" y="12626"/>
                  <a:pt x="11575" y="12780"/>
                </a:cubicBezTo>
                <a:cubicBezTo>
                  <a:pt x="11362" y="12882"/>
                  <a:pt x="11179" y="13029"/>
                  <a:pt x="10935" y="13087"/>
                </a:cubicBezTo>
                <a:cubicBezTo>
                  <a:pt x="10722" y="13139"/>
                  <a:pt x="10492" y="13163"/>
                  <a:pt x="10296" y="13241"/>
                </a:cubicBezTo>
                <a:cubicBezTo>
                  <a:pt x="10296" y="13241"/>
                  <a:pt x="8697" y="14010"/>
                  <a:pt x="8377" y="14164"/>
                </a:cubicBezTo>
                <a:cubicBezTo>
                  <a:pt x="8164" y="14266"/>
                  <a:pt x="7919" y="14341"/>
                  <a:pt x="7738" y="14471"/>
                </a:cubicBezTo>
                <a:cubicBezTo>
                  <a:pt x="6277" y="15525"/>
                  <a:pt x="6960" y="15153"/>
                  <a:pt x="5819" y="15702"/>
                </a:cubicBezTo>
                <a:cubicBezTo>
                  <a:pt x="4295" y="17350"/>
                  <a:pt x="6668" y="14848"/>
                  <a:pt x="4753" y="16624"/>
                </a:cubicBezTo>
                <a:cubicBezTo>
                  <a:pt x="4438" y="16916"/>
                  <a:pt x="4184" y="17239"/>
                  <a:pt x="3900" y="17547"/>
                </a:cubicBezTo>
                <a:cubicBezTo>
                  <a:pt x="3758" y="17701"/>
                  <a:pt x="3555" y="17833"/>
                  <a:pt x="3474" y="18008"/>
                </a:cubicBezTo>
                <a:lnTo>
                  <a:pt x="3260" y="18470"/>
                </a:lnTo>
                <a:cubicBezTo>
                  <a:pt x="3189" y="18777"/>
                  <a:pt x="3104" y="19083"/>
                  <a:pt x="3047" y="19392"/>
                </a:cubicBezTo>
                <a:cubicBezTo>
                  <a:pt x="2962" y="19852"/>
                  <a:pt x="2925" y="20317"/>
                  <a:pt x="2834" y="20776"/>
                </a:cubicBezTo>
                <a:cubicBezTo>
                  <a:pt x="2783" y="21035"/>
                  <a:pt x="2692" y="21289"/>
                  <a:pt x="2621" y="21545"/>
                </a:cubicBezTo>
                <a:cubicBezTo>
                  <a:pt x="2337" y="21494"/>
                  <a:pt x="2037" y="21474"/>
                  <a:pt x="1768" y="21391"/>
                </a:cubicBezTo>
                <a:cubicBezTo>
                  <a:pt x="1225" y="21223"/>
                  <a:pt x="961" y="20995"/>
                  <a:pt x="702" y="20622"/>
                </a:cubicBezTo>
                <a:cubicBezTo>
                  <a:pt x="602" y="20477"/>
                  <a:pt x="589" y="20306"/>
                  <a:pt x="489" y="20161"/>
                </a:cubicBezTo>
                <a:cubicBezTo>
                  <a:pt x="374" y="19996"/>
                  <a:pt x="-186" y="19655"/>
                  <a:pt x="63" y="19700"/>
                </a:cubicBezTo>
                <a:cubicBezTo>
                  <a:pt x="560" y="19789"/>
                  <a:pt x="1342" y="20315"/>
                  <a:pt x="1342" y="20315"/>
                </a:cubicBezTo>
                <a:cubicBezTo>
                  <a:pt x="2337" y="21391"/>
                  <a:pt x="1768" y="21032"/>
                  <a:pt x="2834" y="21545"/>
                </a:cubicBezTo>
                <a:cubicBezTo>
                  <a:pt x="3047" y="21442"/>
                  <a:pt x="3245" y="21320"/>
                  <a:pt x="3474" y="21237"/>
                </a:cubicBezTo>
                <a:cubicBezTo>
                  <a:pt x="3675" y="21165"/>
                  <a:pt x="3917" y="21162"/>
                  <a:pt x="4113" y="21084"/>
                </a:cubicBezTo>
                <a:cubicBezTo>
                  <a:pt x="4561" y="20904"/>
                  <a:pt x="4966" y="20674"/>
                  <a:pt x="5392" y="20469"/>
                </a:cubicBezTo>
                <a:cubicBezTo>
                  <a:pt x="6199" y="20081"/>
                  <a:pt x="5851" y="20292"/>
                  <a:pt x="6458" y="19854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Linked Lis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Linked List</a:t>
            </a:r>
          </a:p>
        </p:txBody>
      </p:sp>
      <p:sp>
        <p:nvSpPr>
          <p:cNvPr id="409" name="A linked list is a chain of nodes.…"/>
          <p:cNvSpPr/>
          <p:nvPr/>
        </p:nvSpPr>
        <p:spPr>
          <a:xfrm>
            <a:off x="903694" y="2928180"/>
            <a:ext cx="22576612" cy="4069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91686" indent="-293764" algn="l" defTabSz="457200">
              <a:spcBef>
                <a:spcPts val="7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A linked list is a chain of </a:t>
            </a:r>
            <a:r>
              <a:rPr>
                <a:solidFill>
                  <a:srgbClr val="0000FF"/>
                </a:solidFill>
              </a:rPr>
              <a:t>nodes</a:t>
            </a:r>
            <a:r>
              <a:t>.</a:t>
            </a:r>
          </a:p>
          <a:p>
            <a:pPr marL="391686" indent="-293764" algn="l" defTabSz="457200">
              <a:spcBef>
                <a:spcPts val="7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Each node contains two pieces of information:</a:t>
            </a:r>
          </a:p>
          <a:p>
            <a:pPr lvl="1" marL="791736" indent="-293764" algn="l" defTabSz="457200">
              <a:spcBef>
                <a:spcPts val="6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Some piece of data that is stored in the sequence</a:t>
            </a:r>
          </a:p>
          <a:p>
            <a:pPr lvl="1" marL="791736" indent="-293764" algn="l" defTabSz="457200">
              <a:spcBef>
                <a:spcPts val="6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A </a:t>
            </a:r>
            <a:r>
              <a:rPr>
                <a:solidFill>
                  <a:srgbClr val="0000FF"/>
                </a:solidFill>
              </a:rPr>
              <a:t>link</a:t>
            </a:r>
            <a:r>
              <a:t> to the next node in the list.</a:t>
            </a:r>
          </a:p>
          <a:p>
            <a:pPr marL="391686" indent="-293764" algn="l" defTabSz="457200">
              <a:spcBef>
                <a:spcPts val="7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We can traverse the list by starting at the first cell and repeatedly following its link.</a:t>
            </a:r>
          </a:p>
        </p:txBody>
      </p:sp>
      <p:grpSp>
        <p:nvGrpSpPr>
          <p:cNvPr id="424" name="Group"/>
          <p:cNvGrpSpPr/>
          <p:nvPr/>
        </p:nvGrpSpPr>
        <p:grpSpPr>
          <a:xfrm>
            <a:off x="9475881" y="7218791"/>
            <a:ext cx="5432237" cy="6093887"/>
            <a:chOff x="0" y="0"/>
            <a:chExt cx="5432235" cy="6093885"/>
          </a:xfrm>
        </p:grpSpPr>
        <p:grpSp>
          <p:nvGrpSpPr>
            <p:cNvPr id="412" name="Group"/>
            <p:cNvGrpSpPr/>
            <p:nvPr/>
          </p:nvGrpSpPr>
          <p:grpSpPr>
            <a:xfrm>
              <a:off x="0" y="0"/>
              <a:ext cx="3640893" cy="1573532"/>
              <a:chOff x="-1778000" y="1493900"/>
              <a:chExt cx="3640892" cy="1573531"/>
            </a:xfrm>
          </p:grpSpPr>
          <p:sp>
            <p:nvSpPr>
              <p:cNvPr id="410" name="Line"/>
              <p:cNvSpPr/>
              <p:nvPr/>
            </p:nvSpPr>
            <p:spPr>
              <a:xfrm>
                <a:off x="330386" y="1680324"/>
                <a:ext cx="1532507" cy="1200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6" h="19803" fill="norm" stroke="1" extrusionOk="0">
                    <a:moveTo>
                      <a:pt x="15072" y="2606"/>
                    </a:moveTo>
                    <a:cubicBezTo>
                      <a:pt x="14639" y="2381"/>
                      <a:pt x="14225" y="2078"/>
                      <a:pt x="13773" y="1931"/>
                    </a:cubicBezTo>
                    <a:cubicBezTo>
                      <a:pt x="13179" y="1738"/>
                      <a:pt x="12566" y="1594"/>
                      <a:pt x="11954" y="1594"/>
                    </a:cubicBezTo>
                    <a:cubicBezTo>
                      <a:pt x="8488" y="1594"/>
                      <a:pt x="5024" y="1819"/>
                      <a:pt x="1559" y="1931"/>
                    </a:cubicBezTo>
                    <a:cubicBezTo>
                      <a:pt x="1213" y="2044"/>
                      <a:pt x="752" y="1917"/>
                      <a:pt x="520" y="2268"/>
                    </a:cubicBezTo>
                    <a:cubicBezTo>
                      <a:pt x="163" y="2808"/>
                      <a:pt x="0" y="4292"/>
                      <a:pt x="0" y="4292"/>
                    </a:cubicBezTo>
                    <a:cubicBezTo>
                      <a:pt x="358" y="12649"/>
                      <a:pt x="77" y="7698"/>
                      <a:pt x="520" y="13734"/>
                    </a:cubicBezTo>
                    <a:cubicBezTo>
                      <a:pt x="610" y="14970"/>
                      <a:pt x="412" y="16297"/>
                      <a:pt x="780" y="17443"/>
                    </a:cubicBezTo>
                    <a:cubicBezTo>
                      <a:pt x="917" y="17871"/>
                      <a:pt x="1466" y="17715"/>
                      <a:pt x="1819" y="17780"/>
                    </a:cubicBezTo>
                    <a:cubicBezTo>
                      <a:pt x="2681" y="17940"/>
                      <a:pt x="3552" y="17999"/>
                      <a:pt x="4418" y="18117"/>
                    </a:cubicBezTo>
                    <a:cubicBezTo>
                      <a:pt x="5449" y="18258"/>
                      <a:pt x="7477" y="18532"/>
                      <a:pt x="8576" y="18792"/>
                    </a:cubicBezTo>
                    <a:cubicBezTo>
                      <a:pt x="10575" y="19263"/>
                      <a:pt x="8635" y="19163"/>
                      <a:pt x="11434" y="19466"/>
                    </a:cubicBezTo>
                    <a:cubicBezTo>
                      <a:pt x="12904" y="19625"/>
                      <a:pt x="14379" y="19691"/>
                      <a:pt x="15852" y="19803"/>
                    </a:cubicBezTo>
                    <a:cubicBezTo>
                      <a:pt x="21600" y="19125"/>
                      <a:pt x="18876" y="20691"/>
                      <a:pt x="18450" y="8001"/>
                    </a:cubicBezTo>
                    <a:cubicBezTo>
                      <a:pt x="18405" y="6649"/>
                      <a:pt x="18306" y="5300"/>
                      <a:pt x="18191" y="3954"/>
                    </a:cubicBezTo>
                    <a:cubicBezTo>
                      <a:pt x="18132" y="3275"/>
                      <a:pt x="18437" y="2123"/>
                      <a:pt x="17931" y="1931"/>
                    </a:cubicBezTo>
                    <a:cubicBezTo>
                      <a:pt x="11867" y="-364"/>
                      <a:pt x="11954" y="-909"/>
                      <a:pt x="11954" y="1931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1" name="int *…"/>
              <p:cNvSpPr/>
              <p:nvPr/>
            </p:nvSpPr>
            <p:spPr>
              <a:xfrm>
                <a:off x="-1778000" y="1493900"/>
                <a:ext cx="2096748" cy="15735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int *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data</a:t>
                </a:r>
              </a:p>
            </p:txBody>
          </p:sp>
        </p:grpSp>
        <p:grpSp>
          <p:nvGrpSpPr>
            <p:cNvPr id="416" name="Group"/>
            <p:cNvGrpSpPr/>
            <p:nvPr/>
          </p:nvGrpSpPr>
          <p:grpSpPr>
            <a:xfrm>
              <a:off x="4266923" y="3070894"/>
              <a:ext cx="1165313" cy="1769908"/>
              <a:chOff x="0" y="0"/>
              <a:chExt cx="1165312" cy="1769907"/>
            </a:xfrm>
          </p:grpSpPr>
          <p:sp>
            <p:nvSpPr>
              <p:cNvPr id="413" name="Line"/>
              <p:cNvSpPr/>
              <p:nvPr/>
            </p:nvSpPr>
            <p:spPr>
              <a:xfrm>
                <a:off x="0" y="0"/>
                <a:ext cx="1165313" cy="1769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70" h="20438" fill="norm" stroke="1" extrusionOk="0">
                    <a:moveTo>
                      <a:pt x="16501" y="533"/>
                    </a:moveTo>
                    <a:cubicBezTo>
                      <a:pt x="11400" y="-131"/>
                      <a:pt x="13052" y="13"/>
                      <a:pt x="3843" y="13"/>
                    </a:cubicBezTo>
                    <a:cubicBezTo>
                      <a:pt x="3058" y="13"/>
                      <a:pt x="2289" y="186"/>
                      <a:pt x="1512" y="273"/>
                    </a:cubicBezTo>
                    <a:cubicBezTo>
                      <a:pt x="1194" y="1017"/>
                      <a:pt x="1055" y="1277"/>
                      <a:pt x="846" y="2093"/>
                    </a:cubicBezTo>
                    <a:cubicBezTo>
                      <a:pt x="713" y="2611"/>
                      <a:pt x="624" y="3134"/>
                      <a:pt x="513" y="3654"/>
                    </a:cubicBezTo>
                    <a:cubicBezTo>
                      <a:pt x="624" y="5388"/>
                      <a:pt x="773" y="7121"/>
                      <a:pt x="846" y="8856"/>
                    </a:cubicBezTo>
                    <a:cubicBezTo>
                      <a:pt x="995" y="12410"/>
                      <a:pt x="-1347" y="16561"/>
                      <a:pt x="1179" y="19520"/>
                    </a:cubicBezTo>
                    <a:cubicBezTo>
                      <a:pt x="2843" y="21469"/>
                      <a:pt x="7174" y="19693"/>
                      <a:pt x="10172" y="19780"/>
                    </a:cubicBezTo>
                    <a:lnTo>
                      <a:pt x="14169" y="19520"/>
                    </a:lnTo>
                    <a:cubicBezTo>
                      <a:pt x="16687" y="19333"/>
                      <a:pt x="17155" y="19261"/>
                      <a:pt x="19498" y="19000"/>
                    </a:cubicBezTo>
                    <a:cubicBezTo>
                      <a:pt x="20253" y="17232"/>
                      <a:pt x="19648" y="19004"/>
                      <a:pt x="19498" y="15618"/>
                    </a:cubicBezTo>
                    <a:cubicBezTo>
                      <a:pt x="19315" y="11458"/>
                      <a:pt x="19366" y="7293"/>
                      <a:pt x="19165" y="3134"/>
                    </a:cubicBezTo>
                    <a:cubicBezTo>
                      <a:pt x="19144" y="2692"/>
                      <a:pt x="18969" y="2262"/>
                      <a:pt x="18832" y="1833"/>
                    </a:cubicBezTo>
                    <a:cubicBezTo>
                      <a:pt x="18747" y="1567"/>
                      <a:pt x="18747" y="1247"/>
                      <a:pt x="18499" y="1053"/>
                    </a:cubicBezTo>
                    <a:cubicBezTo>
                      <a:pt x="18251" y="859"/>
                      <a:pt x="17850" y="813"/>
                      <a:pt x="17500" y="793"/>
                    </a:cubicBezTo>
                    <a:cubicBezTo>
                      <a:pt x="16282" y="725"/>
                      <a:pt x="15057" y="793"/>
                      <a:pt x="13836" y="793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4" name="Line"/>
              <p:cNvSpPr/>
              <p:nvPr/>
            </p:nvSpPr>
            <p:spPr>
              <a:xfrm rot="16200000">
                <a:off x="522926" y="432725"/>
                <a:ext cx="129210" cy="872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5" name="7"/>
              <p:cNvSpPr/>
              <p:nvPr/>
            </p:nvSpPr>
            <p:spPr>
              <a:xfrm>
                <a:off x="280357" y="107268"/>
                <a:ext cx="804757" cy="6711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420" name="Group"/>
            <p:cNvGrpSpPr/>
            <p:nvPr/>
          </p:nvGrpSpPr>
          <p:grpSpPr>
            <a:xfrm>
              <a:off x="1561579" y="4162426"/>
              <a:ext cx="1271679" cy="1931460"/>
              <a:chOff x="0" y="0"/>
              <a:chExt cx="1271678" cy="1931459"/>
            </a:xfrm>
          </p:grpSpPr>
          <p:sp>
            <p:nvSpPr>
              <p:cNvPr id="417" name="Line"/>
              <p:cNvSpPr/>
              <p:nvPr/>
            </p:nvSpPr>
            <p:spPr>
              <a:xfrm>
                <a:off x="0" y="0"/>
                <a:ext cx="1271679" cy="1931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70" h="20438" fill="norm" stroke="1" extrusionOk="0">
                    <a:moveTo>
                      <a:pt x="16501" y="533"/>
                    </a:moveTo>
                    <a:cubicBezTo>
                      <a:pt x="11400" y="-131"/>
                      <a:pt x="13052" y="13"/>
                      <a:pt x="3843" y="13"/>
                    </a:cubicBezTo>
                    <a:cubicBezTo>
                      <a:pt x="3058" y="13"/>
                      <a:pt x="2289" y="186"/>
                      <a:pt x="1512" y="273"/>
                    </a:cubicBezTo>
                    <a:cubicBezTo>
                      <a:pt x="1194" y="1017"/>
                      <a:pt x="1055" y="1277"/>
                      <a:pt x="846" y="2093"/>
                    </a:cubicBezTo>
                    <a:cubicBezTo>
                      <a:pt x="713" y="2611"/>
                      <a:pt x="624" y="3134"/>
                      <a:pt x="513" y="3654"/>
                    </a:cubicBezTo>
                    <a:cubicBezTo>
                      <a:pt x="624" y="5388"/>
                      <a:pt x="773" y="7121"/>
                      <a:pt x="846" y="8856"/>
                    </a:cubicBezTo>
                    <a:cubicBezTo>
                      <a:pt x="995" y="12410"/>
                      <a:pt x="-1347" y="16561"/>
                      <a:pt x="1179" y="19520"/>
                    </a:cubicBezTo>
                    <a:cubicBezTo>
                      <a:pt x="2843" y="21469"/>
                      <a:pt x="7174" y="19693"/>
                      <a:pt x="10172" y="19780"/>
                    </a:cubicBezTo>
                    <a:lnTo>
                      <a:pt x="14169" y="19520"/>
                    </a:lnTo>
                    <a:cubicBezTo>
                      <a:pt x="16687" y="19333"/>
                      <a:pt x="17155" y="19261"/>
                      <a:pt x="19498" y="19000"/>
                    </a:cubicBezTo>
                    <a:cubicBezTo>
                      <a:pt x="20253" y="17232"/>
                      <a:pt x="19648" y="19004"/>
                      <a:pt x="19498" y="15618"/>
                    </a:cubicBezTo>
                    <a:cubicBezTo>
                      <a:pt x="19315" y="11458"/>
                      <a:pt x="19366" y="7293"/>
                      <a:pt x="19165" y="3134"/>
                    </a:cubicBezTo>
                    <a:cubicBezTo>
                      <a:pt x="19144" y="2692"/>
                      <a:pt x="18969" y="2262"/>
                      <a:pt x="18832" y="1833"/>
                    </a:cubicBezTo>
                    <a:cubicBezTo>
                      <a:pt x="18747" y="1567"/>
                      <a:pt x="18747" y="1247"/>
                      <a:pt x="18499" y="1053"/>
                    </a:cubicBezTo>
                    <a:cubicBezTo>
                      <a:pt x="18251" y="859"/>
                      <a:pt x="17850" y="813"/>
                      <a:pt x="17500" y="793"/>
                    </a:cubicBezTo>
                    <a:cubicBezTo>
                      <a:pt x="16282" y="725"/>
                      <a:pt x="15057" y="793"/>
                      <a:pt x="13836" y="793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8" name="6"/>
              <p:cNvSpPr/>
              <p:nvPr/>
            </p:nvSpPr>
            <p:spPr>
              <a:xfrm>
                <a:off x="305947" y="114397"/>
                <a:ext cx="458606" cy="732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lvl1pPr>
              </a:lstStyle>
              <a:p>
                <a:pPr/>
                <a:r>
                  <a:t>6</a:t>
                </a:r>
              </a:p>
            </p:txBody>
          </p:sp>
          <p:sp>
            <p:nvSpPr>
              <p:cNvPr id="419" name="Line"/>
              <p:cNvSpPr/>
              <p:nvPr/>
            </p:nvSpPr>
            <p:spPr>
              <a:xfrm rot="16200000">
                <a:off x="571988" y="542724"/>
                <a:ext cx="138342" cy="952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421" name="Line"/>
            <p:cNvSpPr/>
            <p:nvPr/>
          </p:nvSpPr>
          <p:spPr>
            <a:xfrm>
              <a:off x="2141016" y="3362337"/>
              <a:ext cx="2138105" cy="2288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450" fill="norm" stroke="1" extrusionOk="0">
                  <a:moveTo>
                    <a:pt x="879" y="20211"/>
                  </a:moveTo>
                  <a:cubicBezTo>
                    <a:pt x="715" y="20504"/>
                    <a:pt x="385" y="20748"/>
                    <a:pt x="385" y="21089"/>
                  </a:cubicBezTo>
                  <a:cubicBezTo>
                    <a:pt x="385" y="21274"/>
                    <a:pt x="718" y="21334"/>
                    <a:pt x="879" y="21265"/>
                  </a:cubicBezTo>
                  <a:cubicBezTo>
                    <a:pt x="1063" y="21186"/>
                    <a:pt x="1099" y="20914"/>
                    <a:pt x="1208" y="20738"/>
                  </a:cubicBezTo>
                  <a:cubicBezTo>
                    <a:pt x="1154" y="20387"/>
                    <a:pt x="1252" y="19962"/>
                    <a:pt x="1044" y="19684"/>
                  </a:cubicBezTo>
                  <a:cubicBezTo>
                    <a:pt x="935" y="19540"/>
                    <a:pt x="694" y="19757"/>
                    <a:pt x="550" y="19860"/>
                  </a:cubicBezTo>
                  <a:cubicBezTo>
                    <a:pt x="356" y="19998"/>
                    <a:pt x="221" y="20211"/>
                    <a:pt x="56" y="20387"/>
                  </a:cubicBezTo>
                  <a:cubicBezTo>
                    <a:pt x="108" y="20607"/>
                    <a:pt x="173" y="21556"/>
                    <a:pt x="715" y="21440"/>
                  </a:cubicBezTo>
                  <a:cubicBezTo>
                    <a:pt x="909" y="21399"/>
                    <a:pt x="934" y="21089"/>
                    <a:pt x="1044" y="20914"/>
                  </a:cubicBezTo>
                  <a:cubicBezTo>
                    <a:pt x="989" y="20738"/>
                    <a:pt x="1034" y="20470"/>
                    <a:pt x="879" y="20387"/>
                  </a:cubicBezTo>
                  <a:cubicBezTo>
                    <a:pt x="724" y="20304"/>
                    <a:pt x="521" y="20447"/>
                    <a:pt x="385" y="20562"/>
                  </a:cubicBezTo>
                  <a:cubicBezTo>
                    <a:pt x="231" y="20694"/>
                    <a:pt x="-141" y="21069"/>
                    <a:pt x="56" y="21089"/>
                  </a:cubicBezTo>
                  <a:cubicBezTo>
                    <a:pt x="1314" y="21217"/>
                    <a:pt x="2580" y="20972"/>
                    <a:pt x="3843" y="20914"/>
                  </a:cubicBezTo>
                  <a:cubicBezTo>
                    <a:pt x="4282" y="20797"/>
                    <a:pt x="4730" y="20715"/>
                    <a:pt x="5160" y="20562"/>
                  </a:cubicBezTo>
                  <a:lnTo>
                    <a:pt x="6148" y="20211"/>
                  </a:lnTo>
                  <a:lnTo>
                    <a:pt x="7629" y="19157"/>
                  </a:lnTo>
                  <a:cubicBezTo>
                    <a:pt x="7794" y="19040"/>
                    <a:pt x="7936" y="18873"/>
                    <a:pt x="8123" y="18806"/>
                  </a:cubicBezTo>
                  <a:lnTo>
                    <a:pt x="8617" y="18631"/>
                  </a:lnTo>
                  <a:cubicBezTo>
                    <a:pt x="10060" y="17091"/>
                    <a:pt x="8294" y="19044"/>
                    <a:pt x="9440" y="17577"/>
                  </a:cubicBezTo>
                  <a:cubicBezTo>
                    <a:pt x="9810" y="17104"/>
                    <a:pt x="10030" y="17084"/>
                    <a:pt x="10264" y="16523"/>
                  </a:cubicBezTo>
                  <a:cubicBezTo>
                    <a:pt x="10405" y="16185"/>
                    <a:pt x="10483" y="15821"/>
                    <a:pt x="10593" y="15469"/>
                  </a:cubicBezTo>
                  <a:lnTo>
                    <a:pt x="10922" y="14416"/>
                  </a:lnTo>
                  <a:cubicBezTo>
                    <a:pt x="10977" y="14240"/>
                    <a:pt x="10990" y="14043"/>
                    <a:pt x="11087" y="13889"/>
                  </a:cubicBezTo>
                  <a:cubicBezTo>
                    <a:pt x="11197" y="13713"/>
                    <a:pt x="11336" y="13555"/>
                    <a:pt x="11416" y="13362"/>
                  </a:cubicBezTo>
                  <a:cubicBezTo>
                    <a:pt x="11416" y="13362"/>
                    <a:pt x="11828" y="12045"/>
                    <a:pt x="11910" y="11781"/>
                  </a:cubicBezTo>
                  <a:lnTo>
                    <a:pt x="12239" y="10728"/>
                  </a:lnTo>
                  <a:cubicBezTo>
                    <a:pt x="12488" y="9666"/>
                    <a:pt x="12332" y="10254"/>
                    <a:pt x="12733" y="8971"/>
                  </a:cubicBezTo>
                  <a:lnTo>
                    <a:pt x="12898" y="8444"/>
                  </a:lnTo>
                  <a:cubicBezTo>
                    <a:pt x="12953" y="8269"/>
                    <a:pt x="12966" y="8072"/>
                    <a:pt x="13062" y="7918"/>
                  </a:cubicBezTo>
                  <a:lnTo>
                    <a:pt x="13392" y="7391"/>
                  </a:lnTo>
                  <a:cubicBezTo>
                    <a:pt x="13501" y="7039"/>
                    <a:pt x="13528" y="6645"/>
                    <a:pt x="13721" y="6337"/>
                  </a:cubicBezTo>
                  <a:cubicBezTo>
                    <a:pt x="13941" y="5986"/>
                    <a:pt x="14100" y="5582"/>
                    <a:pt x="14380" y="5283"/>
                  </a:cubicBezTo>
                  <a:cubicBezTo>
                    <a:pt x="15647" y="3931"/>
                    <a:pt x="14980" y="4505"/>
                    <a:pt x="16355" y="3527"/>
                  </a:cubicBezTo>
                  <a:lnTo>
                    <a:pt x="16849" y="3176"/>
                  </a:lnTo>
                  <a:cubicBezTo>
                    <a:pt x="17014" y="3059"/>
                    <a:pt x="17155" y="2891"/>
                    <a:pt x="17343" y="2824"/>
                  </a:cubicBezTo>
                  <a:lnTo>
                    <a:pt x="19813" y="1946"/>
                  </a:lnTo>
                  <a:lnTo>
                    <a:pt x="20307" y="1771"/>
                  </a:lnTo>
                  <a:lnTo>
                    <a:pt x="20800" y="1595"/>
                  </a:lnTo>
                  <a:cubicBezTo>
                    <a:pt x="20746" y="1420"/>
                    <a:pt x="20759" y="1199"/>
                    <a:pt x="20636" y="1068"/>
                  </a:cubicBezTo>
                  <a:cubicBezTo>
                    <a:pt x="19997" y="387"/>
                    <a:pt x="19464" y="300"/>
                    <a:pt x="18660" y="15"/>
                  </a:cubicBezTo>
                  <a:cubicBezTo>
                    <a:pt x="18496" y="-44"/>
                    <a:pt x="19010" y="87"/>
                    <a:pt x="19154" y="190"/>
                  </a:cubicBezTo>
                  <a:cubicBezTo>
                    <a:pt x="20286" y="995"/>
                    <a:pt x="19766" y="759"/>
                    <a:pt x="20636" y="1068"/>
                  </a:cubicBezTo>
                  <a:cubicBezTo>
                    <a:pt x="20730" y="1169"/>
                    <a:pt x="21459" y="1878"/>
                    <a:pt x="21459" y="2122"/>
                  </a:cubicBezTo>
                  <a:cubicBezTo>
                    <a:pt x="21459" y="2492"/>
                    <a:pt x="21214" y="2817"/>
                    <a:pt x="21130" y="3176"/>
                  </a:cubicBezTo>
                  <a:cubicBezTo>
                    <a:pt x="20938" y="3992"/>
                    <a:pt x="20965" y="3637"/>
                    <a:pt x="20965" y="4229"/>
                  </a:cubicBez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22" name="Line"/>
            <p:cNvSpPr/>
            <p:nvPr/>
          </p:nvSpPr>
          <p:spPr>
            <a:xfrm>
              <a:off x="2164890" y="762662"/>
              <a:ext cx="1852110" cy="334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545" fill="norm" stroke="1" extrusionOk="0">
                  <a:moveTo>
                    <a:pt x="9870" y="324"/>
                  </a:moveTo>
                  <a:cubicBezTo>
                    <a:pt x="9514" y="273"/>
                    <a:pt x="9152" y="99"/>
                    <a:pt x="8804" y="171"/>
                  </a:cubicBezTo>
                  <a:cubicBezTo>
                    <a:pt x="8557" y="221"/>
                    <a:pt x="8492" y="467"/>
                    <a:pt x="8377" y="632"/>
                  </a:cubicBezTo>
                  <a:cubicBezTo>
                    <a:pt x="8277" y="777"/>
                    <a:pt x="7948" y="1049"/>
                    <a:pt x="8164" y="1093"/>
                  </a:cubicBezTo>
                  <a:cubicBezTo>
                    <a:pt x="8715" y="1207"/>
                    <a:pt x="9301" y="991"/>
                    <a:pt x="9870" y="939"/>
                  </a:cubicBezTo>
                  <a:cubicBezTo>
                    <a:pt x="9985" y="689"/>
                    <a:pt x="10411" y="172"/>
                    <a:pt x="9656" y="17"/>
                  </a:cubicBezTo>
                  <a:cubicBezTo>
                    <a:pt x="9308" y="-55"/>
                    <a:pt x="8946" y="119"/>
                    <a:pt x="8590" y="171"/>
                  </a:cubicBezTo>
                  <a:cubicBezTo>
                    <a:pt x="8661" y="478"/>
                    <a:pt x="8498" y="873"/>
                    <a:pt x="8804" y="1093"/>
                  </a:cubicBezTo>
                  <a:cubicBezTo>
                    <a:pt x="9079" y="1292"/>
                    <a:pt x="10135" y="709"/>
                    <a:pt x="10296" y="632"/>
                  </a:cubicBezTo>
                  <a:cubicBezTo>
                    <a:pt x="10083" y="529"/>
                    <a:pt x="9910" y="350"/>
                    <a:pt x="9656" y="324"/>
                  </a:cubicBezTo>
                  <a:cubicBezTo>
                    <a:pt x="8818" y="238"/>
                    <a:pt x="8736" y="551"/>
                    <a:pt x="8377" y="939"/>
                  </a:cubicBezTo>
                  <a:cubicBezTo>
                    <a:pt x="8801" y="1143"/>
                    <a:pt x="9127" y="1475"/>
                    <a:pt x="9656" y="1093"/>
                  </a:cubicBezTo>
                  <a:cubicBezTo>
                    <a:pt x="9815" y="979"/>
                    <a:pt x="9711" y="746"/>
                    <a:pt x="9870" y="632"/>
                  </a:cubicBezTo>
                  <a:cubicBezTo>
                    <a:pt x="10028" y="517"/>
                    <a:pt x="10291" y="517"/>
                    <a:pt x="10509" y="478"/>
                  </a:cubicBezTo>
                  <a:cubicBezTo>
                    <a:pt x="10861" y="415"/>
                    <a:pt x="11220" y="376"/>
                    <a:pt x="11575" y="324"/>
                  </a:cubicBezTo>
                  <a:cubicBezTo>
                    <a:pt x="12925" y="376"/>
                    <a:pt x="14283" y="362"/>
                    <a:pt x="15626" y="478"/>
                  </a:cubicBezTo>
                  <a:cubicBezTo>
                    <a:pt x="15626" y="478"/>
                    <a:pt x="17225" y="863"/>
                    <a:pt x="17544" y="939"/>
                  </a:cubicBezTo>
                  <a:lnTo>
                    <a:pt x="18184" y="1093"/>
                  </a:lnTo>
                  <a:cubicBezTo>
                    <a:pt x="18397" y="1247"/>
                    <a:pt x="18573" y="1434"/>
                    <a:pt x="18824" y="1555"/>
                  </a:cubicBezTo>
                  <a:cubicBezTo>
                    <a:pt x="19011" y="1644"/>
                    <a:pt x="19304" y="1594"/>
                    <a:pt x="19463" y="1708"/>
                  </a:cubicBezTo>
                  <a:cubicBezTo>
                    <a:pt x="19622" y="1823"/>
                    <a:pt x="19567" y="2028"/>
                    <a:pt x="19676" y="2170"/>
                  </a:cubicBezTo>
                  <a:cubicBezTo>
                    <a:pt x="19925" y="2493"/>
                    <a:pt x="20245" y="2785"/>
                    <a:pt x="20529" y="3092"/>
                  </a:cubicBezTo>
                  <a:lnTo>
                    <a:pt x="20956" y="3554"/>
                  </a:lnTo>
                  <a:cubicBezTo>
                    <a:pt x="21098" y="3861"/>
                    <a:pt x="21414" y="4153"/>
                    <a:pt x="21382" y="4476"/>
                  </a:cubicBezTo>
                  <a:cubicBezTo>
                    <a:pt x="21311" y="5194"/>
                    <a:pt x="21285" y="5915"/>
                    <a:pt x="21169" y="6629"/>
                  </a:cubicBezTo>
                  <a:cubicBezTo>
                    <a:pt x="21088" y="7122"/>
                    <a:pt x="20408" y="7683"/>
                    <a:pt x="20103" y="8013"/>
                  </a:cubicBezTo>
                  <a:cubicBezTo>
                    <a:pt x="19321" y="8859"/>
                    <a:pt x="20103" y="8141"/>
                    <a:pt x="19037" y="8782"/>
                  </a:cubicBezTo>
                  <a:cubicBezTo>
                    <a:pt x="17395" y="9769"/>
                    <a:pt x="19346" y="8787"/>
                    <a:pt x="17758" y="9551"/>
                  </a:cubicBezTo>
                  <a:cubicBezTo>
                    <a:pt x="16550" y="10858"/>
                    <a:pt x="18539" y="8833"/>
                    <a:pt x="16052" y="10627"/>
                  </a:cubicBezTo>
                  <a:cubicBezTo>
                    <a:pt x="15500" y="11025"/>
                    <a:pt x="14898" y="11520"/>
                    <a:pt x="14133" y="11704"/>
                  </a:cubicBezTo>
                  <a:cubicBezTo>
                    <a:pt x="13920" y="11755"/>
                    <a:pt x="13690" y="11779"/>
                    <a:pt x="13494" y="11857"/>
                  </a:cubicBezTo>
                  <a:cubicBezTo>
                    <a:pt x="13494" y="11857"/>
                    <a:pt x="11895" y="12626"/>
                    <a:pt x="11575" y="12780"/>
                  </a:cubicBezTo>
                  <a:cubicBezTo>
                    <a:pt x="11362" y="12882"/>
                    <a:pt x="11179" y="13029"/>
                    <a:pt x="10935" y="13087"/>
                  </a:cubicBezTo>
                  <a:cubicBezTo>
                    <a:pt x="10722" y="13139"/>
                    <a:pt x="10492" y="13163"/>
                    <a:pt x="10296" y="13241"/>
                  </a:cubicBezTo>
                  <a:cubicBezTo>
                    <a:pt x="10296" y="13241"/>
                    <a:pt x="8697" y="14010"/>
                    <a:pt x="8377" y="14164"/>
                  </a:cubicBezTo>
                  <a:cubicBezTo>
                    <a:pt x="8164" y="14266"/>
                    <a:pt x="7919" y="14341"/>
                    <a:pt x="7738" y="14471"/>
                  </a:cubicBezTo>
                  <a:cubicBezTo>
                    <a:pt x="6277" y="15525"/>
                    <a:pt x="6960" y="15153"/>
                    <a:pt x="5819" y="15702"/>
                  </a:cubicBezTo>
                  <a:cubicBezTo>
                    <a:pt x="4295" y="17350"/>
                    <a:pt x="6668" y="14848"/>
                    <a:pt x="4753" y="16624"/>
                  </a:cubicBezTo>
                  <a:cubicBezTo>
                    <a:pt x="4438" y="16916"/>
                    <a:pt x="4184" y="17239"/>
                    <a:pt x="3900" y="17547"/>
                  </a:cubicBezTo>
                  <a:cubicBezTo>
                    <a:pt x="3758" y="17701"/>
                    <a:pt x="3555" y="17833"/>
                    <a:pt x="3474" y="18008"/>
                  </a:cubicBezTo>
                  <a:lnTo>
                    <a:pt x="3260" y="18470"/>
                  </a:lnTo>
                  <a:cubicBezTo>
                    <a:pt x="3189" y="18777"/>
                    <a:pt x="3104" y="19083"/>
                    <a:pt x="3047" y="19392"/>
                  </a:cubicBezTo>
                  <a:cubicBezTo>
                    <a:pt x="2962" y="19852"/>
                    <a:pt x="2925" y="20317"/>
                    <a:pt x="2834" y="20776"/>
                  </a:cubicBezTo>
                  <a:cubicBezTo>
                    <a:pt x="2783" y="21035"/>
                    <a:pt x="2692" y="21289"/>
                    <a:pt x="2621" y="21545"/>
                  </a:cubicBezTo>
                  <a:cubicBezTo>
                    <a:pt x="2337" y="21494"/>
                    <a:pt x="2037" y="21474"/>
                    <a:pt x="1768" y="21391"/>
                  </a:cubicBezTo>
                  <a:cubicBezTo>
                    <a:pt x="1225" y="21223"/>
                    <a:pt x="961" y="20995"/>
                    <a:pt x="702" y="20622"/>
                  </a:cubicBezTo>
                  <a:cubicBezTo>
                    <a:pt x="602" y="20477"/>
                    <a:pt x="589" y="20306"/>
                    <a:pt x="489" y="20161"/>
                  </a:cubicBezTo>
                  <a:cubicBezTo>
                    <a:pt x="374" y="19996"/>
                    <a:pt x="-186" y="19655"/>
                    <a:pt x="63" y="19700"/>
                  </a:cubicBezTo>
                  <a:cubicBezTo>
                    <a:pt x="560" y="19789"/>
                    <a:pt x="1342" y="20315"/>
                    <a:pt x="1342" y="20315"/>
                  </a:cubicBezTo>
                  <a:cubicBezTo>
                    <a:pt x="2337" y="21391"/>
                    <a:pt x="1768" y="21032"/>
                    <a:pt x="2834" y="21545"/>
                  </a:cubicBezTo>
                  <a:cubicBezTo>
                    <a:pt x="3047" y="21442"/>
                    <a:pt x="3245" y="21320"/>
                    <a:pt x="3474" y="21237"/>
                  </a:cubicBezTo>
                  <a:cubicBezTo>
                    <a:pt x="3675" y="21165"/>
                    <a:pt x="3917" y="21162"/>
                    <a:pt x="4113" y="21084"/>
                  </a:cubicBezTo>
                  <a:cubicBezTo>
                    <a:pt x="4561" y="20904"/>
                    <a:pt x="4966" y="20674"/>
                    <a:pt x="5392" y="20469"/>
                  </a:cubicBezTo>
                  <a:cubicBezTo>
                    <a:pt x="6199" y="20081"/>
                    <a:pt x="5851" y="20292"/>
                    <a:pt x="6458" y="19854"/>
                  </a:cubicBez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23" name="Line"/>
            <p:cNvSpPr/>
            <p:nvPr/>
          </p:nvSpPr>
          <p:spPr>
            <a:xfrm flipV="1">
              <a:off x="4421765" y="3951297"/>
              <a:ext cx="909531" cy="882895"/>
            </a:xfrm>
            <a:prstGeom prst="line">
              <a:avLst/>
            </a:prstGeom>
            <a:noFill/>
            <a:ln w="889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430" name="Group"/>
          <p:cNvGrpSpPr/>
          <p:nvPr/>
        </p:nvGrpSpPr>
        <p:grpSpPr>
          <a:xfrm>
            <a:off x="16826298" y="3036926"/>
            <a:ext cx="2965081" cy="2269915"/>
            <a:chOff x="0" y="0"/>
            <a:chExt cx="2965080" cy="2269913"/>
          </a:xfrm>
        </p:grpSpPr>
        <p:grpSp>
          <p:nvGrpSpPr>
            <p:cNvPr id="427" name="Group"/>
            <p:cNvGrpSpPr/>
            <p:nvPr/>
          </p:nvGrpSpPr>
          <p:grpSpPr>
            <a:xfrm>
              <a:off x="0" y="0"/>
              <a:ext cx="1852822" cy="1203047"/>
              <a:chOff x="0" y="0"/>
              <a:chExt cx="1852821" cy="1203046"/>
            </a:xfrm>
          </p:grpSpPr>
          <p:sp>
            <p:nvSpPr>
              <p:cNvPr id="425" name="Rectangle"/>
              <p:cNvSpPr/>
              <p:nvPr/>
            </p:nvSpPr>
            <p:spPr>
              <a:xfrm>
                <a:off x="0" y="45393"/>
                <a:ext cx="1852822" cy="1112261"/>
              </a:xfrm>
              <a:prstGeom prst="rect">
                <a:avLst/>
              </a:prstGeom>
              <a:solidFill>
                <a:srgbClr val="99CCFF"/>
              </a:solidFill>
              <a:ln w="3672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tabLst>
                    <a:tab pos="647700" algn="l"/>
                  </a:tabLst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26" name="3"/>
              <p:cNvSpPr/>
              <p:nvPr/>
            </p:nvSpPr>
            <p:spPr>
              <a:xfrm>
                <a:off x="605834" y="0"/>
                <a:ext cx="641154" cy="12030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47" tIns="57147" rIns="57147" bIns="57147" numCol="1" anchor="ctr">
                <a:noAutofit/>
              </a:bodyPr>
              <a:lstStyle>
                <a:lvl1pPr defTabSz="457200">
                  <a:tabLst>
                    <a:tab pos="647700" algn="l"/>
                  </a:tabLst>
                  <a:defRPr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  <p:sp>
          <p:nvSpPr>
            <p:cNvPr id="428" name="Rectangle"/>
            <p:cNvSpPr/>
            <p:nvPr/>
          </p:nvSpPr>
          <p:spPr>
            <a:xfrm>
              <a:off x="0" y="1157653"/>
              <a:ext cx="1852822" cy="1112261"/>
            </a:xfrm>
            <a:prstGeom prst="rect">
              <a:avLst/>
            </a:prstGeom>
            <a:solidFill>
              <a:srgbClr val="FFD320"/>
            </a:solidFill>
            <a:ln w="3672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29" name="Line"/>
            <p:cNvSpPr/>
            <p:nvPr/>
          </p:nvSpPr>
          <p:spPr>
            <a:xfrm flipH="1" rot="10800000">
              <a:off x="1852819" y="601523"/>
              <a:ext cx="1112261" cy="1112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400" y="0"/>
                    <a:pt x="10800" y="5400"/>
                    <a:pt x="10800" y="10800"/>
                  </a:cubicBezTo>
                  <a:cubicBezTo>
                    <a:pt x="10800" y="16200"/>
                    <a:pt x="16200" y="21600"/>
                    <a:pt x="21600" y="21600"/>
                  </a:cubicBezTo>
                </a:path>
              </a:pathLst>
            </a:custGeom>
            <a:noFill/>
            <a:ln w="889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A linked list is a data structure for storing a sequence of element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  <p:grpSp>
        <p:nvGrpSpPr>
          <p:cNvPr id="435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433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34" name="1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436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39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437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38" name="2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440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43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441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42" name="3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44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45" name="Line"/>
          <p:cNvSpPr/>
          <p:nvPr/>
        </p:nvSpPr>
        <p:spPr>
          <a:xfrm>
            <a:off x="3463926" y="10564814"/>
            <a:ext cx="1241425" cy="25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400" y="0"/>
                  <a:pt x="10800" y="5403"/>
                  <a:pt x="10800" y="10807"/>
                </a:cubicBezTo>
                <a:cubicBezTo>
                  <a:pt x="10800" y="16197"/>
                  <a:pt x="16200" y="216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3" name="Connection Line"/>
          <p:cNvSpPr/>
          <p:nvPr/>
        </p:nvSpPr>
        <p:spPr>
          <a:xfrm>
            <a:off x="6813551" y="10977294"/>
            <a:ext cx="1177928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454" name="Connection Line"/>
          <p:cNvSpPr/>
          <p:nvPr/>
        </p:nvSpPr>
        <p:spPr>
          <a:xfrm>
            <a:off x="10131428" y="10977294"/>
            <a:ext cx="1177925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448" name="Line"/>
          <p:cNvSpPr/>
          <p:nvPr/>
        </p:nvSpPr>
        <p:spPr>
          <a:xfrm flipV="1">
            <a:off x="11341102" y="11195052"/>
            <a:ext cx="2076451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5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44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0" name="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  <p:pic>
        <p:nvPicPr>
          <p:cNvPr id="45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21647773" y="1980439"/>
            <a:ext cx="1834399" cy="1830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A linked list is a data structure for storing a sequence of element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  <p:grpSp>
        <p:nvGrpSpPr>
          <p:cNvPr id="459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457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8" name="1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460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63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461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62" name="2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464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67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465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66" name="3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68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9" name="Line"/>
          <p:cNvSpPr/>
          <p:nvPr/>
        </p:nvSpPr>
        <p:spPr>
          <a:xfrm>
            <a:off x="3463926" y="10564814"/>
            <a:ext cx="1241425" cy="25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400" y="0"/>
                  <a:pt x="10800" y="5403"/>
                  <a:pt x="10800" y="10807"/>
                </a:cubicBezTo>
                <a:cubicBezTo>
                  <a:pt x="10800" y="16197"/>
                  <a:pt x="16200" y="216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6" name="Connection Line"/>
          <p:cNvSpPr/>
          <p:nvPr/>
        </p:nvSpPr>
        <p:spPr>
          <a:xfrm>
            <a:off x="6813551" y="10977294"/>
            <a:ext cx="1177928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477" name="Connection Line"/>
          <p:cNvSpPr/>
          <p:nvPr/>
        </p:nvSpPr>
        <p:spPr>
          <a:xfrm>
            <a:off x="10131428" y="10977294"/>
            <a:ext cx="1177925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472" name="Line"/>
          <p:cNvSpPr/>
          <p:nvPr/>
        </p:nvSpPr>
        <p:spPr>
          <a:xfrm flipV="1">
            <a:off x="11341102" y="11195052"/>
            <a:ext cx="2076451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7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47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74" name="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A linked list is a data structure for storing a sequence of element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  <p:grpSp>
        <p:nvGrpSpPr>
          <p:cNvPr id="482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480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1" name="1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483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86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484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5" name="2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487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90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488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9" name="3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91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94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492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3" name="4"/>
            <p:cNvSpPr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495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96" name="Line"/>
          <p:cNvSpPr/>
          <p:nvPr/>
        </p:nvSpPr>
        <p:spPr>
          <a:xfrm>
            <a:off x="3463926" y="10564814"/>
            <a:ext cx="1241425" cy="25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400" y="0"/>
                  <a:pt x="10800" y="5403"/>
                  <a:pt x="10800" y="10807"/>
                </a:cubicBezTo>
                <a:cubicBezTo>
                  <a:pt x="10800" y="16197"/>
                  <a:pt x="16200" y="216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04" name="Connection Line"/>
          <p:cNvSpPr/>
          <p:nvPr/>
        </p:nvSpPr>
        <p:spPr>
          <a:xfrm>
            <a:off x="6813551" y="10977294"/>
            <a:ext cx="1177928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05" name="Connection Line"/>
          <p:cNvSpPr/>
          <p:nvPr/>
        </p:nvSpPr>
        <p:spPr>
          <a:xfrm>
            <a:off x="10131428" y="10977294"/>
            <a:ext cx="1177925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499" name="Line"/>
          <p:cNvSpPr/>
          <p:nvPr/>
        </p:nvSpPr>
        <p:spPr>
          <a:xfrm flipV="1">
            <a:off x="14658978" y="11195052"/>
            <a:ext cx="2073275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00" name="Line"/>
          <p:cNvSpPr/>
          <p:nvPr/>
        </p:nvSpPr>
        <p:spPr>
          <a:xfrm flipV="1">
            <a:off x="11341102" y="11195052"/>
            <a:ext cx="2076451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0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0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02" name="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A linked list is a data structure for storing a sequence of element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  <p:grpSp>
        <p:nvGrpSpPr>
          <p:cNvPr id="510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508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09" name="1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511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14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512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13" name="2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515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18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516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17" name="3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519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22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520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21" name="4"/>
            <p:cNvSpPr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523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24" name="Line"/>
          <p:cNvSpPr/>
          <p:nvPr/>
        </p:nvSpPr>
        <p:spPr>
          <a:xfrm>
            <a:off x="3463926" y="10564814"/>
            <a:ext cx="1241425" cy="25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400" y="0"/>
                  <a:pt x="10800" y="5403"/>
                  <a:pt x="10800" y="10807"/>
                </a:cubicBezTo>
                <a:cubicBezTo>
                  <a:pt x="10800" y="16197"/>
                  <a:pt x="16200" y="216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2" name="Connection Line"/>
          <p:cNvSpPr/>
          <p:nvPr/>
        </p:nvSpPr>
        <p:spPr>
          <a:xfrm>
            <a:off x="6813551" y="10977294"/>
            <a:ext cx="1177928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33" name="Connection Line"/>
          <p:cNvSpPr/>
          <p:nvPr/>
        </p:nvSpPr>
        <p:spPr>
          <a:xfrm>
            <a:off x="10131428" y="10977294"/>
            <a:ext cx="1177925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27" name="Line"/>
          <p:cNvSpPr/>
          <p:nvPr/>
        </p:nvSpPr>
        <p:spPr>
          <a:xfrm flipV="1">
            <a:off x="14658978" y="11195052"/>
            <a:ext cx="2073275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4" name="Connection Line"/>
          <p:cNvSpPr/>
          <p:nvPr/>
        </p:nvSpPr>
        <p:spPr>
          <a:xfrm>
            <a:off x="13449302" y="10976890"/>
            <a:ext cx="1177927" cy="442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3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2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30" name="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A linked list is a data structure for storing a sequence of element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  <p:grpSp>
        <p:nvGrpSpPr>
          <p:cNvPr id="539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537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38" name="1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540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43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541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42" name="2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544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47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545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46" name="3"/>
            <p:cNvSpPr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548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51" name="Group"/>
          <p:cNvGrpSpPr/>
          <p:nvPr/>
        </p:nvGrpSpPr>
        <p:grpSpPr>
          <a:xfrm>
            <a:off x="17976850" y="9902831"/>
            <a:ext cx="2073276" cy="1346189"/>
            <a:chOff x="0" y="0"/>
            <a:chExt cx="2073275" cy="1346187"/>
          </a:xfrm>
        </p:grpSpPr>
        <p:sp>
          <p:nvSpPr>
            <p:cNvPr id="549" name="Rectangle"/>
            <p:cNvSpPr/>
            <p:nvPr/>
          </p:nvSpPr>
          <p:spPr>
            <a:xfrm>
              <a:off x="0" y="50794"/>
              <a:ext cx="2073276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50" name="4"/>
            <p:cNvSpPr/>
            <p:nvPr/>
          </p:nvSpPr>
          <p:spPr>
            <a:xfrm>
              <a:off x="684268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552" name="Rectangle"/>
          <p:cNvSpPr/>
          <p:nvPr/>
        </p:nvSpPr>
        <p:spPr>
          <a:xfrm>
            <a:off x="17976850" y="11198225"/>
            <a:ext cx="2073276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53" name="Line"/>
          <p:cNvSpPr/>
          <p:nvPr/>
        </p:nvSpPr>
        <p:spPr>
          <a:xfrm>
            <a:off x="3463926" y="10564814"/>
            <a:ext cx="1241425" cy="25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400" y="0"/>
                  <a:pt x="10800" y="5403"/>
                  <a:pt x="10800" y="10807"/>
                </a:cubicBezTo>
                <a:cubicBezTo>
                  <a:pt x="10800" y="16197"/>
                  <a:pt x="16200" y="216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61" name="Connection Line"/>
          <p:cNvSpPr/>
          <p:nvPr/>
        </p:nvSpPr>
        <p:spPr>
          <a:xfrm>
            <a:off x="6813551" y="10977294"/>
            <a:ext cx="1177928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62" name="Connection Line"/>
          <p:cNvSpPr/>
          <p:nvPr/>
        </p:nvSpPr>
        <p:spPr>
          <a:xfrm>
            <a:off x="10131428" y="10776360"/>
            <a:ext cx="4495801" cy="843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56" name="Line"/>
          <p:cNvSpPr/>
          <p:nvPr/>
        </p:nvSpPr>
        <p:spPr>
          <a:xfrm flipV="1">
            <a:off x="17976850" y="11195052"/>
            <a:ext cx="2073277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63" name="Connection Line"/>
          <p:cNvSpPr/>
          <p:nvPr/>
        </p:nvSpPr>
        <p:spPr>
          <a:xfrm>
            <a:off x="16764003" y="10976699"/>
            <a:ext cx="1181097" cy="443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6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5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59" name="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A linked list is a data structure for storing a sequence of element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  <p:grpSp>
        <p:nvGrpSpPr>
          <p:cNvPr id="568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566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67" name="1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569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72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570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71" name="2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573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76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574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75" name="3"/>
            <p:cNvSpPr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577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80" name="Group"/>
          <p:cNvGrpSpPr/>
          <p:nvPr/>
        </p:nvGrpSpPr>
        <p:grpSpPr>
          <a:xfrm>
            <a:off x="17976850" y="9902831"/>
            <a:ext cx="2073276" cy="1346189"/>
            <a:chOff x="0" y="0"/>
            <a:chExt cx="2073275" cy="1346187"/>
          </a:xfrm>
        </p:grpSpPr>
        <p:sp>
          <p:nvSpPr>
            <p:cNvPr id="578" name="Rectangle"/>
            <p:cNvSpPr/>
            <p:nvPr/>
          </p:nvSpPr>
          <p:spPr>
            <a:xfrm>
              <a:off x="0" y="50794"/>
              <a:ext cx="2073276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79" name="4"/>
            <p:cNvSpPr/>
            <p:nvPr/>
          </p:nvSpPr>
          <p:spPr>
            <a:xfrm>
              <a:off x="684268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581" name="Rectangle"/>
          <p:cNvSpPr/>
          <p:nvPr/>
        </p:nvSpPr>
        <p:spPr>
          <a:xfrm>
            <a:off x="17976850" y="11198225"/>
            <a:ext cx="2073276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82" name="Line"/>
          <p:cNvSpPr/>
          <p:nvPr/>
        </p:nvSpPr>
        <p:spPr>
          <a:xfrm>
            <a:off x="3463926" y="10564814"/>
            <a:ext cx="1241425" cy="25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400" y="0"/>
                  <a:pt x="10800" y="5403"/>
                  <a:pt x="10800" y="10807"/>
                </a:cubicBezTo>
                <a:cubicBezTo>
                  <a:pt x="10800" y="16197"/>
                  <a:pt x="16200" y="216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95" name="Connection Line"/>
          <p:cNvSpPr/>
          <p:nvPr/>
        </p:nvSpPr>
        <p:spPr>
          <a:xfrm>
            <a:off x="6813551" y="10977294"/>
            <a:ext cx="1177928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96" name="Connection Line"/>
          <p:cNvSpPr/>
          <p:nvPr/>
        </p:nvSpPr>
        <p:spPr>
          <a:xfrm>
            <a:off x="10131428" y="10977294"/>
            <a:ext cx="1177925" cy="441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85" name="Line"/>
          <p:cNvSpPr/>
          <p:nvPr/>
        </p:nvSpPr>
        <p:spPr>
          <a:xfrm flipV="1">
            <a:off x="17976850" y="11195052"/>
            <a:ext cx="2073277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97" name="Connection Line"/>
          <p:cNvSpPr/>
          <p:nvPr/>
        </p:nvSpPr>
        <p:spPr>
          <a:xfrm>
            <a:off x="16764003" y="10976699"/>
            <a:ext cx="1181097" cy="443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89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587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88" name="137"/>
            <p:cNvSpPr/>
            <p:nvPr/>
          </p:nvSpPr>
          <p:spPr>
            <a:xfrm>
              <a:off x="222404" y="0"/>
              <a:ext cx="1631642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137</a:t>
              </a:r>
            </a:p>
          </p:txBody>
        </p:sp>
      </p:grpSp>
      <p:sp>
        <p:nvSpPr>
          <p:cNvPr id="590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98" name="Connection Line"/>
          <p:cNvSpPr/>
          <p:nvPr/>
        </p:nvSpPr>
        <p:spPr>
          <a:xfrm>
            <a:off x="13449302" y="10976890"/>
            <a:ext cx="1177927" cy="442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9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9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93" name="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A linked list is a data structure for storing a sequence of element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  <p:grpSp>
        <p:nvGrpSpPr>
          <p:cNvPr id="603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601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02" name="1"/>
            <p:cNvSpPr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604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607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605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06" name="3"/>
            <p:cNvSpPr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608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611" name="Group"/>
          <p:cNvGrpSpPr/>
          <p:nvPr/>
        </p:nvGrpSpPr>
        <p:grpSpPr>
          <a:xfrm>
            <a:off x="17976850" y="9902831"/>
            <a:ext cx="2073276" cy="1346189"/>
            <a:chOff x="0" y="0"/>
            <a:chExt cx="2073275" cy="1346187"/>
          </a:xfrm>
        </p:grpSpPr>
        <p:sp>
          <p:nvSpPr>
            <p:cNvPr id="609" name="Rectangle"/>
            <p:cNvSpPr/>
            <p:nvPr/>
          </p:nvSpPr>
          <p:spPr>
            <a:xfrm>
              <a:off x="0" y="50794"/>
              <a:ext cx="2073276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10" name="4"/>
            <p:cNvSpPr/>
            <p:nvPr/>
          </p:nvSpPr>
          <p:spPr>
            <a:xfrm>
              <a:off x="684268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612" name="Rectangle"/>
          <p:cNvSpPr/>
          <p:nvPr/>
        </p:nvSpPr>
        <p:spPr>
          <a:xfrm>
            <a:off x="17976850" y="11198225"/>
            <a:ext cx="2073276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13" name="Line"/>
          <p:cNvSpPr/>
          <p:nvPr/>
        </p:nvSpPr>
        <p:spPr>
          <a:xfrm>
            <a:off x="3463926" y="10564814"/>
            <a:ext cx="1241425" cy="25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400" y="0"/>
                  <a:pt x="10800" y="5403"/>
                  <a:pt x="10800" y="10807"/>
                </a:cubicBezTo>
                <a:cubicBezTo>
                  <a:pt x="10800" y="16197"/>
                  <a:pt x="16200" y="216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5" name="Connection Line"/>
          <p:cNvSpPr/>
          <p:nvPr/>
        </p:nvSpPr>
        <p:spPr>
          <a:xfrm>
            <a:off x="6813551" y="10776610"/>
            <a:ext cx="4495802" cy="843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15" name="Line"/>
          <p:cNvSpPr/>
          <p:nvPr/>
        </p:nvSpPr>
        <p:spPr>
          <a:xfrm flipV="1">
            <a:off x="17976850" y="11195052"/>
            <a:ext cx="2073277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6" name="Connection Line"/>
          <p:cNvSpPr/>
          <p:nvPr/>
        </p:nvSpPr>
        <p:spPr>
          <a:xfrm>
            <a:off x="16764003" y="10976699"/>
            <a:ext cx="1181097" cy="443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619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617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18" name="137"/>
            <p:cNvSpPr/>
            <p:nvPr/>
          </p:nvSpPr>
          <p:spPr>
            <a:xfrm>
              <a:off x="222404" y="0"/>
              <a:ext cx="1631642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137</a:t>
              </a:r>
            </a:p>
          </p:txBody>
        </p:sp>
      </p:grpSp>
      <p:sp>
        <p:nvSpPr>
          <p:cNvPr id="620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7" name="Connection Line"/>
          <p:cNvSpPr/>
          <p:nvPr/>
        </p:nvSpPr>
        <p:spPr>
          <a:xfrm>
            <a:off x="13449302" y="10976890"/>
            <a:ext cx="1177927" cy="442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14400"/>
                  <a:pt x="14400" y="72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62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2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23" name="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Can efficiently splice new elements into the list or remove existing elements anywhere in the list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Can efficiently splice new elements into the list or remove existing elements anywhere in the list.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Never have to do a massive copy step; 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Has some tradeoffs; we'll see this later.</a:t>
            </a:r>
          </a:p>
        </p:txBody>
      </p:sp>
      <p:grpSp>
        <p:nvGrpSpPr>
          <p:cNvPr id="63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3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31" name="Why Linked Lists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Why Linked Lists?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For simplicity, let's assume we're building a linked list of string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 lIns="12799" tIns="12799" rIns="12799" bIns="12799"/>
          <a:lstStyle/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For simplicity, let's assume we're building a linked list of strings.</a:t>
            </a:r>
          </a:p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We can represent a node in the linked list as a structure: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/>
            </a:p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struct</a:t>
            </a:r>
            <a:r>
              <a:rPr>
                <a:solidFill>
                  <a:srgbClr val="000000"/>
                </a:solidFill>
              </a:rPr>
              <a:t> Node {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string value;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</a:t>
            </a:r>
            <a:r>
              <a:rPr>
                <a:solidFill>
                  <a:srgbClr val="0000FF"/>
                </a:solidFill>
              </a:rPr>
              <a:t>/* ? */</a:t>
            </a:r>
            <a:r>
              <a:rPr>
                <a:solidFill>
                  <a:srgbClr val="000000"/>
                </a:solidFill>
              </a:rPr>
              <a:t> next;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};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>
                <a:solidFill>
                  <a:srgbClr val="FFFFFF"/>
                </a:solidFill>
              </a:defRPr>
            </a:pPr>
            <a:r>
              <a:t>The structure is defined recursively!</a:t>
            </a:r>
          </a:p>
        </p:txBody>
      </p:sp>
      <p:grpSp>
        <p:nvGrpSpPr>
          <p:cNvPr id="63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3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36" name="Linked List Structur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Structure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For simplicity, let's assume we're building a linked list of string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 lIns="12799" tIns="12799" rIns="12799" bIns="12799"/>
          <a:lstStyle/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For simplicity, let's assume we're building a linked list of strings.</a:t>
            </a:r>
          </a:p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We can represent a node in the linked list as a structure: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/>
            </a:p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struct</a:t>
            </a:r>
            <a:r>
              <a:rPr>
                <a:solidFill>
                  <a:srgbClr val="000000"/>
                </a:solidFill>
              </a:rPr>
              <a:t> Node {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string value;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Node* next;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};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>
                <a:solidFill>
                  <a:srgbClr val="FFFFFF"/>
                </a:solidFill>
              </a:defRPr>
            </a:pPr>
            <a:r>
              <a:t>The structure is defined recursively!</a:t>
            </a:r>
          </a:p>
        </p:txBody>
      </p:sp>
      <p:grpSp>
        <p:nvGrpSpPr>
          <p:cNvPr id="64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4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41" name="Linked List of String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of Strings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For simplicity, let's assume we're building a linked list of strings.…"/>
          <p:cNvSpPr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 lIns="12799" tIns="12799" rIns="12799" bIns="12799"/>
          <a:lstStyle/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For simplicity, let's assume we're building a linked list of strings.</a:t>
            </a:r>
          </a:p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We can represent a node in the linked list as a structure: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/>
            </a:p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struct</a:t>
            </a:r>
            <a:r>
              <a:rPr>
                <a:solidFill>
                  <a:srgbClr val="000000"/>
                </a:solidFill>
              </a:rPr>
              <a:t> Node {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string value;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Node* next;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};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solidFill>
                  <a:srgbClr val="0000FF"/>
                </a:solidFill>
                <a:latin typeface="+mn-lt"/>
                <a:ea typeface="+mn-ea"/>
                <a:cs typeface="+mn-cs"/>
                <a:sym typeface="Helvetica Neue Light"/>
              </a:defRPr>
            </a:pPr>
            <a:r>
              <a:t>The structure is defined recursively!</a:t>
            </a:r>
          </a:p>
        </p:txBody>
      </p:sp>
      <p:grpSp>
        <p:nvGrpSpPr>
          <p:cNvPr id="64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4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46" name="Linked List of String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of Strings</a:t>
              </a:r>
            </a:p>
          </p:txBody>
        </p:sp>
      </p:grpSp>
      <p:pic>
        <p:nvPicPr>
          <p:cNvPr id="648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21647773" y="1980439"/>
            <a:ext cx="1834399" cy="1830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Draw a picture"/>
          <p:cNvSpPr/>
          <p:nvPr/>
        </p:nvSpPr>
        <p:spPr>
          <a:xfrm>
            <a:off x="8228889" y="6088269"/>
            <a:ext cx="6223121" cy="1414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8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Draw a picture</a:t>
            </a:r>
          </a:p>
        </p:txBody>
      </p:sp>
      <p:grpSp>
        <p:nvGrpSpPr>
          <p:cNvPr id="65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5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2" name="Always!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Always!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0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roup"/>
          <p:cNvGrpSpPr/>
          <p:nvPr/>
        </p:nvGrpSpPr>
        <p:grpSpPr>
          <a:xfrm>
            <a:off x="19786600" y="9994718"/>
            <a:ext cx="612776" cy="1581332"/>
            <a:chOff x="0" y="0"/>
            <a:chExt cx="612775" cy="1581331"/>
          </a:xfrm>
        </p:grpSpPr>
        <p:sp>
          <p:nvSpPr>
            <p:cNvPr id="655" name="Shape"/>
            <p:cNvSpPr/>
            <p:nvPr/>
          </p:nvSpPr>
          <p:spPr>
            <a:xfrm>
              <a:off x="3175" y="0"/>
              <a:ext cx="609601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6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660" name="Group"/>
          <p:cNvGrpSpPr/>
          <p:nvPr/>
        </p:nvGrpSpPr>
        <p:grpSpPr>
          <a:xfrm>
            <a:off x="4695828" y="10070918"/>
            <a:ext cx="612774" cy="1581332"/>
            <a:chOff x="0" y="0"/>
            <a:chExt cx="612773" cy="1581331"/>
          </a:xfrm>
        </p:grpSpPr>
        <p:sp>
          <p:nvSpPr>
            <p:cNvPr id="658" name="Shape"/>
            <p:cNvSpPr/>
            <p:nvPr/>
          </p:nvSpPr>
          <p:spPr>
            <a:xfrm>
              <a:off x="3174" y="0"/>
              <a:ext cx="609600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9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661" name="Triangle"/>
          <p:cNvSpPr/>
          <p:nvPr/>
        </p:nvSpPr>
        <p:spPr>
          <a:xfrm>
            <a:off x="4521201" y="11118850"/>
            <a:ext cx="349251" cy="930276"/>
          </a:xfrm>
          <a:prstGeom prst="triangl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2" name="Rectangle"/>
          <p:cNvSpPr/>
          <p:nvPr/>
        </p:nvSpPr>
        <p:spPr>
          <a:xfrm>
            <a:off x="4394200" y="11464925"/>
            <a:ext cx="622300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3" name="Rectangle"/>
          <p:cNvSpPr/>
          <p:nvPr/>
        </p:nvSpPr>
        <p:spPr>
          <a:xfrm>
            <a:off x="4343401" y="11566525"/>
            <a:ext cx="7302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4" name="Rectangle"/>
          <p:cNvSpPr/>
          <p:nvPr/>
        </p:nvSpPr>
        <p:spPr>
          <a:xfrm>
            <a:off x="4289428" y="11664952"/>
            <a:ext cx="84137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5" name="Rectangle"/>
          <p:cNvSpPr/>
          <p:nvPr/>
        </p:nvSpPr>
        <p:spPr>
          <a:xfrm>
            <a:off x="4238626" y="11747502"/>
            <a:ext cx="94932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6" name="Rectangle"/>
          <p:cNvSpPr/>
          <p:nvPr/>
        </p:nvSpPr>
        <p:spPr>
          <a:xfrm>
            <a:off x="4178300" y="11849102"/>
            <a:ext cx="1079500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7" name="Rectangle"/>
          <p:cNvSpPr/>
          <p:nvPr/>
        </p:nvSpPr>
        <p:spPr>
          <a:xfrm>
            <a:off x="4105278" y="11950702"/>
            <a:ext cx="1187451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8" name="Rectangle"/>
          <p:cNvSpPr/>
          <p:nvPr/>
        </p:nvSpPr>
        <p:spPr>
          <a:xfrm>
            <a:off x="4038600" y="12052302"/>
            <a:ext cx="1323977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669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19800" y="10347328"/>
            <a:ext cx="1066800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0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9075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1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93275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2075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3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25476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4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79676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sp>
        <p:nvSpPr>
          <p:cNvPr id="675" name="Shape"/>
          <p:cNvSpPr/>
          <p:nvPr/>
        </p:nvSpPr>
        <p:spPr>
          <a:xfrm>
            <a:off x="57150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76" name="Shape"/>
          <p:cNvSpPr/>
          <p:nvPr/>
        </p:nvSpPr>
        <p:spPr>
          <a:xfrm>
            <a:off x="75438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77" name="Shape"/>
          <p:cNvSpPr/>
          <p:nvPr/>
        </p:nvSpPr>
        <p:spPr>
          <a:xfrm>
            <a:off x="93726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78" name="Shape"/>
          <p:cNvSpPr/>
          <p:nvPr/>
        </p:nvSpPr>
        <p:spPr>
          <a:xfrm>
            <a:off x="112014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79" name="Shape"/>
          <p:cNvSpPr/>
          <p:nvPr/>
        </p:nvSpPr>
        <p:spPr>
          <a:xfrm>
            <a:off x="130302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0" name="Shape"/>
          <p:cNvSpPr/>
          <p:nvPr/>
        </p:nvSpPr>
        <p:spPr>
          <a:xfrm>
            <a:off x="148590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1" name="Minas Tirith"/>
          <p:cNvSpPr/>
          <p:nvPr/>
        </p:nvSpPr>
        <p:spPr>
          <a:xfrm>
            <a:off x="37338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Minas Tirith</a:t>
            </a:r>
          </a:p>
        </p:txBody>
      </p:sp>
      <p:sp>
        <p:nvSpPr>
          <p:cNvPr id="682" name="Amon Dîn"/>
          <p:cNvSpPr/>
          <p:nvPr/>
        </p:nvSpPr>
        <p:spPr>
          <a:xfrm>
            <a:off x="55118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Amon Dîn</a:t>
            </a:r>
          </a:p>
        </p:txBody>
      </p:sp>
      <p:sp>
        <p:nvSpPr>
          <p:cNvPr id="683" name="Eilenach"/>
          <p:cNvSpPr/>
          <p:nvPr/>
        </p:nvSpPr>
        <p:spPr>
          <a:xfrm>
            <a:off x="73406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Eilenach</a:t>
            </a:r>
          </a:p>
        </p:txBody>
      </p:sp>
      <p:sp>
        <p:nvSpPr>
          <p:cNvPr id="684" name="Nardol"/>
          <p:cNvSpPr/>
          <p:nvPr/>
        </p:nvSpPr>
        <p:spPr>
          <a:xfrm>
            <a:off x="91694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Nardol</a:t>
            </a:r>
          </a:p>
        </p:txBody>
      </p:sp>
      <p:sp>
        <p:nvSpPr>
          <p:cNvPr id="685" name="Erelas"/>
          <p:cNvSpPr/>
          <p:nvPr/>
        </p:nvSpPr>
        <p:spPr>
          <a:xfrm>
            <a:off x="109982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Erelas</a:t>
            </a:r>
          </a:p>
        </p:txBody>
      </p:sp>
      <p:sp>
        <p:nvSpPr>
          <p:cNvPr id="686" name="Min-Rimmon"/>
          <p:cNvSpPr/>
          <p:nvPr/>
        </p:nvSpPr>
        <p:spPr>
          <a:xfrm>
            <a:off x="12728578" y="12328528"/>
            <a:ext cx="2127251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Min-Rimmon</a:t>
            </a:r>
          </a:p>
        </p:txBody>
      </p:sp>
      <p:sp>
        <p:nvSpPr>
          <p:cNvPr id="687" name="Calenhad"/>
          <p:cNvSpPr/>
          <p:nvPr/>
        </p:nvSpPr>
        <p:spPr>
          <a:xfrm>
            <a:off x="146558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Calenhad</a:t>
            </a:r>
          </a:p>
        </p:txBody>
      </p:sp>
      <p:sp>
        <p:nvSpPr>
          <p:cNvPr id="688" name="Halifirien"/>
          <p:cNvSpPr/>
          <p:nvPr/>
        </p:nvSpPr>
        <p:spPr>
          <a:xfrm>
            <a:off x="165354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Halifirien</a:t>
            </a:r>
          </a:p>
        </p:txBody>
      </p:sp>
      <p:sp>
        <p:nvSpPr>
          <p:cNvPr id="689" name="Rohan"/>
          <p:cNvSpPr/>
          <p:nvPr/>
        </p:nvSpPr>
        <p:spPr>
          <a:xfrm>
            <a:off x="187452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Rohan</a:t>
            </a:r>
          </a:p>
        </p:txBody>
      </p:sp>
      <p:pic>
        <p:nvPicPr>
          <p:cNvPr id="690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83076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sp>
        <p:nvSpPr>
          <p:cNvPr id="691" name="Shape"/>
          <p:cNvSpPr/>
          <p:nvPr/>
        </p:nvSpPr>
        <p:spPr>
          <a:xfrm>
            <a:off x="166878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2" name="Rectangle"/>
          <p:cNvSpPr/>
          <p:nvPr/>
        </p:nvSpPr>
        <p:spPr>
          <a:xfrm>
            <a:off x="3997328" y="12150725"/>
            <a:ext cx="14033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699" name="Group"/>
          <p:cNvGrpSpPr/>
          <p:nvPr/>
        </p:nvGrpSpPr>
        <p:grpSpPr>
          <a:xfrm>
            <a:off x="18875376" y="11033128"/>
            <a:ext cx="1851025" cy="1311275"/>
            <a:chOff x="0" y="0"/>
            <a:chExt cx="1851023" cy="1311274"/>
          </a:xfrm>
        </p:grpSpPr>
        <p:sp>
          <p:nvSpPr>
            <p:cNvPr id="693" name="Shape"/>
            <p:cNvSpPr/>
            <p:nvPr/>
          </p:nvSpPr>
          <p:spPr>
            <a:xfrm>
              <a:off x="0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94" name="Shape"/>
            <p:cNvSpPr/>
            <p:nvPr/>
          </p:nvSpPr>
          <p:spPr>
            <a:xfrm>
              <a:off x="205669" y="-1"/>
              <a:ext cx="1439686" cy="1311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13745"/>
                  </a:lnTo>
                  <a:lnTo>
                    <a:pt x="10800" y="0"/>
                  </a:lnTo>
                  <a:lnTo>
                    <a:pt x="21600" y="1374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95" name="Shape"/>
            <p:cNvSpPr/>
            <p:nvPr/>
          </p:nvSpPr>
          <p:spPr>
            <a:xfrm>
              <a:off x="1645354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96" name="Rectangle"/>
            <p:cNvSpPr/>
            <p:nvPr/>
          </p:nvSpPr>
          <p:spPr>
            <a:xfrm>
              <a:off x="805538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97" name="Rectangle"/>
            <p:cNvSpPr/>
            <p:nvPr/>
          </p:nvSpPr>
          <p:spPr>
            <a:xfrm>
              <a:off x="1216876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98" name="Rectangle"/>
            <p:cNvSpPr/>
            <p:nvPr/>
          </p:nvSpPr>
          <p:spPr>
            <a:xfrm>
              <a:off x="394199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00" name="Line"/>
          <p:cNvSpPr/>
          <p:nvPr/>
        </p:nvSpPr>
        <p:spPr>
          <a:xfrm>
            <a:off x="53340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1" name="Line"/>
          <p:cNvSpPr/>
          <p:nvPr/>
        </p:nvSpPr>
        <p:spPr>
          <a:xfrm>
            <a:off x="72136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2" name="Line"/>
          <p:cNvSpPr/>
          <p:nvPr/>
        </p:nvSpPr>
        <p:spPr>
          <a:xfrm>
            <a:off x="90424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3" name="Line"/>
          <p:cNvSpPr/>
          <p:nvPr/>
        </p:nvSpPr>
        <p:spPr>
          <a:xfrm>
            <a:off x="108712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4" name="Line"/>
          <p:cNvSpPr/>
          <p:nvPr/>
        </p:nvSpPr>
        <p:spPr>
          <a:xfrm>
            <a:off x="127000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5" name="Line"/>
          <p:cNvSpPr/>
          <p:nvPr/>
        </p:nvSpPr>
        <p:spPr>
          <a:xfrm>
            <a:off x="145288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6" name="Line"/>
          <p:cNvSpPr/>
          <p:nvPr/>
        </p:nvSpPr>
        <p:spPr>
          <a:xfrm>
            <a:off x="163576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7" name="Line"/>
          <p:cNvSpPr/>
          <p:nvPr/>
        </p:nvSpPr>
        <p:spPr>
          <a:xfrm>
            <a:off x="181864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8" name="In a scene that was brilliantly captured in Peter Jackson’s film adaptation of The Return of the King, Rohan is alerted to the danger to Gondor by a succession of signal fires moving from mountain top to mountain top.  This scene is a perfect illustration of the idea of message passing in a linked list."/>
          <p:cNvSpPr/>
          <p:nvPr/>
        </p:nvSpPr>
        <p:spPr>
          <a:xfrm>
            <a:off x="3831771" y="4267201"/>
            <a:ext cx="16459201" cy="3361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lnSpc>
                <a:spcPct val="85000"/>
              </a:lnSpc>
              <a:defRPr sz="4800"/>
            </a:pPr>
            <a:r>
              <a:t>In a scene that was brilliantly captured in Peter Jackson’s film adaptation of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The Return of the King</a:t>
            </a:r>
            <a:r>
              <a:t>, Rohan is alerted to the danger to Gondor by a succession of signal fires moving from mountain top to mountain top.  This scene is a perfect illustration of the idea of message passing in a linked list. </a:t>
            </a:r>
          </a:p>
        </p:txBody>
      </p:sp>
      <p:grpSp>
        <p:nvGrpSpPr>
          <p:cNvPr id="71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0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10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10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7" grpId="10"/>
      <p:bldP build="whole" bldLvl="1" animBg="1" rev="0" advAuto="0" spid="703" grpId="5"/>
      <p:bldP build="whole" bldLvl="1" animBg="1" rev="0" advAuto="0" spid="700" grpId="2"/>
      <p:bldP build="whole" bldLvl="1" animBg="1" rev="0" advAuto="0" spid="702" grpId="4"/>
      <p:bldP build="whole" bldLvl="1" animBg="1" rev="0" advAuto="0" spid="704" grpId="6"/>
      <p:bldP build="whole" bldLvl="1" animBg="1" rev="0" advAuto="0" spid="706" grpId="8"/>
      <p:bldP build="whole" bldLvl="1" animBg="1" rev="0" advAuto="0" spid="660" grpId="1"/>
      <p:bldP build="whole" bldLvl="1" animBg="1" rev="0" advAuto="0" spid="705" grpId="7"/>
      <p:bldP build="whole" bldLvl="1" animBg="1" rev="0" advAuto="0" spid="701" grpId="3"/>
      <p:bldP build="whole" bldLvl="1" animBg="1" rev="0" advAuto="0" spid="707" grpId="9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image16.png" descr="image16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451"/>
          <a:stretch>
            <a:fillRect/>
          </a:stretch>
        </p:blipFill>
        <p:spPr>
          <a:xfrm>
            <a:off x="1220314" y="245665"/>
            <a:ext cx="21150166" cy="132244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image17.png" descr="image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1259" y="-1891863"/>
            <a:ext cx="24676791" cy="18288001"/>
          </a:xfrm>
          <a:prstGeom prst="rect">
            <a:avLst/>
          </a:prstGeom>
          <a:ln w="12700">
            <a:miter lim="400000"/>
          </a:ln>
        </p:spPr>
      </p:pic>
      <p:sp>
        <p:nvSpPr>
          <p:cNvPr id="716" name="https://www.youtube.com/watch?v=i6LGJ7evrAg"/>
          <p:cNvSpPr/>
          <p:nvPr/>
        </p:nvSpPr>
        <p:spPr>
          <a:xfrm>
            <a:off x="5269547" y="6435409"/>
            <a:ext cx="1384490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u="sng">
                <a:hlinkClick r:id="rId3" invalidUrl="" action="" tgtFrame="" tooltip="" history="1" highlightClick="0" endSnd="0"/>
              </a:rPr>
              <a:t>https://www.youtube.com/watch?v=i6LGJ7evrAg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roup"/>
          <p:cNvGrpSpPr/>
          <p:nvPr/>
        </p:nvGrpSpPr>
        <p:grpSpPr>
          <a:xfrm>
            <a:off x="19323498" y="3940332"/>
            <a:ext cx="612776" cy="1581332"/>
            <a:chOff x="0" y="0"/>
            <a:chExt cx="612775" cy="1581331"/>
          </a:xfrm>
        </p:grpSpPr>
        <p:sp>
          <p:nvSpPr>
            <p:cNvPr id="718" name="Shape"/>
            <p:cNvSpPr/>
            <p:nvPr/>
          </p:nvSpPr>
          <p:spPr>
            <a:xfrm>
              <a:off x="3175" y="0"/>
              <a:ext cx="609601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19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723" name="Group"/>
          <p:cNvGrpSpPr/>
          <p:nvPr/>
        </p:nvGrpSpPr>
        <p:grpSpPr>
          <a:xfrm>
            <a:off x="4232726" y="4016532"/>
            <a:ext cx="612774" cy="1581332"/>
            <a:chOff x="0" y="0"/>
            <a:chExt cx="612773" cy="1581331"/>
          </a:xfrm>
        </p:grpSpPr>
        <p:sp>
          <p:nvSpPr>
            <p:cNvPr id="721" name="Shape"/>
            <p:cNvSpPr/>
            <p:nvPr/>
          </p:nvSpPr>
          <p:spPr>
            <a:xfrm>
              <a:off x="3174" y="0"/>
              <a:ext cx="609600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22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24" name="Triangle"/>
          <p:cNvSpPr/>
          <p:nvPr/>
        </p:nvSpPr>
        <p:spPr>
          <a:xfrm>
            <a:off x="4058099" y="5064464"/>
            <a:ext cx="349251" cy="930277"/>
          </a:xfrm>
          <a:prstGeom prst="triangl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5" name="Rectangle"/>
          <p:cNvSpPr/>
          <p:nvPr/>
        </p:nvSpPr>
        <p:spPr>
          <a:xfrm>
            <a:off x="3931098" y="5410539"/>
            <a:ext cx="62230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6" name="Rectangle"/>
          <p:cNvSpPr/>
          <p:nvPr/>
        </p:nvSpPr>
        <p:spPr>
          <a:xfrm>
            <a:off x="3880299" y="5512139"/>
            <a:ext cx="7302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7" name="Rectangle"/>
          <p:cNvSpPr/>
          <p:nvPr/>
        </p:nvSpPr>
        <p:spPr>
          <a:xfrm>
            <a:off x="3826326" y="5610566"/>
            <a:ext cx="84137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8" name="Rectangle"/>
          <p:cNvSpPr/>
          <p:nvPr/>
        </p:nvSpPr>
        <p:spPr>
          <a:xfrm>
            <a:off x="3775523" y="5693116"/>
            <a:ext cx="94932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9" name="Rectangle"/>
          <p:cNvSpPr/>
          <p:nvPr/>
        </p:nvSpPr>
        <p:spPr>
          <a:xfrm>
            <a:off x="3715198" y="5794716"/>
            <a:ext cx="1079501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0" name="Rectangle"/>
          <p:cNvSpPr/>
          <p:nvPr/>
        </p:nvSpPr>
        <p:spPr>
          <a:xfrm>
            <a:off x="3642176" y="5896316"/>
            <a:ext cx="1187451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1" name="Rectangle"/>
          <p:cNvSpPr/>
          <p:nvPr/>
        </p:nvSpPr>
        <p:spPr>
          <a:xfrm>
            <a:off x="3575498" y="5997916"/>
            <a:ext cx="1323977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2" name="Shape"/>
          <p:cNvSpPr/>
          <p:nvPr/>
        </p:nvSpPr>
        <p:spPr>
          <a:xfrm>
            <a:off x="52518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3" name="Shape"/>
          <p:cNvSpPr/>
          <p:nvPr/>
        </p:nvSpPr>
        <p:spPr>
          <a:xfrm>
            <a:off x="70806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4" name="Shape"/>
          <p:cNvSpPr/>
          <p:nvPr/>
        </p:nvSpPr>
        <p:spPr>
          <a:xfrm>
            <a:off x="89094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5" name="Shape"/>
          <p:cNvSpPr/>
          <p:nvPr/>
        </p:nvSpPr>
        <p:spPr>
          <a:xfrm>
            <a:off x="107382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6" name="Shape"/>
          <p:cNvSpPr/>
          <p:nvPr/>
        </p:nvSpPr>
        <p:spPr>
          <a:xfrm>
            <a:off x="125670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7" name="Shape"/>
          <p:cNvSpPr/>
          <p:nvPr/>
        </p:nvSpPr>
        <p:spPr>
          <a:xfrm>
            <a:off x="143958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8" name="San Jose"/>
          <p:cNvSpPr/>
          <p:nvPr/>
        </p:nvSpPr>
        <p:spPr>
          <a:xfrm>
            <a:off x="18568753" y="6372111"/>
            <a:ext cx="1981201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San Jose</a:t>
            </a:r>
          </a:p>
        </p:txBody>
      </p:sp>
      <p:sp>
        <p:nvSpPr>
          <p:cNvPr id="739" name="Mountain View"/>
          <p:cNvSpPr/>
          <p:nvPr/>
        </p:nvSpPr>
        <p:spPr>
          <a:xfrm>
            <a:off x="13335691" y="6515250"/>
            <a:ext cx="3327039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Mountain View</a:t>
            </a:r>
          </a:p>
        </p:txBody>
      </p:sp>
      <p:sp>
        <p:nvSpPr>
          <p:cNvPr id="740" name="Palo Alto"/>
          <p:cNvSpPr/>
          <p:nvPr/>
        </p:nvSpPr>
        <p:spPr>
          <a:xfrm>
            <a:off x="12312028" y="3400311"/>
            <a:ext cx="2326985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Palo Alto</a:t>
            </a:r>
          </a:p>
        </p:txBody>
      </p:sp>
      <p:sp>
        <p:nvSpPr>
          <p:cNvPr id="741" name="Menlo Park"/>
          <p:cNvSpPr/>
          <p:nvPr/>
        </p:nvSpPr>
        <p:spPr>
          <a:xfrm>
            <a:off x="10535098" y="6568055"/>
            <a:ext cx="1981201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Menlo Park</a:t>
            </a:r>
          </a:p>
        </p:txBody>
      </p:sp>
      <p:sp>
        <p:nvSpPr>
          <p:cNvPr id="742" name="Redwood City"/>
          <p:cNvSpPr/>
          <p:nvPr/>
        </p:nvSpPr>
        <p:spPr>
          <a:xfrm>
            <a:off x="8326266" y="3493727"/>
            <a:ext cx="3666297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Redwood City</a:t>
            </a:r>
          </a:p>
        </p:txBody>
      </p:sp>
      <p:sp>
        <p:nvSpPr>
          <p:cNvPr id="743" name="Millbrae"/>
          <p:cNvSpPr/>
          <p:nvPr/>
        </p:nvSpPr>
        <p:spPr>
          <a:xfrm>
            <a:off x="6462319" y="6502741"/>
            <a:ext cx="3026981" cy="855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Millbrae</a:t>
            </a:r>
          </a:p>
        </p:txBody>
      </p:sp>
      <p:sp>
        <p:nvSpPr>
          <p:cNvPr id="744" name="San Francisco"/>
          <p:cNvSpPr/>
          <p:nvPr/>
        </p:nvSpPr>
        <p:spPr>
          <a:xfrm>
            <a:off x="2522341" y="6358363"/>
            <a:ext cx="2865248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San Francisco</a:t>
            </a:r>
          </a:p>
        </p:txBody>
      </p:sp>
      <p:sp>
        <p:nvSpPr>
          <p:cNvPr id="745" name="Shape"/>
          <p:cNvSpPr/>
          <p:nvPr/>
        </p:nvSpPr>
        <p:spPr>
          <a:xfrm>
            <a:off x="162246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46" name="Rectangle"/>
          <p:cNvSpPr/>
          <p:nvPr/>
        </p:nvSpPr>
        <p:spPr>
          <a:xfrm>
            <a:off x="3534226" y="6096339"/>
            <a:ext cx="14033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53" name="Group"/>
          <p:cNvGrpSpPr/>
          <p:nvPr/>
        </p:nvGrpSpPr>
        <p:grpSpPr>
          <a:xfrm>
            <a:off x="18412274" y="4978741"/>
            <a:ext cx="1851025" cy="1311275"/>
            <a:chOff x="0" y="0"/>
            <a:chExt cx="1851023" cy="1311274"/>
          </a:xfrm>
        </p:grpSpPr>
        <p:sp>
          <p:nvSpPr>
            <p:cNvPr id="747" name="Shape"/>
            <p:cNvSpPr/>
            <p:nvPr/>
          </p:nvSpPr>
          <p:spPr>
            <a:xfrm>
              <a:off x="0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48" name="Shape"/>
            <p:cNvSpPr/>
            <p:nvPr/>
          </p:nvSpPr>
          <p:spPr>
            <a:xfrm>
              <a:off x="205669" y="-1"/>
              <a:ext cx="1439686" cy="1311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13745"/>
                  </a:lnTo>
                  <a:lnTo>
                    <a:pt x="10800" y="0"/>
                  </a:lnTo>
                  <a:lnTo>
                    <a:pt x="21600" y="1374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49" name="Shape"/>
            <p:cNvSpPr/>
            <p:nvPr/>
          </p:nvSpPr>
          <p:spPr>
            <a:xfrm>
              <a:off x="1645354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50" name="Rectangle"/>
            <p:cNvSpPr/>
            <p:nvPr/>
          </p:nvSpPr>
          <p:spPr>
            <a:xfrm>
              <a:off x="805538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51" name="Rectangle"/>
            <p:cNvSpPr/>
            <p:nvPr/>
          </p:nvSpPr>
          <p:spPr>
            <a:xfrm>
              <a:off x="1216876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52" name="Rectangle"/>
            <p:cNvSpPr/>
            <p:nvPr/>
          </p:nvSpPr>
          <p:spPr>
            <a:xfrm>
              <a:off x="394199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54" name="Line"/>
          <p:cNvSpPr/>
          <p:nvPr/>
        </p:nvSpPr>
        <p:spPr>
          <a:xfrm>
            <a:off x="48708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5" name="Line"/>
          <p:cNvSpPr/>
          <p:nvPr/>
        </p:nvSpPr>
        <p:spPr>
          <a:xfrm>
            <a:off x="67504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6" name="Line"/>
          <p:cNvSpPr/>
          <p:nvPr/>
        </p:nvSpPr>
        <p:spPr>
          <a:xfrm>
            <a:off x="85792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7" name="Line"/>
          <p:cNvSpPr/>
          <p:nvPr/>
        </p:nvSpPr>
        <p:spPr>
          <a:xfrm>
            <a:off x="104080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8" name="Line"/>
          <p:cNvSpPr/>
          <p:nvPr/>
        </p:nvSpPr>
        <p:spPr>
          <a:xfrm>
            <a:off x="122368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9" name="Line"/>
          <p:cNvSpPr/>
          <p:nvPr/>
        </p:nvSpPr>
        <p:spPr>
          <a:xfrm>
            <a:off x="140656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60" name="Line"/>
          <p:cNvSpPr/>
          <p:nvPr/>
        </p:nvSpPr>
        <p:spPr>
          <a:xfrm>
            <a:off x="158944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61" name="Line"/>
          <p:cNvSpPr/>
          <p:nvPr/>
        </p:nvSpPr>
        <p:spPr>
          <a:xfrm>
            <a:off x="177232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62" name="Bayshore"/>
          <p:cNvSpPr/>
          <p:nvPr/>
        </p:nvSpPr>
        <p:spPr>
          <a:xfrm rot="20233942">
            <a:off x="5002039" y="3596035"/>
            <a:ext cx="2865247" cy="855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Bayshore</a:t>
            </a:r>
          </a:p>
        </p:txBody>
      </p:sp>
      <p:sp>
        <p:nvSpPr>
          <p:cNvPr id="763" name="Santa Clara"/>
          <p:cNvSpPr/>
          <p:nvPr/>
        </p:nvSpPr>
        <p:spPr>
          <a:xfrm>
            <a:off x="15730548" y="3260419"/>
            <a:ext cx="2786055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Santa Clara</a:t>
            </a:r>
          </a:p>
        </p:txBody>
      </p:sp>
      <p:sp>
        <p:nvSpPr>
          <p:cNvPr id="764" name="Step 1: Make this linked list"/>
          <p:cNvSpPr/>
          <p:nvPr/>
        </p:nvSpPr>
        <p:spPr>
          <a:xfrm>
            <a:off x="2383971" y="1502227"/>
            <a:ext cx="6931542" cy="93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Step 1: Make this linked list</a:t>
            </a:r>
          </a:p>
        </p:txBody>
      </p:sp>
      <p:sp>
        <p:nvSpPr>
          <p:cNvPr id="765" name="Step 2: Light the fires…."/>
          <p:cNvSpPr/>
          <p:nvPr/>
        </p:nvSpPr>
        <p:spPr>
          <a:xfrm>
            <a:off x="2427514" y="9808032"/>
            <a:ext cx="5996901" cy="93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Step 2: Light the fires….</a:t>
            </a:r>
          </a:p>
        </p:txBody>
      </p:sp>
      <p:sp>
        <p:nvSpPr>
          <p:cNvPr id="766" name="Rounded Rectangle"/>
          <p:cNvSpPr/>
          <p:nvPr/>
        </p:nvSpPr>
        <p:spPr>
          <a:xfrm>
            <a:off x="3083037" y="11431089"/>
            <a:ext cx="16427447" cy="1566453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7" name="Lighting the fire of San Francisco!"/>
          <p:cNvSpPr/>
          <p:nvPr/>
        </p:nvSpPr>
        <p:spPr>
          <a:xfrm>
            <a:off x="3652776" y="11801402"/>
            <a:ext cx="15644058" cy="792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Lighting the fire of San Francisco!</a:t>
            </a:r>
          </a:p>
        </p:txBody>
      </p:sp>
      <p:grpSp>
        <p:nvGrpSpPr>
          <p:cNvPr id="77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6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69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Rounded Rectangle"/>
          <p:cNvSpPr/>
          <p:nvPr/>
        </p:nvSpPr>
        <p:spPr>
          <a:xfrm>
            <a:off x="3950087" y="3988386"/>
            <a:ext cx="16427447" cy="4748075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3" name="struct Tower {…"/>
          <p:cNvSpPr/>
          <p:nvPr/>
        </p:nvSpPr>
        <p:spPr>
          <a:xfrm>
            <a:off x="4519826" y="5103676"/>
            <a:ext cx="15644058" cy="2468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string</a:t>
            </a:r>
            <a:r>
              <a:t> name;  </a:t>
            </a:r>
            <a:r>
              <a:rPr>
                <a:solidFill>
                  <a:srgbClr val="0000FF"/>
                </a:solidFill>
              </a:rPr>
              <a:t>/* The name of this tower   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Tower</a:t>
            </a:r>
            <a:r>
              <a:t> *link;  </a:t>
            </a:r>
            <a:r>
              <a:rPr>
                <a:solidFill>
                  <a:srgbClr val="0000FF"/>
                </a:solidFill>
              </a:rPr>
              <a:t>/* Pointer to the next tower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grpSp>
        <p:nvGrpSpPr>
          <p:cNvPr id="77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7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5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9" name="// add the first tower…"/>
          <p:cNvSpPr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grpSp>
        <p:nvGrpSpPr>
          <p:cNvPr id="78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8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81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5" name="// add the first tower…"/>
          <p:cNvSpPr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sp>
        <p:nvSpPr>
          <p:cNvPr id="786" name="Rounded Rectangle"/>
          <p:cNvSpPr/>
          <p:nvPr/>
        </p:nvSpPr>
        <p:spPr>
          <a:xfrm>
            <a:off x="4757213" y="5697689"/>
            <a:ext cx="8118769" cy="80717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78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8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88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2" name="// add the first tower…"/>
          <p:cNvSpPr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sp>
        <p:nvSpPr>
          <p:cNvPr id="793" name="Rounded Rectangle"/>
          <p:cNvSpPr/>
          <p:nvPr/>
        </p:nvSpPr>
        <p:spPr>
          <a:xfrm>
            <a:off x="4757213" y="6243709"/>
            <a:ext cx="8118769" cy="80717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79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9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95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9" name="// add the first tower…"/>
          <p:cNvSpPr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sp>
        <p:nvSpPr>
          <p:cNvPr id="800" name="Rounded Rectangle"/>
          <p:cNvSpPr/>
          <p:nvPr/>
        </p:nvSpPr>
        <p:spPr>
          <a:xfrm>
            <a:off x="4757213" y="6908430"/>
            <a:ext cx="8118769" cy="80717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80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0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02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image18.tif" descr="image18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67600" y="2197100"/>
            <a:ext cx="9448800" cy="93218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0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0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07" name="Lord of the Linked Lists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1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12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13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1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15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1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1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17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2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23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2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5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2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2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27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29" name="Rectangle"/>
          <p:cNvSpPr/>
          <p:nvPr/>
        </p:nvSpPr>
        <p:spPr>
          <a:xfrm>
            <a:off x="326571" y="3820886"/>
            <a:ext cx="11266715" cy="1894115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2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3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34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35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6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3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3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38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40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3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4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45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46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7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5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4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49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51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52" name="Rectangle"/>
          <p:cNvSpPr/>
          <p:nvPr/>
        </p:nvSpPr>
        <p:spPr>
          <a:xfrm>
            <a:off x="12094030" y="7260772"/>
            <a:ext cx="11778343" cy="674915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55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56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57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58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59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6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6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61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63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64" name="Rectangle"/>
          <p:cNvSpPr/>
          <p:nvPr/>
        </p:nvSpPr>
        <p:spPr>
          <a:xfrm>
            <a:off x="12094030" y="7783287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6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68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69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7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1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7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7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73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75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76" name="Rectangle"/>
          <p:cNvSpPr/>
          <p:nvPr/>
        </p:nvSpPr>
        <p:spPr>
          <a:xfrm>
            <a:off x="12094030" y="8273143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9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0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81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82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3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8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8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85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87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88" name="Rectangle"/>
          <p:cNvSpPr/>
          <p:nvPr/>
        </p:nvSpPr>
        <p:spPr>
          <a:xfrm>
            <a:off x="12094030" y="8697687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2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93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9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5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9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9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97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99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00" name="Rectangle"/>
          <p:cNvSpPr/>
          <p:nvPr/>
        </p:nvSpPr>
        <p:spPr>
          <a:xfrm>
            <a:off x="12094030" y="9187546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03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04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05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06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07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1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0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09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11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4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5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16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17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8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2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1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20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22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5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6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27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28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9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3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3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31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33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34" name="Rectangle"/>
          <p:cNvSpPr/>
          <p:nvPr/>
        </p:nvSpPr>
        <p:spPr>
          <a:xfrm>
            <a:off x="12094030" y="7260772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3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38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39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4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1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4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4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43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45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46" name="Rectangle"/>
          <p:cNvSpPr/>
          <p:nvPr/>
        </p:nvSpPr>
        <p:spPr>
          <a:xfrm>
            <a:off x="12061373" y="7750630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9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50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51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52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53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5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5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55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57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58" name="Rectangle"/>
          <p:cNvSpPr/>
          <p:nvPr/>
        </p:nvSpPr>
        <p:spPr>
          <a:xfrm>
            <a:off x="12061373" y="8207830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2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63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6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5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6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6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67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69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70" name="Rectangle"/>
          <p:cNvSpPr/>
          <p:nvPr/>
        </p:nvSpPr>
        <p:spPr>
          <a:xfrm>
            <a:off x="12061373" y="8730343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3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4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75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76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7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8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7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79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81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82" name="Rectangle"/>
          <p:cNvSpPr/>
          <p:nvPr/>
        </p:nvSpPr>
        <p:spPr>
          <a:xfrm>
            <a:off x="12061373" y="9252857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85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86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87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88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89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9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9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91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93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96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97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98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99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0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0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0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02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04" name="Rectangle"/>
          <p:cNvSpPr/>
          <p:nvPr/>
        </p:nvSpPr>
        <p:spPr>
          <a:xfrm>
            <a:off x="326571" y="6825343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8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1009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1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1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1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1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13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15" name="Rectangle"/>
          <p:cNvSpPr/>
          <p:nvPr/>
        </p:nvSpPr>
        <p:spPr>
          <a:xfrm>
            <a:off x="326571" y="7347857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8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9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1020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21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22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2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2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24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26" name="Rectangle"/>
          <p:cNvSpPr/>
          <p:nvPr/>
        </p:nvSpPr>
        <p:spPr>
          <a:xfrm>
            <a:off x="326571" y="777240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29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0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1031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32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3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3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3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35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37" name="Rectangle"/>
          <p:cNvSpPr/>
          <p:nvPr/>
        </p:nvSpPr>
        <p:spPr>
          <a:xfrm>
            <a:off x="326571" y="8294913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0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1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1042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43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4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4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4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46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48" name="Rectangle"/>
          <p:cNvSpPr/>
          <p:nvPr/>
        </p:nvSpPr>
        <p:spPr>
          <a:xfrm>
            <a:off x="326571" y="8752113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5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52" name="// main…"/>
          <p:cNvSpPr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1053" name="struct Tower{…"/>
          <p:cNvSpPr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5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55" name="Tower *createTower(string name, Tower *link) {…"/>
          <p:cNvSpPr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5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5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57" name="Linked List Trac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59" name="Rectangle"/>
          <p:cNvSpPr/>
          <p:nvPr/>
        </p:nvSpPr>
        <p:spPr>
          <a:xfrm>
            <a:off x="326571" y="9307286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Rounded Rectangle"/>
          <p:cNvSpPr/>
          <p:nvPr/>
        </p:nvSpPr>
        <p:spPr>
          <a:xfrm>
            <a:off x="4519826" y="7905546"/>
            <a:ext cx="15739015" cy="2658923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8064A2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2" name="Rounded Rectangle"/>
          <p:cNvSpPr/>
          <p:nvPr/>
        </p:nvSpPr>
        <p:spPr>
          <a:xfrm>
            <a:off x="4424867" y="2279077"/>
            <a:ext cx="15762756" cy="4748076"/>
          </a:xfrm>
          <a:prstGeom prst="roundRect">
            <a:avLst>
              <a:gd name="adj" fmla="val 9789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3" name="void signal(Tower *start) {…"/>
          <p:cNvSpPr/>
          <p:nvPr/>
        </p:nvSpPr>
        <p:spPr>
          <a:xfrm>
            <a:off x="4757203" y="2666300"/>
            <a:ext cx="16878494" cy="3611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</a:t>
            </a:r>
            <a:r>
              <a:rPr>
                <a:solidFill>
                  <a:srgbClr val="000000"/>
                </a:solidFill>
              </a:rPr>
              <a:t> signal(</a:t>
            </a:r>
            <a:r>
              <a:t>Tower</a:t>
            </a:r>
            <a:r>
              <a:rPr>
                <a:solidFill>
                  <a:srgbClr val="000000"/>
                </a:solidFill>
              </a:rPr>
              <a:t> *start)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if</a:t>
            </a:r>
            <a:r>
              <a:t> (start != </a:t>
            </a:r>
            <a:r>
              <a:rPr>
                <a:solidFill>
                  <a:srgbClr val="660066"/>
                </a:solidFill>
              </a:rPr>
              <a:t>NULL</a:t>
            </a:r>
            <a:r>
              <a:t>) {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</a:t>
            </a:r>
            <a:r>
              <a:rPr>
                <a:solidFill>
                  <a:srgbClr val="660066"/>
                </a:solidFill>
              </a:rPr>
              <a:t>cout </a:t>
            </a:r>
            <a:r>
              <a:t>&lt;&lt; </a:t>
            </a:r>
            <a:r>
              <a:rPr>
                <a:solidFill>
                  <a:srgbClr val="0000FF"/>
                </a:solidFill>
              </a:rPr>
              <a:t>"Lighting " </a:t>
            </a:r>
            <a:r>
              <a:t>&lt;&lt; start-&gt;name &lt;&lt; </a:t>
            </a:r>
            <a:r>
              <a:rPr>
                <a:solidFill>
                  <a:srgbClr val="660066"/>
                </a:solidFill>
              </a:rPr>
              <a:t>endl</a:t>
            </a:r>
            <a:r>
              <a:t>;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signal(start-&gt;link);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}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064" name="signal(head);"/>
          <p:cNvSpPr/>
          <p:nvPr/>
        </p:nvSpPr>
        <p:spPr>
          <a:xfrm>
            <a:off x="5513056" y="8621307"/>
            <a:ext cx="14029799" cy="75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signal(head);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64" grpId="2"/>
      <p:bldP build="whole" bldLvl="1" animBg="1" rev="0" advAuto="0" spid="1061" grpId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6" name="image19.png" descr="image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4602" y="2384427"/>
            <a:ext cx="7350127" cy="111315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6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68" name="How is the Stack Implemented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How is the Stack Implemented?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ounded Rectangle"/>
          <p:cNvSpPr/>
          <p:nvPr/>
        </p:nvSpPr>
        <p:spPr>
          <a:xfrm>
            <a:off x="3950087" y="3988386"/>
            <a:ext cx="16427447" cy="4748075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72" name="struct Node{…"/>
          <p:cNvSpPr/>
          <p:nvPr/>
        </p:nvSpPr>
        <p:spPr>
          <a:xfrm>
            <a:off x="4519826" y="5103676"/>
            <a:ext cx="15644058" cy="2468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Node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int </a:t>
            </a:r>
            <a:r>
              <a:t>value;    </a:t>
            </a:r>
            <a:r>
              <a:rPr>
                <a:solidFill>
                  <a:srgbClr val="0000FF"/>
                </a:solidFill>
              </a:rPr>
              <a:t>/* The value of this elem   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Node </a:t>
            </a:r>
            <a:r>
              <a:t>*link;   </a:t>
            </a:r>
            <a:r>
              <a:rPr>
                <a:solidFill>
                  <a:srgbClr val="0000FF"/>
                </a:solidFill>
              </a:rPr>
              <a:t>/* Pointer to the next node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5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076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7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8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9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80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81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82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83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84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class StackInt {          // in StackInt.h…"/>
          <p:cNvSpPr/>
          <p:nvPr>
            <p:ph type="body" idx="1"/>
          </p:nvPr>
        </p:nvSpPr>
        <p:spPr>
          <a:xfrm>
            <a:off x="801665" y="2421108"/>
            <a:ext cx="23164801" cy="9890639"/>
          </a:xfrm>
          <a:prstGeom prst="rect">
            <a:avLst/>
          </a:prstGeom>
        </p:spPr>
        <p:txBody>
          <a:bodyPr/>
          <a:lstStyle/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class </a:t>
            </a:r>
            <a:r>
              <a:rPr b="1" i="1"/>
              <a:t>StackInt </a:t>
            </a:r>
            <a:r>
              <a:t>{          </a:t>
            </a:r>
            <a:r>
              <a:rPr>
                <a:solidFill>
                  <a:srgbClr val="008000"/>
                </a:solidFill>
              </a:rPr>
              <a:t>// in </a:t>
            </a:r>
            <a:r>
              <a:rPr b="1" i="1">
                <a:solidFill>
                  <a:srgbClr val="008000"/>
                </a:solidFill>
              </a:rPr>
              <a:t>StackInt</a:t>
            </a:r>
            <a:r>
              <a:rPr>
                <a:solidFill>
                  <a:srgbClr val="008000"/>
                </a:solidFill>
              </a:rPr>
              <a:t>.h</a:t>
            </a:r>
            <a:endParaRPr sz="5200">
              <a:solidFill>
                <a:srgbClr val="008000"/>
              </a:solidFill>
            </a:endParaRPr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public: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StackInt </a:t>
            </a:r>
            <a:r>
              <a:t>();          </a:t>
            </a:r>
            <a:r>
              <a:rPr>
                <a:solidFill>
                  <a:srgbClr val="008000"/>
                </a:solidFill>
              </a:rPr>
              <a:t>// constructor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void push</a:t>
            </a:r>
            <a:r>
              <a:t>(</a:t>
            </a:r>
            <a:r>
              <a:rPr b="1" i="1"/>
              <a:t>int value</a:t>
            </a:r>
            <a:r>
              <a:t>); </a:t>
            </a:r>
            <a:r>
              <a:rPr>
                <a:solidFill>
                  <a:srgbClr val="008000"/>
                </a:solidFill>
              </a:rPr>
              <a:t>// append a value 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int pop</a:t>
            </a:r>
            <a:r>
              <a:t>();            </a:t>
            </a:r>
            <a:r>
              <a:rPr>
                <a:solidFill>
                  <a:srgbClr val="008000"/>
                </a:solidFill>
              </a:rPr>
              <a:t>// return the first-in value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private: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struct Node {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int value;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Node * link;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};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Node * data</a:t>
            </a:r>
            <a:r>
              <a:t>;     </a:t>
            </a:r>
            <a:r>
              <a:rPr>
                <a:solidFill>
                  <a:srgbClr val="008000"/>
                </a:solidFill>
              </a:rPr>
              <a:t>// member variables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}</a:t>
            </a:r>
            <a:r>
              <a:rPr b="1">
                <a:solidFill>
                  <a:srgbClr val="C0504D"/>
                </a:solidFill>
              </a:rPr>
              <a:t>;</a:t>
            </a:r>
          </a:p>
        </p:txBody>
      </p:sp>
      <p:grpSp>
        <p:nvGrpSpPr>
          <p:cNvPr id="108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8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88" name="Stack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void StackInt::push(int v) {…"/>
          <p:cNvSpPr/>
          <p:nvPr/>
        </p:nvSpPr>
        <p:spPr>
          <a:xfrm>
            <a:off x="6096000" y="3164681"/>
            <a:ext cx="12192000" cy="747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void</a:t>
            </a:r>
            <a:r>
              <a:rPr>
                <a:solidFill>
                  <a:srgbClr val="000000"/>
                </a:solidFill>
              </a:rPr>
              <a:t> StackInt::push(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v)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 temp = </a:t>
            </a:r>
            <a:r>
              <a:rPr>
                <a:solidFill>
                  <a:srgbClr val="AA0D91"/>
                </a:solidFill>
              </a:rPr>
              <a:t>new</a:t>
            </a:r>
            <a:r>
              <a:t> Node;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temp-&gt;value = v;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temp-&gt;link = data;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data =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StackInt::pop()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int</a:t>
            </a:r>
            <a:r>
              <a:t> toReturn = data-&gt;value;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 temp = data;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data = temp-&gt;link;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delete</a:t>
            </a:r>
            <a:r>
              <a:t>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return toReturn;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109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9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93" name="Stack Implementation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Implementation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97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098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99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0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1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2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03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04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05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06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9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110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1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12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3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4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5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6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17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18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1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2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3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124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5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6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7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8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29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30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31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32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3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4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135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6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7" name="Rounded Rectangle"/>
          <p:cNvSpPr/>
          <p:nvPr/>
        </p:nvSpPr>
        <p:spPr>
          <a:xfrm>
            <a:off x="2416628" y="2710541"/>
            <a:ext cx="14663059" cy="8915401"/>
          </a:xfrm>
          <a:prstGeom prst="roundRect">
            <a:avLst>
              <a:gd name="adj" fmla="val 4000"/>
            </a:avLst>
          </a:prstGeom>
          <a:ln w="152400">
            <a:solidFill>
              <a:srgbClr val="8064A2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14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13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39" name="Goal of Push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Goal of Push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3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144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5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46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7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8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9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0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51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52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53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54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Stack is a Linked Lis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Stack is a Linked List</a:t>
            </a:r>
          </a:p>
        </p:txBody>
      </p:sp>
      <p:sp>
        <p:nvSpPr>
          <p:cNvPr id="1157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8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159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0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61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2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3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4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5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66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67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68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69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0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1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2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173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4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175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6" name="Node * temp =  new Node;…"/>
          <p:cNvSpPr/>
          <p:nvPr/>
        </p:nvSpPr>
        <p:spPr>
          <a:xfrm>
            <a:off x="6708847" y="11347898"/>
            <a:ext cx="9341070" cy="16560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 temp =  new Node;</a:t>
            </a:r>
          </a:p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 -&gt; value = 7;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Stack is a Linked Lis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Stack is a Linked List</a:t>
            </a:r>
          </a:p>
        </p:txBody>
      </p:sp>
      <p:sp>
        <p:nvSpPr>
          <p:cNvPr id="1179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0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181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2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8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7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88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8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1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92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93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194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95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196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7" name="data = temp;"/>
          <p:cNvSpPr/>
          <p:nvPr/>
        </p:nvSpPr>
        <p:spPr>
          <a:xfrm>
            <a:off x="7851847" y="11347898"/>
            <a:ext cx="4585416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data = temp;</a:t>
            </a:r>
          </a:p>
        </p:txBody>
      </p:sp>
      <p:sp>
        <p:nvSpPr>
          <p:cNvPr id="1198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199" name="image20.tif" descr="image20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20258" y="6219371"/>
            <a:ext cx="7667841" cy="6157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9" grpId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201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02" name="BRAAWWRRRR!"/>
            <p:cNvSpPr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BRAAWWRRRR!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06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207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08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20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3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14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15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16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17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0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221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2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22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7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28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29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30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31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32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3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4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35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6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237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38" name="Node * temp =  new Node;…"/>
          <p:cNvSpPr/>
          <p:nvPr/>
        </p:nvSpPr>
        <p:spPr>
          <a:xfrm>
            <a:off x="6708847" y="11347898"/>
            <a:ext cx="9341070" cy="16560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 temp =  new Node;</a:t>
            </a:r>
          </a:p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 -&gt; value = 7;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1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242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3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244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5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6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7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8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49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50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1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2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3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4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5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56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7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258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9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0" name="temp -&gt; link = data;"/>
          <p:cNvSpPr/>
          <p:nvPr/>
        </p:nvSpPr>
        <p:spPr>
          <a:xfrm>
            <a:off x="7658412" y="11442859"/>
            <a:ext cx="7511972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temp -&gt; link = data;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3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264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5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266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7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8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9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0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71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72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3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4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5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6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77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8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279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80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1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2" name="data = temp;"/>
          <p:cNvSpPr/>
          <p:nvPr/>
        </p:nvSpPr>
        <p:spPr>
          <a:xfrm>
            <a:off x="9937363" y="11419120"/>
            <a:ext cx="4585416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data = temp;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5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286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7" name="push(7);"/>
          <p:cNvSpPr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288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9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0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1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2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93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94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5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6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7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8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99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0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1" name="exit function"/>
          <p:cNvSpPr/>
          <p:nvPr/>
        </p:nvSpPr>
        <p:spPr>
          <a:xfrm>
            <a:off x="9510062" y="11419120"/>
            <a:ext cx="4951235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i="1"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exit 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4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305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6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7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8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9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10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11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12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13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4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5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16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7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8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9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grpSp>
        <p:nvGrpSpPr>
          <p:cNvPr id="132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2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21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5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326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7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8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9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0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31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32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3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4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5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6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37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8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9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0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341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2" name="int toReturn"/>
          <p:cNvSpPr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1343" name="7"/>
          <p:cNvSpPr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44" name="int toReturn = data-&gt;value;"/>
          <p:cNvSpPr/>
          <p:nvPr/>
        </p:nvSpPr>
        <p:spPr>
          <a:xfrm>
            <a:off x="6669906" y="11428035"/>
            <a:ext cx="10072708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 = data-&gt;value;</a:t>
            </a:r>
          </a:p>
        </p:txBody>
      </p:sp>
      <p:grpSp>
        <p:nvGrpSpPr>
          <p:cNvPr id="134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4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46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0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351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2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3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4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5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56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57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58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59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0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1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62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3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4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365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6" name="7"/>
          <p:cNvSpPr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67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8" name="data = data-&gt;link;"/>
          <p:cNvSpPr/>
          <p:nvPr/>
        </p:nvSpPr>
        <p:spPr>
          <a:xfrm>
            <a:off x="7824585" y="11490342"/>
            <a:ext cx="678033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data = data-&gt;link;</a:t>
            </a:r>
          </a:p>
        </p:txBody>
      </p:sp>
      <p:pic>
        <p:nvPicPr>
          <p:cNvPr id="1369" name="image20.tif" descr="image20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558313"/>
            <a:ext cx="7667840" cy="61576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7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7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71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373" name="int toReturn"/>
          <p:cNvSpPr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69" grpId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7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375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76" name="That didn’t work. Let’s try again…"/>
            <p:cNvSpPr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That didn’t work. Let’s try again…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0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381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2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3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4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5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86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87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88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89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0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1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92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3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4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5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grpSp>
        <p:nvGrpSpPr>
          <p:cNvPr id="139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9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97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1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402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3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4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5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6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407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408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09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10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1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2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13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4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5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6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417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8" name="int toReturn"/>
          <p:cNvSpPr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1419" name="7"/>
          <p:cNvSpPr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20" name="int toReturn = data-&gt;value;"/>
          <p:cNvSpPr/>
          <p:nvPr/>
        </p:nvSpPr>
        <p:spPr>
          <a:xfrm>
            <a:off x="7421019" y="11395379"/>
            <a:ext cx="10072709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 = data-&gt;value;</a:t>
            </a:r>
          </a:p>
        </p:txBody>
      </p:sp>
      <p:grpSp>
        <p:nvGrpSpPr>
          <p:cNvPr id="142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2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22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26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427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28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29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0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1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432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433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34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35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6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7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38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9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0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1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442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3" name="7"/>
          <p:cNvSpPr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44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5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446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7" name="Node * temp = data;"/>
          <p:cNvSpPr/>
          <p:nvPr/>
        </p:nvSpPr>
        <p:spPr>
          <a:xfrm>
            <a:off x="7824585" y="11490342"/>
            <a:ext cx="714615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Node * temp = data;</a:t>
            </a:r>
          </a:p>
        </p:txBody>
      </p:sp>
      <p:sp>
        <p:nvSpPr>
          <p:cNvPr id="1448" name="int toReturn"/>
          <p:cNvSpPr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45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4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50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4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455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6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7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8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9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460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461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2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3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4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5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66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7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8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469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70" name="7"/>
          <p:cNvSpPr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71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72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473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74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75" name="data = temp-&gt;link;"/>
          <p:cNvSpPr/>
          <p:nvPr/>
        </p:nvSpPr>
        <p:spPr>
          <a:xfrm>
            <a:off x="7824585" y="11490342"/>
            <a:ext cx="678033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data = temp-&gt;link;</a:t>
            </a:r>
          </a:p>
        </p:txBody>
      </p:sp>
      <p:sp>
        <p:nvSpPr>
          <p:cNvPr id="1476" name="int toReturn"/>
          <p:cNvSpPr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47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7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78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82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48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8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8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8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87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488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48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9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91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2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493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4" name="7"/>
          <p:cNvSpPr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95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6" name="Node*…"/>
          <p:cNvSpPr/>
          <p:nvPr/>
        </p:nvSpPr>
        <p:spPr>
          <a:xfrm>
            <a:off x="3858427" y="6817672"/>
            <a:ext cx="219404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</a:t>
            </a:r>
          </a:p>
        </p:txBody>
      </p:sp>
      <p:sp>
        <p:nvSpPr>
          <p:cNvPr id="1497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98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99" name="delete temp;"/>
          <p:cNvSpPr/>
          <p:nvPr/>
        </p:nvSpPr>
        <p:spPr>
          <a:xfrm>
            <a:off x="8702932" y="11490342"/>
            <a:ext cx="4585415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delete temp;</a:t>
            </a:r>
          </a:p>
        </p:txBody>
      </p:sp>
      <p:sp>
        <p:nvSpPr>
          <p:cNvPr id="1500" name="int toReturn"/>
          <p:cNvSpPr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50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0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02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6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507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8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9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0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1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12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13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4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5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6" name="pop();"/>
          <p:cNvSpPr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517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8" name="7"/>
          <p:cNvSpPr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19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20" name="return toReturn;"/>
          <p:cNvSpPr/>
          <p:nvPr/>
        </p:nvSpPr>
        <p:spPr>
          <a:xfrm>
            <a:off x="7634674" y="11419120"/>
            <a:ext cx="604869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return toReturn;</a:t>
            </a:r>
          </a:p>
        </p:txBody>
      </p:sp>
      <p:sp>
        <p:nvSpPr>
          <p:cNvPr id="1521" name="int toReturn"/>
          <p:cNvSpPr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52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2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23" name="Stack is a Linked Lis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class StackInt {          // in StackInt.h…"/>
          <p:cNvSpPr/>
          <p:nvPr>
            <p:ph type="body" idx="1"/>
          </p:nvPr>
        </p:nvSpPr>
        <p:spPr>
          <a:xfrm>
            <a:off x="801665" y="2421108"/>
            <a:ext cx="23164801" cy="9890639"/>
          </a:xfrm>
          <a:prstGeom prst="rect">
            <a:avLst/>
          </a:prstGeom>
        </p:spPr>
        <p:txBody>
          <a:bodyPr/>
          <a:lstStyle/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class </a:t>
            </a:r>
            <a:r>
              <a:rPr b="1" i="1"/>
              <a:t>StackInt </a:t>
            </a:r>
            <a:r>
              <a:t>{          </a:t>
            </a:r>
            <a:r>
              <a:rPr>
                <a:solidFill>
                  <a:srgbClr val="008000"/>
                </a:solidFill>
              </a:rPr>
              <a:t>// in </a:t>
            </a:r>
            <a:r>
              <a:rPr b="1" i="1">
                <a:solidFill>
                  <a:srgbClr val="008000"/>
                </a:solidFill>
              </a:rPr>
              <a:t>StackInt</a:t>
            </a:r>
            <a:r>
              <a:rPr>
                <a:solidFill>
                  <a:srgbClr val="008000"/>
                </a:solidFill>
              </a:rPr>
              <a:t>.h</a:t>
            </a:r>
            <a:endParaRPr sz="5200">
              <a:solidFill>
                <a:srgbClr val="008000"/>
              </a:solidFill>
            </a:endParaRPr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public: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StackInt </a:t>
            </a:r>
            <a:r>
              <a:t>();          </a:t>
            </a:r>
            <a:r>
              <a:rPr>
                <a:solidFill>
                  <a:srgbClr val="008000"/>
                </a:solidFill>
              </a:rPr>
              <a:t>// constructor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void push</a:t>
            </a:r>
            <a:r>
              <a:t>(</a:t>
            </a:r>
            <a:r>
              <a:rPr b="1" i="1"/>
              <a:t>value</a:t>
            </a:r>
            <a:r>
              <a:t>);      </a:t>
            </a:r>
            <a:r>
              <a:rPr>
                <a:solidFill>
                  <a:srgbClr val="008000"/>
                </a:solidFill>
              </a:rPr>
              <a:t>// append a value 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int pop</a:t>
            </a:r>
            <a:r>
              <a:t>();            </a:t>
            </a:r>
            <a:r>
              <a:rPr>
                <a:solidFill>
                  <a:srgbClr val="008000"/>
                </a:solidFill>
              </a:rPr>
              <a:t>// return the first-in value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private: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struct Node {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int value;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Node * link;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};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Node * data</a:t>
            </a:r>
            <a:r>
              <a:t>;     </a:t>
            </a:r>
            <a:r>
              <a:rPr>
                <a:solidFill>
                  <a:srgbClr val="008000"/>
                </a:solidFill>
              </a:rPr>
              <a:t>// member variables</a:t>
            </a:r>
            <a:endParaRPr sz="5000"/>
          </a:p>
          <a:p>
            <a:pPr lvl="1" marL="571500" indent="-114300">
              <a:lnSpc>
                <a:spcPct val="72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}</a:t>
            </a:r>
            <a:r>
              <a:rPr b="1">
                <a:solidFill>
                  <a:srgbClr val="C0504D"/>
                </a:solidFill>
              </a:rPr>
              <a:t>;</a:t>
            </a:r>
          </a:p>
        </p:txBody>
      </p:sp>
      <p:grpSp>
        <p:nvGrpSpPr>
          <p:cNvPr id="152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2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28" name="Stack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void StackInt::push(int v) {…"/>
          <p:cNvSpPr/>
          <p:nvPr/>
        </p:nvSpPr>
        <p:spPr>
          <a:xfrm>
            <a:off x="6096000" y="3164681"/>
            <a:ext cx="12192000" cy="747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void</a:t>
            </a:r>
            <a:r>
              <a:rPr>
                <a:solidFill>
                  <a:srgbClr val="000000"/>
                </a:solidFill>
              </a:rPr>
              <a:t> StackInt::push(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v)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 temp = </a:t>
            </a:r>
            <a:r>
              <a:rPr>
                <a:solidFill>
                  <a:srgbClr val="AA0D91"/>
                </a:solidFill>
              </a:rPr>
              <a:t>new</a:t>
            </a:r>
            <a:r>
              <a:t> Node;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temp-&gt;value = v;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temp-&gt;link = data;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data =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StackInt::pop()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int</a:t>
            </a:r>
            <a:r>
              <a:t> toReturn = data-&gt;value;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 temp = data;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data = temp-&gt;link;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delete</a:t>
            </a:r>
            <a:r>
              <a:t>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return </a:t>
            </a:r>
            <a:r>
              <a:t>toReturn;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153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3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33" name="Stack Implementation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Implementation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3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37" name="Stack Implementation: Big O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Implementation: Big O?</a:t>
              </a:r>
            </a:p>
          </p:txBody>
        </p:sp>
      </p:grpSp>
      <p:sp>
        <p:nvSpPr>
          <p:cNvPr id="1539" name="Big O of push()?"/>
          <p:cNvSpPr/>
          <p:nvPr/>
        </p:nvSpPr>
        <p:spPr>
          <a:xfrm>
            <a:off x="7531004" y="3733361"/>
            <a:ext cx="8188762" cy="1314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000"/>
            </a:pPr>
            <a:r>
              <a:t>Big O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push()</a:t>
            </a:r>
            <a:r>
              <a:t>?</a:t>
            </a:r>
          </a:p>
        </p:txBody>
      </p:sp>
      <p:sp>
        <p:nvSpPr>
          <p:cNvPr id="1540" name="Big O of pop()?"/>
          <p:cNvSpPr/>
          <p:nvPr/>
        </p:nvSpPr>
        <p:spPr>
          <a:xfrm>
            <a:off x="7485153" y="5130361"/>
            <a:ext cx="7577079" cy="1314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000"/>
            </a:pPr>
            <a:r>
              <a:t>Big O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pop()</a:t>
            </a:r>
            <a:r>
              <a:t>?</a:t>
            </a:r>
          </a:p>
        </p:txBody>
      </p:sp>
      <p:sp>
        <p:nvSpPr>
          <p:cNvPr id="1541" name="O(1)"/>
          <p:cNvSpPr/>
          <p:nvPr/>
        </p:nvSpPr>
        <p:spPr>
          <a:xfrm>
            <a:off x="16242732" y="3744965"/>
            <a:ext cx="192176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O(1)</a:t>
            </a:r>
          </a:p>
        </p:txBody>
      </p:sp>
      <p:sp>
        <p:nvSpPr>
          <p:cNvPr id="1542" name="O(1)"/>
          <p:cNvSpPr/>
          <p:nvPr/>
        </p:nvSpPr>
        <p:spPr>
          <a:xfrm>
            <a:off x="16242732" y="5141965"/>
            <a:ext cx="192176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O(1)</a:t>
            </a:r>
          </a:p>
        </p:txBody>
      </p:sp>
      <p:sp>
        <p:nvSpPr>
          <p:cNvPr id="1543" name="Yay!"/>
          <p:cNvSpPr/>
          <p:nvPr/>
        </p:nvSpPr>
        <p:spPr>
          <a:xfrm>
            <a:off x="10713211" y="7786312"/>
            <a:ext cx="3211577" cy="219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Yay!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1" grpId="1"/>
      <p:bldP build="whole" bldLvl="1" animBg="1" rev="0" advAuto="0" spid="1542" grpId="2"/>
      <p:bldP build="whole" bldLvl="1" animBg="1" rev="0" advAuto="0" spid="1543" grpId="3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5" name="image14.png" descr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49308" y="-1208315"/>
            <a:ext cx="32281760" cy="149243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48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54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3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54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55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56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57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56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5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59" name="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3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564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5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6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7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8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69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70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71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72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3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4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75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6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7" name="Title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58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7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79" name="Queue En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Enqueue?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3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584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5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6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7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8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89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90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91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92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3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4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95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6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59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9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98" name="Queue En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Enqueue?</a:t>
              </a:r>
            </a:p>
          </p:txBody>
        </p:sp>
      </p:grpSp>
      <p:sp>
        <p:nvSpPr>
          <p:cNvPr id="1600" name="O(1)"/>
          <p:cNvSpPr/>
          <p:nvPr/>
        </p:nvSpPr>
        <p:spPr>
          <a:xfrm>
            <a:off x="15477010" y="7752760"/>
            <a:ext cx="3277363" cy="219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O(1)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3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604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5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6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7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8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09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610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1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2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3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4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15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6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61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1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18" name="Queue De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2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62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7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28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62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3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31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2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3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34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5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6" name="Rounded Rectangle"/>
          <p:cNvSpPr/>
          <p:nvPr/>
        </p:nvSpPr>
        <p:spPr>
          <a:xfrm>
            <a:off x="4234955" y="2943807"/>
            <a:ext cx="3394691" cy="389342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63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3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38" name="Queue De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2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64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7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48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64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5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51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52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53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54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55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56" name="Rounded Rectangle"/>
          <p:cNvSpPr/>
          <p:nvPr/>
        </p:nvSpPr>
        <p:spPr>
          <a:xfrm>
            <a:off x="7131123" y="7003409"/>
            <a:ext cx="3394691" cy="389342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65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5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58" name="Queue De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62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66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6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6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6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67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68" name="9"/>
          <p:cNvSpPr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66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7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71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72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73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74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75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76" name="Rounded Rectangle"/>
          <p:cNvSpPr/>
          <p:nvPr/>
        </p:nvSpPr>
        <p:spPr>
          <a:xfrm>
            <a:off x="8982771" y="2563961"/>
            <a:ext cx="3394691" cy="389342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67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7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78" name="Queue De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82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68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8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85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86" name="Line"/>
          <p:cNvSpPr/>
          <p:nvPr/>
        </p:nvSpPr>
        <p:spPr>
          <a:xfrm>
            <a:off x="10597032" y="4700594"/>
            <a:ext cx="857752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87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88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89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90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91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69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9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93" name="Queue De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97" name="Node *…"/>
          <p:cNvSpPr/>
          <p:nvPr/>
        </p:nvSpPr>
        <p:spPr>
          <a:xfrm>
            <a:off x="4676368" y="3165477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data</a:t>
            </a:r>
          </a:p>
        </p:txBody>
      </p:sp>
      <p:sp>
        <p:nvSpPr>
          <p:cNvPr id="1698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99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00" name="8"/>
          <p:cNvSpPr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701" name="Line"/>
          <p:cNvSpPr/>
          <p:nvPr/>
        </p:nvSpPr>
        <p:spPr>
          <a:xfrm>
            <a:off x="10597032" y="4700594"/>
            <a:ext cx="857752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02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03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04" name="7"/>
          <p:cNvSpPr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05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06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707" name="image12.pdf" descr="image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90845" y="9030354"/>
            <a:ext cx="5181601" cy="254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1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0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09" name="Queue Dequeue?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4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712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3" name="Always a Better Way"/>
            <p:cNvSpPr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Always a Better Way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4" name="Group"/>
          <p:cNvGrpSpPr/>
          <p:nvPr/>
        </p:nvGrpSpPr>
        <p:grpSpPr>
          <a:xfrm>
            <a:off x="2070310" y="2554471"/>
            <a:ext cx="15500407" cy="8396962"/>
            <a:chOff x="6349" y="0"/>
            <a:chExt cx="15500406" cy="8396960"/>
          </a:xfrm>
        </p:grpSpPr>
        <p:sp>
          <p:nvSpPr>
            <p:cNvPr id="1716" name="Line"/>
            <p:cNvSpPr/>
            <p:nvPr/>
          </p:nvSpPr>
          <p:spPr>
            <a:xfrm flipH="1">
              <a:off x="853572" y="1605189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7" name="Node *…"/>
            <p:cNvSpPr/>
            <p:nvPr/>
          </p:nvSpPr>
          <p:spPr>
            <a:xfrm>
              <a:off x="6349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head</a:t>
              </a:r>
            </a:p>
          </p:txBody>
        </p:sp>
        <p:sp>
          <p:nvSpPr>
            <p:cNvPr id="1718" name="Line"/>
            <p:cNvSpPr/>
            <p:nvPr/>
          </p:nvSpPr>
          <p:spPr>
            <a:xfrm flipH="1">
              <a:off x="7755673" y="6091906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9" name="Line"/>
            <p:cNvSpPr/>
            <p:nvPr/>
          </p:nvSpPr>
          <p:spPr>
            <a:xfrm flipH="1" rot="5400000">
              <a:off x="8447754" y="665547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0" name="Line"/>
            <p:cNvSpPr/>
            <p:nvPr/>
          </p:nvSpPr>
          <p:spPr>
            <a:xfrm flipH="1">
              <a:off x="10441999" y="599312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1" name="Line"/>
            <p:cNvSpPr/>
            <p:nvPr/>
          </p:nvSpPr>
          <p:spPr>
            <a:xfrm flipH="1" rot="5400000">
              <a:off x="11134080" y="655668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2" name="2"/>
            <p:cNvSpPr/>
            <p:nvPr/>
          </p:nvSpPr>
          <p:spPr>
            <a:xfrm>
              <a:off x="8149521" y="6112906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723" name="3"/>
            <p:cNvSpPr/>
            <p:nvPr/>
          </p:nvSpPr>
          <p:spPr>
            <a:xfrm>
              <a:off x="10883325" y="6132824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724" name="Line"/>
            <p:cNvSpPr/>
            <p:nvPr/>
          </p:nvSpPr>
          <p:spPr>
            <a:xfrm>
              <a:off x="8340110" y="6152291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5" name="Line"/>
            <p:cNvSpPr/>
            <p:nvPr/>
          </p:nvSpPr>
          <p:spPr>
            <a:xfrm flipH="1">
              <a:off x="10830254" y="7246104"/>
              <a:ext cx="857753" cy="83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fill="norm" stroke="1" extrusionOk="0">
                  <a:moveTo>
                    <a:pt x="0" y="21600"/>
                  </a:moveTo>
                  <a:cubicBezTo>
                    <a:pt x="4846" y="15318"/>
                    <a:pt x="186" y="20719"/>
                    <a:pt x="4166" y="17280"/>
                  </a:cubicBezTo>
                  <a:cubicBezTo>
                    <a:pt x="4812" y="16721"/>
                    <a:pt x="5412" y="16099"/>
                    <a:pt x="5951" y="15429"/>
                  </a:cubicBezTo>
                  <a:cubicBezTo>
                    <a:pt x="6409" y="14859"/>
                    <a:pt x="6582" y="14040"/>
                    <a:pt x="7141" y="13577"/>
                  </a:cubicBezTo>
                  <a:cubicBezTo>
                    <a:pt x="7631" y="13171"/>
                    <a:pt x="8331" y="13166"/>
                    <a:pt x="8926" y="12960"/>
                  </a:cubicBezTo>
                  <a:cubicBezTo>
                    <a:pt x="9323" y="12549"/>
                    <a:pt x="9766" y="12180"/>
                    <a:pt x="10116" y="11726"/>
                  </a:cubicBezTo>
                  <a:cubicBezTo>
                    <a:pt x="10563" y="11147"/>
                    <a:pt x="10768" y="10363"/>
                    <a:pt x="11306" y="9874"/>
                  </a:cubicBezTo>
                  <a:cubicBezTo>
                    <a:pt x="12383" y="8897"/>
                    <a:pt x="13865" y="8455"/>
                    <a:pt x="14877" y="7406"/>
                  </a:cubicBezTo>
                  <a:cubicBezTo>
                    <a:pt x="17701" y="4477"/>
                    <a:pt x="16193" y="5305"/>
                    <a:pt x="19042" y="4320"/>
                  </a:cubicBezTo>
                  <a:cubicBezTo>
                    <a:pt x="19439" y="3703"/>
                    <a:pt x="19786" y="3048"/>
                    <a:pt x="20232" y="2469"/>
                  </a:cubicBezTo>
                  <a:cubicBezTo>
                    <a:pt x="20583" y="2014"/>
                    <a:pt x="21172" y="1755"/>
                    <a:pt x="21423" y="1234"/>
                  </a:cubicBezTo>
                  <a:cubicBezTo>
                    <a:pt x="21600" y="866"/>
                    <a:pt x="21423" y="411"/>
                    <a:pt x="21423" y="0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6" name="Line"/>
            <p:cNvSpPr/>
            <p:nvPr/>
          </p:nvSpPr>
          <p:spPr>
            <a:xfrm flipH="1">
              <a:off x="4475869" y="6071992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7" name="Line"/>
            <p:cNvSpPr/>
            <p:nvPr/>
          </p:nvSpPr>
          <p:spPr>
            <a:xfrm flipH="1" rot="5400000">
              <a:off x="5144210" y="6635556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8" name="1"/>
            <p:cNvSpPr/>
            <p:nvPr/>
          </p:nvSpPr>
          <p:spPr>
            <a:xfrm>
              <a:off x="4917195" y="6211694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729" name="Line"/>
            <p:cNvSpPr/>
            <p:nvPr/>
          </p:nvSpPr>
          <p:spPr>
            <a:xfrm flipH="1">
              <a:off x="13369571" y="2201119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30" name="Node *…"/>
            <p:cNvSpPr/>
            <p:nvPr/>
          </p:nvSpPr>
          <p:spPr>
            <a:xfrm>
              <a:off x="12946892" y="432646"/>
              <a:ext cx="2559865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731" name="Line"/>
            <p:cNvSpPr/>
            <p:nvPr/>
          </p:nvSpPr>
          <p:spPr>
            <a:xfrm>
              <a:off x="5186618" y="6504571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2" name="Line"/>
            <p:cNvSpPr/>
            <p:nvPr/>
          </p:nvSpPr>
          <p:spPr>
            <a:xfrm>
              <a:off x="1691611" y="1995164"/>
              <a:ext cx="3996685" cy="3131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1600" fill="norm" stroke="1" extrusionOk="0">
                  <a:moveTo>
                    <a:pt x="754" y="1920"/>
                  </a:moveTo>
                  <a:cubicBezTo>
                    <a:pt x="552" y="1840"/>
                    <a:pt x="313" y="1435"/>
                    <a:pt x="148" y="1680"/>
                  </a:cubicBezTo>
                  <a:cubicBezTo>
                    <a:pt x="-367" y="2445"/>
                    <a:pt x="623" y="2874"/>
                    <a:pt x="633" y="2880"/>
                  </a:cubicBezTo>
                  <a:cubicBezTo>
                    <a:pt x="641" y="2856"/>
                    <a:pt x="1097" y="1639"/>
                    <a:pt x="996" y="1440"/>
                  </a:cubicBezTo>
                  <a:cubicBezTo>
                    <a:pt x="906" y="1261"/>
                    <a:pt x="754" y="1600"/>
                    <a:pt x="633" y="1680"/>
                  </a:cubicBezTo>
                  <a:cubicBezTo>
                    <a:pt x="857" y="3012"/>
                    <a:pt x="627" y="2431"/>
                    <a:pt x="1723" y="2160"/>
                  </a:cubicBezTo>
                  <a:cubicBezTo>
                    <a:pt x="2070" y="1931"/>
                    <a:pt x="2191" y="1831"/>
                    <a:pt x="2572" y="1680"/>
                  </a:cubicBezTo>
                  <a:cubicBezTo>
                    <a:pt x="2812" y="1585"/>
                    <a:pt x="3056" y="1520"/>
                    <a:pt x="3299" y="1440"/>
                  </a:cubicBezTo>
                  <a:cubicBezTo>
                    <a:pt x="3994" y="981"/>
                    <a:pt x="3318" y="1394"/>
                    <a:pt x="4268" y="960"/>
                  </a:cubicBezTo>
                  <a:cubicBezTo>
                    <a:pt x="4593" y="812"/>
                    <a:pt x="4906" y="546"/>
                    <a:pt x="5237" y="480"/>
                  </a:cubicBezTo>
                  <a:cubicBezTo>
                    <a:pt x="6654" y="199"/>
                    <a:pt x="6051" y="398"/>
                    <a:pt x="7055" y="0"/>
                  </a:cubicBezTo>
                  <a:lnTo>
                    <a:pt x="12023" y="240"/>
                  </a:lnTo>
                  <a:cubicBezTo>
                    <a:pt x="12550" y="279"/>
                    <a:pt x="13077" y="345"/>
                    <a:pt x="13599" y="480"/>
                  </a:cubicBezTo>
                  <a:cubicBezTo>
                    <a:pt x="13855" y="546"/>
                    <a:pt x="14863" y="956"/>
                    <a:pt x="15295" y="1200"/>
                  </a:cubicBezTo>
                  <a:cubicBezTo>
                    <a:pt x="16636" y="1959"/>
                    <a:pt x="13749" y="499"/>
                    <a:pt x="16628" y="2400"/>
                  </a:cubicBezTo>
                  <a:lnTo>
                    <a:pt x="16992" y="2640"/>
                  </a:lnTo>
                  <a:cubicBezTo>
                    <a:pt x="17113" y="2800"/>
                    <a:pt x="17252" y="2916"/>
                    <a:pt x="17355" y="3120"/>
                  </a:cubicBezTo>
                  <a:cubicBezTo>
                    <a:pt x="17565" y="3535"/>
                    <a:pt x="17697" y="4329"/>
                    <a:pt x="17840" y="4800"/>
                  </a:cubicBezTo>
                  <a:cubicBezTo>
                    <a:pt x="17990" y="5295"/>
                    <a:pt x="18163" y="5760"/>
                    <a:pt x="18325" y="6240"/>
                  </a:cubicBezTo>
                  <a:cubicBezTo>
                    <a:pt x="18406" y="6480"/>
                    <a:pt x="18521" y="6686"/>
                    <a:pt x="18567" y="6960"/>
                  </a:cubicBezTo>
                  <a:cubicBezTo>
                    <a:pt x="18648" y="7440"/>
                    <a:pt x="18695" y="7947"/>
                    <a:pt x="18809" y="8400"/>
                  </a:cubicBezTo>
                  <a:cubicBezTo>
                    <a:pt x="19109" y="9586"/>
                    <a:pt x="18995" y="9021"/>
                    <a:pt x="19173" y="10080"/>
                  </a:cubicBezTo>
                  <a:cubicBezTo>
                    <a:pt x="19266" y="11562"/>
                    <a:pt x="19264" y="11901"/>
                    <a:pt x="19415" y="13200"/>
                  </a:cubicBezTo>
                  <a:cubicBezTo>
                    <a:pt x="19490" y="13843"/>
                    <a:pt x="19603" y="14469"/>
                    <a:pt x="19658" y="15120"/>
                  </a:cubicBezTo>
                  <a:cubicBezTo>
                    <a:pt x="19745" y="16162"/>
                    <a:pt x="19787" y="16754"/>
                    <a:pt x="19900" y="17760"/>
                  </a:cubicBezTo>
                  <a:cubicBezTo>
                    <a:pt x="19936" y="18082"/>
                    <a:pt x="19985" y="18398"/>
                    <a:pt x="20021" y="18720"/>
                  </a:cubicBezTo>
                  <a:cubicBezTo>
                    <a:pt x="20134" y="19726"/>
                    <a:pt x="20176" y="20318"/>
                    <a:pt x="20264" y="21360"/>
                  </a:cubicBezTo>
                  <a:cubicBezTo>
                    <a:pt x="20425" y="20880"/>
                    <a:pt x="20656" y="20467"/>
                    <a:pt x="20748" y="19920"/>
                  </a:cubicBezTo>
                  <a:cubicBezTo>
                    <a:pt x="20789" y="19680"/>
                    <a:pt x="20812" y="19426"/>
                    <a:pt x="20869" y="19200"/>
                  </a:cubicBezTo>
                  <a:cubicBezTo>
                    <a:pt x="20935" y="18942"/>
                    <a:pt x="21047" y="18738"/>
                    <a:pt x="21112" y="18480"/>
                  </a:cubicBezTo>
                  <a:cubicBezTo>
                    <a:pt x="21169" y="18254"/>
                    <a:pt x="21233" y="17507"/>
                    <a:pt x="21233" y="17760"/>
                  </a:cubicBezTo>
                  <a:cubicBezTo>
                    <a:pt x="21233" y="18759"/>
                    <a:pt x="21067" y="18656"/>
                    <a:pt x="20869" y="19440"/>
                  </a:cubicBezTo>
                  <a:cubicBezTo>
                    <a:pt x="20812" y="19666"/>
                    <a:pt x="20819" y="19950"/>
                    <a:pt x="20748" y="20160"/>
                  </a:cubicBezTo>
                  <a:cubicBezTo>
                    <a:pt x="20653" y="20442"/>
                    <a:pt x="20494" y="20619"/>
                    <a:pt x="20385" y="20880"/>
                  </a:cubicBezTo>
                  <a:cubicBezTo>
                    <a:pt x="20292" y="21102"/>
                    <a:pt x="20223" y="21360"/>
                    <a:pt x="20142" y="21600"/>
                  </a:cubicBezTo>
                  <a:cubicBezTo>
                    <a:pt x="19900" y="21440"/>
                    <a:pt x="19628" y="21401"/>
                    <a:pt x="19415" y="21120"/>
                  </a:cubicBezTo>
                  <a:cubicBezTo>
                    <a:pt x="19173" y="20800"/>
                    <a:pt x="18965" y="20342"/>
                    <a:pt x="18688" y="20160"/>
                  </a:cubicBezTo>
                  <a:cubicBezTo>
                    <a:pt x="17923" y="19655"/>
                    <a:pt x="17961" y="19174"/>
                    <a:pt x="17961" y="19920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3" name="Line"/>
            <p:cNvSpPr/>
            <p:nvPr/>
          </p:nvSpPr>
          <p:spPr>
            <a:xfrm flipH="1">
              <a:off x="11535035" y="2754808"/>
              <a:ext cx="2753752" cy="292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73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3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36" name="Actual Queue: En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739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0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1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2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3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744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745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6" name="Line"/>
            <p:cNvSpPr/>
            <p:nvPr/>
          </p:nvSpPr>
          <p:spPr>
            <a:xfrm flipH="1">
              <a:off x="6354384" y="6813458"/>
              <a:ext cx="857753" cy="83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fill="norm" stroke="1" extrusionOk="0">
                  <a:moveTo>
                    <a:pt x="0" y="21600"/>
                  </a:moveTo>
                  <a:cubicBezTo>
                    <a:pt x="4846" y="15318"/>
                    <a:pt x="186" y="20719"/>
                    <a:pt x="4166" y="17280"/>
                  </a:cubicBezTo>
                  <a:cubicBezTo>
                    <a:pt x="4812" y="16721"/>
                    <a:pt x="5412" y="16099"/>
                    <a:pt x="5951" y="15429"/>
                  </a:cubicBezTo>
                  <a:cubicBezTo>
                    <a:pt x="6409" y="14859"/>
                    <a:pt x="6582" y="14040"/>
                    <a:pt x="7141" y="13577"/>
                  </a:cubicBezTo>
                  <a:cubicBezTo>
                    <a:pt x="7631" y="13171"/>
                    <a:pt x="8331" y="13166"/>
                    <a:pt x="8926" y="12960"/>
                  </a:cubicBezTo>
                  <a:cubicBezTo>
                    <a:pt x="9323" y="12549"/>
                    <a:pt x="9766" y="12180"/>
                    <a:pt x="10116" y="11726"/>
                  </a:cubicBezTo>
                  <a:cubicBezTo>
                    <a:pt x="10563" y="11147"/>
                    <a:pt x="10768" y="10363"/>
                    <a:pt x="11306" y="9874"/>
                  </a:cubicBezTo>
                  <a:cubicBezTo>
                    <a:pt x="12383" y="8897"/>
                    <a:pt x="13865" y="8455"/>
                    <a:pt x="14877" y="7406"/>
                  </a:cubicBezTo>
                  <a:cubicBezTo>
                    <a:pt x="17701" y="4477"/>
                    <a:pt x="16193" y="5305"/>
                    <a:pt x="19042" y="4320"/>
                  </a:cubicBezTo>
                  <a:cubicBezTo>
                    <a:pt x="19439" y="3703"/>
                    <a:pt x="19786" y="3048"/>
                    <a:pt x="20232" y="2469"/>
                  </a:cubicBezTo>
                  <a:cubicBezTo>
                    <a:pt x="20583" y="2014"/>
                    <a:pt x="21172" y="1755"/>
                    <a:pt x="21423" y="1234"/>
                  </a:cubicBezTo>
                  <a:cubicBezTo>
                    <a:pt x="21600" y="866"/>
                    <a:pt x="21423" y="411"/>
                    <a:pt x="21423" y="0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7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8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9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750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1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752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3" name="Line"/>
            <p:cNvSpPr/>
            <p:nvPr/>
          </p:nvSpPr>
          <p:spPr>
            <a:xfrm flipH="1">
              <a:off x="7059166" y="2322162"/>
              <a:ext cx="2753752" cy="292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75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5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6" name="Actual Queue: En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758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59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60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61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62" name="Line"/>
          <p:cNvSpPr/>
          <p:nvPr/>
        </p:nvSpPr>
        <p:spPr>
          <a:xfrm>
            <a:off x="18855238" y="11570606"/>
            <a:ext cx="1612903" cy="126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63" name="Node *…"/>
          <p:cNvSpPr/>
          <p:nvPr/>
        </p:nvSpPr>
        <p:spPr>
          <a:xfrm>
            <a:off x="20584297" y="10716531"/>
            <a:ext cx="255986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764" name="Line"/>
          <p:cNvSpPr/>
          <p:nvPr/>
        </p:nvSpPr>
        <p:spPr>
          <a:xfrm flipH="1">
            <a:off x="16949050" y="10711542"/>
            <a:ext cx="2334480" cy="140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fill="norm" stroke="1" extrusionOk="0">
                <a:moveTo>
                  <a:pt x="0" y="21600"/>
                </a:moveTo>
                <a:cubicBezTo>
                  <a:pt x="2150" y="20181"/>
                  <a:pt x="531" y="20980"/>
                  <a:pt x="3978" y="20506"/>
                </a:cubicBezTo>
                <a:cubicBezTo>
                  <a:pt x="5810" y="20254"/>
                  <a:pt x="4614" y="20331"/>
                  <a:pt x="5966" y="19959"/>
                </a:cubicBezTo>
                <a:cubicBezTo>
                  <a:pt x="6376" y="19847"/>
                  <a:pt x="6798" y="19791"/>
                  <a:pt x="7209" y="19686"/>
                </a:cubicBezTo>
                <a:cubicBezTo>
                  <a:pt x="7875" y="19517"/>
                  <a:pt x="8535" y="19322"/>
                  <a:pt x="9198" y="19139"/>
                </a:cubicBezTo>
                <a:cubicBezTo>
                  <a:pt x="9517" y="19052"/>
                  <a:pt x="10582" y="18789"/>
                  <a:pt x="10939" y="18592"/>
                </a:cubicBezTo>
                <a:cubicBezTo>
                  <a:pt x="11206" y="18445"/>
                  <a:pt x="11461" y="18264"/>
                  <a:pt x="11684" y="18046"/>
                </a:cubicBezTo>
                <a:cubicBezTo>
                  <a:pt x="13078" y="16683"/>
                  <a:pt x="12917" y="16831"/>
                  <a:pt x="13673" y="15585"/>
                </a:cubicBezTo>
                <a:lnTo>
                  <a:pt x="14419" y="13124"/>
                </a:lnTo>
                <a:lnTo>
                  <a:pt x="14668" y="12304"/>
                </a:lnTo>
                <a:lnTo>
                  <a:pt x="14916" y="11484"/>
                </a:lnTo>
                <a:cubicBezTo>
                  <a:pt x="15459" y="2821"/>
                  <a:pt x="15712" y="6183"/>
                  <a:pt x="15165" y="1367"/>
                </a:cubicBezTo>
                <a:cubicBezTo>
                  <a:pt x="14573" y="3319"/>
                  <a:pt x="14958" y="2528"/>
                  <a:pt x="14170" y="3828"/>
                </a:cubicBezTo>
                <a:cubicBezTo>
                  <a:pt x="14267" y="3294"/>
                  <a:pt x="14601" y="1167"/>
                  <a:pt x="14916" y="820"/>
                </a:cubicBezTo>
                <a:lnTo>
                  <a:pt x="15662" y="0"/>
                </a:lnTo>
                <a:cubicBezTo>
                  <a:pt x="16076" y="91"/>
                  <a:pt x="16538" y="43"/>
                  <a:pt x="16905" y="273"/>
                </a:cubicBezTo>
                <a:cubicBezTo>
                  <a:pt x="17164" y="436"/>
                  <a:pt x="17191" y="861"/>
                  <a:pt x="17402" y="1094"/>
                </a:cubicBezTo>
                <a:cubicBezTo>
                  <a:pt x="17613" y="1326"/>
                  <a:pt x="17918" y="1430"/>
                  <a:pt x="18148" y="1641"/>
                </a:cubicBezTo>
                <a:cubicBezTo>
                  <a:pt x="18418" y="1888"/>
                  <a:pt x="18624" y="2213"/>
                  <a:pt x="18894" y="2461"/>
                </a:cubicBezTo>
                <a:cubicBezTo>
                  <a:pt x="19123" y="2671"/>
                  <a:pt x="19367" y="2874"/>
                  <a:pt x="19640" y="3008"/>
                </a:cubicBezTo>
                <a:cubicBezTo>
                  <a:pt x="20119" y="3242"/>
                  <a:pt x="21600" y="3297"/>
                  <a:pt x="21131" y="3554"/>
                </a:cubicBezTo>
                <a:lnTo>
                  <a:pt x="20634" y="3828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65" name="Node * cp = new Node;…"/>
          <p:cNvSpPr/>
          <p:nvPr/>
        </p:nvSpPr>
        <p:spPr>
          <a:xfrm>
            <a:off x="5605045" y="11451777"/>
            <a:ext cx="8243611" cy="16560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 cp = new Node;</a:t>
            </a:r>
          </a:p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cp-&gt;value = 4;</a:t>
            </a:r>
          </a:p>
        </p:txBody>
      </p:sp>
      <p:sp>
        <p:nvSpPr>
          <p:cNvPr id="1766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67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768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4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770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71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72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73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74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775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776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7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78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79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780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1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782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3" name="Line"/>
            <p:cNvSpPr/>
            <p:nvPr/>
          </p:nvSpPr>
          <p:spPr>
            <a:xfrm flipH="1">
              <a:off x="7059166" y="2322162"/>
              <a:ext cx="2753752" cy="292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78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8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6" name="Actual Queue: En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788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89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90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91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92" name="Line"/>
          <p:cNvSpPr/>
          <p:nvPr/>
        </p:nvSpPr>
        <p:spPr>
          <a:xfrm>
            <a:off x="18855238" y="11570606"/>
            <a:ext cx="1612903" cy="126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93" name="Node *…"/>
          <p:cNvSpPr/>
          <p:nvPr/>
        </p:nvSpPr>
        <p:spPr>
          <a:xfrm>
            <a:off x="20584297" y="10716531"/>
            <a:ext cx="255986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794" name="Line"/>
          <p:cNvSpPr/>
          <p:nvPr/>
        </p:nvSpPr>
        <p:spPr>
          <a:xfrm flipH="1">
            <a:off x="16949050" y="10711542"/>
            <a:ext cx="2334480" cy="140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fill="norm" stroke="1" extrusionOk="0">
                <a:moveTo>
                  <a:pt x="0" y="21600"/>
                </a:moveTo>
                <a:cubicBezTo>
                  <a:pt x="2150" y="20181"/>
                  <a:pt x="531" y="20980"/>
                  <a:pt x="3978" y="20506"/>
                </a:cubicBezTo>
                <a:cubicBezTo>
                  <a:pt x="5810" y="20254"/>
                  <a:pt x="4614" y="20331"/>
                  <a:pt x="5966" y="19959"/>
                </a:cubicBezTo>
                <a:cubicBezTo>
                  <a:pt x="6376" y="19847"/>
                  <a:pt x="6798" y="19791"/>
                  <a:pt x="7209" y="19686"/>
                </a:cubicBezTo>
                <a:cubicBezTo>
                  <a:pt x="7875" y="19517"/>
                  <a:pt x="8535" y="19322"/>
                  <a:pt x="9198" y="19139"/>
                </a:cubicBezTo>
                <a:cubicBezTo>
                  <a:pt x="9517" y="19052"/>
                  <a:pt x="10582" y="18789"/>
                  <a:pt x="10939" y="18592"/>
                </a:cubicBezTo>
                <a:cubicBezTo>
                  <a:pt x="11206" y="18445"/>
                  <a:pt x="11461" y="18264"/>
                  <a:pt x="11684" y="18046"/>
                </a:cubicBezTo>
                <a:cubicBezTo>
                  <a:pt x="13078" y="16683"/>
                  <a:pt x="12917" y="16831"/>
                  <a:pt x="13673" y="15585"/>
                </a:cubicBezTo>
                <a:lnTo>
                  <a:pt x="14419" y="13124"/>
                </a:lnTo>
                <a:lnTo>
                  <a:pt x="14668" y="12304"/>
                </a:lnTo>
                <a:lnTo>
                  <a:pt x="14916" y="11484"/>
                </a:lnTo>
                <a:cubicBezTo>
                  <a:pt x="15459" y="2821"/>
                  <a:pt x="15712" y="6183"/>
                  <a:pt x="15165" y="1367"/>
                </a:cubicBezTo>
                <a:cubicBezTo>
                  <a:pt x="14573" y="3319"/>
                  <a:pt x="14958" y="2528"/>
                  <a:pt x="14170" y="3828"/>
                </a:cubicBezTo>
                <a:cubicBezTo>
                  <a:pt x="14267" y="3294"/>
                  <a:pt x="14601" y="1167"/>
                  <a:pt x="14916" y="820"/>
                </a:cubicBezTo>
                <a:lnTo>
                  <a:pt x="15662" y="0"/>
                </a:lnTo>
                <a:cubicBezTo>
                  <a:pt x="16076" y="91"/>
                  <a:pt x="16538" y="43"/>
                  <a:pt x="16905" y="273"/>
                </a:cubicBezTo>
                <a:cubicBezTo>
                  <a:pt x="17164" y="436"/>
                  <a:pt x="17191" y="861"/>
                  <a:pt x="17402" y="1094"/>
                </a:cubicBezTo>
                <a:cubicBezTo>
                  <a:pt x="17613" y="1326"/>
                  <a:pt x="17918" y="1430"/>
                  <a:pt x="18148" y="1641"/>
                </a:cubicBezTo>
                <a:cubicBezTo>
                  <a:pt x="18418" y="1888"/>
                  <a:pt x="18624" y="2213"/>
                  <a:pt x="18894" y="2461"/>
                </a:cubicBezTo>
                <a:cubicBezTo>
                  <a:pt x="19123" y="2671"/>
                  <a:pt x="19367" y="2874"/>
                  <a:pt x="19640" y="3008"/>
                </a:cubicBezTo>
                <a:cubicBezTo>
                  <a:pt x="20119" y="3242"/>
                  <a:pt x="21600" y="3297"/>
                  <a:pt x="21131" y="3554"/>
                </a:cubicBezTo>
                <a:lnTo>
                  <a:pt x="20634" y="3828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95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96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797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98" name="tail-&gt;link = cp;"/>
          <p:cNvSpPr/>
          <p:nvPr/>
        </p:nvSpPr>
        <p:spPr>
          <a:xfrm>
            <a:off x="7901069" y="11908977"/>
            <a:ext cx="6048694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tail-&gt;link = cp;</a:t>
            </a:r>
          </a:p>
        </p:txBody>
      </p:sp>
      <p:sp>
        <p:nvSpPr>
          <p:cNvPr id="1799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5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801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2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3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4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5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806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807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8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9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0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811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2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813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4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81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1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7" name="Actual Queue: En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819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20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21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22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23" name="Line"/>
          <p:cNvSpPr/>
          <p:nvPr/>
        </p:nvSpPr>
        <p:spPr>
          <a:xfrm>
            <a:off x="18855238" y="11570606"/>
            <a:ext cx="1612903" cy="126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24" name="Node *…"/>
          <p:cNvSpPr/>
          <p:nvPr/>
        </p:nvSpPr>
        <p:spPr>
          <a:xfrm>
            <a:off x="20584297" y="10716531"/>
            <a:ext cx="255986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825" name="Line"/>
          <p:cNvSpPr/>
          <p:nvPr/>
        </p:nvSpPr>
        <p:spPr>
          <a:xfrm flipH="1">
            <a:off x="16949050" y="10711542"/>
            <a:ext cx="2334480" cy="140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fill="norm" stroke="1" extrusionOk="0">
                <a:moveTo>
                  <a:pt x="0" y="21600"/>
                </a:moveTo>
                <a:cubicBezTo>
                  <a:pt x="2150" y="20181"/>
                  <a:pt x="531" y="20980"/>
                  <a:pt x="3978" y="20506"/>
                </a:cubicBezTo>
                <a:cubicBezTo>
                  <a:pt x="5810" y="20254"/>
                  <a:pt x="4614" y="20331"/>
                  <a:pt x="5966" y="19959"/>
                </a:cubicBezTo>
                <a:cubicBezTo>
                  <a:pt x="6376" y="19847"/>
                  <a:pt x="6798" y="19791"/>
                  <a:pt x="7209" y="19686"/>
                </a:cubicBezTo>
                <a:cubicBezTo>
                  <a:pt x="7875" y="19517"/>
                  <a:pt x="8535" y="19322"/>
                  <a:pt x="9198" y="19139"/>
                </a:cubicBezTo>
                <a:cubicBezTo>
                  <a:pt x="9517" y="19052"/>
                  <a:pt x="10582" y="18789"/>
                  <a:pt x="10939" y="18592"/>
                </a:cubicBezTo>
                <a:cubicBezTo>
                  <a:pt x="11206" y="18445"/>
                  <a:pt x="11461" y="18264"/>
                  <a:pt x="11684" y="18046"/>
                </a:cubicBezTo>
                <a:cubicBezTo>
                  <a:pt x="13078" y="16683"/>
                  <a:pt x="12917" y="16831"/>
                  <a:pt x="13673" y="15585"/>
                </a:cubicBezTo>
                <a:lnTo>
                  <a:pt x="14419" y="13124"/>
                </a:lnTo>
                <a:lnTo>
                  <a:pt x="14668" y="12304"/>
                </a:lnTo>
                <a:lnTo>
                  <a:pt x="14916" y="11484"/>
                </a:lnTo>
                <a:cubicBezTo>
                  <a:pt x="15459" y="2821"/>
                  <a:pt x="15712" y="6183"/>
                  <a:pt x="15165" y="1367"/>
                </a:cubicBezTo>
                <a:cubicBezTo>
                  <a:pt x="14573" y="3319"/>
                  <a:pt x="14958" y="2528"/>
                  <a:pt x="14170" y="3828"/>
                </a:cubicBezTo>
                <a:cubicBezTo>
                  <a:pt x="14267" y="3294"/>
                  <a:pt x="14601" y="1167"/>
                  <a:pt x="14916" y="820"/>
                </a:cubicBezTo>
                <a:lnTo>
                  <a:pt x="15662" y="0"/>
                </a:lnTo>
                <a:cubicBezTo>
                  <a:pt x="16076" y="91"/>
                  <a:pt x="16538" y="43"/>
                  <a:pt x="16905" y="273"/>
                </a:cubicBezTo>
                <a:cubicBezTo>
                  <a:pt x="17164" y="436"/>
                  <a:pt x="17191" y="861"/>
                  <a:pt x="17402" y="1094"/>
                </a:cubicBezTo>
                <a:cubicBezTo>
                  <a:pt x="17613" y="1326"/>
                  <a:pt x="17918" y="1430"/>
                  <a:pt x="18148" y="1641"/>
                </a:cubicBezTo>
                <a:cubicBezTo>
                  <a:pt x="18418" y="1888"/>
                  <a:pt x="18624" y="2213"/>
                  <a:pt x="18894" y="2461"/>
                </a:cubicBezTo>
                <a:cubicBezTo>
                  <a:pt x="19123" y="2671"/>
                  <a:pt x="19367" y="2874"/>
                  <a:pt x="19640" y="3008"/>
                </a:cubicBezTo>
                <a:cubicBezTo>
                  <a:pt x="20119" y="3242"/>
                  <a:pt x="21600" y="3297"/>
                  <a:pt x="21131" y="3554"/>
                </a:cubicBezTo>
                <a:lnTo>
                  <a:pt x="20634" y="3828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26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27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828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29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0" name="tail = cp;"/>
          <p:cNvSpPr/>
          <p:nvPr/>
        </p:nvSpPr>
        <p:spPr>
          <a:xfrm>
            <a:off x="9794930" y="11632783"/>
            <a:ext cx="3853776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tail = cp;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6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832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33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34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35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36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837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838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9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0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1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842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3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844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5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84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4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8" name="Actual Queue: En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850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51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52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53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54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55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856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57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58" name="return;"/>
          <p:cNvSpPr/>
          <p:nvPr/>
        </p:nvSpPr>
        <p:spPr>
          <a:xfrm>
            <a:off x="9794930" y="11632783"/>
            <a:ext cx="2756317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return;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4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860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1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2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3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4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865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866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7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8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9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870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1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872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3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87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7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6" name="Actual Queue: En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878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79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80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81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82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83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884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85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86" name="O(1)"/>
          <p:cNvSpPr/>
          <p:nvPr/>
        </p:nvSpPr>
        <p:spPr>
          <a:xfrm>
            <a:off x="18896240" y="10703068"/>
            <a:ext cx="3277363" cy="2196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O(1)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0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888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89" name="Dequeue"/>
            <p:cNvSpPr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Dequeue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9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3" name="Actual Queue: De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909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895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6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7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8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9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00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01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2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3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4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905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6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907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8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910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11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12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13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14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15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916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17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91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0" name="Actual Queue: De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936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922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3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4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5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6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27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28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9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0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1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932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3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934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5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937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38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39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40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41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42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943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44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45" name="Node * cp = head;"/>
          <p:cNvSpPr/>
          <p:nvPr/>
        </p:nvSpPr>
        <p:spPr>
          <a:xfrm>
            <a:off x="9282859" y="11623870"/>
            <a:ext cx="641451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Node * cp = head;</a:t>
            </a:r>
          </a:p>
        </p:txBody>
      </p:sp>
      <p:sp>
        <p:nvSpPr>
          <p:cNvPr id="1946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47" name="Node *…"/>
          <p:cNvSpPr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948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95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1" name="Actual Queue: De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967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953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4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5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6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7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58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59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0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1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2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963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4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965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6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968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69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70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71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72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73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1974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75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76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77" name="Node *…"/>
          <p:cNvSpPr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978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79" name="head = cp-&gt;link;"/>
          <p:cNvSpPr/>
          <p:nvPr/>
        </p:nvSpPr>
        <p:spPr>
          <a:xfrm>
            <a:off x="9395525" y="12015755"/>
            <a:ext cx="6048694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head = cp-&gt;link;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98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82" name="Actual Queue: De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998" name="Group"/>
          <p:cNvGrpSpPr/>
          <p:nvPr/>
        </p:nvGrpSpPr>
        <p:grpSpPr>
          <a:xfrm>
            <a:off x="6539829" y="2987118"/>
            <a:ext cx="11030887" cy="7964315"/>
            <a:chOff x="0" y="0"/>
            <a:chExt cx="11030886" cy="7964314"/>
          </a:xfrm>
        </p:grpSpPr>
        <p:sp>
          <p:nvSpPr>
            <p:cNvPr id="1984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85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86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87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88" name="2"/>
            <p:cNvSpPr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89" name="3"/>
            <p:cNvSpPr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90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1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2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3" name="1"/>
            <p:cNvSpPr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994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5" name="Node *…"/>
            <p:cNvSpPr/>
            <p:nvPr/>
          </p:nvSpPr>
          <p:spPr>
            <a:xfrm>
              <a:off x="8471022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1996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7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999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00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01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02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03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04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2005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06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07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08" name="Node *…"/>
          <p:cNvSpPr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2009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0" name="Rounded Rectangle"/>
          <p:cNvSpPr/>
          <p:nvPr/>
        </p:nvSpPr>
        <p:spPr>
          <a:xfrm>
            <a:off x="18877190" y="43370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11" name="1"/>
          <p:cNvSpPr/>
          <p:nvPr/>
        </p:nvSpPr>
        <p:spPr>
          <a:xfrm>
            <a:off x="20438817" y="46259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12" name="int toReturn"/>
          <p:cNvSpPr/>
          <p:nvPr/>
        </p:nvSpPr>
        <p:spPr>
          <a:xfrm>
            <a:off x="18352956" y="31305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2013" name="int toReturn = cp-&gt;value;"/>
          <p:cNvSpPr/>
          <p:nvPr/>
        </p:nvSpPr>
        <p:spPr>
          <a:xfrm>
            <a:off x="7762670" y="12081068"/>
            <a:ext cx="9341069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 = cp-&gt;value;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1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16" name="Actual Queue: De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2028" name="Group"/>
          <p:cNvGrpSpPr/>
          <p:nvPr/>
        </p:nvGrpSpPr>
        <p:grpSpPr>
          <a:xfrm>
            <a:off x="9819633" y="2987118"/>
            <a:ext cx="7751084" cy="7964315"/>
            <a:chOff x="0" y="0"/>
            <a:chExt cx="7751082" cy="7964314"/>
          </a:xfrm>
        </p:grpSpPr>
        <p:sp>
          <p:nvSpPr>
            <p:cNvPr id="2018" name="Line"/>
            <p:cNvSpPr/>
            <p:nvPr/>
          </p:nvSpPr>
          <p:spPr>
            <a:xfrm flipH="1">
              <a:off x="-1" y="565926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19" name="Line"/>
            <p:cNvSpPr/>
            <p:nvPr/>
          </p:nvSpPr>
          <p:spPr>
            <a:xfrm flipH="1" rot="5400000">
              <a:off x="692080" y="6222824"/>
              <a:ext cx="168277" cy="1136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0" name="Line"/>
            <p:cNvSpPr/>
            <p:nvPr/>
          </p:nvSpPr>
          <p:spPr>
            <a:xfrm flipH="1">
              <a:off x="2686325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1" name="Line"/>
            <p:cNvSpPr/>
            <p:nvPr/>
          </p:nvSpPr>
          <p:spPr>
            <a:xfrm flipH="1" rot="5400000">
              <a:off x="3378405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2" name="2"/>
            <p:cNvSpPr/>
            <p:nvPr/>
          </p:nvSpPr>
          <p:spPr>
            <a:xfrm>
              <a:off x="393850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023" name="3"/>
            <p:cNvSpPr/>
            <p:nvPr/>
          </p:nvSpPr>
          <p:spPr>
            <a:xfrm>
              <a:off x="3127653" y="5700178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024" name="Line"/>
            <p:cNvSpPr/>
            <p:nvPr/>
          </p:nvSpPr>
          <p:spPr>
            <a:xfrm>
              <a:off x="584436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5" name="Line"/>
            <p:cNvSpPr/>
            <p:nvPr/>
          </p:nvSpPr>
          <p:spPr>
            <a:xfrm flipH="1">
              <a:off x="5613898" y="1768473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6" name="Node *…"/>
            <p:cNvSpPr/>
            <p:nvPr/>
          </p:nvSpPr>
          <p:spPr>
            <a:xfrm>
              <a:off x="5191218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2027" name="Line"/>
            <p:cNvSpPr/>
            <p:nvPr/>
          </p:nvSpPr>
          <p:spPr>
            <a:xfrm>
              <a:off x="6378307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029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0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1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32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33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4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2035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36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37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8" name="Node *…"/>
          <p:cNvSpPr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2039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40" name="Rounded Rectangle"/>
          <p:cNvSpPr/>
          <p:nvPr/>
        </p:nvSpPr>
        <p:spPr>
          <a:xfrm>
            <a:off x="18877190" y="43370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41" name="1"/>
          <p:cNvSpPr/>
          <p:nvPr/>
        </p:nvSpPr>
        <p:spPr>
          <a:xfrm>
            <a:off x="20438817" y="46259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42" name="int toReturn"/>
          <p:cNvSpPr/>
          <p:nvPr/>
        </p:nvSpPr>
        <p:spPr>
          <a:xfrm>
            <a:off x="18352956" y="31305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2043" name="delete cp;"/>
          <p:cNvSpPr/>
          <p:nvPr/>
        </p:nvSpPr>
        <p:spPr>
          <a:xfrm>
            <a:off x="11215023" y="12015754"/>
            <a:ext cx="3853777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delete cp;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4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46" name="Actual Queue: De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2058" name="Group"/>
          <p:cNvGrpSpPr/>
          <p:nvPr/>
        </p:nvGrpSpPr>
        <p:grpSpPr>
          <a:xfrm>
            <a:off x="9819633" y="2987118"/>
            <a:ext cx="7751084" cy="7964315"/>
            <a:chOff x="0" y="0"/>
            <a:chExt cx="7751082" cy="7964314"/>
          </a:xfrm>
        </p:grpSpPr>
        <p:sp>
          <p:nvSpPr>
            <p:cNvPr id="2048" name="Line"/>
            <p:cNvSpPr/>
            <p:nvPr/>
          </p:nvSpPr>
          <p:spPr>
            <a:xfrm flipH="1">
              <a:off x="-1" y="565926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49" name="Line"/>
            <p:cNvSpPr/>
            <p:nvPr/>
          </p:nvSpPr>
          <p:spPr>
            <a:xfrm flipH="1" rot="5400000">
              <a:off x="692080" y="6222824"/>
              <a:ext cx="168277" cy="1136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50" name="Line"/>
            <p:cNvSpPr/>
            <p:nvPr/>
          </p:nvSpPr>
          <p:spPr>
            <a:xfrm flipH="1">
              <a:off x="2686325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51" name="Line"/>
            <p:cNvSpPr/>
            <p:nvPr/>
          </p:nvSpPr>
          <p:spPr>
            <a:xfrm flipH="1" rot="5400000">
              <a:off x="3378405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52" name="2"/>
            <p:cNvSpPr/>
            <p:nvPr/>
          </p:nvSpPr>
          <p:spPr>
            <a:xfrm>
              <a:off x="393850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053" name="3"/>
            <p:cNvSpPr/>
            <p:nvPr/>
          </p:nvSpPr>
          <p:spPr>
            <a:xfrm>
              <a:off x="3127653" y="5700178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054" name="Line"/>
            <p:cNvSpPr/>
            <p:nvPr/>
          </p:nvSpPr>
          <p:spPr>
            <a:xfrm>
              <a:off x="584436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5" name="Line"/>
            <p:cNvSpPr/>
            <p:nvPr/>
          </p:nvSpPr>
          <p:spPr>
            <a:xfrm flipH="1">
              <a:off x="5613898" y="1768473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56" name="Node *…"/>
            <p:cNvSpPr/>
            <p:nvPr/>
          </p:nvSpPr>
          <p:spPr>
            <a:xfrm>
              <a:off x="5191218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2057" name="Line"/>
            <p:cNvSpPr/>
            <p:nvPr/>
          </p:nvSpPr>
          <p:spPr>
            <a:xfrm>
              <a:off x="6378307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059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60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61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62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63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64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2065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66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67" name="Rounded Rectangle"/>
          <p:cNvSpPr/>
          <p:nvPr/>
        </p:nvSpPr>
        <p:spPr>
          <a:xfrm>
            <a:off x="18877190" y="43370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68" name="1"/>
          <p:cNvSpPr/>
          <p:nvPr/>
        </p:nvSpPr>
        <p:spPr>
          <a:xfrm>
            <a:off x="20438817" y="46259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69" name="int toReturn"/>
          <p:cNvSpPr/>
          <p:nvPr/>
        </p:nvSpPr>
        <p:spPr>
          <a:xfrm>
            <a:off x="18352956" y="31305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2070" name="return toReturn;"/>
          <p:cNvSpPr/>
          <p:nvPr/>
        </p:nvSpPr>
        <p:spPr>
          <a:xfrm>
            <a:off x="8537140" y="11885125"/>
            <a:ext cx="604869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return toReturn;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7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73" name="Actual Queue: De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2085" name="Group"/>
          <p:cNvGrpSpPr/>
          <p:nvPr/>
        </p:nvGrpSpPr>
        <p:grpSpPr>
          <a:xfrm>
            <a:off x="9819633" y="2987118"/>
            <a:ext cx="7751084" cy="7964315"/>
            <a:chOff x="0" y="0"/>
            <a:chExt cx="7751082" cy="7964314"/>
          </a:xfrm>
        </p:grpSpPr>
        <p:sp>
          <p:nvSpPr>
            <p:cNvPr id="2075" name="Line"/>
            <p:cNvSpPr/>
            <p:nvPr/>
          </p:nvSpPr>
          <p:spPr>
            <a:xfrm flipH="1">
              <a:off x="-1" y="565926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76" name="Line"/>
            <p:cNvSpPr/>
            <p:nvPr/>
          </p:nvSpPr>
          <p:spPr>
            <a:xfrm flipH="1" rot="5400000">
              <a:off x="692080" y="6222824"/>
              <a:ext cx="168277" cy="1136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77" name="Line"/>
            <p:cNvSpPr/>
            <p:nvPr/>
          </p:nvSpPr>
          <p:spPr>
            <a:xfrm flipH="1">
              <a:off x="2686325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78" name="Line"/>
            <p:cNvSpPr/>
            <p:nvPr/>
          </p:nvSpPr>
          <p:spPr>
            <a:xfrm flipH="1" rot="5400000">
              <a:off x="3378405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79" name="2"/>
            <p:cNvSpPr/>
            <p:nvPr/>
          </p:nvSpPr>
          <p:spPr>
            <a:xfrm>
              <a:off x="393850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080" name="3"/>
            <p:cNvSpPr/>
            <p:nvPr/>
          </p:nvSpPr>
          <p:spPr>
            <a:xfrm>
              <a:off x="3127653" y="5700178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081" name="Line"/>
            <p:cNvSpPr/>
            <p:nvPr/>
          </p:nvSpPr>
          <p:spPr>
            <a:xfrm>
              <a:off x="584436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2" name="Line"/>
            <p:cNvSpPr/>
            <p:nvPr/>
          </p:nvSpPr>
          <p:spPr>
            <a:xfrm flipH="1">
              <a:off x="5613898" y="1768473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83" name="Node *…"/>
            <p:cNvSpPr/>
            <p:nvPr/>
          </p:nvSpPr>
          <p:spPr>
            <a:xfrm>
              <a:off x="5191218" y="0"/>
              <a:ext cx="2559865" cy="165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tail</a:t>
              </a:r>
            </a:p>
          </p:txBody>
        </p:sp>
        <p:sp>
          <p:nvSpPr>
            <p:cNvPr id="2084" name="Line"/>
            <p:cNvSpPr/>
            <p:nvPr/>
          </p:nvSpPr>
          <p:spPr>
            <a:xfrm>
              <a:off x="6378307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086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87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88" name="4"/>
          <p:cNvSpPr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89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90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91" name="Node *…"/>
          <p:cNvSpPr/>
          <p:nvPr/>
        </p:nvSpPr>
        <p:spPr>
          <a:xfrm>
            <a:off x="2070310" y="2554471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head</a:t>
            </a:r>
          </a:p>
        </p:txBody>
      </p:sp>
      <p:sp>
        <p:nvSpPr>
          <p:cNvPr id="2092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93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94" name="O(1)"/>
          <p:cNvSpPr/>
          <p:nvPr/>
        </p:nvSpPr>
        <p:spPr>
          <a:xfrm>
            <a:off x="3636703" y="9003222"/>
            <a:ext cx="3277363" cy="2196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O(1)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class QueueInt {          // in QueueInt.h…"/>
          <p:cNvSpPr/>
          <p:nvPr>
            <p:ph type="body" idx="1"/>
          </p:nvPr>
        </p:nvSpPr>
        <p:spPr>
          <a:xfrm>
            <a:off x="801665" y="2421108"/>
            <a:ext cx="23164801" cy="9890639"/>
          </a:xfrm>
          <a:prstGeom prst="rect">
            <a:avLst/>
          </a:prstGeom>
        </p:spPr>
        <p:txBody>
          <a:bodyPr/>
          <a:lstStyle/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class </a:t>
            </a:r>
            <a:r>
              <a:rPr b="1" i="1"/>
              <a:t>QueueInt </a:t>
            </a:r>
            <a:r>
              <a:t>{          </a:t>
            </a:r>
            <a:r>
              <a:rPr>
                <a:solidFill>
                  <a:srgbClr val="008000"/>
                </a:solidFill>
              </a:rPr>
              <a:t>// in </a:t>
            </a:r>
            <a:r>
              <a:rPr b="1" i="1">
                <a:solidFill>
                  <a:srgbClr val="008000"/>
                </a:solidFill>
              </a:rPr>
              <a:t>QueueInt</a:t>
            </a:r>
            <a:r>
              <a:rPr>
                <a:solidFill>
                  <a:srgbClr val="008000"/>
                </a:solidFill>
              </a:rPr>
              <a:t>.h</a:t>
            </a:r>
            <a:endParaRPr sz="5200">
              <a:solidFill>
                <a:srgbClr val="008000"/>
              </a:solidFill>
            </a:endParaRPr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public: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QueueInt </a:t>
            </a:r>
            <a:r>
              <a:t>();          </a:t>
            </a:r>
            <a:r>
              <a:rPr>
                <a:solidFill>
                  <a:srgbClr val="008000"/>
                </a:solidFill>
              </a:rPr>
              <a:t>// constructor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void enqueue</a:t>
            </a:r>
            <a:r>
              <a:t>(</a:t>
            </a:r>
            <a:r>
              <a:rPr b="1" i="1"/>
              <a:t>int value</a:t>
            </a:r>
            <a:r>
              <a:t>); </a:t>
            </a:r>
            <a:r>
              <a:rPr>
                <a:solidFill>
                  <a:srgbClr val="008000"/>
                </a:solidFill>
              </a:rPr>
              <a:t>// append a value 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int dequeue</a:t>
            </a:r>
            <a:r>
              <a:t>();            </a:t>
            </a:r>
            <a:r>
              <a:rPr>
                <a:solidFill>
                  <a:srgbClr val="008000"/>
                </a:solidFill>
              </a:rPr>
              <a:t>// return the first-in value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private: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struct Node {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int value;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Node * link;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};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Node * head</a:t>
            </a:r>
            <a:r>
              <a:t>;     </a:t>
            </a:r>
            <a:r>
              <a:rPr>
                <a:solidFill>
                  <a:srgbClr val="008000"/>
                </a:solidFill>
              </a:rPr>
              <a:t>// has a pointer to the first node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b="1" i="1"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Node * tail</a:t>
            </a:r>
            <a:r>
              <a:rPr b="0" i="0"/>
              <a:t>;     </a:t>
            </a:r>
            <a:r>
              <a:rPr b="0" i="0">
                <a:solidFill>
                  <a:srgbClr val="008000"/>
                </a:solidFill>
              </a:rPr>
              <a:t>// and a pointer to the last node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}</a:t>
            </a:r>
            <a:r>
              <a:rPr b="1">
                <a:solidFill>
                  <a:srgbClr val="C0504D"/>
                </a:solidFill>
              </a:rPr>
              <a:t>;</a:t>
            </a:r>
          </a:p>
        </p:txBody>
      </p:sp>
      <p:grpSp>
        <p:nvGrpSpPr>
          <p:cNvPr id="209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9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98" name="Queue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void QueueInt::enqueue(int v) {…"/>
          <p:cNvSpPr/>
          <p:nvPr/>
        </p:nvSpPr>
        <p:spPr>
          <a:xfrm>
            <a:off x="3287486" y="3164681"/>
            <a:ext cx="12192001" cy="747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void</a:t>
            </a:r>
            <a:r>
              <a:rPr>
                <a:solidFill>
                  <a:srgbClr val="000000"/>
                </a:solidFill>
              </a:rPr>
              <a:t> QueueInt::enqueue(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v)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 temp = </a:t>
            </a:r>
            <a:r>
              <a:rPr>
                <a:solidFill>
                  <a:srgbClr val="AA0D91"/>
                </a:solidFill>
              </a:rPr>
              <a:t>new</a:t>
            </a:r>
            <a:r>
              <a:t> Node;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temp-&gt;value = v;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tail-&gt;link =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tail =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QueueInt::dequeue()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int</a:t>
            </a:r>
            <a:r>
              <a:t> toReturn = head-&gt;value;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 temp = head;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head = temp-&gt;link;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delete</a:t>
            </a:r>
            <a:r>
              <a:t>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return toReturn;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210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10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03" name="Queue Implementation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Implementation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Stack Push"/>
          <p:cNvSpPr/>
          <p:nvPr/>
        </p:nvSpPr>
        <p:spPr>
          <a:xfrm>
            <a:off x="6997773" y="3544427"/>
            <a:ext cx="4049858" cy="1034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Stack Push</a:t>
            </a:r>
          </a:p>
        </p:txBody>
      </p:sp>
      <p:sp>
        <p:nvSpPr>
          <p:cNvPr id="2107" name="Stack Pop"/>
          <p:cNvSpPr/>
          <p:nvPr/>
        </p:nvSpPr>
        <p:spPr>
          <a:xfrm>
            <a:off x="7382498" y="6225483"/>
            <a:ext cx="3668857" cy="1034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Stack Pop</a:t>
            </a:r>
          </a:p>
        </p:txBody>
      </p:sp>
      <p:sp>
        <p:nvSpPr>
          <p:cNvPr id="2108" name="Queue Enqueue"/>
          <p:cNvSpPr/>
          <p:nvPr/>
        </p:nvSpPr>
        <p:spPr>
          <a:xfrm>
            <a:off x="5284942" y="8906540"/>
            <a:ext cx="5746126" cy="1034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Queue Enqueue</a:t>
            </a:r>
          </a:p>
        </p:txBody>
      </p:sp>
      <p:pic>
        <p:nvPicPr>
          <p:cNvPr id="2109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3607930"/>
            <a:ext cx="2613025" cy="1349375"/>
          </a:xfrm>
          <a:prstGeom prst="rect">
            <a:avLst/>
          </a:prstGeom>
          <a:ln w="12700">
            <a:miter lim="400000"/>
          </a:ln>
        </p:spPr>
      </p:pic>
      <p:sp>
        <p:nvSpPr>
          <p:cNvPr id="2110" name="Queue Dequeue"/>
          <p:cNvSpPr/>
          <p:nvPr/>
        </p:nvSpPr>
        <p:spPr>
          <a:xfrm>
            <a:off x="5242485" y="11587595"/>
            <a:ext cx="5788170" cy="1034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Queue Dequeue</a:t>
            </a:r>
          </a:p>
        </p:txBody>
      </p:sp>
      <p:pic>
        <p:nvPicPr>
          <p:cNvPr id="2111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6223972"/>
            <a:ext cx="2613025" cy="1349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2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8840013"/>
            <a:ext cx="2613025" cy="1349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3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11456055"/>
            <a:ext cx="2613025" cy="13493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1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11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15" name="Linked Lists are Excellent"/>
            <p:cNvSpPr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 are Excellent</a:t>
              </a:r>
            </a:p>
          </p:txBody>
        </p:sp>
      </p:grpSp>
      <p:sp>
        <p:nvSpPr>
          <p:cNvPr id="2117" name="Worst"/>
          <p:cNvSpPr/>
          <p:nvPr/>
        </p:nvSpPr>
        <p:spPr>
          <a:xfrm>
            <a:off x="13813972" y="1632855"/>
            <a:ext cx="1917671" cy="1046481"/>
          </a:xfrm>
          <a:prstGeom prst="rect">
            <a:avLst/>
          </a:prstGeom>
          <a:solidFill>
            <a:srgbClr val="C3D69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Worst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