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media/image1.jpeg" ContentType="image/jpeg"/>
  <Override PartName="/ppt/theme/theme2.xml" ContentType="application/vnd.openxmlformats-officedocument.theme+xml"/>
  <Override PartName="/ppt/media/image2.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p:nvPr>
            <p:ph type="sldImg"/>
          </p:nvPr>
        </p:nvSpPr>
        <p:spPr>
          <a:xfrm>
            <a:off x="1143000" y="685800"/>
            <a:ext cx="4572000" cy="3429000"/>
          </a:xfrm>
          <a:prstGeom prst="rect">
            <a:avLst/>
          </a:prstGeom>
        </p:spPr>
        <p:txBody>
          <a:bodyPr/>
          <a:lstStyle/>
          <a:p>
            <a:pPr/>
          </a:p>
        </p:txBody>
      </p:sp>
      <p:sp>
        <p:nvSpPr>
          <p:cNvPr id="167" name="Shape 16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p:nvPr>
            <p:ph type="title"/>
          </p:nvPr>
        </p:nvSpPr>
        <p:spPr>
          <a:xfrm>
            <a:off x="1066800" y="1854200"/>
            <a:ext cx="22237700" cy="4470400"/>
          </a:xfrm>
          <a:prstGeom prst="rect">
            <a:avLst/>
          </a:prstGeom>
        </p:spPr>
        <p:txBody>
          <a:bodyPr/>
          <a:lstStyle/>
          <a:p>
            <a:pPr/>
            <a:r>
              <a:t>Title Text</a:t>
            </a:r>
          </a:p>
        </p:txBody>
      </p:sp>
      <p:sp>
        <p:nvSpPr>
          <p:cNvPr id="15" name="Body Level One…"/>
          <p:cNvSpPr/>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p:nvPr>
            <p:ph type="title"/>
          </p:nvPr>
        </p:nvSpPr>
        <p:spPr>
          <a:xfrm>
            <a:off x="1066800" y="4622800"/>
            <a:ext cx="22237700" cy="4470400"/>
          </a:xfrm>
          <a:prstGeom prst="rect">
            <a:avLst/>
          </a:prstGeom>
        </p:spPr>
        <p:txBody>
          <a:bodyPr anchor="ctr"/>
          <a:lstStyle/>
          <a:p>
            <a:pPr/>
            <a:r>
              <a:t>Title Text</a:t>
            </a:r>
          </a:p>
        </p:txBody>
      </p:sp>
      <p:pic>
        <p:nvPicPr>
          <p:cNvPr id="3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p:nvPr>
            <p:ph type="title"/>
          </p:nvPr>
        </p:nvSpPr>
        <p:spPr>
          <a:xfrm>
            <a:off x="1066800" y="2019300"/>
            <a:ext cx="10007600" cy="4470400"/>
          </a:xfrm>
          <a:prstGeom prst="rect">
            <a:avLst/>
          </a:prstGeom>
        </p:spPr>
        <p:txBody>
          <a:bodyPr/>
          <a:lstStyle/>
          <a:p>
            <a:pPr/>
            <a:r>
              <a:t>Title Text</a:t>
            </a:r>
          </a:p>
        </p:txBody>
      </p:sp>
      <p:sp>
        <p:nvSpPr>
          <p:cNvPr id="48" name="Body Level One…"/>
          <p:cNvSpPr/>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p:nvPr>
            <p:ph type="title"/>
          </p:nvPr>
        </p:nvSpPr>
        <p:spPr>
          <a:prstGeom prst="rect">
            <a:avLst/>
          </a:prstGeom>
        </p:spPr>
        <p:txBody>
          <a:bodyPr/>
          <a:lstStyle/>
          <a:p>
            <a:pPr/>
            <a:r>
              <a:t>Title Text</a:t>
            </a:r>
          </a:p>
        </p:txBody>
      </p:sp>
      <p:sp>
        <p:nvSpPr>
          <p:cNvPr id="5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p:nvPr>
            <p:ph type="title"/>
          </p:nvPr>
        </p:nvSpPr>
        <p:spPr>
          <a:prstGeom prst="rect">
            <a:avLst/>
          </a:prstGeom>
        </p:spPr>
        <p:txBody>
          <a:bodyPr/>
          <a:lstStyle/>
          <a:p>
            <a:pPr/>
            <a:r>
              <a:t>Title Text</a:t>
            </a:r>
          </a:p>
        </p:txBody>
      </p:sp>
      <p:sp>
        <p:nvSpPr>
          <p:cNvPr id="66" name="Body Level One…"/>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p:nvPr>
            <p:ph type="title"/>
          </p:nvPr>
        </p:nvSpPr>
        <p:spPr>
          <a:xfrm>
            <a:off x="1066800" y="469900"/>
            <a:ext cx="9525000" cy="1968500"/>
          </a:xfrm>
          <a:prstGeom prst="rect">
            <a:avLst/>
          </a:prstGeom>
        </p:spPr>
        <p:txBody>
          <a:bodyPr/>
          <a:lstStyle/>
          <a:p>
            <a:pPr/>
            <a:r>
              <a:t>Title Text</a:t>
            </a:r>
          </a:p>
        </p:txBody>
      </p:sp>
      <p:sp>
        <p:nvSpPr>
          <p:cNvPr id="77" name="Body Level One…"/>
          <p:cNvSpPr/>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6"/>
            <a:ext cx="7569200" cy="5346701"/>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Johnny Appleseed"/>
          <p:cNvSpPr/>
          <p:nvPr>
            <p:ph type="body" sz="quarter" idx="13"/>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p:nvPr>
            <p:ph type="body" sz="quarter" idx="14"/>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spTree>
      <p:nvGrpSpPr>
        <p:cNvPr id="1" name=""/>
        <p:cNvGrpSpPr/>
        <p:nvPr/>
      </p:nvGrpSpPr>
      <p:grpSpPr>
        <a:xfrm>
          <a:off x="0" y="0"/>
          <a:ext cx="0" cy="0"/>
          <a:chOff x="0" y="0"/>
          <a:chExt cx="0" cy="0"/>
        </a:xfrm>
      </p:grpSpPr>
      <p:sp>
        <p:nvSpPr>
          <p:cNvPr id="136" name="Rectangle"/>
          <p:cNvSpPr/>
          <p:nvPr/>
        </p:nvSpPr>
        <p:spPr>
          <a:xfrm>
            <a:off x="3047999" y="-1"/>
            <a:ext cx="18288001" cy="8229601"/>
          </a:xfrm>
          <a:prstGeom prst="rect">
            <a:avLst/>
          </a:prstGeom>
          <a:solidFill>
            <a:srgbClr val="7F0325"/>
          </a:solidFill>
          <a:ln w="25400">
            <a:solidFill>
              <a:srgbClr val="4F81BD"/>
            </a:solidFill>
          </a:ln>
        </p:spPr>
        <p:txBody>
          <a:bodyPr tIns="91439" bIns="91439" anchor="ctr"/>
          <a:lstStyle/>
          <a:p>
            <a:pPr defTabSz="1828800">
              <a:defRPr baseline="-15913" sz="4600">
                <a:solidFill>
                  <a:srgbClr val="FFFFFF"/>
                </a:solidFill>
                <a:uFill>
                  <a:solidFill>
                    <a:srgbClr val="FFFFFF"/>
                  </a:solidFill>
                </a:uFill>
                <a:latin typeface="Verdana"/>
                <a:ea typeface="Verdana"/>
                <a:cs typeface="Verdana"/>
                <a:sym typeface="Verdana"/>
              </a:defRPr>
            </a:pPr>
          </a:p>
        </p:txBody>
      </p:sp>
      <p:sp>
        <p:nvSpPr>
          <p:cNvPr id="137" name="Title Text"/>
          <p:cNvSpPr/>
          <p:nvPr>
            <p:ph type="title"/>
          </p:nvPr>
        </p:nvSpPr>
        <p:spPr>
          <a:xfrm>
            <a:off x="4419599" y="457199"/>
            <a:ext cx="15544801" cy="1219201"/>
          </a:xfrm>
          <a:prstGeom prst="rect">
            <a:avLst/>
          </a:prstGeom>
        </p:spPr>
        <p:txBody>
          <a:bodyPr lIns="91439" tIns="91439" rIns="91439" bIns="91439" anchor="t">
            <a:noAutofit/>
          </a:bodyPr>
          <a:lstStyle>
            <a:lvl1pPr defTabSz="1828800">
              <a:defRPr sz="46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38" name="Slide Number"/>
          <p:cNvSpPr/>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6363" sz="22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5"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6" name="Title Text"/>
          <p:cNvSpPr/>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47" name="Body Level One…"/>
          <p:cNvSpPr/>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48" name="Slide Number"/>
          <p:cNvSpPr/>
          <p:nvPr>
            <p:ph type="sldNum" sz="quarter" idx="2"/>
          </p:nvPr>
        </p:nvSpPr>
        <p:spPr>
          <a:xfrm>
            <a:off x="23473501" y="-43703"/>
            <a:ext cx="984200"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
        <p:nvSpPr>
          <p:cNvPr id="149" name="Rectangle"/>
          <p:cNvSpPr/>
          <p:nvPr/>
        </p:nvSpPr>
        <p:spPr>
          <a:xfrm>
            <a:off x="16116" y="8223997"/>
            <a:ext cx="24351768" cy="5486401"/>
          </a:xfrm>
          <a:prstGeom prst="rect">
            <a:avLst/>
          </a:prstGeom>
          <a:solidFill>
            <a:srgbClr val="000000"/>
          </a:solidFill>
          <a:ln w="38100">
            <a:solidFill>
              <a:srgbClr val="000000"/>
            </a:solidFill>
          </a:ln>
        </p:spPr>
        <p:txBody>
          <a:bodyPr lIns="68579" tIns="68579" rIns="68579" bIns="68579" anchor="ctr"/>
          <a:lstStyle/>
          <a:p>
            <a:pPr defTabSz="1371600">
              <a:defRPr baseline="-18666" sz="3600">
                <a:solidFill>
                  <a:srgbClr val="FFFFFF"/>
                </a:solidFill>
                <a:uFill>
                  <a:solidFill>
                    <a:srgbClr val="FFFFFF"/>
                  </a:solidFill>
                </a:uFill>
                <a:latin typeface="Verdana"/>
                <a:ea typeface="Verdana"/>
                <a:cs typeface="Verdana"/>
                <a:sym typeface="Verdana"/>
              </a:defRPr>
            </a:pPr>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 2 Column">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56"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57" name="Title Text"/>
          <p:cNvSpPr/>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58" name="Body Level One…"/>
          <p:cNvSpPr/>
          <p:nvPr>
            <p:ph type="body" idx="1"/>
          </p:nvPr>
        </p:nvSpPr>
        <p:spPr>
          <a:xfrm>
            <a:off x="1447800" y="3905250"/>
            <a:ext cx="21488400" cy="8039100"/>
          </a:xfrm>
          <a:prstGeom prst="rect">
            <a:avLst/>
          </a:prstGeom>
        </p:spPr>
        <p:txBody>
          <a:bodyPr lIns="76200" tIns="76200" rIns="76200" bIns="76200" numCol="2" spcCol="1074419">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59" name="Slide Number"/>
          <p:cNvSpPr/>
          <p:nvPr>
            <p:ph type="sldNum" sz="quarter" idx="2"/>
          </p:nvPr>
        </p:nvSpPr>
        <p:spPr>
          <a:xfrm>
            <a:off x="23442284" y="7718450"/>
            <a:ext cx="419304" cy="425400"/>
          </a:xfrm>
          <a:prstGeom prst="rect">
            <a:avLst/>
          </a:prstGeom>
        </p:spPr>
        <p:txBody>
          <a:bodyPr lIns="76200" tIns="76200" rIns="76200" bIns="76200"/>
          <a:lstStyle>
            <a:lvl1pPr algn="ctr" defTabSz="819150">
              <a:defRPr>
                <a:solidFill>
                  <a:srgbClr val="5C89A5"/>
                </a:solidFill>
              </a:defRPr>
            </a:lvl1pPr>
          </a:lstStyle>
          <a:p>
            <a:pPr/>
            <a:fld id="{86CB4B4D-7CA3-9044-876B-883B54F8677D}" type="slidenum"/>
          </a:p>
        </p:txBody>
      </p:sp>
      <p:sp>
        <p:nvSpPr>
          <p:cNvPr id="160" name="Rectangle"/>
          <p:cNvSpPr/>
          <p:nvPr/>
        </p:nvSpPr>
        <p:spPr>
          <a:xfrm>
            <a:off x="-24364" y="8218213"/>
            <a:ext cx="24432728" cy="5486401"/>
          </a:xfrm>
          <a:prstGeom prst="rect">
            <a:avLst/>
          </a:prstGeom>
          <a:solidFill>
            <a:srgbClr val="000000"/>
          </a:solidFill>
          <a:ln w="38100">
            <a:solidFill>
              <a:srgbClr val="000000"/>
            </a:solidFill>
          </a:ln>
        </p:spPr>
        <p:txBody>
          <a:bodyPr lIns="68579" tIns="68579" rIns="68579" bIns="68579" anchor="ctr"/>
          <a:lstStyle/>
          <a:p>
            <a:pPr defTabSz="1371600">
              <a:defRPr baseline="-18666" sz="3600">
                <a:solidFill>
                  <a:srgbClr val="FFFFFF"/>
                </a:solidFill>
                <a:uFill>
                  <a:solidFill>
                    <a:srgbClr val="FFFFFF"/>
                  </a:solidFill>
                </a:uFill>
                <a:latin typeface="Verdana"/>
                <a:ea typeface="Verdana"/>
                <a:cs typeface="Verdana"/>
                <a:sym typeface="Verdana"/>
              </a:defRPr>
            </a:pPr>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2.jpe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 Id="rId3" Type="http://schemas.openxmlformats.org/officeDocument/2006/relationships/image" Target="../media/image2.jpe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en.wikipedia.org/wiki/Dynamic_array"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9" name="Wednesday, May 9, 2017"/>
          <p:cNvSpPr/>
          <p:nvPr>
            <p:ph type="title"/>
          </p:nvPr>
        </p:nvSpPr>
        <p:spPr>
          <a:xfrm>
            <a:off x="1066800" y="4403468"/>
            <a:ext cx="10007600" cy="2086232"/>
          </a:xfrm>
          <a:prstGeom prst="rect">
            <a:avLst/>
          </a:prstGeom>
        </p:spPr>
        <p:txBody>
          <a:bodyPr/>
          <a:lstStyle/>
          <a:p>
            <a:pPr/>
            <a:r>
              <a:t>Wednesday, May 9, 2017</a:t>
            </a:r>
          </a:p>
        </p:txBody>
      </p:sp>
      <p:sp>
        <p:nvSpPr>
          <p:cNvPr id="170" name="Programming Abstractions…"/>
          <p:cNvSpPr/>
          <p:nvPr>
            <p:ph type="body" sz="half" idx="1"/>
          </p:nvPr>
        </p:nvSpPr>
        <p:spPr>
          <a:xfrm>
            <a:off x="1066800" y="7213600"/>
            <a:ext cx="11372420" cy="6209677"/>
          </a:xfrm>
          <a:prstGeom prst="rect">
            <a:avLst/>
          </a:prstGeom>
        </p:spPr>
        <p:txBody>
          <a:bodyPr/>
          <a:lstStyle/>
          <a:p>
            <a:pPr>
              <a:defRPr>
                <a:solidFill>
                  <a:srgbClr val="000000"/>
                </a:solidFill>
              </a:defRPr>
            </a:pPr>
            <a:r>
              <a:t>Programming Abstractions</a:t>
            </a:r>
          </a:p>
          <a:p>
            <a:pPr>
              <a:defRPr>
                <a:solidFill>
                  <a:srgbClr val="000000"/>
                </a:solidFill>
              </a:defRPr>
            </a:pPr>
            <a:r>
              <a:t>Spring 2017</a:t>
            </a:r>
          </a:p>
          <a:p>
            <a:pPr>
              <a:defRPr>
                <a:solidFill>
                  <a:srgbClr val="000000"/>
                </a:solidFill>
              </a:defRPr>
            </a:pPr>
            <a:r>
              <a:t>Stanford University </a:t>
            </a:r>
          </a:p>
          <a:p>
            <a:pPr>
              <a:defRPr>
                <a:solidFill>
                  <a:srgbClr val="000000"/>
                </a:solidFill>
              </a:defRPr>
            </a:pPr>
            <a:r>
              <a:t>Computer Science Department</a:t>
            </a:r>
          </a:p>
          <a:p>
            <a:pPr>
              <a:defRPr>
                <a:solidFill>
                  <a:srgbClr val="000000"/>
                </a:solidFill>
              </a:defRPr>
            </a:pPr>
          </a:p>
          <a:p>
            <a:pPr>
              <a:defRPr>
                <a:solidFill>
                  <a:srgbClr val="000000"/>
                </a:solidFill>
              </a:defRPr>
            </a:pPr>
            <a:r>
              <a:t>Lecturer: Chris Gregg</a:t>
            </a:r>
          </a:p>
          <a:p>
            <a:pPr>
              <a:defRPr>
                <a:solidFill>
                  <a:srgbClr val="000000"/>
                </a:solidFill>
              </a:defRPr>
            </a:pPr>
          </a:p>
          <a:p>
            <a:pPr algn="ctr">
              <a:defRPr>
                <a:solidFill>
                  <a:srgbClr val="000000"/>
                </a:solidFill>
              </a:defRPr>
            </a:pPr>
            <a:r>
              <a:t>reading:</a:t>
            </a:r>
          </a:p>
          <a:p>
            <a:pPr algn="ctr">
              <a:defRPr>
                <a:solidFill>
                  <a:srgbClr val="000000"/>
                </a:solidFill>
              </a:defRPr>
            </a:pPr>
            <a:r>
              <a:t>Programming Abstractions in C++, Section 12.1</a:t>
            </a:r>
          </a:p>
        </p:txBody>
      </p:sp>
      <p:sp>
        <p:nvSpPr>
          <p:cNvPr id="171" name="CS 106B…"/>
          <p:cNvSpPr/>
          <p:nvPr/>
        </p:nvSpPr>
        <p:spPr>
          <a:xfrm>
            <a:off x="1063288" y="415500"/>
            <a:ext cx="10501680" cy="39977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429259">
              <a:defRPr sz="9932">
                <a:solidFill>
                  <a:srgbClr val="7F0325"/>
                </a:solidFill>
              </a:defRPr>
            </a:pPr>
            <a:r>
              <a:t>CS 106B</a:t>
            </a:r>
          </a:p>
          <a:p>
            <a:pPr algn="l" defTabSz="429259">
              <a:defRPr sz="7800">
                <a:solidFill>
                  <a:srgbClr val="7F0325"/>
                </a:solidFill>
              </a:defRPr>
            </a:pPr>
            <a:r>
              <a:t>Lecture 17: Implementing Vector</a:t>
            </a:r>
          </a:p>
        </p:txBody>
      </p:sp>
      <p:pic>
        <p:nvPicPr>
          <p:cNvPr id="172" name="pasted-image.tiff" descr="pasted-image.tiff"/>
          <p:cNvPicPr>
            <a:picLocks noChangeAspect="1"/>
          </p:cNvPicPr>
          <p:nvPr/>
        </p:nvPicPr>
        <p:blipFill>
          <a:blip r:embed="rId2">
            <a:extLst/>
          </a:blip>
          <a:stretch>
            <a:fillRect/>
          </a:stretch>
        </p:blipFill>
        <p:spPr>
          <a:xfrm>
            <a:off x="13148625" y="1186573"/>
            <a:ext cx="10002141" cy="8135076"/>
          </a:xfrm>
          <a:prstGeom prst="rect">
            <a:avLst/>
          </a:prstGeom>
          <a:ln w="12700">
            <a:miter lim="400000"/>
          </a:ln>
        </p:spPr>
      </p:pic>
      <p:sp>
        <p:nvSpPr>
          <p:cNvPr id="173" name="Hermit Crab…"/>
          <p:cNvSpPr/>
          <p:nvPr/>
        </p:nvSpPr>
        <p:spPr>
          <a:xfrm>
            <a:off x="15207932" y="9512251"/>
            <a:ext cx="6160136" cy="2369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Hermit Crab</a:t>
            </a:r>
          </a:p>
          <a:p>
            <a:pPr/>
            <a:r>
              <a:t>(</a:t>
            </a:r>
            <a:r>
              <a:rPr i="1">
                <a:latin typeface="Helvetica Neue"/>
                <a:ea typeface="Helvetica Neue"/>
                <a:cs typeface="Helvetica Neue"/>
                <a:sym typeface="Helvetica Neue"/>
              </a:rPr>
              <a:t>Pagurus bernhardus</a:t>
            </a:r>
            <a:r>
              <a:t>)</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5"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76" name="Logistics…"/>
          <p:cNvSpPr/>
          <p:nvPr/>
        </p:nvSpPr>
        <p:spPr>
          <a:xfrm>
            <a:off x="903694" y="3777064"/>
            <a:ext cx="22576612" cy="75006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900"/>
            </a:pPr>
            <a:r>
              <a:t>Logistics</a:t>
            </a:r>
          </a:p>
          <a:p>
            <a:pPr lvl="1" marL="457200" indent="-228600" algn="l">
              <a:buSzPct val="100000"/>
              <a:buChar char="•"/>
              <a:defRPr sz="4900"/>
            </a:pPr>
            <a:r>
              <a:t>Midterm regrade requests open </a:t>
            </a:r>
            <a:r>
              <a:rPr i="1">
                <a:latin typeface="Helvetica Neue"/>
                <a:ea typeface="Helvetica Neue"/>
                <a:cs typeface="Helvetica Neue"/>
                <a:sym typeface="Helvetica Neue"/>
              </a:rPr>
              <a:t>until Friday</a:t>
            </a:r>
          </a:p>
          <a:p>
            <a:pPr lvl="2" marL="685800" indent="-228600" algn="l">
              <a:buSzPct val="100000"/>
              <a:buChar char="•"/>
              <a:defRPr sz="4900"/>
            </a:pPr>
          </a:p>
          <a:p>
            <a:pPr marL="228600" indent="-228600" algn="l">
              <a:buSzPct val="100000"/>
              <a:buChar char="•"/>
              <a:defRPr sz="4900"/>
            </a:pPr>
            <a:r>
              <a:t>Homework 5: Linked Lists / Heap</a:t>
            </a:r>
          </a:p>
          <a:p>
            <a:pPr marL="228600" indent="-228600" algn="l">
              <a:buSzPct val="100000"/>
              <a:buChar char="•"/>
              <a:defRPr sz="4900"/>
            </a:pPr>
            <a:r>
              <a:t>More information on </a:t>
            </a:r>
            <a:r>
              <a:rPr b="1" sz="4800">
                <a:latin typeface="Courier New"/>
                <a:ea typeface="Courier New"/>
                <a:cs typeface="Courier New"/>
                <a:sym typeface="Courier New"/>
              </a:rPr>
              <a:t>delete</a:t>
            </a:r>
          </a:p>
          <a:p>
            <a:pPr marL="228600" indent="-228600" algn="l">
              <a:buSzPct val="100000"/>
              <a:buChar char="•"/>
              <a:defRPr sz="4900"/>
            </a:pPr>
            <a:r>
              <a:t>Destructors</a:t>
            </a:r>
          </a:p>
          <a:p>
            <a:pPr marL="228600" indent="-228600" algn="l">
              <a:buSzPct val="100000"/>
              <a:buChar char="•"/>
              <a:defRPr sz="4900"/>
            </a:pPr>
            <a:r>
              <a:t>Implementing the Vector class</a:t>
            </a:r>
          </a:p>
          <a:p>
            <a:pPr lvl="1" marL="457200" indent="-228600" algn="l">
              <a:buSzPct val="100000"/>
              <a:buChar char="•"/>
              <a:defRPr sz="4900"/>
            </a:pPr>
            <a:r>
              <a:t>Header File</a:t>
            </a:r>
          </a:p>
          <a:p>
            <a:pPr lvl="1" marL="457200" indent="-228600" algn="l">
              <a:buSzPct val="100000"/>
              <a:buChar char="•"/>
              <a:defRPr sz="4900"/>
            </a:pPr>
            <a:r>
              <a:t>Implementation</a:t>
            </a:r>
          </a:p>
          <a:p>
            <a:pPr lvl="1" marL="457200" indent="-228600" algn="l">
              <a:buSzPct val="100000"/>
              <a:buChar char="•"/>
              <a:defRPr sz="4900"/>
            </a:pPr>
            <a:r>
              <a:t>focus on expand()</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8" name="Assignment 5: Linked Lists and Heap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Assignment 5: Linked Lists and Heaps</a:t>
            </a:r>
          </a:p>
        </p:txBody>
      </p:sp>
      <p:sp>
        <p:nvSpPr>
          <p:cNvPr id="179" name="For this assignment, you will be implementing a data structure called a &quot;priority queue&quot; which allows you to store keys and values based on the &quot;priority&quot; of the key. You will be modeling a hospital emergency room: patients with a higher priority are attended to first, even if they arrive after patients with lower priority:"/>
          <p:cNvSpPr/>
          <p:nvPr/>
        </p:nvSpPr>
        <p:spPr>
          <a:xfrm>
            <a:off x="890320" y="2177495"/>
            <a:ext cx="22603359"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For this assignment, you will be implementing a data structure called a "priority queue" which allows you to store keys and values based on the "priority" of the key. You will be modeling a hospital emergency room: patients with a higher priority are attended to first, even if they arrive after patients with lower priority:</a:t>
            </a:r>
          </a:p>
        </p:txBody>
      </p:sp>
      <p:sp>
        <p:nvSpPr>
          <p:cNvPr id="180" name="For example, if the following patients arrive at the hospital in this order:…"/>
          <p:cNvSpPr/>
          <p:nvPr/>
        </p:nvSpPr>
        <p:spPr>
          <a:xfrm>
            <a:off x="577715" y="6374398"/>
            <a:ext cx="23654958" cy="6502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defRPr sz="4500">
                <a:solidFill>
                  <a:srgbClr val="333333"/>
                </a:solidFill>
                <a:latin typeface="Source Sans Pro"/>
                <a:ea typeface="Source Sans Pro"/>
                <a:cs typeface="Source Sans Pro"/>
                <a:sym typeface="Source Sans Pro"/>
              </a:defRPr>
            </a:pPr>
            <a:r>
              <a:t>For example, if the following patients arrive at the hospital in this order:</a:t>
            </a:r>
          </a:p>
          <a:p>
            <a:pPr marL="457200" indent="-457200" algn="l" defTabSz="457200">
              <a:tabLst>
                <a:tab pos="139700" algn="l"/>
                <a:tab pos="457200" algn="l"/>
              </a:tabLst>
              <a:defRPr sz="4500">
                <a:solidFill>
                  <a:srgbClr val="333333"/>
                </a:solidFill>
                <a:latin typeface="Source Sans Pro"/>
                <a:ea typeface="Source Sans Pro"/>
                <a:cs typeface="Source Sans Pro"/>
                <a:sym typeface="Source Sans Pro"/>
              </a:defRPr>
            </a:pPr>
            <a:r>
              <a:t>	•	"Dolores" with priority 5</a:t>
            </a:r>
          </a:p>
          <a:p>
            <a:pPr marL="457200" indent="-457200" algn="l" defTabSz="457200">
              <a:tabLst>
                <a:tab pos="139700" algn="l"/>
                <a:tab pos="457200" algn="l"/>
              </a:tabLst>
              <a:defRPr sz="4500">
                <a:solidFill>
                  <a:srgbClr val="333333"/>
                </a:solidFill>
                <a:latin typeface="Source Sans Pro"/>
                <a:ea typeface="Source Sans Pro"/>
                <a:cs typeface="Source Sans Pro"/>
                <a:sym typeface="Source Sans Pro"/>
              </a:defRPr>
            </a:pPr>
            <a:r>
              <a:t>	•	"Bernard" with priority 4</a:t>
            </a:r>
          </a:p>
          <a:p>
            <a:pPr marL="457200" indent="-457200" algn="l" defTabSz="457200">
              <a:tabLst>
                <a:tab pos="139700" algn="l"/>
                <a:tab pos="457200" algn="l"/>
              </a:tabLst>
              <a:defRPr sz="4500">
                <a:solidFill>
                  <a:srgbClr val="333333"/>
                </a:solidFill>
                <a:latin typeface="Source Sans Pro"/>
                <a:ea typeface="Source Sans Pro"/>
                <a:cs typeface="Source Sans Pro"/>
                <a:sym typeface="Source Sans Pro"/>
              </a:defRPr>
            </a:pPr>
            <a:r>
              <a:t>	•	"Arnold" with priority 8</a:t>
            </a:r>
          </a:p>
          <a:p>
            <a:pPr marL="457200" indent="-457200" algn="l" defTabSz="457200">
              <a:tabLst>
                <a:tab pos="139700" algn="l"/>
                <a:tab pos="457200" algn="l"/>
              </a:tabLst>
              <a:defRPr sz="4500">
                <a:solidFill>
                  <a:srgbClr val="333333"/>
                </a:solidFill>
                <a:latin typeface="Source Sans Pro"/>
                <a:ea typeface="Source Sans Pro"/>
                <a:cs typeface="Source Sans Pro"/>
                <a:sym typeface="Source Sans Pro"/>
              </a:defRPr>
            </a:pPr>
            <a:r>
              <a:t>	•	"William" with priority 5</a:t>
            </a:r>
          </a:p>
          <a:p>
            <a:pPr marL="457200" indent="-457200" algn="l" defTabSz="457200">
              <a:tabLst>
                <a:tab pos="139700" algn="l"/>
                <a:tab pos="457200" algn="l"/>
              </a:tabLst>
              <a:defRPr sz="4500">
                <a:solidFill>
                  <a:srgbClr val="333333"/>
                </a:solidFill>
                <a:latin typeface="Source Sans Pro"/>
                <a:ea typeface="Source Sans Pro"/>
                <a:cs typeface="Source Sans Pro"/>
                <a:sym typeface="Source Sans Pro"/>
              </a:defRPr>
            </a:pPr>
            <a:r>
              <a:t>	•	"Teddy" with priority 5</a:t>
            </a:r>
          </a:p>
          <a:p>
            <a:pPr marL="457200" indent="-457200" algn="l" defTabSz="457200">
              <a:tabLst>
                <a:tab pos="139700" algn="l"/>
                <a:tab pos="457200" algn="l"/>
              </a:tabLst>
              <a:defRPr sz="4500">
                <a:solidFill>
                  <a:srgbClr val="333333"/>
                </a:solidFill>
                <a:latin typeface="Source Sans Pro"/>
                <a:ea typeface="Source Sans Pro"/>
                <a:cs typeface="Source Sans Pro"/>
                <a:sym typeface="Source Sans Pro"/>
              </a:defRPr>
            </a:pPr>
            <a:r>
              <a:t>	•	"Ford" with priority 2</a:t>
            </a:r>
          </a:p>
          <a:p>
            <a:pPr algn="l" defTabSz="457200">
              <a:defRPr sz="4500">
                <a:solidFill>
                  <a:srgbClr val="333333"/>
                </a:solidFill>
                <a:latin typeface="Source Sans Pro"/>
                <a:ea typeface="Source Sans Pro"/>
                <a:cs typeface="Source Sans Pro"/>
                <a:sym typeface="Source Sans Pro"/>
              </a:defRPr>
            </a:pPr>
            <a:r>
              <a:t>Then if you were to dequeue the patients to process them, they would come out in this order: Ford, Bernard, Dolores, William, Teddy, Arnold.</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2" name="More on part C for HW 5 lat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on part C for HW 5 later!</a:t>
            </a:r>
          </a:p>
        </p:txBody>
      </p:sp>
      <p:pic>
        <p:nvPicPr>
          <p:cNvPr id="183" name="pasted-image.tiff" descr="pasted-image.tiff"/>
          <p:cNvPicPr>
            <a:picLocks noChangeAspect="1"/>
          </p:cNvPicPr>
          <p:nvPr/>
        </p:nvPicPr>
        <p:blipFill>
          <a:blip r:embed="rId2">
            <a:extLst/>
          </a:blip>
          <a:stretch>
            <a:fillRect/>
          </a:stretch>
        </p:blipFill>
        <p:spPr>
          <a:xfrm>
            <a:off x="7112000" y="3211771"/>
            <a:ext cx="10160000" cy="5842001"/>
          </a:xfrm>
          <a:prstGeom prst="rect">
            <a:avLst/>
          </a:prstGeom>
          <a:ln w="12700">
            <a:miter lim="400000"/>
          </a:ln>
        </p:spPr>
      </p:pic>
      <p:sp>
        <p:nvSpPr>
          <p:cNvPr id="184" name="for Heaps"/>
          <p:cNvSpPr/>
          <p:nvPr/>
        </p:nvSpPr>
        <p:spPr>
          <a:xfrm rot="21272117">
            <a:off x="8035655" y="7936467"/>
            <a:ext cx="8953607" cy="2146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1500">
                <a:solidFill>
                  <a:srgbClr val="A11F20"/>
                </a:solidFill>
                <a:latin typeface="DJB Vintage Find"/>
                <a:ea typeface="DJB Vintage Find"/>
                <a:cs typeface="DJB Vintage Find"/>
                <a:sym typeface="DJB Vintage Find"/>
              </a:defRPr>
            </a:lvl1pPr>
          </a:lstStyle>
          <a:p>
            <a:pPr/>
            <a:r>
              <a:t>for Heaps</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6" name="Why do we care about dele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Why do we care about delete?</a:t>
            </a:r>
          </a:p>
        </p:txBody>
      </p:sp>
      <p:sp>
        <p:nvSpPr>
          <p:cNvPr id="187" name="const int INIT_CAPACITY = 1000000;…"/>
          <p:cNvSpPr/>
          <p:nvPr/>
        </p:nvSpPr>
        <p:spPr>
          <a:xfrm>
            <a:off x="1029180" y="1776065"/>
            <a:ext cx="12564393" cy="116205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600">
                <a:latin typeface="Menlo"/>
                <a:ea typeface="Menlo"/>
                <a:cs typeface="Menlo"/>
                <a:sym typeface="Menlo"/>
              </a:defRPr>
            </a:pPr>
            <a:r>
              <a:rPr>
                <a:solidFill>
                  <a:srgbClr val="0433FF"/>
                </a:solidFill>
              </a:rPr>
              <a:t>const</a:t>
            </a:r>
            <a:r>
              <a:t> </a:t>
            </a:r>
            <a:r>
              <a:rPr>
                <a:solidFill>
                  <a:srgbClr val="0433FF"/>
                </a:solidFill>
              </a:rPr>
              <a:t>int</a:t>
            </a:r>
            <a:r>
              <a:t> INIT_CAPACITY = 1000000;</a:t>
            </a:r>
          </a:p>
          <a:p>
            <a:pPr algn="l" defTabSz="457200">
              <a:tabLst>
                <a:tab pos="558800" algn="l"/>
              </a:tabLst>
              <a:defRPr sz="3600">
                <a:latin typeface="Menlo"/>
                <a:ea typeface="Menlo"/>
                <a:cs typeface="Menlo"/>
                <a:sym typeface="Menlo"/>
              </a:defRPr>
            </a:pPr>
          </a:p>
          <a:p>
            <a:pPr algn="l" defTabSz="457200">
              <a:tabLst>
                <a:tab pos="558800" algn="l"/>
              </a:tabLst>
              <a:defRPr sz="3600">
                <a:latin typeface="Menlo"/>
                <a:ea typeface="Menlo"/>
                <a:cs typeface="Menlo"/>
                <a:sym typeface="Menlo"/>
              </a:defRPr>
            </a:pPr>
            <a:r>
              <a:rPr>
                <a:solidFill>
                  <a:srgbClr val="0433FF"/>
                </a:solidFill>
              </a:rPr>
              <a:t>class</a:t>
            </a:r>
            <a:r>
              <a:t> Demo {</a:t>
            </a:r>
          </a:p>
          <a:p>
            <a:pPr algn="l" defTabSz="457200">
              <a:tabLst>
                <a:tab pos="558800" algn="l"/>
              </a:tabLst>
              <a:defRPr sz="36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3600">
                <a:solidFill>
                  <a:srgbClr val="008F00"/>
                </a:solidFill>
                <a:latin typeface="Menlo"/>
                <a:ea typeface="Menlo"/>
                <a:cs typeface="Menlo"/>
                <a:sym typeface="Menlo"/>
              </a:defRPr>
            </a:pPr>
            <a:r>
              <a:rPr>
                <a:solidFill>
                  <a:srgbClr val="000000"/>
                </a:solidFill>
              </a:rPr>
              <a:t>    Demo(); </a:t>
            </a:r>
            <a:r>
              <a:t>// constructor</a:t>
            </a:r>
            <a:endParaRPr>
              <a:solidFill>
                <a:srgbClr val="000000"/>
              </a:solidFill>
            </a:endParaRP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t>string</a:t>
            </a:r>
            <a:r>
              <a:rPr>
                <a:solidFill>
                  <a:srgbClr val="000000"/>
                </a:solidFill>
              </a:rPr>
              <a:t> 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36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3600">
                <a:latin typeface="Menlo"/>
                <a:ea typeface="Menlo"/>
                <a:cs typeface="Menlo"/>
                <a:sym typeface="Menlo"/>
              </a:defRPr>
            </a:pPr>
            <a:r>
              <a:t>    </a:t>
            </a:r>
            <a:r>
              <a:rPr>
                <a:solidFill>
                  <a:srgbClr val="3495AF"/>
                </a:solidFill>
              </a:rPr>
              <a:t>string</a:t>
            </a:r>
            <a:r>
              <a:t> *bigArray;</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p>
          <a:p>
            <a:pPr algn="l" defTabSz="457200">
              <a:tabLst>
                <a:tab pos="558800" algn="l"/>
              </a:tabLst>
              <a:defRPr sz="3600">
                <a:latin typeface="Menlo"/>
                <a:ea typeface="Menlo"/>
                <a:cs typeface="Menlo"/>
                <a:sym typeface="Menlo"/>
              </a:defRPr>
            </a:pPr>
            <a:r>
              <a:rPr>
                <a:solidFill>
                  <a:srgbClr val="3495AF"/>
                </a:solidFill>
              </a:rPr>
              <a:t>Demo</a:t>
            </a:r>
            <a:r>
              <a:t>::Demo()</a:t>
            </a:r>
          </a:p>
          <a:p>
            <a:pPr algn="l" defTabSz="457200">
              <a:tabLst>
                <a:tab pos="558800" algn="l"/>
              </a:tabLst>
              <a:defRPr sz="3600">
                <a:latin typeface="Menlo"/>
                <a:ea typeface="Menlo"/>
                <a:cs typeface="Menlo"/>
                <a:sym typeface="Menlo"/>
              </a:defRPr>
            </a:pPr>
            <a:r>
              <a:t>{</a:t>
            </a: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t>bigArray</a:t>
            </a:r>
            <a:r>
              <a:rPr>
                <a:solidFill>
                  <a:srgbClr val="000000"/>
                </a:solidFill>
              </a:rPr>
              <a:t> = </a:t>
            </a:r>
            <a:r>
              <a:rPr>
                <a:solidFill>
                  <a:srgbClr val="0433FF"/>
                </a:solidFill>
              </a:rPr>
              <a:t>new</a:t>
            </a:r>
            <a:r>
              <a:rPr>
                <a:solidFill>
                  <a:srgbClr val="000000"/>
                </a:solidFill>
              </a:rPr>
              <a:t> </a:t>
            </a:r>
            <a:r>
              <a:t>string</a:t>
            </a:r>
            <a:r>
              <a:rPr>
                <a:solidFill>
                  <a:srgbClr val="000000"/>
                </a:solidFill>
              </a:rPr>
              <a:t>[</a:t>
            </a:r>
            <a:r>
              <a:t>INIT_CAPACITY</a:t>
            </a:r>
            <a:r>
              <a:rPr>
                <a:solidFill>
                  <a:srgbClr val="000000"/>
                </a:solidFill>
              </a:rPr>
              <a:t>];</a:t>
            </a:r>
            <a:endParaRPr>
              <a:solidFill>
                <a:srgbClr val="000000"/>
              </a:solidFill>
            </a:endParaRP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rPr>
                <a:solidFill>
                  <a:srgbClr val="0433FF"/>
                </a:solidFill>
              </a:rPr>
              <a:t>for</a:t>
            </a:r>
            <a:r>
              <a:rPr>
                <a:solidFill>
                  <a:srgbClr val="000000"/>
                </a:solidFill>
              </a:rPr>
              <a:t> (</a:t>
            </a:r>
            <a:r>
              <a:rPr>
                <a:solidFill>
                  <a:srgbClr val="0433FF"/>
                </a:solidFill>
              </a:rPr>
              <a:t>int</a:t>
            </a:r>
            <a:r>
              <a:rPr>
                <a:solidFill>
                  <a:srgbClr val="000000"/>
                </a:solidFill>
              </a:rPr>
              <a:t> i=0;i&lt;</a:t>
            </a:r>
            <a:r>
              <a:t>INIT_CAPACITY</a:t>
            </a:r>
            <a:r>
              <a:rPr>
                <a:solidFill>
                  <a:srgbClr val="000000"/>
                </a:solidFill>
              </a:rPr>
              <a:t>;i++) {</a:t>
            </a:r>
            <a:endParaRPr>
              <a:solidFill>
                <a:srgbClr val="000000"/>
              </a:solidFill>
            </a:endParaRPr>
          </a:p>
          <a:p>
            <a:pPr algn="l" defTabSz="457200">
              <a:tabLst>
                <a:tab pos="558800" algn="l"/>
              </a:tabLst>
              <a:defRPr sz="3600">
                <a:solidFill>
                  <a:srgbClr val="B4261A"/>
                </a:solidFill>
                <a:latin typeface="Menlo"/>
                <a:ea typeface="Menlo"/>
                <a:cs typeface="Menlo"/>
                <a:sym typeface="Menlo"/>
              </a:defRPr>
            </a:pPr>
            <a:r>
              <a:rPr>
                <a:solidFill>
                  <a:srgbClr val="000000"/>
                </a:solidFill>
              </a:rPr>
              <a:t>        </a:t>
            </a:r>
            <a:r>
              <a:rPr>
                <a:solidFill>
                  <a:srgbClr val="3495AF"/>
                </a:solidFill>
              </a:rPr>
              <a:t>bigArray</a:t>
            </a:r>
            <a:r>
              <a:rPr>
                <a:solidFill>
                  <a:srgbClr val="000000"/>
                </a:solidFill>
              </a:rPr>
              <a:t>[i] = </a:t>
            </a:r>
            <a:r>
              <a:t>"Lalalalalalalalala!"</a:t>
            </a:r>
            <a:r>
              <a:rPr>
                <a:solidFill>
                  <a:srgbClr val="000000"/>
                </a:solidFill>
              </a:rPr>
              <a:t>;</a:t>
            </a:r>
            <a:endParaRPr>
              <a:solidFill>
                <a:srgbClr val="000000"/>
              </a:solidFill>
            </a:endParaRPr>
          </a:p>
          <a:p>
            <a:pPr algn="l" defTabSz="457200">
              <a:tabLst>
                <a:tab pos="558800" algn="l"/>
              </a:tabLst>
              <a:defRPr sz="3600">
                <a:latin typeface="Menlo"/>
                <a:ea typeface="Menlo"/>
                <a:cs typeface="Menlo"/>
                <a:sym typeface="Menlo"/>
              </a:defRPr>
            </a:pPr>
            <a:r>
              <a:t>    }</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p>
          <a:p>
            <a:pPr algn="l" defTabSz="457200">
              <a:tabLst>
                <a:tab pos="558800" algn="l"/>
              </a:tabLst>
              <a:defRPr sz="3600">
                <a:solidFill>
                  <a:srgbClr val="3495AF"/>
                </a:solidFill>
                <a:latin typeface="Menlo"/>
                <a:ea typeface="Menlo"/>
                <a:cs typeface="Menlo"/>
                <a:sym typeface="Menlo"/>
              </a:defRPr>
            </a:pPr>
            <a:r>
              <a:t>string</a:t>
            </a:r>
            <a:r>
              <a:rPr>
                <a:solidFill>
                  <a:srgbClr val="000000"/>
                </a:solidFill>
              </a:rPr>
              <a:t> </a:t>
            </a:r>
            <a:r>
              <a:t>Demo</a:t>
            </a:r>
            <a:r>
              <a:rPr>
                <a:solidFill>
                  <a:srgbClr val="000000"/>
                </a:solidFill>
              </a:rPr>
              <a:t>::at(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3600">
                <a:latin typeface="Menlo"/>
                <a:ea typeface="Menlo"/>
                <a:cs typeface="Menlo"/>
                <a:sym typeface="Menlo"/>
              </a:defRPr>
            </a:pPr>
            <a:r>
              <a:t>{</a:t>
            </a: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rPr>
                <a:solidFill>
                  <a:srgbClr val="0433FF"/>
                </a:solidFill>
              </a:rPr>
              <a:t>return</a:t>
            </a:r>
            <a:r>
              <a:rPr>
                <a:solidFill>
                  <a:srgbClr val="000000"/>
                </a:solidFill>
              </a:rPr>
              <a:t> </a:t>
            </a:r>
            <a:r>
              <a:t>bigArray</a:t>
            </a:r>
            <a:r>
              <a:rPr>
                <a:solidFill>
                  <a:srgbClr val="000000"/>
                </a:solidFill>
              </a:rPr>
              <a:t>[i];</a:t>
            </a:r>
            <a:endParaRPr>
              <a:solidFill>
                <a:srgbClr val="000000"/>
              </a:solidFill>
            </a:endParaRPr>
          </a:p>
          <a:p>
            <a:pPr algn="l" defTabSz="457200">
              <a:tabLst>
                <a:tab pos="558800" algn="l"/>
              </a:tabLst>
              <a:defRPr sz="36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9" name="Why do we care about dele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Why do we care about delete?</a:t>
            </a:r>
          </a:p>
        </p:txBody>
      </p:sp>
      <p:sp>
        <p:nvSpPr>
          <p:cNvPr id="190" name="const int INIT_CAPACITY = 1000000;…"/>
          <p:cNvSpPr/>
          <p:nvPr/>
        </p:nvSpPr>
        <p:spPr>
          <a:xfrm>
            <a:off x="1029180" y="1776065"/>
            <a:ext cx="12564393" cy="116205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600">
                <a:latin typeface="Menlo"/>
                <a:ea typeface="Menlo"/>
                <a:cs typeface="Menlo"/>
                <a:sym typeface="Menlo"/>
              </a:defRPr>
            </a:pPr>
            <a:r>
              <a:rPr>
                <a:solidFill>
                  <a:srgbClr val="0433FF"/>
                </a:solidFill>
              </a:rPr>
              <a:t>const</a:t>
            </a:r>
            <a:r>
              <a:t> </a:t>
            </a:r>
            <a:r>
              <a:rPr>
                <a:solidFill>
                  <a:srgbClr val="0433FF"/>
                </a:solidFill>
              </a:rPr>
              <a:t>int</a:t>
            </a:r>
            <a:r>
              <a:t> INIT_CAPACITY = 1000000;</a:t>
            </a:r>
          </a:p>
          <a:p>
            <a:pPr algn="l" defTabSz="457200">
              <a:tabLst>
                <a:tab pos="558800" algn="l"/>
              </a:tabLst>
              <a:defRPr sz="3600">
                <a:latin typeface="Menlo"/>
                <a:ea typeface="Menlo"/>
                <a:cs typeface="Menlo"/>
                <a:sym typeface="Menlo"/>
              </a:defRPr>
            </a:pPr>
          </a:p>
          <a:p>
            <a:pPr algn="l" defTabSz="457200">
              <a:tabLst>
                <a:tab pos="558800" algn="l"/>
              </a:tabLst>
              <a:defRPr sz="3600">
                <a:latin typeface="Menlo"/>
                <a:ea typeface="Menlo"/>
                <a:cs typeface="Menlo"/>
                <a:sym typeface="Menlo"/>
              </a:defRPr>
            </a:pPr>
            <a:r>
              <a:rPr>
                <a:solidFill>
                  <a:srgbClr val="0433FF"/>
                </a:solidFill>
              </a:rPr>
              <a:t>class</a:t>
            </a:r>
            <a:r>
              <a:t> Demo {</a:t>
            </a:r>
          </a:p>
          <a:p>
            <a:pPr algn="l" defTabSz="457200">
              <a:tabLst>
                <a:tab pos="558800" algn="l"/>
              </a:tabLst>
              <a:defRPr sz="36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3600">
                <a:solidFill>
                  <a:srgbClr val="008F00"/>
                </a:solidFill>
                <a:latin typeface="Menlo"/>
                <a:ea typeface="Menlo"/>
                <a:cs typeface="Menlo"/>
                <a:sym typeface="Menlo"/>
              </a:defRPr>
            </a:pPr>
            <a:r>
              <a:rPr>
                <a:solidFill>
                  <a:srgbClr val="000000"/>
                </a:solidFill>
              </a:rPr>
              <a:t>    Demo(); </a:t>
            </a:r>
            <a:r>
              <a:t>// constructor</a:t>
            </a:r>
            <a:endParaRPr>
              <a:solidFill>
                <a:srgbClr val="000000"/>
              </a:solidFill>
            </a:endParaRP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t>string</a:t>
            </a:r>
            <a:r>
              <a:rPr>
                <a:solidFill>
                  <a:srgbClr val="000000"/>
                </a:solidFill>
              </a:rPr>
              <a:t> 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36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3600">
                <a:latin typeface="Menlo"/>
                <a:ea typeface="Menlo"/>
                <a:cs typeface="Menlo"/>
                <a:sym typeface="Menlo"/>
              </a:defRPr>
            </a:pPr>
            <a:r>
              <a:t>    </a:t>
            </a:r>
            <a:r>
              <a:rPr>
                <a:solidFill>
                  <a:srgbClr val="3495AF"/>
                </a:solidFill>
              </a:rPr>
              <a:t>string</a:t>
            </a:r>
            <a:r>
              <a:t> *bigArray;</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p>
          <a:p>
            <a:pPr algn="l" defTabSz="457200">
              <a:tabLst>
                <a:tab pos="558800" algn="l"/>
              </a:tabLst>
              <a:defRPr sz="3600">
                <a:latin typeface="Menlo"/>
                <a:ea typeface="Menlo"/>
                <a:cs typeface="Menlo"/>
                <a:sym typeface="Menlo"/>
              </a:defRPr>
            </a:pPr>
            <a:r>
              <a:rPr>
                <a:solidFill>
                  <a:srgbClr val="3495AF"/>
                </a:solidFill>
              </a:rPr>
              <a:t>Demo</a:t>
            </a:r>
            <a:r>
              <a:t>::Demo()</a:t>
            </a:r>
          </a:p>
          <a:p>
            <a:pPr algn="l" defTabSz="457200">
              <a:tabLst>
                <a:tab pos="558800" algn="l"/>
              </a:tabLst>
              <a:defRPr sz="3600">
                <a:latin typeface="Menlo"/>
                <a:ea typeface="Menlo"/>
                <a:cs typeface="Menlo"/>
                <a:sym typeface="Menlo"/>
              </a:defRPr>
            </a:pPr>
            <a:r>
              <a:t>{</a:t>
            </a: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t>bigArray</a:t>
            </a:r>
            <a:r>
              <a:rPr>
                <a:solidFill>
                  <a:srgbClr val="000000"/>
                </a:solidFill>
              </a:rPr>
              <a:t> = </a:t>
            </a:r>
            <a:r>
              <a:rPr>
                <a:solidFill>
                  <a:srgbClr val="0433FF"/>
                </a:solidFill>
              </a:rPr>
              <a:t>new</a:t>
            </a:r>
            <a:r>
              <a:rPr>
                <a:solidFill>
                  <a:srgbClr val="000000"/>
                </a:solidFill>
              </a:rPr>
              <a:t> </a:t>
            </a:r>
            <a:r>
              <a:t>string</a:t>
            </a:r>
            <a:r>
              <a:rPr>
                <a:solidFill>
                  <a:srgbClr val="000000"/>
                </a:solidFill>
              </a:rPr>
              <a:t>[</a:t>
            </a:r>
            <a:r>
              <a:t>INIT_CAPACITY</a:t>
            </a:r>
            <a:r>
              <a:rPr>
                <a:solidFill>
                  <a:srgbClr val="000000"/>
                </a:solidFill>
              </a:rPr>
              <a:t>];</a:t>
            </a:r>
            <a:endParaRPr>
              <a:solidFill>
                <a:srgbClr val="000000"/>
              </a:solidFill>
            </a:endParaRP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rPr>
                <a:solidFill>
                  <a:srgbClr val="0433FF"/>
                </a:solidFill>
              </a:rPr>
              <a:t>for</a:t>
            </a:r>
            <a:r>
              <a:rPr>
                <a:solidFill>
                  <a:srgbClr val="000000"/>
                </a:solidFill>
              </a:rPr>
              <a:t> (</a:t>
            </a:r>
            <a:r>
              <a:rPr>
                <a:solidFill>
                  <a:srgbClr val="0433FF"/>
                </a:solidFill>
              </a:rPr>
              <a:t>int</a:t>
            </a:r>
            <a:r>
              <a:rPr>
                <a:solidFill>
                  <a:srgbClr val="000000"/>
                </a:solidFill>
              </a:rPr>
              <a:t> i=0;i&lt;</a:t>
            </a:r>
            <a:r>
              <a:t>INIT_CAPACITY</a:t>
            </a:r>
            <a:r>
              <a:rPr>
                <a:solidFill>
                  <a:srgbClr val="000000"/>
                </a:solidFill>
              </a:rPr>
              <a:t>;i++) {</a:t>
            </a:r>
            <a:endParaRPr>
              <a:solidFill>
                <a:srgbClr val="000000"/>
              </a:solidFill>
            </a:endParaRPr>
          </a:p>
          <a:p>
            <a:pPr algn="l" defTabSz="457200">
              <a:tabLst>
                <a:tab pos="558800" algn="l"/>
              </a:tabLst>
              <a:defRPr sz="3600">
                <a:solidFill>
                  <a:srgbClr val="B4261A"/>
                </a:solidFill>
                <a:latin typeface="Menlo"/>
                <a:ea typeface="Menlo"/>
                <a:cs typeface="Menlo"/>
                <a:sym typeface="Menlo"/>
              </a:defRPr>
            </a:pPr>
            <a:r>
              <a:rPr>
                <a:solidFill>
                  <a:srgbClr val="000000"/>
                </a:solidFill>
              </a:rPr>
              <a:t>        </a:t>
            </a:r>
            <a:r>
              <a:rPr>
                <a:solidFill>
                  <a:srgbClr val="3495AF"/>
                </a:solidFill>
              </a:rPr>
              <a:t>bigArray</a:t>
            </a:r>
            <a:r>
              <a:rPr>
                <a:solidFill>
                  <a:srgbClr val="000000"/>
                </a:solidFill>
              </a:rPr>
              <a:t>[i] = </a:t>
            </a:r>
            <a:r>
              <a:t>"Lalalalalalalalala!"</a:t>
            </a:r>
            <a:r>
              <a:rPr>
                <a:solidFill>
                  <a:srgbClr val="000000"/>
                </a:solidFill>
              </a:rPr>
              <a:t>;</a:t>
            </a:r>
            <a:endParaRPr>
              <a:solidFill>
                <a:srgbClr val="000000"/>
              </a:solidFill>
            </a:endParaRPr>
          </a:p>
          <a:p>
            <a:pPr algn="l" defTabSz="457200">
              <a:tabLst>
                <a:tab pos="558800" algn="l"/>
              </a:tabLst>
              <a:defRPr sz="3600">
                <a:latin typeface="Menlo"/>
                <a:ea typeface="Menlo"/>
                <a:cs typeface="Menlo"/>
                <a:sym typeface="Menlo"/>
              </a:defRPr>
            </a:pPr>
            <a:r>
              <a:t>    }</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p>
          <a:p>
            <a:pPr algn="l" defTabSz="457200">
              <a:tabLst>
                <a:tab pos="558800" algn="l"/>
              </a:tabLst>
              <a:defRPr sz="3600">
                <a:solidFill>
                  <a:srgbClr val="3495AF"/>
                </a:solidFill>
                <a:latin typeface="Menlo"/>
                <a:ea typeface="Menlo"/>
                <a:cs typeface="Menlo"/>
                <a:sym typeface="Menlo"/>
              </a:defRPr>
            </a:pPr>
            <a:r>
              <a:t>string</a:t>
            </a:r>
            <a:r>
              <a:rPr>
                <a:solidFill>
                  <a:srgbClr val="000000"/>
                </a:solidFill>
              </a:rPr>
              <a:t> </a:t>
            </a:r>
            <a:r>
              <a:t>Demo</a:t>
            </a:r>
            <a:r>
              <a:rPr>
                <a:solidFill>
                  <a:srgbClr val="000000"/>
                </a:solidFill>
              </a:rPr>
              <a:t>::at(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3600">
                <a:latin typeface="Menlo"/>
                <a:ea typeface="Menlo"/>
                <a:cs typeface="Menlo"/>
                <a:sym typeface="Menlo"/>
              </a:defRPr>
            </a:pPr>
            <a:r>
              <a:t>{</a:t>
            </a: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rPr>
                <a:solidFill>
                  <a:srgbClr val="0433FF"/>
                </a:solidFill>
              </a:rPr>
              <a:t>return</a:t>
            </a:r>
            <a:r>
              <a:rPr>
                <a:solidFill>
                  <a:srgbClr val="000000"/>
                </a:solidFill>
              </a:rPr>
              <a:t> </a:t>
            </a:r>
            <a:r>
              <a:t>bigArray</a:t>
            </a:r>
            <a:r>
              <a:rPr>
                <a:solidFill>
                  <a:srgbClr val="000000"/>
                </a:solidFill>
              </a:rPr>
              <a:t>[i];</a:t>
            </a:r>
            <a:endParaRPr>
              <a:solidFill>
                <a:srgbClr val="000000"/>
              </a:solidFill>
            </a:endParaRPr>
          </a:p>
          <a:p>
            <a:pPr algn="l" defTabSz="457200">
              <a:tabLst>
                <a:tab pos="558800" algn="l"/>
              </a:tabLst>
              <a:defRPr sz="3600">
                <a:latin typeface="Menlo"/>
                <a:ea typeface="Menlo"/>
                <a:cs typeface="Menlo"/>
                <a:sym typeface="Menlo"/>
              </a:defRPr>
            </a:pPr>
            <a:r>
              <a:t>}</a:t>
            </a:r>
          </a:p>
        </p:txBody>
      </p:sp>
      <p:sp>
        <p:nvSpPr>
          <p:cNvPr id="191" name="Rounded Rectangle"/>
          <p:cNvSpPr/>
          <p:nvPr/>
        </p:nvSpPr>
        <p:spPr>
          <a:xfrm>
            <a:off x="865329" y="6951315"/>
            <a:ext cx="12627894" cy="4020530"/>
          </a:xfrm>
          <a:prstGeom prst="roundRect">
            <a:avLst>
              <a:gd name="adj" fmla="val 15000"/>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192" name="Line"/>
          <p:cNvSpPr/>
          <p:nvPr/>
        </p:nvSpPr>
        <p:spPr>
          <a:xfrm flipH="1">
            <a:off x="13102621" y="6876789"/>
            <a:ext cx="2773517" cy="1714647"/>
          </a:xfrm>
          <a:prstGeom prst="line">
            <a:avLst/>
          </a:prstGeom>
          <a:ln w="127000">
            <a:solidFill>
              <a:srgbClr val="7F0325"/>
            </a:solidFill>
            <a:miter lim="400000"/>
            <a:tailEnd type="triangle"/>
          </a:ln>
        </p:spPr>
        <p:txBody>
          <a:bodyPr lIns="50800" tIns="50800" rIns="50800" bIns="50800" anchor="ctr"/>
          <a:lstStyle/>
          <a:p>
            <a:pPr/>
          </a:p>
        </p:txBody>
      </p:sp>
      <p:sp>
        <p:nvSpPr>
          <p:cNvPr id="193" name="This is a lot of strings..."/>
          <p:cNvSpPr/>
          <p:nvPr/>
        </p:nvSpPr>
        <p:spPr>
          <a:xfrm>
            <a:off x="14914728" y="5794492"/>
            <a:ext cx="638238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This is a lot of strings...</a:t>
            </a:r>
          </a:p>
        </p:txBody>
      </p:sp>
      <p:sp>
        <p:nvSpPr>
          <p:cNvPr id="194" name="1MB array * (20 chars + ~30 bytes of overhead for each string) = 50MB per class instance"/>
          <p:cNvSpPr/>
          <p:nvPr/>
        </p:nvSpPr>
        <p:spPr>
          <a:xfrm>
            <a:off x="15570103" y="6957229"/>
            <a:ext cx="8307176"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1MB array * (20 chars + ~30 bytes of overhead for each string) = 50MB per class instance </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6" name="Why do we care about dele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Why do we care about delete?</a:t>
            </a:r>
          </a:p>
        </p:txBody>
      </p:sp>
      <p:sp>
        <p:nvSpPr>
          <p:cNvPr id="197" name="const int INIT_CAPACITY = 1000000;…"/>
          <p:cNvSpPr/>
          <p:nvPr/>
        </p:nvSpPr>
        <p:spPr>
          <a:xfrm>
            <a:off x="1029180" y="1776065"/>
            <a:ext cx="12564393" cy="116205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600">
                <a:latin typeface="Menlo"/>
                <a:ea typeface="Menlo"/>
                <a:cs typeface="Menlo"/>
                <a:sym typeface="Menlo"/>
              </a:defRPr>
            </a:pPr>
            <a:r>
              <a:rPr>
                <a:solidFill>
                  <a:srgbClr val="0433FF"/>
                </a:solidFill>
              </a:rPr>
              <a:t>const</a:t>
            </a:r>
            <a:r>
              <a:t> </a:t>
            </a:r>
            <a:r>
              <a:rPr>
                <a:solidFill>
                  <a:srgbClr val="0433FF"/>
                </a:solidFill>
              </a:rPr>
              <a:t>int</a:t>
            </a:r>
            <a:r>
              <a:t> INIT_CAPACITY = 1000000;</a:t>
            </a:r>
          </a:p>
          <a:p>
            <a:pPr algn="l" defTabSz="457200">
              <a:tabLst>
                <a:tab pos="558800" algn="l"/>
              </a:tabLst>
              <a:defRPr sz="3600">
                <a:latin typeface="Menlo"/>
                <a:ea typeface="Menlo"/>
                <a:cs typeface="Menlo"/>
                <a:sym typeface="Menlo"/>
              </a:defRPr>
            </a:pPr>
          </a:p>
          <a:p>
            <a:pPr algn="l" defTabSz="457200">
              <a:tabLst>
                <a:tab pos="558800" algn="l"/>
              </a:tabLst>
              <a:defRPr sz="3600">
                <a:latin typeface="Menlo"/>
                <a:ea typeface="Menlo"/>
                <a:cs typeface="Menlo"/>
                <a:sym typeface="Menlo"/>
              </a:defRPr>
            </a:pPr>
            <a:r>
              <a:rPr>
                <a:solidFill>
                  <a:srgbClr val="0433FF"/>
                </a:solidFill>
              </a:rPr>
              <a:t>class</a:t>
            </a:r>
            <a:r>
              <a:t> Demo {</a:t>
            </a:r>
          </a:p>
          <a:p>
            <a:pPr algn="l" defTabSz="457200">
              <a:tabLst>
                <a:tab pos="558800" algn="l"/>
              </a:tabLst>
              <a:defRPr sz="36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3600">
                <a:solidFill>
                  <a:srgbClr val="008F00"/>
                </a:solidFill>
                <a:latin typeface="Menlo"/>
                <a:ea typeface="Menlo"/>
                <a:cs typeface="Menlo"/>
                <a:sym typeface="Menlo"/>
              </a:defRPr>
            </a:pPr>
            <a:r>
              <a:rPr>
                <a:solidFill>
                  <a:srgbClr val="000000"/>
                </a:solidFill>
              </a:rPr>
              <a:t>    Demo(); </a:t>
            </a:r>
            <a:r>
              <a:t>// constructor</a:t>
            </a:r>
            <a:endParaRPr>
              <a:solidFill>
                <a:srgbClr val="000000"/>
              </a:solidFill>
            </a:endParaRP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t>string</a:t>
            </a:r>
            <a:r>
              <a:rPr>
                <a:solidFill>
                  <a:srgbClr val="000000"/>
                </a:solidFill>
              </a:rPr>
              <a:t> 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36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3600">
                <a:latin typeface="Menlo"/>
                <a:ea typeface="Menlo"/>
                <a:cs typeface="Menlo"/>
                <a:sym typeface="Menlo"/>
              </a:defRPr>
            </a:pPr>
            <a:r>
              <a:t>    </a:t>
            </a:r>
            <a:r>
              <a:rPr>
                <a:solidFill>
                  <a:srgbClr val="3495AF"/>
                </a:solidFill>
              </a:rPr>
              <a:t>string</a:t>
            </a:r>
            <a:r>
              <a:t> *bigArray;</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p>
          <a:p>
            <a:pPr algn="l" defTabSz="457200">
              <a:tabLst>
                <a:tab pos="558800" algn="l"/>
              </a:tabLst>
              <a:defRPr sz="3600">
                <a:latin typeface="Menlo"/>
                <a:ea typeface="Menlo"/>
                <a:cs typeface="Menlo"/>
                <a:sym typeface="Menlo"/>
              </a:defRPr>
            </a:pPr>
            <a:r>
              <a:rPr>
                <a:solidFill>
                  <a:srgbClr val="3495AF"/>
                </a:solidFill>
              </a:rPr>
              <a:t>Demo</a:t>
            </a:r>
            <a:r>
              <a:t>::Demo()</a:t>
            </a:r>
          </a:p>
          <a:p>
            <a:pPr algn="l" defTabSz="457200">
              <a:tabLst>
                <a:tab pos="558800" algn="l"/>
              </a:tabLst>
              <a:defRPr sz="3600">
                <a:latin typeface="Menlo"/>
                <a:ea typeface="Menlo"/>
                <a:cs typeface="Menlo"/>
                <a:sym typeface="Menlo"/>
              </a:defRPr>
            </a:pPr>
            <a:r>
              <a:t>{</a:t>
            </a: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t>bigArray</a:t>
            </a:r>
            <a:r>
              <a:rPr>
                <a:solidFill>
                  <a:srgbClr val="000000"/>
                </a:solidFill>
              </a:rPr>
              <a:t> = </a:t>
            </a:r>
            <a:r>
              <a:rPr>
                <a:solidFill>
                  <a:srgbClr val="0433FF"/>
                </a:solidFill>
              </a:rPr>
              <a:t>new</a:t>
            </a:r>
            <a:r>
              <a:rPr>
                <a:solidFill>
                  <a:srgbClr val="000000"/>
                </a:solidFill>
              </a:rPr>
              <a:t> </a:t>
            </a:r>
            <a:r>
              <a:t>string</a:t>
            </a:r>
            <a:r>
              <a:rPr>
                <a:solidFill>
                  <a:srgbClr val="000000"/>
                </a:solidFill>
              </a:rPr>
              <a:t>[</a:t>
            </a:r>
            <a:r>
              <a:t>INIT_CAPACITY</a:t>
            </a:r>
            <a:r>
              <a:rPr>
                <a:solidFill>
                  <a:srgbClr val="000000"/>
                </a:solidFill>
              </a:rPr>
              <a:t>];</a:t>
            </a:r>
            <a:endParaRPr>
              <a:solidFill>
                <a:srgbClr val="000000"/>
              </a:solidFill>
            </a:endParaRP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rPr>
                <a:solidFill>
                  <a:srgbClr val="0433FF"/>
                </a:solidFill>
              </a:rPr>
              <a:t>for</a:t>
            </a:r>
            <a:r>
              <a:rPr>
                <a:solidFill>
                  <a:srgbClr val="000000"/>
                </a:solidFill>
              </a:rPr>
              <a:t> (</a:t>
            </a:r>
            <a:r>
              <a:rPr>
                <a:solidFill>
                  <a:srgbClr val="0433FF"/>
                </a:solidFill>
              </a:rPr>
              <a:t>int</a:t>
            </a:r>
            <a:r>
              <a:rPr>
                <a:solidFill>
                  <a:srgbClr val="000000"/>
                </a:solidFill>
              </a:rPr>
              <a:t> i=0;i&lt;</a:t>
            </a:r>
            <a:r>
              <a:t>INIT_CAPACITY</a:t>
            </a:r>
            <a:r>
              <a:rPr>
                <a:solidFill>
                  <a:srgbClr val="000000"/>
                </a:solidFill>
              </a:rPr>
              <a:t>;i++) {</a:t>
            </a:r>
            <a:endParaRPr>
              <a:solidFill>
                <a:srgbClr val="000000"/>
              </a:solidFill>
            </a:endParaRPr>
          </a:p>
          <a:p>
            <a:pPr algn="l" defTabSz="457200">
              <a:tabLst>
                <a:tab pos="558800" algn="l"/>
              </a:tabLst>
              <a:defRPr sz="3600">
                <a:solidFill>
                  <a:srgbClr val="B4261A"/>
                </a:solidFill>
                <a:latin typeface="Menlo"/>
                <a:ea typeface="Menlo"/>
                <a:cs typeface="Menlo"/>
                <a:sym typeface="Menlo"/>
              </a:defRPr>
            </a:pPr>
            <a:r>
              <a:rPr>
                <a:solidFill>
                  <a:srgbClr val="000000"/>
                </a:solidFill>
              </a:rPr>
              <a:t>        </a:t>
            </a:r>
            <a:r>
              <a:rPr>
                <a:solidFill>
                  <a:srgbClr val="3495AF"/>
                </a:solidFill>
              </a:rPr>
              <a:t>bigArray</a:t>
            </a:r>
            <a:r>
              <a:rPr>
                <a:solidFill>
                  <a:srgbClr val="000000"/>
                </a:solidFill>
              </a:rPr>
              <a:t>[i] = </a:t>
            </a:r>
            <a:r>
              <a:t>"Lalalalalalalalala!"</a:t>
            </a:r>
            <a:r>
              <a:rPr>
                <a:solidFill>
                  <a:srgbClr val="000000"/>
                </a:solidFill>
              </a:rPr>
              <a:t>;</a:t>
            </a:r>
            <a:endParaRPr>
              <a:solidFill>
                <a:srgbClr val="000000"/>
              </a:solidFill>
            </a:endParaRPr>
          </a:p>
          <a:p>
            <a:pPr algn="l" defTabSz="457200">
              <a:tabLst>
                <a:tab pos="558800" algn="l"/>
              </a:tabLst>
              <a:defRPr sz="3600">
                <a:latin typeface="Menlo"/>
                <a:ea typeface="Menlo"/>
                <a:cs typeface="Menlo"/>
                <a:sym typeface="Menlo"/>
              </a:defRPr>
            </a:pPr>
            <a:r>
              <a:t>    }</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p>
          <a:p>
            <a:pPr algn="l" defTabSz="457200">
              <a:tabLst>
                <a:tab pos="558800" algn="l"/>
              </a:tabLst>
              <a:defRPr sz="3600">
                <a:solidFill>
                  <a:srgbClr val="3495AF"/>
                </a:solidFill>
                <a:latin typeface="Menlo"/>
                <a:ea typeface="Menlo"/>
                <a:cs typeface="Menlo"/>
                <a:sym typeface="Menlo"/>
              </a:defRPr>
            </a:pPr>
            <a:r>
              <a:t>string</a:t>
            </a:r>
            <a:r>
              <a:rPr>
                <a:solidFill>
                  <a:srgbClr val="000000"/>
                </a:solidFill>
              </a:rPr>
              <a:t> </a:t>
            </a:r>
            <a:r>
              <a:t>Demo</a:t>
            </a:r>
            <a:r>
              <a:rPr>
                <a:solidFill>
                  <a:srgbClr val="000000"/>
                </a:solidFill>
              </a:rPr>
              <a:t>::at(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3600">
                <a:latin typeface="Menlo"/>
                <a:ea typeface="Menlo"/>
                <a:cs typeface="Menlo"/>
                <a:sym typeface="Menlo"/>
              </a:defRPr>
            </a:pPr>
            <a:r>
              <a:t>{</a:t>
            </a: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rPr>
                <a:solidFill>
                  <a:srgbClr val="0433FF"/>
                </a:solidFill>
              </a:rPr>
              <a:t>return</a:t>
            </a:r>
            <a:r>
              <a:rPr>
                <a:solidFill>
                  <a:srgbClr val="000000"/>
                </a:solidFill>
              </a:rPr>
              <a:t> </a:t>
            </a:r>
            <a:r>
              <a:t>bigArray</a:t>
            </a:r>
            <a:r>
              <a:rPr>
                <a:solidFill>
                  <a:srgbClr val="000000"/>
                </a:solidFill>
              </a:rPr>
              <a:t>[i];</a:t>
            </a:r>
            <a:endParaRPr>
              <a:solidFill>
                <a:srgbClr val="000000"/>
              </a:solidFill>
            </a:endParaRPr>
          </a:p>
          <a:p>
            <a:pPr algn="l" defTabSz="457200">
              <a:tabLst>
                <a:tab pos="558800" algn="l"/>
              </a:tabLst>
              <a:defRPr sz="3600">
                <a:latin typeface="Menlo"/>
                <a:ea typeface="Menlo"/>
                <a:cs typeface="Menlo"/>
                <a:sym typeface="Menlo"/>
              </a:defRPr>
            </a:pPr>
            <a:r>
              <a:t>}</a:t>
            </a:r>
          </a:p>
        </p:txBody>
      </p:sp>
      <p:sp>
        <p:nvSpPr>
          <p:cNvPr id="198" name="int main()…"/>
          <p:cNvSpPr/>
          <p:nvPr/>
        </p:nvSpPr>
        <p:spPr>
          <a:xfrm>
            <a:off x="14935908" y="6415161"/>
            <a:ext cx="8710787" cy="53721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600">
                <a:latin typeface="Menlo"/>
                <a:ea typeface="Menlo"/>
                <a:cs typeface="Menlo"/>
                <a:sym typeface="Menlo"/>
              </a:defRPr>
            </a:pPr>
            <a:r>
              <a:rPr>
                <a:solidFill>
                  <a:srgbClr val="0433FF"/>
                </a:solidFill>
              </a:rPr>
              <a:t>int</a:t>
            </a:r>
            <a:r>
              <a:t> main()</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r>
              <a:t>    </a:t>
            </a:r>
            <a:r>
              <a:rPr>
                <a:solidFill>
                  <a:srgbClr val="0433FF"/>
                </a:solidFill>
              </a:rPr>
              <a:t>for</a:t>
            </a:r>
            <a:r>
              <a:t> (</a:t>
            </a:r>
            <a:r>
              <a:rPr>
                <a:solidFill>
                  <a:srgbClr val="0433FF"/>
                </a:solidFill>
              </a:rPr>
              <a:t>int</a:t>
            </a:r>
            <a:r>
              <a:t> i=0;i&lt;10000;i++){</a:t>
            </a:r>
          </a:p>
          <a:p>
            <a:pPr algn="l" defTabSz="457200">
              <a:tabLst>
                <a:tab pos="558800" algn="l"/>
              </a:tabLst>
              <a:defRPr sz="3600">
                <a:latin typeface="Menlo"/>
                <a:ea typeface="Menlo"/>
                <a:cs typeface="Menlo"/>
                <a:sym typeface="Menlo"/>
              </a:defRPr>
            </a:pPr>
            <a:r>
              <a:t>        </a:t>
            </a:r>
            <a:r>
              <a:rPr>
                <a:solidFill>
                  <a:srgbClr val="3495AF"/>
                </a:solidFill>
              </a:rPr>
              <a:t>Demo</a:t>
            </a:r>
            <a:r>
              <a:t> demo;</a:t>
            </a:r>
          </a:p>
          <a:p>
            <a:pPr algn="l" defTabSz="457200">
              <a:tabLst>
                <a:tab pos="558800" algn="l"/>
              </a:tabLst>
              <a:defRPr sz="3600">
                <a:latin typeface="Menlo"/>
                <a:ea typeface="Menlo"/>
                <a:cs typeface="Menlo"/>
                <a:sym typeface="Menlo"/>
              </a:defRPr>
            </a:pPr>
            <a:r>
              <a:t>        cout &lt;&lt; i &lt;&lt; </a:t>
            </a:r>
            <a:r>
              <a:rPr>
                <a:solidFill>
                  <a:srgbClr val="B4261A"/>
                </a:solidFill>
              </a:rPr>
              <a:t>": "</a:t>
            </a:r>
            <a:r>
              <a:t> </a:t>
            </a:r>
          </a:p>
          <a:p>
            <a:pPr algn="l" defTabSz="457200">
              <a:tabLst>
                <a:tab pos="558800" algn="l"/>
              </a:tabLst>
              <a:defRPr sz="3600">
                <a:latin typeface="Menlo"/>
                <a:ea typeface="Menlo"/>
                <a:cs typeface="Menlo"/>
                <a:sym typeface="Menlo"/>
              </a:defRPr>
            </a:pPr>
            <a:r>
              <a:t>             &lt;&lt; demo.at(1234) </a:t>
            </a:r>
          </a:p>
          <a:p>
            <a:pPr algn="l" defTabSz="457200">
              <a:tabLst>
                <a:tab pos="558800" algn="l"/>
              </a:tabLst>
              <a:defRPr sz="3600">
                <a:latin typeface="Menlo"/>
                <a:ea typeface="Menlo"/>
                <a:cs typeface="Menlo"/>
                <a:sym typeface="Menlo"/>
              </a:defRPr>
            </a:pPr>
            <a:r>
              <a:t>             &lt;&lt; endl;</a:t>
            </a:r>
          </a:p>
          <a:p>
            <a:pPr algn="l" defTabSz="457200">
              <a:tabLst>
                <a:tab pos="558800" algn="l"/>
              </a:tabLst>
              <a:defRPr sz="3600">
                <a:latin typeface="Menlo"/>
                <a:ea typeface="Menlo"/>
                <a:cs typeface="Menlo"/>
                <a:sym typeface="Menlo"/>
              </a:defRPr>
            </a:pPr>
            <a:r>
              <a:t>    }</a:t>
            </a:r>
          </a:p>
          <a:p>
            <a:pPr algn="l" defTabSz="457200">
              <a:tabLst>
                <a:tab pos="558800" algn="l"/>
              </a:tabLst>
              <a:defRPr sz="36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36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0" name="Why do we care about dele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Why do we care about delete?</a:t>
            </a:r>
          </a:p>
        </p:txBody>
      </p:sp>
      <p:sp>
        <p:nvSpPr>
          <p:cNvPr id="201" name="const int INIT_CAPACITY = 1000000;…"/>
          <p:cNvSpPr/>
          <p:nvPr/>
        </p:nvSpPr>
        <p:spPr>
          <a:xfrm>
            <a:off x="1029180" y="1776065"/>
            <a:ext cx="12564393" cy="116205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600">
                <a:latin typeface="Menlo"/>
                <a:ea typeface="Menlo"/>
                <a:cs typeface="Menlo"/>
                <a:sym typeface="Menlo"/>
              </a:defRPr>
            </a:pPr>
            <a:r>
              <a:rPr>
                <a:solidFill>
                  <a:srgbClr val="0433FF"/>
                </a:solidFill>
              </a:rPr>
              <a:t>const</a:t>
            </a:r>
            <a:r>
              <a:t> </a:t>
            </a:r>
            <a:r>
              <a:rPr>
                <a:solidFill>
                  <a:srgbClr val="0433FF"/>
                </a:solidFill>
              </a:rPr>
              <a:t>int</a:t>
            </a:r>
            <a:r>
              <a:t> INIT_CAPACITY = 1000000;</a:t>
            </a:r>
          </a:p>
          <a:p>
            <a:pPr algn="l" defTabSz="457200">
              <a:tabLst>
                <a:tab pos="558800" algn="l"/>
              </a:tabLst>
              <a:defRPr sz="3600">
                <a:latin typeface="Menlo"/>
                <a:ea typeface="Menlo"/>
                <a:cs typeface="Menlo"/>
                <a:sym typeface="Menlo"/>
              </a:defRPr>
            </a:pPr>
          </a:p>
          <a:p>
            <a:pPr algn="l" defTabSz="457200">
              <a:tabLst>
                <a:tab pos="558800" algn="l"/>
              </a:tabLst>
              <a:defRPr sz="3600">
                <a:latin typeface="Menlo"/>
                <a:ea typeface="Menlo"/>
                <a:cs typeface="Menlo"/>
                <a:sym typeface="Menlo"/>
              </a:defRPr>
            </a:pPr>
            <a:r>
              <a:rPr>
                <a:solidFill>
                  <a:srgbClr val="0433FF"/>
                </a:solidFill>
              </a:rPr>
              <a:t>class</a:t>
            </a:r>
            <a:r>
              <a:t> Demo {</a:t>
            </a:r>
          </a:p>
          <a:p>
            <a:pPr algn="l" defTabSz="457200">
              <a:tabLst>
                <a:tab pos="558800" algn="l"/>
              </a:tabLst>
              <a:defRPr sz="36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3600">
                <a:solidFill>
                  <a:srgbClr val="008F00"/>
                </a:solidFill>
                <a:latin typeface="Menlo"/>
                <a:ea typeface="Menlo"/>
                <a:cs typeface="Menlo"/>
                <a:sym typeface="Menlo"/>
              </a:defRPr>
            </a:pPr>
            <a:r>
              <a:rPr>
                <a:solidFill>
                  <a:srgbClr val="000000"/>
                </a:solidFill>
              </a:rPr>
              <a:t>    Demo(); </a:t>
            </a:r>
            <a:r>
              <a:t>// constructor</a:t>
            </a:r>
            <a:endParaRPr>
              <a:solidFill>
                <a:srgbClr val="000000"/>
              </a:solidFill>
            </a:endParaRP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t>string</a:t>
            </a:r>
            <a:r>
              <a:rPr>
                <a:solidFill>
                  <a:srgbClr val="000000"/>
                </a:solidFill>
              </a:rPr>
              <a:t> 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36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3600">
                <a:latin typeface="Menlo"/>
                <a:ea typeface="Menlo"/>
                <a:cs typeface="Menlo"/>
                <a:sym typeface="Menlo"/>
              </a:defRPr>
            </a:pPr>
            <a:r>
              <a:t>    </a:t>
            </a:r>
            <a:r>
              <a:rPr>
                <a:solidFill>
                  <a:srgbClr val="3495AF"/>
                </a:solidFill>
              </a:rPr>
              <a:t>string</a:t>
            </a:r>
            <a:r>
              <a:t> *bigArray;</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p>
          <a:p>
            <a:pPr algn="l" defTabSz="457200">
              <a:tabLst>
                <a:tab pos="558800" algn="l"/>
              </a:tabLst>
              <a:defRPr sz="3600">
                <a:latin typeface="Menlo"/>
                <a:ea typeface="Menlo"/>
                <a:cs typeface="Menlo"/>
                <a:sym typeface="Menlo"/>
              </a:defRPr>
            </a:pPr>
            <a:r>
              <a:rPr>
                <a:solidFill>
                  <a:srgbClr val="3495AF"/>
                </a:solidFill>
              </a:rPr>
              <a:t>Demo</a:t>
            </a:r>
            <a:r>
              <a:t>::Demo()</a:t>
            </a:r>
          </a:p>
          <a:p>
            <a:pPr algn="l" defTabSz="457200">
              <a:tabLst>
                <a:tab pos="558800" algn="l"/>
              </a:tabLst>
              <a:defRPr sz="3600">
                <a:latin typeface="Menlo"/>
                <a:ea typeface="Menlo"/>
                <a:cs typeface="Menlo"/>
                <a:sym typeface="Menlo"/>
              </a:defRPr>
            </a:pPr>
            <a:r>
              <a:t>{</a:t>
            </a: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t>bigArray</a:t>
            </a:r>
            <a:r>
              <a:rPr>
                <a:solidFill>
                  <a:srgbClr val="000000"/>
                </a:solidFill>
              </a:rPr>
              <a:t> = </a:t>
            </a:r>
            <a:r>
              <a:rPr>
                <a:solidFill>
                  <a:srgbClr val="0433FF"/>
                </a:solidFill>
              </a:rPr>
              <a:t>new</a:t>
            </a:r>
            <a:r>
              <a:rPr>
                <a:solidFill>
                  <a:srgbClr val="000000"/>
                </a:solidFill>
              </a:rPr>
              <a:t> </a:t>
            </a:r>
            <a:r>
              <a:t>string</a:t>
            </a:r>
            <a:r>
              <a:rPr>
                <a:solidFill>
                  <a:srgbClr val="000000"/>
                </a:solidFill>
              </a:rPr>
              <a:t>[</a:t>
            </a:r>
            <a:r>
              <a:t>INIT_CAPACITY</a:t>
            </a:r>
            <a:r>
              <a:rPr>
                <a:solidFill>
                  <a:srgbClr val="000000"/>
                </a:solidFill>
              </a:rPr>
              <a:t>];</a:t>
            </a:r>
            <a:endParaRPr>
              <a:solidFill>
                <a:srgbClr val="000000"/>
              </a:solidFill>
            </a:endParaRP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rPr>
                <a:solidFill>
                  <a:srgbClr val="0433FF"/>
                </a:solidFill>
              </a:rPr>
              <a:t>for</a:t>
            </a:r>
            <a:r>
              <a:rPr>
                <a:solidFill>
                  <a:srgbClr val="000000"/>
                </a:solidFill>
              </a:rPr>
              <a:t> (</a:t>
            </a:r>
            <a:r>
              <a:rPr>
                <a:solidFill>
                  <a:srgbClr val="0433FF"/>
                </a:solidFill>
              </a:rPr>
              <a:t>int</a:t>
            </a:r>
            <a:r>
              <a:rPr>
                <a:solidFill>
                  <a:srgbClr val="000000"/>
                </a:solidFill>
              </a:rPr>
              <a:t> i=0;i&lt;</a:t>
            </a:r>
            <a:r>
              <a:t>INIT_CAPACITY</a:t>
            </a:r>
            <a:r>
              <a:rPr>
                <a:solidFill>
                  <a:srgbClr val="000000"/>
                </a:solidFill>
              </a:rPr>
              <a:t>;i++) {</a:t>
            </a:r>
            <a:endParaRPr>
              <a:solidFill>
                <a:srgbClr val="000000"/>
              </a:solidFill>
            </a:endParaRPr>
          </a:p>
          <a:p>
            <a:pPr algn="l" defTabSz="457200">
              <a:tabLst>
                <a:tab pos="558800" algn="l"/>
              </a:tabLst>
              <a:defRPr sz="3600">
                <a:solidFill>
                  <a:srgbClr val="B4261A"/>
                </a:solidFill>
                <a:latin typeface="Menlo"/>
                <a:ea typeface="Menlo"/>
                <a:cs typeface="Menlo"/>
                <a:sym typeface="Menlo"/>
              </a:defRPr>
            </a:pPr>
            <a:r>
              <a:rPr>
                <a:solidFill>
                  <a:srgbClr val="000000"/>
                </a:solidFill>
              </a:rPr>
              <a:t>        </a:t>
            </a:r>
            <a:r>
              <a:rPr>
                <a:solidFill>
                  <a:srgbClr val="3495AF"/>
                </a:solidFill>
              </a:rPr>
              <a:t>bigArray</a:t>
            </a:r>
            <a:r>
              <a:rPr>
                <a:solidFill>
                  <a:srgbClr val="000000"/>
                </a:solidFill>
              </a:rPr>
              <a:t>[i] = </a:t>
            </a:r>
            <a:r>
              <a:t>"Lalalalalalalalala!"</a:t>
            </a:r>
            <a:r>
              <a:rPr>
                <a:solidFill>
                  <a:srgbClr val="000000"/>
                </a:solidFill>
              </a:rPr>
              <a:t>;</a:t>
            </a:r>
            <a:endParaRPr>
              <a:solidFill>
                <a:srgbClr val="000000"/>
              </a:solidFill>
            </a:endParaRPr>
          </a:p>
          <a:p>
            <a:pPr algn="l" defTabSz="457200">
              <a:tabLst>
                <a:tab pos="558800" algn="l"/>
              </a:tabLst>
              <a:defRPr sz="3600">
                <a:latin typeface="Menlo"/>
                <a:ea typeface="Menlo"/>
                <a:cs typeface="Menlo"/>
                <a:sym typeface="Menlo"/>
              </a:defRPr>
            </a:pPr>
            <a:r>
              <a:t>    }</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p>
          <a:p>
            <a:pPr algn="l" defTabSz="457200">
              <a:tabLst>
                <a:tab pos="558800" algn="l"/>
              </a:tabLst>
              <a:defRPr sz="3600">
                <a:solidFill>
                  <a:srgbClr val="3495AF"/>
                </a:solidFill>
                <a:latin typeface="Menlo"/>
                <a:ea typeface="Menlo"/>
                <a:cs typeface="Menlo"/>
                <a:sym typeface="Menlo"/>
              </a:defRPr>
            </a:pPr>
            <a:r>
              <a:t>string</a:t>
            </a:r>
            <a:r>
              <a:rPr>
                <a:solidFill>
                  <a:srgbClr val="000000"/>
                </a:solidFill>
              </a:rPr>
              <a:t> </a:t>
            </a:r>
            <a:r>
              <a:t>Demo</a:t>
            </a:r>
            <a:r>
              <a:rPr>
                <a:solidFill>
                  <a:srgbClr val="000000"/>
                </a:solidFill>
              </a:rPr>
              <a:t>::at(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3600">
                <a:latin typeface="Menlo"/>
                <a:ea typeface="Menlo"/>
                <a:cs typeface="Menlo"/>
                <a:sym typeface="Menlo"/>
              </a:defRPr>
            </a:pPr>
            <a:r>
              <a:t>{</a:t>
            </a: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rPr>
                <a:solidFill>
                  <a:srgbClr val="0433FF"/>
                </a:solidFill>
              </a:rPr>
              <a:t>return</a:t>
            </a:r>
            <a:r>
              <a:rPr>
                <a:solidFill>
                  <a:srgbClr val="000000"/>
                </a:solidFill>
              </a:rPr>
              <a:t> </a:t>
            </a:r>
            <a:r>
              <a:t>bigArray</a:t>
            </a:r>
            <a:r>
              <a:rPr>
                <a:solidFill>
                  <a:srgbClr val="000000"/>
                </a:solidFill>
              </a:rPr>
              <a:t>[i];</a:t>
            </a:r>
            <a:endParaRPr>
              <a:solidFill>
                <a:srgbClr val="000000"/>
              </a:solidFill>
            </a:endParaRPr>
          </a:p>
          <a:p>
            <a:pPr algn="l" defTabSz="457200">
              <a:tabLst>
                <a:tab pos="558800" algn="l"/>
              </a:tabLst>
              <a:defRPr sz="3600">
                <a:latin typeface="Menlo"/>
                <a:ea typeface="Menlo"/>
                <a:cs typeface="Menlo"/>
                <a:sym typeface="Menlo"/>
              </a:defRPr>
            </a:pPr>
            <a:r>
              <a:t>}</a:t>
            </a:r>
          </a:p>
        </p:txBody>
      </p:sp>
      <p:sp>
        <p:nvSpPr>
          <p:cNvPr id="202" name="int main()…"/>
          <p:cNvSpPr/>
          <p:nvPr/>
        </p:nvSpPr>
        <p:spPr>
          <a:xfrm>
            <a:off x="14935908" y="6415161"/>
            <a:ext cx="8710787" cy="53721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600">
                <a:latin typeface="Menlo"/>
                <a:ea typeface="Menlo"/>
                <a:cs typeface="Menlo"/>
                <a:sym typeface="Menlo"/>
              </a:defRPr>
            </a:pPr>
            <a:r>
              <a:rPr>
                <a:solidFill>
                  <a:srgbClr val="0433FF"/>
                </a:solidFill>
              </a:rPr>
              <a:t>int</a:t>
            </a:r>
            <a:r>
              <a:t> main()</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r>
              <a:t>    </a:t>
            </a:r>
            <a:r>
              <a:rPr>
                <a:solidFill>
                  <a:srgbClr val="0433FF"/>
                </a:solidFill>
              </a:rPr>
              <a:t>for</a:t>
            </a:r>
            <a:r>
              <a:t> (</a:t>
            </a:r>
            <a:r>
              <a:rPr>
                <a:solidFill>
                  <a:srgbClr val="0433FF"/>
                </a:solidFill>
              </a:rPr>
              <a:t>int</a:t>
            </a:r>
            <a:r>
              <a:t> i=0;i&lt;10000;i++){</a:t>
            </a:r>
          </a:p>
          <a:p>
            <a:pPr algn="l" defTabSz="457200">
              <a:tabLst>
                <a:tab pos="558800" algn="l"/>
              </a:tabLst>
              <a:defRPr sz="3600">
                <a:latin typeface="Menlo"/>
                <a:ea typeface="Menlo"/>
                <a:cs typeface="Menlo"/>
                <a:sym typeface="Menlo"/>
              </a:defRPr>
            </a:pPr>
            <a:r>
              <a:t>        </a:t>
            </a:r>
            <a:r>
              <a:rPr>
                <a:solidFill>
                  <a:srgbClr val="3495AF"/>
                </a:solidFill>
              </a:rPr>
              <a:t>Demo</a:t>
            </a:r>
            <a:r>
              <a:t> demo;</a:t>
            </a:r>
          </a:p>
          <a:p>
            <a:pPr algn="l" defTabSz="457200">
              <a:tabLst>
                <a:tab pos="558800" algn="l"/>
              </a:tabLst>
              <a:defRPr sz="3600">
                <a:latin typeface="Menlo"/>
                <a:ea typeface="Menlo"/>
                <a:cs typeface="Menlo"/>
                <a:sym typeface="Menlo"/>
              </a:defRPr>
            </a:pPr>
            <a:r>
              <a:t>        cout &lt;&lt; i &lt;&lt; </a:t>
            </a:r>
            <a:r>
              <a:rPr>
                <a:solidFill>
                  <a:srgbClr val="B4261A"/>
                </a:solidFill>
              </a:rPr>
              <a:t>": "</a:t>
            </a:r>
            <a:r>
              <a:t> </a:t>
            </a:r>
          </a:p>
          <a:p>
            <a:pPr algn="l" defTabSz="457200">
              <a:tabLst>
                <a:tab pos="558800" algn="l"/>
              </a:tabLst>
              <a:defRPr sz="3600">
                <a:latin typeface="Menlo"/>
                <a:ea typeface="Menlo"/>
                <a:cs typeface="Menlo"/>
                <a:sym typeface="Menlo"/>
              </a:defRPr>
            </a:pPr>
            <a:r>
              <a:t>             &lt;&lt; demo.at(1234) </a:t>
            </a:r>
          </a:p>
          <a:p>
            <a:pPr algn="l" defTabSz="457200">
              <a:tabLst>
                <a:tab pos="558800" algn="l"/>
              </a:tabLst>
              <a:defRPr sz="3600">
                <a:latin typeface="Menlo"/>
                <a:ea typeface="Menlo"/>
                <a:cs typeface="Menlo"/>
                <a:sym typeface="Menlo"/>
              </a:defRPr>
            </a:pPr>
            <a:r>
              <a:t>             &lt;&lt; endl;</a:t>
            </a:r>
          </a:p>
          <a:p>
            <a:pPr algn="l" defTabSz="457200">
              <a:tabLst>
                <a:tab pos="558800" algn="l"/>
              </a:tabLst>
              <a:defRPr sz="3600">
                <a:latin typeface="Menlo"/>
                <a:ea typeface="Menlo"/>
                <a:cs typeface="Menlo"/>
                <a:sym typeface="Menlo"/>
              </a:defRPr>
            </a:pPr>
            <a:r>
              <a:t>    }</a:t>
            </a:r>
          </a:p>
          <a:p>
            <a:pPr algn="l" defTabSz="457200">
              <a:tabLst>
                <a:tab pos="558800" algn="l"/>
              </a:tabLst>
              <a:defRPr sz="36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3600">
                <a:latin typeface="Menlo"/>
                <a:ea typeface="Menlo"/>
                <a:cs typeface="Menlo"/>
                <a:sym typeface="Menlo"/>
              </a:defRPr>
            </a:pPr>
            <a:r>
              <a:t>}</a:t>
            </a:r>
          </a:p>
        </p:txBody>
      </p:sp>
      <p:sp>
        <p:nvSpPr>
          <p:cNvPr id="203" name="Line"/>
          <p:cNvSpPr/>
          <p:nvPr/>
        </p:nvSpPr>
        <p:spPr>
          <a:xfrm flipH="1">
            <a:off x="19249603" y="5227290"/>
            <a:ext cx="558601" cy="2898290"/>
          </a:xfrm>
          <a:prstGeom prst="line">
            <a:avLst/>
          </a:prstGeom>
          <a:ln w="127000">
            <a:solidFill>
              <a:srgbClr val="7F0325"/>
            </a:solidFill>
            <a:miter lim="400000"/>
            <a:tailEnd type="triangle"/>
          </a:ln>
        </p:spPr>
        <p:txBody>
          <a:bodyPr lIns="50800" tIns="50800" rIns="50800" bIns="50800" anchor="ctr"/>
          <a:lstStyle/>
          <a:p>
            <a:pPr/>
          </a:p>
        </p:txBody>
      </p:sp>
      <p:sp>
        <p:nvSpPr>
          <p:cNvPr id="204" name="Let's do this 10000 times...after about 40 or so, we will use 2GB of memory..."/>
          <p:cNvSpPr/>
          <p:nvPr/>
        </p:nvSpPr>
        <p:spPr>
          <a:xfrm>
            <a:off x="16331023" y="1959991"/>
            <a:ext cx="6288262"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Let's do this 10000 times...after about 40 or so, we will use 2GB of memory...</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6" name="Why do we care about dele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Why do we care about delete?</a:t>
            </a:r>
          </a:p>
        </p:txBody>
      </p:sp>
      <p:sp>
        <p:nvSpPr>
          <p:cNvPr id="207" name="const int INIT_CAPACITY = 1000000;…"/>
          <p:cNvSpPr/>
          <p:nvPr/>
        </p:nvSpPr>
        <p:spPr>
          <a:xfrm>
            <a:off x="1029180" y="1776065"/>
            <a:ext cx="12564393" cy="116205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600">
                <a:latin typeface="Menlo"/>
                <a:ea typeface="Menlo"/>
                <a:cs typeface="Menlo"/>
                <a:sym typeface="Menlo"/>
              </a:defRPr>
            </a:pPr>
            <a:r>
              <a:rPr>
                <a:solidFill>
                  <a:srgbClr val="0433FF"/>
                </a:solidFill>
              </a:rPr>
              <a:t>const</a:t>
            </a:r>
            <a:r>
              <a:t> </a:t>
            </a:r>
            <a:r>
              <a:rPr>
                <a:solidFill>
                  <a:srgbClr val="0433FF"/>
                </a:solidFill>
              </a:rPr>
              <a:t>int</a:t>
            </a:r>
            <a:r>
              <a:t> INIT_CAPACITY = 1000000;</a:t>
            </a:r>
          </a:p>
          <a:p>
            <a:pPr algn="l" defTabSz="457200">
              <a:tabLst>
                <a:tab pos="558800" algn="l"/>
              </a:tabLst>
              <a:defRPr sz="3600">
                <a:latin typeface="Menlo"/>
                <a:ea typeface="Menlo"/>
                <a:cs typeface="Menlo"/>
                <a:sym typeface="Menlo"/>
              </a:defRPr>
            </a:pPr>
          </a:p>
          <a:p>
            <a:pPr algn="l" defTabSz="457200">
              <a:tabLst>
                <a:tab pos="558800" algn="l"/>
              </a:tabLst>
              <a:defRPr sz="3600">
                <a:latin typeface="Menlo"/>
                <a:ea typeface="Menlo"/>
                <a:cs typeface="Menlo"/>
                <a:sym typeface="Menlo"/>
              </a:defRPr>
            </a:pPr>
            <a:r>
              <a:rPr>
                <a:solidFill>
                  <a:srgbClr val="0433FF"/>
                </a:solidFill>
              </a:rPr>
              <a:t>class</a:t>
            </a:r>
            <a:r>
              <a:t> Demo {</a:t>
            </a:r>
          </a:p>
          <a:p>
            <a:pPr algn="l" defTabSz="457200">
              <a:tabLst>
                <a:tab pos="558800" algn="l"/>
              </a:tabLst>
              <a:defRPr sz="36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3600">
                <a:solidFill>
                  <a:srgbClr val="008F00"/>
                </a:solidFill>
                <a:latin typeface="Menlo"/>
                <a:ea typeface="Menlo"/>
                <a:cs typeface="Menlo"/>
                <a:sym typeface="Menlo"/>
              </a:defRPr>
            </a:pPr>
            <a:r>
              <a:rPr>
                <a:solidFill>
                  <a:srgbClr val="000000"/>
                </a:solidFill>
              </a:rPr>
              <a:t>    Demo(); </a:t>
            </a:r>
            <a:r>
              <a:t>// constructor</a:t>
            </a:r>
            <a:endParaRPr>
              <a:solidFill>
                <a:srgbClr val="000000"/>
              </a:solidFill>
            </a:endParaRP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t>string</a:t>
            </a:r>
            <a:r>
              <a:rPr>
                <a:solidFill>
                  <a:srgbClr val="000000"/>
                </a:solidFill>
              </a:rPr>
              <a:t> 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36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3600">
                <a:latin typeface="Menlo"/>
                <a:ea typeface="Menlo"/>
                <a:cs typeface="Menlo"/>
                <a:sym typeface="Menlo"/>
              </a:defRPr>
            </a:pPr>
            <a:r>
              <a:t>    </a:t>
            </a:r>
            <a:r>
              <a:rPr>
                <a:solidFill>
                  <a:srgbClr val="3495AF"/>
                </a:solidFill>
              </a:rPr>
              <a:t>string</a:t>
            </a:r>
            <a:r>
              <a:t> *bigArray;</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p>
          <a:p>
            <a:pPr algn="l" defTabSz="457200">
              <a:tabLst>
                <a:tab pos="558800" algn="l"/>
              </a:tabLst>
              <a:defRPr sz="3600">
                <a:latin typeface="Menlo"/>
                <a:ea typeface="Menlo"/>
                <a:cs typeface="Menlo"/>
                <a:sym typeface="Menlo"/>
              </a:defRPr>
            </a:pPr>
            <a:r>
              <a:rPr>
                <a:solidFill>
                  <a:srgbClr val="3495AF"/>
                </a:solidFill>
              </a:rPr>
              <a:t>Demo</a:t>
            </a:r>
            <a:r>
              <a:t>::Demo()</a:t>
            </a:r>
          </a:p>
          <a:p>
            <a:pPr algn="l" defTabSz="457200">
              <a:tabLst>
                <a:tab pos="558800" algn="l"/>
              </a:tabLst>
              <a:defRPr sz="3600">
                <a:latin typeface="Menlo"/>
                <a:ea typeface="Menlo"/>
                <a:cs typeface="Menlo"/>
                <a:sym typeface="Menlo"/>
              </a:defRPr>
            </a:pPr>
            <a:r>
              <a:t>{</a:t>
            </a: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t>bigArray</a:t>
            </a:r>
            <a:r>
              <a:rPr>
                <a:solidFill>
                  <a:srgbClr val="000000"/>
                </a:solidFill>
              </a:rPr>
              <a:t> = </a:t>
            </a:r>
            <a:r>
              <a:rPr>
                <a:solidFill>
                  <a:srgbClr val="0433FF"/>
                </a:solidFill>
              </a:rPr>
              <a:t>new</a:t>
            </a:r>
            <a:r>
              <a:rPr>
                <a:solidFill>
                  <a:srgbClr val="000000"/>
                </a:solidFill>
              </a:rPr>
              <a:t> </a:t>
            </a:r>
            <a:r>
              <a:t>string</a:t>
            </a:r>
            <a:r>
              <a:rPr>
                <a:solidFill>
                  <a:srgbClr val="000000"/>
                </a:solidFill>
              </a:rPr>
              <a:t>[</a:t>
            </a:r>
            <a:r>
              <a:t>INIT_CAPACITY</a:t>
            </a:r>
            <a:r>
              <a:rPr>
                <a:solidFill>
                  <a:srgbClr val="000000"/>
                </a:solidFill>
              </a:rPr>
              <a:t>];</a:t>
            </a:r>
            <a:endParaRPr>
              <a:solidFill>
                <a:srgbClr val="000000"/>
              </a:solidFill>
            </a:endParaRP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rPr>
                <a:solidFill>
                  <a:srgbClr val="0433FF"/>
                </a:solidFill>
              </a:rPr>
              <a:t>for</a:t>
            </a:r>
            <a:r>
              <a:rPr>
                <a:solidFill>
                  <a:srgbClr val="000000"/>
                </a:solidFill>
              </a:rPr>
              <a:t> (</a:t>
            </a:r>
            <a:r>
              <a:rPr>
                <a:solidFill>
                  <a:srgbClr val="0433FF"/>
                </a:solidFill>
              </a:rPr>
              <a:t>int</a:t>
            </a:r>
            <a:r>
              <a:rPr>
                <a:solidFill>
                  <a:srgbClr val="000000"/>
                </a:solidFill>
              </a:rPr>
              <a:t> i=0;i&lt;</a:t>
            </a:r>
            <a:r>
              <a:t>INIT_CAPACITY</a:t>
            </a:r>
            <a:r>
              <a:rPr>
                <a:solidFill>
                  <a:srgbClr val="000000"/>
                </a:solidFill>
              </a:rPr>
              <a:t>;i++) {</a:t>
            </a:r>
            <a:endParaRPr>
              <a:solidFill>
                <a:srgbClr val="000000"/>
              </a:solidFill>
            </a:endParaRPr>
          </a:p>
          <a:p>
            <a:pPr algn="l" defTabSz="457200">
              <a:tabLst>
                <a:tab pos="558800" algn="l"/>
              </a:tabLst>
              <a:defRPr sz="3600">
                <a:solidFill>
                  <a:srgbClr val="B4261A"/>
                </a:solidFill>
                <a:latin typeface="Menlo"/>
                <a:ea typeface="Menlo"/>
                <a:cs typeface="Menlo"/>
                <a:sym typeface="Menlo"/>
              </a:defRPr>
            </a:pPr>
            <a:r>
              <a:rPr>
                <a:solidFill>
                  <a:srgbClr val="000000"/>
                </a:solidFill>
              </a:rPr>
              <a:t>        </a:t>
            </a:r>
            <a:r>
              <a:rPr>
                <a:solidFill>
                  <a:srgbClr val="3495AF"/>
                </a:solidFill>
              </a:rPr>
              <a:t>bigArray</a:t>
            </a:r>
            <a:r>
              <a:rPr>
                <a:solidFill>
                  <a:srgbClr val="000000"/>
                </a:solidFill>
              </a:rPr>
              <a:t>[i] = </a:t>
            </a:r>
            <a:r>
              <a:t>"Lalalalalalalalala!"</a:t>
            </a:r>
            <a:r>
              <a:rPr>
                <a:solidFill>
                  <a:srgbClr val="000000"/>
                </a:solidFill>
              </a:rPr>
              <a:t>;</a:t>
            </a:r>
            <a:endParaRPr>
              <a:solidFill>
                <a:srgbClr val="000000"/>
              </a:solidFill>
            </a:endParaRPr>
          </a:p>
          <a:p>
            <a:pPr algn="l" defTabSz="457200">
              <a:tabLst>
                <a:tab pos="558800" algn="l"/>
              </a:tabLst>
              <a:defRPr sz="3600">
                <a:latin typeface="Menlo"/>
                <a:ea typeface="Menlo"/>
                <a:cs typeface="Menlo"/>
                <a:sym typeface="Menlo"/>
              </a:defRPr>
            </a:pPr>
            <a:r>
              <a:t>    }</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p>
          <a:p>
            <a:pPr algn="l" defTabSz="457200">
              <a:tabLst>
                <a:tab pos="558800" algn="l"/>
              </a:tabLst>
              <a:defRPr sz="3600">
                <a:solidFill>
                  <a:srgbClr val="3495AF"/>
                </a:solidFill>
                <a:latin typeface="Menlo"/>
                <a:ea typeface="Menlo"/>
                <a:cs typeface="Menlo"/>
                <a:sym typeface="Menlo"/>
              </a:defRPr>
            </a:pPr>
            <a:r>
              <a:t>string</a:t>
            </a:r>
            <a:r>
              <a:rPr>
                <a:solidFill>
                  <a:srgbClr val="000000"/>
                </a:solidFill>
              </a:rPr>
              <a:t> </a:t>
            </a:r>
            <a:r>
              <a:t>Demo</a:t>
            </a:r>
            <a:r>
              <a:rPr>
                <a:solidFill>
                  <a:srgbClr val="000000"/>
                </a:solidFill>
              </a:rPr>
              <a:t>::at(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3600">
                <a:latin typeface="Menlo"/>
                <a:ea typeface="Menlo"/>
                <a:cs typeface="Menlo"/>
                <a:sym typeface="Menlo"/>
              </a:defRPr>
            </a:pPr>
            <a:r>
              <a:t>{</a:t>
            </a:r>
          </a:p>
          <a:p>
            <a:pPr algn="l" defTabSz="457200">
              <a:tabLst>
                <a:tab pos="558800" algn="l"/>
              </a:tabLst>
              <a:defRPr sz="3600">
                <a:solidFill>
                  <a:srgbClr val="3495AF"/>
                </a:solidFill>
                <a:latin typeface="Menlo"/>
                <a:ea typeface="Menlo"/>
                <a:cs typeface="Menlo"/>
                <a:sym typeface="Menlo"/>
              </a:defRPr>
            </a:pPr>
            <a:r>
              <a:rPr>
                <a:solidFill>
                  <a:srgbClr val="000000"/>
                </a:solidFill>
              </a:rPr>
              <a:t>    </a:t>
            </a:r>
            <a:r>
              <a:rPr>
                <a:solidFill>
                  <a:srgbClr val="0433FF"/>
                </a:solidFill>
              </a:rPr>
              <a:t>return</a:t>
            </a:r>
            <a:r>
              <a:rPr>
                <a:solidFill>
                  <a:srgbClr val="000000"/>
                </a:solidFill>
              </a:rPr>
              <a:t> </a:t>
            </a:r>
            <a:r>
              <a:t>bigArray</a:t>
            </a:r>
            <a:r>
              <a:rPr>
                <a:solidFill>
                  <a:srgbClr val="000000"/>
                </a:solidFill>
              </a:rPr>
              <a:t>[i];</a:t>
            </a:r>
            <a:endParaRPr>
              <a:solidFill>
                <a:srgbClr val="000000"/>
              </a:solidFill>
            </a:endParaRPr>
          </a:p>
          <a:p>
            <a:pPr algn="l" defTabSz="457200">
              <a:tabLst>
                <a:tab pos="558800" algn="l"/>
              </a:tabLst>
              <a:defRPr sz="3600">
                <a:latin typeface="Menlo"/>
                <a:ea typeface="Menlo"/>
                <a:cs typeface="Menlo"/>
                <a:sym typeface="Menlo"/>
              </a:defRPr>
            </a:pPr>
            <a:r>
              <a:t>}</a:t>
            </a:r>
          </a:p>
        </p:txBody>
      </p:sp>
      <p:sp>
        <p:nvSpPr>
          <p:cNvPr id="208" name="int main()…"/>
          <p:cNvSpPr/>
          <p:nvPr/>
        </p:nvSpPr>
        <p:spPr>
          <a:xfrm>
            <a:off x="14935908" y="6589956"/>
            <a:ext cx="8710787" cy="53721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3600">
                <a:latin typeface="Menlo"/>
                <a:ea typeface="Menlo"/>
                <a:cs typeface="Menlo"/>
                <a:sym typeface="Menlo"/>
              </a:defRPr>
            </a:pPr>
            <a:r>
              <a:rPr>
                <a:solidFill>
                  <a:srgbClr val="0433FF"/>
                </a:solidFill>
              </a:rPr>
              <a:t>int</a:t>
            </a:r>
            <a:r>
              <a:t> main()</a:t>
            </a:r>
          </a:p>
          <a:p>
            <a:pPr algn="l" defTabSz="457200">
              <a:tabLst>
                <a:tab pos="558800" algn="l"/>
              </a:tabLst>
              <a:defRPr sz="3600">
                <a:latin typeface="Menlo"/>
                <a:ea typeface="Menlo"/>
                <a:cs typeface="Menlo"/>
                <a:sym typeface="Menlo"/>
              </a:defRPr>
            </a:pPr>
            <a:r>
              <a:t>{</a:t>
            </a:r>
          </a:p>
          <a:p>
            <a:pPr algn="l" defTabSz="457200">
              <a:tabLst>
                <a:tab pos="558800" algn="l"/>
              </a:tabLst>
              <a:defRPr sz="3600">
                <a:latin typeface="Menlo"/>
                <a:ea typeface="Menlo"/>
                <a:cs typeface="Menlo"/>
                <a:sym typeface="Menlo"/>
              </a:defRPr>
            </a:pPr>
            <a:r>
              <a:t>    </a:t>
            </a:r>
            <a:r>
              <a:rPr>
                <a:solidFill>
                  <a:srgbClr val="0433FF"/>
                </a:solidFill>
              </a:rPr>
              <a:t>for</a:t>
            </a:r>
            <a:r>
              <a:t> (</a:t>
            </a:r>
            <a:r>
              <a:rPr>
                <a:solidFill>
                  <a:srgbClr val="0433FF"/>
                </a:solidFill>
              </a:rPr>
              <a:t>int</a:t>
            </a:r>
            <a:r>
              <a:t> i=0;i&lt;10000;i++){</a:t>
            </a:r>
          </a:p>
          <a:p>
            <a:pPr algn="l" defTabSz="457200">
              <a:tabLst>
                <a:tab pos="558800" algn="l"/>
              </a:tabLst>
              <a:defRPr sz="3600">
                <a:latin typeface="Menlo"/>
                <a:ea typeface="Menlo"/>
                <a:cs typeface="Menlo"/>
                <a:sym typeface="Menlo"/>
              </a:defRPr>
            </a:pPr>
            <a:r>
              <a:t>        </a:t>
            </a:r>
            <a:r>
              <a:rPr>
                <a:solidFill>
                  <a:srgbClr val="3495AF"/>
                </a:solidFill>
              </a:rPr>
              <a:t>Demo</a:t>
            </a:r>
            <a:r>
              <a:t> demo;</a:t>
            </a:r>
          </a:p>
          <a:p>
            <a:pPr algn="l" defTabSz="457200">
              <a:tabLst>
                <a:tab pos="558800" algn="l"/>
              </a:tabLst>
              <a:defRPr sz="3600">
                <a:latin typeface="Menlo"/>
                <a:ea typeface="Menlo"/>
                <a:cs typeface="Menlo"/>
                <a:sym typeface="Menlo"/>
              </a:defRPr>
            </a:pPr>
            <a:r>
              <a:t>        cout &lt;&lt; i &lt;&lt; </a:t>
            </a:r>
            <a:r>
              <a:rPr>
                <a:solidFill>
                  <a:srgbClr val="B4261A"/>
                </a:solidFill>
              </a:rPr>
              <a:t>": "</a:t>
            </a:r>
            <a:r>
              <a:t> </a:t>
            </a:r>
          </a:p>
          <a:p>
            <a:pPr algn="l" defTabSz="457200">
              <a:tabLst>
                <a:tab pos="558800" algn="l"/>
              </a:tabLst>
              <a:defRPr sz="3600">
                <a:latin typeface="Menlo"/>
                <a:ea typeface="Menlo"/>
                <a:cs typeface="Menlo"/>
                <a:sym typeface="Menlo"/>
              </a:defRPr>
            </a:pPr>
            <a:r>
              <a:t>             &lt;&lt; demo.at(1234) </a:t>
            </a:r>
          </a:p>
          <a:p>
            <a:pPr algn="l" defTabSz="457200">
              <a:tabLst>
                <a:tab pos="558800" algn="l"/>
              </a:tabLst>
              <a:defRPr sz="3600">
                <a:latin typeface="Menlo"/>
                <a:ea typeface="Menlo"/>
                <a:cs typeface="Menlo"/>
                <a:sym typeface="Menlo"/>
              </a:defRPr>
            </a:pPr>
            <a:r>
              <a:t>             &lt;&lt; endl;</a:t>
            </a:r>
          </a:p>
          <a:p>
            <a:pPr algn="l" defTabSz="457200">
              <a:tabLst>
                <a:tab pos="558800" algn="l"/>
              </a:tabLst>
              <a:defRPr sz="3600">
                <a:latin typeface="Menlo"/>
                <a:ea typeface="Menlo"/>
                <a:cs typeface="Menlo"/>
                <a:sym typeface="Menlo"/>
              </a:defRPr>
            </a:pPr>
            <a:r>
              <a:t>    }</a:t>
            </a:r>
          </a:p>
          <a:p>
            <a:pPr algn="l" defTabSz="457200">
              <a:tabLst>
                <a:tab pos="558800" algn="l"/>
              </a:tabLst>
              <a:defRPr sz="36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3600">
                <a:latin typeface="Menlo"/>
                <a:ea typeface="Menlo"/>
                <a:cs typeface="Menlo"/>
                <a:sym typeface="Menlo"/>
              </a:defRPr>
            </a:pPr>
            <a:r>
              <a:t>}</a:t>
            </a:r>
          </a:p>
        </p:txBody>
      </p:sp>
      <p:pic>
        <p:nvPicPr>
          <p:cNvPr id="209" name="pasted-image.tiff" descr="pasted-image.tiff"/>
          <p:cNvPicPr>
            <a:picLocks noChangeAspect="1"/>
          </p:cNvPicPr>
          <p:nvPr/>
        </p:nvPicPr>
        <p:blipFill>
          <a:blip r:embed="rId2">
            <a:extLst/>
          </a:blip>
          <a:stretch>
            <a:fillRect/>
          </a:stretch>
        </p:blipFill>
        <p:spPr>
          <a:xfrm>
            <a:off x="17862551" y="3046185"/>
            <a:ext cx="2857501" cy="2857501"/>
          </a:xfrm>
          <a:prstGeom prst="rect">
            <a:avLst/>
          </a:prstGeom>
          <a:ln w="12700">
            <a:miter lim="400000"/>
          </a:ln>
        </p:spPr>
      </p:pic>
      <p:sp>
        <p:nvSpPr>
          <p:cNvPr id="210" name="Let's see what happens!"/>
          <p:cNvSpPr/>
          <p:nvPr/>
        </p:nvSpPr>
        <p:spPr>
          <a:xfrm>
            <a:off x="15888019" y="1859346"/>
            <a:ext cx="680656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see what happens!</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2" name="The VectorInt Class: Implement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The VectorInt Class: Implementation</a:t>
            </a:r>
          </a:p>
        </p:txBody>
      </p:sp>
      <p:sp>
        <p:nvSpPr>
          <p:cNvPr id="213" name="In order to demonstrate how useful (and necessary) dynamic memory is, let's implement a Vector that has the following properties:…"/>
          <p:cNvSpPr/>
          <p:nvPr>
            <p:ph type="title" idx="4294967295"/>
          </p:nvPr>
        </p:nvSpPr>
        <p:spPr>
          <a:xfrm>
            <a:off x="233924" y="2244372"/>
            <a:ext cx="13683724" cy="10614696"/>
          </a:xfrm>
          <a:prstGeom prst="rect">
            <a:avLst/>
          </a:prstGeom>
        </p:spPr>
        <p:txBody>
          <a:bodyPr lIns="76200" tIns="76200" rIns="76200" bIns="76200" anchor="t">
            <a:noAutofit/>
          </a:bodyPr>
          <a:lstStyle/>
          <a:p>
            <a:pPr marL="1343868" indent="-769510" defTabSz="819150">
              <a:lnSpc>
                <a:spcPct val="90000"/>
              </a:lnSpc>
              <a:buClr>
                <a:srgbClr val="777775"/>
              </a:buClr>
              <a:buSzPct val="115000"/>
              <a:buFont typeface="Helvetica Neue"/>
              <a:buChar char="•"/>
              <a:defRPr sz="5200"/>
            </a:pPr>
            <a:r>
              <a:t>In order to demonstrate how useful (and necessary) dynamic memory is, let's implement a Vector that has the following properties:</a:t>
            </a:r>
          </a:p>
          <a:p>
            <a:pPr lvl="1" marL="1788368" indent="-769510" defTabSz="819150">
              <a:lnSpc>
                <a:spcPct val="90000"/>
              </a:lnSpc>
              <a:buClr>
                <a:srgbClr val="777775"/>
              </a:buClr>
              <a:buSzPct val="115000"/>
              <a:buFont typeface="Helvetica Neue"/>
              <a:defRPr sz="5200"/>
            </a:pPr>
            <a:r>
              <a:t>It can hold </a:t>
            </a:r>
            <a:r>
              <a:rPr b="1" sz="5400">
                <a:latin typeface="Courier New"/>
                <a:ea typeface="Courier New"/>
                <a:cs typeface="Courier New"/>
                <a:sym typeface="Courier New"/>
              </a:rPr>
              <a:t>int</a:t>
            </a:r>
            <a:r>
              <a:t>s (unfortunately, it is beyond the scope of this class to create a Vector that can hold </a:t>
            </a:r>
            <a:r>
              <a:rPr i="1">
                <a:latin typeface="Helvetica Neue"/>
                <a:ea typeface="Helvetica Neue"/>
                <a:cs typeface="Helvetica Neue"/>
                <a:sym typeface="Helvetica Neue"/>
              </a:rPr>
              <a:t>any</a:t>
            </a:r>
            <a:r>
              <a:t> type)</a:t>
            </a:r>
          </a:p>
          <a:p>
            <a:pPr lvl="1" marL="1788368" indent="-769510" defTabSz="819150">
              <a:lnSpc>
                <a:spcPct val="90000"/>
              </a:lnSpc>
              <a:buClr>
                <a:srgbClr val="777775"/>
              </a:buClr>
              <a:buSzPct val="115000"/>
              <a:buFont typeface="Helvetica Neue"/>
              <a:defRPr sz="5200"/>
            </a:pPr>
            <a:r>
              <a:t>It has useful Vector functions: </a:t>
            </a:r>
            <a:r>
              <a:rPr b="1" sz="4800">
                <a:latin typeface="Courier New"/>
                <a:ea typeface="Courier New"/>
                <a:cs typeface="Courier New"/>
                <a:sym typeface="Courier New"/>
              </a:rPr>
              <a:t>add(),</a:t>
            </a:r>
            <a:r>
              <a:t> </a:t>
            </a:r>
            <a:r>
              <a:rPr b="1" sz="4800">
                <a:latin typeface="Courier New"/>
                <a:ea typeface="Courier New"/>
                <a:cs typeface="Courier New"/>
                <a:sym typeface="Courier New"/>
              </a:rPr>
              <a:t>insert(), get(), remove(), isEmpty(), size(), &lt;&lt; overload</a:t>
            </a:r>
            <a:endParaRPr b="1" sz="4800">
              <a:latin typeface="Courier New"/>
              <a:ea typeface="Courier New"/>
              <a:cs typeface="Courier New"/>
              <a:sym typeface="Courier New"/>
            </a:endParaRPr>
          </a:p>
          <a:p>
            <a:pPr lvl="1" marL="1788368" indent="-769510" defTabSz="819150">
              <a:lnSpc>
                <a:spcPct val="90000"/>
              </a:lnSpc>
              <a:buClr>
                <a:srgbClr val="777775"/>
              </a:buClr>
              <a:buSzPct val="115000"/>
              <a:buFont typeface="Helvetica Neue"/>
              <a:defRPr sz="5200"/>
            </a:pPr>
            <a:r>
              <a:t>We can add as many elements as we would like</a:t>
            </a:r>
          </a:p>
          <a:p>
            <a:pPr lvl="1" marL="1788368" indent="-769510" defTabSz="819150">
              <a:lnSpc>
                <a:spcPct val="90000"/>
              </a:lnSpc>
              <a:buClr>
                <a:srgbClr val="777775"/>
              </a:buClr>
              <a:buSzPct val="115000"/>
              <a:buFont typeface="Helvetica Neue"/>
              <a:defRPr sz="5200"/>
            </a:pPr>
            <a:r>
              <a:t>It cleans up its own memory</a:t>
            </a:r>
          </a:p>
        </p:txBody>
      </p:sp>
      <p:pic>
        <p:nvPicPr>
          <p:cNvPr id="214" name="pasted-image.png" descr="pasted-image.png"/>
          <p:cNvPicPr>
            <a:picLocks noChangeAspect="1"/>
          </p:cNvPicPr>
          <p:nvPr/>
        </p:nvPicPr>
        <p:blipFill>
          <a:blip r:embed="rId2">
            <a:extLst/>
          </a:blip>
          <a:stretch>
            <a:fillRect/>
          </a:stretch>
        </p:blipFill>
        <p:spPr>
          <a:xfrm rot="2360980">
            <a:off x="13366923" y="5624564"/>
            <a:ext cx="11415660" cy="2466872"/>
          </a:xfrm>
          <a:prstGeom prst="rect">
            <a:avLst/>
          </a:prstGeom>
          <a:ln w="12700">
            <a:miter lim="400000"/>
          </a:ln>
        </p:spPr>
      </p:pic>
      <p:pic>
        <p:nvPicPr>
          <p:cNvPr id="215" name="image31.png" descr="image31.png"/>
          <p:cNvPicPr>
            <a:picLocks noChangeAspect="1"/>
          </p:cNvPicPr>
          <p:nvPr/>
        </p:nvPicPr>
        <p:blipFill>
          <a:blip r:embed="rId3">
            <a:extLst/>
          </a:blip>
          <a:stretch>
            <a:fillRect/>
          </a:stretch>
        </p:blipFill>
        <p:spPr>
          <a:xfrm>
            <a:off x="14025001" y="10189888"/>
            <a:ext cx="3210427" cy="3012860"/>
          </a:xfrm>
          <a:prstGeom prst="rect">
            <a:avLst/>
          </a:prstGeom>
          <a:ln w="12700">
            <a:miter lim="400000"/>
          </a:ln>
        </p:spPr>
      </p:pic>
      <p:pic>
        <p:nvPicPr>
          <p:cNvPr id="216" name="key.jpg" descr="key.jpg"/>
          <p:cNvPicPr>
            <a:picLocks noChangeAspect="1"/>
          </p:cNvPicPr>
          <p:nvPr/>
        </p:nvPicPr>
        <p:blipFill>
          <a:blip r:embed="rId4">
            <a:extLst/>
          </a:blip>
          <a:srcRect l="9089" t="7771" r="7729" b="9202"/>
          <a:stretch>
            <a:fillRect/>
          </a:stretch>
        </p:blipFill>
        <p:spPr>
          <a:xfrm>
            <a:off x="17831401" y="10780873"/>
            <a:ext cx="1834398" cy="1830890"/>
          </a:xfrm>
          <a:custGeom>
            <a:avLst/>
            <a:gdLst/>
            <a:ahLst/>
            <a:cxnLst>
              <a:cxn ang="0">
                <a:pos x="wd2" y="hd2"/>
              </a:cxn>
              <a:cxn ang="5400000">
                <a:pos x="wd2" y="hd2"/>
              </a:cxn>
              <a:cxn ang="10800000">
                <a:pos x="wd2" y="hd2"/>
              </a:cxn>
              <a:cxn ang="16200000">
                <a:pos x="wd2" y="hd2"/>
              </a:cxn>
            </a:cxnLst>
            <a:rect l="0" t="0" r="r" b="b"/>
            <a:pathLst>
              <a:path w="21559" h="21327" fill="norm" stroke="1" extrusionOk="0">
                <a:moveTo>
                  <a:pt x="15775" y="0"/>
                </a:moveTo>
                <a:cubicBezTo>
                  <a:pt x="12761" y="31"/>
                  <a:pt x="10445" y="2354"/>
                  <a:pt x="10691" y="5723"/>
                </a:cubicBezTo>
                <a:cubicBezTo>
                  <a:pt x="10726" y="6203"/>
                  <a:pt x="10729" y="6600"/>
                  <a:pt x="10663" y="6981"/>
                </a:cubicBezTo>
                <a:cubicBezTo>
                  <a:pt x="10680" y="7033"/>
                  <a:pt x="10696" y="7077"/>
                  <a:pt x="10714" y="7129"/>
                </a:cubicBezTo>
                <a:lnTo>
                  <a:pt x="10919" y="7739"/>
                </a:lnTo>
                <a:lnTo>
                  <a:pt x="10588" y="8067"/>
                </a:lnTo>
                <a:cubicBezTo>
                  <a:pt x="10584" y="8070"/>
                  <a:pt x="10575" y="8083"/>
                  <a:pt x="10570" y="8086"/>
                </a:cubicBezTo>
                <a:lnTo>
                  <a:pt x="9310" y="9325"/>
                </a:lnTo>
                <a:cubicBezTo>
                  <a:pt x="8515" y="10249"/>
                  <a:pt x="7298" y="11487"/>
                  <a:pt x="5425" y="13351"/>
                </a:cubicBezTo>
                <a:cubicBezTo>
                  <a:pt x="2440" y="16322"/>
                  <a:pt x="0" y="19021"/>
                  <a:pt x="0" y="19352"/>
                </a:cubicBezTo>
                <a:cubicBezTo>
                  <a:pt x="0" y="19683"/>
                  <a:pt x="315" y="20275"/>
                  <a:pt x="704" y="20660"/>
                </a:cubicBezTo>
                <a:cubicBezTo>
                  <a:pt x="1643" y="21591"/>
                  <a:pt x="2357" y="21540"/>
                  <a:pt x="3554" y="20466"/>
                </a:cubicBezTo>
                <a:cubicBezTo>
                  <a:pt x="3707" y="20329"/>
                  <a:pt x="3829" y="20228"/>
                  <a:pt x="3946" y="20138"/>
                </a:cubicBezTo>
                <a:cubicBezTo>
                  <a:pt x="4073" y="20021"/>
                  <a:pt x="4188" y="19916"/>
                  <a:pt x="4203" y="19916"/>
                </a:cubicBezTo>
                <a:cubicBezTo>
                  <a:pt x="4206" y="19916"/>
                  <a:pt x="4229" y="19940"/>
                  <a:pt x="4235" y="19944"/>
                </a:cubicBezTo>
                <a:cubicBezTo>
                  <a:pt x="4605" y="19762"/>
                  <a:pt x="4841" y="19932"/>
                  <a:pt x="5289" y="20466"/>
                </a:cubicBezTo>
                <a:cubicBezTo>
                  <a:pt x="5753" y="21021"/>
                  <a:pt x="6342" y="21309"/>
                  <a:pt x="6819" y="21326"/>
                </a:cubicBezTo>
                <a:cubicBezTo>
                  <a:pt x="7295" y="21344"/>
                  <a:pt x="7664" y="21087"/>
                  <a:pt x="7664" y="20549"/>
                </a:cubicBezTo>
                <a:cubicBezTo>
                  <a:pt x="7664" y="20493"/>
                  <a:pt x="7649" y="20436"/>
                  <a:pt x="7636" y="20373"/>
                </a:cubicBezTo>
                <a:cubicBezTo>
                  <a:pt x="7488" y="20175"/>
                  <a:pt x="7112" y="19764"/>
                  <a:pt x="6675" y="19329"/>
                </a:cubicBezTo>
                <a:lnTo>
                  <a:pt x="5705" y="18367"/>
                </a:lnTo>
                <a:lnTo>
                  <a:pt x="6320" y="17761"/>
                </a:lnTo>
                <a:lnTo>
                  <a:pt x="6922" y="17151"/>
                </a:lnTo>
                <a:lnTo>
                  <a:pt x="7095" y="17322"/>
                </a:lnTo>
                <a:cubicBezTo>
                  <a:pt x="7102" y="17328"/>
                  <a:pt x="7111" y="17328"/>
                  <a:pt x="7118" y="17336"/>
                </a:cubicBezTo>
                <a:cubicBezTo>
                  <a:pt x="7120" y="17338"/>
                  <a:pt x="7116" y="17342"/>
                  <a:pt x="7118" y="17345"/>
                </a:cubicBezTo>
                <a:lnTo>
                  <a:pt x="7286" y="17516"/>
                </a:lnTo>
                <a:cubicBezTo>
                  <a:pt x="7562" y="17615"/>
                  <a:pt x="7885" y="17817"/>
                  <a:pt x="8251" y="18145"/>
                </a:cubicBezTo>
                <a:cubicBezTo>
                  <a:pt x="9162" y="18962"/>
                  <a:pt x="9618" y="19060"/>
                  <a:pt x="10131" y="18552"/>
                </a:cubicBezTo>
                <a:cubicBezTo>
                  <a:pt x="10431" y="18254"/>
                  <a:pt x="10518" y="17973"/>
                  <a:pt x="10374" y="17609"/>
                </a:cubicBezTo>
                <a:cubicBezTo>
                  <a:pt x="10277" y="17477"/>
                  <a:pt x="9886" y="17056"/>
                  <a:pt x="9408" y="16578"/>
                </a:cubicBezTo>
                <a:lnTo>
                  <a:pt x="8690" y="15861"/>
                </a:lnTo>
                <a:cubicBezTo>
                  <a:pt x="8688" y="15860"/>
                  <a:pt x="8686" y="15858"/>
                  <a:pt x="8685" y="15857"/>
                </a:cubicBezTo>
                <a:lnTo>
                  <a:pt x="8461" y="15635"/>
                </a:lnTo>
                <a:lnTo>
                  <a:pt x="10182" y="13924"/>
                </a:lnTo>
                <a:cubicBezTo>
                  <a:pt x="10448" y="13645"/>
                  <a:pt x="10727" y="13363"/>
                  <a:pt x="11106" y="12981"/>
                </a:cubicBezTo>
                <a:cubicBezTo>
                  <a:pt x="11499" y="12584"/>
                  <a:pt x="11845" y="12251"/>
                  <a:pt x="12160" y="11969"/>
                </a:cubicBezTo>
                <a:lnTo>
                  <a:pt x="13676" y="10462"/>
                </a:lnTo>
                <a:lnTo>
                  <a:pt x="14152" y="10628"/>
                </a:lnTo>
                <a:cubicBezTo>
                  <a:pt x="14227" y="10655"/>
                  <a:pt x="14302" y="10679"/>
                  <a:pt x="14380" y="10702"/>
                </a:cubicBezTo>
                <a:cubicBezTo>
                  <a:pt x="14640" y="10666"/>
                  <a:pt x="14902" y="10661"/>
                  <a:pt x="15187" y="10702"/>
                </a:cubicBezTo>
                <a:cubicBezTo>
                  <a:pt x="19060" y="11261"/>
                  <a:pt x="21600" y="8075"/>
                  <a:pt x="21559" y="5030"/>
                </a:cubicBezTo>
                <a:cubicBezTo>
                  <a:pt x="21534" y="3203"/>
                  <a:pt x="20576" y="1431"/>
                  <a:pt x="18429" y="541"/>
                </a:cubicBezTo>
                <a:cubicBezTo>
                  <a:pt x="17516" y="163"/>
                  <a:pt x="16618" y="-9"/>
                  <a:pt x="15775" y="0"/>
                </a:cubicBezTo>
                <a:close/>
                <a:moveTo>
                  <a:pt x="16260" y="3070"/>
                </a:moveTo>
                <a:cubicBezTo>
                  <a:pt x="16832" y="3086"/>
                  <a:pt x="17257" y="3281"/>
                  <a:pt x="17688" y="3708"/>
                </a:cubicBezTo>
                <a:cubicBezTo>
                  <a:pt x="18029" y="4046"/>
                  <a:pt x="18371" y="4624"/>
                  <a:pt x="18294" y="4748"/>
                </a:cubicBezTo>
                <a:cubicBezTo>
                  <a:pt x="18274" y="4779"/>
                  <a:pt x="18279" y="4821"/>
                  <a:pt x="18317" y="4845"/>
                </a:cubicBezTo>
                <a:cubicBezTo>
                  <a:pt x="18355" y="4868"/>
                  <a:pt x="18397" y="5065"/>
                  <a:pt x="18397" y="5284"/>
                </a:cubicBezTo>
                <a:cubicBezTo>
                  <a:pt x="18397" y="5681"/>
                  <a:pt x="18273" y="6068"/>
                  <a:pt x="18065" y="6407"/>
                </a:cubicBezTo>
                <a:cubicBezTo>
                  <a:pt x="17976" y="6612"/>
                  <a:pt x="17857" y="6794"/>
                  <a:pt x="17706" y="6944"/>
                </a:cubicBezTo>
                <a:cubicBezTo>
                  <a:pt x="17167" y="7478"/>
                  <a:pt x="16475" y="7612"/>
                  <a:pt x="15826" y="7485"/>
                </a:cubicBezTo>
                <a:cubicBezTo>
                  <a:pt x="15457" y="7450"/>
                  <a:pt x="15201" y="7351"/>
                  <a:pt x="14875" y="7138"/>
                </a:cubicBezTo>
                <a:cubicBezTo>
                  <a:pt x="14569" y="6937"/>
                  <a:pt x="14328" y="6683"/>
                  <a:pt x="14161" y="6389"/>
                </a:cubicBezTo>
                <a:cubicBezTo>
                  <a:pt x="13895" y="5985"/>
                  <a:pt x="13770" y="5507"/>
                  <a:pt x="13886" y="5025"/>
                </a:cubicBezTo>
                <a:cubicBezTo>
                  <a:pt x="13943" y="4543"/>
                  <a:pt x="14161" y="4076"/>
                  <a:pt x="14544" y="3708"/>
                </a:cubicBezTo>
                <a:cubicBezTo>
                  <a:pt x="14978" y="3290"/>
                  <a:pt x="15397" y="3112"/>
                  <a:pt x="16004" y="3079"/>
                </a:cubicBezTo>
                <a:cubicBezTo>
                  <a:pt x="16092" y="3074"/>
                  <a:pt x="16179" y="3068"/>
                  <a:pt x="16260" y="3070"/>
                </a:cubicBezTo>
                <a:close/>
              </a:path>
            </a:pathLst>
          </a:cu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8" name="Dynamic Memory Allocation: your responsibiliti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your responsibilities</a:t>
            </a:r>
          </a:p>
        </p:txBody>
      </p:sp>
      <p:sp>
        <p:nvSpPr>
          <p:cNvPr id="219" name="Back to Stanford Word.…"/>
          <p:cNvSpPr/>
          <p:nvPr>
            <p:ph type="title" idx="4294967295"/>
          </p:nvPr>
        </p:nvSpPr>
        <p:spPr>
          <a:xfrm>
            <a:off x="209550" y="3911510"/>
            <a:ext cx="16316901" cy="6092654"/>
          </a:xfrm>
          <a:prstGeom prst="rect">
            <a:avLst/>
          </a:prstGeom>
        </p:spPr>
        <p:txBody>
          <a:bodyPr lIns="76200" tIns="76200" rIns="76200" bIns="76200" anchor="t">
            <a:noAutofit/>
          </a:bodyPr>
          <a:lstStyle/>
          <a:p>
            <a:pPr marL="1343868" indent="-769510" defTabSz="819150">
              <a:lnSpc>
                <a:spcPct val="90000"/>
              </a:lnSpc>
              <a:buClr>
                <a:srgbClr val="777775"/>
              </a:buClr>
              <a:buSzPct val="115000"/>
              <a:buFont typeface="Helvetica Neue"/>
              <a:buChar char="•"/>
              <a:defRPr sz="4600"/>
            </a:pPr>
            <a:r>
              <a:t>Back to Stanford Word.</a:t>
            </a:r>
          </a:p>
          <a:p>
            <a:pPr marL="1343868" indent="-769510" defTabSz="819150">
              <a:lnSpc>
                <a:spcPct val="90000"/>
              </a:lnSpc>
              <a:buClr>
                <a:srgbClr val="777775"/>
              </a:buClr>
              <a:buSzPct val="115000"/>
              <a:buFont typeface="Helvetica Neue"/>
              <a:defRPr sz="4600"/>
            </a:pPr>
            <a:r>
              <a:t>The problem we had initially was that Stanford Word can't just pick an array size for the number of pages, because it doesn't know how many pages you want to write.</a:t>
            </a:r>
          </a:p>
          <a:p>
            <a:pPr marL="1343868" indent="-769510" defTabSz="819150">
              <a:lnSpc>
                <a:spcPct val="90000"/>
              </a:lnSpc>
              <a:buClr>
                <a:srgbClr val="777775"/>
              </a:buClr>
              <a:buSzPct val="115000"/>
              <a:buFont typeface="Helvetica Neue"/>
              <a:defRPr sz="4600"/>
            </a:pPr>
            <a:r>
              <a:t>But, using a dynamic array, Stanford Word can initially set a low number of pages (say, five), and then ... what can it do?</a:t>
            </a:r>
          </a:p>
        </p:txBody>
      </p:sp>
      <p:pic>
        <p:nvPicPr>
          <p:cNvPr id="220" name="pasted-image.tiff" descr="pasted-image.tiff"/>
          <p:cNvPicPr>
            <a:picLocks noChangeAspect="1"/>
          </p:cNvPicPr>
          <p:nvPr/>
        </p:nvPicPr>
        <p:blipFill>
          <a:blip r:embed="rId2">
            <a:extLst/>
          </a:blip>
          <a:stretch>
            <a:fillRect/>
          </a:stretch>
        </p:blipFill>
        <p:spPr>
          <a:xfrm>
            <a:off x="17155083" y="3711837"/>
            <a:ext cx="6388101" cy="5664201"/>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2" name="Expansion Analogy: Hermit Crab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Expansion Analogy: Hermit Crabs</a:t>
            </a:r>
          </a:p>
        </p:txBody>
      </p:sp>
      <p:sp>
        <p:nvSpPr>
          <p:cNvPr id="223" name="Hermit Crabs…"/>
          <p:cNvSpPr/>
          <p:nvPr>
            <p:ph type="title" idx="4294967295"/>
          </p:nvPr>
        </p:nvSpPr>
        <p:spPr>
          <a:xfrm>
            <a:off x="292189" y="3497074"/>
            <a:ext cx="17409399" cy="7766983"/>
          </a:xfrm>
          <a:prstGeom prst="rect">
            <a:avLst/>
          </a:prstGeom>
        </p:spPr>
        <p:txBody>
          <a:bodyPr lIns="76200" tIns="76200" rIns="76200" bIns="76200" anchor="t">
            <a:noAutofit/>
          </a:bodyPr>
          <a:lstStyle/>
          <a:p>
            <a:pPr marL="1343868" indent="-769510" defTabSz="819150">
              <a:lnSpc>
                <a:spcPct val="90000"/>
              </a:lnSpc>
              <a:buClr>
                <a:srgbClr val="777775"/>
              </a:buClr>
              <a:buSzPct val="115000"/>
              <a:buFont typeface="Helvetica Neue"/>
              <a:buChar char="•"/>
              <a:defRPr sz="4600"/>
            </a:pPr>
            <a:r>
              <a:t>Hermit Crabs</a:t>
            </a:r>
          </a:p>
          <a:p>
            <a:pPr lvl="1" marL="1788368" indent="-769510" defTabSz="819150">
              <a:lnSpc>
                <a:spcPct val="90000"/>
              </a:lnSpc>
              <a:buClr>
                <a:srgbClr val="777775"/>
              </a:buClr>
              <a:buSzPct val="115000"/>
              <a:buFont typeface="Helvetica Neue"/>
              <a:defRPr sz="4600"/>
            </a:pPr>
            <a:r>
              <a:t>Hermit crabs are interesting animals. The live in scavenged shells that they find on the sea floor. Once in a shell, this is their lifestyle (with a bit of poetic license):</a:t>
            </a:r>
          </a:p>
          <a:p>
            <a:pPr lvl="2" marL="2461468" indent="-769510" defTabSz="819150">
              <a:lnSpc>
                <a:spcPct val="90000"/>
              </a:lnSpc>
              <a:buClr>
                <a:srgbClr val="777775"/>
              </a:buClr>
              <a:buSzPct val="115000"/>
              <a:buFont typeface="Helvetica Neue"/>
              <a:defRPr sz="4600"/>
            </a:pPr>
            <a:r>
              <a:t>Grow a bit until the shell is outgrown.</a:t>
            </a:r>
          </a:p>
          <a:p>
            <a:pPr lvl="3" marL="2247070" indent="-339212" defTabSz="819150">
              <a:lnSpc>
                <a:spcPct val="90000"/>
              </a:lnSpc>
              <a:buClr>
                <a:srgbClr val="777775"/>
              </a:buClr>
              <a:buSzPct val="100000"/>
              <a:buFont typeface="Helvetica Neue"/>
              <a:defRPr sz="4600"/>
            </a:pPr>
            <a:r>
              <a:t>Find another shell.</a:t>
            </a:r>
          </a:p>
          <a:p>
            <a:pPr lvl="3" marL="2247070" indent="-339212" defTabSz="819150">
              <a:lnSpc>
                <a:spcPct val="90000"/>
              </a:lnSpc>
              <a:buClr>
                <a:srgbClr val="777775"/>
              </a:buClr>
              <a:buSzPct val="100000"/>
              <a:buFont typeface="Helvetica Neue"/>
              <a:defRPr sz="4600"/>
            </a:pPr>
            <a:r>
              <a:t>Move all their stuff into the other shell.</a:t>
            </a:r>
          </a:p>
          <a:p>
            <a:pPr lvl="3" marL="2247070" indent="-339212" defTabSz="819150">
              <a:lnSpc>
                <a:spcPct val="90000"/>
              </a:lnSpc>
              <a:buClr>
                <a:srgbClr val="777775"/>
              </a:buClr>
              <a:buSzPct val="100000"/>
              <a:buFont typeface="Helvetica Neue"/>
              <a:defRPr sz="4600"/>
            </a:pPr>
            <a:r>
              <a:t>Leave the old shell on the sea floor.</a:t>
            </a:r>
          </a:p>
          <a:p>
            <a:pPr lvl="3" marL="2247070" indent="-339212" defTabSz="819150">
              <a:lnSpc>
                <a:spcPct val="90000"/>
              </a:lnSpc>
              <a:buClr>
                <a:srgbClr val="777775"/>
              </a:buClr>
              <a:buSzPct val="100000"/>
              <a:buFont typeface="Helvetica Neue"/>
              <a:defRPr sz="4600"/>
            </a:pPr>
            <a:r>
              <a:t>Update their address with the Hermit Crab Post Office</a:t>
            </a:r>
          </a:p>
          <a:p>
            <a:pPr lvl="3" marL="2247070" indent="-339212" defTabSz="819150">
              <a:lnSpc>
                <a:spcPct val="90000"/>
              </a:lnSpc>
              <a:buClr>
                <a:srgbClr val="777775"/>
              </a:buClr>
              <a:buSzPct val="100000"/>
              <a:buFont typeface="Helvetica Neue"/>
              <a:defRPr sz="4600"/>
            </a:pPr>
            <a:r>
              <a:t>Update the capacity of their new shell on their web page.</a:t>
            </a:r>
          </a:p>
        </p:txBody>
      </p:sp>
      <p:pic>
        <p:nvPicPr>
          <p:cNvPr id="224" name="pasted-image.tiff" descr="pasted-image.tiff"/>
          <p:cNvPicPr>
            <a:picLocks noChangeAspect="1"/>
          </p:cNvPicPr>
          <p:nvPr/>
        </p:nvPicPr>
        <p:blipFill>
          <a:blip r:embed="rId2">
            <a:extLst/>
          </a:blip>
          <a:stretch>
            <a:fillRect/>
          </a:stretch>
        </p:blipFill>
        <p:spPr>
          <a:xfrm>
            <a:off x="18211339" y="4396542"/>
            <a:ext cx="5880471" cy="4782783"/>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6" name="Expansion Analogy: Hermit Crab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Expansion Analogy: Hermit Crabs</a:t>
            </a:r>
          </a:p>
        </p:txBody>
      </p:sp>
      <p:sp>
        <p:nvSpPr>
          <p:cNvPr id="227" name="Dynamic Arrays…"/>
          <p:cNvSpPr/>
          <p:nvPr>
            <p:ph type="title" idx="4294967295"/>
          </p:nvPr>
        </p:nvSpPr>
        <p:spPr>
          <a:xfrm>
            <a:off x="-143627" y="3293146"/>
            <a:ext cx="17409399" cy="7766983"/>
          </a:xfrm>
          <a:prstGeom prst="rect">
            <a:avLst/>
          </a:prstGeom>
        </p:spPr>
        <p:txBody>
          <a:bodyPr lIns="76200" tIns="76200" rIns="76200" bIns="76200" anchor="t">
            <a:noAutofit/>
          </a:bodyPr>
          <a:lstStyle/>
          <a:p>
            <a:pPr marL="1343868" indent="-769510" defTabSz="819150">
              <a:lnSpc>
                <a:spcPct val="90000"/>
              </a:lnSpc>
              <a:buClr>
                <a:srgbClr val="777775"/>
              </a:buClr>
              <a:buSzPct val="115000"/>
              <a:buFont typeface="Helvetica Neue"/>
              <a:buChar char="•"/>
              <a:defRPr sz="4600"/>
            </a:pPr>
            <a:r>
              <a:t>Dynamic Arrays</a:t>
            </a:r>
          </a:p>
          <a:p>
            <a:pPr marL="1343868" indent="-769510" defTabSz="819150">
              <a:lnSpc>
                <a:spcPct val="90000"/>
              </a:lnSpc>
              <a:buClr>
                <a:srgbClr val="777775"/>
              </a:buClr>
              <a:buSzPct val="115000"/>
              <a:buFont typeface="Helvetica Neue"/>
              <a:defRPr sz="4600"/>
            </a:pPr>
          </a:p>
          <a:p>
            <a:pPr lvl="1" marL="1788368" indent="-769510" defTabSz="819150">
              <a:lnSpc>
                <a:spcPct val="90000"/>
              </a:lnSpc>
              <a:buClr>
                <a:srgbClr val="777775"/>
              </a:buClr>
              <a:buSzPct val="115000"/>
              <a:buFont typeface="Helvetica Neue"/>
              <a:defRPr sz="4600"/>
            </a:pPr>
            <a:r>
              <a:t>We can actually model what we want Microsoft Word to do with the array for its document by the hermit crab model.</a:t>
            </a:r>
          </a:p>
          <a:p>
            <a:pPr lvl="1" marL="1788368" indent="-769510" defTabSz="819150">
              <a:lnSpc>
                <a:spcPct val="90000"/>
              </a:lnSpc>
              <a:buClr>
                <a:srgbClr val="777775"/>
              </a:buClr>
              <a:buSzPct val="115000"/>
              <a:buFont typeface="Helvetica Neue"/>
              <a:defRPr sz="4600"/>
            </a:pPr>
            <a:r>
              <a:t>In essence, when we run out of space in our array, we want to allocate a new array that is bigger than our old array so we can store the new data and keep growing. These "growable arrays" follow a five-step expansion that mirrors the hermit crab model (with poetic license).</a:t>
            </a:r>
          </a:p>
          <a:p>
            <a:pPr lvl="1" marL="1788368" indent="-769510" defTabSz="819150">
              <a:lnSpc>
                <a:spcPct val="90000"/>
              </a:lnSpc>
              <a:buClr>
                <a:srgbClr val="777775"/>
              </a:buClr>
              <a:buSzPct val="115000"/>
              <a:buFont typeface="Helvetica Neue"/>
              <a:defRPr sz="4600"/>
            </a:pPr>
            <a:r>
              <a:t>One question: if we are going to expand our array, how much more memory do we ask for?</a:t>
            </a:r>
          </a:p>
        </p:txBody>
      </p:sp>
      <p:pic>
        <p:nvPicPr>
          <p:cNvPr id="228" name="pasted-image.tiff" descr="pasted-image.tiff"/>
          <p:cNvPicPr>
            <a:picLocks noChangeAspect="1"/>
          </p:cNvPicPr>
          <p:nvPr/>
        </p:nvPicPr>
        <p:blipFill>
          <a:blip r:embed="rId2">
            <a:extLst/>
          </a:blip>
          <a:stretch>
            <a:fillRect/>
          </a:stretch>
        </p:blipFill>
        <p:spPr>
          <a:xfrm>
            <a:off x="17775522" y="4192613"/>
            <a:ext cx="5880471" cy="4782783"/>
          </a:xfrm>
          <a:prstGeom prst="rect">
            <a:avLst/>
          </a:prstGeom>
          <a:ln w="12700">
            <a:miter lim="400000"/>
          </a:ln>
        </p:spPr>
      </p:pic>
      <p:sp>
        <p:nvSpPr>
          <p:cNvPr id="229" name="double the amount! This is the most efficient."/>
          <p:cNvSpPr/>
          <p:nvPr/>
        </p:nvSpPr>
        <p:spPr>
          <a:xfrm>
            <a:off x="9849599" y="9847602"/>
            <a:ext cx="14678028" cy="847315"/>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574357" algn="l" defTabSz="819150">
              <a:lnSpc>
                <a:spcPct val="90000"/>
              </a:lnSpc>
              <a:buClr>
                <a:srgbClr val="777775"/>
              </a:buClr>
              <a:buFont typeface="Helvetica Neue"/>
              <a:defRPr b="1" sz="4600">
                <a:latin typeface="Helvetica Neue"/>
                <a:ea typeface="Helvetica Neue"/>
                <a:cs typeface="Helvetica Neue"/>
                <a:sym typeface="Helvetica Neue"/>
              </a:defRPr>
            </a:lvl1pPr>
          </a:lstStyle>
          <a:p>
            <a:pPr/>
            <a:r>
              <a:t>double the amount! This is the most efficient.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9" grpId="1"/>
    </p:bldLst>
  </p:timing>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1" name="Expansion Analogy: Hermit Crab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Expansion Analogy: Hermit Crabs</a:t>
            </a:r>
          </a:p>
        </p:txBody>
      </p:sp>
      <p:sp>
        <p:nvSpPr>
          <p:cNvPr id="232" name="Dynamic Arrays…"/>
          <p:cNvSpPr/>
          <p:nvPr>
            <p:ph type="title" idx="4294967295"/>
          </p:nvPr>
        </p:nvSpPr>
        <p:spPr>
          <a:xfrm>
            <a:off x="292189" y="3584472"/>
            <a:ext cx="17823282" cy="7766983"/>
          </a:xfrm>
          <a:prstGeom prst="rect">
            <a:avLst/>
          </a:prstGeom>
        </p:spPr>
        <p:txBody>
          <a:bodyPr lIns="76200" tIns="76200" rIns="76200" bIns="76200" anchor="t">
            <a:noAutofit/>
          </a:bodyPr>
          <a:lstStyle/>
          <a:p>
            <a:pPr marL="1343868" indent="-769510" defTabSz="819150">
              <a:lnSpc>
                <a:spcPct val="90000"/>
              </a:lnSpc>
              <a:buClr>
                <a:srgbClr val="777775"/>
              </a:buClr>
              <a:buSzPct val="115000"/>
              <a:buFont typeface="Helvetica Neue"/>
              <a:buChar char="•"/>
              <a:defRPr sz="4600"/>
            </a:pPr>
            <a:r>
              <a:t>Dynamic Arrays</a:t>
            </a:r>
          </a:p>
          <a:p>
            <a:pPr lvl="1" marL="1788368" indent="-769510" defTabSz="819150">
              <a:lnSpc>
                <a:spcPct val="90000"/>
              </a:lnSpc>
              <a:buClr>
                <a:srgbClr val="777775"/>
              </a:buClr>
              <a:buSzPct val="115000"/>
              <a:buFont typeface="Helvetica Neue"/>
              <a:defRPr sz="4600"/>
            </a:pPr>
            <a:r>
              <a:t>There are five primary steps to expanding a dynamic array:</a:t>
            </a:r>
          </a:p>
          <a:p>
            <a:pPr lvl="1" marL="1358070" indent="-339212" defTabSz="819150">
              <a:lnSpc>
                <a:spcPct val="90000"/>
              </a:lnSpc>
              <a:buClr>
                <a:srgbClr val="777775"/>
              </a:buClr>
              <a:buSzPct val="100000"/>
              <a:buFont typeface="Helvetica Neue"/>
              <a:defRPr sz="4600"/>
            </a:pPr>
            <a:r>
              <a:t>Create a new array with a new size (normally twice the size)</a:t>
            </a:r>
          </a:p>
          <a:p>
            <a:pPr lvl="1" marL="1358070" indent="-339212" defTabSz="819150">
              <a:lnSpc>
                <a:spcPct val="90000"/>
              </a:lnSpc>
              <a:buClr>
                <a:srgbClr val="777775"/>
              </a:buClr>
              <a:buSzPct val="100000"/>
              <a:buFont typeface="Helvetica Neue"/>
              <a:defRPr sz="4600"/>
            </a:pPr>
            <a:r>
              <a:t>Copy the old array elements to the new array</a:t>
            </a:r>
          </a:p>
          <a:p>
            <a:pPr lvl="1" marL="1358070" indent="-339212" defTabSz="819150">
              <a:lnSpc>
                <a:spcPct val="90000"/>
              </a:lnSpc>
              <a:buClr>
                <a:srgbClr val="777775"/>
              </a:buClr>
              <a:buSzPct val="100000"/>
              <a:buFont typeface="Helvetica Neue"/>
              <a:defRPr sz="4600"/>
            </a:pPr>
            <a:r>
              <a:t>Delete the old array (understanding what happens here is key!)</a:t>
            </a:r>
          </a:p>
          <a:p>
            <a:pPr lvl="1" marL="1358070" indent="-339212" defTabSz="819150">
              <a:lnSpc>
                <a:spcPct val="90000"/>
              </a:lnSpc>
              <a:buClr>
                <a:srgbClr val="777775"/>
              </a:buClr>
              <a:buSzPct val="100000"/>
              <a:buFont typeface="Helvetica Neue"/>
              <a:defRPr sz="4600"/>
            </a:pPr>
            <a:r>
              <a:t>Point the old array variable to the new array (it is a pointer!)</a:t>
            </a:r>
          </a:p>
          <a:p>
            <a:pPr lvl="1" marL="1358070" indent="-339212" defTabSz="819150">
              <a:lnSpc>
                <a:spcPct val="90000"/>
              </a:lnSpc>
              <a:buClr>
                <a:srgbClr val="777775"/>
              </a:buClr>
              <a:buSzPct val="100000"/>
              <a:buFont typeface="Helvetica Neue"/>
              <a:defRPr sz="4600"/>
            </a:pPr>
            <a:r>
              <a:t>Update the capacity variable for the array</a:t>
            </a:r>
          </a:p>
          <a:p>
            <a:pPr lvl="1" marL="1358070" indent="-339212" defTabSz="819150">
              <a:lnSpc>
                <a:spcPct val="90000"/>
              </a:lnSpc>
              <a:buClr>
                <a:srgbClr val="777775"/>
              </a:buClr>
              <a:buSzPct val="100000"/>
              <a:buFont typeface="Helvetica Neue"/>
              <a:defRPr sz="4600"/>
            </a:pPr>
          </a:p>
          <a:p>
            <a:pPr marL="913570" indent="-339212" defTabSz="819150">
              <a:lnSpc>
                <a:spcPct val="90000"/>
              </a:lnSpc>
              <a:buClr>
                <a:srgbClr val="777775"/>
              </a:buClr>
              <a:buSzPct val="100000"/>
              <a:buFont typeface="Helvetica Neue"/>
              <a:defRPr sz="4600"/>
            </a:pPr>
            <a:r>
              <a:t>When do we decide to expand an array?</a:t>
            </a:r>
          </a:p>
          <a:p>
            <a:pPr lvl="1" marL="1586670" indent="-339212" defTabSz="819150">
              <a:lnSpc>
                <a:spcPct val="90000"/>
              </a:lnSpc>
              <a:buClr>
                <a:srgbClr val="777775"/>
              </a:buClr>
              <a:buSzPct val="100000"/>
              <a:buFont typeface="Helvetica Neue"/>
              <a:defRPr sz="4600"/>
            </a:pPr>
            <a:r>
              <a:t>When it is full. How do we know it is full? We keep track!</a:t>
            </a:r>
          </a:p>
        </p:txBody>
      </p:sp>
      <p:pic>
        <p:nvPicPr>
          <p:cNvPr id="233" name="pasted-image.tiff" descr="pasted-image.tiff"/>
          <p:cNvPicPr>
            <a:picLocks noChangeAspect="1"/>
          </p:cNvPicPr>
          <p:nvPr/>
        </p:nvPicPr>
        <p:blipFill>
          <a:blip r:embed="rId2">
            <a:extLst/>
          </a:blip>
          <a:stretch>
            <a:fillRect/>
          </a:stretch>
        </p:blipFill>
        <p:spPr>
          <a:xfrm>
            <a:off x="18211339" y="4483939"/>
            <a:ext cx="5880471" cy="4782783"/>
          </a:xfrm>
          <a:prstGeom prst="rect">
            <a:avLst/>
          </a:prstGeom>
          <a:ln w="12700">
            <a:miter lim="400000"/>
          </a:ln>
        </p:spPr>
      </p:pic>
      <p:pic>
        <p:nvPicPr>
          <p:cNvPr id="234" name="key.jpg" descr="key.jpg"/>
          <p:cNvPicPr>
            <a:picLocks noChangeAspect="1"/>
          </p:cNvPicPr>
          <p:nvPr/>
        </p:nvPicPr>
        <p:blipFill>
          <a:blip r:embed="rId3">
            <a:extLst/>
          </a:blip>
          <a:srcRect l="9089" t="7771" r="7717" b="9211"/>
          <a:stretch>
            <a:fillRect/>
          </a:stretch>
        </p:blipFill>
        <p:spPr>
          <a:xfrm>
            <a:off x="21735171" y="127699"/>
            <a:ext cx="1258123" cy="1255389"/>
          </a:xfrm>
          <a:custGeom>
            <a:avLst/>
            <a:gdLst/>
            <a:ahLst/>
            <a:cxnLst>
              <a:cxn ang="0">
                <a:pos x="wd2" y="hd2"/>
              </a:cxn>
              <a:cxn ang="5400000">
                <a:pos x="wd2" y="hd2"/>
              </a:cxn>
              <a:cxn ang="10800000">
                <a:pos x="wd2" y="hd2"/>
              </a:cxn>
              <a:cxn ang="16200000">
                <a:pos x="wd2" y="hd2"/>
              </a:cxn>
            </a:cxnLst>
            <a:rect l="0" t="0" r="r" b="b"/>
            <a:pathLst>
              <a:path w="21559" h="21329" fill="norm" stroke="1" extrusionOk="0">
                <a:moveTo>
                  <a:pt x="15771" y="0"/>
                </a:moveTo>
                <a:cubicBezTo>
                  <a:pt x="12758" y="31"/>
                  <a:pt x="10445" y="2354"/>
                  <a:pt x="10691" y="5725"/>
                </a:cubicBezTo>
                <a:cubicBezTo>
                  <a:pt x="10726" y="6205"/>
                  <a:pt x="10730" y="6598"/>
                  <a:pt x="10664" y="6979"/>
                </a:cubicBezTo>
                <a:cubicBezTo>
                  <a:pt x="10681" y="7031"/>
                  <a:pt x="10693" y="7082"/>
                  <a:pt x="10711" y="7134"/>
                </a:cubicBezTo>
                <a:lnTo>
                  <a:pt x="10916" y="7741"/>
                </a:lnTo>
                <a:lnTo>
                  <a:pt x="10589" y="8071"/>
                </a:lnTo>
                <a:cubicBezTo>
                  <a:pt x="10585" y="8074"/>
                  <a:pt x="10574" y="8082"/>
                  <a:pt x="10569" y="8085"/>
                </a:cubicBezTo>
                <a:lnTo>
                  <a:pt x="9310" y="9325"/>
                </a:lnTo>
                <a:cubicBezTo>
                  <a:pt x="8516" y="10250"/>
                  <a:pt x="7300" y="11487"/>
                  <a:pt x="5427" y="13351"/>
                </a:cubicBezTo>
                <a:cubicBezTo>
                  <a:pt x="2443" y="16322"/>
                  <a:pt x="0" y="19028"/>
                  <a:pt x="0" y="19359"/>
                </a:cubicBezTo>
                <a:cubicBezTo>
                  <a:pt x="0" y="19690"/>
                  <a:pt x="318" y="20275"/>
                  <a:pt x="707" y="20660"/>
                </a:cubicBezTo>
                <a:cubicBezTo>
                  <a:pt x="1646" y="21591"/>
                  <a:pt x="2360" y="21545"/>
                  <a:pt x="3557" y="20471"/>
                </a:cubicBezTo>
                <a:cubicBezTo>
                  <a:pt x="3710" y="20334"/>
                  <a:pt x="3828" y="20231"/>
                  <a:pt x="3945" y="20141"/>
                </a:cubicBezTo>
                <a:cubicBezTo>
                  <a:pt x="4072" y="20024"/>
                  <a:pt x="4188" y="19918"/>
                  <a:pt x="4203" y="19918"/>
                </a:cubicBezTo>
                <a:cubicBezTo>
                  <a:pt x="4206" y="19918"/>
                  <a:pt x="4231" y="19941"/>
                  <a:pt x="4237" y="19945"/>
                </a:cubicBezTo>
                <a:cubicBezTo>
                  <a:pt x="4607" y="19763"/>
                  <a:pt x="4843" y="19937"/>
                  <a:pt x="5291" y="20471"/>
                </a:cubicBezTo>
                <a:cubicBezTo>
                  <a:pt x="5755" y="21026"/>
                  <a:pt x="6344" y="21310"/>
                  <a:pt x="6821" y="21327"/>
                </a:cubicBezTo>
                <a:cubicBezTo>
                  <a:pt x="7297" y="21345"/>
                  <a:pt x="7658" y="21090"/>
                  <a:pt x="7658" y="20552"/>
                </a:cubicBezTo>
                <a:cubicBezTo>
                  <a:pt x="7658" y="20496"/>
                  <a:pt x="7650" y="20440"/>
                  <a:pt x="7637" y="20377"/>
                </a:cubicBezTo>
                <a:cubicBezTo>
                  <a:pt x="7489" y="20179"/>
                  <a:pt x="7109" y="19767"/>
                  <a:pt x="6672" y="19332"/>
                </a:cubicBezTo>
                <a:lnTo>
                  <a:pt x="5706" y="18367"/>
                </a:lnTo>
                <a:lnTo>
                  <a:pt x="6318" y="17760"/>
                </a:lnTo>
                <a:lnTo>
                  <a:pt x="6923" y="17154"/>
                </a:lnTo>
                <a:lnTo>
                  <a:pt x="7093" y="17322"/>
                </a:lnTo>
                <a:cubicBezTo>
                  <a:pt x="7100" y="17328"/>
                  <a:pt x="7107" y="17334"/>
                  <a:pt x="7114" y="17342"/>
                </a:cubicBezTo>
                <a:cubicBezTo>
                  <a:pt x="7116" y="17344"/>
                  <a:pt x="7112" y="17346"/>
                  <a:pt x="7114" y="17349"/>
                </a:cubicBezTo>
                <a:lnTo>
                  <a:pt x="7284" y="17518"/>
                </a:lnTo>
                <a:cubicBezTo>
                  <a:pt x="7560" y="17617"/>
                  <a:pt x="7884" y="17824"/>
                  <a:pt x="8250" y="18152"/>
                </a:cubicBezTo>
                <a:cubicBezTo>
                  <a:pt x="9160" y="18969"/>
                  <a:pt x="9614" y="19064"/>
                  <a:pt x="10127" y="18556"/>
                </a:cubicBezTo>
                <a:cubicBezTo>
                  <a:pt x="10427" y="18258"/>
                  <a:pt x="10515" y="17976"/>
                  <a:pt x="10371" y="17612"/>
                </a:cubicBezTo>
                <a:cubicBezTo>
                  <a:pt x="10274" y="17480"/>
                  <a:pt x="9884" y="17059"/>
                  <a:pt x="9406" y="16581"/>
                </a:cubicBezTo>
                <a:lnTo>
                  <a:pt x="8692" y="15866"/>
                </a:lnTo>
                <a:cubicBezTo>
                  <a:pt x="8690" y="15865"/>
                  <a:pt x="8686" y="15860"/>
                  <a:pt x="8685" y="15859"/>
                </a:cubicBezTo>
                <a:lnTo>
                  <a:pt x="8460" y="15637"/>
                </a:lnTo>
                <a:lnTo>
                  <a:pt x="10181" y="13924"/>
                </a:lnTo>
                <a:cubicBezTo>
                  <a:pt x="10447" y="13645"/>
                  <a:pt x="10727" y="13362"/>
                  <a:pt x="11106" y="12980"/>
                </a:cubicBezTo>
                <a:cubicBezTo>
                  <a:pt x="11499" y="12583"/>
                  <a:pt x="11845" y="12250"/>
                  <a:pt x="12160" y="11968"/>
                </a:cubicBezTo>
                <a:lnTo>
                  <a:pt x="13670" y="10465"/>
                </a:lnTo>
                <a:lnTo>
                  <a:pt x="14146" y="10633"/>
                </a:lnTo>
                <a:cubicBezTo>
                  <a:pt x="14221" y="10660"/>
                  <a:pt x="14299" y="10685"/>
                  <a:pt x="14377" y="10708"/>
                </a:cubicBezTo>
                <a:cubicBezTo>
                  <a:pt x="14637" y="10672"/>
                  <a:pt x="14902" y="10667"/>
                  <a:pt x="15187" y="10708"/>
                </a:cubicBezTo>
                <a:cubicBezTo>
                  <a:pt x="19059" y="11267"/>
                  <a:pt x="21600" y="8075"/>
                  <a:pt x="21559" y="5030"/>
                </a:cubicBezTo>
                <a:cubicBezTo>
                  <a:pt x="21534" y="3203"/>
                  <a:pt x="20570" y="1430"/>
                  <a:pt x="18424" y="539"/>
                </a:cubicBezTo>
                <a:cubicBezTo>
                  <a:pt x="17511" y="161"/>
                  <a:pt x="16614" y="-9"/>
                  <a:pt x="15771" y="0"/>
                </a:cubicBezTo>
                <a:close/>
                <a:moveTo>
                  <a:pt x="16261" y="3068"/>
                </a:moveTo>
                <a:cubicBezTo>
                  <a:pt x="16833" y="3084"/>
                  <a:pt x="17258" y="3281"/>
                  <a:pt x="17689" y="3709"/>
                </a:cubicBezTo>
                <a:cubicBezTo>
                  <a:pt x="18030" y="4047"/>
                  <a:pt x="18365" y="4623"/>
                  <a:pt x="18288" y="4747"/>
                </a:cubicBezTo>
                <a:cubicBezTo>
                  <a:pt x="18268" y="4778"/>
                  <a:pt x="18277" y="4824"/>
                  <a:pt x="18315" y="4848"/>
                </a:cubicBezTo>
                <a:cubicBezTo>
                  <a:pt x="18353" y="4871"/>
                  <a:pt x="18390" y="5067"/>
                  <a:pt x="18390" y="5286"/>
                </a:cubicBezTo>
                <a:cubicBezTo>
                  <a:pt x="18390" y="5683"/>
                  <a:pt x="18271" y="6067"/>
                  <a:pt x="18063" y="6406"/>
                </a:cubicBezTo>
                <a:cubicBezTo>
                  <a:pt x="17974" y="6611"/>
                  <a:pt x="17854" y="6795"/>
                  <a:pt x="17703" y="6945"/>
                </a:cubicBezTo>
                <a:cubicBezTo>
                  <a:pt x="17164" y="7479"/>
                  <a:pt x="16475" y="7612"/>
                  <a:pt x="15826" y="7484"/>
                </a:cubicBezTo>
                <a:cubicBezTo>
                  <a:pt x="15457" y="7449"/>
                  <a:pt x="15200" y="7354"/>
                  <a:pt x="14874" y="7141"/>
                </a:cubicBezTo>
                <a:cubicBezTo>
                  <a:pt x="14568" y="6940"/>
                  <a:pt x="14327" y="6686"/>
                  <a:pt x="14160" y="6392"/>
                </a:cubicBezTo>
                <a:cubicBezTo>
                  <a:pt x="13894" y="5988"/>
                  <a:pt x="13772" y="5505"/>
                  <a:pt x="13888" y="5023"/>
                </a:cubicBezTo>
                <a:cubicBezTo>
                  <a:pt x="13945" y="4541"/>
                  <a:pt x="14157" y="4077"/>
                  <a:pt x="14540" y="3709"/>
                </a:cubicBezTo>
                <a:cubicBezTo>
                  <a:pt x="14974" y="3290"/>
                  <a:pt x="15396" y="3108"/>
                  <a:pt x="16003" y="3075"/>
                </a:cubicBezTo>
                <a:cubicBezTo>
                  <a:pt x="16091" y="3070"/>
                  <a:pt x="16180" y="3066"/>
                  <a:pt x="16261" y="3068"/>
                </a:cubicBezTo>
                <a:close/>
              </a:path>
            </a:pathLst>
          </a:cu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6" name="Expansion Analogy: Hermit Crab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Expansion Analogy: Hermit Crabs</a:t>
            </a:r>
          </a:p>
        </p:txBody>
      </p:sp>
      <p:sp>
        <p:nvSpPr>
          <p:cNvPr id="237" name="Dynamic Arrays…"/>
          <p:cNvSpPr/>
          <p:nvPr>
            <p:ph type="title" idx="4294967295"/>
          </p:nvPr>
        </p:nvSpPr>
        <p:spPr>
          <a:xfrm>
            <a:off x="292189" y="3584472"/>
            <a:ext cx="17823282" cy="7766983"/>
          </a:xfrm>
          <a:prstGeom prst="rect">
            <a:avLst/>
          </a:prstGeom>
        </p:spPr>
        <p:txBody>
          <a:bodyPr lIns="76200" tIns="76200" rIns="76200" bIns="76200" anchor="t">
            <a:noAutofit/>
          </a:bodyPr>
          <a:lstStyle/>
          <a:p>
            <a:pPr marL="1343868" indent="-769510" defTabSz="819150">
              <a:lnSpc>
                <a:spcPct val="90000"/>
              </a:lnSpc>
              <a:buClr>
                <a:srgbClr val="777775"/>
              </a:buClr>
              <a:buSzPct val="115000"/>
              <a:buFont typeface="Helvetica Neue"/>
              <a:buChar char="•"/>
              <a:defRPr sz="4600"/>
            </a:pPr>
            <a:r>
              <a:t>Dynamic Arrays</a:t>
            </a:r>
          </a:p>
          <a:p>
            <a:pPr lvl="1" marL="1788368" indent="-769510" defTabSz="819150">
              <a:lnSpc>
                <a:spcPct val="90000"/>
              </a:lnSpc>
              <a:buClr>
                <a:srgbClr val="777775"/>
              </a:buClr>
              <a:buSzPct val="115000"/>
              <a:buFont typeface="Helvetica Neue"/>
              <a:defRPr sz="4600"/>
            </a:pPr>
            <a:r>
              <a:t>There are five primary steps to expanding a dynamic array:</a:t>
            </a:r>
          </a:p>
          <a:p>
            <a:pPr lvl="1" marL="1358070" indent="-339212" defTabSz="819150">
              <a:lnSpc>
                <a:spcPct val="90000"/>
              </a:lnSpc>
              <a:buClr>
                <a:srgbClr val="777775"/>
              </a:buClr>
              <a:buSzPct val="100000"/>
              <a:buFont typeface="Helvetica Neue"/>
              <a:defRPr sz="4600"/>
            </a:pPr>
            <a:r>
              <a:t>Create a new array with a new size (normally twice the size)</a:t>
            </a:r>
          </a:p>
          <a:p>
            <a:pPr lvl="1" marL="1358070" indent="-339212" defTabSz="819150">
              <a:lnSpc>
                <a:spcPct val="90000"/>
              </a:lnSpc>
              <a:buClr>
                <a:srgbClr val="777775"/>
              </a:buClr>
              <a:buSzPct val="100000"/>
              <a:buFont typeface="Helvetica Neue"/>
              <a:defRPr sz="4600"/>
            </a:pPr>
            <a:r>
              <a:t>Copy the old array elements to the new array</a:t>
            </a:r>
          </a:p>
          <a:p>
            <a:pPr lvl="1" marL="1358070" indent="-339212" defTabSz="819150">
              <a:lnSpc>
                <a:spcPct val="90000"/>
              </a:lnSpc>
              <a:buClr>
                <a:srgbClr val="777775"/>
              </a:buClr>
              <a:buSzPct val="100000"/>
              <a:buFont typeface="Helvetica Neue"/>
              <a:defRPr sz="4600"/>
            </a:pPr>
            <a:r>
              <a:t>Delete the old array (understanding what happens here is key!)</a:t>
            </a:r>
          </a:p>
          <a:p>
            <a:pPr lvl="1" marL="1358070" indent="-339212" defTabSz="819150">
              <a:lnSpc>
                <a:spcPct val="90000"/>
              </a:lnSpc>
              <a:buClr>
                <a:srgbClr val="777775"/>
              </a:buClr>
              <a:buSzPct val="100000"/>
              <a:buFont typeface="Helvetica Neue"/>
              <a:defRPr sz="4600"/>
            </a:pPr>
            <a:r>
              <a:t>Point the old array variable to the new array (it is a pointer!)</a:t>
            </a:r>
          </a:p>
          <a:p>
            <a:pPr lvl="1" marL="1358070" indent="-339212" defTabSz="819150">
              <a:lnSpc>
                <a:spcPct val="90000"/>
              </a:lnSpc>
              <a:buClr>
                <a:srgbClr val="777775"/>
              </a:buClr>
              <a:buSzPct val="100000"/>
              <a:buFont typeface="Helvetica Neue"/>
              <a:defRPr sz="4600"/>
            </a:pPr>
            <a:r>
              <a:t>Update the capacity variable for the array</a:t>
            </a:r>
          </a:p>
          <a:p>
            <a:pPr lvl="1" marL="1358070" indent="-339212" defTabSz="819150">
              <a:lnSpc>
                <a:spcPct val="90000"/>
              </a:lnSpc>
              <a:buClr>
                <a:srgbClr val="777775"/>
              </a:buClr>
              <a:buSzPct val="100000"/>
              <a:buFont typeface="Helvetica Neue"/>
              <a:defRPr sz="4600"/>
            </a:pPr>
          </a:p>
          <a:p>
            <a:pPr marL="913570" indent="-339212" defTabSz="819150">
              <a:lnSpc>
                <a:spcPct val="90000"/>
              </a:lnSpc>
              <a:buClr>
                <a:srgbClr val="777775"/>
              </a:buClr>
              <a:buSzPct val="100000"/>
              <a:buFont typeface="Helvetica Neue"/>
              <a:defRPr sz="4600"/>
            </a:pPr>
            <a:r>
              <a:t>When do we decide to expand an array?</a:t>
            </a:r>
          </a:p>
          <a:p>
            <a:pPr lvl="1" marL="1586670" indent="-339212" defTabSz="819150">
              <a:lnSpc>
                <a:spcPct val="90000"/>
              </a:lnSpc>
              <a:buClr>
                <a:srgbClr val="777775"/>
              </a:buClr>
              <a:buSzPct val="100000"/>
              <a:buFont typeface="Helvetica Neue"/>
              <a:defRPr sz="4600"/>
            </a:pPr>
            <a:r>
              <a:t>When it is full. How do we know it is full? We keep track!</a:t>
            </a:r>
          </a:p>
        </p:txBody>
      </p:sp>
      <p:pic>
        <p:nvPicPr>
          <p:cNvPr id="238" name="pasted-image.tiff" descr="pasted-image.tiff"/>
          <p:cNvPicPr>
            <a:picLocks noChangeAspect="1"/>
          </p:cNvPicPr>
          <p:nvPr/>
        </p:nvPicPr>
        <p:blipFill>
          <a:blip r:embed="rId2">
            <a:extLst/>
          </a:blip>
          <a:stretch>
            <a:fillRect/>
          </a:stretch>
        </p:blipFill>
        <p:spPr>
          <a:xfrm>
            <a:off x="18211339" y="4483939"/>
            <a:ext cx="5880471" cy="4782783"/>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0"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241"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gridSpan="7">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gridSpan="11">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r>
            </a:tbl>
          </a:graphicData>
        </a:graphic>
      </p:graphicFrame>
      <p:graphicFrame>
        <p:nvGraphicFramePr>
          <p:cNvPr id="242"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49"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244" name="Let's say that our Vector's elements pointer points to memory as in the following diagram. capacity = 5, and count = 5 (it is full).…"/>
          <p:cNvSpPr/>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1"/>
            </a:pPr>
            <a:r>
              <a:t>Request space for 10 elements:</a:t>
            </a:r>
          </a:p>
        </p:txBody>
      </p:sp>
      <p:sp>
        <p:nvSpPr>
          <p:cNvPr id="245" name="What options does the operating system have?"/>
          <p:cNvSpPr/>
          <p:nvPr/>
        </p:nvSpPr>
        <p:spPr>
          <a:xfrm>
            <a:off x="5754811" y="5481307"/>
            <a:ext cx="1300416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What options does the operating system have?</a:t>
            </a:r>
          </a:p>
        </p:txBody>
      </p:sp>
      <p:grpSp>
        <p:nvGrpSpPr>
          <p:cNvPr id="248" name="int *newElements = new int[capacity * 2];"/>
          <p:cNvGrpSpPr/>
          <p:nvPr/>
        </p:nvGrpSpPr>
        <p:grpSpPr>
          <a:xfrm>
            <a:off x="11174528" y="4239587"/>
            <a:ext cx="13004167" cy="825501"/>
            <a:chOff x="0" y="0"/>
            <a:chExt cx="13004165" cy="825500"/>
          </a:xfrm>
        </p:grpSpPr>
        <p:sp>
          <p:nvSpPr>
            <p:cNvPr id="247" name="int *newElements = new int[capacity * 2];"/>
            <p:cNvSpPr/>
            <p:nvPr/>
          </p:nvSpPr>
          <p:spPr>
            <a:xfrm>
              <a:off x="38100" y="38100"/>
              <a:ext cx="12927966" cy="7493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3900">
                  <a:solidFill>
                    <a:srgbClr val="3495AF"/>
                  </a:solidFill>
                  <a:latin typeface="Menlo"/>
                  <a:ea typeface="Menlo"/>
                  <a:cs typeface="Menlo"/>
                  <a:sym typeface="Menlo"/>
                </a:defRPr>
              </a:pPr>
              <a:r>
                <a:rPr>
                  <a:solidFill>
                    <a:srgbClr val="0433FF"/>
                  </a:solidFill>
                </a:rPr>
                <a:t>int</a:t>
              </a:r>
              <a:r>
                <a:t> *newElements = </a:t>
              </a:r>
              <a:r>
                <a:rPr>
                  <a:solidFill>
                    <a:srgbClr val="0433FF"/>
                  </a:solidFill>
                </a:rPr>
                <a:t>new</a:t>
              </a:r>
              <a:r>
                <a:t> </a:t>
              </a:r>
              <a:r>
                <a:rPr>
                  <a:solidFill>
                    <a:srgbClr val="0433FF"/>
                  </a:solidFill>
                </a:rPr>
                <a:t>int</a:t>
              </a:r>
              <a:r>
                <a:t>[capacity * 2];</a:t>
              </a:r>
            </a:p>
          </p:txBody>
        </p:sp>
        <p:pic>
          <p:nvPicPr>
            <p:cNvPr id="246" name="int *newElements = new int[capacity * 2];" descr="int *newElements = new int[capacity * 2];"/>
            <p:cNvPicPr>
              <a:picLocks noChangeAspect="0"/>
            </p:cNvPicPr>
            <p:nvPr/>
          </p:nvPicPr>
          <p:blipFill>
            <a:blip r:embed="rId2">
              <a:extLst/>
            </a:blip>
            <a:stretch>
              <a:fillRect/>
            </a:stretch>
          </p:blipFill>
          <p:spPr>
            <a:xfrm>
              <a:off x="-1" y="-1"/>
              <a:ext cx="13004167" cy="825501"/>
            </a:xfrm>
            <a:prstGeom prst="rect">
              <a:avLst/>
            </a:prstGeom>
            <a:effectLst/>
          </p:spPr>
        </p:pic>
      </p:gr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1"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252"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gridSpan="11">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r>
            </a:tbl>
          </a:graphicData>
        </a:graphic>
      </p:graphicFrame>
      <p:graphicFrame>
        <p:nvGraphicFramePr>
          <p:cNvPr id="253"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63"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255" name="Let's say that our Vector's elements pointer points to memory as in the following diagram. capacity = 5, and count = 5 (it is full).…"/>
          <p:cNvSpPr/>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1"/>
            </a:pPr>
            <a:r>
              <a:t>Request space for 10 elements:</a:t>
            </a:r>
          </a:p>
        </p:txBody>
      </p:sp>
      <p:sp>
        <p:nvSpPr>
          <p:cNvPr id="256" name="What options does the operating system have?"/>
          <p:cNvSpPr/>
          <p:nvPr/>
        </p:nvSpPr>
        <p:spPr>
          <a:xfrm>
            <a:off x="5754811" y="5481307"/>
            <a:ext cx="1300416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What options does the operating system have?</a:t>
            </a:r>
          </a:p>
        </p:txBody>
      </p:sp>
      <p:sp>
        <p:nvSpPr>
          <p:cNvPr id="257" name="Rounded Rectangle"/>
          <p:cNvSpPr/>
          <p:nvPr/>
        </p:nvSpPr>
        <p:spPr>
          <a:xfrm>
            <a:off x="8993330" y="10097637"/>
            <a:ext cx="8939276" cy="1270001"/>
          </a:xfrm>
          <a:prstGeom prst="roundRect">
            <a:avLst>
              <a:gd name="adj" fmla="val 15000"/>
            </a:avLst>
          </a:prstGeom>
          <a:ln w="139700">
            <a:solidFill>
              <a:srgbClr val="FFFFFF"/>
            </a:solidFill>
            <a:miter lim="400000"/>
          </a:ln>
        </p:spPr>
        <p:txBody>
          <a:bodyPr lIns="50800" tIns="50800" rIns="50800" bIns="50800" anchor="ctr"/>
          <a:lstStyle/>
          <a:p>
            <a:pPr>
              <a:defRPr>
                <a:solidFill>
                  <a:srgbClr val="FFFFFF"/>
                </a:solidFill>
              </a:defRPr>
            </a:pPr>
          </a:p>
        </p:txBody>
      </p:sp>
      <p:sp>
        <p:nvSpPr>
          <p:cNvPr id="258" name="Is this an option?"/>
          <p:cNvSpPr/>
          <p:nvPr/>
        </p:nvSpPr>
        <p:spPr>
          <a:xfrm>
            <a:off x="19670544" y="8507863"/>
            <a:ext cx="477075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Is this an option?</a:t>
            </a:r>
          </a:p>
        </p:txBody>
      </p:sp>
      <p:sp>
        <p:nvSpPr>
          <p:cNvPr id="259" name="No — you're already using the first five!"/>
          <p:cNvSpPr/>
          <p:nvPr/>
        </p:nvSpPr>
        <p:spPr>
          <a:xfrm>
            <a:off x="20126369" y="9548047"/>
            <a:ext cx="3859107"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 — you're already using the first five!</a:t>
            </a:r>
          </a:p>
        </p:txBody>
      </p:sp>
      <p:grpSp>
        <p:nvGrpSpPr>
          <p:cNvPr id="262" name="int *newElements = new int[capacity * 2];"/>
          <p:cNvGrpSpPr/>
          <p:nvPr/>
        </p:nvGrpSpPr>
        <p:grpSpPr>
          <a:xfrm>
            <a:off x="11174528" y="4239587"/>
            <a:ext cx="13004167" cy="825501"/>
            <a:chOff x="0" y="0"/>
            <a:chExt cx="13004165" cy="825500"/>
          </a:xfrm>
        </p:grpSpPr>
        <p:sp>
          <p:nvSpPr>
            <p:cNvPr id="261" name="int *newElements = new int[capacity * 2];"/>
            <p:cNvSpPr/>
            <p:nvPr/>
          </p:nvSpPr>
          <p:spPr>
            <a:xfrm>
              <a:off x="38100" y="38100"/>
              <a:ext cx="12927966" cy="7493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3900">
                  <a:solidFill>
                    <a:srgbClr val="3495AF"/>
                  </a:solidFill>
                  <a:latin typeface="Menlo"/>
                  <a:ea typeface="Menlo"/>
                  <a:cs typeface="Menlo"/>
                  <a:sym typeface="Menlo"/>
                </a:defRPr>
              </a:pPr>
              <a:r>
                <a:rPr>
                  <a:solidFill>
                    <a:srgbClr val="0433FF"/>
                  </a:solidFill>
                </a:rPr>
                <a:t>int</a:t>
              </a:r>
              <a:r>
                <a:t> *newElements = </a:t>
              </a:r>
              <a:r>
                <a:rPr>
                  <a:solidFill>
                    <a:srgbClr val="0433FF"/>
                  </a:solidFill>
                </a:rPr>
                <a:t>new</a:t>
              </a:r>
              <a:r>
                <a:t> </a:t>
              </a:r>
              <a:r>
                <a:rPr>
                  <a:solidFill>
                    <a:srgbClr val="0433FF"/>
                  </a:solidFill>
                </a:rPr>
                <a:t>int</a:t>
              </a:r>
              <a:r>
                <a:t>[capacity * 2];</a:t>
              </a:r>
            </a:p>
          </p:txBody>
        </p:sp>
        <p:pic>
          <p:nvPicPr>
            <p:cNvPr id="260" name="int *newElements = new int[capacity * 2];" descr="int *newElements = new int[capacity * 2];"/>
            <p:cNvPicPr>
              <a:picLocks noChangeAspect="0"/>
            </p:cNvPicPr>
            <p:nvPr/>
          </p:nvPicPr>
          <p:blipFill>
            <a:blip r:embed="rId2">
              <a:extLst/>
            </a:blip>
            <a:stretch>
              <a:fillRect/>
            </a:stretch>
          </p:blipFill>
          <p:spPr>
            <a:xfrm>
              <a:off x="-1" y="-1"/>
              <a:ext cx="13004167" cy="825501"/>
            </a:xfrm>
            <a:prstGeom prst="rect">
              <a:avLst/>
            </a:prstGeom>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59" grpId="1"/>
    </p:bldLst>
  </p:timing>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5"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266"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r>
            </a:tbl>
          </a:graphicData>
        </a:graphic>
      </p:graphicFrame>
      <p:graphicFrame>
        <p:nvGraphicFramePr>
          <p:cNvPr id="267"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76"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269" name="Let's say that our Vector's elements pointer points to memory as in the following diagram. capacity = 5, and count = 5 (it is full).…"/>
          <p:cNvSpPr/>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1"/>
            </a:pPr>
            <a:r>
              <a:t>Request space for 10 elements:</a:t>
            </a:r>
          </a:p>
        </p:txBody>
      </p:sp>
      <p:sp>
        <p:nvSpPr>
          <p:cNvPr id="270" name="What options does the operating system have?"/>
          <p:cNvSpPr/>
          <p:nvPr/>
        </p:nvSpPr>
        <p:spPr>
          <a:xfrm>
            <a:off x="5754811" y="5481307"/>
            <a:ext cx="1300416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What options does the operating system have?</a:t>
            </a:r>
          </a:p>
        </p:txBody>
      </p:sp>
      <p:sp>
        <p:nvSpPr>
          <p:cNvPr id="271" name="Rounded Rectangle"/>
          <p:cNvSpPr/>
          <p:nvPr/>
        </p:nvSpPr>
        <p:spPr>
          <a:xfrm>
            <a:off x="9925573" y="11903860"/>
            <a:ext cx="8939277" cy="1270001"/>
          </a:xfrm>
          <a:prstGeom prst="roundRect">
            <a:avLst>
              <a:gd name="adj" fmla="val 15000"/>
            </a:avLst>
          </a:prstGeom>
          <a:ln w="139700">
            <a:solidFill>
              <a:srgbClr val="000000"/>
            </a:solidFill>
            <a:miter lim="400000"/>
          </a:ln>
        </p:spPr>
        <p:txBody>
          <a:bodyPr lIns="50800" tIns="50800" rIns="50800" bIns="50800" anchor="ctr"/>
          <a:lstStyle/>
          <a:p>
            <a:pPr>
              <a:defRPr>
                <a:solidFill>
                  <a:srgbClr val="FFFFFF"/>
                </a:solidFill>
              </a:defRPr>
            </a:pPr>
          </a:p>
        </p:txBody>
      </p:sp>
      <p:sp>
        <p:nvSpPr>
          <p:cNvPr id="272" name="This is the option the OS has to choose."/>
          <p:cNvSpPr/>
          <p:nvPr/>
        </p:nvSpPr>
        <p:spPr>
          <a:xfrm>
            <a:off x="19662612" y="9348156"/>
            <a:ext cx="452294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the option the OS has to choose.</a:t>
            </a:r>
          </a:p>
        </p:txBody>
      </p:sp>
      <p:grpSp>
        <p:nvGrpSpPr>
          <p:cNvPr id="275" name="int *newElements = new int[capacity * 2];"/>
          <p:cNvGrpSpPr/>
          <p:nvPr/>
        </p:nvGrpSpPr>
        <p:grpSpPr>
          <a:xfrm>
            <a:off x="11174528" y="4239587"/>
            <a:ext cx="13004167" cy="825501"/>
            <a:chOff x="0" y="0"/>
            <a:chExt cx="13004165" cy="825500"/>
          </a:xfrm>
        </p:grpSpPr>
        <p:sp>
          <p:nvSpPr>
            <p:cNvPr id="274" name="int *newElements = new int[capacity * 2];"/>
            <p:cNvSpPr/>
            <p:nvPr/>
          </p:nvSpPr>
          <p:spPr>
            <a:xfrm>
              <a:off x="38100" y="38100"/>
              <a:ext cx="12927966" cy="7493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3900">
                  <a:solidFill>
                    <a:srgbClr val="3495AF"/>
                  </a:solidFill>
                  <a:latin typeface="Menlo"/>
                  <a:ea typeface="Menlo"/>
                  <a:cs typeface="Menlo"/>
                  <a:sym typeface="Menlo"/>
                </a:defRPr>
              </a:pPr>
              <a:r>
                <a:rPr>
                  <a:solidFill>
                    <a:srgbClr val="0433FF"/>
                  </a:solidFill>
                </a:rPr>
                <a:t>int</a:t>
              </a:r>
              <a:r>
                <a:t> *newElements = </a:t>
              </a:r>
              <a:r>
                <a:rPr>
                  <a:solidFill>
                    <a:srgbClr val="0433FF"/>
                  </a:solidFill>
                </a:rPr>
                <a:t>new</a:t>
              </a:r>
              <a:r>
                <a:t> </a:t>
              </a:r>
              <a:r>
                <a:rPr>
                  <a:solidFill>
                    <a:srgbClr val="0433FF"/>
                  </a:solidFill>
                </a:rPr>
                <a:t>int</a:t>
              </a:r>
              <a:r>
                <a:t>[capacity * 2];</a:t>
              </a:r>
            </a:p>
          </p:txBody>
        </p:sp>
        <p:pic>
          <p:nvPicPr>
            <p:cNvPr id="273" name="int *newElements = new int[capacity * 2];" descr="int *newElements = new int[capacity * 2];"/>
            <p:cNvPicPr>
              <a:picLocks noChangeAspect="0"/>
            </p:cNvPicPr>
            <p:nvPr/>
          </p:nvPicPr>
          <p:blipFill>
            <a:blip r:embed="rId2">
              <a:extLst/>
            </a:blip>
            <a:stretch>
              <a:fillRect/>
            </a:stretch>
          </p:blipFill>
          <p:spPr>
            <a:xfrm>
              <a:off x="-1" y="-1"/>
              <a:ext cx="13004167" cy="825501"/>
            </a:xfrm>
            <a:prstGeom prst="rect">
              <a:avLst/>
            </a:prstGeom>
            <a:effectLst/>
          </p:spPr>
        </p:pic>
      </p:gr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8"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279"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r>
            </a:tbl>
          </a:graphicData>
        </a:graphic>
      </p:graphicFrame>
      <p:graphicFrame>
        <p:nvGraphicFramePr>
          <p:cNvPr id="280"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93"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282" name="Let's say that our Vector's elements pointer points to memory as in the following diagram. capacity = 5, and count = 5 (it is full).…"/>
          <p:cNvSpPr/>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1"/>
            </a:pPr>
            <a:r>
              <a:t>Request space for 10 elements: </a:t>
            </a:r>
          </a:p>
        </p:txBody>
      </p:sp>
      <p:sp>
        <p:nvSpPr>
          <p:cNvPr id="283" name="What options does the operating system have?"/>
          <p:cNvSpPr/>
          <p:nvPr/>
        </p:nvSpPr>
        <p:spPr>
          <a:xfrm>
            <a:off x="5754811" y="5481307"/>
            <a:ext cx="1300416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What options does the operating system have?</a:t>
            </a:r>
          </a:p>
        </p:txBody>
      </p:sp>
      <p:sp>
        <p:nvSpPr>
          <p:cNvPr id="284" name="Rounded Rectangle"/>
          <p:cNvSpPr/>
          <p:nvPr/>
        </p:nvSpPr>
        <p:spPr>
          <a:xfrm>
            <a:off x="9925573" y="11903860"/>
            <a:ext cx="8939277" cy="1270001"/>
          </a:xfrm>
          <a:prstGeom prst="roundRect">
            <a:avLst>
              <a:gd name="adj" fmla="val 15000"/>
            </a:avLst>
          </a:prstGeom>
          <a:ln w="139700">
            <a:solidFill>
              <a:srgbClr val="000000"/>
            </a:solidFill>
            <a:miter lim="400000"/>
          </a:ln>
        </p:spPr>
        <p:txBody>
          <a:bodyPr lIns="50800" tIns="50800" rIns="50800" bIns="50800" anchor="ctr"/>
          <a:lstStyle/>
          <a:p>
            <a:pPr>
              <a:defRPr>
                <a:solidFill>
                  <a:srgbClr val="FFFFFF"/>
                </a:solidFill>
              </a:defRPr>
            </a:pPr>
          </a:p>
        </p:txBody>
      </p:sp>
      <p:sp>
        <p:nvSpPr>
          <p:cNvPr id="285" name="This is the option the OS has to choose."/>
          <p:cNvSpPr/>
          <p:nvPr/>
        </p:nvSpPr>
        <p:spPr>
          <a:xfrm>
            <a:off x="19662612" y="9348156"/>
            <a:ext cx="452294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the option the OS has to choose.</a:t>
            </a:r>
          </a:p>
        </p:txBody>
      </p:sp>
      <p:grpSp>
        <p:nvGrpSpPr>
          <p:cNvPr id="288" name="int *newElements = new int[capacity * 2];"/>
          <p:cNvGrpSpPr/>
          <p:nvPr/>
        </p:nvGrpSpPr>
        <p:grpSpPr>
          <a:xfrm>
            <a:off x="11174528" y="4239587"/>
            <a:ext cx="13004167" cy="825501"/>
            <a:chOff x="0" y="0"/>
            <a:chExt cx="13004165" cy="825500"/>
          </a:xfrm>
        </p:grpSpPr>
        <p:sp>
          <p:nvSpPr>
            <p:cNvPr id="287" name="int *newElements = new int[capacity * 2];"/>
            <p:cNvSpPr/>
            <p:nvPr/>
          </p:nvSpPr>
          <p:spPr>
            <a:xfrm>
              <a:off x="38100" y="38100"/>
              <a:ext cx="12927966" cy="7493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3900">
                  <a:solidFill>
                    <a:srgbClr val="3495AF"/>
                  </a:solidFill>
                  <a:latin typeface="Menlo"/>
                  <a:ea typeface="Menlo"/>
                  <a:cs typeface="Menlo"/>
                  <a:sym typeface="Menlo"/>
                </a:defRPr>
              </a:pPr>
              <a:r>
                <a:rPr>
                  <a:solidFill>
                    <a:srgbClr val="0433FF"/>
                  </a:solidFill>
                </a:rPr>
                <a:t>int</a:t>
              </a:r>
              <a:r>
                <a:t> *newElements = </a:t>
              </a:r>
              <a:r>
                <a:rPr>
                  <a:solidFill>
                    <a:srgbClr val="0433FF"/>
                  </a:solidFill>
                </a:rPr>
                <a:t>new</a:t>
              </a:r>
              <a:r>
                <a:t> </a:t>
              </a:r>
              <a:r>
                <a:rPr>
                  <a:solidFill>
                    <a:srgbClr val="0433FF"/>
                  </a:solidFill>
                </a:rPr>
                <a:t>int</a:t>
              </a:r>
              <a:r>
                <a:t>[capacity * 2];</a:t>
              </a:r>
            </a:p>
          </p:txBody>
        </p:sp>
        <p:pic>
          <p:nvPicPr>
            <p:cNvPr id="286" name="int *newElements = new int[capacity * 2];" descr="int *newElements = new int[capacity * 2];"/>
            <p:cNvPicPr>
              <a:picLocks noChangeAspect="0"/>
            </p:cNvPicPr>
            <p:nvPr/>
          </p:nvPicPr>
          <p:blipFill>
            <a:blip r:embed="rId2">
              <a:extLst/>
            </a:blip>
            <a:stretch>
              <a:fillRect/>
            </a:stretch>
          </p:blipFill>
          <p:spPr>
            <a:xfrm>
              <a:off x="-1" y="-1"/>
              <a:ext cx="13004167" cy="825501"/>
            </a:xfrm>
            <a:prstGeom prst="rect">
              <a:avLst/>
            </a:prstGeom>
            <a:effectLst/>
          </p:spPr>
        </p:pic>
      </p:grpSp>
      <p:grpSp>
        <p:nvGrpSpPr>
          <p:cNvPr id="291" name="Group"/>
          <p:cNvGrpSpPr/>
          <p:nvPr/>
        </p:nvGrpSpPr>
        <p:grpSpPr>
          <a:xfrm>
            <a:off x="1312388" y="11064638"/>
            <a:ext cx="3001214" cy="2508246"/>
            <a:chOff x="0" y="12700"/>
            <a:chExt cx="3001213" cy="2508244"/>
          </a:xfrm>
        </p:grpSpPr>
        <p:graphicFrame>
          <p:nvGraphicFramePr>
            <p:cNvPr id="289" name="Table"/>
            <p:cNvGraphicFramePr/>
            <p:nvPr/>
          </p:nvGraphicFramePr>
          <p:xfrm>
            <a:off x="457490" y="12700"/>
            <a:ext cx="2098933" cy="25082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defTabSz="876300">
                          <a:defRPr sz="2600">
                            <a:solidFill>
                              <a:srgbClr val="000000"/>
                            </a:solidFill>
                            <a:sym typeface="Helvetica Neue"/>
                          </a:defRPr>
                        </a:pP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defTabSz="876300">
                          <a:defRPr sz="1800">
                            <a:solidFill>
                              <a:srgbClr val="000000"/>
                            </a:solidFill>
                          </a:defRPr>
                        </a:pPr>
                        <a:r>
                          <a:rPr sz="4500">
                            <a:solidFill>
                              <a:srgbClr val="FFFFFF"/>
                            </a:solidFill>
                            <a:sym typeface="Helvetica Neue"/>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defTabSz="876300">
                          <a:defRPr sz="1800">
                            <a:solidFill>
                              <a:srgbClr val="000000"/>
                            </a:solidFill>
                          </a:defRPr>
                        </a:pPr>
                        <a:r>
                          <a:rPr sz="4100">
                            <a:solidFill>
                              <a:schemeClr val="accent1">
                                <a:hueOff val="-611180"/>
                                <a:satOff val="24879"/>
                                <a:lumOff val="-26847"/>
                              </a:schemeClr>
                            </a:solidFill>
                            <a:sym typeface="Helvetica Neue"/>
                          </a:rPr>
                          <a:t>0x8f</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90" name="newElements"/>
            <p:cNvSpPr/>
            <p:nvPr/>
          </p:nvSpPr>
          <p:spPr>
            <a:xfrm>
              <a:off x="0" y="79220"/>
              <a:ext cx="3001214" cy="6595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876300">
                <a:defRPr sz="3800">
                  <a:latin typeface="Helvetica Neue"/>
                  <a:ea typeface="Helvetica Neue"/>
                  <a:cs typeface="Helvetica Neue"/>
                  <a:sym typeface="Helvetica Neue"/>
                </a:defRPr>
              </a:lvl1pPr>
            </a:lstStyle>
            <a:p>
              <a:pPr/>
              <a:r>
                <a:t>newElements</a:t>
              </a:r>
            </a:p>
          </p:txBody>
        </p:sp>
      </p:grpSp>
      <p:sp>
        <p:nvSpPr>
          <p:cNvPr id="294" name="Connection Line"/>
          <p:cNvSpPr/>
          <p:nvPr/>
        </p:nvSpPr>
        <p:spPr>
          <a:xfrm>
            <a:off x="3648515" y="12339683"/>
            <a:ext cx="6401321" cy="2641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7200" y="7200"/>
                  <a:pt x="14400" y="14400"/>
                  <a:pt x="21600" y="21600"/>
                </a:cubicBezTo>
              </a:path>
            </a:pathLst>
          </a:custGeom>
          <a:ln w="114300">
            <a:solidFill>
              <a:srgbClr val="000000"/>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6"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297"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r>
            </a:tbl>
          </a:graphicData>
        </a:graphic>
      </p:graphicFrame>
      <p:graphicFrame>
        <p:nvGraphicFramePr>
          <p:cNvPr id="298"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10"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300" name="Let's say that our Vector's elements pointer points to memory as in the following diagram. capacity = 5, and count = 5 (it is full).…"/>
          <p:cNvSpPr/>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2"/>
            </a:pPr>
            <a:r>
              <a:t>Copy: </a:t>
            </a:r>
          </a:p>
        </p:txBody>
      </p:sp>
      <p:sp>
        <p:nvSpPr>
          <p:cNvPr id="301" name="Rounded Rectangle"/>
          <p:cNvSpPr/>
          <p:nvPr/>
        </p:nvSpPr>
        <p:spPr>
          <a:xfrm>
            <a:off x="9925573" y="11903860"/>
            <a:ext cx="8939277" cy="1270001"/>
          </a:xfrm>
          <a:prstGeom prst="roundRect">
            <a:avLst>
              <a:gd name="adj" fmla="val 15000"/>
            </a:avLst>
          </a:prstGeom>
          <a:ln w="139700">
            <a:solidFill>
              <a:srgbClr val="000000"/>
            </a:solidFill>
            <a:miter lim="400000"/>
          </a:ln>
        </p:spPr>
        <p:txBody>
          <a:bodyPr lIns="50800" tIns="50800" rIns="50800" bIns="50800" anchor="ctr"/>
          <a:lstStyle/>
          <a:p>
            <a:pPr>
              <a:defRPr>
                <a:solidFill>
                  <a:srgbClr val="FFFFFF"/>
                </a:solidFill>
              </a:defRPr>
            </a:pPr>
          </a:p>
        </p:txBody>
      </p:sp>
      <p:sp>
        <p:nvSpPr>
          <p:cNvPr id="302" name="This is the option the OS has to choose."/>
          <p:cNvSpPr/>
          <p:nvPr/>
        </p:nvSpPr>
        <p:spPr>
          <a:xfrm>
            <a:off x="19662612" y="9348156"/>
            <a:ext cx="452294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the option the OS has to choose.</a:t>
            </a:r>
          </a:p>
        </p:txBody>
      </p:sp>
      <p:grpSp>
        <p:nvGrpSpPr>
          <p:cNvPr id="305" name="for (int i=0; i &lt; count; i++) {…"/>
          <p:cNvGrpSpPr/>
          <p:nvPr/>
        </p:nvGrpSpPr>
        <p:grpSpPr>
          <a:xfrm>
            <a:off x="4095303" y="4239587"/>
            <a:ext cx="13004166" cy="2120901"/>
            <a:chOff x="0" y="0"/>
            <a:chExt cx="13004165" cy="2120900"/>
          </a:xfrm>
        </p:grpSpPr>
        <p:sp>
          <p:nvSpPr>
            <p:cNvPr id="304" name="for (int i=0; i &lt; count; i++) {…"/>
            <p:cNvSpPr/>
            <p:nvPr/>
          </p:nvSpPr>
          <p:spPr>
            <a:xfrm>
              <a:off x="38100" y="38100"/>
              <a:ext cx="12927966" cy="2044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200">
                  <a:latin typeface="Menlo"/>
                  <a:ea typeface="Menlo"/>
                  <a:cs typeface="Menlo"/>
                  <a:sym typeface="Menlo"/>
                </a:defRPr>
              </a:pPr>
              <a:r>
                <a:rPr>
                  <a:solidFill>
                    <a:srgbClr val="0433FF"/>
                  </a:solidFill>
                </a:rPr>
                <a:t>for</a:t>
              </a:r>
              <a:r>
                <a:t> (</a:t>
              </a:r>
              <a:r>
                <a:rPr>
                  <a:solidFill>
                    <a:srgbClr val="0433FF"/>
                  </a:solidFill>
                </a:rPr>
                <a:t>int</a:t>
              </a:r>
              <a:r>
                <a:t> i=0; i &lt; count; i++) {</a:t>
              </a:r>
            </a:p>
            <a:p>
              <a:pPr algn="l" defTabSz="457200">
                <a:tabLst>
                  <a:tab pos="342900" algn="l"/>
                </a:tabLst>
                <a:defRPr sz="4200">
                  <a:latin typeface="Menlo"/>
                  <a:ea typeface="Menlo"/>
                  <a:cs typeface="Menlo"/>
                  <a:sym typeface="Menlo"/>
                </a:defRPr>
              </a:pPr>
              <a:r>
                <a:t>    newElements[i] = elements[i];</a:t>
              </a:r>
            </a:p>
            <a:p>
              <a:pPr algn="l" defTabSz="457200">
                <a:tabLst>
                  <a:tab pos="342900" algn="l"/>
                </a:tabLst>
                <a:defRPr sz="4200">
                  <a:latin typeface="Menlo"/>
                  <a:ea typeface="Menlo"/>
                  <a:cs typeface="Menlo"/>
                  <a:sym typeface="Menlo"/>
                </a:defRPr>
              </a:pPr>
              <a:r>
                <a:t>}</a:t>
              </a:r>
            </a:p>
          </p:txBody>
        </p:sp>
        <p:pic>
          <p:nvPicPr>
            <p:cNvPr id="303" name="for (int i=0; i &lt; count; i++) {…" descr="for (int i=0; i &lt; count; i++) {…"/>
            <p:cNvPicPr>
              <a:picLocks noChangeAspect="0"/>
            </p:cNvPicPr>
            <p:nvPr/>
          </p:nvPicPr>
          <p:blipFill>
            <a:blip r:embed="rId2">
              <a:extLst/>
            </a:blip>
            <a:stretch>
              <a:fillRect/>
            </a:stretch>
          </p:blipFill>
          <p:spPr>
            <a:xfrm>
              <a:off x="-1" y="0"/>
              <a:ext cx="13004167" cy="2120901"/>
            </a:xfrm>
            <a:prstGeom prst="rect">
              <a:avLst/>
            </a:prstGeom>
            <a:effectLst/>
          </p:spPr>
        </p:pic>
      </p:grpSp>
      <p:grpSp>
        <p:nvGrpSpPr>
          <p:cNvPr id="308" name="Group"/>
          <p:cNvGrpSpPr/>
          <p:nvPr/>
        </p:nvGrpSpPr>
        <p:grpSpPr>
          <a:xfrm>
            <a:off x="1312388" y="11064638"/>
            <a:ext cx="3001214" cy="2508246"/>
            <a:chOff x="0" y="12700"/>
            <a:chExt cx="3001213" cy="2508244"/>
          </a:xfrm>
        </p:grpSpPr>
        <p:graphicFrame>
          <p:nvGraphicFramePr>
            <p:cNvPr id="306" name="Table"/>
            <p:cNvGraphicFramePr/>
            <p:nvPr/>
          </p:nvGraphicFramePr>
          <p:xfrm>
            <a:off x="457490" y="12700"/>
            <a:ext cx="2098933" cy="25082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defTabSz="876300">
                          <a:defRPr sz="2600">
                            <a:solidFill>
                              <a:srgbClr val="000000"/>
                            </a:solidFill>
                            <a:sym typeface="Helvetica Neue"/>
                          </a:defRPr>
                        </a:pP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defTabSz="876300">
                          <a:defRPr sz="1800">
                            <a:solidFill>
                              <a:srgbClr val="000000"/>
                            </a:solidFill>
                          </a:defRPr>
                        </a:pPr>
                        <a:r>
                          <a:rPr sz="4500">
                            <a:solidFill>
                              <a:srgbClr val="FFFFFF"/>
                            </a:solidFill>
                            <a:sym typeface="Helvetica Neue"/>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defTabSz="876300">
                          <a:defRPr sz="1800">
                            <a:solidFill>
                              <a:srgbClr val="000000"/>
                            </a:solidFill>
                          </a:defRPr>
                        </a:pPr>
                        <a:r>
                          <a:rPr sz="4100">
                            <a:solidFill>
                              <a:schemeClr val="accent1">
                                <a:hueOff val="-611180"/>
                                <a:satOff val="24879"/>
                                <a:lumOff val="-26847"/>
                              </a:schemeClr>
                            </a:solidFill>
                            <a:sym typeface="Helvetica Neue"/>
                          </a:rPr>
                          <a:t>0x8f</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07" name="newElements"/>
            <p:cNvSpPr/>
            <p:nvPr/>
          </p:nvSpPr>
          <p:spPr>
            <a:xfrm>
              <a:off x="0" y="79220"/>
              <a:ext cx="3001214" cy="6595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876300">
                <a:defRPr sz="3800">
                  <a:latin typeface="Helvetica Neue"/>
                  <a:ea typeface="Helvetica Neue"/>
                  <a:cs typeface="Helvetica Neue"/>
                  <a:sym typeface="Helvetica Neue"/>
                </a:defRPr>
              </a:lvl1pPr>
            </a:lstStyle>
            <a:p>
              <a:pPr/>
              <a:r>
                <a:t>newElements</a:t>
              </a:r>
            </a:p>
          </p:txBody>
        </p:sp>
      </p:grpSp>
      <p:sp>
        <p:nvSpPr>
          <p:cNvPr id="311" name="Connection Line"/>
          <p:cNvSpPr/>
          <p:nvPr/>
        </p:nvSpPr>
        <p:spPr>
          <a:xfrm>
            <a:off x="3648515" y="12339683"/>
            <a:ext cx="6401321" cy="2641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7200" y="7200"/>
                  <a:pt x="14400" y="14400"/>
                  <a:pt x="21600" y="21600"/>
                </a:cubicBezTo>
              </a:path>
            </a:pathLst>
          </a:custGeom>
          <a:ln w="114300">
            <a:solidFill>
              <a:srgbClr val="000000"/>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3"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314"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r>
            </a:tbl>
          </a:graphicData>
        </a:graphic>
      </p:graphicFrame>
      <p:graphicFrame>
        <p:nvGraphicFramePr>
          <p:cNvPr id="315"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27"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317" name="Let's say that our Vector's elements pointer points to memory as in the following diagram. capacity = 5, and count = 5 (it is full).…"/>
          <p:cNvSpPr/>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2"/>
            </a:pPr>
            <a:r>
              <a:t>Copy: </a:t>
            </a:r>
          </a:p>
        </p:txBody>
      </p:sp>
      <p:sp>
        <p:nvSpPr>
          <p:cNvPr id="318" name="Rounded Rectangle"/>
          <p:cNvSpPr/>
          <p:nvPr/>
        </p:nvSpPr>
        <p:spPr>
          <a:xfrm>
            <a:off x="9925573" y="11903860"/>
            <a:ext cx="8939277" cy="1270001"/>
          </a:xfrm>
          <a:prstGeom prst="roundRect">
            <a:avLst>
              <a:gd name="adj" fmla="val 15000"/>
            </a:avLst>
          </a:prstGeom>
          <a:ln w="139700">
            <a:solidFill>
              <a:srgbClr val="000000"/>
            </a:solidFill>
            <a:miter lim="400000"/>
          </a:ln>
        </p:spPr>
        <p:txBody>
          <a:bodyPr lIns="50800" tIns="50800" rIns="50800" bIns="50800" anchor="ctr"/>
          <a:lstStyle/>
          <a:p>
            <a:pPr>
              <a:defRPr>
                <a:solidFill>
                  <a:srgbClr val="FFFFFF"/>
                </a:solidFill>
              </a:defRPr>
            </a:pPr>
          </a:p>
        </p:txBody>
      </p:sp>
      <p:sp>
        <p:nvSpPr>
          <p:cNvPr id="319" name="This is the option the OS has to choose."/>
          <p:cNvSpPr/>
          <p:nvPr/>
        </p:nvSpPr>
        <p:spPr>
          <a:xfrm>
            <a:off x="19662612" y="9348156"/>
            <a:ext cx="452294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the option the OS has to choose.</a:t>
            </a:r>
          </a:p>
        </p:txBody>
      </p:sp>
      <p:grpSp>
        <p:nvGrpSpPr>
          <p:cNvPr id="322" name="for (int i=0; i &lt; count; i++) {…"/>
          <p:cNvGrpSpPr/>
          <p:nvPr/>
        </p:nvGrpSpPr>
        <p:grpSpPr>
          <a:xfrm>
            <a:off x="4095303" y="4239587"/>
            <a:ext cx="13004166" cy="2120901"/>
            <a:chOff x="0" y="0"/>
            <a:chExt cx="13004165" cy="2120900"/>
          </a:xfrm>
        </p:grpSpPr>
        <p:sp>
          <p:nvSpPr>
            <p:cNvPr id="321" name="for (int i=0; i &lt; count; i++) {…"/>
            <p:cNvSpPr/>
            <p:nvPr/>
          </p:nvSpPr>
          <p:spPr>
            <a:xfrm>
              <a:off x="38100" y="38100"/>
              <a:ext cx="12927966" cy="2044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200">
                  <a:latin typeface="Menlo"/>
                  <a:ea typeface="Menlo"/>
                  <a:cs typeface="Menlo"/>
                  <a:sym typeface="Menlo"/>
                </a:defRPr>
              </a:pPr>
              <a:r>
                <a:rPr>
                  <a:solidFill>
                    <a:srgbClr val="0433FF"/>
                  </a:solidFill>
                </a:rPr>
                <a:t>for</a:t>
              </a:r>
              <a:r>
                <a:t> (</a:t>
              </a:r>
              <a:r>
                <a:rPr>
                  <a:solidFill>
                    <a:srgbClr val="0433FF"/>
                  </a:solidFill>
                </a:rPr>
                <a:t>int</a:t>
              </a:r>
              <a:r>
                <a:t> i=0; i &lt; count; i++) {</a:t>
              </a:r>
            </a:p>
            <a:p>
              <a:pPr algn="l" defTabSz="457200">
                <a:tabLst>
                  <a:tab pos="342900" algn="l"/>
                </a:tabLst>
                <a:defRPr sz="4200">
                  <a:latin typeface="Menlo"/>
                  <a:ea typeface="Menlo"/>
                  <a:cs typeface="Menlo"/>
                  <a:sym typeface="Menlo"/>
                </a:defRPr>
              </a:pPr>
              <a:r>
                <a:t>    newElements[i] = elements[i];</a:t>
              </a:r>
            </a:p>
            <a:p>
              <a:pPr algn="l" defTabSz="457200">
                <a:tabLst>
                  <a:tab pos="342900" algn="l"/>
                </a:tabLst>
                <a:defRPr sz="4200">
                  <a:latin typeface="Menlo"/>
                  <a:ea typeface="Menlo"/>
                  <a:cs typeface="Menlo"/>
                  <a:sym typeface="Menlo"/>
                </a:defRPr>
              </a:pPr>
              <a:r>
                <a:t>}</a:t>
              </a:r>
            </a:p>
          </p:txBody>
        </p:sp>
        <p:pic>
          <p:nvPicPr>
            <p:cNvPr id="320" name="for (int i=0; i &lt; count; i++) {…" descr="for (int i=0; i &lt; count; i++) {…"/>
            <p:cNvPicPr>
              <a:picLocks noChangeAspect="0"/>
            </p:cNvPicPr>
            <p:nvPr/>
          </p:nvPicPr>
          <p:blipFill>
            <a:blip r:embed="rId2">
              <a:extLst/>
            </a:blip>
            <a:stretch>
              <a:fillRect/>
            </a:stretch>
          </p:blipFill>
          <p:spPr>
            <a:xfrm>
              <a:off x="-1" y="0"/>
              <a:ext cx="13004167" cy="2120901"/>
            </a:xfrm>
            <a:prstGeom prst="rect">
              <a:avLst/>
            </a:prstGeom>
            <a:effectLst/>
          </p:spPr>
        </p:pic>
      </p:grpSp>
      <p:grpSp>
        <p:nvGrpSpPr>
          <p:cNvPr id="325" name="Group"/>
          <p:cNvGrpSpPr/>
          <p:nvPr/>
        </p:nvGrpSpPr>
        <p:grpSpPr>
          <a:xfrm>
            <a:off x="1312388" y="11064638"/>
            <a:ext cx="3001214" cy="2508246"/>
            <a:chOff x="0" y="12700"/>
            <a:chExt cx="3001213" cy="2508244"/>
          </a:xfrm>
        </p:grpSpPr>
        <p:graphicFrame>
          <p:nvGraphicFramePr>
            <p:cNvPr id="323" name="Table"/>
            <p:cNvGraphicFramePr/>
            <p:nvPr/>
          </p:nvGraphicFramePr>
          <p:xfrm>
            <a:off x="457490" y="12700"/>
            <a:ext cx="2098933" cy="25082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defTabSz="876300">
                          <a:defRPr sz="2600">
                            <a:solidFill>
                              <a:srgbClr val="000000"/>
                            </a:solidFill>
                            <a:sym typeface="Helvetica Neue"/>
                          </a:defRPr>
                        </a:pP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defTabSz="876300">
                          <a:defRPr sz="1800">
                            <a:solidFill>
                              <a:srgbClr val="000000"/>
                            </a:solidFill>
                          </a:defRPr>
                        </a:pPr>
                        <a:r>
                          <a:rPr sz="4500">
                            <a:solidFill>
                              <a:srgbClr val="FFFFFF"/>
                            </a:solidFill>
                            <a:sym typeface="Helvetica Neue"/>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defTabSz="876300">
                          <a:defRPr sz="1800">
                            <a:solidFill>
                              <a:srgbClr val="000000"/>
                            </a:solidFill>
                          </a:defRPr>
                        </a:pPr>
                        <a:r>
                          <a:rPr sz="4100">
                            <a:solidFill>
                              <a:schemeClr val="accent1">
                                <a:hueOff val="-611180"/>
                                <a:satOff val="24879"/>
                                <a:lumOff val="-26847"/>
                              </a:schemeClr>
                            </a:solidFill>
                            <a:sym typeface="Helvetica Neue"/>
                          </a:rPr>
                          <a:t>0x8f</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24" name="newElements"/>
            <p:cNvSpPr/>
            <p:nvPr/>
          </p:nvSpPr>
          <p:spPr>
            <a:xfrm>
              <a:off x="0" y="79220"/>
              <a:ext cx="3001214" cy="6595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876300">
                <a:defRPr sz="3800">
                  <a:latin typeface="Helvetica Neue"/>
                  <a:ea typeface="Helvetica Neue"/>
                  <a:cs typeface="Helvetica Neue"/>
                  <a:sym typeface="Helvetica Neue"/>
                </a:defRPr>
              </a:lvl1pPr>
            </a:lstStyle>
            <a:p>
              <a:pPr/>
              <a:r>
                <a:t>newElements</a:t>
              </a:r>
            </a:p>
          </p:txBody>
        </p:sp>
      </p:grpSp>
      <p:sp>
        <p:nvSpPr>
          <p:cNvPr id="328" name="Connection Line"/>
          <p:cNvSpPr/>
          <p:nvPr/>
        </p:nvSpPr>
        <p:spPr>
          <a:xfrm>
            <a:off x="3648515" y="12339683"/>
            <a:ext cx="6401321" cy="2641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7200" y="7200"/>
                  <a:pt x="14400" y="14400"/>
                  <a:pt x="21600" y="21600"/>
                </a:cubicBezTo>
              </a:path>
            </a:pathLst>
          </a:custGeom>
          <a:ln w="114300">
            <a:solidFill>
              <a:srgbClr val="000000"/>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0"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331"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r>
            </a:tbl>
          </a:graphicData>
        </a:graphic>
      </p:graphicFrame>
      <p:graphicFrame>
        <p:nvGraphicFramePr>
          <p:cNvPr id="332"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44"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334" name="Let's say that our Vector's elements pointer points to memory as in the following diagram. capacity = 5, and count = 5 (it is full).…"/>
          <p:cNvSpPr/>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2"/>
            </a:pPr>
            <a:r>
              <a:t>Copy: </a:t>
            </a:r>
          </a:p>
        </p:txBody>
      </p:sp>
      <p:sp>
        <p:nvSpPr>
          <p:cNvPr id="335" name="Rounded Rectangle"/>
          <p:cNvSpPr/>
          <p:nvPr/>
        </p:nvSpPr>
        <p:spPr>
          <a:xfrm>
            <a:off x="9925573" y="11903860"/>
            <a:ext cx="8939277" cy="1270001"/>
          </a:xfrm>
          <a:prstGeom prst="roundRect">
            <a:avLst>
              <a:gd name="adj" fmla="val 15000"/>
            </a:avLst>
          </a:prstGeom>
          <a:ln w="139700">
            <a:solidFill>
              <a:srgbClr val="000000"/>
            </a:solidFill>
            <a:miter lim="400000"/>
          </a:ln>
        </p:spPr>
        <p:txBody>
          <a:bodyPr lIns="50800" tIns="50800" rIns="50800" bIns="50800" anchor="ctr"/>
          <a:lstStyle/>
          <a:p>
            <a:pPr>
              <a:defRPr>
                <a:solidFill>
                  <a:srgbClr val="FFFFFF"/>
                </a:solidFill>
              </a:defRPr>
            </a:pPr>
          </a:p>
        </p:txBody>
      </p:sp>
      <p:sp>
        <p:nvSpPr>
          <p:cNvPr id="336" name="This is the option the OS has to choose."/>
          <p:cNvSpPr/>
          <p:nvPr/>
        </p:nvSpPr>
        <p:spPr>
          <a:xfrm>
            <a:off x="19662612" y="9348156"/>
            <a:ext cx="452294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the option the OS has to choose.</a:t>
            </a:r>
          </a:p>
        </p:txBody>
      </p:sp>
      <p:grpSp>
        <p:nvGrpSpPr>
          <p:cNvPr id="339" name="for (int i=0; i &lt; count; i++) {…"/>
          <p:cNvGrpSpPr/>
          <p:nvPr/>
        </p:nvGrpSpPr>
        <p:grpSpPr>
          <a:xfrm>
            <a:off x="4095303" y="4239587"/>
            <a:ext cx="13004166" cy="2120901"/>
            <a:chOff x="0" y="0"/>
            <a:chExt cx="13004165" cy="2120900"/>
          </a:xfrm>
        </p:grpSpPr>
        <p:sp>
          <p:nvSpPr>
            <p:cNvPr id="338" name="for (int i=0; i &lt; count; i++) {…"/>
            <p:cNvSpPr/>
            <p:nvPr/>
          </p:nvSpPr>
          <p:spPr>
            <a:xfrm>
              <a:off x="38100" y="38100"/>
              <a:ext cx="12927966" cy="2044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200">
                  <a:latin typeface="Menlo"/>
                  <a:ea typeface="Menlo"/>
                  <a:cs typeface="Menlo"/>
                  <a:sym typeface="Menlo"/>
                </a:defRPr>
              </a:pPr>
              <a:r>
                <a:rPr>
                  <a:solidFill>
                    <a:srgbClr val="0433FF"/>
                  </a:solidFill>
                </a:rPr>
                <a:t>for</a:t>
              </a:r>
              <a:r>
                <a:t> (</a:t>
              </a:r>
              <a:r>
                <a:rPr>
                  <a:solidFill>
                    <a:srgbClr val="0433FF"/>
                  </a:solidFill>
                </a:rPr>
                <a:t>int</a:t>
              </a:r>
              <a:r>
                <a:t> i=0; i &lt; count; i++) {</a:t>
              </a:r>
            </a:p>
            <a:p>
              <a:pPr algn="l" defTabSz="457200">
                <a:tabLst>
                  <a:tab pos="342900" algn="l"/>
                </a:tabLst>
                <a:defRPr sz="4200">
                  <a:latin typeface="Menlo"/>
                  <a:ea typeface="Menlo"/>
                  <a:cs typeface="Menlo"/>
                  <a:sym typeface="Menlo"/>
                </a:defRPr>
              </a:pPr>
              <a:r>
                <a:t>    newElements[i] = elements[i];</a:t>
              </a:r>
            </a:p>
            <a:p>
              <a:pPr algn="l" defTabSz="457200">
                <a:tabLst>
                  <a:tab pos="342900" algn="l"/>
                </a:tabLst>
                <a:defRPr sz="4200">
                  <a:latin typeface="Menlo"/>
                  <a:ea typeface="Menlo"/>
                  <a:cs typeface="Menlo"/>
                  <a:sym typeface="Menlo"/>
                </a:defRPr>
              </a:pPr>
              <a:r>
                <a:t>}</a:t>
              </a:r>
            </a:p>
          </p:txBody>
        </p:sp>
        <p:pic>
          <p:nvPicPr>
            <p:cNvPr id="337" name="for (int i=0; i &lt; count; i++) {…" descr="for (int i=0; i &lt; count; i++) {…"/>
            <p:cNvPicPr>
              <a:picLocks noChangeAspect="0"/>
            </p:cNvPicPr>
            <p:nvPr/>
          </p:nvPicPr>
          <p:blipFill>
            <a:blip r:embed="rId2">
              <a:extLst/>
            </a:blip>
            <a:stretch>
              <a:fillRect/>
            </a:stretch>
          </p:blipFill>
          <p:spPr>
            <a:xfrm>
              <a:off x="-1" y="0"/>
              <a:ext cx="13004167" cy="2120901"/>
            </a:xfrm>
            <a:prstGeom prst="rect">
              <a:avLst/>
            </a:prstGeom>
            <a:effectLst/>
          </p:spPr>
        </p:pic>
      </p:grpSp>
      <p:grpSp>
        <p:nvGrpSpPr>
          <p:cNvPr id="342" name="Group"/>
          <p:cNvGrpSpPr/>
          <p:nvPr/>
        </p:nvGrpSpPr>
        <p:grpSpPr>
          <a:xfrm>
            <a:off x="1312388" y="11064638"/>
            <a:ext cx="3001214" cy="2508246"/>
            <a:chOff x="0" y="12700"/>
            <a:chExt cx="3001213" cy="2508244"/>
          </a:xfrm>
        </p:grpSpPr>
        <p:graphicFrame>
          <p:nvGraphicFramePr>
            <p:cNvPr id="340" name="Table"/>
            <p:cNvGraphicFramePr/>
            <p:nvPr/>
          </p:nvGraphicFramePr>
          <p:xfrm>
            <a:off x="457490" y="12700"/>
            <a:ext cx="2098933" cy="25082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defTabSz="876300">
                          <a:defRPr sz="2600">
                            <a:solidFill>
                              <a:srgbClr val="000000"/>
                            </a:solidFill>
                            <a:sym typeface="Helvetica Neue"/>
                          </a:defRPr>
                        </a:pP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defTabSz="876300">
                          <a:defRPr sz="1800">
                            <a:solidFill>
                              <a:srgbClr val="000000"/>
                            </a:solidFill>
                          </a:defRPr>
                        </a:pPr>
                        <a:r>
                          <a:rPr sz="4500">
                            <a:solidFill>
                              <a:srgbClr val="FFFFFF"/>
                            </a:solidFill>
                            <a:sym typeface="Helvetica Neue"/>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defTabSz="876300">
                          <a:defRPr sz="1800">
                            <a:solidFill>
                              <a:srgbClr val="000000"/>
                            </a:solidFill>
                          </a:defRPr>
                        </a:pPr>
                        <a:r>
                          <a:rPr sz="4100">
                            <a:solidFill>
                              <a:schemeClr val="accent1">
                                <a:hueOff val="-611180"/>
                                <a:satOff val="24879"/>
                                <a:lumOff val="-26847"/>
                              </a:schemeClr>
                            </a:solidFill>
                            <a:sym typeface="Helvetica Neue"/>
                          </a:rPr>
                          <a:t>0x8f</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41" name="newElements"/>
            <p:cNvSpPr/>
            <p:nvPr/>
          </p:nvSpPr>
          <p:spPr>
            <a:xfrm>
              <a:off x="0" y="79220"/>
              <a:ext cx="3001214" cy="6595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876300">
                <a:defRPr sz="3800">
                  <a:latin typeface="Helvetica Neue"/>
                  <a:ea typeface="Helvetica Neue"/>
                  <a:cs typeface="Helvetica Neue"/>
                  <a:sym typeface="Helvetica Neue"/>
                </a:defRPr>
              </a:lvl1pPr>
            </a:lstStyle>
            <a:p>
              <a:pPr/>
              <a:r>
                <a:t>newElements</a:t>
              </a:r>
            </a:p>
          </p:txBody>
        </p:sp>
      </p:grpSp>
      <p:sp>
        <p:nvSpPr>
          <p:cNvPr id="345" name="Connection Line"/>
          <p:cNvSpPr/>
          <p:nvPr/>
        </p:nvSpPr>
        <p:spPr>
          <a:xfrm>
            <a:off x="3648515" y="12339683"/>
            <a:ext cx="6401321" cy="2641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7200" y="7200"/>
                  <a:pt x="14400" y="14400"/>
                  <a:pt x="21600" y="21600"/>
                </a:cubicBezTo>
              </a:path>
            </a:pathLst>
          </a:custGeom>
          <a:ln w="114300">
            <a:solidFill>
              <a:srgbClr val="000000"/>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7"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348"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r>
            </a:tbl>
          </a:graphicData>
        </a:graphic>
      </p:graphicFrame>
      <p:graphicFrame>
        <p:nvGraphicFramePr>
          <p:cNvPr id="349"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61"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351" name="Let's say that our Vector's elements pointer points to memory as in the following diagram. capacity = 5, and count = 5 (it is full).…"/>
          <p:cNvSpPr/>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2"/>
            </a:pPr>
            <a:r>
              <a:t>Copy: </a:t>
            </a:r>
          </a:p>
        </p:txBody>
      </p:sp>
      <p:sp>
        <p:nvSpPr>
          <p:cNvPr id="352" name="Rounded Rectangle"/>
          <p:cNvSpPr/>
          <p:nvPr/>
        </p:nvSpPr>
        <p:spPr>
          <a:xfrm>
            <a:off x="9925573" y="11903860"/>
            <a:ext cx="8939277" cy="1270001"/>
          </a:xfrm>
          <a:prstGeom prst="roundRect">
            <a:avLst>
              <a:gd name="adj" fmla="val 15000"/>
            </a:avLst>
          </a:prstGeom>
          <a:ln w="139700">
            <a:solidFill>
              <a:srgbClr val="000000"/>
            </a:solidFill>
            <a:miter lim="400000"/>
          </a:ln>
        </p:spPr>
        <p:txBody>
          <a:bodyPr lIns="50800" tIns="50800" rIns="50800" bIns="50800" anchor="ctr"/>
          <a:lstStyle/>
          <a:p>
            <a:pPr>
              <a:defRPr>
                <a:solidFill>
                  <a:srgbClr val="FFFFFF"/>
                </a:solidFill>
              </a:defRPr>
            </a:pPr>
          </a:p>
        </p:txBody>
      </p:sp>
      <p:sp>
        <p:nvSpPr>
          <p:cNvPr id="353" name="This is the option the OS has to choose."/>
          <p:cNvSpPr/>
          <p:nvPr/>
        </p:nvSpPr>
        <p:spPr>
          <a:xfrm>
            <a:off x="19662612" y="9348156"/>
            <a:ext cx="452294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the option the OS has to choose.</a:t>
            </a:r>
          </a:p>
        </p:txBody>
      </p:sp>
      <p:grpSp>
        <p:nvGrpSpPr>
          <p:cNvPr id="356" name="for (int i=0; i &lt; count; i++) {…"/>
          <p:cNvGrpSpPr/>
          <p:nvPr/>
        </p:nvGrpSpPr>
        <p:grpSpPr>
          <a:xfrm>
            <a:off x="4095303" y="4239587"/>
            <a:ext cx="13004166" cy="2120901"/>
            <a:chOff x="0" y="0"/>
            <a:chExt cx="13004165" cy="2120900"/>
          </a:xfrm>
        </p:grpSpPr>
        <p:sp>
          <p:nvSpPr>
            <p:cNvPr id="355" name="for (int i=0; i &lt; count; i++) {…"/>
            <p:cNvSpPr/>
            <p:nvPr/>
          </p:nvSpPr>
          <p:spPr>
            <a:xfrm>
              <a:off x="38100" y="38100"/>
              <a:ext cx="12927966" cy="2044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200">
                  <a:latin typeface="Menlo"/>
                  <a:ea typeface="Menlo"/>
                  <a:cs typeface="Menlo"/>
                  <a:sym typeface="Menlo"/>
                </a:defRPr>
              </a:pPr>
              <a:r>
                <a:rPr>
                  <a:solidFill>
                    <a:srgbClr val="0433FF"/>
                  </a:solidFill>
                </a:rPr>
                <a:t>for</a:t>
              </a:r>
              <a:r>
                <a:t> (</a:t>
              </a:r>
              <a:r>
                <a:rPr>
                  <a:solidFill>
                    <a:srgbClr val="0433FF"/>
                  </a:solidFill>
                </a:rPr>
                <a:t>int</a:t>
              </a:r>
              <a:r>
                <a:t> i=0; i &lt; count; i++) {</a:t>
              </a:r>
            </a:p>
            <a:p>
              <a:pPr algn="l" defTabSz="457200">
                <a:tabLst>
                  <a:tab pos="342900" algn="l"/>
                </a:tabLst>
                <a:defRPr sz="4200">
                  <a:latin typeface="Menlo"/>
                  <a:ea typeface="Menlo"/>
                  <a:cs typeface="Menlo"/>
                  <a:sym typeface="Menlo"/>
                </a:defRPr>
              </a:pPr>
              <a:r>
                <a:t>    newElements[i] = elements[i];</a:t>
              </a:r>
            </a:p>
            <a:p>
              <a:pPr algn="l" defTabSz="457200">
                <a:tabLst>
                  <a:tab pos="342900" algn="l"/>
                </a:tabLst>
                <a:defRPr sz="4200">
                  <a:latin typeface="Menlo"/>
                  <a:ea typeface="Menlo"/>
                  <a:cs typeface="Menlo"/>
                  <a:sym typeface="Menlo"/>
                </a:defRPr>
              </a:pPr>
              <a:r>
                <a:t>}</a:t>
              </a:r>
            </a:p>
          </p:txBody>
        </p:sp>
        <p:pic>
          <p:nvPicPr>
            <p:cNvPr id="354" name="for (int i=0; i &lt; count; i++) {…" descr="for (int i=0; i &lt; count; i++) {…"/>
            <p:cNvPicPr>
              <a:picLocks noChangeAspect="0"/>
            </p:cNvPicPr>
            <p:nvPr/>
          </p:nvPicPr>
          <p:blipFill>
            <a:blip r:embed="rId2">
              <a:extLst/>
            </a:blip>
            <a:stretch>
              <a:fillRect/>
            </a:stretch>
          </p:blipFill>
          <p:spPr>
            <a:xfrm>
              <a:off x="-1" y="0"/>
              <a:ext cx="13004167" cy="2120901"/>
            </a:xfrm>
            <a:prstGeom prst="rect">
              <a:avLst/>
            </a:prstGeom>
            <a:effectLst/>
          </p:spPr>
        </p:pic>
      </p:grpSp>
      <p:grpSp>
        <p:nvGrpSpPr>
          <p:cNvPr id="359" name="Group"/>
          <p:cNvGrpSpPr/>
          <p:nvPr/>
        </p:nvGrpSpPr>
        <p:grpSpPr>
          <a:xfrm>
            <a:off x="1312388" y="11064638"/>
            <a:ext cx="3001214" cy="2508246"/>
            <a:chOff x="0" y="12700"/>
            <a:chExt cx="3001213" cy="2508244"/>
          </a:xfrm>
        </p:grpSpPr>
        <p:graphicFrame>
          <p:nvGraphicFramePr>
            <p:cNvPr id="357" name="Table"/>
            <p:cNvGraphicFramePr/>
            <p:nvPr/>
          </p:nvGraphicFramePr>
          <p:xfrm>
            <a:off x="457490" y="12700"/>
            <a:ext cx="2098933" cy="25082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defTabSz="876300">
                          <a:defRPr sz="2600">
                            <a:solidFill>
                              <a:srgbClr val="000000"/>
                            </a:solidFill>
                            <a:sym typeface="Helvetica Neue"/>
                          </a:defRPr>
                        </a:pP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defTabSz="876300">
                          <a:defRPr sz="1800">
                            <a:solidFill>
                              <a:srgbClr val="000000"/>
                            </a:solidFill>
                          </a:defRPr>
                        </a:pPr>
                        <a:r>
                          <a:rPr sz="4500">
                            <a:solidFill>
                              <a:srgbClr val="FFFFFF"/>
                            </a:solidFill>
                            <a:sym typeface="Helvetica Neue"/>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defTabSz="876300">
                          <a:defRPr sz="1800">
                            <a:solidFill>
                              <a:srgbClr val="000000"/>
                            </a:solidFill>
                          </a:defRPr>
                        </a:pPr>
                        <a:r>
                          <a:rPr sz="4100">
                            <a:solidFill>
                              <a:schemeClr val="accent1">
                                <a:hueOff val="-611180"/>
                                <a:satOff val="24879"/>
                                <a:lumOff val="-26847"/>
                              </a:schemeClr>
                            </a:solidFill>
                            <a:sym typeface="Helvetica Neue"/>
                          </a:rPr>
                          <a:t>0x8f</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58" name="newElements"/>
            <p:cNvSpPr/>
            <p:nvPr/>
          </p:nvSpPr>
          <p:spPr>
            <a:xfrm>
              <a:off x="0" y="79220"/>
              <a:ext cx="3001214" cy="6595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876300">
                <a:defRPr sz="3800">
                  <a:latin typeface="Helvetica Neue"/>
                  <a:ea typeface="Helvetica Neue"/>
                  <a:cs typeface="Helvetica Neue"/>
                  <a:sym typeface="Helvetica Neue"/>
                </a:defRPr>
              </a:lvl1pPr>
            </a:lstStyle>
            <a:p>
              <a:pPr/>
              <a:r>
                <a:t>newElements</a:t>
              </a:r>
            </a:p>
          </p:txBody>
        </p:sp>
      </p:grpSp>
      <p:sp>
        <p:nvSpPr>
          <p:cNvPr id="362" name="Connection Line"/>
          <p:cNvSpPr/>
          <p:nvPr/>
        </p:nvSpPr>
        <p:spPr>
          <a:xfrm>
            <a:off x="3648515" y="12339683"/>
            <a:ext cx="6401321" cy="2641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7200" y="7200"/>
                  <a:pt x="14400" y="14400"/>
                  <a:pt x="21600" y="21600"/>
                </a:cubicBezTo>
              </a:path>
            </a:pathLst>
          </a:custGeom>
          <a:ln w="114300">
            <a:solidFill>
              <a:srgbClr val="000000"/>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4"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365"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r>
            </a:tbl>
          </a:graphicData>
        </a:graphic>
      </p:graphicFrame>
      <p:graphicFrame>
        <p:nvGraphicFramePr>
          <p:cNvPr id="366"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78"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368" name="Let's say that our Vector's elements pointer points to memory as in the following diagram. capacity = 5, and count = 5 (it is full).…"/>
          <p:cNvSpPr/>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2"/>
            </a:pPr>
            <a:r>
              <a:t>Copy: </a:t>
            </a:r>
          </a:p>
        </p:txBody>
      </p:sp>
      <p:sp>
        <p:nvSpPr>
          <p:cNvPr id="369" name="Rounded Rectangle"/>
          <p:cNvSpPr/>
          <p:nvPr/>
        </p:nvSpPr>
        <p:spPr>
          <a:xfrm>
            <a:off x="9925573" y="11903860"/>
            <a:ext cx="8939277" cy="1270001"/>
          </a:xfrm>
          <a:prstGeom prst="roundRect">
            <a:avLst>
              <a:gd name="adj" fmla="val 15000"/>
            </a:avLst>
          </a:prstGeom>
          <a:ln w="139700">
            <a:solidFill>
              <a:srgbClr val="000000"/>
            </a:solidFill>
            <a:miter lim="400000"/>
          </a:ln>
        </p:spPr>
        <p:txBody>
          <a:bodyPr lIns="50800" tIns="50800" rIns="50800" bIns="50800" anchor="ctr"/>
          <a:lstStyle/>
          <a:p>
            <a:pPr>
              <a:defRPr>
                <a:solidFill>
                  <a:srgbClr val="FFFFFF"/>
                </a:solidFill>
              </a:defRPr>
            </a:pPr>
          </a:p>
        </p:txBody>
      </p:sp>
      <p:sp>
        <p:nvSpPr>
          <p:cNvPr id="370" name="This is the option the OS has to choose."/>
          <p:cNvSpPr/>
          <p:nvPr/>
        </p:nvSpPr>
        <p:spPr>
          <a:xfrm>
            <a:off x="19662612" y="9348156"/>
            <a:ext cx="452294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the option the OS has to choose.</a:t>
            </a:r>
          </a:p>
        </p:txBody>
      </p:sp>
      <p:grpSp>
        <p:nvGrpSpPr>
          <p:cNvPr id="373" name="for (int i=0; i &lt; count; i++) {…"/>
          <p:cNvGrpSpPr/>
          <p:nvPr/>
        </p:nvGrpSpPr>
        <p:grpSpPr>
          <a:xfrm>
            <a:off x="4095303" y="4239587"/>
            <a:ext cx="13004166" cy="2120901"/>
            <a:chOff x="0" y="0"/>
            <a:chExt cx="13004165" cy="2120900"/>
          </a:xfrm>
        </p:grpSpPr>
        <p:sp>
          <p:nvSpPr>
            <p:cNvPr id="372" name="for (int i=0; i &lt; count; i++) {…"/>
            <p:cNvSpPr/>
            <p:nvPr/>
          </p:nvSpPr>
          <p:spPr>
            <a:xfrm>
              <a:off x="38100" y="38100"/>
              <a:ext cx="12927966" cy="2044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200">
                  <a:latin typeface="Menlo"/>
                  <a:ea typeface="Menlo"/>
                  <a:cs typeface="Menlo"/>
                  <a:sym typeface="Menlo"/>
                </a:defRPr>
              </a:pPr>
              <a:r>
                <a:rPr>
                  <a:solidFill>
                    <a:srgbClr val="0433FF"/>
                  </a:solidFill>
                </a:rPr>
                <a:t>for</a:t>
              </a:r>
              <a:r>
                <a:t> (</a:t>
              </a:r>
              <a:r>
                <a:rPr>
                  <a:solidFill>
                    <a:srgbClr val="0433FF"/>
                  </a:solidFill>
                </a:rPr>
                <a:t>int</a:t>
              </a:r>
              <a:r>
                <a:t> i=0; i &lt; count; i++) {</a:t>
              </a:r>
            </a:p>
            <a:p>
              <a:pPr algn="l" defTabSz="457200">
                <a:tabLst>
                  <a:tab pos="342900" algn="l"/>
                </a:tabLst>
                <a:defRPr sz="4200">
                  <a:latin typeface="Menlo"/>
                  <a:ea typeface="Menlo"/>
                  <a:cs typeface="Menlo"/>
                  <a:sym typeface="Menlo"/>
                </a:defRPr>
              </a:pPr>
              <a:r>
                <a:t>    newElements[i] = elements[i];</a:t>
              </a:r>
            </a:p>
            <a:p>
              <a:pPr algn="l" defTabSz="457200">
                <a:tabLst>
                  <a:tab pos="342900" algn="l"/>
                </a:tabLst>
                <a:defRPr sz="4200">
                  <a:latin typeface="Menlo"/>
                  <a:ea typeface="Menlo"/>
                  <a:cs typeface="Menlo"/>
                  <a:sym typeface="Menlo"/>
                </a:defRPr>
              </a:pPr>
              <a:r>
                <a:t>}</a:t>
              </a:r>
            </a:p>
          </p:txBody>
        </p:sp>
        <p:pic>
          <p:nvPicPr>
            <p:cNvPr id="371" name="for (int i=0; i &lt; count; i++) {…" descr="for (int i=0; i &lt; count; i++) {…"/>
            <p:cNvPicPr>
              <a:picLocks noChangeAspect="0"/>
            </p:cNvPicPr>
            <p:nvPr/>
          </p:nvPicPr>
          <p:blipFill>
            <a:blip r:embed="rId2">
              <a:extLst/>
            </a:blip>
            <a:stretch>
              <a:fillRect/>
            </a:stretch>
          </p:blipFill>
          <p:spPr>
            <a:xfrm>
              <a:off x="-1" y="0"/>
              <a:ext cx="13004167" cy="2120901"/>
            </a:xfrm>
            <a:prstGeom prst="rect">
              <a:avLst/>
            </a:prstGeom>
            <a:effectLst/>
          </p:spPr>
        </p:pic>
      </p:grpSp>
      <p:grpSp>
        <p:nvGrpSpPr>
          <p:cNvPr id="376" name="Group"/>
          <p:cNvGrpSpPr/>
          <p:nvPr/>
        </p:nvGrpSpPr>
        <p:grpSpPr>
          <a:xfrm>
            <a:off x="1312388" y="11064638"/>
            <a:ext cx="3001214" cy="2508246"/>
            <a:chOff x="0" y="12700"/>
            <a:chExt cx="3001213" cy="2508244"/>
          </a:xfrm>
        </p:grpSpPr>
        <p:graphicFrame>
          <p:nvGraphicFramePr>
            <p:cNvPr id="374" name="Table"/>
            <p:cNvGraphicFramePr/>
            <p:nvPr/>
          </p:nvGraphicFramePr>
          <p:xfrm>
            <a:off x="457490" y="12700"/>
            <a:ext cx="2098933" cy="25082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defTabSz="876300">
                          <a:defRPr sz="2600">
                            <a:solidFill>
                              <a:srgbClr val="000000"/>
                            </a:solidFill>
                            <a:sym typeface="Helvetica Neue"/>
                          </a:defRPr>
                        </a:pP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defTabSz="876300">
                          <a:defRPr sz="1800">
                            <a:solidFill>
                              <a:srgbClr val="000000"/>
                            </a:solidFill>
                          </a:defRPr>
                        </a:pPr>
                        <a:r>
                          <a:rPr sz="4500">
                            <a:solidFill>
                              <a:srgbClr val="FFFFFF"/>
                            </a:solidFill>
                            <a:sym typeface="Helvetica Neue"/>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defTabSz="876300">
                          <a:defRPr sz="1800">
                            <a:solidFill>
                              <a:srgbClr val="000000"/>
                            </a:solidFill>
                          </a:defRPr>
                        </a:pPr>
                        <a:r>
                          <a:rPr sz="4100">
                            <a:solidFill>
                              <a:schemeClr val="accent1">
                                <a:hueOff val="-611180"/>
                                <a:satOff val="24879"/>
                                <a:lumOff val="-26847"/>
                              </a:schemeClr>
                            </a:solidFill>
                            <a:sym typeface="Helvetica Neue"/>
                          </a:rPr>
                          <a:t>0x8f</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75" name="newElements"/>
            <p:cNvSpPr/>
            <p:nvPr/>
          </p:nvSpPr>
          <p:spPr>
            <a:xfrm>
              <a:off x="0" y="79220"/>
              <a:ext cx="3001214" cy="6595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876300">
                <a:defRPr sz="3800">
                  <a:latin typeface="Helvetica Neue"/>
                  <a:ea typeface="Helvetica Neue"/>
                  <a:cs typeface="Helvetica Neue"/>
                  <a:sym typeface="Helvetica Neue"/>
                </a:defRPr>
              </a:lvl1pPr>
            </a:lstStyle>
            <a:p>
              <a:pPr/>
              <a:r>
                <a:t>newElements</a:t>
              </a:r>
            </a:p>
          </p:txBody>
        </p:sp>
      </p:grpSp>
      <p:sp>
        <p:nvSpPr>
          <p:cNvPr id="379" name="Connection Line"/>
          <p:cNvSpPr/>
          <p:nvPr/>
        </p:nvSpPr>
        <p:spPr>
          <a:xfrm>
            <a:off x="3648515" y="12339683"/>
            <a:ext cx="6401321" cy="2641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7200" y="7200"/>
                  <a:pt x="14400" y="14400"/>
                  <a:pt x="21600" y="21600"/>
                </a:cubicBezTo>
              </a:path>
            </a:pathLst>
          </a:custGeom>
          <a:ln w="114300">
            <a:solidFill>
              <a:srgbClr val="000000"/>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1"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382"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r>
            </a:tbl>
          </a:graphicData>
        </a:graphic>
      </p:graphicFrame>
      <p:graphicFrame>
        <p:nvGraphicFramePr>
          <p:cNvPr id="383"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95"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385" name="Let's say that our Vector's elements pointer points to memory as in the following diagram. capacity = 5, and count = 5 (it is full).…"/>
          <p:cNvSpPr/>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2"/>
            </a:pPr>
            <a:r>
              <a:t>Copy: </a:t>
            </a:r>
          </a:p>
        </p:txBody>
      </p:sp>
      <p:sp>
        <p:nvSpPr>
          <p:cNvPr id="386" name="Rounded Rectangle"/>
          <p:cNvSpPr/>
          <p:nvPr/>
        </p:nvSpPr>
        <p:spPr>
          <a:xfrm>
            <a:off x="9925573" y="11903860"/>
            <a:ext cx="8939277" cy="1270001"/>
          </a:xfrm>
          <a:prstGeom prst="roundRect">
            <a:avLst>
              <a:gd name="adj" fmla="val 15000"/>
            </a:avLst>
          </a:prstGeom>
          <a:ln w="139700">
            <a:solidFill>
              <a:srgbClr val="000000"/>
            </a:solidFill>
            <a:miter lim="400000"/>
          </a:ln>
        </p:spPr>
        <p:txBody>
          <a:bodyPr lIns="50800" tIns="50800" rIns="50800" bIns="50800" anchor="ctr"/>
          <a:lstStyle/>
          <a:p>
            <a:pPr>
              <a:defRPr>
                <a:solidFill>
                  <a:srgbClr val="FFFFFF"/>
                </a:solidFill>
              </a:defRPr>
            </a:pPr>
          </a:p>
        </p:txBody>
      </p:sp>
      <p:sp>
        <p:nvSpPr>
          <p:cNvPr id="387" name="This is the option the OS has to choose."/>
          <p:cNvSpPr/>
          <p:nvPr/>
        </p:nvSpPr>
        <p:spPr>
          <a:xfrm>
            <a:off x="19662612" y="9348156"/>
            <a:ext cx="452294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the option the OS has to choose.</a:t>
            </a:r>
          </a:p>
        </p:txBody>
      </p:sp>
      <p:grpSp>
        <p:nvGrpSpPr>
          <p:cNvPr id="390" name="for (int i=0; i &lt; count; i++) {…"/>
          <p:cNvGrpSpPr/>
          <p:nvPr/>
        </p:nvGrpSpPr>
        <p:grpSpPr>
          <a:xfrm>
            <a:off x="4095303" y="4239587"/>
            <a:ext cx="13004166" cy="2120901"/>
            <a:chOff x="0" y="0"/>
            <a:chExt cx="13004165" cy="2120900"/>
          </a:xfrm>
        </p:grpSpPr>
        <p:sp>
          <p:nvSpPr>
            <p:cNvPr id="389" name="for (int i=0; i &lt; count; i++) {…"/>
            <p:cNvSpPr/>
            <p:nvPr/>
          </p:nvSpPr>
          <p:spPr>
            <a:xfrm>
              <a:off x="38100" y="38100"/>
              <a:ext cx="12927966" cy="2044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200">
                  <a:latin typeface="Menlo"/>
                  <a:ea typeface="Menlo"/>
                  <a:cs typeface="Menlo"/>
                  <a:sym typeface="Menlo"/>
                </a:defRPr>
              </a:pPr>
              <a:r>
                <a:rPr>
                  <a:solidFill>
                    <a:srgbClr val="0433FF"/>
                  </a:solidFill>
                </a:rPr>
                <a:t>for</a:t>
              </a:r>
              <a:r>
                <a:t> (</a:t>
              </a:r>
              <a:r>
                <a:rPr>
                  <a:solidFill>
                    <a:srgbClr val="0433FF"/>
                  </a:solidFill>
                </a:rPr>
                <a:t>int</a:t>
              </a:r>
              <a:r>
                <a:t> i=0; i &lt; count; i++) {</a:t>
              </a:r>
            </a:p>
            <a:p>
              <a:pPr algn="l" defTabSz="457200">
                <a:tabLst>
                  <a:tab pos="342900" algn="l"/>
                </a:tabLst>
                <a:defRPr sz="4200">
                  <a:latin typeface="Menlo"/>
                  <a:ea typeface="Menlo"/>
                  <a:cs typeface="Menlo"/>
                  <a:sym typeface="Menlo"/>
                </a:defRPr>
              </a:pPr>
              <a:r>
                <a:t>    newElements[i] = elements[i];</a:t>
              </a:r>
            </a:p>
            <a:p>
              <a:pPr algn="l" defTabSz="457200">
                <a:tabLst>
                  <a:tab pos="342900" algn="l"/>
                </a:tabLst>
                <a:defRPr sz="4200">
                  <a:latin typeface="Menlo"/>
                  <a:ea typeface="Menlo"/>
                  <a:cs typeface="Menlo"/>
                  <a:sym typeface="Menlo"/>
                </a:defRPr>
              </a:pPr>
              <a:r>
                <a:t>}</a:t>
              </a:r>
            </a:p>
          </p:txBody>
        </p:sp>
        <p:pic>
          <p:nvPicPr>
            <p:cNvPr id="388" name="for (int i=0; i &lt; count; i++) {…" descr="for (int i=0; i &lt; count; i++) {…"/>
            <p:cNvPicPr>
              <a:picLocks noChangeAspect="0"/>
            </p:cNvPicPr>
            <p:nvPr/>
          </p:nvPicPr>
          <p:blipFill>
            <a:blip r:embed="rId2">
              <a:extLst/>
            </a:blip>
            <a:stretch>
              <a:fillRect/>
            </a:stretch>
          </p:blipFill>
          <p:spPr>
            <a:xfrm>
              <a:off x="-1" y="0"/>
              <a:ext cx="13004167" cy="2120901"/>
            </a:xfrm>
            <a:prstGeom prst="rect">
              <a:avLst/>
            </a:prstGeom>
            <a:effectLst/>
          </p:spPr>
        </p:pic>
      </p:grpSp>
      <p:grpSp>
        <p:nvGrpSpPr>
          <p:cNvPr id="393" name="Group"/>
          <p:cNvGrpSpPr/>
          <p:nvPr/>
        </p:nvGrpSpPr>
        <p:grpSpPr>
          <a:xfrm>
            <a:off x="1312388" y="11064638"/>
            <a:ext cx="3001214" cy="2508246"/>
            <a:chOff x="0" y="12700"/>
            <a:chExt cx="3001213" cy="2508244"/>
          </a:xfrm>
        </p:grpSpPr>
        <p:graphicFrame>
          <p:nvGraphicFramePr>
            <p:cNvPr id="391" name="Table"/>
            <p:cNvGraphicFramePr/>
            <p:nvPr/>
          </p:nvGraphicFramePr>
          <p:xfrm>
            <a:off x="457490" y="12700"/>
            <a:ext cx="2098933" cy="25082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defTabSz="876300">
                          <a:defRPr sz="2600">
                            <a:solidFill>
                              <a:srgbClr val="000000"/>
                            </a:solidFill>
                            <a:sym typeface="Helvetica Neue"/>
                          </a:defRPr>
                        </a:pP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defTabSz="876300">
                          <a:defRPr sz="1800">
                            <a:solidFill>
                              <a:srgbClr val="000000"/>
                            </a:solidFill>
                          </a:defRPr>
                        </a:pPr>
                        <a:r>
                          <a:rPr sz="4500">
                            <a:solidFill>
                              <a:srgbClr val="FFFFFF"/>
                            </a:solidFill>
                            <a:sym typeface="Helvetica Neue"/>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defTabSz="876300">
                          <a:defRPr sz="1800">
                            <a:solidFill>
                              <a:srgbClr val="000000"/>
                            </a:solidFill>
                          </a:defRPr>
                        </a:pPr>
                        <a:r>
                          <a:rPr sz="4100">
                            <a:solidFill>
                              <a:schemeClr val="accent1">
                                <a:hueOff val="-611180"/>
                                <a:satOff val="24879"/>
                                <a:lumOff val="-26847"/>
                              </a:schemeClr>
                            </a:solidFill>
                            <a:sym typeface="Helvetica Neue"/>
                          </a:rPr>
                          <a:t>0x8f</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92" name="newElements"/>
            <p:cNvSpPr/>
            <p:nvPr/>
          </p:nvSpPr>
          <p:spPr>
            <a:xfrm>
              <a:off x="0" y="79220"/>
              <a:ext cx="3001214" cy="6595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876300">
                <a:defRPr sz="3800">
                  <a:latin typeface="Helvetica Neue"/>
                  <a:ea typeface="Helvetica Neue"/>
                  <a:cs typeface="Helvetica Neue"/>
                  <a:sym typeface="Helvetica Neue"/>
                </a:defRPr>
              </a:lvl1pPr>
            </a:lstStyle>
            <a:p>
              <a:pPr/>
              <a:r>
                <a:t>newElements</a:t>
              </a:r>
            </a:p>
          </p:txBody>
        </p:sp>
      </p:grpSp>
      <p:sp>
        <p:nvSpPr>
          <p:cNvPr id="396" name="Connection Line"/>
          <p:cNvSpPr/>
          <p:nvPr/>
        </p:nvSpPr>
        <p:spPr>
          <a:xfrm>
            <a:off x="3648515" y="12339683"/>
            <a:ext cx="6401321" cy="2641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7200" y="7200"/>
                  <a:pt x="14400" y="14400"/>
                  <a:pt x="21600" y="21600"/>
                </a:cubicBezTo>
              </a:path>
            </a:pathLst>
          </a:custGeom>
          <a:ln w="114300">
            <a:solidFill>
              <a:srgbClr val="000000"/>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8"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399"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r>
            </a:tbl>
          </a:graphicData>
        </a:graphic>
      </p:graphicFrame>
      <p:graphicFrame>
        <p:nvGraphicFramePr>
          <p:cNvPr id="400"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12"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402" name="Let's say that our Vector's elements pointer points to memory as in the following diagram. capacity = 5, and count = 5 (it is full).…"/>
          <p:cNvSpPr/>
          <p:nvPr/>
        </p:nvSpPr>
        <p:spPr>
          <a:xfrm>
            <a:off x="873267" y="1933906"/>
            <a:ext cx="22637467" cy="38944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3"/>
            </a:pPr>
            <a:r>
              <a:t>Delete the original elements: (</a:t>
            </a:r>
            <a:r>
              <a:rPr i="1">
                <a:latin typeface="Helvetica Neue"/>
                <a:ea typeface="Helvetica Neue"/>
                <a:cs typeface="Helvetica Neue"/>
                <a:sym typeface="Helvetica Neue"/>
              </a:rPr>
              <a:t>you no longer have legitimate access to that memory!</a:t>
            </a:r>
            <a:r>
              <a:t>)</a:t>
            </a:r>
          </a:p>
        </p:txBody>
      </p:sp>
      <p:sp>
        <p:nvSpPr>
          <p:cNvPr id="403" name="Rounded Rectangle"/>
          <p:cNvSpPr/>
          <p:nvPr/>
        </p:nvSpPr>
        <p:spPr>
          <a:xfrm>
            <a:off x="9925573" y="11903860"/>
            <a:ext cx="8939277" cy="1270001"/>
          </a:xfrm>
          <a:prstGeom prst="roundRect">
            <a:avLst>
              <a:gd name="adj" fmla="val 15000"/>
            </a:avLst>
          </a:prstGeom>
          <a:ln w="139700">
            <a:solidFill>
              <a:srgbClr val="000000"/>
            </a:solidFill>
            <a:miter lim="400000"/>
          </a:ln>
        </p:spPr>
        <p:txBody>
          <a:bodyPr lIns="50800" tIns="50800" rIns="50800" bIns="50800" anchor="ctr"/>
          <a:lstStyle/>
          <a:p>
            <a:pPr>
              <a:defRPr>
                <a:solidFill>
                  <a:srgbClr val="FFFFFF"/>
                </a:solidFill>
              </a:defRPr>
            </a:pPr>
          </a:p>
        </p:txBody>
      </p:sp>
      <p:sp>
        <p:nvSpPr>
          <p:cNvPr id="404" name="This is the option the OS has to choose."/>
          <p:cNvSpPr/>
          <p:nvPr/>
        </p:nvSpPr>
        <p:spPr>
          <a:xfrm>
            <a:off x="19662612" y="9348156"/>
            <a:ext cx="452294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the option the OS has to choose.</a:t>
            </a:r>
          </a:p>
        </p:txBody>
      </p:sp>
      <p:grpSp>
        <p:nvGrpSpPr>
          <p:cNvPr id="407" name="delete [] elements;"/>
          <p:cNvGrpSpPr/>
          <p:nvPr/>
        </p:nvGrpSpPr>
        <p:grpSpPr>
          <a:xfrm>
            <a:off x="5067265" y="5275583"/>
            <a:ext cx="13004166" cy="876301"/>
            <a:chOff x="0" y="0"/>
            <a:chExt cx="13004165" cy="876300"/>
          </a:xfrm>
        </p:grpSpPr>
        <p:sp>
          <p:nvSpPr>
            <p:cNvPr id="406" name="delete [] elements;"/>
            <p:cNvSpPr/>
            <p:nvPr/>
          </p:nvSpPr>
          <p:spPr>
            <a:xfrm>
              <a:off x="38100" y="38100"/>
              <a:ext cx="12927966" cy="8001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lgn="l" defTabSz="457200">
                <a:tabLst>
                  <a:tab pos="342900" algn="l"/>
                </a:tabLst>
                <a:defRPr sz="4200">
                  <a:latin typeface="Menlo"/>
                  <a:ea typeface="Menlo"/>
                  <a:cs typeface="Menlo"/>
                  <a:sym typeface="Menlo"/>
                </a:defRPr>
              </a:lvl1pPr>
            </a:lstStyle>
            <a:p>
              <a:pPr/>
              <a:r>
                <a:t>delete [] elements;</a:t>
              </a:r>
            </a:p>
          </p:txBody>
        </p:sp>
        <p:pic>
          <p:nvPicPr>
            <p:cNvPr id="405" name="delete [] elements;" descr="delete [] elements;"/>
            <p:cNvPicPr>
              <a:picLocks noChangeAspect="0"/>
            </p:cNvPicPr>
            <p:nvPr/>
          </p:nvPicPr>
          <p:blipFill>
            <a:blip r:embed="rId2">
              <a:extLst/>
            </a:blip>
            <a:stretch>
              <a:fillRect/>
            </a:stretch>
          </p:blipFill>
          <p:spPr>
            <a:xfrm>
              <a:off x="-1" y="-1"/>
              <a:ext cx="13004167" cy="876301"/>
            </a:xfrm>
            <a:prstGeom prst="rect">
              <a:avLst/>
            </a:prstGeom>
            <a:effectLst/>
          </p:spPr>
        </p:pic>
      </p:grpSp>
      <p:grpSp>
        <p:nvGrpSpPr>
          <p:cNvPr id="410" name="Group"/>
          <p:cNvGrpSpPr/>
          <p:nvPr/>
        </p:nvGrpSpPr>
        <p:grpSpPr>
          <a:xfrm>
            <a:off x="1312388" y="11064638"/>
            <a:ext cx="3001214" cy="2508246"/>
            <a:chOff x="0" y="12700"/>
            <a:chExt cx="3001213" cy="2508244"/>
          </a:xfrm>
        </p:grpSpPr>
        <p:graphicFrame>
          <p:nvGraphicFramePr>
            <p:cNvPr id="408" name="Table"/>
            <p:cNvGraphicFramePr/>
            <p:nvPr/>
          </p:nvGraphicFramePr>
          <p:xfrm>
            <a:off x="457490" y="12700"/>
            <a:ext cx="2098933" cy="25082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defTabSz="876300">
                          <a:defRPr sz="2600">
                            <a:solidFill>
                              <a:srgbClr val="000000"/>
                            </a:solidFill>
                            <a:sym typeface="Helvetica Neue"/>
                          </a:defRPr>
                        </a:pP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defTabSz="876300">
                          <a:defRPr sz="1800">
                            <a:solidFill>
                              <a:srgbClr val="000000"/>
                            </a:solidFill>
                          </a:defRPr>
                        </a:pPr>
                        <a:r>
                          <a:rPr sz="4500">
                            <a:solidFill>
                              <a:srgbClr val="FFFFFF"/>
                            </a:solidFill>
                            <a:sym typeface="Helvetica Neue"/>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defTabSz="876300">
                          <a:defRPr sz="1800">
                            <a:solidFill>
                              <a:srgbClr val="000000"/>
                            </a:solidFill>
                          </a:defRPr>
                        </a:pPr>
                        <a:r>
                          <a:rPr sz="4100">
                            <a:solidFill>
                              <a:schemeClr val="accent1">
                                <a:hueOff val="-611180"/>
                                <a:satOff val="24879"/>
                                <a:lumOff val="-26847"/>
                              </a:schemeClr>
                            </a:solidFill>
                            <a:sym typeface="Helvetica Neue"/>
                          </a:rPr>
                          <a:t>0x8f</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09" name="newElements"/>
            <p:cNvSpPr/>
            <p:nvPr/>
          </p:nvSpPr>
          <p:spPr>
            <a:xfrm>
              <a:off x="0" y="79220"/>
              <a:ext cx="3001214" cy="6595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876300">
                <a:defRPr sz="3800">
                  <a:latin typeface="Helvetica Neue"/>
                  <a:ea typeface="Helvetica Neue"/>
                  <a:cs typeface="Helvetica Neue"/>
                  <a:sym typeface="Helvetica Neue"/>
                </a:defRPr>
              </a:lvl1pPr>
            </a:lstStyle>
            <a:p>
              <a:pPr/>
              <a:r>
                <a:t>newElements</a:t>
              </a:r>
            </a:p>
          </p:txBody>
        </p:sp>
      </p:grpSp>
      <p:sp>
        <p:nvSpPr>
          <p:cNvPr id="413" name="Connection Line"/>
          <p:cNvSpPr/>
          <p:nvPr/>
        </p:nvSpPr>
        <p:spPr>
          <a:xfrm>
            <a:off x="3648515" y="12339683"/>
            <a:ext cx="6401321" cy="2641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7200" y="7200"/>
                  <a:pt x="14400" y="14400"/>
                  <a:pt x="21600" y="21600"/>
                </a:cubicBezTo>
              </a:path>
            </a:pathLst>
          </a:custGeom>
          <a:ln w="114300">
            <a:solidFill>
              <a:srgbClr val="000000"/>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5"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416"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1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r>
            </a:tbl>
          </a:graphicData>
        </a:graphic>
      </p:graphicFrame>
      <p:graphicFrame>
        <p:nvGraphicFramePr>
          <p:cNvPr id="417"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29" name="Connection Line"/>
          <p:cNvSpPr/>
          <p:nvPr/>
        </p:nvSpPr>
        <p:spPr>
          <a:xfrm>
            <a:off x="3804761" y="9595072"/>
            <a:ext cx="6073352" cy="26123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4677" y="656"/>
                  <a:pt x="11877" y="7856"/>
                  <a:pt x="21600" y="21600"/>
                </a:cubicBezTo>
              </a:path>
            </a:pathLst>
          </a:custGeom>
          <a:ln w="114300">
            <a:solidFill>
              <a:srgbClr val="000000"/>
            </a:solidFill>
            <a:miter lim="400000"/>
            <a:tailEnd type="triangle"/>
          </a:ln>
        </p:spPr>
        <p:txBody>
          <a:bodyPr/>
          <a:lstStyle/>
          <a:p>
            <a:pPr/>
          </a:p>
        </p:txBody>
      </p:sp>
      <p:sp>
        <p:nvSpPr>
          <p:cNvPr id="419" name="Let's say that our Vector's elements pointer points to memory as in the following diagram. capacity = 5, and count = 5 (it is full).…"/>
          <p:cNvSpPr/>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4"/>
            </a:pPr>
            <a:r>
              <a:t>Assign elements to the new array:</a:t>
            </a:r>
          </a:p>
        </p:txBody>
      </p:sp>
      <p:sp>
        <p:nvSpPr>
          <p:cNvPr id="420" name="Rounded Rectangle"/>
          <p:cNvSpPr/>
          <p:nvPr/>
        </p:nvSpPr>
        <p:spPr>
          <a:xfrm>
            <a:off x="9925573" y="11903860"/>
            <a:ext cx="8939277" cy="1270001"/>
          </a:xfrm>
          <a:prstGeom prst="roundRect">
            <a:avLst>
              <a:gd name="adj" fmla="val 15000"/>
            </a:avLst>
          </a:prstGeom>
          <a:ln w="139700">
            <a:solidFill>
              <a:srgbClr val="000000"/>
            </a:solidFill>
            <a:miter lim="400000"/>
          </a:ln>
        </p:spPr>
        <p:txBody>
          <a:bodyPr lIns="50800" tIns="50800" rIns="50800" bIns="50800" anchor="ctr"/>
          <a:lstStyle/>
          <a:p>
            <a:pPr>
              <a:defRPr>
                <a:solidFill>
                  <a:srgbClr val="FFFFFF"/>
                </a:solidFill>
              </a:defRPr>
            </a:pPr>
          </a:p>
        </p:txBody>
      </p:sp>
      <p:sp>
        <p:nvSpPr>
          <p:cNvPr id="421" name="This is the option the OS has to choose."/>
          <p:cNvSpPr/>
          <p:nvPr/>
        </p:nvSpPr>
        <p:spPr>
          <a:xfrm>
            <a:off x="19662612" y="9348156"/>
            <a:ext cx="452294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the option the OS has to choose.</a:t>
            </a:r>
          </a:p>
        </p:txBody>
      </p:sp>
      <p:grpSp>
        <p:nvGrpSpPr>
          <p:cNvPr id="424" name="elements = newElements;"/>
          <p:cNvGrpSpPr/>
          <p:nvPr/>
        </p:nvGrpSpPr>
        <p:grpSpPr>
          <a:xfrm>
            <a:off x="5067265" y="5275583"/>
            <a:ext cx="13004166" cy="876301"/>
            <a:chOff x="0" y="0"/>
            <a:chExt cx="13004165" cy="876300"/>
          </a:xfrm>
        </p:grpSpPr>
        <p:sp>
          <p:nvSpPr>
            <p:cNvPr id="423" name="elements = newElements;"/>
            <p:cNvSpPr/>
            <p:nvPr/>
          </p:nvSpPr>
          <p:spPr>
            <a:xfrm>
              <a:off x="38100" y="38100"/>
              <a:ext cx="12927966" cy="8001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lgn="l" defTabSz="457200">
                <a:tabLst>
                  <a:tab pos="342900" algn="l"/>
                </a:tabLst>
                <a:defRPr sz="4200">
                  <a:latin typeface="Menlo"/>
                  <a:ea typeface="Menlo"/>
                  <a:cs typeface="Menlo"/>
                  <a:sym typeface="Menlo"/>
                </a:defRPr>
              </a:lvl1pPr>
            </a:lstStyle>
            <a:p>
              <a:pPr/>
              <a:r>
                <a:t>elements = newElements;</a:t>
              </a:r>
            </a:p>
          </p:txBody>
        </p:sp>
        <p:pic>
          <p:nvPicPr>
            <p:cNvPr id="422" name="elements = newElements;" descr="elements = newElements;"/>
            <p:cNvPicPr>
              <a:picLocks noChangeAspect="0"/>
            </p:cNvPicPr>
            <p:nvPr/>
          </p:nvPicPr>
          <p:blipFill>
            <a:blip r:embed="rId2">
              <a:extLst/>
            </a:blip>
            <a:stretch>
              <a:fillRect/>
            </a:stretch>
          </p:blipFill>
          <p:spPr>
            <a:xfrm>
              <a:off x="-1" y="-1"/>
              <a:ext cx="13004167" cy="876301"/>
            </a:xfrm>
            <a:prstGeom prst="rect">
              <a:avLst/>
            </a:prstGeom>
            <a:effectLst/>
          </p:spPr>
        </p:pic>
      </p:grpSp>
      <p:grpSp>
        <p:nvGrpSpPr>
          <p:cNvPr id="427" name="Group"/>
          <p:cNvGrpSpPr/>
          <p:nvPr/>
        </p:nvGrpSpPr>
        <p:grpSpPr>
          <a:xfrm>
            <a:off x="1312388" y="11064638"/>
            <a:ext cx="3001214" cy="2508246"/>
            <a:chOff x="0" y="12700"/>
            <a:chExt cx="3001213" cy="2508244"/>
          </a:xfrm>
        </p:grpSpPr>
        <p:graphicFrame>
          <p:nvGraphicFramePr>
            <p:cNvPr id="425" name="Table"/>
            <p:cNvGraphicFramePr/>
            <p:nvPr/>
          </p:nvGraphicFramePr>
          <p:xfrm>
            <a:off x="457490" y="12700"/>
            <a:ext cx="2098933" cy="25082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defTabSz="876300">
                          <a:defRPr sz="2600">
                            <a:solidFill>
                              <a:srgbClr val="000000"/>
                            </a:solidFill>
                            <a:sym typeface="Helvetica Neue"/>
                          </a:defRPr>
                        </a:pP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defTabSz="876300">
                          <a:defRPr sz="1800">
                            <a:solidFill>
                              <a:srgbClr val="000000"/>
                            </a:solidFill>
                          </a:defRPr>
                        </a:pPr>
                        <a:r>
                          <a:rPr sz="4500">
                            <a:solidFill>
                              <a:srgbClr val="FFFFFF"/>
                            </a:solidFill>
                            <a:sym typeface="Helvetica Neue"/>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defTabSz="876300">
                          <a:defRPr sz="1800">
                            <a:solidFill>
                              <a:srgbClr val="000000"/>
                            </a:solidFill>
                          </a:defRPr>
                        </a:pPr>
                        <a:r>
                          <a:rPr sz="4100">
                            <a:solidFill>
                              <a:schemeClr val="accent1">
                                <a:hueOff val="-611180"/>
                                <a:satOff val="24879"/>
                                <a:lumOff val="-26847"/>
                              </a:schemeClr>
                            </a:solidFill>
                            <a:sym typeface="Helvetica Neue"/>
                          </a:rPr>
                          <a:t>0x8f</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26" name="newElements"/>
            <p:cNvSpPr/>
            <p:nvPr/>
          </p:nvSpPr>
          <p:spPr>
            <a:xfrm>
              <a:off x="0" y="79220"/>
              <a:ext cx="3001214" cy="6595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876300">
                <a:defRPr sz="3800">
                  <a:latin typeface="Helvetica Neue"/>
                  <a:ea typeface="Helvetica Neue"/>
                  <a:cs typeface="Helvetica Neue"/>
                  <a:sym typeface="Helvetica Neue"/>
                </a:defRPr>
              </a:lvl1pPr>
            </a:lstStyle>
            <a:p>
              <a:pPr/>
              <a:r>
                <a:t>newElements</a:t>
              </a:r>
            </a:p>
          </p:txBody>
        </p:sp>
      </p:grpSp>
      <p:sp>
        <p:nvSpPr>
          <p:cNvPr id="430" name="Connection Line"/>
          <p:cNvSpPr/>
          <p:nvPr/>
        </p:nvSpPr>
        <p:spPr>
          <a:xfrm>
            <a:off x="3648515" y="12339683"/>
            <a:ext cx="6401321" cy="2641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7200" y="7200"/>
                  <a:pt x="14400" y="14400"/>
                  <a:pt x="21600" y="21600"/>
                </a:cubicBezTo>
              </a:path>
            </a:pathLst>
          </a:custGeom>
          <a:ln w="114300">
            <a:solidFill>
              <a:srgbClr val="000000"/>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2" name="Vector Expansion: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Vector Expansion: Memory</a:t>
            </a:r>
          </a:p>
        </p:txBody>
      </p:sp>
      <p:graphicFrame>
        <p:nvGraphicFramePr>
          <p:cNvPr id="433"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1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0">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0">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a:txBody>
                    <a:bodyPr/>
                    <a:lstStyle/>
                    <a:p>
                      <a:pPr algn="ctr" defTabSz="647700">
                        <a:defRPr>
                          <a:solidFill>
                            <a:srgbClr val="000000"/>
                          </a:solidFill>
                        </a:defRPr>
                      </a:pPr>
                      <a:r>
                        <a:rPr sz="50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a:solidFill>
                            <a:srgbClr val="000000"/>
                          </a:solidFill>
                        </a:defRPr>
                      </a:pPr>
                      <a:r>
                        <a:rPr sz="50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r>
            </a:tbl>
          </a:graphicData>
        </a:graphic>
      </p:graphicFrame>
      <p:graphicFrame>
        <p:nvGraphicFramePr>
          <p:cNvPr id="434"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3800"/>
                        <a:t>elements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46" name="Connection Line"/>
          <p:cNvSpPr/>
          <p:nvPr/>
        </p:nvSpPr>
        <p:spPr>
          <a:xfrm>
            <a:off x="3804761" y="9595072"/>
            <a:ext cx="6073352" cy="26123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4677" y="656"/>
                  <a:pt x="11877" y="7856"/>
                  <a:pt x="21600" y="21600"/>
                </a:cubicBezTo>
              </a:path>
            </a:pathLst>
          </a:custGeom>
          <a:ln w="114300">
            <a:solidFill>
              <a:srgbClr val="000000"/>
            </a:solidFill>
            <a:miter lim="400000"/>
            <a:tailEnd type="triangle"/>
          </a:ln>
        </p:spPr>
        <p:txBody>
          <a:bodyPr/>
          <a:lstStyle/>
          <a:p>
            <a:pPr/>
          </a:p>
        </p:txBody>
      </p:sp>
      <p:sp>
        <p:nvSpPr>
          <p:cNvPr id="436" name="Let's say that our Vector's elements pointer points to memory as in the following diagram. capacity = 5, and count = 5 (it is full).…"/>
          <p:cNvSpPr/>
          <p:nvPr/>
        </p:nvSpPr>
        <p:spPr>
          <a:xfrm>
            <a:off x="873267" y="1933906"/>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Let's say that our Vector's elements pointer points to memory as in the following diagram. capacity = 5, and count = 5 (it is full).</a:t>
            </a:r>
          </a:p>
          <a:p>
            <a:pPr marL="635000" indent="-635000" algn="l">
              <a:buSzPct val="75000"/>
              <a:buFont typeface="Helvetica Neue"/>
              <a:buChar char="•"/>
            </a:pPr>
            <a:r>
              <a:t>To expand, we must follow our rules:</a:t>
            </a:r>
          </a:p>
          <a:p>
            <a:pPr lvl="1" marL="863600" indent="-228600" algn="l">
              <a:buSzPct val="100000"/>
              <a:buFont typeface="Helvetica Neue"/>
              <a:buAutoNum type="arabicPeriod" startAt="5"/>
            </a:pPr>
            <a:r>
              <a:t>(Bookkeeping) update capacity:</a:t>
            </a:r>
          </a:p>
        </p:txBody>
      </p:sp>
      <p:sp>
        <p:nvSpPr>
          <p:cNvPr id="437" name="Rounded Rectangle"/>
          <p:cNvSpPr/>
          <p:nvPr/>
        </p:nvSpPr>
        <p:spPr>
          <a:xfrm>
            <a:off x="9925573" y="11903860"/>
            <a:ext cx="8939277" cy="1270001"/>
          </a:xfrm>
          <a:prstGeom prst="roundRect">
            <a:avLst>
              <a:gd name="adj" fmla="val 15000"/>
            </a:avLst>
          </a:prstGeom>
          <a:ln w="139700">
            <a:solidFill>
              <a:srgbClr val="000000"/>
            </a:solidFill>
            <a:miter lim="400000"/>
          </a:ln>
        </p:spPr>
        <p:txBody>
          <a:bodyPr lIns="50800" tIns="50800" rIns="50800" bIns="50800" anchor="ctr"/>
          <a:lstStyle/>
          <a:p>
            <a:pPr>
              <a:defRPr>
                <a:solidFill>
                  <a:srgbClr val="FFFFFF"/>
                </a:solidFill>
              </a:defRPr>
            </a:pPr>
          </a:p>
        </p:txBody>
      </p:sp>
      <p:sp>
        <p:nvSpPr>
          <p:cNvPr id="438" name="This is the option the OS has to choose."/>
          <p:cNvSpPr/>
          <p:nvPr/>
        </p:nvSpPr>
        <p:spPr>
          <a:xfrm>
            <a:off x="19662612" y="9348156"/>
            <a:ext cx="452294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the option the OS has to choose.</a:t>
            </a:r>
          </a:p>
        </p:txBody>
      </p:sp>
      <p:grpSp>
        <p:nvGrpSpPr>
          <p:cNvPr id="441" name="capacity *= 2;"/>
          <p:cNvGrpSpPr/>
          <p:nvPr/>
        </p:nvGrpSpPr>
        <p:grpSpPr>
          <a:xfrm>
            <a:off x="5067265" y="5275583"/>
            <a:ext cx="13004166" cy="876301"/>
            <a:chOff x="0" y="0"/>
            <a:chExt cx="13004165" cy="876300"/>
          </a:xfrm>
        </p:grpSpPr>
        <p:sp>
          <p:nvSpPr>
            <p:cNvPr id="440" name="capacity *= 2;"/>
            <p:cNvSpPr/>
            <p:nvPr/>
          </p:nvSpPr>
          <p:spPr>
            <a:xfrm>
              <a:off x="38100" y="38100"/>
              <a:ext cx="12927966" cy="8001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lgn="l" defTabSz="457200">
                <a:tabLst>
                  <a:tab pos="342900" algn="l"/>
                </a:tabLst>
                <a:defRPr sz="4200">
                  <a:latin typeface="Menlo"/>
                  <a:ea typeface="Menlo"/>
                  <a:cs typeface="Menlo"/>
                  <a:sym typeface="Menlo"/>
                </a:defRPr>
              </a:lvl1pPr>
            </a:lstStyle>
            <a:p>
              <a:pPr/>
              <a:r>
                <a:t>capacity *= 2;</a:t>
              </a:r>
            </a:p>
          </p:txBody>
        </p:sp>
        <p:pic>
          <p:nvPicPr>
            <p:cNvPr id="439" name="capacity *= 2;" descr="capacity *= 2;"/>
            <p:cNvPicPr>
              <a:picLocks noChangeAspect="0"/>
            </p:cNvPicPr>
            <p:nvPr/>
          </p:nvPicPr>
          <p:blipFill>
            <a:blip r:embed="rId2">
              <a:extLst/>
            </a:blip>
            <a:stretch>
              <a:fillRect/>
            </a:stretch>
          </p:blipFill>
          <p:spPr>
            <a:xfrm>
              <a:off x="-1" y="-1"/>
              <a:ext cx="13004167" cy="876301"/>
            </a:xfrm>
            <a:prstGeom prst="rect">
              <a:avLst/>
            </a:prstGeom>
            <a:effectLst/>
          </p:spPr>
        </p:pic>
      </p:grpSp>
      <p:grpSp>
        <p:nvGrpSpPr>
          <p:cNvPr id="444" name="Group"/>
          <p:cNvGrpSpPr/>
          <p:nvPr/>
        </p:nvGrpSpPr>
        <p:grpSpPr>
          <a:xfrm>
            <a:off x="1312388" y="11064638"/>
            <a:ext cx="3001214" cy="2508246"/>
            <a:chOff x="0" y="12700"/>
            <a:chExt cx="3001213" cy="2508244"/>
          </a:xfrm>
        </p:grpSpPr>
        <p:graphicFrame>
          <p:nvGraphicFramePr>
            <p:cNvPr id="442" name="Table"/>
            <p:cNvGraphicFramePr/>
            <p:nvPr/>
          </p:nvGraphicFramePr>
          <p:xfrm>
            <a:off x="457490" y="12700"/>
            <a:ext cx="2098933" cy="25082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defTabSz="876300">
                          <a:defRPr sz="2600">
                            <a:solidFill>
                              <a:srgbClr val="000000"/>
                            </a:solidFill>
                            <a:sym typeface="Helvetica Neue"/>
                          </a:defRPr>
                        </a:pP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defTabSz="876300">
                          <a:defRPr sz="1800">
                            <a:solidFill>
                              <a:srgbClr val="000000"/>
                            </a:solidFill>
                          </a:defRPr>
                        </a:pPr>
                        <a:r>
                          <a:rPr sz="4500">
                            <a:solidFill>
                              <a:srgbClr val="FFFFFF"/>
                            </a:solidFill>
                            <a:sym typeface="Helvetica Neue"/>
                          </a:rPr>
                          <a:t>55</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defTabSz="876300">
                          <a:defRPr sz="1800">
                            <a:solidFill>
                              <a:srgbClr val="000000"/>
                            </a:solidFill>
                          </a:defRPr>
                        </a:pPr>
                        <a:r>
                          <a:rPr sz="4100">
                            <a:solidFill>
                              <a:schemeClr val="accent1">
                                <a:hueOff val="-611180"/>
                                <a:satOff val="24879"/>
                                <a:lumOff val="-26847"/>
                              </a:schemeClr>
                            </a:solidFill>
                            <a:sym typeface="Helvetica Neue"/>
                          </a:rPr>
                          <a:t>0x8f</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43" name="newElements"/>
            <p:cNvSpPr/>
            <p:nvPr/>
          </p:nvSpPr>
          <p:spPr>
            <a:xfrm>
              <a:off x="0" y="79220"/>
              <a:ext cx="3001214" cy="6595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876300">
                <a:defRPr sz="3800">
                  <a:latin typeface="Helvetica Neue"/>
                  <a:ea typeface="Helvetica Neue"/>
                  <a:cs typeface="Helvetica Neue"/>
                  <a:sym typeface="Helvetica Neue"/>
                </a:defRPr>
              </a:lvl1pPr>
            </a:lstStyle>
            <a:p>
              <a:pPr/>
              <a:r>
                <a:t>newElements</a:t>
              </a:r>
            </a:p>
          </p:txBody>
        </p:sp>
      </p:grpSp>
      <p:sp>
        <p:nvSpPr>
          <p:cNvPr id="447" name="Connection Line"/>
          <p:cNvSpPr/>
          <p:nvPr/>
        </p:nvSpPr>
        <p:spPr>
          <a:xfrm>
            <a:off x="3648515" y="12339683"/>
            <a:ext cx="6401321" cy="2641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7200" y="7200"/>
                  <a:pt x="14400" y="14400"/>
                  <a:pt x="21600" y="21600"/>
                </a:cubicBezTo>
              </a:path>
            </a:pathLst>
          </a:custGeom>
          <a:ln w="114300">
            <a:solidFill>
              <a:srgbClr val="000000"/>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9"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450" name="References:…"/>
          <p:cNvSpPr/>
          <p:nvPr/>
        </p:nvSpPr>
        <p:spPr>
          <a:xfrm>
            <a:off x="640426" y="5861883"/>
            <a:ext cx="21424603" cy="36686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3900">
                <a:latin typeface="Helvetica Neue"/>
                <a:ea typeface="Helvetica Neue"/>
                <a:cs typeface="Helvetica Neue"/>
                <a:sym typeface="Helvetica Neue"/>
              </a:defRPr>
            </a:pPr>
            <a:r>
              <a:t>References:</a:t>
            </a:r>
          </a:p>
          <a:p>
            <a:pPr lvl="1" marL="457200" indent="-228600" algn="l">
              <a:buSzPct val="100000"/>
              <a:buChar char="•"/>
              <a:defRPr sz="3900"/>
            </a:pPr>
            <a:r>
              <a:t>Dynamic Arrays: </a:t>
            </a:r>
            <a:r>
              <a:rPr u="sng">
                <a:hlinkClick r:id="rId2" invalidUrl="" action="" tgtFrame="" tooltip="" history="1" highlightClick="0" endSnd="0"/>
              </a:rPr>
              <a:t>https://en.wikipedia.org/wiki/Dynamic_array</a:t>
            </a:r>
            <a:r>
              <a:t> </a:t>
            </a:r>
          </a:p>
          <a:p>
            <a:pPr lvl="1" marL="457200" indent="-228600" algn="l">
              <a:buSzPct val="100000"/>
              <a:buChar char="•"/>
              <a:defRPr sz="3900"/>
            </a:pPr>
            <a:r>
              <a:t>See the course website for full VectorInt code</a:t>
            </a:r>
          </a:p>
          <a:p>
            <a:pPr algn="l">
              <a:defRPr sz="3900"/>
            </a:pPr>
          </a:p>
          <a:p>
            <a:pPr marL="228600" indent="-228600" algn="l">
              <a:buSzPct val="100000"/>
              <a:buChar char="•"/>
              <a:defRPr b="1" sz="3900">
                <a:latin typeface="Helvetica Neue"/>
                <a:ea typeface="Helvetica Neue"/>
                <a:cs typeface="Helvetica Neue"/>
                <a:sym typeface="Helvetica Neue"/>
              </a:defRPr>
            </a:pPr>
            <a:r>
              <a:t>Advanced Reading:</a:t>
            </a:r>
          </a:p>
          <a:p>
            <a:pPr lvl="1" marL="457200" indent="-228600" algn="l">
              <a:buSzPct val="100000"/>
              <a:buChar char="•"/>
              <a:defRPr sz="3900"/>
            </a:pPr>
            <a:r>
              <a:t>Vector class with templates: Read textbook, Section 14.4</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