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0" name="Shape 20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6" name="Title Text"/>
          <p:cNvSpPr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Body Level One…"/>
          <p:cNvSpPr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/>
          <p:nvPr>
            <p:ph type="sldNum" sz="quarter" idx="2"/>
          </p:nvPr>
        </p:nvSpPr>
        <p:spPr>
          <a:xfrm>
            <a:off x="23473501" y="-43703"/>
            <a:ext cx="984200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9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bg>
      <p:bgPr>
        <a:solidFill>
          <a:srgbClr val="6699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3048000" y="0"/>
            <a:ext cx="18288000" cy="8229600"/>
          </a:xfrm>
          <a:prstGeom prst="rect">
            <a:avLst/>
          </a:prstGeom>
          <a:solidFill>
            <a:srgbClr val="5788BE"/>
          </a:solidFill>
          <a:ln w="508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7" name="Rectangle"/>
          <p:cNvSpPr/>
          <p:nvPr/>
        </p:nvSpPr>
        <p:spPr>
          <a:xfrm>
            <a:off x="3048000" y="8229600"/>
            <a:ext cx="18288000" cy="5486400"/>
          </a:xfrm>
          <a:prstGeom prst="rect">
            <a:avLst/>
          </a:prstGeom>
          <a:solidFill>
            <a:srgbClr val="000000"/>
          </a:solidFill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158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42126" y="7531100"/>
            <a:ext cx="1641475" cy="54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Title Text"/>
          <p:cNvSpPr/>
          <p:nvPr>
            <p:ph type="title"/>
          </p:nvPr>
        </p:nvSpPr>
        <p:spPr>
          <a:xfrm>
            <a:off x="4419600" y="457200"/>
            <a:ext cx="15544800" cy="1219200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0" name="Body Level One…"/>
          <p:cNvSpPr/>
          <p:nvPr>
            <p:ph type="body" idx="1"/>
          </p:nvPr>
        </p:nvSpPr>
        <p:spPr>
          <a:xfrm>
            <a:off x="4419600" y="1676400"/>
            <a:ext cx="15544800" cy="9677400"/>
          </a:xfrm>
          <a:prstGeom prst="rect">
            <a:avLst/>
          </a:prstGeom>
        </p:spPr>
        <p:txBody>
          <a:bodyPr lIns="91439" tIns="91439" rIns="91439" bIns="91439">
            <a:noAutofit/>
          </a:bodyPr>
          <a:lstStyle>
            <a:lvl1pPr marL="228600" indent="-228600" defTabSz="1828800">
              <a:spcBef>
                <a:spcPts val="700"/>
              </a:spcBef>
              <a:buSzPct val="100000"/>
              <a:buFontTx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718457" indent="-261257" defTabSz="1828800">
              <a:spcBef>
                <a:spcPts val="700"/>
              </a:spcBef>
              <a:buSzPct val="100000"/>
              <a:buFontTx/>
              <a:buChar char="–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175657" indent="-261257" defTabSz="1828800">
              <a:spcBef>
                <a:spcPts val="700"/>
              </a:spcBef>
              <a:buSzPct val="100000"/>
              <a:buFontTx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1632857" indent="-261257" defTabSz="1828800">
              <a:spcBef>
                <a:spcPts val="700"/>
              </a:spcBef>
              <a:buSzPct val="100000"/>
              <a:buFontTx/>
              <a:buChar char="–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090057" indent="-261257" defTabSz="1828800">
              <a:spcBef>
                <a:spcPts val="700"/>
              </a:spcBef>
              <a:buSzPct val="100000"/>
              <a:buFontTx/>
              <a:buChar char="»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5500" sz="24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9" name="Title Text"/>
          <p:cNvSpPr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0" name="Body Level One…"/>
          <p:cNvSpPr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1" name="Slide Number"/>
          <p:cNvSpPr/>
          <p:nvPr>
            <p:ph type="sldNum" sz="quarter" idx="2"/>
          </p:nvPr>
        </p:nvSpPr>
        <p:spPr>
          <a:xfrm>
            <a:off x="22874836" y="347730"/>
            <a:ext cx="984201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72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bg>
      <p:bgPr>
        <a:solidFill>
          <a:srgbClr val="6699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5788BE"/>
          </a:solidFill>
          <a:ln w="381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3716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0" name="Rectangle"/>
          <p:cNvSpPr/>
          <p:nvPr/>
        </p:nvSpPr>
        <p:spPr>
          <a:xfrm>
            <a:off x="3047999" y="8229600"/>
            <a:ext cx="18288001" cy="5486400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371600">
              <a:defRPr baseline="-15500"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18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42125" y="7531100"/>
            <a:ext cx="1641475" cy="54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itle Text"/>
          <p:cNvSpPr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371600">
              <a:defRPr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3" name="Body Level One…"/>
          <p:cNvSpPr/>
          <p:nvPr>
            <p:ph type="body" idx="1"/>
          </p:nvPr>
        </p:nvSpPr>
        <p:spPr>
          <a:xfrm>
            <a:off x="4419599" y="1676399"/>
            <a:ext cx="15544801" cy="9677401"/>
          </a:xfrm>
          <a:prstGeom prst="rect">
            <a:avLst/>
          </a:prstGeom>
        </p:spPr>
        <p:txBody>
          <a:bodyPr lIns="91439" tIns="91439" rIns="91439" bIns="91439">
            <a:noAutofit/>
          </a:bodyPr>
          <a:lstStyle>
            <a:lvl1pPr marL="214312" indent="-214312" defTabSz="1371600">
              <a:spcBef>
                <a:spcPts val="500"/>
              </a:spcBef>
              <a:buSzPct val="100000"/>
              <a:buFontTx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702128" indent="-244928" defTabSz="1371600">
              <a:spcBef>
                <a:spcPts val="500"/>
              </a:spcBef>
              <a:buSzPct val="100000"/>
              <a:buFontTx/>
              <a:buChar char="–"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159328" indent="-244928" defTabSz="1371600">
              <a:spcBef>
                <a:spcPts val="500"/>
              </a:spcBef>
              <a:buSzPct val="100000"/>
              <a:buFontTx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1616528" indent="-244928" defTabSz="1371600">
              <a:spcBef>
                <a:spcPts val="500"/>
              </a:spcBef>
              <a:buSzPct val="100000"/>
              <a:buFontTx/>
              <a:buChar char="–"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073728" indent="-244928" defTabSz="1371600">
              <a:spcBef>
                <a:spcPts val="500"/>
              </a:spcBef>
              <a:buSzPct val="100000"/>
              <a:buFontTx/>
              <a:buChar char="»"/>
              <a:defRPr sz="3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lide Number"/>
          <p:cNvSpPr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371600">
              <a:defRPr baseline="-15500" sz="24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/>
          <p:nvPr>
            <p:ph type="title"/>
          </p:nvPr>
        </p:nvSpPr>
        <p:spPr>
          <a:xfrm>
            <a:off x="1219200" y="549276"/>
            <a:ext cx="219456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2" name="Body Level One…"/>
          <p:cNvSpPr/>
          <p:nvPr>
            <p:ph type="body" idx="1"/>
          </p:nvPr>
        </p:nvSpPr>
        <p:spPr>
          <a:xfrm>
            <a:off x="1219200" y="3200401"/>
            <a:ext cx="21945600" cy="9051927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24000" indent="-6096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20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914400">
              <a:spcBef>
                <a:spcPts val="1500"/>
              </a:spcBef>
              <a:buSzPct val="100000"/>
              <a:buFont typeface="Arial"/>
              <a:buChar char="»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/>
          <p:nvPr>
            <p:ph type="sldNum" sz="quarter" idx="2"/>
          </p:nvPr>
        </p:nvSpPr>
        <p:spPr>
          <a:xfrm>
            <a:off x="22660252" y="12802238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9144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www.cs.usfca.edu/~galles/visualization/AVLtree.html" TargetMode="Externa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AVLtree.html" TargetMode="Externa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AVLtree.html" TargetMode="Externa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AVLtree.html" TargetMode="Externa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sfca.edu/~galles/visualization/AVLtree.html" TargetMode="Externa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sanfoundry.com/cpp-program-implement-avl-trees/" TargetMode="Externa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openbookproject.net/thinkcs/python/english2e/ch21.html" TargetMode="External"/><Relationship Id="rId3" Type="http://schemas.openxmlformats.org/officeDocument/2006/relationships/hyperlink" Target="https://www.tutorialspoint.com/data_structures_algorithms/binary_search_tree.htm" TargetMode="External"/><Relationship Id="rId4" Type="http://schemas.openxmlformats.org/officeDocument/2006/relationships/hyperlink" Target="https://en.wikipedia.org/wiki/Binary_search_tree" TargetMode="External"/><Relationship Id="rId5" Type="http://schemas.openxmlformats.org/officeDocument/2006/relationships/hyperlink" Target="https://www.cise.ufl.edu/~nemo/cop3530/AVL-Tree-Rotations.pdf" TargetMode="External"/><Relationship Id="rId6" Type="http://schemas.openxmlformats.org/officeDocument/2006/relationships/hyperlink" Target="http://en.wikipedia.org/wiki/Tree_(data_structure)" TargetMode="External"/><Relationship Id="rId7" Type="http://schemas.openxmlformats.org/officeDocument/2006/relationships/hyperlink" Target="http://en.wikipedia.org/wiki/Binary_tree" TargetMode="External"/><Relationship Id="rId8" Type="http://schemas.openxmlformats.org/officeDocument/2006/relationships/hyperlink" Target="http://vcg.informatik.uni-rostock.de/~hs162/treeposter/poster.html" TargetMode="External"/><Relationship Id="rId9" Type="http://schemas.openxmlformats.org/officeDocument/2006/relationships/hyperlink" Target="http://en.wikipedia.org/wiki/Self-balancing_binary_search_tree" TargetMode="External"/><Relationship Id="rId10" Type="http://schemas.openxmlformats.org/officeDocument/2006/relationships/hyperlink" Target="https://www.cs.auckland.ac.nz/software/AlgAnim/red_black.html" TargetMode="External"/><Relationship Id="rId11" Type="http://schemas.openxmlformats.org/officeDocument/2006/relationships/hyperlink" Target="http://www.youtube.com/watch?v=YKt1kquKScY" TargetMode="External"/><Relationship Id="rId12" Type="http://schemas.openxmlformats.org/officeDocument/2006/relationships/hyperlink" Target="http://en.wikipedia.org/wiki/AVL_tree" TargetMode="External"/><Relationship Id="rId13" Type="http://schemas.openxmlformats.org/officeDocument/2006/relationships/hyperlink" Target="https://www.youtube.com/watch?v=FNeL18KsWPc" TargetMode="Externa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Wednesday, May 17, 2017"/>
          <p:cNvSpPr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Wednesday, May 17, 2017</a:t>
            </a:r>
          </a:p>
        </p:txBody>
      </p:sp>
      <p:sp>
        <p:nvSpPr>
          <p:cNvPr id="203" name="Programming Abstractions…"/>
          <p:cNvSpPr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Spring 2017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Sections 16.1-16.3 (binary search trees), Chapter 15 (hashing)</a:t>
            </a:r>
          </a:p>
        </p:txBody>
      </p:sp>
      <p:sp>
        <p:nvSpPr>
          <p:cNvPr id="204" name="CS 106B…"/>
          <p:cNvSpPr/>
          <p:nvPr/>
        </p:nvSpPr>
        <p:spPr>
          <a:xfrm>
            <a:off x="1063288" y="415500"/>
            <a:ext cx="10501680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429259">
              <a:defRPr sz="9932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429259">
              <a:defRPr sz="7800">
                <a:solidFill>
                  <a:srgbClr val="7F0325"/>
                </a:solidFill>
              </a:defRPr>
            </a:pPr>
            <a:r>
              <a:t>Lecture 20: Binary Search Trees</a:t>
            </a:r>
          </a:p>
        </p:txBody>
      </p:sp>
      <p:pic>
        <p:nvPicPr>
          <p:cNvPr id="205" name="pasted-image.tif" descr="pasted-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82620" y="2306947"/>
            <a:ext cx="11010760" cy="8529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208" name="Logistics…"/>
          <p:cNvSpPr/>
          <p:nvPr/>
        </p:nvSpPr>
        <p:spPr>
          <a:xfrm>
            <a:off x="903694" y="3434333"/>
            <a:ext cx="22576612" cy="81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4900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Assignment 5 handout: not our best work…very sorry about that.</a:t>
            </a:r>
          </a:p>
          <a:p>
            <a:pPr lvl="2" marL="685800" indent="-228600" algn="l">
              <a:buSzPct val="100000"/>
              <a:buChar char="•"/>
              <a:defRPr sz="4900"/>
            </a:pPr>
            <a:r>
              <a:t>Because of our mistakes, we have a gift…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I will post a "Tiny Feedback questions and answers" page soon</a:t>
            </a:r>
          </a:p>
          <a:p>
            <a:pPr lvl="2" marL="685800" indent="-228600" algn="l">
              <a:buSzPct val="100000"/>
              <a:buChar char="•"/>
              <a:defRPr sz="4900"/>
            </a:pPr>
          </a:p>
          <a:p>
            <a:pPr marL="228600" indent="-228600" algn="l">
              <a:buSzPct val="100000"/>
              <a:buChar char="•"/>
              <a:defRPr sz="4900"/>
            </a:pPr>
            <a:r>
              <a:t>Binary Search Trees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Definition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Traversing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Tree functions</a:t>
            </a:r>
          </a:p>
          <a:p>
            <a:pPr lvl="1" marL="457200" indent="-228600" algn="l">
              <a:buSzPct val="100000"/>
              <a:buChar char="•"/>
              <a:defRPr sz="4900"/>
            </a:pPr>
            <a:r>
              <a:t>References to pointers</a:t>
            </a:r>
          </a:p>
          <a:p>
            <a:pPr marL="228600" indent="-228600" algn="l">
              <a:buSzPct val="100000"/>
              <a:buChar char="•"/>
              <a:defRPr sz="4900"/>
            </a:pPr>
            <a:r>
              <a:t>Keeping Trees Balanced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Binary Search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</a:t>
            </a:r>
          </a:p>
        </p:txBody>
      </p:sp>
      <p:sp>
        <p:nvSpPr>
          <p:cNvPr id="211" name="Binary trees are frequently used in searching.…"/>
          <p:cNvSpPr/>
          <p:nvPr>
            <p:ph type="title" idx="4294967295"/>
          </p:nvPr>
        </p:nvSpPr>
        <p:spPr>
          <a:xfrm>
            <a:off x="668685" y="2019102"/>
            <a:ext cx="23046630" cy="10775236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/>
          <a:p>
            <a:pPr marL="1260157" indent="-685799" defTabSz="819150">
              <a:lnSpc>
                <a:spcPct val="90000"/>
              </a:lnSpc>
              <a:buSzPct val="75000"/>
              <a:buFont typeface="Helvetica Neue"/>
              <a:buChar char="•"/>
              <a:defRPr sz="8100"/>
            </a:pPr>
            <a:r>
              <a:t>Binary trees are frequently used in searching.</a:t>
            </a:r>
          </a:p>
          <a:p>
            <a:pPr marL="1260157" indent="-685799" defTabSz="819150">
              <a:lnSpc>
                <a:spcPct val="90000"/>
              </a:lnSpc>
              <a:buSzPct val="75000"/>
              <a:buFont typeface="Helvetica Neue"/>
              <a:defRPr sz="8100"/>
            </a:pPr>
            <a:r>
              <a:t>Binary Search Trees (BSTs) have an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invariant</a:t>
            </a:r>
            <a:r>
              <a:t> that says the following:</a:t>
            </a:r>
          </a:p>
          <a:p>
            <a:pPr marL="1260157" indent="-685800" defTabSz="819150">
              <a:lnSpc>
                <a:spcPct val="90000"/>
              </a:lnSpc>
              <a:buSzPct val="75000"/>
              <a:buFont typeface="Helvetica Neue"/>
              <a:defRPr sz="8100"/>
            </a:pPr>
          </a:p>
          <a:p>
            <a:pPr marL="574357" defTabSz="819150">
              <a:lnSpc>
                <a:spcPct val="90000"/>
              </a:lnSpc>
              <a:buFont typeface="Helvetica Neue"/>
              <a:defRPr sz="8100"/>
            </a:pPr>
          </a:p>
          <a:p>
            <a:pPr marL="574357" algn="ctr" defTabSz="819150">
              <a:lnSpc>
                <a:spcPct val="90000"/>
              </a:lnSpc>
              <a:buFont typeface="Helvetica Neue"/>
              <a:defRPr sz="8100"/>
            </a:pPr>
            <a:r>
              <a:t>For every node, X, all the items in its left subtree are smaller than X, and the items in the right tree are larger than X.</a:t>
            </a:r>
          </a:p>
        </p:txBody>
      </p:sp>
      <p:pic>
        <p:nvPicPr>
          <p:cNvPr id="212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9" b="9202"/>
          <a:stretch>
            <a:fillRect/>
          </a:stretch>
        </p:blipFill>
        <p:spPr>
          <a:xfrm>
            <a:off x="11274800" y="11302877"/>
            <a:ext cx="1834399" cy="183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3"/>
                </a:cubicBezTo>
                <a:cubicBezTo>
                  <a:pt x="10726" y="6203"/>
                  <a:pt x="10729" y="6600"/>
                  <a:pt x="10663" y="6981"/>
                </a:cubicBezTo>
                <a:cubicBezTo>
                  <a:pt x="10680" y="7033"/>
                  <a:pt x="10696" y="7077"/>
                  <a:pt x="10714" y="7129"/>
                </a:cubicBezTo>
                <a:lnTo>
                  <a:pt x="10919" y="7739"/>
                </a:lnTo>
                <a:lnTo>
                  <a:pt x="10588" y="8067"/>
                </a:lnTo>
                <a:cubicBezTo>
                  <a:pt x="10584" y="8070"/>
                  <a:pt x="10575" y="8083"/>
                  <a:pt x="10570" y="8086"/>
                </a:cubicBezTo>
                <a:lnTo>
                  <a:pt x="9310" y="9325"/>
                </a:lnTo>
                <a:cubicBezTo>
                  <a:pt x="8515" y="10249"/>
                  <a:pt x="7298" y="11487"/>
                  <a:pt x="5425" y="13351"/>
                </a:cubicBezTo>
                <a:cubicBezTo>
                  <a:pt x="2440" y="16322"/>
                  <a:pt x="0" y="19021"/>
                  <a:pt x="0" y="19352"/>
                </a:cubicBezTo>
                <a:cubicBezTo>
                  <a:pt x="0" y="19683"/>
                  <a:pt x="315" y="20275"/>
                  <a:pt x="704" y="20660"/>
                </a:cubicBezTo>
                <a:cubicBezTo>
                  <a:pt x="1643" y="21591"/>
                  <a:pt x="2357" y="21540"/>
                  <a:pt x="3554" y="20466"/>
                </a:cubicBezTo>
                <a:cubicBezTo>
                  <a:pt x="3707" y="20329"/>
                  <a:pt x="3829" y="20228"/>
                  <a:pt x="3946" y="20138"/>
                </a:cubicBezTo>
                <a:cubicBezTo>
                  <a:pt x="4073" y="20021"/>
                  <a:pt x="4188" y="19916"/>
                  <a:pt x="4203" y="19916"/>
                </a:cubicBezTo>
                <a:cubicBezTo>
                  <a:pt x="4206" y="19916"/>
                  <a:pt x="4229" y="19940"/>
                  <a:pt x="4235" y="19944"/>
                </a:cubicBezTo>
                <a:cubicBezTo>
                  <a:pt x="4605" y="19762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64" y="21087"/>
                  <a:pt x="7664" y="20549"/>
                </a:cubicBezTo>
                <a:cubicBezTo>
                  <a:pt x="7664" y="20493"/>
                  <a:pt x="7649" y="20436"/>
                  <a:pt x="7636" y="20373"/>
                </a:cubicBezTo>
                <a:cubicBezTo>
                  <a:pt x="7488" y="20175"/>
                  <a:pt x="7112" y="19764"/>
                  <a:pt x="6675" y="19329"/>
                </a:cubicBezTo>
                <a:lnTo>
                  <a:pt x="5705" y="18367"/>
                </a:lnTo>
                <a:lnTo>
                  <a:pt x="6320" y="17761"/>
                </a:lnTo>
                <a:lnTo>
                  <a:pt x="6922" y="17151"/>
                </a:lnTo>
                <a:lnTo>
                  <a:pt x="7095" y="17322"/>
                </a:lnTo>
                <a:cubicBezTo>
                  <a:pt x="7102" y="17328"/>
                  <a:pt x="7111" y="17328"/>
                  <a:pt x="7118" y="17336"/>
                </a:cubicBezTo>
                <a:cubicBezTo>
                  <a:pt x="7120" y="17338"/>
                  <a:pt x="7116" y="17342"/>
                  <a:pt x="7118" y="17345"/>
                </a:cubicBezTo>
                <a:lnTo>
                  <a:pt x="7286" y="17516"/>
                </a:lnTo>
                <a:cubicBezTo>
                  <a:pt x="7562" y="17615"/>
                  <a:pt x="7885" y="17817"/>
                  <a:pt x="8251" y="18145"/>
                </a:cubicBezTo>
                <a:cubicBezTo>
                  <a:pt x="9162" y="18962"/>
                  <a:pt x="9618" y="19060"/>
                  <a:pt x="10131" y="18552"/>
                </a:cubicBezTo>
                <a:cubicBezTo>
                  <a:pt x="10431" y="18254"/>
                  <a:pt x="10518" y="17973"/>
                  <a:pt x="10374" y="17609"/>
                </a:cubicBezTo>
                <a:cubicBezTo>
                  <a:pt x="10277" y="17477"/>
                  <a:pt x="9886" y="17056"/>
                  <a:pt x="9408" y="16578"/>
                </a:cubicBezTo>
                <a:lnTo>
                  <a:pt x="8690" y="15861"/>
                </a:lnTo>
                <a:cubicBezTo>
                  <a:pt x="8688" y="15860"/>
                  <a:pt x="8686" y="15858"/>
                  <a:pt x="8685" y="15857"/>
                </a:cubicBezTo>
                <a:lnTo>
                  <a:pt x="8461" y="15635"/>
                </a:lnTo>
                <a:lnTo>
                  <a:pt x="10182" y="13924"/>
                </a:lnTo>
                <a:cubicBezTo>
                  <a:pt x="10448" y="13645"/>
                  <a:pt x="10727" y="13363"/>
                  <a:pt x="11106" y="12981"/>
                </a:cubicBezTo>
                <a:cubicBezTo>
                  <a:pt x="11499" y="12584"/>
                  <a:pt x="11845" y="12251"/>
                  <a:pt x="12160" y="11969"/>
                </a:cubicBezTo>
                <a:lnTo>
                  <a:pt x="13676" y="10462"/>
                </a:lnTo>
                <a:lnTo>
                  <a:pt x="14152" y="10628"/>
                </a:lnTo>
                <a:cubicBezTo>
                  <a:pt x="14227" y="10655"/>
                  <a:pt x="14302" y="10679"/>
                  <a:pt x="14380" y="10702"/>
                </a:cubicBezTo>
                <a:cubicBezTo>
                  <a:pt x="14640" y="10666"/>
                  <a:pt x="14902" y="10661"/>
                  <a:pt x="15187" y="10702"/>
                </a:cubicBezTo>
                <a:cubicBezTo>
                  <a:pt x="19060" y="11261"/>
                  <a:pt x="21600" y="8075"/>
                  <a:pt x="21559" y="5030"/>
                </a:cubicBezTo>
                <a:cubicBezTo>
                  <a:pt x="21534" y="3203"/>
                  <a:pt x="20576" y="1431"/>
                  <a:pt x="18429" y="541"/>
                </a:cubicBezTo>
                <a:cubicBezTo>
                  <a:pt x="17516" y="163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4"/>
                  <a:pt x="18294" y="4748"/>
                </a:cubicBezTo>
                <a:cubicBezTo>
                  <a:pt x="18274" y="4779"/>
                  <a:pt x="18279" y="4821"/>
                  <a:pt x="18317" y="4845"/>
                </a:cubicBezTo>
                <a:cubicBezTo>
                  <a:pt x="18355" y="4868"/>
                  <a:pt x="18397" y="5065"/>
                  <a:pt x="18397" y="5284"/>
                </a:cubicBezTo>
                <a:cubicBezTo>
                  <a:pt x="18397" y="5681"/>
                  <a:pt x="18273" y="6068"/>
                  <a:pt x="18065" y="6407"/>
                </a:cubicBezTo>
                <a:cubicBezTo>
                  <a:pt x="17976" y="6612"/>
                  <a:pt x="17857" y="6794"/>
                  <a:pt x="17706" y="6944"/>
                </a:cubicBezTo>
                <a:cubicBezTo>
                  <a:pt x="17167" y="7478"/>
                  <a:pt x="16475" y="7612"/>
                  <a:pt x="15826" y="7485"/>
                </a:cubicBezTo>
                <a:cubicBezTo>
                  <a:pt x="15457" y="7450"/>
                  <a:pt x="15201" y="7351"/>
                  <a:pt x="14875" y="7138"/>
                </a:cubicBezTo>
                <a:cubicBezTo>
                  <a:pt x="14569" y="6937"/>
                  <a:pt x="14328" y="6683"/>
                  <a:pt x="14161" y="6389"/>
                </a:cubicBezTo>
                <a:cubicBezTo>
                  <a:pt x="13895" y="5985"/>
                  <a:pt x="13770" y="5507"/>
                  <a:pt x="13886" y="5025"/>
                </a:cubicBezTo>
                <a:cubicBezTo>
                  <a:pt x="13943" y="4543"/>
                  <a:pt x="14161" y="4076"/>
                  <a:pt x="14544" y="3708"/>
                </a:cubicBezTo>
                <a:cubicBezTo>
                  <a:pt x="14978" y="3290"/>
                  <a:pt x="15397" y="3112"/>
                  <a:pt x="16004" y="3079"/>
                </a:cubicBezTo>
                <a:cubicBezTo>
                  <a:pt x="16092" y="3074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Binary Search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</a:t>
            </a:r>
          </a:p>
        </p:txBody>
      </p:sp>
      <p:sp>
        <p:nvSpPr>
          <p:cNvPr id="215" name="Binary Search Tree                  Not a Binary Search Tree"/>
          <p:cNvSpPr/>
          <p:nvPr>
            <p:ph type="title" idx="4294967295"/>
          </p:nvPr>
        </p:nvSpPr>
        <p:spPr>
          <a:xfrm>
            <a:off x="2788173" y="2789663"/>
            <a:ext cx="19593552" cy="1732857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42255" defTabSz="630745">
              <a:lnSpc>
                <a:spcPct val="90000"/>
              </a:lnSpc>
              <a:defRPr sz="6237"/>
            </a:lvl1pPr>
          </a:lstStyle>
          <a:p>
            <a:pPr/>
            <a:r>
              <a:t>Binary Search Tree                  Not a Binary Search Tree</a:t>
            </a:r>
          </a:p>
        </p:txBody>
      </p:sp>
      <p:sp>
        <p:nvSpPr>
          <p:cNvPr id="216" name="Line"/>
          <p:cNvSpPr/>
          <p:nvPr/>
        </p:nvSpPr>
        <p:spPr>
          <a:xfrm flipH="1" flipV="1">
            <a:off x="19141556" y="10084150"/>
            <a:ext cx="2027050" cy="295653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234" name="Group"/>
          <p:cNvGrpSpPr/>
          <p:nvPr/>
        </p:nvGrpSpPr>
        <p:grpSpPr>
          <a:xfrm>
            <a:off x="1941211" y="4932575"/>
            <a:ext cx="8105122" cy="8097549"/>
            <a:chOff x="0" y="0"/>
            <a:chExt cx="8105121" cy="8097548"/>
          </a:xfrm>
        </p:grpSpPr>
        <p:sp>
          <p:nvSpPr>
            <p:cNvPr id="217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2" name="6"/>
            <p:cNvSpPr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223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4" name="2"/>
            <p:cNvSpPr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25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6" name="8"/>
            <p:cNvSpPr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27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29" name="4"/>
            <p:cNvSpPr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30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1" name="1"/>
            <p:cNvSpPr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32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33" name="3"/>
            <p:cNvSpPr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235" name="Line"/>
          <p:cNvSpPr/>
          <p:nvPr/>
        </p:nvSpPr>
        <p:spPr>
          <a:xfrm flipH="1">
            <a:off x="14784511" y="8004163"/>
            <a:ext cx="2106101" cy="210610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6" name="Line"/>
          <p:cNvSpPr/>
          <p:nvPr/>
        </p:nvSpPr>
        <p:spPr>
          <a:xfrm flipH="1" flipV="1">
            <a:off x="17318741" y="8043330"/>
            <a:ext cx="1627376" cy="202776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7" name="Line"/>
          <p:cNvSpPr/>
          <p:nvPr/>
        </p:nvSpPr>
        <p:spPr>
          <a:xfrm flipH="1" flipV="1">
            <a:off x="19403101" y="5791705"/>
            <a:ext cx="2296879" cy="187335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8" name="Line"/>
          <p:cNvSpPr/>
          <p:nvPr/>
        </p:nvSpPr>
        <p:spPr>
          <a:xfrm flipH="1">
            <a:off x="17090909" y="5808247"/>
            <a:ext cx="2359445" cy="195168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9" name="Circle"/>
          <p:cNvSpPr/>
          <p:nvPr/>
        </p:nvSpPr>
        <p:spPr>
          <a:xfrm>
            <a:off x="18750422" y="5198197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40" name="6"/>
          <p:cNvSpPr/>
          <p:nvPr/>
        </p:nvSpPr>
        <p:spPr>
          <a:xfrm>
            <a:off x="19080931" y="4931647"/>
            <a:ext cx="725778" cy="1502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41" name="Circle"/>
          <p:cNvSpPr/>
          <p:nvPr/>
        </p:nvSpPr>
        <p:spPr>
          <a:xfrm>
            <a:off x="16495162" y="7223062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42" name="2"/>
          <p:cNvSpPr/>
          <p:nvPr/>
        </p:nvSpPr>
        <p:spPr>
          <a:xfrm>
            <a:off x="16825670" y="6956512"/>
            <a:ext cx="725778" cy="1502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43" name="Circle"/>
          <p:cNvSpPr/>
          <p:nvPr/>
        </p:nvSpPr>
        <p:spPr>
          <a:xfrm>
            <a:off x="21055993" y="7227989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44" name="8"/>
          <p:cNvSpPr/>
          <p:nvPr/>
        </p:nvSpPr>
        <p:spPr>
          <a:xfrm>
            <a:off x="21386502" y="6961440"/>
            <a:ext cx="725778" cy="1502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245" name="Line"/>
          <p:cNvSpPr/>
          <p:nvPr/>
        </p:nvSpPr>
        <p:spPr>
          <a:xfrm flipV="1">
            <a:off x="17511832" y="10072910"/>
            <a:ext cx="1598728" cy="230588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6" name="Circle"/>
          <p:cNvSpPr/>
          <p:nvPr/>
        </p:nvSpPr>
        <p:spPr>
          <a:xfrm>
            <a:off x="18336766" y="9423906"/>
            <a:ext cx="1386794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47" name="4"/>
          <p:cNvSpPr/>
          <p:nvPr/>
        </p:nvSpPr>
        <p:spPr>
          <a:xfrm>
            <a:off x="18667274" y="9157356"/>
            <a:ext cx="725778" cy="1502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48" name="Circle"/>
          <p:cNvSpPr/>
          <p:nvPr/>
        </p:nvSpPr>
        <p:spPr>
          <a:xfrm>
            <a:off x="14337667" y="9423906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49" name="1"/>
          <p:cNvSpPr/>
          <p:nvPr/>
        </p:nvSpPr>
        <p:spPr>
          <a:xfrm>
            <a:off x="14668175" y="9157356"/>
            <a:ext cx="725779" cy="1502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50" name="Circle"/>
          <p:cNvSpPr/>
          <p:nvPr/>
        </p:nvSpPr>
        <p:spPr>
          <a:xfrm>
            <a:off x="16777571" y="11642401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51" name="3"/>
          <p:cNvSpPr/>
          <p:nvPr/>
        </p:nvSpPr>
        <p:spPr>
          <a:xfrm>
            <a:off x="17108079" y="11375851"/>
            <a:ext cx="725778" cy="1502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52" name="Circle"/>
          <p:cNvSpPr/>
          <p:nvPr/>
        </p:nvSpPr>
        <p:spPr>
          <a:xfrm>
            <a:off x="20141801" y="11716463"/>
            <a:ext cx="1386795" cy="138679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53" name="7"/>
          <p:cNvSpPr/>
          <p:nvPr/>
        </p:nvSpPr>
        <p:spPr>
          <a:xfrm>
            <a:off x="20472310" y="11449914"/>
            <a:ext cx="725778" cy="1502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54" name="Line"/>
          <p:cNvSpPr/>
          <p:nvPr/>
        </p:nvSpPr>
        <p:spPr>
          <a:xfrm>
            <a:off x="5695353" y="3997946"/>
            <a:ext cx="945310" cy="945310"/>
          </a:xfrm>
          <a:prstGeom prst="line">
            <a:avLst/>
          </a:prstGeom>
          <a:ln w="114300">
            <a:solidFill>
              <a:srgbClr val="000000"/>
            </a:solidFill>
            <a:tailEnd type="triangle"/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5" name="Line"/>
          <p:cNvSpPr/>
          <p:nvPr/>
        </p:nvSpPr>
        <p:spPr>
          <a:xfrm>
            <a:off x="17679979" y="3997946"/>
            <a:ext cx="945310" cy="945310"/>
          </a:xfrm>
          <a:prstGeom prst="line">
            <a:avLst/>
          </a:prstGeom>
          <a:ln w="114300">
            <a:solidFill>
              <a:srgbClr val="000000"/>
            </a:solidFill>
            <a:tailEnd type="triangle"/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Binary Search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</a:t>
            </a:r>
          </a:p>
        </p:txBody>
      </p:sp>
      <p:grpSp>
        <p:nvGrpSpPr>
          <p:cNvPr id="275" name="Group"/>
          <p:cNvGrpSpPr/>
          <p:nvPr/>
        </p:nvGrpSpPr>
        <p:grpSpPr>
          <a:xfrm>
            <a:off x="8139439" y="4932575"/>
            <a:ext cx="8105122" cy="8097549"/>
            <a:chOff x="0" y="0"/>
            <a:chExt cx="8105121" cy="8097548"/>
          </a:xfrm>
        </p:grpSpPr>
        <p:sp>
          <p:nvSpPr>
            <p:cNvPr id="258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9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0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1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2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3" name="6"/>
            <p:cNvSpPr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264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5" name="2"/>
            <p:cNvSpPr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66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67" name="8"/>
            <p:cNvSpPr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68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9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0" name="4"/>
            <p:cNvSpPr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71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2" name="1"/>
            <p:cNvSpPr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73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74" name="3"/>
            <p:cNvSpPr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276" name="Binary Search Trees (if built well) have an average depth on the order of log2(n): very nice!"/>
          <p:cNvSpPr/>
          <p:nvPr/>
        </p:nvSpPr>
        <p:spPr>
          <a:xfrm>
            <a:off x="43078" y="1982382"/>
            <a:ext cx="24297844" cy="248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900"/>
            </a:pPr>
            <a:r>
              <a:t>Binary Search Trees (if built well) have an average depth on the order of log</a:t>
            </a:r>
            <a:r>
              <a:rPr baseline="-5999"/>
              <a:t>2</a:t>
            </a:r>
            <a:r>
              <a:t>(n): very nice!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Binary Search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</a:t>
            </a:r>
          </a:p>
        </p:txBody>
      </p:sp>
      <p:sp>
        <p:nvSpPr>
          <p:cNvPr id="279" name="Easy methods:…"/>
          <p:cNvSpPr/>
          <p:nvPr/>
        </p:nvSpPr>
        <p:spPr>
          <a:xfrm>
            <a:off x="13435474" y="4981772"/>
            <a:ext cx="5378857" cy="769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6200"/>
            </a:pPr>
            <a:r>
              <a:t>Easy methods:</a:t>
            </a:r>
          </a:p>
          <a:p>
            <a:pPr marL="914400" indent="-914400" algn="l">
              <a:buSzPct val="100000"/>
              <a:buAutoNum type="arabicPeriod" startAt="1"/>
              <a:defRPr sz="6200"/>
            </a:pPr>
            <a:r>
              <a:t>findMin()</a:t>
            </a:r>
          </a:p>
          <a:p>
            <a:pPr marL="914400" indent="-914400" algn="l">
              <a:buSzPct val="100000"/>
              <a:buAutoNum type="arabicPeriod" startAt="1"/>
              <a:defRPr sz="6200"/>
            </a:pPr>
            <a:r>
              <a:t>findMax()</a:t>
            </a:r>
          </a:p>
          <a:p>
            <a:pPr marL="914400" indent="-914400" algn="l">
              <a:buSzPct val="100000"/>
              <a:buAutoNum type="arabicPeriod" startAt="1"/>
              <a:defRPr sz="6200"/>
            </a:pPr>
            <a:r>
              <a:t>contains()</a:t>
            </a:r>
          </a:p>
          <a:p>
            <a:pPr marL="914400" indent="-914400" algn="l">
              <a:buSzPct val="100000"/>
              <a:buAutoNum type="arabicPeriod" startAt="1"/>
              <a:defRPr sz="6200"/>
            </a:pPr>
            <a:r>
              <a:t>add()</a:t>
            </a:r>
          </a:p>
          <a:p>
            <a:pPr marL="914400" indent="-914400">
              <a:buSzPct val="100000"/>
              <a:buAutoNum type="arabicPeriod" startAt="1"/>
              <a:defRPr sz="6200"/>
            </a:pPr>
          </a:p>
          <a:p>
            <a:pPr>
              <a:defRPr sz="6200"/>
            </a:pPr>
            <a:r>
              <a:t>Hard method:</a:t>
            </a:r>
          </a:p>
          <a:p>
            <a:pPr marL="228600" indent="-228600" algn="l">
              <a:buSzPct val="100000"/>
              <a:buAutoNum type="arabicPeriod" startAt="5"/>
              <a:defRPr sz="6200"/>
            </a:pPr>
            <a:r>
              <a:t>	remove()</a:t>
            </a:r>
          </a:p>
        </p:txBody>
      </p:sp>
      <p:sp>
        <p:nvSpPr>
          <p:cNvPr id="280" name="In order to use binary search trees (BSTs), we must define and write a few methods for them (and they are all recursive!)"/>
          <p:cNvSpPr/>
          <p:nvPr/>
        </p:nvSpPr>
        <p:spPr>
          <a:xfrm>
            <a:off x="1581515" y="2158152"/>
            <a:ext cx="21220970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200"/>
            </a:lvl1pPr>
          </a:lstStyle>
          <a:p>
            <a:pPr/>
            <a:r>
              <a:t>In order to use binary search trees (BSTs), we must define and write a few methods for them (and they are all recursive!)</a:t>
            </a:r>
          </a:p>
        </p:txBody>
      </p:sp>
      <p:grpSp>
        <p:nvGrpSpPr>
          <p:cNvPr id="298" name="Group"/>
          <p:cNvGrpSpPr/>
          <p:nvPr/>
        </p:nvGrpSpPr>
        <p:grpSpPr>
          <a:xfrm>
            <a:off x="2953833" y="4782378"/>
            <a:ext cx="8105122" cy="8097549"/>
            <a:chOff x="0" y="0"/>
            <a:chExt cx="8105121" cy="8097548"/>
          </a:xfrm>
        </p:grpSpPr>
        <p:sp>
          <p:nvSpPr>
            <p:cNvPr id="281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2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3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4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5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6" name="6"/>
            <p:cNvSpPr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287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8" name="2"/>
            <p:cNvSpPr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89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0" name="8"/>
            <p:cNvSpPr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91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2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3" name="4"/>
            <p:cNvSpPr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94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5" name="1"/>
            <p:cNvSpPr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96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97" name="3"/>
            <p:cNvSpPr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Binary Search Trees: findMin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Trees: findMin()</a:t>
            </a:r>
          </a:p>
        </p:txBody>
      </p:sp>
      <p:sp>
        <p:nvSpPr>
          <p:cNvPr id="301" name="findMin():…"/>
          <p:cNvSpPr/>
          <p:nvPr/>
        </p:nvSpPr>
        <p:spPr>
          <a:xfrm>
            <a:off x="10592851" y="2753757"/>
            <a:ext cx="12241063" cy="674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findMin():</a:t>
            </a:r>
          </a:p>
          <a:p>
            <a:pPr algn="l">
              <a:defRPr sz="6200"/>
            </a:pPr>
            <a:r>
              <a:t>Start at root, and go left until a node doesn’t have a left child.</a:t>
            </a:r>
          </a:p>
          <a:p>
            <a:pPr algn="l">
              <a:defRPr sz="6200"/>
            </a:pPr>
          </a:p>
          <a:p>
            <a:pPr algn="l">
              <a:defRPr sz="6200"/>
            </a:pPr>
            <a:r>
              <a:t>findMax():</a:t>
            </a:r>
          </a:p>
          <a:p>
            <a:pPr algn="l">
              <a:defRPr sz="6200"/>
            </a:pPr>
            <a:r>
              <a:t>Start at root, and go right until a node doesn’t have a right child.</a:t>
            </a:r>
          </a:p>
        </p:txBody>
      </p:sp>
      <p:grpSp>
        <p:nvGrpSpPr>
          <p:cNvPr id="319" name="Group"/>
          <p:cNvGrpSpPr/>
          <p:nvPr/>
        </p:nvGrpSpPr>
        <p:grpSpPr>
          <a:xfrm>
            <a:off x="1550086" y="2864693"/>
            <a:ext cx="8105122" cy="8097550"/>
            <a:chOff x="0" y="0"/>
            <a:chExt cx="8105121" cy="8097548"/>
          </a:xfrm>
        </p:grpSpPr>
        <p:sp>
          <p:nvSpPr>
            <p:cNvPr id="302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3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4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5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6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7" name="6"/>
            <p:cNvSpPr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08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9" name="2"/>
            <p:cNvSpPr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310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1" name="8"/>
            <p:cNvSpPr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12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3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4" name="4"/>
            <p:cNvSpPr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315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6" name="1"/>
            <p:cNvSpPr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317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18" name="3"/>
            <p:cNvSpPr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Binary Search Trees: contains(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Trees: contains()</a:t>
            </a:r>
          </a:p>
        </p:txBody>
      </p:sp>
      <p:sp>
        <p:nvSpPr>
          <p:cNvPr id="322" name="Does tree T contain X?…"/>
          <p:cNvSpPr/>
          <p:nvPr/>
        </p:nvSpPr>
        <p:spPr>
          <a:xfrm>
            <a:off x="10592851" y="3335876"/>
            <a:ext cx="12241063" cy="674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Does tree T contain X?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T is empty, return false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T is X, return true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Recursively call either T→left or T→right, depending on X’s relationship to T (smaller or larger).</a:t>
            </a:r>
          </a:p>
        </p:txBody>
      </p:sp>
      <p:grpSp>
        <p:nvGrpSpPr>
          <p:cNvPr id="340" name="Group"/>
          <p:cNvGrpSpPr/>
          <p:nvPr/>
        </p:nvGrpSpPr>
        <p:grpSpPr>
          <a:xfrm>
            <a:off x="1550086" y="3446811"/>
            <a:ext cx="8105122" cy="8097550"/>
            <a:chOff x="0" y="0"/>
            <a:chExt cx="8105121" cy="8097548"/>
          </a:xfrm>
        </p:grpSpPr>
        <p:sp>
          <p:nvSpPr>
            <p:cNvPr id="323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4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5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6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7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28" name="6"/>
            <p:cNvSpPr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29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0" name="2"/>
            <p:cNvSpPr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331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2" name="8"/>
            <p:cNvSpPr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33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4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5" name="4"/>
            <p:cNvSpPr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336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7" name="1"/>
            <p:cNvSpPr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338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39" name="3"/>
            <p:cNvSpPr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2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Binary Search Trees: add(value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Trees: add(value)</a:t>
            </a:r>
          </a:p>
        </p:txBody>
      </p:sp>
      <p:sp>
        <p:nvSpPr>
          <p:cNvPr id="343" name="Similar to contains()…"/>
          <p:cNvSpPr/>
          <p:nvPr/>
        </p:nvSpPr>
        <p:spPr>
          <a:xfrm>
            <a:off x="10243260" y="3276844"/>
            <a:ext cx="12241063" cy="769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Similar to contains()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T is empty, add at root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Recursively call either T→left or T→right, depending on X’s relationship to T (smaller or larger).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node traversed to is NULL, add</a:t>
            </a:r>
          </a:p>
        </p:txBody>
      </p:sp>
      <p:grpSp>
        <p:nvGrpSpPr>
          <p:cNvPr id="361" name="Group"/>
          <p:cNvGrpSpPr/>
          <p:nvPr/>
        </p:nvGrpSpPr>
        <p:grpSpPr>
          <a:xfrm>
            <a:off x="1899677" y="3077450"/>
            <a:ext cx="8105122" cy="8097550"/>
            <a:chOff x="0" y="0"/>
            <a:chExt cx="8105121" cy="8097548"/>
          </a:xfrm>
        </p:grpSpPr>
        <p:sp>
          <p:nvSpPr>
            <p:cNvPr id="344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5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6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7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8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49" name="6"/>
            <p:cNvSpPr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50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1" name="2"/>
            <p:cNvSpPr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352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3" name="8"/>
            <p:cNvSpPr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54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5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6" name="4"/>
            <p:cNvSpPr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357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8" name="1"/>
            <p:cNvSpPr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359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0" name="3"/>
            <p:cNvSpPr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362" name="How do we add 5?"/>
          <p:cNvSpPr/>
          <p:nvPr/>
        </p:nvSpPr>
        <p:spPr>
          <a:xfrm>
            <a:off x="2606537" y="11773386"/>
            <a:ext cx="6200827" cy="969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800"/>
            </a:lvl1pPr>
          </a:lstStyle>
          <a:p>
            <a:pPr/>
            <a:r>
              <a:t>How do we add 5?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2" grpId="2"/>
      <p:bldP build="p" bldLvl="5" animBg="1" rev="0" advAuto="0" spid="34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Binary Search Trees: remove(value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Trees: remove(value)</a:t>
            </a:r>
          </a:p>
        </p:txBody>
      </p:sp>
      <p:sp>
        <p:nvSpPr>
          <p:cNvPr id="365" name="Harder. Several possibilities.…"/>
          <p:cNvSpPr/>
          <p:nvPr/>
        </p:nvSpPr>
        <p:spPr>
          <a:xfrm>
            <a:off x="11029840" y="3276845"/>
            <a:ext cx="12241063" cy="769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Harder. Several possibilities.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Search for node (like contains)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the node is a leaf, just delete (phew)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If the node has one child, “bypass” (think linked-list removal)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…</a:t>
            </a:r>
          </a:p>
        </p:txBody>
      </p:sp>
      <p:grpSp>
        <p:nvGrpSpPr>
          <p:cNvPr id="383" name="Group"/>
          <p:cNvGrpSpPr/>
          <p:nvPr/>
        </p:nvGrpSpPr>
        <p:grpSpPr>
          <a:xfrm>
            <a:off x="1899677" y="3077450"/>
            <a:ext cx="8105122" cy="8097550"/>
            <a:chOff x="0" y="0"/>
            <a:chExt cx="8105121" cy="8097548"/>
          </a:xfrm>
        </p:grpSpPr>
        <p:sp>
          <p:nvSpPr>
            <p:cNvPr id="366" name="Line"/>
            <p:cNvSpPr/>
            <p:nvPr/>
          </p:nvSpPr>
          <p:spPr>
            <a:xfrm flipH="1">
              <a:off x="446845" y="3072516"/>
              <a:ext cx="2106101" cy="2106101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7" name="Line"/>
            <p:cNvSpPr/>
            <p:nvPr/>
          </p:nvSpPr>
          <p:spPr>
            <a:xfrm flipH="1" flipV="1">
              <a:off x="2981075" y="3111683"/>
              <a:ext cx="1627375" cy="2027767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8" name="Line"/>
            <p:cNvSpPr/>
            <p:nvPr/>
          </p:nvSpPr>
          <p:spPr>
            <a:xfrm flipH="1" flipV="1">
              <a:off x="5065435" y="860058"/>
              <a:ext cx="2296879" cy="1873354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9" name="Line"/>
            <p:cNvSpPr/>
            <p:nvPr/>
          </p:nvSpPr>
          <p:spPr>
            <a:xfrm flipH="1">
              <a:off x="2753242" y="876600"/>
              <a:ext cx="2359445" cy="1951688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0" name="Circle"/>
            <p:cNvSpPr/>
            <p:nvPr/>
          </p:nvSpPr>
          <p:spPr>
            <a:xfrm>
              <a:off x="4412756" y="266550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1" name="6"/>
            <p:cNvSpPr/>
            <p:nvPr/>
          </p:nvSpPr>
          <p:spPr>
            <a:xfrm>
              <a:off x="4743264" y="0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72" name="Circle"/>
            <p:cNvSpPr/>
            <p:nvPr/>
          </p:nvSpPr>
          <p:spPr>
            <a:xfrm>
              <a:off x="2157495" y="2291415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3" name="2"/>
            <p:cNvSpPr/>
            <p:nvPr/>
          </p:nvSpPr>
          <p:spPr>
            <a:xfrm>
              <a:off x="2488003" y="2024865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374" name="Circle"/>
            <p:cNvSpPr/>
            <p:nvPr/>
          </p:nvSpPr>
          <p:spPr>
            <a:xfrm>
              <a:off x="6718327" y="2296342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5" name="8"/>
            <p:cNvSpPr/>
            <p:nvPr/>
          </p:nvSpPr>
          <p:spPr>
            <a:xfrm>
              <a:off x="7048835" y="2029792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76" name="Line"/>
            <p:cNvSpPr/>
            <p:nvPr/>
          </p:nvSpPr>
          <p:spPr>
            <a:xfrm flipV="1">
              <a:off x="3174166" y="5141262"/>
              <a:ext cx="1598728" cy="2305882"/>
            </a:xfrm>
            <a:prstGeom prst="line">
              <a:avLst/>
            </a:prstGeom>
            <a:noFill/>
            <a:ln w="381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6858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7" name="Circle"/>
            <p:cNvSpPr/>
            <p:nvPr/>
          </p:nvSpPr>
          <p:spPr>
            <a:xfrm>
              <a:off x="3999098" y="4492258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8" name="4"/>
            <p:cNvSpPr/>
            <p:nvPr/>
          </p:nvSpPr>
          <p:spPr>
            <a:xfrm>
              <a:off x="4329606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379" name="Circle"/>
            <p:cNvSpPr/>
            <p:nvPr/>
          </p:nvSpPr>
          <p:spPr>
            <a:xfrm>
              <a:off x="0" y="4492258"/>
              <a:ext cx="1386794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0" name="1"/>
            <p:cNvSpPr/>
            <p:nvPr/>
          </p:nvSpPr>
          <p:spPr>
            <a:xfrm>
              <a:off x="330508" y="4225709"/>
              <a:ext cx="725778" cy="15024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381" name="Circle"/>
            <p:cNvSpPr/>
            <p:nvPr/>
          </p:nvSpPr>
          <p:spPr>
            <a:xfrm>
              <a:off x="2439903" y="6710754"/>
              <a:ext cx="1386795" cy="138679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3716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2" name="3"/>
            <p:cNvSpPr/>
            <p:nvPr/>
          </p:nvSpPr>
          <p:spPr>
            <a:xfrm>
              <a:off x="2770412" y="6444203"/>
              <a:ext cx="725778" cy="15024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3716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384" name="How do we delete 4?"/>
          <p:cNvSpPr/>
          <p:nvPr/>
        </p:nvSpPr>
        <p:spPr>
          <a:xfrm>
            <a:off x="2606537" y="11831653"/>
            <a:ext cx="6896914" cy="969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800"/>
            </a:lvl1pPr>
          </a:lstStyle>
          <a:p>
            <a:pPr/>
            <a:r>
              <a:t>How do we delete 4?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65" grpId="1"/>
      <p:bldP build="whole" bldLvl="1" animBg="1" rev="0" advAuto="0" spid="384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Binary Search Trees: remove(value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Binary Search Trees: remove(value)</a:t>
            </a:r>
          </a:p>
        </p:txBody>
      </p:sp>
      <p:sp>
        <p:nvSpPr>
          <p:cNvPr id="387" name="If a node has two children:…"/>
          <p:cNvSpPr/>
          <p:nvPr/>
        </p:nvSpPr>
        <p:spPr>
          <a:xfrm>
            <a:off x="11029840" y="4705595"/>
            <a:ext cx="12241063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133856" indent="-1133856" algn="l">
              <a:buSzPct val="100000"/>
              <a:buAutoNum type="arabicPeriod" startAt="4"/>
              <a:defRPr sz="6200"/>
            </a:pPr>
            <a:r>
              <a:t>If a node has two children:</a:t>
            </a:r>
          </a:p>
          <a:p>
            <a:pPr algn="l">
              <a:defRPr sz="6200"/>
            </a:pPr>
          </a:p>
          <a:p>
            <a:pPr algn="l">
              <a:defRPr sz="6200"/>
            </a:pPr>
            <a:r>
              <a:t>	Replace with smallest data in the right subtree, and recursively delete that node (which is now empty).</a:t>
            </a:r>
          </a:p>
        </p:txBody>
      </p:sp>
      <p:sp>
        <p:nvSpPr>
          <p:cNvPr id="388" name="How do we remove 2?"/>
          <p:cNvSpPr/>
          <p:nvPr/>
        </p:nvSpPr>
        <p:spPr>
          <a:xfrm>
            <a:off x="2606537" y="11831653"/>
            <a:ext cx="7320459" cy="969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800"/>
            </a:lvl1pPr>
          </a:lstStyle>
          <a:p>
            <a:pPr/>
            <a:r>
              <a:t>How do we remove 2?</a:t>
            </a:r>
          </a:p>
        </p:txBody>
      </p:sp>
      <p:sp>
        <p:nvSpPr>
          <p:cNvPr id="389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0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1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2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3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4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95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396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97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398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99" name="8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400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01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02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403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04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05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06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07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08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409" name="Note: if the root holds the value to remove, it is a special case…"/>
          <p:cNvSpPr/>
          <p:nvPr/>
        </p:nvSpPr>
        <p:spPr>
          <a:xfrm>
            <a:off x="10661586" y="10135983"/>
            <a:ext cx="12241063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Note: if the root holds the value to remove, it is a special case…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Class="entr" nodeType="with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09" grpId="3"/>
      <p:bldP build="p" bldLvl="5" animBg="1" rev="0" advAuto="0" spid="387" grpId="1"/>
      <p:bldP build="whole" bldLvl="1" animBg="1" rev="0" advAuto="0" spid="388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BSTs and Se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BSTs and Sets</a:t>
            </a:r>
          </a:p>
        </p:txBody>
      </p:sp>
      <p:sp>
        <p:nvSpPr>
          <p:cNvPr id="412" name="Guess what? BSTs make a terrific container for a set…"/>
          <p:cNvSpPr/>
          <p:nvPr/>
        </p:nvSpPr>
        <p:spPr>
          <a:xfrm>
            <a:off x="11143260" y="2333199"/>
            <a:ext cx="12885054" cy="3876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Guess what? BSTs make a terrific container for a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set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>
              <a:defRPr sz="6200"/>
            </a:pP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>
              <a:defRPr sz="6200"/>
            </a:pPr>
            <a:r>
              <a:t>Let's talk about Big O (average case)</a:t>
            </a:r>
          </a:p>
        </p:txBody>
      </p:sp>
      <p:sp>
        <p:nvSpPr>
          <p:cNvPr id="413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4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5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6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7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8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19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420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21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22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23" name="8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424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25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26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427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28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29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30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31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32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433" name="findMin()?"/>
          <p:cNvSpPr/>
          <p:nvPr/>
        </p:nvSpPr>
        <p:spPr>
          <a:xfrm>
            <a:off x="11154904" y="6779359"/>
            <a:ext cx="3356027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findMin()?</a:t>
            </a:r>
          </a:p>
        </p:txBody>
      </p:sp>
      <p:sp>
        <p:nvSpPr>
          <p:cNvPr id="434" name="O(log n)"/>
          <p:cNvSpPr/>
          <p:nvPr/>
        </p:nvSpPr>
        <p:spPr>
          <a:xfrm>
            <a:off x="15060952" y="6779359"/>
            <a:ext cx="2740280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O(log n)</a:t>
            </a:r>
          </a:p>
        </p:txBody>
      </p:sp>
      <p:sp>
        <p:nvSpPr>
          <p:cNvPr id="435" name="findMax()?"/>
          <p:cNvSpPr/>
          <p:nvPr/>
        </p:nvSpPr>
        <p:spPr>
          <a:xfrm>
            <a:off x="11154904" y="8182039"/>
            <a:ext cx="3574924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findMax()?</a:t>
            </a:r>
          </a:p>
        </p:txBody>
      </p:sp>
      <p:sp>
        <p:nvSpPr>
          <p:cNvPr id="436" name="O(log n)"/>
          <p:cNvSpPr/>
          <p:nvPr/>
        </p:nvSpPr>
        <p:spPr>
          <a:xfrm>
            <a:off x="15060952" y="8182039"/>
            <a:ext cx="2740280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O(log n)</a:t>
            </a:r>
          </a:p>
        </p:txBody>
      </p:sp>
      <p:sp>
        <p:nvSpPr>
          <p:cNvPr id="437" name="insert()?"/>
          <p:cNvSpPr/>
          <p:nvPr/>
        </p:nvSpPr>
        <p:spPr>
          <a:xfrm>
            <a:off x="11154904" y="9584720"/>
            <a:ext cx="2753666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insert()?</a:t>
            </a:r>
          </a:p>
        </p:txBody>
      </p:sp>
      <p:sp>
        <p:nvSpPr>
          <p:cNvPr id="438" name="O(log n)"/>
          <p:cNvSpPr/>
          <p:nvPr/>
        </p:nvSpPr>
        <p:spPr>
          <a:xfrm>
            <a:off x="15060952" y="9584720"/>
            <a:ext cx="2740280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O(log n)</a:t>
            </a:r>
          </a:p>
        </p:txBody>
      </p:sp>
      <p:sp>
        <p:nvSpPr>
          <p:cNvPr id="439" name="remove()?"/>
          <p:cNvSpPr/>
          <p:nvPr/>
        </p:nvSpPr>
        <p:spPr>
          <a:xfrm>
            <a:off x="11154904" y="10987401"/>
            <a:ext cx="3426105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remove()?</a:t>
            </a:r>
          </a:p>
        </p:txBody>
      </p:sp>
      <p:sp>
        <p:nvSpPr>
          <p:cNvPr id="440" name="O(log n)"/>
          <p:cNvSpPr/>
          <p:nvPr/>
        </p:nvSpPr>
        <p:spPr>
          <a:xfrm>
            <a:off x="15060952" y="10987401"/>
            <a:ext cx="2740280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O(log n)</a:t>
            </a:r>
          </a:p>
        </p:txBody>
      </p:sp>
      <p:sp>
        <p:nvSpPr>
          <p:cNvPr id="441" name="Great! That said...what about worst case?"/>
          <p:cNvSpPr/>
          <p:nvPr/>
        </p:nvSpPr>
        <p:spPr>
          <a:xfrm>
            <a:off x="6478400" y="12275208"/>
            <a:ext cx="15376348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Great! That said...what about worst case?</a:t>
            </a:r>
          </a:p>
        </p:txBody>
      </p:sp>
      <p:pic>
        <p:nvPicPr>
          <p:cNvPr id="442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3" b="9214"/>
          <a:stretch>
            <a:fillRect/>
          </a:stretch>
        </p:blipFill>
        <p:spPr>
          <a:xfrm>
            <a:off x="17695350" y="3397254"/>
            <a:ext cx="917200" cy="915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4"/>
                </a:cubicBezTo>
                <a:cubicBezTo>
                  <a:pt x="10726" y="6205"/>
                  <a:pt x="10729" y="6601"/>
                  <a:pt x="10663" y="6982"/>
                </a:cubicBezTo>
                <a:cubicBezTo>
                  <a:pt x="10680" y="7034"/>
                  <a:pt x="10701" y="7078"/>
                  <a:pt x="10719" y="7130"/>
                </a:cubicBezTo>
                <a:lnTo>
                  <a:pt x="10924" y="7741"/>
                </a:lnTo>
                <a:lnTo>
                  <a:pt x="10588" y="8064"/>
                </a:lnTo>
                <a:cubicBezTo>
                  <a:pt x="10584" y="8067"/>
                  <a:pt x="10575" y="8080"/>
                  <a:pt x="10570" y="8083"/>
                </a:cubicBezTo>
                <a:lnTo>
                  <a:pt x="9310" y="9322"/>
                </a:lnTo>
                <a:cubicBezTo>
                  <a:pt x="8515" y="10247"/>
                  <a:pt x="7302" y="11490"/>
                  <a:pt x="5429" y="13354"/>
                </a:cubicBezTo>
                <a:cubicBezTo>
                  <a:pt x="2445" y="16325"/>
                  <a:pt x="0" y="19025"/>
                  <a:pt x="0" y="19356"/>
                </a:cubicBezTo>
                <a:cubicBezTo>
                  <a:pt x="0" y="19687"/>
                  <a:pt x="320" y="20275"/>
                  <a:pt x="709" y="20660"/>
                </a:cubicBezTo>
                <a:cubicBezTo>
                  <a:pt x="1648" y="21591"/>
                  <a:pt x="2357" y="21540"/>
                  <a:pt x="3554" y="20466"/>
                </a:cubicBezTo>
                <a:cubicBezTo>
                  <a:pt x="3707" y="20329"/>
                  <a:pt x="3829" y="20232"/>
                  <a:pt x="3946" y="20142"/>
                </a:cubicBezTo>
                <a:cubicBezTo>
                  <a:pt x="4073" y="20025"/>
                  <a:pt x="4183" y="19920"/>
                  <a:pt x="4198" y="19920"/>
                </a:cubicBezTo>
                <a:cubicBezTo>
                  <a:pt x="4201" y="19920"/>
                  <a:pt x="4229" y="19944"/>
                  <a:pt x="4235" y="19948"/>
                </a:cubicBezTo>
                <a:cubicBezTo>
                  <a:pt x="4605" y="19766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59" y="21087"/>
                  <a:pt x="7659" y="20549"/>
                </a:cubicBezTo>
                <a:cubicBezTo>
                  <a:pt x="7659" y="20493"/>
                  <a:pt x="7653" y="20436"/>
                  <a:pt x="7640" y="20373"/>
                </a:cubicBezTo>
                <a:cubicBezTo>
                  <a:pt x="7492" y="20175"/>
                  <a:pt x="7116" y="19763"/>
                  <a:pt x="6679" y="19328"/>
                </a:cubicBezTo>
                <a:lnTo>
                  <a:pt x="5709" y="18366"/>
                </a:lnTo>
                <a:lnTo>
                  <a:pt x="6316" y="17765"/>
                </a:lnTo>
                <a:lnTo>
                  <a:pt x="6922" y="17155"/>
                </a:lnTo>
                <a:lnTo>
                  <a:pt x="7090" y="17321"/>
                </a:lnTo>
                <a:cubicBezTo>
                  <a:pt x="7097" y="17327"/>
                  <a:pt x="7111" y="17332"/>
                  <a:pt x="7118" y="17340"/>
                </a:cubicBezTo>
                <a:cubicBezTo>
                  <a:pt x="7120" y="17342"/>
                  <a:pt x="7116" y="17346"/>
                  <a:pt x="7118" y="17349"/>
                </a:cubicBezTo>
                <a:lnTo>
                  <a:pt x="7286" y="17516"/>
                </a:lnTo>
                <a:cubicBezTo>
                  <a:pt x="7562" y="17615"/>
                  <a:pt x="7881" y="17826"/>
                  <a:pt x="8247" y="18154"/>
                </a:cubicBezTo>
                <a:cubicBezTo>
                  <a:pt x="9158" y="18971"/>
                  <a:pt x="9618" y="19059"/>
                  <a:pt x="10131" y="18551"/>
                </a:cubicBezTo>
                <a:cubicBezTo>
                  <a:pt x="10431" y="18253"/>
                  <a:pt x="10518" y="17972"/>
                  <a:pt x="10374" y="17608"/>
                </a:cubicBezTo>
                <a:cubicBezTo>
                  <a:pt x="10277" y="17476"/>
                  <a:pt x="9881" y="17060"/>
                  <a:pt x="9403" y="16582"/>
                </a:cubicBezTo>
                <a:lnTo>
                  <a:pt x="8695" y="15869"/>
                </a:lnTo>
                <a:cubicBezTo>
                  <a:pt x="8693" y="15868"/>
                  <a:pt x="8686" y="15861"/>
                  <a:pt x="8685" y="15860"/>
                </a:cubicBezTo>
                <a:lnTo>
                  <a:pt x="8461" y="15638"/>
                </a:lnTo>
                <a:lnTo>
                  <a:pt x="10178" y="13927"/>
                </a:lnTo>
                <a:cubicBezTo>
                  <a:pt x="10444" y="13648"/>
                  <a:pt x="10732" y="13366"/>
                  <a:pt x="11111" y="12984"/>
                </a:cubicBezTo>
                <a:cubicBezTo>
                  <a:pt x="11504" y="12587"/>
                  <a:pt x="11850" y="12249"/>
                  <a:pt x="12165" y="11967"/>
                </a:cubicBezTo>
                <a:lnTo>
                  <a:pt x="13676" y="10459"/>
                </a:lnTo>
                <a:lnTo>
                  <a:pt x="14152" y="10626"/>
                </a:lnTo>
                <a:cubicBezTo>
                  <a:pt x="14227" y="10653"/>
                  <a:pt x="14298" y="10686"/>
                  <a:pt x="14376" y="10709"/>
                </a:cubicBezTo>
                <a:cubicBezTo>
                  <a:pt x="14636" y="10673"/>
                  <a:pt x="14902" y="10668"/>
                  <a:pt x="15187" y="10709"/>
                </a:cubicBezTo>
                <a:cubicBezTo>
                  <a:pt x="19060" y="11268"/>
                  <a:pt x="21600" y="8076"/>
                  <a:pt x="21559" y="5031"/>
                </a:cubicBezTo>
                <a:cubicBezTo>
                  <a:pt x="21534" y="3204"/>
                  <a:pt x="20571" y="1426"/>
                  <a:pt x="18425" y="536"/>
                </a:cubicBezTo>
                <a:cubicBezTo>
                  <a:pt x="17512" y="158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0"/>
                  <a:pt x="18294" y="4744"/>
                </a:cubicBezTo>
                <a:cubicBezTo>
                  <a:pt x="18274" y="4775"/>
                  <a:pt x="18275" y="4822"/>
                  <a:pt x="18313" y="4846"/>
                </a:cubicBezTo>
                <a:cubicBezTo>
                  <a:pt x="18351" y="4869"/>
                  <a:pt x="18397" y="5071"/>
                  <a:pt x="18397" y="5290"/>
                </a:cubicBezTo>
                <a:cubicBezTo>
                  <a:pt x="18397" y="5687"/>
                  <a:pt x="18269" y="6070"/>
                  <a:pt x="18061" y="6409"/>
                </a:cubicBezTo>
                <a:cubicBezTo>
                  <a:pt x="17972" y="6614"/>
                  <a:pt x="17857" y="6795"/>
                  <a:pt x="17706" y="6945"/>
                </a:cubicBezTo>
                <a:cubicBezTo>
                  <a:pt x="17167" y="7479"/>
                  <a:pt x="16471" y="7609"/>
                  <a:pt x="15822" y="7482"/>
                </a:cubicBezTo>
                <a:cubicBezTo>
                  <a:pt x="15453" y="7447"/>
                  <a:pt x="15196" y="7352"/>
                  <a:pt x="14870" y="7139"/>
                </a:cubicBezTo>
                <a:cubicBezTo>
                  <a:pt x="14564" y="6938"/>
                  <a:pt x="14328" y="6684"/>
                  <a:pt x="14161" y="6390"/>
                </a:cubicBezTo>
                <a:cubicBezTo>
                  <a:pt x="13895" y="5986"/>
                  <a:pt x="13775" y="5504"/>
                  <a:pt x="13891" y="5022"/>
                </a:cubicBezTo>
                <a:cubicBezTo>
                  <a:pt x="13948" y="4540"/>
                  <a:pt x="14161" y="4076"/>
                  <a:pt x="14544" y="3708"/>
                </a:cubicBezTo>
                <a:cubicBezTo>
                  <a:pt x="14978" y="3290"/>
                  <a:pt x="15401" y="3113"/>
                  <a:pt x="16008" y="3080"/>
                </a:cubicBezTo>
                <a:cubicBezTo>
                  <a:pt x="16096" y="3075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Class="entr" nodeType="with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41" grpId="9"/>
      <p:bldP build="whole" bldLvl="1" animBg="1" rev="0" advAuto="0" spid="438" grpId="6"/>
      <p:bldP build="whole" bldLvl="1" animBg="1" rev="0" advAuto="0" spid="433" grpId="1"/>
      <p:bldP build="whole" bldLvl="1" animBg="1" rev="0" advAuto="0" spid="436" grpId="4"/>
      <p:bldP build="whole" bldLvl="1" animBg="1" rev="0" advAuto="0" spid="439" grpId="7"/>
      <p:bldP build="whole" bldLvl="1" animBg="1" rev="0" advAuto="0" spid="440" grpId="8"/>
      <p:bldP build="whole" bldLvl="1" animBg="1" rev="0" advAuto="0" spid="435" grpId="3"/>
      <p:bldP build="whole" bldLvl="1" animBg="1" rev="0" advAuto="0" spid="437" grpId="5"/>
      <p:bldP build="whole" bldLvl="1" animBg="1" rev="0" advAuto="0" spid="434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445" name="To insert into a binary search tree, we must update the left or right pointer of a node when we find the position where the new node must go.…"/>
          <p:cNvSpPr/>
          <p:nvPr/>
        </p:nvSpPr>
        <p:spPr>
          <a:xfrm>
            <a:off x="903694" y="1805812"/>
            <a:ext cx="22576612" cy="5063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To insert into a binary search tree, we must update the left or right pointer of a node when we find the position where the new node must go.</a:t>
            </a:r>
          </a:p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In principle, this means that we could either</a:t>
            </a:r>
          </a:p>
          <a:p>
            <a:pPr lvl="1" marL="863600" indent="-228600" algn="l">
              <a:buSzPct val="100000"/>
              <a:buFont typeface="Helvetica Neue"/>
              <a:buAutoNum type="arabicPeriod" startAt="1"/>
              <a:defRPr sz="4700"/>
            </a:pPr>
            <a:r>
              <a:t>Perform arms-length recursion to determine if the child in the direction we will insert is NULL, or </a:t>
            </a:r>
          </a:p>
          <a:p>
            <a:pPr lvl="1" marL="863600" indent="-228600" algn="l">
              <a:buSzPct val="100000"/>
              <a:buFont typeface="Helvetica Neue"/>
              <a:buAutoNum type="arabicPeriod" startAt="1"/>
              <a:defRPr sz="4700"/>
            </a:pPr>
            <a:r>
              <a:t>Pass a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reference to a</a:t>
            </a:r>
            <a:r>
              <a:t> pointer to the parent as we recurse.</a:t>
            </a:r>
          </a:p>
          <a:p>
            <a:pPr marL="228600" indent="-228600" algn="l">
              <a:buSzPct val="100000"/>
              <a:buFont typeface="Helvetica Neue"/>
              <a:buChar char="•"/>
              <a:defRPr sz="4700"/>
            </a:pPr>
            <a:r>
              <a:t> The second choice above is the cleaner solution.</a:t>
            </a:r>
          </a:p>
        </p:txBody>
      </p:sp>
      <p:sp>
        <p:nvSpPr>
          <p:cNvPr id="446" name="set.add(5)"/>
          <p:cNvSpPr/>
          <p:nvPr/>
        </p:nvSpPr>
        <p:spPr>
          <a:xfrm>
            <a:off x="7325580" y="8740291"/>
            <a:ext cx="393732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set.add(5)</a:t>
            </a:r>
          </a:p>
        </p:txBody>
      </p:sp>
      <p:graphicFrame>
        <p:nvGraphicFramePr>
          <p:cNvPr id="447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48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49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50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51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52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53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4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5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6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7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8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59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0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1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2" name="insert here"/>
          <p:cNvSpPr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463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4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5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6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467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89" t="7771" r="7729" b="9202"/>
          <a:stretch>
            <a:fillRect/>
          </a:stretch>
        </p:blipFill>
        <p:spPr>
          <a:xfrm>
            <a:off x="2012390" y="8710074"/>
            <a:ext cx="1834399" cy="1830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5" y="0"/>
                </a:moveTo>
                <a:cubicBezTo>
                  <a:pt x="12761" y="31"/>
                  <a:pt x="10445" y="2354"/>
                  <a:pt x="10691" y="5723"/>
                </a:cubicBezTo>
                <a:cubicBezTo>
                  <a:pt x="10726" y="6203"/>
                  <a:pt x="10729" y="6600"/>
                  <a:pt x="10663" y="6981"/>
                </a:cubicBezTo>
                <a:cubicBezTo>
                  <a:pt x="10680" y="7033"/>
                  <a:pt x="10696" y="7077"/>
                  <a:pt x="10714" y="7129"/>
                </a:cubicBezTo>
                <a:lnTo>
                  <a:pt x="10919" y="7739"/>
                </a:lnTo>
                <a:lnTo>
                  <a:pt x="10588" y="8067"/>
                </a:lnTo>
                <a:cubicBezTo>
                  <a:pt x="10584" y="8070"/>
                  <a:pt x="10575" y="8083"/>
                  <a:pt x="10570" y="8086"/>
                </a:cubicBezTo>
                <a:lnTo>
                  <a:pt x="9310" y="9325"/>
                </a:lnTo>
                <a:cubicBezTo>
                  <a:pt x="8515" y="10249"/>
                  <a:pt x="7298" y="11487"/>
                  <a:pt x="5425" y="13351"/>
                </a:cubicBezTo>
                <a:cubicBezTo>
                  <a:pt x="2440" y="16322"/>
                  <a:pt x="0" y="19021"/>
                  <a:pt x="0" y="19352"/>
                </a:cubicBezTo>
                <a:cubicBezTo>
                  <a:pt x="0" y="19683"/>
                  <a:pt x="315" y="20275"/>
                  <a:pt x="704" y="20660"/>
                </a:cubicBezTo>
                <a:cubicBezTo>
                  <a:pt x="1643" y="21591"/>
                  <a:pt x="2357" y="21540"/>
                  <a:pt x="3554" y="20466"/>
                </a:cubicBezTo>
                <a:cubicBezTo>
                  <a:pt x="3707" y="20329"/>
                  <a:pt x="3829" y="20228"/>
                  <a:pt x="3946" y="20138"/>
                </a:cubicBezTo>
                <a:cubicBezTo>
                  <a:pt x="4073" y="20021"/>
                  <a:pt x="4188" y="19916"/>
                  <a:pt x="4203" y="19916"/>
                </a:cubicBezTo>
                <a:cubicBezTo>
                  <a:pt x="4206" y="19916"/>
                  <a:pt x="4229" y="19940"/>
                  <a:pt x="4235" y="19944"/>
                </a:cubicBezTo>
                <a:cubicBezTo>
                  <a:pt x="4605" y="19762"/>
                  <a:pt x="4841" y="19932"/>
                  <a:pt x="5289" y="20466"/>
                </a:cubicBezTo>
                <a:cubicBezTo>
                  <a:pt x="5753" y="21021"/>
                  <a:pt x="6342" y="21309"/>
                  <a:pt x="6819" y="21326"/>
                </a:cubicBezTo>
                <a:cubicBezTo>
                  <a:pt x="7295" y="21344"/>
                  <a:pt x="7664" y="21087"/>
                  <a:pt x="7664" y="20549"/>
                </a:cubicBezTo>
                <a:cubicBezTo>
                  <a:pt x="7664" y="20493"/>
                  <a:pt x="7649" y="20436"/>
                  <a:pt x="7636" y="20373"/>
                </a:cubicBezTo>
                <a:cubicBezTo>
                  <a:pt x="7488" y="20175"/>
                  <a:pt x="7112" y="19764"/>
                  <a:pt x="6675" y="19329"/>
                </a:cubicBezTo>
                <a:lnTo>
                  <a:pt x="5705" y="18367"/>
                </a:lnTo>
                <a:lnTo>
                  <a:pt x="6320" y="17761"/>
                </a:lnTo>
                <a:lnTo>
                  <a:pt x="6922" y="17151"/>
                </a:lnTo>
                <a:lnTo>
                  <a:pt x="7095" y="17322"/>
                </a:lnTo>
                <a:cubicBezTo>
                  <a:pt x="7102" y="17328"/>
                  <a:pt x="7111" y="17328"/>
                  <a:pt x="7118" y="17336"/>
                </a:cubicBezTo>
                <a:cubicBezTo>
                  <a:pt x="7120" y="17338"/>
                  <a:pt x="7116" y="17342"/>
                  <a:pt x="7118" y="17345"/>
                </a:cubicBezTo>
                <a:lnTo>
                  <a:pt x="7286" y="17516"/>
                </a:lnTo>
                <a:cubicBezTo>
                  <a:pt x="7562" y="17615"/>
                  <a:pt x="7885" y="17817"/>
                  <a:pt x="8251" y="18145"/>
                </a:cubicBezTo>
                <a:cubicBezTo>
                  <a:pt x="9162" y="18962"/>
                  <a:pt x="9618" y="19060"/>
                  <a:pt x="10131" y="18552"/>
                </a:cubicBezTo>
                <a:cubicBezTo>
                  <a:pt x="10431" y="18254"/>
                  <a:pt x="10518" y="17973"/>
                  <a:pt x="10374" y="17609"/>
                </a:cubicBezTo>
                <a:cubicBezTo>
                  <a:pt x="10277" y="17477"/>
                  <a:pt x="9886" y="17056"/>
                  <a:pt x="9408" y="16578"/>
                </a:cubicBezTo>
                <a:lnTo>
                  <a:pt x="8690" y="15861"/>
                </a:lnTo>
                <a:cubicBezTo>
                  <a:pt x="8688" y="15860"/>
                  <a:pt x="8686" y="15858"/>
                  <a:pt x="8685" y="15857"/>
                </a:cubicBezTo>
                <a:lnTo>
                  <a:pt x="8461" y="15635"/>
                </a:lnTo>
                <a:lnTo>
                  <a:pt x="10182" y="13924"/>
                </a:lnTo>
                <a:cubicBezTo>
                  <a:pt x="10448" y="13645"/>
                  <a:pt x="10727" y="13363"/>
                  <a:pt x="11106" y="12981"/>
                </a:cubicBezTo>
                <a:cubicBezTo>
                  <a:pt x="11499" y="12584"/>
                  <a:pt x="11845" y="12251"/>
                  <a:pt x="12160" y="11969"/>
                </a:cubicBezTo>
                <a:lnTo>
                  <a:pt x="13676" y="10462"/>
                </a:lnTo>
                <a:lnTo>
                  <a:pt x="14152" y="10628"/>
                </a:lnTo>
                <a:cubicBezTo>
                  <a:pt x="14227" y="10655"/>
                  <a:pt x="14302" y="10679"/>
                  <a:pt x="14380" y="10702"/>
                </a:cubicBezTo>
                <a:cubicBezTo>
                  <a:pt x="14640" y="10666"/>
                  <a:pt x="14902" y="10661"/>
                  <a:pt x="15187" y="10702"/>
                </a:cubicBezTo>
                <a:cubicBezTo>
                  <a:pt x="19060" y="11261"/>
                  <a:pt x="21600" y="8075"/>
                  <a:pt x="21559" y="5030"/>
                </a:cubicBezTo>
                <a:cubicBezTo>
                  <a:pt x="21534" y="3203"/>
                  <a:pt x="20576" y="1431"/>
                  <a:pt x="18429" y="541"/>
                </a:cubicBezTo>
                <a:cubicBezTo>
                  <a:pt x="17516" y="163"/>
                  <a:pt x="16618" y="-9"/>
                  <a:pt x="15775" y="0"/>
                </a:cubicBezTo>
                <a:close/>
                <a:moveTo>
                  <a:pt x="16260" y="3070"/>
                </a:moveTo>
                <a:cubicBezTo>
                  <a:pt x="16832" y="3086"/>
                  <a:pt x="17257" y="3281"/>
                  <a:pt x="17688" y="3708"/>
                </a:cubicBezTo>
                <a:cubicBezTo>
                  <a:pt x="18029" y="4046"/>
                  <a:pt x="18371" y="4624"/>
                  <a:pt x="18294" y="4748"/>
                </a:cubicBezTo>
                <a:cubicBezTo>
                  <a:pt x="18274" y="4779"/>
                  <a:pt x="18279" y="4821"/>
                  <a:pt x="18317" y="4845"/>
                </a:cubicBezTo>
                <a:cubicBezTo>
                  <a:pt x="18355" y="4868"/>
                  <a:pt x="18397" y="5065"/>
                  <a:pt x="18397" y="5284"/>
                </a:cubicBezTo>
                <a:cubicBezTo>
                  <a:pt x="18397" y="5681"/>
                  <a:pt x="18273" y="6068"/>
                  <a:pt x="18065" y="6407"/>
                </a:cubicBezTo>
                <a:cubicBezTo>
                  <a:pt x="17976" y="6612"/>
                  <a:pt x="17857" y="6794"/>
                  <a:pt x="17706" y="6944"/>
                </a:cubicBezTo>
                <a:cubicBezTo>
                  <a:pt x="17167" y="7478"/>
                  <a:pt x="16475" y="7612"/>
                  <a:pt x="15826" y="7485"/>
                </a:cubicBezTo>
                <a:cubicBezTo>
                  <a:pt x="15457" y="7450"/>
                  <a:pt x="15201" y="7351"/>
                  <a:pt x="14875" y="7138"/>
                </a:cubicBezTo>
                <a:cubicBezTo>
                  <a:pt x="14569" y="6937"/>
                  <a:pt x="14328" y="6683"/>
                  <a:pt x="14161" y="6389"/>
                </a:cubicBezTo>
                <a:cubicBezTo>
                  <a:pt x="13895" y="5985"/>
                  <a:pt x="13770" y="5507"/>
                  <a:pt x="13886" y="5025"/>
                </a:cubicBezTo>
                <a:cubicBezTo>
                  <a:pt x="13943" y="4543"/>
                  <a:pt x="14161" y="4076"/>
                  <a:pt x="14544" y="3708"/>
                </a:cubicBezTo>
                <a:cubicBezTo>
                  <a:pt x="14978" y="3290"/>
                  <a:pt x="15397" y="3112"/>
                  <a:pt x="16004" y="3079"/>
                </a:cubicBezTo>
                <a:cubicBezTo>
                  <a:pt x="16092" y="3074"/>
                  <a:pt x="16179" y="3068"/>
                  <a:pt x="16260" y="307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1" grpId="1"/>
      <p:bldP build="whole" bldLvl="1" animBg="1" rev="0" advAuto="0" spid="462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void StringSet::add(string s, Node* &amp;node) {…"/>
          <p:cNvSpPr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aphicFrame>
        <p:nvGraphicFramePr>
          <p:cNvPr id="470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71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72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73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74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75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76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77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78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79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0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1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2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3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4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85" name="insert here"/>
          <p:cNvSpPr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486" name="node (reference)"/>
          <p:cNvSpPr/>
          <p:nvPr/>
        </p:nvSpPr>
        <p:spPr>
          <a:xfrm>
            <a:off x="18158355" y="1717293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  <p:sp>
        <p:nvSpPr>
          <p:cNvPr id="487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88" name="root"/>
          <p:cNvSpPr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489" name="Line"/>
          <p:cNvSpPr/>
          <p:nvPr/>
        </p:nvSpPr>
        <p:spPr>
          <a:xfrm flipH="1">
            <a:off x="18526634" y="3958714"/>
            <a:ext cx="746742" cy="863428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0" name="Rounded Rectangle"/>
          <p:cNvSpPr/>
          <p:nvPr/>
        </p:nvSpPr>
        <p:spPr>
          <a:xfrm>
            <a:off x="1525144" y="2421597"/>
            <a:ext cx="6356865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496" name="Group"/>
          <p:cNvGrpSpPr/>
          <p:nvPr/>
        </p:nvGrpSpPr>
        <p:grpSpPr>
          <a:xfrm>
            <a:off x="19158482" y="2764923"/>
            <a:ext cx="1506191" cy="1234874"/>
            <a:chOff x="19903" y="4326"/>
            <a:chExt cx="1506190" cy="1234873"/>
          </a:xfrm>
        </p:grpSpPr>
        <p:graphicFrame>
          <p:nvGraphicFramePr>
            <p:cNvPr id="491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492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93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94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95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497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8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99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0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01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3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04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05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06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07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08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509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0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1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2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3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4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5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6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7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8" name="root"/>
          <p:cNvSpPr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519" name="Line"/>
          <p:cNvSpPr/>
          <p:nvPr/>
        </p:nvSpPr>
        <p:spPr>
          <a:xfrm flipH="1">
            <a:off x="18526634" y="3958714"/>
            <a:ext cx="746742" cy="863428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25" name="Group"/>
          <p:cNvGrpSpPr/>
          <p:nvPr/>
        </p:nvGrpSpPr>
        <p:grpSpPr>
          <a:xfrm>
            <a:off x="19158482" y="2764923"/>
            <a:ext cx="1506191" cy="1234874"/>
            <a:chOff x="19903" y="4326"/>
            <a:chExt cx="1506190" cy="1234873"/>
          </a:xfrm>
        </p:grpSpPr>
        <p:graphicFrame>
          <p:nvGraphicFramePr>
            <p:cNvPr id="520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521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22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23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24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26" name="void StringSet::add(string s, Node* &amp;node) {…"/>
          <p:cNvSpPr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527" name="Rounded Rectangle"/>
          <p:cNvSpPr/>
          <p:nvPr/>
        </p:nvSpPr>
        <p:spPr>
          <a:xfrm>
            <a:off x="2586909" y="4673273"/>
            <a:ext cx="6356866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8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9" name="insert here"/>
          <p:cNvSpPr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530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1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2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3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34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535" name="node (reference)"/>
          <p:cNvSpPr/>
          <p:nvPr/>
        </p:nvSpPr>
        <p:spPr>
          <a:xfrm>
            <a:off x="18158355" y="1717293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7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38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39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40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41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42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543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4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5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6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7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8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9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50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51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52" name="root"/>
          <p:cNvSpPr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553" name="Line"/>
          <p:cNvSpPr/>
          <p:nvPr/>
        </p:nvSpPr>
        <p:spPr>
          <a:xfrm flipH="1">
            <a:off x="18015130" y="5009290"/>
            <a:ext cx="2265094" cy="924782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59" name="Group"/>
          <p:cNvGrpSpPr/>
          <p:nvPr/>
        </p:nvGrpSpPr>
        <p:grpSpPr>
          <a:xfrm>
            <a:off x="20150414" y="3874555"/>
            <a:ext cx="1506191" cy="1234874"/>
            <a:chOff x="19903" y="4326"/>
            <a:chExt cx="1506190" cy="1234873"/>
          </a:xfrm>
        </p:grpSpPr>
        <p:graphicFrame>
          <p:nvGraphicFramePr>
            <p:cNvPr id="554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555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56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57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58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60" name="void StringSet::add(string s, Node* &amp;node) {…"/>
          <p:cNvSpPr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561" name="Rounded Rectangle"/>
          <p:cNvSpPr/>
          <p:nvPr/>
        </p:nvSpPr>
        <p:spPr>
          <a:xfrm>
            <a:off x="1525144" y="2421597"/>
            <a:ext cx="6356865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62" name="void StringSet::add(string s, Node* &amp;node) {…"/>
          <p:cNvSpPr/>
          <p:nvPr/>
        </p:nvSpPr>
        <p:spPr>
          <a:xfrm>
            <a:off x="1023777" y="2231682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563" name="Rounded Rectangle"/>
          <p:cNvSpPr/>
          <p:nvPr/>
        </p:nvSpPr>
        <p:spPr>
          <a:xfrm>
            <a:off x="2109801" y="2804886"/>
            <a:ext cx="6356866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64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65" name="insert here"/>
          <p:cNvSpPr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566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67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68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69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70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571" name="node (reference)"/>
          <p:cNvSpPr/>
          <p:nvPr/>
        </p:nvSpPr>
        <p:spPr>
          <a:xfrm>
            <a:off x="18158355" y="2734678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74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75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76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77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578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579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0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1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2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3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4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5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6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7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8" name="root"/>
          <p:cNvSpPr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589" name="Line"/>
          <p:cNvSpPr/>
          <p:nvPr/>
        </p:nvSpPr>
        <p:spPr>
          <a:xfrm flipH="1">
            <a:off x="16013636" y="5009291"/>
            <a:ext cx="4266588" cy="2922691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95" name="Group"/>
          <p:cNvGrpSpPr/>
          <p:nvPr/>
        </p:nvGrpSpPr>
        <p:grpSpPr>
          <a:xfrm>
            <a:off x="20150414" y="3874555"/>
            <a:ext cx="1506191" cy="1234874"/>
            <a:chOff x="19903" y="4326"/>
            <a:chExt cx="1506190" cy="1234873"/>
          </a:xfrm>
        </p:grpSpPr>
        <p:graphicFrame>
          <p:nvGraphicFramePr>
            <p:cNvPr id="590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591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92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93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94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96" name="void StringSet::add(string s, Node* &amp;node) {…"/>
          <p:cNvSpPr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597" name="Rounded Rectangle"/>
          <p:cNvSpPr/>
          <p:nvPr/>
        </p:nvSpPr>
        <p:spPr>
          <a:xfrm>
            <a:off x="1525144" y="2421597"/>
            <a:ext cx="6356865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00" name="Group"/>
          <p:cNvGrpSpPr/>
          <p:nvPr/>
        </p:nvGrpSpPr>
        <p:grpSpPr>
          <a:xfrm>
            <a:off x="1023777" y="2231682"/>
            <a:ext cx="13049753" cy="5753101"/>
            <a:chOff x="0" y="0"/>
            <a:chExt cx="13049752" cy="5753100"/>
          </a:xfrm>
        </p:grpSpPr>
        <p:sp>
          <p:nvSpPr>
            <p:cNvPr id="598" name="void StringSet::add(string s, Node *&amp;node) {…"/>
            <p:cNvSpPr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 *&amp;node)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599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603" name="Group"/>
          <p:cNvGrpSpPr/>
          <p:nvPr/>
        </p:nvGrpSpPr>
        <p:grpSpPr>
          <a:xfrm>
            <a:off x="1388759" y="2512256"/>
            <a:ext cx="13049753" cy="5753101"/>
            <a:chOff x="0" y="0"/>
            <a:chExt cx="13049752" cy="5753100"/>
          </a:xfrm>
        </p:grpSpPr>
        <p:sp>
          <p:nvSpPr>
            <p:cNvPr id="601" name="void StringSet::add(string s, Node* &amp;node) {…"/>
            <p:cNvSpPr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Node* 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02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604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05" name="insert here"/>
          <p:cNvSpPr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606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07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08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09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10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611" name="node (reference)"/>
          <p:cNvSpPr/>
          <p:nvPr/>
        </p:nvSpPr>
        <p:spPr>
          <a:xfrm>
            <a:off x="18221034" y="2883477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3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14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15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16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17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18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619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0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1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2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3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4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5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6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7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28" name="root"/>
          <p:cNvSpPr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629" name="Line"/>
          <p:cNvSpPr/>
          <p:nvPr/>
        </p:nvSpPr>
        <p:spPr>
          <a:xfrm flipH="1">
            <a:off x="17904363" y="5009290"/>
            <a:ext cx="2375861" cy="5411830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635" name="Group"/>
          <p:cNvGrpSpPr/>
          <p:nvPr/>
        </p:nvGrpSpPr>
        <p:grpSpPr>
          <a:xfrm>
            <a:off x="20150414" y="3874555"/>
            <a:ext cx="1506191" cy="1234874"/>
            <a:chOff x="19903" y="4326"/>
            <a:chExt cx="1506190" cy="1234873"/>
          </a:xfrm>
        </p:grpSpPr>
        <p:graphicFrame>
          <p:nvGraphicFramePr>
            <p:cNvPr id="630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631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32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33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34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636" name="void StringSet::add(string s, Node* &amp;node) {…"/>
          <p:cNvSpPr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637" name="Rounded Rectangle"/>
          <p:cNvSpPr/>
          <p:nvPr/>
        </p:nvSpPr>
        <p:spPr>
          <a:xfrm>
            <a:off x="1525144" y="2421597"/>
            <a:ext cx="6356865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40" name="Group"/>
          <p:cNvGrpSpPr/>
          <p:nvPr/>
        </p:nvGrpSpPr>
        <p:grpSpPr>
          <a:xfrm>
            <a:off x="1023777" y="2231682"/>
            <a:ext cx="13049753" cy="5753101"/>
            <a:chOff x="0" y="0"/>
            <a:chExt cx="13049752" cy="5753100"/>
          </a:xfrm>
        </p:grpSpPr>
        <p:sp>
          <p:nvSpPr>
            <p:cNvPr id="638" name="void StringSet::add(string s, Node *&amp;node) {…"/>
            <p:cNvSpPr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 *&amp;node)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39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643" name="Group"/>
          <p:cNvGrpSpPr/>
          <p:nvPr/>
        </p:nvGrpSpPr>
        <p:grpSpPr>
          <a:xfrm>
            <a:off x="1388759" y="2512256"/>
            <a:ext cx="13049753" cy="5753101"/>
            <a:chOff x="0" y="0"/>
            <a:chExt cx="13049752" cy="5753100"/>
          </a:xfrm>
        </p:grpSpPr>
        <p:sp>
          <p:nvSpPr>
            <p:cNvPr id="641" name="void StringSet::add(string s, Node *&amp;node) {…"/>
            <p:cNvSpPr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 *&amp;node)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42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646" name="Group"/>
          <p:cNvGrpSpPr/>
          <p:nvPr/>
        </p:nvGrpSpPr>
        <p:grpSpPr>
          <a:xfrm>
            <a:off x="1897617" y="2799178"/>
            <a:ext cx="13049753" cy="5753101"/>
            <a:chOff x="0" y="0"/>
            <a:chExt cx="13049752" cy="5753100"/>
          </a:xfrm>
        </p:grpSpPr>
        <p:sp>
          <p:nvSpPr>
            <p:cNvPr id="644" name="void StringSet::add(string s, Node* &amp;node) {…"/>
            <p:cNvSpPr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Node* 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45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647" name="Circle"/>
          <p:cNvSpPr/>
          <p:nvPr/>
        </p:nvSpPr>
        <p:spPr>
          <a:xfrm>
            <a:off x="18550008" y="11623360"/>
            <a:ext cx="1270001" cy="1270001"/>
          </a:xfrm>
          <a:prstGeom prst="ellipse">
            <a:avLst/>
          </a:prstGeom>
          <a:ln w="63500">
            <a:solidFill>
              <a:srgbClr val="7F03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48" name="insert here"/>
          <p:cNvSpPr/>
          <p:nvPr/>
        </p:nvSpPr>
        <p:spPr>
          <a:xfrm>
            <a:off x="19936122" y="11454770"/>
            <a:ext cx="1927183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insert here</a:t>
            </a:r>
          </a:p>
        </p:txBody>
      </p:sp>
      <p:sp>
        <p:nvSpPr>
          <p:cNvPr id="649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50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51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52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53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654" name="node (reference)"/>
          <p:cNvSpPr/>
          <p:nvPr/>
        </p:nvSpPr>
        <p:spPr>
          <a:xfrm>
            <a:off x="18221034" y="2883477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6" name="Table"/>
          <p:cNvGraphicFramePr/>
          <p:nvPr/>
        </p:nvGraphicFramePr>
        <p:xfrm>
          <a:off x="17407123" y="491025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57" name="Table"/>
          <p:cNvGraphicFramePr/>
          <p:nvPr/>
        </p:nvGraphicFramePr>
        <p:xfrm>
          <a:off x="14581238" y="6819579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58" name="Table"/>
          <p:cNvGraphicFramePr/>
          <p:nvPr/>
        </p:nvGraphicFramePr>
        <p:xfrm>
          <a:off x="20316682" y="6822754"/>
          <a:ext cx="1927183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59" name="Table"/>
          <p:cNvGraphicFramePr/>
          <p:nvPr/>
        </p:nvGraphicFramePr>
        <p:xfrm>
          <a:off x="13158916" y="926627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60" name="Table"/>
          <p:cNvGraphicFramePr/>
          <p:nvPr/>
        </p:nvGraphicFramePr>
        <p:xfrm>
          <a:off x="16402307" y="9269450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661" name="Table"/>
          <p:cNvGraphicFramePr/>
          <p:nvPr/>
        </p:nvGraphicFramePr>
        <p:xfrm>
          <a:off x="14824789" y="11709795"/>
          <a:ext cx="1927183" cy="1543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662" name="Line"/>
          <p:cNvSpPr/>
          <p:nvPr/>
        </p:nvSpPr>
        <p:spPr>
          <a:xfrm flipH="1">
            <a:off x="16329359" y="6299503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3" name="Line"/>
          <p:cNvSpPr/>
          <p:nvPr/>
        </p:nvSpPr>
        <p:spPr>
          <a:xfrm>
            <a:off x="19055855" y="6316666"/>
            <a:ext cx="1411231" cy="61068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4" name="Line"/>
          <p:cNvSpPr/>
          <p:nvPr/>
        </p:nvSpPr>
        <p:spPr>
          <a:xfrm flipH="1">
            <a:off x="14226995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5" name="Line"/>
          <p:cNvSpPr/>
          <p:nvPr/>
        </p:nvSpPr>
        <p:spPr>
          <a:xfrm>
            <a:off x="16038176" y="8127845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6" name="Line"/>
          <p:cNvSpPr/>
          <p:nvPr/>
        </p:nvSpPr>
        <p:spPr>
          <a:xfrm flipH="1">
            <a:off x="1587341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7" name="Line"/>
          <p:cNvSpPr/>
          <p:nvPr/>
        </p:nvSpPr>
        <p:spPr>
          <a:xfrm>
            <a:off x="17929308" y="1063580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8" name="Line"/>
          <p:cNvSpPr/>
          <p:nvPr/>
        </p:nvSpPr>
        <p:spPr>
          <a:xfrm>
            <a:off x="21876743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69" name="Line"/>
          <p:cNvSpPr/>
          <p:nvPr/>
        </p:nvSpPr>
        <p:spPr>
          <a:xfrm flipH="1">
            <a:off x="19808130" y="8128989"/>
            <a:ext cx="894650" cy="1089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70" name="Line"/>
          <p:cNvSpPr/>
          <p:nvPr/>
        </p:nvSpPr>
        <p:spPr>
          <a:xfrm>
            <a:off x="16842436" y="3927753"/>
            <a:ext cx="1404367" cy="87977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71" name="root"/>
          <p:cNvSpPr/>
          <p:nvPr/>
        </p:nvSpPr>
        <p:spPr>
          <a:xfrm>
            <a:off x="15511257" y="2966266"/>
            <a:ext cx="164351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root</a:t>
            </a:r>
          </a:p>
        </p:txBody>
      </p:sp>
      <p:sp>
        <p:nvSpPr>
          <p:cNvPr id="672" name="Line"/>
          <p:cNvSpPr/>
          <p:nvPr/>
        </p:nvSpPr>
        <p:spPr>
          <a:xfrm flipH="1">
            <a:off x="17904363" y="5009290"/>
            <a:ext cx="2375861" cy="5411830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678" name="Group"/>
          <p:cNvGrpSpPr/>
          <p:nvPr/>
        </p:nvGrpSpPr>
        <p:grpSpPr>
          <a:xfrm>
            <a:off x="20150414" y="3874555"/>
            <a:ext cx="1506191" cy="1234874"/>
            <a:chOff x="19903" y="4326"/>
            <a:chExt cx="1506190" cy="1234873"/>
          </a:xfrm>
        </p:grpSpPr>
        <p:graphicFrame>
          <p:nvGraphicFramePr>
            <p:cNvPr id="673" name="Table"/>
            <p:cNvGraphicFramePr/>
            <p:nvPr/>
          </p:nvGraphicFramePr>
          <p:xfrm>
            <a:off x="19903" y="19903"/>
            <a:ext cx="1506191" cy="121929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487140"/>
                </a:tblGrid>
                <a:tr h="1200246">
                  <a:tc>
                    <a:txBody>
                      <a:bodyPr/>
                      <a:lstStyle/>
                      <a:p>
                        <a:pPr defTabSz="647700">
                          <a:defRPr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674" name="Line"/>
            <p:cNvSpPr/>
            <p:nvPr/>
          </p:nvSpPr>
          <p:spPr>
            <a:xfrm flipH="1">
              <a:off x="20433" y="5951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75" name="Line"/>
            <p:cNvSpPr/>
            <p:nvPr/>
          </p:nvSpPr>
          <p:spPr>
            <a:xfrm flipH="1">
              <a:off x="33882" y="4326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76" name="Line"/>
            <p:cNvSpPr/>
            <p:nvPr/>
          </p:nvSpPr>
          <p:spPr>
            <a:xfrm flipH="1">
              <a:off x="190777" y="376391"/>
              <a:ext cx="1322214" cy="80208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677" name="Line"/>
            <p:cNvSpPr/>
            <p:nvPr/>
          </p:nvSpPr>
          <p:spPr>
            <a:xfrm flipH="1">
              <a:off x="837182" y="765322"/>
              <a:ext cx="684997" cy="428396"/>
            </a:xfrm>
            <a:prstGeom prst="line">
              <a:avLst/>
            </a:prstGeom>
            <a:noFill/>
            <a:ln w="63500" cap="flat">
              <a:solidFill>
                <a:srgbClr val="7F032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679" name="void StringSet::add(string s, Node *&amp;node) {…"/>
          <p:cNvSpPr/>
          <p:nvPr/>
        </p:nvSpPr>
        <p:spPr>
          <a:xfrm>
            <a:off x="451441" y="182411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 *&amp;node)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680" name="Rounded Rectangle"/>
          <p:cNvSpPr/>
          <p:nvPr/>
        </p:nvSpPr>
        <p:spPr>
          <a:xfrm>
            <a:off x="1525144" y="2421597"/>
            <a:ext cx="6356865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83" name="Group"/>
          <p:cNvGrpSpPr/>
          <p:nvPr/>
        </p:nvGrpSpPr>
        <p:grpSpPr>
          <a:xfrm>
            <a:off x="1023777" y="2231682"/>
            <a:ext cx="13049753" cy="5753101"/>
            <a:chOff x="0" y="0"/>
            <a:chExt cx="13049752" cy="5753100"/>
          </a:xfrm>
        </p:grpSpPr>
        <p:sp>
          <p:nvSpPr>
            <p:cNvPr id="681" name="void StringSet::add(string s, Node *&amp;node) {…"/>
            <p:cNvSpPr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 *&amp;node)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82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686" name="Group"/>
          <p:cNvGrpSpPr/>
          <p:nvPr/>
        </p:nvGrpSpPr>
        <p:grpSpPr>
          <a:xfrm>
            <a:off x="1388759" y="2512256"/>
            <a:ext cx="13049753" cy="5753101"/>
            <a:chOff x="0" y="0"/>
            <a:chExt cx="13049752" cy="5753100"/>
          </a:xfrm>
        </p:grpSpPr>
        <p:sp>
          <p:nvSpPr>
            <p:cNvPr id="684" name="void StringSet::add(string s, Node *&amp;node) {…"/>
            <p:cNvSpPr/>
            <p:nvPr/>
          </p:nvSpPr>
          <p:spPr>
            <a:xfrm>
              <a:off x="0" y="0"/>
              <a:ext cx="13049753" cy="5753100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void StringSet::add(string s, Node *&amp;node)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if (node == NULL)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node = new Node(s);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count++;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&gt;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node-&gt;left);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 else if (node-&gt;str &lt; s) {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    add(s, node-&gt;right);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    }</a:t>
              </a:r>
            </a:p>
            <a:p>
              <a:pPr algn="l">
                <a:defRPr sz="3800">
                  <a:latin typeface="Menlo"/>
                  <a:ea typeface="Menlo"/>
                  <a:cs typeface="Menlo"/>
                  <a:sym typeface="Menlo"/>
                </a:defRPr>
              </a:pPr>
              <a:r>
                <a:t>}</a:t>
              </a:r>
            </a:p>
          </p:txBody>
        </p:sp>
        <p:sp>
          <p:nvSpPr>
            <p:cNvPr id="685" name="Rounded Rectangle"/>
            <p:cNvSpPr/>
            <p:nvPr/>
          </p:nvSpPr>
          <p:spPr>
            <a:xfrm>
              <a:off x="1086024" y="573203"/>
              <a:ext cx="6356866" cy="697786"/>
            </a:xfrm>
            <a:prstGeom prst="roundRect">
              <a:avLst>
                <a:gd name="adj" fmla="val 27301"/>
              </a:avLst>
            </a:prstGeom>
            <a:solidFill>
              <a:srgbClr val="7F0325">
                <a:alpha val="3474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687" name="void StringSet::add(string s, Node* &amp;node) {…"/>
          <p:cNvSpPr/>
          <p:nvPr/>
        </p:nvSpPr>
        <p:spPr>
          <a:xfrm>
            <a:off x="1897617" y="2799178"/>
            <a:ext cx="13049753" cy="5753101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void StringSet::add(string s, Node* &amp;node)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if (node == NULL)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node = new Node(s);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count++;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&gt;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node-&gt;left);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 else if (node-&gt;str &lt; s) {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add(s, node-&gt;right);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688" name="Rounded Rectangle"/>
          <p:cNvSpPr/>
          <p:nvPr/>
        </p:nvSpPr>
        <p:spPr>
          <a:xfrm>
            <a:off x="4118632" y="4005295"/>
            <a:ext cx="6356866" cy="697786"/>
          </a:xfrm>
          <a:prstGeom prst="roundRect">
            <a:avLst>
              <a:gd name="adj" fmla="val 2730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689" name="Table"/>
          <p:cNvGraphicFramePr/>
          <p:nvPr/>
        </p:nvGraphicFramePr>
        <p:xfrm>
          <a:off x="18801098" y="11720607"/>
          <a:ext cx="1927184" cy="1543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54066"/>
                <a:gridCol w="954066"/>
              </a:tblGrid>
              <a:tr h="762293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762293"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690" name="Line"/>
          <p:cNvSpPr/>
          <p:nvPr/>
        </p:nvSpPr>
        <p:spPr>
          <a:xfrm flipH="1">
            <a:off x="13273530" y="1048233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1" name="Line"/>
          <p:cNvSpPr/>
          <p:nvPr/>
        </p:nvSpPr>
        <p:spPr>
          <a:xfrm>
            <a:off x="14574422" y="1048119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2" name="Line"/>
          <p:cNvSpPr/>
          <p:nvPr/>
        </p:nvSpPr>
        <p:spPr>
          <a:xfrm flipH="1">
            <a:off x="14914016" y="12970850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3" name="Line"/>
          <p:cNvSpPr/>
          <p:nvPr/>
        </p:nvSpPr>
        <p:spPr>
          <a:xfrm>
            <a:off x="16214908" y="12969706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4" name="Line"/>
          <p:cNvSpPr/>
          <p:nvPr/>
        </p:nvSpPr>
        <p:spPr>
          <a:xfrm flipH="1">
            <a:off x="18887150" y="12971566"/>
            <a:ext cx="384362" cy="65628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5" name="Line"/>
          <p:cNvSpPr/>
          <p:nvPr/>
        </p:nvSpPr>
        <p:spPr>
          <a:xfrm>
            <a:off x="20188042" y="12970422"/>
            <a:ext cx="435138" cy="6585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96" name="Using References to Point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Using References to Pointers</a:t>
            </a:r>
          </a:p>
        </p:txBody>
      </p:sp>
      <p:sp>
        <p:nvSpPr>
          <p:cNvPr id="697" name="node (reference)"/>
          <p:cNvSpPr/>
          <p:nvPr/>
        </p:nvSpPr>
        <p:spPr>
          <a:xfrm>
            <a:off x="18227513" y="2865189"/>
            <a:ext cx="623113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node (reference)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Line"/>
          <p:cNvSpPr/>
          <p:nvPr/>
        </p:nvSpPr>
        <p:spPr>
          <a:xfrm flipH="1" flipV="1">
            <a:off x="4819711" y="6434549"/>
            <a:ext cx="1780626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00" name="Line"/>
          <p:cNvSpPr/>
          <p:nvPr/>
        </p:nvSpPr>
        <p:spPr>
          <a:xfrm flipH="1" flipV="1">
            <a:off x="6596801" y="8170443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01" name="Line"/>
          <p:cNvSpPr/>
          <p:nvPr/>
        </p:nvSpPr>
        <p:spPr>
          <a:xfrm flipH="1" flipV="1">
            <a:off x="8403023" y="9918400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02" name="Line"/>
          <p:cNvSpPr/>
          <p:nvPr/>
        </p:nvSpPr>
        <p:spPr>
          <a:xfrm flipH="1" flipV="1">
            <a:off x="3090417" y="4664059"/>
            <a:ext cx="1780626" cy="1720882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03" name="Balancing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Balancing Trees</a:t>
            </a:r>
          </a:p>
        </p:txBody>
      </p:sp>
      <p:sp>
        <p:nvSpPr>
          <p:cNvPr id="704" name="Insert the following into a BST:…"/>
          <p:cNvSpPr/>
          <p:nvPr/>
        </p:nvSpPr>
        <p:spPr>
          <a:xfrm>
            <a:off x="11143262" y="2204143"/>
            <a:ext cx="12885053" cy="388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Insert the following into a BST:</a:t>
            </a:r>
          </a:p>
          <a:p>
            <a:pPr algn="l">
              <a:defRPr sz="6200"/>
            </a:pPr>
            <a:r>
              <a:t>20, 33, 50, 61, 87, 99</a:t>
            </a:r>
          </a:p>
          <a:p>
            <a:pPr algn="l">
              <a:defRPr sz="6200"/>
            </a:pPr>
          </a:p>
          <a:p>
            <a:pPr algn="l">
              <a:defRPr sz="6200"/>
            </a:pPr>
            <a:r>
              <a:t>What kind of tree to we get?</a:t>
            </a:r>
          </a:p>
        </p:txBody>
      </p:sp>
      <p:sp>
        <p:nvSpPr>
          <p:cNvPr id="705" name="We get a Linked List Tree, and O(n) behavior :("/>
          <p:cNvSpPr/>
          <p:nvPr/>
        </p:nvSpPr>
        <p:spPr>
          <a:xfrm>
            <a:off x="11175502" y="6303109"/>
            <a:ext cx="12221379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We get a Linked List Tree, and O(n) behavior :(</a:t>
            </a:r>
          </a:p>
        </p:txBody>
      </p:sp>
      <p:sp>
        <p:nvSpPr>
          <p:cNvPr id="706" name="Line"/>
          <p:cNvSpPr/>
          <p:nvPr/>
        </p:nvSpPr>
        <p:spPr>
          <a:xfrm flipH="1" flipV="1">
            <a:off x="1215460" y="2847368"/>
            <a:ext cx="1780626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709" name="Group"/>
          <p:cNvGrpSpPr/>
          <p:nvPr/>
        </p:nvGrpSpPr>
        <p:grpSpPr>
          <a:xfrm>
            <a:off x="465512" y="1871220"/>
            <a:ext cx="1499188" cy="1678348"/>
            <a:chOff x="0" y="0"/>
            <a:chExt cx="1499187" cy="1678347"/>
          </a:xfrm>
        </p:grpSpPr>
        <p:sp>
          <p:nvSpPr>
            <p:cNvPr id="707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08" name="20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20</a:t>
              </a:r>
            </a:p>
          </p:txBody>
        </p:sp>
      </p:grpSp>
      <p:grpSp>
        <p:nvGrpSpPr>
          <p:cNvPr id="712" name="Group"/>
          <p:cNvGrpSpPr/>
          <p:nvPr/>
        </p:nvGrpSpPr>
        <p:grpSpPr>
          <a:xfrm>
            <a:off x="7659516" y="8905330"/>
            <a:ext cx="1499189" cy="1678348"/>
            <a:chOff x="0" y="0"/>
            <a:chExt cx="1499187" cy="1678347"/>
          </a:xfrm>
        </p:grpSpPr>
        <p:sp>
          <p:nvSpPr>
            <p:cNvPr id="710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11" name="87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87</a:t>
              </a:r>
            </a:p>
          </p:txBody>
        </p:sp>
      </p:grpSp>
      <p:grpSp>
        <p:nvGrpSpPr>
          <p:cNvPr id="715" name="Group"/>
          <p:cNvGrpSpPr/>
          <p:nvPr/>
        </p:nvGrpSpPr>
        <p:grpSpPr>
          <a:xfrm>
            <a:off x="4062514" y="5388275"/>
            <a:ext cx="1499188" cy="1678348"/>
            <a:chOff x="0" y="0"/>
            <a:chExt cx="1499187" cy="1678347"/>
          </a:xfrm>
        </p:grpSpPr>
        <p:sp>
          <p:nvSpPr>
            <p:cNvPr id="713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14" name="50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50</a:t>
              </a:r>
            </a:p>
          </p:txBody>
        </p:sp>
      </p:grpSp>
      <p:grpSp>
        <p:nvGrpSpPr>
          <p:cNvPr id="718" name="Group"/>
          <p:cNvGrpSpPr/>
          <p:nvPr/>
        </p:nvGrpSpPr>
        <p:grpSpPr>
          <a:xfrm>
            <a:off x="2264013" y="3629747"/>
            <a:ext cx="1499188" cy="1678348"/>
            <a:chOff x="0" y="0"/>
            <a:chExt cx="1499187" cy="1678347"/>
          </a:xfrm>
        </p:grpSpPr>
        <p:sp>
          <p:nvSpPr>
            <p:cNvPr id="716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17" name="33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33</a:t>
              </a:r>
            </a:p>
          </p:txBody>
        </p:sp>
      </p:grpSp>
      <p:grpSp>
        <p:nvGrpSpPr>
          <p:cNvPr id="721" name="Group"/>
          <p:cNvGrpSpPr/>
          <p:nvPr/>
        </p:nvGrpSpPr>
        <p:grpSpPr>
          <a:xfrm>
            <a:off x="5861015" y="7146802"/>
            <a:ext cx="1499189" cy="1678348"/>
            <a:chOff x="0" y="0"/>
            <a:chExt cx="1499187" cy="1678347"/>
          </a:xfrm>
        </p:grpSpPr>
        <p:sp>
          <p:nvSpPr>
            <p:cNvPr id="719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0" name="61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61</a:t>
              </a:r>
            </a:p>
          </p:txBody>
        </p:sp>
      </p:grpSp>
      <p:grpSp>
        <p:nvGrpSpPr>
          <p:cNvPr id="724" name="Group"/>
          <p:cNvGrpSpPr/>
          <p:nvPr/>
        </p:nvGrpSpPr>
        <p:grpSpPr>
          <a:xfrm>
            <a:off x="9458018" y="10663857"/>
            <a:ext cx="1499188" cy="1678348"/>
            <a:chOff x="0" y="0"/>
            <a:chExt cx="1499187" cy="1678347"/>
          </a:xfrm>
        </p:grpSpPr>
        <p:sp>
          <p:nvSpPr>
            <p:cNvPr id="722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23" name="99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99</a:t>
              </a:r>
            </a:p>
          </p:txBody>
        </p:sp>
      </p:grpSp>
      <p:sp>
        <p:nvSpPr>
          <p:cNvPr id="725" name="What we want is a &quot;balanced&quot; tree (that is one nice thing about heaps -- they're always balanced!)"/>
          <p:cNvSpPr/>
          <p:nvPr/>
        </p:nvSpPr>
        <p:spPr>
          <a:xfrm>
            <a:off x="11255715" y="8786323"/>
            <a:ext cx="12660147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What we want is a "balanced" tree (that is one nice thing about heaps -- they're always balanced!)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12" grpId="8"/>
      <p:bldP build="whole" bldLvl="1" animBg="1" rev="0" advAuto="0" spid="721" grpId="6"/>
      <p:bldP build="whole" bldLvl="1" animBg="1" rev="0" advAuto="0" spid="702" grpId="5"/>
      <p:bldP build="whole" bldLvl="1" animBg="1" rev="0" advAuto="0" spid="718" grpId="2"/>
      <p:bldP build="whole" bldLvl="1" animBg="1" rev="0" advAuto="0" spid="701" grpId="11"/>
      <p:bldP build="whole" bldLvl="1" animBg="1" rev="0" advAuto="0" spid="705" grpId="12"/>
      <p:bldP build="whole" bldLvl="1" animBg="1" rev="0" advAuto="0" spid="725" grpId="13"/>
      <p:bldP build="whole" bldLvl="1" animBg="1" rev="0" advAuto="0" spid="699" grpId="7"/>
      <p:bldP build="whole" bldLvl="1" animBg="1" rev="0" advAuto="0" spid="724" grpId="10"/>
      <p:bldP build="whole" bldLvl="1" animBg="1" rev="0" advAuto="0" spid="706" grpId="3"/>
      <p:bldP build="whole" bldLvl="1" animBg="1" rev="0" advAuto="0" spid="700" grpId="9"/>
      <p:bldP build="whole" bldLvl="1" animBg="1" rev="0" advAuto="0" spid="715" grpId="4"/>
      <p:bldP build="whole" bldLvl="1" animBg="1" rev="0" advAuto="0" spid="70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Balancing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Balancing Trees</a:t>
            </a:r>
          </a:p>
        </p:txBody>
      </p:sp>
      <p:sp>
        <p:nvSpPr>
          <p:cNvPr id="728" name="Possible idea: require that the left and right subtrees in a BST have the same height."/>
          <p:cNvSpPr/>
          <p:nvPr/>
        </p:nvSpPr>
        <p:spPr>
          <a:xfrm>
            <a:off x="767796" y="5740593"/>
            <a:ext cx="22848408" cy="2234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Possible idea: require that the left and right subtrees in a BST have the same height.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Balancing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Balancing Trees</a:t>
            </a:r>
          </a:p>
        </p:txBody>
      </p:sp>
      <p:sp>
        <p:nvSpPr>
          <p:cNvPr id="731" name="But, bad balancing can also be problematic...…"/>
          <p:cNvSpPr/>
          <p:nvPr/>
        </p:nvSpPr>
        <p:spPr>
          <a:xfrm>
            <a:off x="8171464" y="8637170"/>
            <a:ext cx="804107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But, bad balancing can also be problematic...</a:t>
            </a:r>
          </a:p>
          <a:p>
            <a:pPr algn="l">
              <a:defRPr sz="6200"/>
            </a:pPr>
          </a:p>
          <a:p>
            <a:pPr algn="l">
              <a:defRPr sz="6200"/>
            </a:pPr>
            <a:r>
              <a:t>This tree is balanced, but only at the root.</a:t>
            </a:r>
          </a:p>
        </p:txBody>
      </p:sp>
      <p:grpSp>
        <p:nvGrpSpPr>
          <p:cNvPr id="775" name="Group"/>
          <p:cNvGrpSpPr/>
          <p:nvPr/>
        </p:nvGrpSpPr>
        <p:grpSpPr>
          <a:xfrm>
            <a:off x="2464965" y="2075148"/>
            <a:ext cx="19454071" cy="10470985"/>
            <a:chOff x="0" y="0"/>
            <a:chExt cx="19454069" cy="10470984"/>
          </a:xfrm>
        </p:grpSpPr>
        <p:sp>
          <p:nvSpPr>
            <p:cNvPr id="732" name="Line"/>
            <p:cNvSpPr/>
            <p:nvPr/>
          </p:nvSpPr>
          <p:spPr>
            <a:xfrm flipV="1">
              <a:off x="7961120" y="957484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" name="Line"/>
            <p:cNvSpPr/>
            <p:nvPr/>
          </p:nvSpPr>
          <p:spPr>
            <a:xfrm flipH="1" flipV="1">
              <a:off x="13316574" y="4563328"/>
              <a:ext cx="1780625" cy="1720882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" name="Line"/>
            <p:cNvSpPr/>
            <p:nvPr/>
          </p:nvSpPr>
          <p:spPr>
            <a:xfrm flipH="1" flipV="1">
              <a:off x="15093665" y="6299222"/>
              <a:ext cx="1780625" cy="1720882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5" name="Line"/>
            <p:cNvSpPr/>
            <p:nvPr/>
          </p:nvSpPr>
          <p:spPr>
            <a:xfrm flipH="1" flipV="1">
              <a:off x="16899887" y="8047179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6" name="Line"/>
            <p:cNvSpPr/>
            <p:nvPr/>
          </p:nvSpPr>
          <p:spPr>
            <a:xfrm flipH="1" flipV="1">
              <a:off x="11587281" y="2792839"/>
              <a:ext cx="1780626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7" name="Line"/>
            <p:cNvSpPr/>
            <p:nvPr/>
          </p:nvSpPr>
          <p:spPr>
            <a:xfrm flipH="1" flipV="1">
              <a:off x="9712324" y="976147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740" name="Group"/>
            <p:cNvGrpSpPr/>
            <p:nvPr/>
          </p:nvGrpSpPr>
          <p:grpSpPr>
            <a:xfrm>
              <a:off x="8962376" y="0"/>
              <a:ext cx="1499188" cy="1678348"/>
              <a:chOff x="0" y="0"/>
              <a:chExt cx="1499187" cy="1678347"/>
            </a:xfrm>
          </p:grpSpPr>
          <p:sp>
            <p:nvSpPr>
              <p:cNvPr id="738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39" name="20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20</a:t>
                </a:r>
              </a:p>
            </p:txBody>
          </p:sp>
        </p:grpSp>
        <p:grpSp>
          <p:nvGrpSpPr>
            <p:cNvPr id="743" name="Group"/>
            <p:cNvGrpSpPr/>
            <p:nvPr/>
          </p:nvGrpSpPr>
          <p:grpSpPr>
            <a:xfrm>
              <a:off x="16156381" y="7034109"/>
              <a:ext cx="1499188" cy="1678348"/>
              <a:chOff x="0" y="0"/>
              <a:chExt cx="1499187" cy="1678347"/>
            </a:xfrm>
          </p:grpSpPr>
          <p:sp>
            <p:nvSpPr>
              <p:cNvPr id="741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42" name="87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87</a:t>
                </a:r>
              </a:p>
            </p:txBody>
          </p:sp>
        </p:grpSp>
        <p:grpSp>
          <p:nvGrpSpPr>
            <p:cNvPr id="746" name="Group"/>
            <p:cNvGrpSpPr/>
            <p:nvPr/>
          </p:nvGrpSpPr>
          <p:grpSpPr>
            <a:xfrm>
              <a:off x="12559378" y="3517055"/>
              <a:ext cx="1499188" cy="1678348"/>
              <a:chOff x="0" y="0"/>
              <a:chExt cx="1499187" cy="1678347"/>
            </a:xfrm>
          </p:grpSpPr>
          <p:sp>
            <p:nvSpPr>
              <p:cNvPr id="744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45" name="50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</p:grpSp>
        <p:grpSp>
          <p:nvGrpSpPr>
            <p:cNvPr id="749" name="Group"/>
            <p:cNvGrpSpPr/>
            <p:nvPr/>
          </p:nvGrpSpPr>
          <p:grpSpPr>
            <a:xfrm>
              <a:off x="10760877" y="1758527"/>
              <a:ext cx="1499188" cy="1678348"/>
              <a:chOff x="0" y="0"/>
              <a:chExt cx="1499187" cy="1678347"/>
            </a:xfrm>
          </p:grpSpPr>
          <p:sp>
            <p:nvSpPr>
              <p:cNvPr id="747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48" name="33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33</a:t>
                </a:r>
              </a:p>
            </p:txBody>
          </p:sp>
        </p:grpSp>
        <p:grpSp>
          <p:nvGrpSpPr>
            <p:cNvPr id="752" name="Group"/>
            <p:cNvGrpSpPr/>
            <p:nvPr/>
          </p:nvGrpSpPr>
          <p:grpSpPr>
            <a:xfrm>
              <a:off x="14357880" y="5275581"/>
              <a:ext cx="1499188" cy="1678348"/>
              <a:chOff x="0" y="0"/>
              <a:chExt cx="1499187" cy="1678347"/>
            </a:xfrm>
          </p:grpSpPr>
          <p:sp>
            <p:nvSpPr>
              <p:cNvPr id="750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51" name="61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61</a:t>
                </a:r>
              </a:p>
            </p:txBody>
          </p:sp>
        </p:grpSp>
        <p:grpSp>
          <p:nvGrpSpPr>
            <p:cNvPr id="755" name="Group"/>
            <p:cNvGrpSpPr/>
            <p:nvPr/>
          </p:nvGrpSpPr>
          <p:grpSpPr>
            <a:xfrm>
              <a:off x="17954882" y="8792636"/>
              <a:ext cx="1499188" cy="1678349"/>
              <a:chOff x="0" y="0"/>
              <a:chExt cx="1499187" cy="1678347"/>
            </a:xfrm>
          </p:grpSpPr>
          <p:sp>
            <p:nvSpPr>
              <p:cNvPr id="753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54" name="99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99</a:t>
                </a:r>
              </a:p>
            </p:txBody>
          </p:sp>
        </p:grpSp>
        <p:sp>
          <p:nvSpPr>
            <p:cNvPr id="756" name="Line"/>
            <p:cNvSpPr/>
            <p:nvPr/>
          </p:nvSpPr>
          <p:spPr>
            <a:xfrm flipV="1">
              <a:off x="4356869" y="4544665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" name="Line"/>
            <p:cNvSpPr/>
            <p:nvPr/>
          </p:nvSpPr>
          <p:spPr>
            <a:xfrm flipV="1">
              <a:off x="2579779" y="6280559"/>
              <a:ext cx="1780626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" name="Line"/>
            <p:cNvSpPr/>
            <p:nvPr/>
          </p:nvSpPr>
          <p:spPr>
            <a:xfrm flipV="1">
              <a:off x="773558" y="8028516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" name="Line"/>
            <p:cNvSpPr/>
            <p:nvPr/>
          </p:nvSpPr>
          <p:spPr>
            <a:xfrm flipV="1">
              <a:off x="6086162" y="2774176"/>
              <a:ext cx="1780625" cy="1720881"/>
            </a:xfrm>
            <a:prstGeom prst="line">
              <a:avLst/>
            </a:prstGeom>
            <a:noFill/>
            <a:ln w="25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762" name="Group"/>
            <p:cNvGrpSpPr/>
            <p:nvPr/>
          </p:nvGrpSpPr>
          <p:grpSpPr>
            <a:xfrm>
              <a:off x="1798501" y="7015446"/>
              <a:ext cx="1499188" cy="1678348"/>
              <a:chOff x="0" y="0"/>
              <a:chExt cx="1499187" cy="1678347"/>
            </a:xfrm>
          </p:grpSpPr>
          <p:sp>
            <p:nvSpPr>
              <p:cNvPr id="760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61" name="3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  <p:grpSp>
          <p:nvGrpSpPr>
            <p:cNvPr id="765" name="Group"/>
            <p:cNvGrpSpPr/>
            <p:nvPr/>
          </p:nvGrpSpPr>
          <p:grpSpPr>
            <a:xfrm>
              <a:off x="5395503" y="3498391"/>
              <a:ext cx="1499188" cy="1678348"/>
              <a:chOff x="0" y="0"/>
              <a:chExt cx="1499187" cy="1678347"/>
            </a:xfrm>
          </p:grpSpPr>
          <p:sp>
            <p:nvSpPr>
              <p:cNvPr id="763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64" name="14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14</a:t>
                </a:r>
              </a:p>
            </p:txBody>
          </p:sp>
        </p:grpSp>
        <p:grpSp>
          <p:nvGrpSpPr>
            <p:cNvPr id="768" name="Group"/>
            <p:cNvGrpSpPr/>
            <p:nvPr/>
          </p:nvGrpSpPr>
          <p:grpSpPr>
            <a:xfrm>
              <a:off x="7194004" y="1739864"/>
              <a:ext cx="1499188" cy="1678348"/>
              <a:chOff x="0" y="0"/>
              <a:chExt cx="1499187" cy="1678347"/>
            </a:xfrm>
          </p:grpSpPr>
          <p:sp>
            <p:nvSpPr>
              <p:cNvPr id="766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67" name="18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18</a:t>
                </a:r>
              </a:p>
            </p:txBody>
          </p:sp>
        </p:grpSp>
        <p:grpSp>
          <p:nvGrpSpPr>
            <p:cNvPr id="771" name="Group"/>
            <p:cNvGrpSpPr/>
            <p:nvPr/>
          </p:nvGrpSpPr>
          <p:grpSpPr>
            <a:xfrm>
              <a:off x="3597002" y="5256918"/>
              <a:ext cx="1499188" cy="1678348"/>
              <a:chOff x="0" y="0"/>
              <a:chExt cx="1499187" cy="1678347"/>
            </a:xfrm>
          </p:grpSpPr>
          <p:sp>
            <p:nvSpPr>
              <p:cNvPr id="769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70" name="7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774" name="Group"/>
            <p:cNvGrpSpPr/>
            <p:nvPr/>
          </p:nvGrpSpPr>
          <p:grpSpPr>
            <a:xfrm>
              <a:off x="0" y="8773973"/>
              <a:ext cx="1499188" cy="1678348"/>
              <a:chOff x="0" y="0"/>
              <a:chExt cx="1499187" cy="1678347"/>
            </a:xfrm>
          </p:grpSpPr>
          <p:sp>
            <p:nvSpPr>
              <p:cNvPr id="772" name="Circle"/>
              <p:cNvSpPr/>
              <p:nvPr/>
            </p:nvSpPr>
            <p:spPr>
              <a:xfrm>
                <a:off x="0" y="179159"/>
                <a:ext cx="1499188" cy="1499189"/>
              </a:xfrm>
              <a:prstGeom prst="ellipse">
                <a:avLst/>
              </a:prstGeom>
              <a:solidFill>
                <a:srgbClr val="FFFFFF"/>
              </a:solidFill>
              <a:ln w="177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b="1" baseline="-21199" sz="3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773" name="2"/>
              <p:cNvSpPr/>
              <p:nvPr/>
            </p:nvSpPr>
            <p:spPr>
              <a:xfrm>
                <a:off x="47987" y="0"/>
                <a:ext cx="1377814" cy="13495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914400">
                  <a:defRPr b="1" baseline="-11493" sz="83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Balancing Trees: What we wa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Balancing Trees: What we want</a:t>
            </a:r>
          </a:p>
        </p:txBody>
      </p:sp>
      <p:sp>
        <p:nvSpPr>
          <p:cNvPr id="778" name="Another balance condition could be to insist that every node must have left and right subtrees of the same height: too rigid to be useful: only perfectly balanced trees with 2k-1 nodes would satisfy the condition (even with the guarantee of small depth)."/>
          <p:cNvSpPr/>
          <p:nvPr/>
        </p:nvSpPr>
        <p:spPr>
          <a:xfrm>
            <a:off x="-25400" y="2109055"/>
            <a:ext cx="24434801" cy="378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Another balance condition could be to insist that every node must have left and right subtrees of the same height: too rigid to be useful: only perfectly balanced trees with 2k-1 nodes would satisfy the condition (even with the guarantee of small depth).</a:t>
            </a:r>
          </a:p>
        </p:txBody>
      </p:sp>
      <p:grpSp>
        <p:nvGrpSpPr>
          <p:cNvPr id="792" name="Group"/>
          <p:cNvGrpSpPr/>
          <p:nvPr/>
        </p:nvGrpSpPr>
        <p:grpSpPr>
          <a:xfrm>
            <a:off x="6284820" y="6199258"/>
            <a:ext cx="11814360" cy="5789862"/>
            <a:chOff x="0" y="0"/>
            <a:chExt cx="11814358" cy="5789861"/>
          </a:xfrm>
        </p:grpSpPr>
        <p:sp>
          <p:nvSpPr>
            <p:cNvPr id="779" name="Line"/>
            <p:cNvSpPr/>
            <p:nvPr/>
          </p:nvSpPr>
          <p:spPr>
            <a:xfrm flipH="1" flipV="1">
              <a:off x="6030765" y="526241"/>
              <a:ext cx="3211891" cy="2789521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" name="Line"/>
            <p:cNvSpPr/>
            <p:nvPr/>
          </p:nvSpPr>
          <p:spPr>
            <a:xfrm flipH="1">
              <a:off x="2458563" y="533060"/>
              <a:ext cx="3604254" cy="2907184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" name="Oval"/>
            <p:cNvSpPr/>
            <p:nvPr/>
          </p:nvSpPr>
          <p:spPr>
            <a:xfrm rot="21593232">
              <a:off x="5460295" y="1174"/>
              <a:ext cx="1194088" cy="1209134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2" name="Line"/>
            <p:cNvSpPr/>
            <p:nvPr/>
          </p:nvSpPr>
          <p:spPr>
            <a:xfrm flipH="1" flipV="1">
              <a:off x="2506304" y="3331931"/>
              <a:ext cx="1975999" cy="1625347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" name="Line"/>
            <p:cNvSpPr/>
            <p:nvPr/>
          </p:nvSpPr>
          <p:spPr>
            <a:xfrm flipH="1">
              <a:off x="519034" y="3342158"/>
              <a:ext cx="2022981" cy="1701318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" name="Oval"/>
            <p:cNvSpPr/>
            <p:nvPr/>
          </p:nvSpPr>
          <p:spPr>
            <a:xfrm rot="21593232">
              <a:off x="1939493" y="2810273"/>
              <a:ext cx="1194088" cy="1209133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5" name="Oval"/>
            <p:cNvSpPr/>
            <p:nvPr/>
          </p:nvSpPr>
          <p:spPr>
            <a:xfrm rot="21593232">
              <a:off x="1189" y="4579554"/>
              <a:ext cx="1194088" cy="1209134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6" name="Oval"/>
            <p:cNvSpPr/>
            <p:nvPr/>
          </p:nvSpPr>
          <p:spPr>
            <a:xfrm rot="21593232">
              <a:off x="3928254" y="4576117"/>
              <a:ext cx="1194088" cy="1209133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87" name="Line"/>
            <p:cNvSpPr/>
            <p:nvPr/>
          </p:nvSpPr>
          <p:spPr>
            <a:xfrm flipH="1" flipV="1">
              <a:off x="9197132" y="3318756"/>
              <a:ext cx="1975999" cy="1625347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" name="Line"/>
            <p:cNvSpPr/>
            <p:nvPr/>
          </p:nvSpPr>
          <p:spPr>
            <a:xfrm flipH="1">
              <a:off x="7209863" y="3328982"/>
              <a:ext cx="2022981" cy="1701318"/>
            </a:xfrm>
            <a:prstGeom prst="line">
              <a:avLst/>
            </a:prstGeom>
            <a:noFill/>
            <a:ln w="1524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" name="Oval"/>
            <p:cNvSpPr/>
            <p:nvPr/>
          </p:nvSpPr>
          <p:spPr>
            <a:xfrm rot="21593232">
              <a:off x="8630322" y="2797096"/>
              <a:ext cx="1194087" cy="1209134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90" name="Oval"/>
            <p:cNvSpPr/>
            <p:nvPr/>
          </p:nvSpPr>
          <p:spPr>
            <a:xfrm rot="21593232">
              <a:off x="6692017" y="4566379"/>
              <a:ext cx="1194088" cy="1209133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791" name="Oval"/>
            <p:cNvSpPr/>
            <p:nvPr/>
          </p:nvSpPr>
          <p:spPr>
            <a:xfrm rot="21593232">
              <a:off x="10619082" y="4562941"/>
              <a:ext cx="1194088" cy="1209134"/>
            </a:xfrm>
            <a:prstGeom prst="ellipse">
              <a:avLst/>
            </a:prstGeom>
            <a:solidFill>
              <a:srgbClr val="FFFFFF"/>
            </a:solidFill>
            <a:ln w="1524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Line"/>
          <p:cNvSpPr/>
          <p:nvPr/>
        </p:nvSpPr>
        <p:spPr>
          <a:xfrm flipV="1">
            <a:off x="12781390" y="6131979"/>
            <a:ext cx="1494989" cy="188862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95" name="Line"/>
          <p:cNvSpPr/>
          <p:nvPr/>
        </p:nvSpPr>
        <p:spPr>
          <a:xfrm flipV="1">
            <a:off x="14250651" y="4207633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96" name="Balancing Trees: What we wa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Balancing Trees: What we want</a:t>
            </a:r>
          </a:p>
        </p:txBody>
      </p:sp>
      <p:sp>
        <p:nvSpPr>
          <p:cNvPr id="797" name="We are going to look at one balanced BST in particular, called an &quot;AVL tree&quot; You can play around with AVL trees here: https://www.cs.usfca.edu/~galles/visualization/AVLtree.html"/>
          <p:cNvSpPr/>
          <p:nvPr/>
        </p:nvSpPr>
        <p:spPr>
          <a:xfrm>
            <a:off x="628121" y="9862286"/>
            <a:ext cx="23097628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We are going to look at one balanced BST in particular, called an "AVL tree" You can play around with AVL trees here: </a:t>
            </a:r>
            <a:r>
              <a:rPr u="sng">
                <a:hlinkClick r:id="rId2" invalidUrl="" action="" tgtFrame="" tooltip="" history="1" highlightClick="0" endSnd="0"/>
              </a:rPr>
              <a:t>https://www.cs.usfca.edu/~galles/visualization/AVLtree.html</a:t>
            </a:r>
            <a:r>
              <a:t> </a:t>
            </a:r>
          </a:p>
        </p:txBody>
      </p:sp>
      <p:sp>
        <p:nvSpPr>
          <p:cNvPr id="798" name="Line"/>
          <p:cNvSpPr/>
          <p:nvPr/>
        </p:nvSpPr>
        <p:spPr>
          <a:xfrm flipV="1">
            <a:off x="8529165" y="2613533"/>
            <a:ext cx="3677546" cy="132611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99" name="Line"/>
          <p:cNvSpPr/>
          <p:nvPr/>
        </p:nvSpPr>
        <p:spPr>
          <a:xfrm flipH="1" flipV="1">
            <a:off x="16393325" y="4413155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00" name="Line"/>
          <p:cNvSpPr/>
          <p:nvPr/>
        </p:nvSpPr>
        <p:spPr>
          <a:xfrm flipH="1" flipV="1">
            <a:off x="14412308" y="6352977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01" name="Line"/>
          <p:cNvSpPr/>
          <p:nvPr/>
        </p:nvSpPr>
        <p:spPr>
          <a:xfrm flipH="1" flipV="1">
            <a:off x="18374342" y="6411243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02" name="Line"/>
          <p:cNvSpPr/>
          <p:nvPr/>
        </p:nvSpPr>
        <p:spPr>
          <a:xfrm flipH="1" flipV="1">
            <a:off x="8400519" y="4011899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03" name="Line"/>
          <p:cNvSpPr/>
          <p:nvPr/>
        </p:nvSpPr>
        <p:spPr>
          <a:xfrm flipH="1" flipV="1">
            <a:off x="12177289" y="2632196"/>
            <a:ext cx="3936439" cy="1361616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806" name="Group"/>
          <p:cNvGrpSpPr/>
          <p:nvPr/>
        </p:nvGrpSpPr>
        <p:grpSpPr>
          <a:xfrm>
            <a:off x="11427341" y="1656048"/>
            <a:ext cx="1499188" cy="1678348"/>
            <a:chOff x="0" y="0"/>
            <a:chExt cx="1499187" cy="1678347"/>
          </a:xfrm>
        </p:grpSpPr>
        <p:sp>
          <p:nvSpPr>
            <p:cNvPr id="804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5" name="18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18</a:t>
              </a:r>
            </a:p>
          </p:txBody>
        </p:sp>
      </p:grpSp>
      <p:grpSp>
        <p:nvGrpSpPr>
          <p:cNvPr id="809" name="Group"/>
          <p:cNvGrpSpPr/>
          <p:nvPr/>
        </p:nvGrpSpPr>
        <p:grpSpPr>
          <a:xfrm>
            <a:off x="19167144" y="7087864"/>
            <a:ext cx="1499189" cy="1678348"/>
            <a:chOff x="0" y="0"/>
            <a:chExt cx="1499187" cy="1678347"/>
          </a:xfrm>
        </p:grpSpPr>
        <p:sp>
          <p:nvSpPr>
            <p:cNvPr id="807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08" name="99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99</a:t>
              </a:r>
            </a:p>
          </p:txBody>
        </p:sp>
      </p:grpSp>
      <p:grpSp>
        <p:nvGrpSpPr>
          <p:cNvPr id="812" name="Group"/>
          <p:cNvGrpSpPr/>
          <p:nvPr/>
        </p:nvGrpSpPr>
        <p:grpSpPr>
          <a:xfrm>
            <a:off x="13533384" y="5056573"/>
            <a:ext cx="1499189" cy="1678348"/>
            <a:chOff x="0" y="0"/>
            <a:chExt cx="1499187" cy="1678347"/>
          </a:xfrm>
        </p:grpSpPr>
        <p:sp>
          <p:nvSpPr>
            <p:cNvPr id="810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1" name="33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33</a:t>
              </a:r>
            </a:p>
          </p:txBody>
        </p:sp>
      </p:grpSp>
      <p:grpSp>
        <p:nvGrpSpPr>
          <p:cNvPr id="815" name="Group"/>
          <p:cNvGrpSpPr/>
          <p:nvPr/>
        </p:nvGrpSpPr>
        <p:grpSpPr>
          <a:xfrm>
            <a:off x="15323391" y="3079205"/>
            <a:ext cx="1499189" cy="1678348"/>
            <a:chOff x="0" y="0"/>
            <a:chExt cx="1499187" cy="1678347"/>
          </a:xfrm>
        </p:grpSpPr>
        <p:sp>
          <p:nvSpPr>
            <p:cNvPr id="813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4" name="61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61</a:t>
              </a:r>
            </a:p>
          </p:txBody>
        </p:sp>
      </p:grpSp>
      <p:grpSp>
        <p:nvGrpSpPr>
          <p:cNvPr id="818" name="Group"/>
          <p:cNvGrpSpPr/>
          <p:nvPr/>
        </p:nvGrpSpPr>
        <p:grpSpPr>
          <a:xfrm>
            <a:off x="17368643" y="5056573"/>
            <a:ext cx="1499188" cy="1678348"/>
            <a:chOff x="0" y="0"/>
            <a:chExt cx="1499187" cy="1678347"/>
          </a:xfrm>
        </p:grpSpPr>
        <p:sp>
          <p:nvSpPr>
            <p:cNvPr id="816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7" name="87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87</a:t>
              </a:r>
            </a:p>
          </p:txBody>
        </p:sp>
      </p:grpSp>
      <p:grpSp>
        <p:nvGrpSpPr>
          <p:cNvPr id="821" name="Group"/>
          <p:cNvGrpSpPr/>
          <p:nvPr/>
        </p:nvGrpSpPr>
        <p:grpSpPr>
          <a:xfrm>
            <a:off x="11970467" y="7087864"/>
            <a:ext cx="1499189" cy="1678348"/>
            <a:chOff x="0" y="0"/>
            <a:chExt cx="1499187" cy="1678347"/>
          </a:xfrm>
        </p:grpSpPr>
        <p:sp>
          <p:nvSpPr>
            <p:cNvPr id="819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0" name="20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20</a:t>
              </a:r>
            </a:p>
          </p:txBody>
        </p:sp>
      </p:grpSp>
      <p:sp>
        <p:nvSpPr>
          <p:cNvPr id="822" name="Line"/>
          <p:cNvSpPr/>
          <p:nvPr/>
        </p:nvSpPr>
        <p:spPr>
          <a:xfrm flipV="1">
            <a:off x="4491225" y="5909388"/>
            <a:ext cx="1780625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3" name="Line"/>
          <p:cNvSpPr/>
          <p:nvPr/>
        </p:nvSpPr>
        <p:spPr>
          <a:xfrm flipV="1">
            <a:off x="6948833" y="3701909"/>
            <a:ext cx="1780626" cy="1720881"/>
          </a:xfrm>
          <a:prstGeom prst="line">
            <a:avLst/>
          </a:prstGeom>
          <a:ln w="25400">
            <a:solidFill>
              <a:srgbClr val="9411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826" name="Group"/>
          <p:cNvGrpSpPr/>
          <p:nvPr/>
        </p:nvGrpSpPr>
        <p:grpSpPr>
          <a:xfrm>
            <a:off x="3709946" y="6756834"/>
            <a:ext cx="1499189" cy="1678348"/>
            <a:chOff x="0" y="0"/>
            <a:chExt cx="1499187" cy="1678347"/>
          </a:xfrm>
        </p:grpSpPr>
        <p:sp>
          <p:nvSpPr>
            <p:cNvPr id="824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5" name="2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829" name="Group"/>
          <p:cNvGrpSpPr/>
          <p:nvPr/>
        </p:nvGrpSpPr>
        <p:grpSpPr>
          <a:xfrm>
            <a:off x="5617257" y="4768998"/>
            <a:ext cx="1499188" cy="1678348"/>
            <a:chOff x="0" y="0"/>
            <a:chExt cx="1499187" cy="1678347"/>
          </a:xfrm>
        </p:grpSpPr>
        <p:sp>
          <p:nvSpPr>
            <p:cNvPr id="827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28" name="3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832" name="Group"/>
          <p:cNvGrpSpPr/>
          <p:nvPr/>
        </p:nvGrpSpPr>
        <p:grpSpPr>
          <a:xfrm>
            <a:off x="7674704" y="2991807"/>
            <a:ext cx="1499188" cy="1678348"/>
            <a:chOff x="0" y="0"/>
            <a:chExt cx="1499187" cy="1678347"/>
          </a:xfrm>
        </p:grpSpPr>
        <p:sp>
          <p:nvSpPr>
            <p:cNvPr id="830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31" name="7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7</a:t>
              </a:r>
            </a:p>
          </p:txBody>
        </p:sp>
      </p:grpSp>
      <p:grpSp>
        <p:nvGrpSpPr>
          <p:cNvPr id="835" name="Group"/>
          <p:cNvGrpSpPr/>
          <p:nvPr/>
        </p:nvGrpSpPr>
        <p:grpSpPr>
          <a:xfrm>
            <a:off x="9322991" y="4768998"/>
            <a:ext cx="1499188" cy="1678348"/>
            <a:chOff x="0" y="0"/>
            <a:chExt cx="1499187" cy="1678347"/>
          </a:xfrm>
        </p:grpSpPr>
        <p:sp>
          <p:nvSpPr>
            <p:cNvPr id="833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34" name="14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</a:t>
              </a:r>
            </a:p>
          </p:txBody>
        </p:sp>
      </p:grpSp>
      <p:grpSp>
        <p:nvGrpSpPr>
          <p:cNvPr id="838" name="Group"/>
          <p:cNvGrpSpPr/>
          <p:nvPr/>
        </p:nvGrpSpPr>
        <p:grpSpPr>
          <a:xfrm>
            <a:off x="15323391" y="7087864"/>
            <a:ext cx="1499189" cy="1678348"/>
            <a:chOff x="0" y="0"/>
            <a:chExt cx="1499187" cy="1678347"/>
          </a:xfrm>
        </p:grpSpPr>
        <p:sp>
          <p:nvSpPr>
            <p:cNvPr id="836" name="Circle"/>
            <p:cNvSpPr/>
            <p:nvPr/>
          </p:nvSpPr>
          <p:spPr>
            <a:xfrm>
              <a:off x="0" y="179159"/>
              <a:ext cx="1499188" cy="1499189"/>
            </a:xfrm>
            <a:prstGeom prst="ellipse">
              <a:avLst/>
            </a:prstGeom>
            <a:solidFill>
              <a:srgbClr val="FFFFFF"/>
            </a:solidFill>
            <a:ln w="177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b="1" baseline="-21199" sz="3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37" name="50"/>
            <p:cNvSpPr/>
            <p:nvPr/>
          </p:nvSpPr>
          <p:spPr>
            <a:xfrm>
              <a:off x="47987" y="0"/>
              <a:ext cx="1377814" cy="1349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b="1" baseline="-11493" sz="83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AVL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</a:t>
            </a:r>
          </a:p>
        </p:txBody>
      </p:sp>
      <p:sp>
        <p:nvSpPr>
          <p:cNvPr id="841" name="An AVL tree (Adelson-Velskii and Landis) is a compromise. It is the same as a binary search tree, except that for every node, the height of the left and right subtrees can differ only by 1 (and an empty tree has a height of -1)."/>
          <p:cNvSpPr/>
          <p:nvPr/>
        </p:nvSpPr>
        <p:spPr>
          <a:xfrm>
            <a:off x="643185" y="2044617"/>
            <a:ext cx="23097629" cy="388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An AVL tree (Adelson-Velskii and Landis) is a compromise. It is the same as a binary search tree, except that for every node, the height of the left and right subtrees can differ only by 1 (and an empty tree has a height of -1).</a:t>
            </a:r>
          </a:p>
        </p:txBody>
      </p:sp>
      <p:grpSp>
        <p:nvGrpSpPr>
          <p:cNvPr id="869" name="Group"/>
          <p:cNvGrpSpPr/>
          <p:nvPr/>
        </p:nvGrpSpPr>
        <p:grpSpPr>
          <a:xfrm>
            <a:off x="1181088" y="5974236"/>
            <a:ext cx="8681732" cy="6596253"/>
            <a:chOff x="0" y="0"/>
            <a:chExt cx="8681731" cy="6596251"/>
          </a:xfrm>
        </p:grpSpPr>
        <p:sp>
          <p:nvSpPr>
            <p:cNvPr id="842" name="Line"/>
            <p:cNvSpPr/>
            <p:nvPr/>
          </p:nvSpPr>
          <p:spPr>
            <a:xfrm flipH="1">
              <a:off x="717806" y="2234055"/>
              <a:ext cx="2017116" cy="195590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" name="Line"/>
            <p:cNvSpPr/>
            <p:nvPr/>
          </p:nvSpPr>
          <p:spPr>
            <a:xfrm flipH="1">
              <a:off x="2806542" y="4263369"/>
              <a:ext cx="1795643" cy="166854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" name="Line"/>
            <p:cNvSpPr/>
            <p:nvPr/>
          </p:nvSpPr>
          <p:spPr>
            <a:xfrm flipH="1" flipV="1">
              <a:off x="5216215" y="981338"/>
              <a:ext cx="2935393" cy="125098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" name="Line"/>
            <p:cNvSpPr/>
            <p:nvPr/>
          </p:nvSpPr>
          <p:spPr>
            <a:xfrm flipH="1">
              <a:off x="2823756" y="998458"/>
              <a:ext cx="2441058" cy="121674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" name="Line"/>
            <p:cNvSpPr/>
            <p:nvPr/>
          </p:nvSpPr>
          <p:spPr>
            <a:xfrm flipH="1" flipV="1">
              <a:off x="2830549" y="2184725"/>
              <a:ext cx="1764259" cy="206269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" name="Line"/>
            <p:cNvSpPr/>
            <p:nvPr/>
          </p:nvSpPr>
          <p:spPr>
            <a:xfrm flipH="1">
              <a:off x="6717044" y="2080422"/>
              <a:ext cx="1184696" cy="203595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850" name="Group"/>
            <p:cNvGrpSpPr/>
            <p:nvPr/>
          </p:nvGrpSpPr>
          <p:grpSpPr>
            <a:xfrm>
              <a:off x="4656540" y="0"/>
              <a:ext cx="1453778" cy="1733202"/>
              <a:chOff x="0" y="0"/>
              <a:chExt cx="1453777" cy="1733201"/>
            </a:xfrm>
          </p:grpSpPr>
          <p:sp>
            <p:nvSpPr>
              <p:cNvPr id="848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49" name="5"/>
              <p:cNvSpPr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853" name="Group"/>
            <p:cNvGrpSpPr/>
            <p:nvPr/>
          </p:nvGrpSpPr>
          <p:grpSpPr>
            <a:xfrm>
              <a:off x="2085126" y="1150019"/>
              <a:ext cx="1453778" cy="1733202"/>
              <a:chOff x="0" y="0"/>
              <a:chExt cx="1453777" cy="1733201"/>
            </a:xfrm>
          </p:grpSpPr>
          <p:sp>
            <p:nvSpPr>
              <p:cNvPr id="851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52" name="2"/>
              <p:cNvSpPr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856" name="Group"/>
            <p:cNvGrpSpPr/>
            <p:nvPr/>
          </p:nvGrpSpPr>
          <p:grpSpPr>
            <a:xfrm>
              <a:off x="7227954" y="1150019"/>
              <a:ext cx="1453778" cy="1733202"/>
              <a:chOff x="0" y="0"/>
              <a:chExt cx="1453777" cy="1733201"/>
            </a:xfrm>
          </p:grpSpPr>
          <p:sp>
            <p:nvSpPr>
              <p:cNvPr id="854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55" name="8"/>
              <p:cNvSpPr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859" name="Group"/>
            <p:cNvGrpSpPr/>
            <p:nvPr/>
          </p:nvGrpSpPr>
          <p:grpSpPr>
            <a:xfrm>
              <a:off x="3882493" y="3116034"/>
              <a:ext cx="1453778" cy="1733203"/>
              <a:chOff x="0" y="0"/>
              <a:chExt cx="1453777" cy="1733201"/>
            </a:xfrm>
          </p:grpSpPr>
          <p:sp>
            <p:nvSpPr>
              <p:cNvPr id="857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58" name="4"/>
              <p:cNvSpPr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862" name="Group"/>
            <p:cNvGrpSpPr/>
            <p:nvPr/>
          </p:nvGrpSpPr>
          <p:grpSpPr>
            <a:xfrm>
              <a:off x="0" y="3116034"/>
              <a:ext cx="1453778" cy="1733203"/>
              <a:chOff x="0" y="0"/>
              <a:chExt cx="1453777" cy="1733201"/>
            </a:xfrm>
          </p:grpSpPr>
          <p:sp>
            <p:nvSpPr>
              <p:cNvPr id="860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61" name="1"/>
              <p:cNvSpPr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865" name="Group"/>
            <p:cNvGrpSpPr/>
            <p:nvPr/>
          </p:nvGrpSpPr>
          <p:grpSpPr>
            <a:xfrm>
              <a:off x="5964405" y="3098401"/>
              <a:ext cx="1453778" cy="1733203"/>
              <a:chOff x="0" y="0"/>
              <a:chExt cx="1453777" cy="1733201"/>
            </a:xfrm>
          </p:grpSpPr>
          <p:sp>
            <p:nvSpPr>
              <p:cNvPr id="863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64" name="7"/>
              <p:cNvSpPr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868" name="Group"/>
            <p:cNvGrpSpPr/>
            <p:nvPr/>
          </p:nvGrpSpPr>
          <p:grpSpPr>
            <a:xfrm>
              <a:off x="2074529" y="4863049"/>
              <a:ext cx="1453778" cy="1733203"/>
              <a:chOff x="0" y="0"/>
              <a:chExt cx="1453777" cy="1733201"/>
            </a:xfrm>
          </p:grpSpPr>
          <p:sp>
            <p:nvSpPr>
              <p:cNvPr id="866" name="Circle"/>
              <p:cNvSpPr/>
              <p:nvPr/>
            </p:nvSpPr>
            <p:spPr>
              <a:xfrm>
                <a:off x="0" y="279424"/>
                <a:ext cx="1453778" cy="1453778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67" name="3"/>
              <p:cNvSpPr/>
              <p:nvPr/>
            </p:nvSpPr>
            <p:spPr>
              <a:xfrm>
                <a:off x="346472" y="0"/>
                <a:ext cx="760833" cy="15749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  <p:grpSp>
        <p:nvGrpSpPr>
          <p:cNvPr id="897" name="Group"/>
          <p:cNvGrpSpPr/>
          <p:nvPr/>
        </p:nvGrpSpPr>
        <p:grpSpPr>
          <a:xfrm>
            <a:off x="13455879" y="6029092"/>
            <a:ext cx="8388601" cy="6486541"/>
            <a:chOff x="0" y="0"/>
            <a:chExt cx="8388599" cy="6486539"/>
          </a:xfrm>
        </p:grpSpPr>
        <p:sp>
          <p:nvSpPr>
            <p:cNvPr id="870" name="Line"/>
            <p:cNvSpPr/>
            <p:nvPr/>
          </p:nvSpPr>
          <p:spPr>
            <a:xfrm flipH="1">
              <a:off x="688482" y="2116787"/>
              <a:ext cx="1955539" cy="190650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1" name="Line"/>
            <p:cNvSpPr/>
            <p:nvPr/>
          </p:nvSpPr>
          <p:spPr>
            <a:xfrm flipH="1">
              <a:off x="2597387" y="4187182"/>
              <a:ext cx="1784568" cy="178456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2" name="Line"/>
            <p:cNvSpPr/>
            <p:nvPr/>
          </p:nvSpPr>
          <p:spPr>
            <a:xfrm flipH="1" flipV="1">
              <a:off x="4985012" y="963801"/>
              <a:ext cx="2882937" cy="122862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3" name="Line"/>
            <p:cNvSpPr/>
            <p:nvPr/>
          </p:nvSpPr>
          <p:spPr>
            <a:xfrm flipH="1">
              <a:off x="2630637" y="980616"/>
              <a:ext cx="2402106" cy="9854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" name="Line"/>
            <p:cNvSpPr/>
            <p:nvPr/>
          </p:nvSpPr>
          <p:spPr>
            <a:xfrm flipH="1" flipV="1">
              <a:off x="2641978" y="2145684"/>
              <a:ext cx="1732732" cy="202583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" name="Line"/>
            <p:cNvSpPr/>
            <p:nvPr/>
          </p:nvSpPr>
          <p:spPr>
            <a:xfrm>
              <a:off x="4440586" y="4362339"/>
              <a:ext cx="1417303" cy="141730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878" name="Group"/>
            <p:cNvGrpSpPr/>
            <p:nvPr/>
          </p:nvGrpSpPr>
          <p:grpSpPr>
            <a:xfrm>
              <a:off x="4435338" y="0"/>
              <a:ext cx="1427800" cy="1702230"/>
              <a:chOff x="0" y="0"/>
              <a:chExt cx="1427798" cy="1702229"/>
            </a:xfrm>
          </p:grpSpPr>
          <p:sp>
            <p:nvSpPr>
              <p:cNvPr id="876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77" name="7"/>
              <p:cNvSpPr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881" name="Group"/>
            <p:cNvGrpSpPr/>
            <p:nvPr/>
          </p:nvGrpSpPr>
          <p:grpSpPr>
            <a:xfrm>
              <a:off x="1909876" y="1129468"/>
              <a:ext cx="1427799" cy="1702230"/>
              <a:chOff x="0" y="0"/>
              <a:chExt cx="1427798" cy="1702229"/>
            </a:xfrm>
          </p:grpSpPr>
          <p:sp>
            <p:nvSpPr>
              <p:cNvPr id="879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80" name="2"/>
              <p:cNvSpPr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884" name="Group"/>
            <p:cNvGrpSpPr/>
            <p:nvPr/>
          </p:nvGrpSpPr>
          <p:grpSpPr>
            <a:xfrm>
              <a:off x="6960801" y="1129468"/>
              <a:ext cx="1427799" cy="1702230"/>
              <a:chOff x="0" y="0"/>
              <a:chExt cx="1427798" cy="1702229"/>
            </a:xfrm>
          </p:grpSpPr>
          <p:sp>
            <p:nvSpPr>
              <p:cNvPr id="882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83" name="8"/>
              <p:cNvSpPr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887" name="Group"/>
            <p:cNvGrpSpPr/>
            <p:nvPr/>
          </p:nvGrpSpPr>
          <p:grpSpPr>
            <a:xfrm>
              <a:off x="3675124" y="3060350"/>
              <a:ext cx="1427799" cy="1702231"/>
              <a:chOff x="0" y="0"/>
              <a:chExt cx="1427798" cy="1702229"/>
            </a:xfrm>
          </p:grpSpPr>
          <p:sp>
            <p:nvSpPr>
              <p:cNvPr id="885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86" name="4"/>
              <p:cNvSpPr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890" name="Group"/>
            <p:cNvGrpSpPr/>
            <p:nvPr/>
          </p:nvGrpSpPr>
          <p:grpSpPr>
            <a:xfrm>
              <a:off x="0" y="3060350"/>
              <a:ext cx="1427799" cy="1702231"/>
              <a:chOff x="0" y="0"/>
              <a:chExt cx="1427798" cy="1702229"/>
            </a:xfrm>
          </p:grpSpPr>
          <p:sp>
            <p:nvSpPr>
              <p:cNvPr id="888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89" name="1"/>
              <p:cNvSpPr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893" name="Group"/>
            <p:cNvGrpSpPr/>
            <p:nvPr/>
          </p:nvGrpSpPr>
          <p:grpSpPr>
            <a:xfrm>
              <a:off x="5155098" y="4784309"/>
              <a:ext cx="1427799" cy="1702231"/>
              <a:chOff x="0" y="0"/>
              <a:chExt cx="1427798" cy="1702229"/>
            </a:xfrm>
          </p:grpSpPr>
          <p:sp>
            <p:nvSpPr>
              <p:cNvPr id="891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92" name="5"/>
              <p:cNvSpPr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896" name="Group"/>
            <p:cNvGrpSpPr/>
            <p:nvPr/>
          </p:nvGrpSpPr>
          <p:grpSpPr>
            <a:xfrm>
              <a:off x="1899468" y="4784309"/>
              <a:ext cx="1427799" cy="1702231"/>
              <a:chOff x="0" y="0"/>
              <a:chExt cx="1427798" cy="1702229"/>
            </a:xfrm>
          </p:grpSpPr>
          <p:sp>
            <p:nvSpPr>
              <p:cNvPr id="894" name="Circle"/>
              <p:cNvSpPr/>
              <p:nvPr/>
            </p:nvSpPr>
            <p:spPr>
              <a:xfrm>
                <a:off x="0" y="274431"/>
                <a:ext cx="1427799" cy="1427799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895" name="3"/>
              <p:cNvSpPr/>
              <p:nvPr/>
            </p:nvSpPr>
            <p:spPr>
              <a:xfrm>
                <a:off x="340280" y="0"/>
                <a:ext cx="747238" cy="15468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  <p:sp>
        <p:nvSpPr>
          <p:cNvPr id="898" name="AVL Tree"/>
          <p:cNvSpPr/>
          <p:nvPr/>
        </p:nvSpPr>
        <p:spPr>
          <a:xfrm>
            <a:off x="5778313" y="11606623"/>
            <a:ext cx="2787254" cy="866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>
            <a:lvl1pPr algn="l" defTabSz="1225296">
              <a:defRPr b="1" sz="4556"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AVL Tree</a:t>
            </a:r>
          </a:p>
        </p:txBody>
      </p:sp>
      <p:sp>
        <p:nvSpPr>
          <p:cNvPr id="899" name="Not an AVL Tree"/>
          <p:cNvSpPr/>
          <p:nvPr/>
        </p:nvSpPr>
        <p:spPr>
          <a:xfrm>
            <a:off x="20802990" y="9517833"/>
            <a:ext cx="2372966" cy="15728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>
            <a:lvl1pPr algn="l" defTabSz="1097280">
              <a:defRPr b="1" sz="4080"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Not an AVL Tree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AVL 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</a:t>
            </a:r>
          </a:p>
        </p:txBody>
      </p:sp>
      <p:sp>
        <p:nvSpPr>
          <p:cNvPr id="902" name="Height information is kept for each node, and the height is almost log N in practice."/>
          <p:cNvSpPr/>
          <p:nvPr>
            <p:ph type="body" sz="quarter" idx="4294967295"/>
          </p:nvPr>
        </p:nvSpPr>
        <p:spPr>
          <a:xfrm>
            <a:off x="2454257" y="1836001"/>
            <a:ext cx="19475486" cy="2149024"/>
          </a:xfrm>
          <a:prstGeom prst="rect">
            <a:avLst/>
          </a:prstGeom>
        </p:spPr>
        <p:txBody>
          <a:bodyPr lIns="91439" tIns="91439" rIns="91439" bIns="91439"/>
          <a:lstStyle/>
          <a:p>
            <a:pPr marL="415766" indent="-415766" defTabSz="1773936">
              <a:spcBef>
                <a:spcPts val="1100"/>
              </a:spcBef>
              <a:buSzPct val="100000"/>
              <a:buFontTx/>
              <a:defRPr sz="6402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t>Height information is kept for each node, and the height is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almost</a:t>
            </a:r>
            <a:r>
              <a:t> log N in practice.</a:t>
            </a:r>
          </a:p>
        </p:txBody>
      </p:sp>
      <p:sp>
        <p:nvSpPr>
          <p:cNvPr id="903" name="When we insert into an AVL tree, we have to update the balancing information back up the tree…"/>
          <p:cNvSpPr/>
          <p:nvPr/>
        </p:nvSpPr>
        <p:spPr>
          <a:xfrm>
            <a:off x="13154556" y="4710591"/>
            <a:ext cx="10619520" cy="67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330041" indent="-330041" algn="l" defTabSz="1408175">
              <a:spcBef>
                <a:spcPts val="800"/>
              </a:spcBef>
              <a:buSzPct val="100000"/>
              <a:buChar char="•"/>
              <a:defRPr sz="5390">
                <a:uFill>
                  <a:solidFill>
                    <a:srgbClr val="FFFFFF"/>
                  </a:solidFill>
                </a:uFill>
              </a:defRPr>
            </a:pPr>
            <a:r>
              <a:t>When we insert into an AVL tree, we have to update the balancing information back up the tree</a:t>
            </a:r>
          </a:p>
          <a:p>
            <a:pPr marL="330041" indent="-330041" algn="l" defTabSz="1408175">
              <a:spcBef>
                <a:spcPts val="800"/>
              </a:spcBef>
              <a:buSzPct val="100000"/>
              <a:buChar char="•"/>
              <a:defRPr sz="5390">
                <a:uFill>
                  <a:solidFill>
                    <a:srgbClr val="FFFFFF"/>
                  </a:solidFill>
                </a:uFill>
              </a:defRPr>
            </a:pPr>
            <a:r>
              <a:t>We also have to maintain the AVL property — tricky! Think about inserting 6 into the tree: this would upset the balance at node 8.</a:t>
            </a:r>
          </a:p>
        </p:txBody>
      </p:sp>
      <p:grpSp>
        <p:nvGrpSpPr>
          <p:cNvPr id="931" name="Group"/>
          <p:cNvGrpSpPr/>
          <p:nvPr/>
        </p:nvGrpSpPr>
        <p:grpSpPr>
          <a:xfrm>
            <a:off x="2521188" y="4303339"/>
            <a:ext cx="10000991" cy="7598605"/>
            <a:chOff x="0" y="0"/>
            <a:chExt cx="10000989" cy="7598604"/>
          </a:xfrm>
        </p:grpSpPr>
        <p:sp>
          <p:nvSpPr>
            <p:cNvPr id="904" name="Line"/>
            <p:cNvSpPr/>
            <p:nvPr/>
          </p:nvSpPr>
          <p:spPr>
            <a:xfrm flipH="1">
              <a:off x="826882" y="2573537"/>
              <a:ext cx="2323633" cy="2253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" name="Line"/>
            <p:cNvSpPr/>
            <p:nvPr/>
          </p:nvSpPr>
          <p:spPr>
            <a:xfrm flipH="1">
              <a:off x="3233019" y="4911221"/>
              <a:ext cx="2068505" cy="192209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" name="Line"/>
            <p:cNvSpPr/>
            <p:nvPr/>
          </p:nvSpPr>
          <p:spPr>
            <a:xfrm flipH="1" flipV="1">
              <a:off x="6008861" y="1130460"/>
              <a:ext cx="3381448" cy="144108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" name="Line"/>
            <p:cNvSpPr/>
            <p:nvPr/>
          </p:nvSpPr>
          <p:spPr>
            <a:xfrm flipH="1">
              <a:off x="3252848" y="1150181"/>
              <a:ext cx="2811997" cy="140163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8" name="Line"/>
            <p:cNvSpPr/>
            <p:nvPr/>
          </p:nvSpPr>
          <p:spPr>
            <a:xfrm flipH="1" flipV="1">
              <a:off x="3260673" y="2516711"/>
              <a:ext cx="2032353" cy="237613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9" name="Line"/>
            <p:cNvSpPr/>
            <p:nvPr/>
          </p:nvSpPr>
          <p:spPr>
            <a:xfrm flipH="1">
              <a:off x="7737753" y="2396558"/>
              <a:ext cx="1364719" cy="234533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912" name="Group"/>
            <p:cNvGrpSpPr/>
            <p:nvPr/>
          </p:nvGrpSpPr>
          <p:grpSpPr>
            <a:xfrm>
              <a:off x="5364138" y="0"/>
              <a:ext cx="1674692" cy="1996576"/>
              <a:chOff x="0" y="0"/>
              <a:chExt cx="1674690" cy="1996575"/>
            </a:xfrm>
          </p:grpSpPr>
          <p:sp>
            <p:nvSpPr>
              <p:cNvPr id="910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11" name="5"/>
              <p:cNvSpPr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915" name="Group"/>
            <p:cNvGrpSpPr/>
            <p:nvPr/>
          </p:nvGrpSpPr>
          <p:grpSpPr>
            <a:xfrm>
              <a:off x="2401977" y="1324773"/>
              <a:ext cx="1674692" cy="1996577"/>
              <a:chOff x="0" y="0"/>
              <a:chExt cx="1674690" cy="1996575"/>
            </a:xfrm>
          </p:grpSpPr>
          <p:sp>
            <p:nvSpPr>
              <p:cNvPr id="913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14" name="2"/>
              <p:cNvSpPr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918" name="Group"/>
            <p:cNvGrpSpPr/>
            <p:nvPr/>
          </p:nvGrpSpPr>
          <p:grpSpPr>
            <a:xfrm>
              <a:off x="8326299" y="1324773"/>
              <a:ext cx="1674691" cy="1996577"/>
              <a:chOff x="0" y="0"/>
              <a:chExt cx="1674690" cy="1996575"/>
            </a:xfrm>
          </p:grpSpPr>
          <p:sp>
            <p:nvSpPr>
              <p:cNvPr id="916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17" name="8"/>
              <p:cNvSpPr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921" name="Group"/>
            <p:cNvGrpSpPr/>
            <p:nvPr/>
          </p:nvGrpSpPr>
          <p:grpSpPr>
            <a:xfrm>
              <a:off x="4472469" y="3589540"/>
              <a:ext cx="1674691" cy="1996577"/>
              <a:chOff x="0" y="0"/>
              <a:chExt cx="1674690" cy="1996575"/>
            </a:xfrm>
          </p:grpSpPr>
          <p:sp>
            <p:nvSpPr>
              <p:cNvPr id="919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20" name="4"/>
              <p:cNvSpPr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924" name="Group"/>
            <p:cNvGrpSpPr/>
            <p:nvPr/>
          </p:nvGrpSpPr>
          <p:grpSpPr>
            <a:xfrm>
              <a:off x="0" y="3589540"/>
              <a:ext cx="1674691" cy="1996577"/>
              <a:chOff x="0" y="0"/>
              <a:chExt cx="1674690" cy="1996575"/>
            </a:xfrm>
          </p:grpSpPr>
          <p:sp>
            <p:nvSpPr>
              <p:cNvPr id="922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23" name="1"/>
              <p:cNvSpPr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927" name="Group"/>
            <p:cNvGrpSpPr/>
            <p:nvPr/>
          </p:nvGrpSpPr>
          <p:grpSpPr>
            <a:xfrm>
              <a:off x="6870744" y="3569227"/>
              <a:ext cx="1674691" cy="1996577"/>
              <a:chOff x="0" y="0"/>
              <a:chExt cx="1674690" cy="1996575"/>
            </a:xfrm>
          </p:grpSpPr>
          <p:sp>
            <p:nvSpPr>
              <p:cNvPr id="925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26" name="7"/>
              <p:cNvSpPr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930" name="Group"/>
            <p:cNvGrpSpPr/>
            <p:nvPr/>
          </p:nvGrpSpPr>
          <p:grpSpPr>
            <a:xfrm>
              <a:off x="2389770" y="5602028"/>
              <a:ext cx="1674691" cy="1996577"/>
              <a:chOff x="0" y="0"/>
              <a:chExt cx="1674690" cy="1996575"/>
            </a:xfrm>
          </p:grpSpPr>
          <p:sp>
            <p:nvSpPr>
              <p:cNvPr id="928" name="Circle"/>
              <p:cNvSpPr/>
              <p:nvPr/>
            </p:nvSpPr>
            <p:spPr>
              <a:xfrm>
                <a:off x="0" y="321885"/>
                <a:ext cx="1674691" cy="167469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29" name="3"/>
              <p:cNvSpPr/>
              <p:nvPr/>
            </p:nvSpPr>
            <p:spPr>
              <a:xfrm>
                <a:off x="399121" y="0"/>
                <a:ext cx="876448" cy="18143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AVL Trees: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Rotation</a:t>
            </a:r>
          </a:p>
        </p:txBody>
      </p:sp>
      <p:sp>
        <p:nvSpPr>
          <p:cNvPr id="934" name="As it turns out, a simple modification of the tree, called rotation, can restore the AVL property."/>
          <p:cNvSpPr/>
          <p:nvPr>
            <p:ph type="body" sz="quarter" idx="4294967295"/>
          </p:nvPr>
        </p:nvSpPr>
        <p:spPr>
          <a:xfrm>
            <a:off x="4077592" y="1778891"/>
            <a:ext cx="17092416" cy="1839376"/>
          </a:xfrm>
          <a:prstGeom prst="rect">
            <a:avLst/>
          </a:prstGeom>
        </p:spPr>
        <p:txBody>
          <a:bodyPr lIns="91439" tIns="91439" rIns="91439" bIns="91439"/>
          <a:lstStyle/>
          <a:p>
            <a:pPr marL="351472" indent="-351472" defTabSz="1499616">
              <a:spcBef>
                <a:spcPts val="900"/>
              </a:spcBef>
              <a:buSzPct val="100000"/>
              <a:buFontTx/>
              <a:defRPr sz="5412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t>As it turns out, a simple modification of the tree, called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rotation</a:t>
            </a:r>
            <a:r>
              <a:t>, can restore the AVL property.</a:t>
            </a:r>
          </a:p>
        </p:txBody>
      </p:sp>
      <p:sp>
        <p:nvSpPr>
          <p:cNvPr id="935" name="After insertion, only nodes on the path from the insertion might have their balance altered, because only those nodes had their subtrees altered.…"/>
          <p:cNvSpPr/>
          <p:nvPr/>
        </p:nvSpPr>
        <p:spPr>
          <a:xfrm>
            <a:off x="12380676" y="4374542"/>
            <a:ext cx="11654436" cy="7105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355758" indent="-355758" algn="l" defTabSz="1517903">
              <a:spcBef>
                <a:spcPts val="900"/>
              </a:spcBef>
              <a:buSzPct val="100000"/>
              <a:buChar char="•"/>
              <a:defRPr sz="5478">
                <a:uFill>
                  <a:solidFill>
                    <a:srgbClr val="FFFFFF"/>
                  </a:solidFill>
                </a:uFill>
              </a:defRPr>
            </a:pPr>
            <a:r>
              <a:t>After insertion, only nodes on the path from the insertion might have their balance altered, because only those nodes had their subtrees altered.</a:t>
            </a:r>
          </a:p>
          <a:p>
            <a:pPr marL="355758" indent="-355758" algn="l" defTabSz="1517903">
              <a:spcBef>
                <a:spcPts val="900"/>
              </a:spcBef>
              <a:buSzPct val="100000"/>
              <a:buChar char="•"/>
              <a:defRPr sz="5478">
                <a:uFill>
                  <a:solidFill>
                    <a:srgbClr val="FFFFFF"/>
                  </a:solidFill>
                </a:uFill>
              </a:defRPr>
            </a:pPr>
            <a:r>
              <a:t>We will re-balance as we follow the path up to the root updating balancing information.</a:t>
            </a:r>
          </a:p>
        </p:txBody>
      </p:sp>
      <p:grpSp>
        <p:nvGrpSpPr>
          <p:cNvPr id="963" name="Group"/>
          <p:cNvGrpSpPr/>
          <p:nvPr/>
        </p:nvGrpSpPr>
        <p:grpSpPr>
          <a:xfrm>
            <a:off x="2841647" y="4324190"/>
            <a:ext cx="8464867" cy="6431481"/>
            <a:chOff x="0" y="0"/>
            <a:chExt cx="8464865" cy="6431479"/>
          </a:xfrm>
        </p:grpSpPr>
        <p:sp>
          <p:nvSpPr>
            <p:cNvPr id="936" name="Line"/>
            <p:cNvSpPr/>
            <p:nvPr/>
          </p:nvSpPr>
          <p:spPr>
            <a:xfrm flipH="1">
              <a:off x="699875" y="2178249"/>
              <a:ext cx="1966730" cy="190705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" name="Line"/>
            <p:cNvSpPr/>
            <p:nvPr/>
          </p:nvSpPr>
          <p:spPr>
            <a:xfrm flipH="1">
              <a:off x="2736436" y="4156872"/>
              <a:ext cx="1750789" cy="162686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" name="Line"/>
            <p:cNvSpPr/>
            <p:nvPr/>
          </p:nvSpPr>
          <p:spPr>
            <a:xfrm flipH="1" flipV="1">
              <a:off x="5085916" y="956824"/>
              <a:ext cx="2862068" cy="121973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" name="Line"/>
            <p:cNvSpPr/>
            <p:nvPr/>
          </p:nvSpPr>
          <p:spPr>
            <a:xfrm flipH="1">
              <a:off x="2753220" y="973517"/>
              <a:ext cx="2380081" cy="118634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" name="Line"/>
            <p:cNvSpPr/>
            <p:nvPr/>
          </p:nvSpPr>
          <p:spPr>
            <a:xfrm flipH="1" flipV="1">
              <a:off x="2759843" y="2130151"/>
              <a:ext cx="1720189" cy="201117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" name="Line"/>
            <p:cNvSpPr/>
            <p:nvPr/>
          </p:nvSpPr>
          <p:spPr>
            <a:xfrm flipH="1">
              <a:off x="6549256" y="2028454"/>
              <a:ext cx="1155102" cy="198510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944" name="Group"/>
            <p:cNvGrpSpPr/>
            <p:nvPr/>
          </p:nvGrpSpPr>
          <p:grpSpPr>
            <a:xfrm>
              <a:off x="4540222" y="0"/>
              <a:ext cx="1417463" cy="1689908"/>
              <a:chOff x="0" y="0"/>
              <a:chExt cx="1417462" cy="1689907"/>
            </a:xfrm>
          </p:grpSpPr>
          <p:sp>
            <p:nvSpPr>
              <p:cNvPr id="942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43" name="5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947" name="Group"/>
            <p:cNvGrpSpPr/>
            <p:nvPr/>
          </p:nvGrpSpPr>
          <p:grpSpPr>
            <a:xfrm>
              <a:off x="2033040" y="1121292"/>
              <a:ext cx="1417464" cy="1689908"/>
              <a:chOff x="0" y="0"/>
              <a:chExt cx="1417462" cy="1689907"/>
            </a:xfrm>
          </p:grpSpPr>
          <p:sp>
            <p:nvSpPr>
              <p:cNvPr id="945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46" name="2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950" name="Group"/>
            <p:cNvGrpSpPr/>
            <p:nvPr/>
          </p:nvGrpSpPr>
          <p:grpSpPr>
            <a:xfrm>
              <a:off x="7047403" y="1121292"/>
              <a:ext cx="1417463" cy="1689908"/>
              <a:chOff x="0" y="0"/>
              <a:chExt cx="1417462" cy="1689907"/>
            </a:xfrm>
          </p:grpSpPr>
          <p:sp>
            <p:nvSpPr>
              <p:cNvPr id="948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49" name="8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953" name="Group"/>
            <p:cNvGrpSpPr/>
            <p:nvPr/>
          </p:nvGrpSpPr>
          <p:grpSpPr>
            <a:xfrm>
              <a:off x="3785510" y="3038196"/>
              <a:ext cx="1417464" cy="1689909"/>
              <a:chOff x="0" y="0"/>
              <a:chExt cx="1417462" cy="1689907"/>
            </a:xfrm>
          </p:grpSpPr>
          <p:sp>
            <p:nvSpPr>
              <p:cNvPr id="951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52" name="4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956" name="Group"/>
            <p:cNvGrpSpPr/>
            <p:nvPr/>
          </p:nvGrpSpPr>
          <p:grpSpPr>
            <a:xfrm>
              <a:off x="0" y="3038196"/>
              <a:ext cx="1417463" cy="1689909"/>
              <a:chOff x="0" y="0"/>
              <a:chExt cx="1417462" cy="1689907"/>
            </a:xfrm>
          </p:grpSpPr>
          <p:sp>
            <p:nvSpPr>
              <p:cNvPr id="954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55" name="1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959" name="Group"/>
            <p:cNvGrpSpPr/>
            <p:nvPr/>
          </p:nvGrpSpPr>
          <p:grpSpPr>
            <a:xfrm>
              <a:off x="5815417" y="3021004"/>
              <a:ext cx="1417463" cy="1689908"/>
              <a:chOff x="0" y="0"/>
              <a:chExt cx="1417462" cy="1689907"/>
            </a:xfrm>
          </p:grpSpPr>
          <p:sp>
            <p:nvSpPr>
              <p:cNvPr id="957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58" name="7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962" name="Group"/>
            <p:cNvGrpSpPr/>
            <p:nvPr/>
          </p:nvGrpSpPr>
          <p:grpSpPr>
            <a:xfrm>
              <a:off x="2022708" y="4741572"/>
              <a:ext cx="1417463" cy="1689908"/>
              <a:chOff x="0" y="0"/>
              <a:chExt cx="1417462" cy="1689907"/>
            </a:xfrm>
          </p:grpSpPr>
          <p:sp>
            <p:nvSpPr>
              <p:cNvPr id="960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61" name="3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AVL Trees: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Rotation</a:t>
            </a:r>
          </a:p>
        </p:txBody>
      </p:sp>
      <p:sp>
        <p:nvSpPr>
          <p:cNvPr id="966" name="We will call the node to be balanced, 𝝰"/>
          <p:cNvSpPr/>
          <p:nvPr>
            <p:ph type="body" sz="quarter" idx="4294967295"/>
          </p:nvPr>
        </p:nvSpPr>
        <p:spPr>
          <a:xfrm>
            <a:off x="3988803" y="2099349"/>
            <a:ext cx="17092415" cy="1002012"/>
          </a:xfrm>
          <a:prstGeom prst="rect">
            <a:avLst/>
          </a:prstGeom>
        </p:spPr>
        <p:txBody>
          <a:bodyPr lIns="91439" tIns="91439" rIns="91439" bIns="91439"/>
          <a:lstStyle>
            <a:lvl1pPr marL="347186" indent="-347186" defTabSz="1481327">
              <a:spcBef>
                <a:spcPts val="900"/>
              </a:spcBef>
              <a:buSzPct val="100000"/>
              <a:buFontTx/>
              <a:defRPr sz="5346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We will call the node to be balanced, 𝝰</a:t>
            </a:r>
          </a:p>
        </p:txBody>
      </p:sp>
      <p:sp>
        <p:nvSpPr>
          <p:cNvPr id="967" name="Because any node has at most two children, and a height imbalance requires that 𝝰’s two subtrees’ heights differ by two, there can be four violation cases:…"/>
          <p:cNvSpPr/>
          <p:nvPr/>
        </p:nvSpPr>
        <p:spPr>
          <a:xfrm>
            <a:off x="9283055" y="4240578"/>
            <a:ext cx="15015246" cy="619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304323" indent="-304323" algn="l" defTabSz="1298447">
              <a:spcBef>
                <a:spcPts val="800"/>
              </a:spcBef>
              <a:buSzPct val="100000"/>
              <a:buChar char="•"/>
              <a:defRPr sz="4685">
                <a:uFill>
                  <a:solidFill>
                    <a:srgbClr val="FFFFFF"/>
                  </a:solidFill>
                </a:uFill>
              </a:defRPr>
            </a:pPr>
            <a:r>
              <a:t>Because any node has at most two children, and a height imbalance requires that 𝝰’s two subtrees’ heights differ by two, there can be four violation cases:</a:t>
            </a:r>
          </a:p>
          <a:p>
            <a:pPr marL="626444" indent="-626444" algn="l" defTabSz="1298447">
              <a:spcBef>
                <a:spcPts val="800"/>
              </a:spcBef>
              <a:buSzPct val="100000"/>
              <a:buAutoNum type="arabicPeriod" startAt="1"/>
              <a:defRPr sz="4685">
                <a:uFill>
                  <a:solidFill>
                    <a:srgbClr val="FFFFFF"/>
                  </a:solidFill>
                </a:uFill>
              </a:defRPr>
            </a:pPr>
            <a:r>
              <a:t>An insertion into the left subtree of the left child of 𝝰.</a:t>
            </a:r>
          </a:p>
          <a:p>
            <a:pPr marL="626444" indent="-626444" algn="l" defTabSz="1298447">
              <a:spcBef>
                <a:spcPts val="800"/>
              </a:spcBef>
              <a:buSzPct val="100000"/>
              <a:buAutoNum type="arabicPeriod" startAt="1"/>
              <a:defRPr sz="4685">
                <a:uFill>
                  <a:solidFill>
                    <a:srgbClr val="FFFFFF"/>
                  </a:solidFill>
                </a:uFill>
              </a:defRPr>
            </a:pPr>
            <a:r>
              <a:t>An insertion into the right subtree of the left child of 𝝰.</a:t>
            </a:r>
          </a:p>
          <a:p>
            <a:pPr marL="626444" indent="-626444" algn="l" defTabSz="1298447">
              <a:spcBef>
                <a:spcPts val="800"/>
              </a:spcBef>
              <a:buSzPct val="100000"/>
              <a:buAutoNum type="arabicPeriod" startAt="1"/>
              <a:defRPr sz="4685">
                <a:uFill>
                  <a:solidFill>
                    <a:srgbClr val="FFFFFF"/>
                  </a:solidFill>
                </a:uFill>
              </a:defRPr>
            </a:pPr>
            <a:r>
              <a:t>An insertion into the left subtree of the right child of 𝝰.</a:t>
            </a:r>
          </a:p>
          <a:p>
            <a:pPr marL="626444" indent="-626444" algn="l" defTabSz="1298447">
              <a:spcBef>
                <a:spcPts val="800"/>
              </a:spcBef>
              <a:buSzPct val="100000"/>
              <a:buAutoNum type="arabicPeriod" startAt="1"/>
              <a:defRPr sz="4685">
                <a:uFill>
                  <a:solidFill>
                    <a:srgbClr val="FFFFFF"/>
                  </a:solidFill>
                </a:uFill>
              </a:defRPr>
            </a:pPr>
            <a:r>
              <a:t>An insertion into the right subtree of the right child of 𝝰.</a:t>
            </a:r>
          </a:p>
        </p:txBody>
      </p:sp>
      <p:grpSp>
        <p:nvGrpSpPr>
          <p:cNvPr id="995" name="Group"/>
          <p:cNvGrpSpPr/>
          <p:nvPr/>
        </p:nvGrpSpPr>
        <p:grpSpPr>
          <a:xfrm>
            <a:off x="569303" y="4120012"/>
            <a:ext cx="8464867" cy="6431481"/>
            <a:chOff x="0" y="0"/>
            <a:chExt cx="8464865" cy="6431479"/>
          </a:xfrm>
        </p:grpSpPr>
        <p:sp>
          <p:nvSpPr>
            <p:cNvPr id="968" name="Line"/>
            <p:cNvSpPr/>
            <p:nvPr/>
          </p:nvSpPr>
          <p:spPr>
            <a:xfrm flipH="1">
              <a:off x="699875" y="2178249"/>
              <a:ext cx="1966730" cy="190705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" name="Line"/>
            <p:cNvSpPr/>
            <p:nvPr/>
          </p:nvSpPr>
          <p:spPr>
            <a:xfrm flipH="1">
              <a:off x="2736436" y="4156872"/>
              <a:ext cx="1750789" cy="162686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" name="Line"/>
            <p:cNvSpPr/>
            <p:nvPr/>
          </p:nvSpPr>
          <p:spPr>
            <a:xfrm flipH="1" flipV="1">
              <a:off x="5085916" y="956824"/>
              <a:ext cx="2862068" cy="121973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" name="Line"/>
            <p:cNvSpPr/>
            <p:nvPr/>
          </p:nvSpPr>
          <p:spPr>
            <a:xfrm flipH="1">
              <a:off x="2753220" y="973517"/>
              <a:ext cx="2380081" cy="118634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" name="Line"/>
            <p:cNvSpPr/>
            <p:nvPr/>
          </p:nvSpPr>
          <p:spPr>
            <a:xfrm flipH="1" flipV="1">
              <a:off x="2759843" y="2130151"/>
              <a:ext cx="1720189" cy="201117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" name="Line"/>
            <p:cNvSpPr/>
            <p:nvPr/>
          </p:nvSpPr>
          <p:spPr>
            <a:xfrm flipH="1">
              <a:off x="6549256" y="2028454"/>
              <a:ext cx="1155102" cy="198510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976" name="Group"/>
            <p:cNvGrpSpPr/>
            <p:nvPr/>
          </p:nvGrpSpPr>
          <p:grpSpPr>
            <a:xfrm>
              <a:off x="4540222" y="0"/>
              <a:ext cx="1417463" cy="1689908"/>
              <a:chOff x="0" y="0"/>
              <a:chExt cx="1417462" cy="1689907"/>
            </a:xfrm>
          </p:grpSpPr>
          <p:sp>
            <p:nvSpPr>
              <p:cNvPr id="974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75" name="5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979" name="Group"/>
            <p:cNvGrpSpPr/>
            <p:nvPr/>
          </p:nvGrpSpPr>
          <p:grpSpPr>
            <a:xfrm>
              <a:off x="2033040" y="1121292"/>
              <a:ext cx="1417464" cy="1689908"/>
              <a:chOff x="0" y="0"/>
              <a:chExt cx="1417462" cy="1689907"/>
            </a:xfrm>
          </p:grpSpPr>
          <p:sp>
            <p:nvSpPr>
              <p:cNvPr id="977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78" name="2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982" name="Group"/>
            <p:cNvGrpSpPr/>
            <p:nvPr/>
          </p:nvGrpSpPr>
          <p:grpSpPr>
            <a:xfrm>
              <a:off x="7047403" y="1121292"/>
              <a:ext cx="1417463" cy="1689908"/>
              <a:chOff x="0" y="0"/>
              <a:chExt cx="1417462" cy="1689907"/>
            </a:xfrm>
          </p:grpSpPr>
          <p:sp>
            <p:nvSpPr>
              <p:cNvPr id="980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81" name="8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985" name="Group"/>
            <p:cNvGrpSpPr/>
            <p:nvPr/>
          </p:nvGrpSpPr>
          <p:grpSpPr>
            <a:xfrm>
              <a:off x="3785510" y="3038196"/>
              <a:ext cx="1417464" cy="1689909"/>
              <a:chOff x="0" y="0"/>
              <a:chExt cx="1417462" cy="1689907"/>
            </a:xfrm>
          </p:grpSpPr>
          <p:sp>
            <p:nvSpPr>
              <p:cNvPr id="983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84" name="4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988" name="Group"/>
            <p:cNvGrpSpPr/>
            <p:nvPr/>
          </p:nvGrpSpPr>
          <p:grpSpPr>
            <a:xfrm>
              <a:off x="0" y="3038196"/>
              <a:ext cx="1417463" cy="1689909"/>
              <a:chOff x="0" y="0"/>
              <a:chExt cx="1417462" cy="1689907"/>
            </a:xfrm>
          </p:grpSpPr>
          <p:sp>
            <p:nvSpPr>
              <p:cNvPr id="986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87" name="1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991" name="Group"/>
            <p:cNvGrpSpPr/>
            <p:nvPr/>
          </p:nvGrpSpPr>
          <p:grpSpPr>
            <a:xfrm>
              <a:off x="5815417" y="3021004"/>
              <a:ext cx="1417463" cy="1689908"/>
              <a:chOff x="0" y="0"/>
              <a:chExt cx="1417462" cy="1689907"/>
            </a:xfrm>
          </p:grpSpPr>
          <p:sp>
            <p:nvSpPr>
              <p:cNvPr id="989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90" name="7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994" name="Group"/>
            <p:cNvGrpSpPr/>
            <p:nvPr/>
          </p:nvGrpSpPr>
          <p:grpSpPr>
            <a:xfrm>
              <a:off x="2022708" y="4741572"/>
              <a:ext cx="1417463" cy="1689908"/>
              <a:chOff x="0" y="0"/>
              <a:chExt cx="1417462" cy="1689907"/>
            </a:xfrm>
          </p:grpSpPr>
          <p:sp>
            <p:nvSpPr>
              <p:cNvPr id="992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993" name="3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AVL Trees: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Rotation</a:t>
            </a:r>
          </a:p>
        </p:txBody>
      </p:sp>
      <p:grpSp>
        <p:nvGrpSpPr>
          <p:cNvPr id="1025" name="Group"/>
          <p:cNvGrpSpPr/>
          <p:nvPr/>
        </p:nvGrpSpPr>
        <p:grpSpPr>
          <a:xfrm>
            <a:off x="569303" y="4120012"/>
            <a:ext cx="8464867" cy="6431481"/>
            <a:chOff x="0" y="0"/>
            <a:chExt cx="8464865" cy="6431479"/>
          </a:xfrm>
        </p:grpSpPr>
        <p:sp>
          <p:nvSpPr>
            <p:cNvPr id="998" name="Line"/>
            <p:cNvSpPr/>
            <p:nvPr/>
          </p:nvSpPr>
          <p:spPr>
            <a:xfrm flipH="1">
              <a:off x="699875" y="2178249"/>
              <a:ext cx="1966730" cy="190705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" name="Line"/>
            <p:cNvSpPr/>
            <p:nvPr/>
          </p:nvSpPr>
          <p:spPr>
            <a:xfrm flipH="1">
              <a:off x="2736436" y="4156872"/>
              <a:ext cx="1750789" cy="1626862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" name="Line"/>
            <p:cNvSpPr/>
            <p:nvPr/>
          </p:nvSpPr>
          <p:spPr>
            <a:xfrm flipH="1" flipV="1">
              <a:off x="5085916" y="956824"/>
              <a:ext cx="2862068" cy="121973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1" name="Line"/>
            <p:cNvSpPr/>
            <p:nvPr/>
          </p:nvSpPr>
          <p:spPr>
            <a:xfrm flipH="1">
              <a:off x="2753220" y="973517"/>
              <a:ext cx="2380081" cy="118634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2" name="Line"/>
            <p:cNvSpPr/>
            <p:nvPr/>
          </p:nvSpPr>
          <p:spPr>
            <a:xfrm flipH="1" flipV="1">
              <a:off x="2759843" y="2130151"/>
              <a:ext cx="1720189" cy="201117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3" name="Line"/>
            <p:cNvSpPr/>
            <p:nvPr/>
          </p:nvSpPr>
          <p:spPr>
            <a:xfrm flipH="1">
              <a:off x="6549256" y="2028454"/>
              <a:ext cx="1155102" cy="198510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006" name="Group"/>
            <p:cNvGrpSpPr/>
            <p:nvPr/>
          </p:nvGrpSpPr>
          <p:grpSpPr>
            <a:xfrm>
              <a:off x="4540222" y="0"/>
              <a:ext cx="1417463" cy="1689908"/>
              <a:chOff x="0" y="0"/>
              <a:chExt cx="1417462" cy="1689907"/>
            </a:xfrm>
          </p:grpSpPr>
          <p:sp>
            <p:nvSpPr>
              <p:cNvPr id="1004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05" name="5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</p:grpSp>
        <p:grpSp>
          <p:nvGrpSpPr>
            <p:cNvPr id="1009" name="Group"/>
            <p:cNvGrpSpPr/>
            <p:nvPr/>
          </p:nvGrpSpPr>
          <p:grpSpPr>
            <a:xfrm>
              <a:off x="2033040" y="1121292"/>
              <a:ext cx="1417464" cy="1689908"/>
              <a:chOff x="0" y="0"/>
              <a:chExt cx="1417462" cy="1689907"/>
            </a:xfrm>
          </p:grpSpPr>
          <p:sp>
            <p:nvSpPr>
              <p:cNvPr id="1007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08" name="2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  <p:grpSp>
          <p:nvGrpSpPr>
            <p:cNvPr id="1012" name="Group"/>
            <p:cNvGrpSpPr/>
            <p:nvPr/>
          </p:nvGrpSpPr>
          <p:grpSpPr>
            <a:xfrm>
              <a:off x="7047403" y="1121292"/>
              <a:ext cx="1417463" cy="1689908"/>
              <a:chOff x="0" y="0"/>
              <a:chExt cx="1417462" cy="1689907"/>
            </a:xfrm>
          </p:grpSpPr>
          <p:sp>
            <p:nvSpPr>
              <p:cNvPr id="1010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11" name="8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</a:t>
                </a:r>
              </a:p>
            </p:txBody>
          </p:sp>
        </p:grpSp>
        <p:grpSp>
          <p:nvGrpSpPr>
            <p:cNvPr id="1015" name="Group"/>
            <p:cNvGrpSpPr/>
            <p:nvPr/>
          </p:nvGrpSpPr>
          <p:grpSpPr>
            <a:xfrm>
              <a:off x="3785510" y="3038196"/>
              <a:ext cx="1417464" cy="1689909"/>
              <a:chOff x="0" y="0"/>
              <a:chExt cx="1417462" cy="1689907"/>
            </a:xfrm>
          </p:grpSpPr>
          <p:sp>
            <p:nvSpPr>
              <p:cNvPr id="1013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14" name="4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</p:grpSp>
        <p:grpSp>
          <p:nvGrpSpPr>
            <p:cNvPr id="1018" name="Group"/>
            <p:cNvGrpSpPr/>
            <p:nvPr/>
          </p:nvGrpSpPr>
          <p:grpSpPr>
            <a:xfrm>
              <a:off x="0" y="3038196"/>
              <a:ext cx="1417463" cy="1689909"/>
              <a:chOff x="0" y="0"/>
              <a:chExt cx="1417462" cy="1689907"/>
            </a:xfrm>
          </p:grpSpPr>
          <p:sp>
            <p:nvSpPr>
              <p:cNvPr id="1016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17" name="1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</p:grpSp>
        <p:grpSp>
          <p:nvGrpSpPr>
            <p:cNvPr id="1021" name="Group"/>
            <p:cNvGrpSpPr/>
            <p:nvPr/>
          </p:nvGrpSpPr>
          <p:grpSpPr>
            <a:xfrm>
              <a:off x="5815417" y="3021004"/>
              <a:ext cx="1417463" cy="1689908"/>
              <a:chOff x="0" y="0"/>
              <a:chExt cx="1417462" cy="1689907"/>
            </a:xfrm>
          </p:grpSpPr>
          <p:sp>
            <p:nvSpPr>
              <p:cNvPr id="1019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20" name="7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</p:grpSp>
        <p:grpSp>
          <p:nvGrpSpPr>
            <p:cNvPr id="1024" name="Group"/>
            <p:cNvGrpSpPr/>
            <p:nvPr/>
          </p:nvGrpSpPr>
          <p:grpSpPr>
            <a:xfrm>
              <a:off x="2022708" y="4741572"/>
              <a:ext cx="1417463" cy="1689908"/>
              <a:chOff x="0" y="0"/>
              <a:chExt cx="1417462" cy="1689907"/>
            </a:xfrm>
          </p:grpSpPr>
          <p:sp>
            <p:nvSpPr>
              <p:cNvPr id="1022" name="Circle"/>
              <p:cNvSpPr/>
              <p:nvPr/>
            </p:nvSpPr>
            <p:spPr>
              <a:xfrm>
                <a:off x="0" y="272444"/>
                <a:ext cx="1417463" cy="141746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23" name="3"/>
              <p:cNvSpPr/>
              <p:nvPr/>
            </p:nvSpPr>
            <p:spPr>
              <a:xfrm>
                <a:off x="337817" y="0"/>
                <a:ext cx="741828" cy="1535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defTabSz="1828800">
                  <a:defRPr b="1" baseline="-15119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</p:grpSp>
      </p:grpSp>
      <p:sp>
        <p:nvSpPr>
          <p:cNvPr id="1026" name="For “outside” cases (left-left, right-right), we can do a “single rotation”…"/>
          <p:cNvSpPr/>
          <p:nvPr/>
        </p:nvSpPr>
        <p:spPr>
          <a:xfrm>
            <a:off x="9854833" y="4636485"/>
            <a:ext cx="12805718" cy="5398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415766" indent="-415766" algn="l" defTabSz="1773936">
              <a:spcBef>
                <a:spcPts val="1100"/>
              </a:spcBef>
              <a:buSzPct val="100000"/>
              <a:buChar char="•"/>
              <a:defRPr sz="6402">
                <a:uFill>
                  <a:solidFill>
                    <a:srgbClr val="FFFFFF"/>
                  </a:solidFill>
                </a:uFill>
              </a:defRPr>
            </a:pPr>
            <a:r>
              <a:t>For “outside” cases (left-left, right-right), we can do a “single rotation”</a:t>
            </a:r>
          </a:p>
          <a:p>
            <a:pPr marL="415766" indent="-415766" algn="l" defTabSz="1773936">
              <a:spcBef>
                <a:spcPts val="1100"/>
              </a:spcBef>
              <a:buSzPct val="100000"/>
              <a:buChar char="•"/>
              <a:defRPr sz="6402">
                <a:uFill>
                  <a:solidFill>
                    <a:srgbClr val="FFFFFF"/>
                  </a:solidFill>
                </a:uFill>
              </a:defRPr>
            </a:pPr>
            <a:r>
              <a:t>For “inside” cases (left-right, right, left), we have to do a more complex “double rotation.”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VL Trees: Sing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Single Rotation</a:t>
            </a:r>
          </a:p>
        </p:txBody>
      </p:sp>
      <p:grpSp>
        <p:nvGrpSpPr>
          <p:cNvPr id="1071" name="Group"/>
          <p:cNvGrpSpPr/>
          <p:nvPr/>
        </p:nvGrpSpPr>
        <p:grpSpPr>
          <a:xfrm>
            <a:off x="1651384" y="2473579"/>
            <a:ext cx="21081232" cy="7894863"/>
            <a:chOff x="0" y="0"/>
            <a:chExt cx="21081231" cy="7894862"/>
          </a:xfrm>
        </p:grpSpPr>
        <p:sp>
          <p:nvSpPr>
            <p:cNvPr id="1029" name="Line"/>
            <p:cNvSpPr/>
            <p:nvPr/>
          </p:nvSpPr>
          <p:spPr>
            <a:xfrm flipH="1">
              <a:off x="2206323" y="1829853"/>
              <a:ext cx="1233463" cy="164995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0" name="Line"/>
            <p:cNvSpPr/>
            <p:nvPr/>
          </p:nvSpPr>
          <p:spPr>
            <a:xfrm flipH="1" flipV="1">
              <a:off x="5524279" y="777466"/>
              <a:ext cx="2465976" cy="105093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1" name="Line"/>
            <p:cNvSpPr/>
            <p:nvPr/>
          </p:nvSpPr>
          <p:spPr>
            <a:xfrm flipH="1">
              <a:off x="3514413" y="791848"/>
              <a:ext cx="2050693" cy="102216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2" name="Line"/>
            <p:cNvSpPr/>
            <p:nvPr/>
          </p:nvSpPr>
          <p:spPr>
            <a:xfrm flipH="1" flipV="1">
              <a:off x="3520119" y="1788411"/>
              <a:ext cx="1431779" cy="154405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035" name="Group"/>
            <p:cNvGrpSpPr/>
            <p:nvPr/>
          </p:nvGrpSpPr>
          <p:grpSpPr>
            <a:xfrm>
              <a:off x="5039505" y="783"/>
              <a:ext cx="1289221" cy="1408312"/>
              <a:chOff x="0" y="0"/>
              <a:chExt cx="1289220" cy="1408311"/>
            </a:xfrm>
          </p:grpSpPr>
          <p:sp>
            <p:nvSpPr>
              <p:cNvPr id="1033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34" name="k2"/>
              <p:cNvSpPr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038" name="Group"/>
            <p:cNvGrpSpPr/>
            <p:nvPr/>
          </p:nvGrpSpPr>
          <p:grpSpPr>
            <a:xfrm>
              <a:off x="2898664" y="979552"/>
              <a:ext cx="1289222" cy="1408312"/>
              <a:chOff x="0" y="0"/>
              <a:chExt cx="1289220" cy="1408311"/>
            </a:xfrm>
          </p:grpSpPr>
          <p:sp>
            <p:nvSpPr>
              <p:cNvPr id="1036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37" name="k1"/>
              <p:cNvSpPr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041" name="Group"/>
            <p:cNvGrpSpPr/>
            <p:nvPr/>
          </p:nvGrpSpPr>
          <p:grpSpPr>
            <a:xfrm>
              <a:off x="0" y="3488213"/>
              <a:ext cx="4406649" cy="4406650"/>
              <a:chOff x="0" y="0"/>
              <a:chExt cx="4406648" cy="4406648"/>
            </a:xfrm>
          </p:grpSpPr>
          <p:sp>
            <p:nvSpPr>
              <p:cNvPr id="1039" name="Triangle"/>
              <p:cNvSpPr/>
              <p:nvPr/>
            </p:nvSpPr>
            <p:spPr>
              <a:xfrm rot="8100000">
                <a:off x="645338" y="645338"/>
                <a:ext cx="3115973" cy="3115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40" name="X"/>
              <p:cNvSpPr/>
              <p:nvPr/>
            </p:nvSpPr>
            <p:spPr>
              <a:xfrm>
                <a:off x="1943552" y="512610"/>
                <a:ext cx="1160941" cy="28317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2909" sz="6600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grpSp>
          <p:nvGrpSpPr>
            <p:cNvPr id="1044" name="Group"/>
            <p:cNvGrpSpPr/>
            <p:nvPr/>
          </p:nvGrpSpPr>
          <p:grpSpPr>
            <a:xfrm>
              <a:off x="4051660" y="3143607"/>
              <a:ext cx="1778713" cy="1952988"/>
              <a:chOff x="0" y="304800"/>
              <a:chExt cx="1778711" cy="1952986"/>
            </a:xfrm>
          </p:grpSpPr>
          <p:sp>
            <p:nvSpPr>
              <p:cNvPr id="1042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43" name="Y"/>
              <p:cNvSpPr/>
              <p:nvPr/>
            </p:nvSpPr>
            <p:spPr>
              <a:xfrm>
                <a:off x="590196" y="304800"/>
                <a:ext cx="618125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grpSp>
          <p:nvGrpSpPr>
            <p:cNvPr id="1047" name="Group"/>
            <p:cNvGrpSpPr/>
            <p:nvPr/>
          </p:nvGrpSpPr>
          <p:grpSpPr>
            <a:xfrm>
              <a:off x="7023410" y="1538934"/>
              <a:ext cx="1778713" cy="1978388"/>
              <a:chOff x="0" y="279400"/>
              <a:chExt cx="1778711" cy="1978386"/>
            </a:xfrm>
          </p:grpSpPr>
          <p:sp>
            <p:nvSpPr>
              <p:cNvPr id="1045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46" name="Z"/>
              <p:cNvSpPr/>
              <p:nvPr/>
            </p:nvSpPr>
            <p:spPr>
              <a:xfrm>
                <a:off x="590196" y="279400"/>
                <a:ext cx="607370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sp>
          <p:nvSpPr>
            <p:cNvPr id="1048" name="Line"/>
            <p:cNvSpPr/>
            <p:nvPr/>
          </p:nvSpPr>
          <p:spPr>
            <a:xfrm flipH="1">
              <a:off x="14428907" y="813952"/>
              <a:ext cx="1933747" cy="1152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9" name="Line"/>
            <p:cNvSpPr/>
            <p:nvPr/>
          </p:nvSpPr>
          <p:spPr>
            <a:xfrm flipH="1" flipV="1">
              <a:off x="18932974" y="2020037"/>
              <a:ext cx="1241191" cy="12411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0" name="Line"/>
            <p:cNvSpPr/>
            <p:nvPr/>
          </p:nvSpPr>
          <p:spPr>
            <a:xfrm flipH="1" flipV="1">
              <a:off x="16333274" y="830083"/>
              <a:ext cx="2666894" cy="96433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1" name="Line"/>
            <p:cNvSpPr/>
            <p:nvPr/>
          </p:nvSpPr>
          <p:spPr>
            <a:xfrm flipV="1">
              <a:off x="17925112" y="2246095"/>
              <a:ext cx="1241191" cy="10019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054" name="Group"/>
            <p:cNvGrpSpPr/>
            <p:nvPr/>
          </p:nvGrpSpPr>
          <p:grpSpPr>
            <a:xfrm>
              <a:off x="18624649" y="979552"/>
              <a:ext cx="1289221" cy="1408312"/>
              <a:chOff x="0" y="0"/>
              <a:chExt cx="1289220" cy="1408311"/>
            </a:xfrm>
          </p:grpSpPr>
          <p:sp>
            <p:nvSpPr>
              <p:cNvPr id="1052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53" name="k2"/>
              <p:cNvSpPr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057" name="Group"/>
            <p:cNvGrpSpPr/>
            <p:nvPr/>
          </p:nvGrpSpPr>
          <p:grpSpPr>
            <a:xfrm>
              <a:off x="15821533" y="0"/>
              <a:ext cx="1289221" cy="1408312"/>
              <a:chOff x="0" y="0"/>
              <a:chExt cx="1289220" cy="1408311"/>
            </a:xfrm>
          </p:grpSpPr>
          <p:sp>
            <p:nvSpPr>
              <p:cNvPr id="1055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56" name="k1"/>
              <p:cNvSpPr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060" name="Group"/>
            <p:cNvGrpSpPr/>
            <p:nvPr/>
          </p:nvGrpSpPr>
          <p:grpSpPr>
            <a:xfrm>
              <a:off x="16974529" y="3173144"/>
              <a:ext cx="1778713" cy="1889488"/>
              <a:chOff x="0" y="368300"/>
              <a:chExt cx="1778711" cy="1889486"/>
            </a:xfrm>
          </p:grpSpPr>
          <p:sp>
            <p:nvSpPr>
              <p:cNvPr id="1058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59" name="Y"/>
              <p:cNvSpPr/>
              <p:nvPr/>
            </p:nvSpPr>
            <p:spPr>
              <a:xfrm>
                <a:off x="666396" y="368300"/>
                <a:ext cx="618125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grpSp>
          <p:nvGrpSpPr>
            <p:cNvPr id="1063" name="Group"/>
            <p:cNvGrpSpPr/>
            <p:nvPr/>
          </p:nvGrpSpPr>
          <p:grpSpPr>
            <a:xfrm>
              <a:off x="19302519" y="3092519"/>
              <a:ext cx="1778713" cy="1902187"/>
              <a:chOff x="0" y="355600"/>
              <a:chExt cx="1778711" cy="1902186"/>
            </a:xfrm>
          </p:grpSpPr>
          <p:sp>
            <p:nvSpPr>
              <p:cNvPr id="1061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62" name="Z"/>
              <p:cNvSpPr/>
              <p:nvPr/>
            </p:nvSpPr>
            <p:spPr>
              <a:xfrm>
                <a:off x="666396" y="355600"/>
                <a:ext cx="607370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grpSp>
          <p:nvGrpSpPr>
            <p:cNvPr id="1066" name="Group"/>
            <p:cNvGrpSpPr/>
            <p:nvPr/>
          </p:nvGrpSpPr>
          <p:grpSpPr>
            <a:xfrm>
              <a:off x="12209648" y="1993757"/>
              <a:ext cx="4406650" cy="4406649"/>
              <a:chOff x="0" y="0"/>
              <a:chExt cx="4406648" cy="4406648"/>
            </a:xfrm>
          </p:grpSpPr>
          <p:sp>
            <p:nvSpPr>
              <p:cNvPr id="1064" name="Triangle"/>
              <p:cNvSpPr/>
              <p:nvPr/>
            </p:nvSpPr>
            <p:spPr>
              <a:xfrm rot="8100000">
                <a:off x="645338" y="645338"/>
                <a:ext cx="3115973" cy="3115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65" name="X"/>
              <p:cNvSpPr/>
              <p:nvPr/>
            </p:nvSpPr>
            <p:spPr>
              <a:xfrm>
                <a:off x="1943552" y="385610"/>
                <a:ext cx="1160941" cy="28317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2909" sz="6600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sp>
          <p:nvSpPr>
            <p:cNvPr id="1067" name="Line"/>
            <p:cNvSpPr/>
            <p:nvPr/>
          </p:nvSpPr>
          <p:spPr>
            <a:xfrm>
              <a:off x="9403584" y="2673170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8" name="Line"/>
            <p:cNvSpPr/>
            <p:nvPr/>
          </p:nvSpPr>
          <p:spPr>
            <a:xfrm>
              <a:off x="9403584" y="4214062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9" name="Line"/>
            <p:cNvSpPr/>
            <p:nvPr/>
          </p:nvSpPr>
          <p:spPr>
            <a:xfrm>
              <a:off x="9403584" y="5744959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0" name="Line"/>
            <p:cNvSpPr/>
            <p:nvPr/>
          </p:nvSpPr>
          <p:spPr>
            <a:xfrm>
              <a:off x="9403584" y="1281200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sp>
        <p:nvSpPr>
          <p:cNvPr id="1072" name="k2 violates the AVL property, as X has grown to be 2 levels deeper than Z. Y cannot be at the same level as X because k2 would have been out of balance before the insertion. We would like to move X up a level and Z down a level (fine, but not strictly necessary)."/>
          <p:cNvSpPr/>
          <p:nvPr/>
        </p:nvSpPr>
        <p:spPr>
          <a:xfrm>
            <a:off x="1867556" y="10053705"/>
            <a:ext cx="20648887" cy="321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298447">
              <a:defRPr sz="4969">
                <a:uFill>
                  <a:solidFill>
                    <a:srgbClr val="FFFFFF"/>
                  </a:solidFill>
                </a:uFill>
              </a:defRPr>
            </a:pPr>
            <a:r>
              <a:t>k</a:t>
            </a:r>
            <a:r>
              <a:rPr baseline="-5999"/>
              <a:t>2</a:t>
            </a:r>
            <a:r>
              <a:t> violates the AVL property, as X has grown to be 2 levels deeper than Z. Y cannot be at the same level as X because k</a:t>
            </a:r>
            <a:r>
              <a:rPr baseline="-5999"/>
              <a:t>2</a:t>
            </a:r>
            <a:r>
              <a:t> would have been out of balance before the insertion. We would like to move X up a level and Z down a level (fine, but not strictly necessary).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AVL Trees: Sing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Single Rotation</a:t>
            </a:r>
          </a:p>
        </p:txBody>
      </p:sp>
      <p:sp>
        <p:nvSpPr>
          <p:cNvPr id="1075" name="Visualization: Grab k1 and shake, letting gravity take hold. k1 is now the new root. In the original, k2 &gt; k1, so k2 becomes the right child of k1.  X and Z remain as the left and right children of k1 and k2, respectively. Y can be placed as k2’s left child and satisfies all ordering requirements."/>
          <p:cNvSpPr/>
          <p:nvPr/>
        </p:nvSpPr>
        <p:spPr>
          <a:xfrm>
            <a:off x="1554723" y="9398258"/>
            <a:ext cx="21274554" cy="365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463040">
              <a:defRPr sz="5440">
                <a:uFill>
                  <a:solidFill>
                    <a:srgbClr val="FFFFFF"/>
                  </a:solidFill>
                </a:uFill>
              </a:defRPr>
            </a:pPr>
            <a:r>
              <a:t>Visualization: Grab k</a:t>
            </a:r>
            <a:r>
              <a:rPr baseline="-5999"/>
              <a:t>1</a:t>
            </a:r>
            <a:r>
              <a:t> and shake, letting gravity take hold. k</a:t>
            </a:r>
            <a:r>
              <a:rPr baseline="-5999"/>
              <a:t>1</a:t>
            </a:r>
            <a:r>
              <a:t> is now the new root. In the original, k</a:t>
            </a:r>
            <a:r>
              <a:rPr baseline="-5999"/>
              <a:t>2</a:t>
            </a:r>
            <a:r>
              <a:t> &gt; k</a:t>
            </a:r>
            <a:r>
              <a:rPr baseline="-5999"/>
              <a:t>1</a:t>
            </a:r>
            <a:r>
              <a:t>, so k</a:t>
            </a:r>
            <a:r>
              <a:rPr baseline="-5999"/>
              <a:t>2</a:t>
            </a:r>
            <a:r>
              <a:t> becomes the right child of k</a:t>
            </a:r>
            <a:r>
              <a:rPr baseline="-5999"/>
              <a:t>1</a:t>
            </a:r>
            <a:r>
              <a:t>.  X and Z remain as the left and right children of k</a:t>
            </a:r>
            <a:r>
              <a:rPr baseline="-5999"/>
              <a:t>1</a:t>
            </a:r>
            <a:r>
              <a:t> and k</a:t>
            </a:r>
            <a:r>
              <a:rPr baseline="-5999"/>
              <a:t>2</a:t>
            </a:r>
            <a:r>
              <a:t>, respectively. Y can be placed as k</a:t>
            </a:r>
            <a:r>
              <a:rPr baseline="-5999"/>
              <a:t>2</a:t>
            </a:r>
            <a:r>
              <a:t>’s left child and satisfies all ordering requirements.</a:t>
            </a:r>
          </a:p>
        </p:txBody>
      </p:sp>
      <p:grpSp>
        <p:nvGrpSpPr>
          <p:cNvPr id="1118" name="Group"/>
          <p:cNvGrpSpPr/>
          <p:nvPr/>
        </p:nvGrpSpPr>
        <p:grpSpPr>
          <a:xfrm>
            <a:off x="1651384" y="2473579"/>
            <a:ext cx="21081232" cy="7894863"/>
            <a:chOff x="0" y="0"/>
            <a:chExt cx="21081231" cy="7894862"/>
          </a:xfrm>
        </p:grpSpPr>
        <p:sp>
          <p:nvSpPr>
            <p:cNvPr id="1076" name="Line"/>
            <p:cNvSpPr/>
            <p:nvPr/>
          </p:nvSpPr>
          <p:spPr>
            <a:xfrm flipH="1">
              <a:off x="2206323" y="1829853"/>
              <a:ext cx="1233463" cy="164995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7" name="Line"/>
            <p:cNvSpPr/>
            <p:nvPr/>
          </p:nvSpPr>
          <p:spPr>
            <a:xfrm flipH="1" flipV="1">
              <a:off x="5524279" y="777466"/>
              <a:ext cx="2465976" cy="105093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8" name="Line"/>
            <p:cNvSpPr/>
            <p:nvPr/>
          </p:nvSpPr>
          <p:spPr>
            <a:xfrm flipH="1">
              <a:off x="3514413" y="791848"/>
              <a:ext cx="2050693" cy="102216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9" name="Line"/>
            <p:cNvSpPr/>
            <p:nvPr/>
          </p:nvSpPr>
          <p:spPr>
            <a:xfrm flipH="1" flipV="1">
              <a:off x="3520119" y="1788411"/>
              <a:ext cx="1431779" cy="154405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082" name="Group"/>
            <p:cNvGrpSpPr/>
            <p:nvPr/>
          </p:nvGrpSpPr>
          <p:grpSpPr>
            <a:xfrm>
              <a:off x="5039505" y="783"/>
              <a:ext cx="1289221" cy="1408312"/>
              <a:chOff x="0" y="0"/>
              <a:chExt cx="1289220" cy="1408311"/>
            </a:xfrm>
          </p:grpSpPr>
          <p:sp>
            <p:nvSpPr>
              <p:cNvPr id="1080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81" name="k2"/>
              <p:cNvSpPr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085" name="Group"/>
            <p:cNvGrpSpPr/>
            <p:nvPr/>
          </p:nvGrpSpPr>
          <p:grpSpPr>
            <a:xfrm>
              <a:off x="2898664" y="979552"/>
              <a:ext cx="1289222" cy="1408312"/>
              <a:chOff x="0" y="0"/>
              <a:chExt cx="1289220" cy="1408311"/>
            </a:xfrm>
          </p:grpSpPr>
          <p:sp>
            <p:nvSpPr>
              <p:cNvPr id="1083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84" name="k1"/>
              <p:cNvSpPr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088" name="Group"/>
            <p:cNvGrpSpPr/>
            <p:nvPr/>
          </p:nvGrpSpPr>
          <p:grpSpPr>
            <a:xfrm>
              <a:off x="0" y="3488213"/>
              <a:ext cx="4406649" cy="4406650"/>
              <a:chOff x="0" y="0"/>
              <a:chExt cx="4406648" cy="4406648"/>
            </a:xfrm>
          </p:grpSpPr>
          <p:sp>
            <p:nvSpPr>
              <p:cNvPr id="1086" name="Triangle"/>
              <p:cNvSpPr/>
              <p:nvPr/>
            </p:nvSpPr>
            <p:spPr>
              <a:xfrm rot="8100000">
                <a:off x="645338" y="645338"/>
                <a:ext cx="3115973" cy="3115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87" name="X"/>
              <p:cNvSpPr/>
              <p:nvPr/>
            </p:nvSpPr>
            <p:spPr>
              <a:xfrm>
                <a:off x="1943552" y="512610"/>
                <a:ext cx="1160941" cy="28317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2909" sz="6600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grpSp>
          <p:nvGrpSpPr>
            <p:cNvPr id="1091" name="Group"/>
            <p:cNvGrpSpPr/>
            <p:nvPr/>
          </p:nvGrpSpPr>
          <p:grpSpPr>
            <a:xfrm>
              <a:off x="4051660" y="3143607"/>
              <a:ext cx="1778713" cy="1952988"/>
              <a:chOff x="0" y="304800"/>
              <a:chExt cx="1778711" cy="1952986"/>
            </a:xfrm>
          </p:grpSpPr>
          <p:sp>
            <p:nvSpPr>
              <p:cNvPr id="1089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90" name="Y"/>
              <p:cNvSpPr/>
              <p:nvPr/>
            </p:nvSpPr>
            <p:spPr>
              <a:xfrm>
                <a:off x="590196" y="304800"/>
                <a:ext cx="618125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grpSp>
          <p:nvGrpSpPr>
            <p:cNvPr id="1094" name="Group"/>
            <p:cNvGrpSpPr/>
            <p:nvPr/>
          </p:nvGrpSpPr>
          <p:grpSpPr>
            <a:xfrm>
              <a:off x="7023410" y="1538934"/>
              <a:ext cx="1778713" cy="1978388"/>
              <a:chOff x="0" y="279400"/>
              <a:chExt cx="1778711" cy="1978386"/>
            </a:xfrm>
          </p:grpSpPr>
          <p:sp>
            <p:nvSpPr>
              <p:cNvPr id="1092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093" name="Z"/>
              <p:cNvSpPr/>
              <p:nvPr/>
            </p:nvSpPr>
            <p:spPr>
              <a:xfrm>
                <a:off x="590196" y="279400"/>
                <a:ext cx="607370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sp>
          <p:nvSpPr>
            <p:cNvPr id="1095" name="Line"/>
            <p:cNvSpPr/>
            <p:nvPr/>
          </p:nvSpPr>
          <p:spPr>
            <a:xfrm flipH="1">
              <a:off x="14428907" y="813952"/>
              <a:ext cx="1933747" cy="11521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6" name="Line"/>
            <p:cNvSpPr/>
            <p:nvPr/>
          </p:nvSpPr>
          <p:spPr>
            <a:xfrm flipH="1" flipV="1">
              <a:off x="18932974" y="2020037"/>
              <a:ext cx="1241191" cy="12411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7" name="Line"/>
            <p:cNvSpPr/>
            <p:nvPr/>
          </p:nvSpPr>
          <p:spPr>
            <a:xfrm flipH="1" flipV="1">
              <a:off x="16333274" y="830083"/>
              <a:ext cx="2666894" cy="964333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8" name="Line"/>
            <p:cNvSpPr/>
            <p:nvPr/>
          </p:nvSpPr>
          <p:spPr>
            <a:xfrm flipV="1">
              <a:off x="17925112" y="2246095"/>
              <a:ext cx="1241191" cy="100199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101" name="Group"/>
            <p:cNvGrpSpPr/>
            <p:nvPr/>
          </p:nvGrpSpPr>
          <p:grpSpPr>
            <a:xfrm>
              <a:off x="18624649" y="979552"/>
              <a:ext cx="1289221" cy="1408312"/>
              <a:chOff x="0" y="0"/>
              <a:chExt cx="1289220" cy="1408311"/>
            </a:xfrm>
          </p:grpSpPr>
          <p:sp>
            <p:nvSpPr>
              <p:cNvPr id="1099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00" name="k2"/>
              <p:cNvSpPr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104" name="Group"/>
            <p:cNvGrpSpPr/>
            <p:nvPr/>
          </p:nvGrpSpPr>
          <p:grpSpPr>
            <a:xfrm>
              <a:off x="15821533" y="0"/>
              <a:ext cx="1289221" cy="1408312"/>
              <a:chOff x="0" y="0"/>
              <a:chExt cx="1289220" cy="1408311"/>
            </a:xfrm>
          </p:grpSpPr>
          <p:sp>
            <p:nvSpPr>
              <p:cNvPr id="1102" name="Circle"/>
              <p:cNvSpPr/>
              <p:nvPr/>
            </p:nvSpPr>
            <p:spPr>
              <a:xfrm>
                <a:off x="14600" y="187016"/>
                <a:ext cx="1221295" cy="122129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03" name="k1"/>
              <p:cNvSpPr/>
              <p:nvPr/>
            </p:nvSpPr>
            <p:spPr>
              <a:xfrm>
                <a:off x="0" y="0"/>
                <a:ext cx="1289221" cy="1323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107" name="Group"/>
            <p:cNvGrpSpPr/>
            <p:nvPr/>
          </p:nvGrpSpPr>
          <p:grpSpPr>
            <a:xfrm>
              <a:off x="16974529" y="3173144"/>
              <a:ext cx="1778713" cy="1889488"/>
              <a:chOff x="0" y="368300"/>
              <a:chExt cx="1778711" cy="1889486"/>
            </a:xfrm>
          </p:grpSpPr>
          <p:sp>
            <p:nvSpPr>
              <p:cNvPr id="1105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06" name="Y"/>
              <p:cNvSpPr/>
              <p:nvPr/>
            </p:nvSpPr>
            <p:spPr>
              <a:xfrm>
                <a:off x="666396" y="368300"/>
                <a:ext cx="618125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grpSp>
          <p:nvGrpSpPr>
            <p:cNvPr id="1110" name="Group"/>
            <p:cNvGrpSpPr/>
            <p:nvPr/>
          </p:nvGrpSpPr>
          <p:grpSpPr>
            <a:xfrm>
              <a:off x="19302519" y="3092519"/>
              <a:ext cx="1778713" cy="1902187"/>
              <a:chOff x="0" y="355600"/>
              <a:chExt cx="1778711" cy="1902186"/>
            </a:xfrm>
          </p:grpSpPr>
          <p:sp>
            <p:nvSpPr>
              <p:cNvPr id="1108" name="Triangle"/>
              <p:cNvSpPr/>
              <p:nvPr/>
            </p:nvSpPr>
            <p:spPr>
              <a:xfrm rot="8100000">
                <a:off x="251597" y="748449"/>
                <a:ext cx="1275518" cy="1239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09" name="Z"/>
              <p:cNvSpPr/>
              <p:nvPr/>
            </p:nvSpPr>
            <p:spPr>
              <a:xfrm>
                <a:off x="666396" y="355600"/>
                <a:ext cx="607370" cy="1476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grpSp>
          <p:nvGrpSpPr>
            <p:cNvPr id="1113" name="Group"/>
            <p:cNvGrpSpPr/>
            <p:nvPr/>
          </p:nvGrpSpPr>
          <p:grpSpPr>
            <a:xfrm>
              <a:off x="12209648" y="1993757"/>
              <a:ext cx="4406650" cy="4406649"/>
              <a:chOff x="0" y="0"/>
              <a:chExt cx="4406648" cy="4406648"/>
            </a:xfrm>
          </p:grpSpPr>
          <p:sp>
            <p:nvSpPr>
              <p:cNvPr id="1111" name="Triangle"/>
              <p:cNvSpPr/>
              <p:nvPr/>
            </p:nvSpPr>
            <p:spPr>
              <a:xfrm rot="8100000">
                <a:off x="645338" y="645338"/>
                <a:ext cx="3115973" cy="3115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112" name="X"/>
              <p:cNvSpPr/>
              <p:nvPr/>
            </p:nvSpPr>
            <p:spPr>
              <a:xfrm>
                <a:off x="1943552" y="385610"/>
                <a:ext cx="1160941" cy="28317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2909" sz="6600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sp>
          <p:nvSpPr>
            <p:cNvPr id="1114" name="Line"/>
            <p:cNvSpPr/>
            <p:nvPr/>
          </p:nvSpPr>
          <p:spPr>
            <a:xfrm>
              <a:off x="9403584" y="2673170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5" name="Line"/>
            <p:cNvSpPr/>
            <p:nvPr/>
          </p:nvSpPr>
          <p:spPr>
            <a:xfrm>
              <a:off x="9403584" y="4214062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6" name="Line"/>
            <p:cNvSpPr/>
            <p:nvPr/>
          </p:nvSpPr>
          <p:spPr>
            <a:xfrm>
              <a:off x="9403584" y="5744959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7" name="Line"/>
            <p:cNvSpPr/>
            <p:nvPr/>
          </p:nvSpPr>
          <p:spPr>
            <a:xfrm>
              <a:off x="9403584" y="1281200"/>
              <a:ext cx="2594622" cy="1"/>
            </a:xfrm>
            <a:prstGeom prst="line">
              <a:avLst/>
            </a:prstGeom>
            <a:noFill/>
            <a:ln w="139700" cap="rnd">
              <a:solidFill>
                <a:srgbClr val="000000"/>
              </a:solidFill>
              <a:custDash>
                <a:ds d="100000" sp="200000"/>
              </a:custDash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AVL Trees: Sing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Single Rotation</a:t>
            </a:r>
          </a:p>
        </p:txBody>
      </p:sp>
      <p:sp>
        <p:nvSpPr>
          <p:cNvPr id="1121" name="Insertion of 6 breaks AVL property at 8 (not 5!), but is fixed with a single rotation (we “rotate 8 right” by grabbing 7 and hoisting it up)"/>
          <p:cNvSpPr/>
          <p:nvPr/>
        </p:nvSpPr>
        <p:spPr>
          <a:xfrm>
            <a:off x="2417037" y="10154760"/>
            <a:ext cx="19549927" cy="2923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>
            <a:lvl1pPr algn="l" defTabSz="1591055">
              <a:defRPr sz="5916"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Insertion of 6 breaks AVL property at 8 (not 5!), but is fixed with a single rotation (we “rotate 8 right” by grabbing 7 and hoisting it up)</a:t>
            </a:r>
          </a:p>
        </p:txBody>
      </p:sp>
      <p:sp>
        <p:nvSpPr>
          <p:cNvPr id="1122" name="Line"/>
          <p:cNvSpPr/>
          <p:nvPr/>
        </p:nvSpPr>
        <p:spPr>
          <a:xfrm flipH="1">
            <a:off x="6309124" y="6688691"/>
            <a:ext cx="987270" cy="1293182"/>
          </a:xfrm>
          <a:prstGeom prst="line">
            <a:avLst/>
          </a:prstGeom>
          <a:ln w="50800">
            <a:solidFill>
              <a:srgbClr val="941100"/>
            </a:solidFill>
            <a:custDash>
              <a:ds d="200000" sp="200000"/>
            </a:custDash>
            <a:miter lim="400000"/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3" name="Line"/>
          <p:cNvSpPr/>
          <p:nvPr/>
        </p:nvSpPr>
        <p:spPr>
          <a:xfrm flipH="1">
            <a:off x="2482396" y="4947176"/>
            <a:ext cx="1659950" cy="1609580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4" name="Line"/>
          <p:cNvSpPr/>
          <p:nvPr/>
        </p:nvSpPr>
        <p:spPr>
          <a:xfrm flipH="1">
            <a:off x="4201285" y="6617164"/>
            <a:ext cx="1477692" cy="1373097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5" name="Line"/>
          <p:cNvSpPr/>
          <p:nvPr/>
        </p:nvSpPr>
        <p:spPr>
          <a:xfrm flipH="1" flipV="1">
            <a:off x="6184282" y="3916275"/>
            <a:ext cx="2415629" cy="1029474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6" name="Line"/>
          <p:cNvSpPr/>
          <p:nvPr/>
        </p:nvSpPr>
        <p:spPr>
          <a:xfrm flipH="1">
            <a:off x="4215450" y="3930363"/>
            <a:ext cx="2008825" cy="1001298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7" name="Line"/>
          <p:cNvSpPr/>
          <p:nvPr/>
        </p:nvSpPr>
        <p:spPr>
          <a:xfrm flipH="1" flipV="1">
            <a:off x="4221040" y="4906581"/>
            <a:ext cx="1451866" cy="1697458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28" name="Line"/>
          <p:cNvSpPr/>
          <p:nvPr/>
        </p:nvSpPr>
        <p:spPr>
          <a:xfrm flipH="1">
            <a:off x="7419362" y="4820746"/>
            <a:ext cx="974924" cy="1675456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131" name="Group"/>
          <p:cNvGrpSpPr/>
          <p:nvPr/>
        </p:nvGrpSpPr>
        <p:grpSpPr>
          <a:xfrm>
            <a:off x="5723706" y="3108700"/>
            <a:ext cx="1196361" cy="1426309"/>
            <a:chOff x="0" y="0"/>
            <a:chExt cx="1196359" cy="1426307"/>
          </a:xfrm>
        </p:grpSpPr>
        <p:sp>
          <p:nvSpPr>
            <p:cNvPr id="1129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30" name="5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</p:grpSp>
      <p:grpSp>
        <p:nvGrpSpPr>
          <p:cNvPr id="1134" name="Group"/>
          <p:cNvGrpSpPr/>
          <p:nvPr/>
        </p:nvGrpSpPr>
        <p:grpSpPr>
          <a:xfrm>
            <a:off x="3607608" y="4055088"/>
            <a:ext cx="1196361" cy="1426308"/>
            <a:chOff x="0" y="0"/>
            <a:chExt cx="1196359" cy="1426307"/>
          </a:xfrm>
        </p:grpSpPr>
        <p:sp>
          <p:nvSpPr>
            <p:cNvPr id="1132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33" name="2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1137" name="Group"/>
          <p:cNvGrpSpPr/>
          <p:nvPr/>
        </p:nvGrpSpPr>
        <p:grpSpPr>
          <a:xfrm>
            <a:off x="7839806" y="4055088"/>
            <a:ext cx="1196361" cy="1426308"/>
            <a:chOff x="0" y="0"/>
            <a:chExt cx="1196359" cy="1426307"/>
          </a:xfrm>
        </p:grpSpPr>
        <p:sp>
          <p:nvSpPr>
            <p:cNvPr id="1135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36" name="8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8</a:t>
              </a:r>
            </a:p>
          </p:txBody>
        </p:sp>
      </p:grpSp>
      <p:grpSp>
        <p:nvGrpSpPr>
          <p:cNvPr id="1140" name="Group"/>
          <p:cNvGrpSpPr/>
          <p:nvPr/>
        </p:nvGrpSpPr>
        <p:grpSpPr>
          <a:xfrm>
            <a:off x="5086718" y="5672985"/>
            <a:ext cx="1196361" cy="1426309"/>
            <a:chOff x="0" y="0"/>
            <a:chExt cx="1196359" cy="1426307"/>
          </a:xfrm>
        </p:grpSpPr>
        <p:sp>
          <p:nvSpPr>
            <p:cNvPr id="1138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39" name="4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</p:grpSp>
      <p:grpSp>
        <p:nvGrpSpPr>
          <p:cNvPr id="1143" name="Group"/>
          <p:cNvGrpSpPr/>
          <p:nvPr/>
        </p:nvGrpSpPr>
        <p:grpSpPr>
          <a:xfrm>
            <a:off x="1891690" y="5672985"/>
            <a:ext cx="1196361" cy="1426309"/>
            <a:chOff x="0" y="0"/>
            <a:chExt cx="1196359" cy="1426307"/>
          </a:xfrm>
        </p:grpSpPr>
        <p:sp>
          <p:nvSpPr>
            <p:cNvPr id="1141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42" name="1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1146" name="Group"/>
          <p:cNvGrpSpPr/>
          <p:nvPr/>
        </p:nvGrpSpPr>
        <p:grpSpPr>
          <a:xfrm>
            <a:off x="6799991" y="5658474"/>
            <a:ext cx="1196361" cy="1426308"/>
            <a:chOff x="0" y="0"/>
            <a:chExt cx="1196359" cy="1426307"/>
          </a:xfrm>
        </p:grpSpPr>
        <p:sp>
          <p:nvSpPr>
            <p:cNvPr id="1144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45" name="7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7</a:t>
              </a:r>
            </a:p>
          </p:txBody>
        </p:sp>
      </p:grpSp>
      <p:grpSp>
        <p:nvGrpSpPr>
          <p:cNvPr id="1149" name="Group"/>
          <p:cNvGrpSpPr/>
          <p:nvPr/>
        </p:nvGrpSpPr>
        <p:grpSpPr>
          <a:xfrm>
            <a:off x="3598887" y="7110660"/>
            <a:ext cx="1196361" cy="1426309"/>
            <a:chOff x="0" y="0"/>
            <a:chExt cx="1196359" cy="1426307"/>
          </a:xfrm>
        </p:grpSpPr>
        <p:sp>
          <p:nvSpPr>
            <p:cNvPr id="1147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48" name="3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1152" name="Group"/>
          <p:cNvGrpSpPr/>
          <p:nvPr/>
        </p:nvGrpSpPr>
        <p:grpSpPr>
          <a:xfrm>
            <a:off x="5723707" y="7108312"/>
            <a:ext cx="1196361" cy="1426309"/>
            <a:chOff x="0" y="0"/>
            <a:chExt cx="1196359" cy="1426307"/>
          </a:xfrm>
        </p:grpSpPr>
        <p:sp>
          <p:nvSpPr>
            <p:cNvPr id="1150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51" name="6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</p:grpSp>
      <p:sp>
        <p:nvSpPr>
          <p:cNvPr id="1153" name="Line"/>
          <p:cNvSpPr/>
          <p:nvPr/>
        </p:nvSpPr>
        <p:spPr>
          <a:xfrm>
            <a:off x="9621581" y="6386139"/>
            <a:ext cx="3578740" cy="1"/>
          </a:xfrm>
          <a:prstGeom prst="line">
            <a:avLst/>
          </a:prstGeom>
          <a:ln w="127000" cap="rnd">
            <a:solidFill>
              <a:srgbClr val="000000"/>
            </a:solidFill>
            <a:custDash>
              <a:ds d="100000" sp="200000"/>
            </a:custDash>
            <a:tailEnd type="triangle"/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54" name="Line"/>
          <p:cNvSpPr/>
          <p:nvPr/>
        </p:nvSpPr>
        <p:spPr>
          <a:xfrm flipH="1">
            <a:off x="20082022" y="4914068"/>
            <a:ext cx="974924" cy="1675456"/>
          </a:xfrm>
          <a:prstGeom prst="line">
            <a:avLst/>
          </a:prstGeom>
          <a:ln w="50800">
            <a:solidFill>
              <a:srgbClr val="941100"/>
            </a:solidFill>
            <a:custDash>
              <a:ds d="200000" sp="200000"/>
            </a:custDash>
            <a:miter lim="400000"/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55" name="Line"/>
          <p:cNvSpPr/>
          <p:nvPr/>
        </p:nvSpPr>
        <p:spPr>
          <a:xfrm flipH="1">
            <a:off x="15191327" y="4973955"/>
            <a:ext cx="1659950" cy="1609580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56" name="Line"/>
          <p:cNvSpPr/>
          <p:nvPr/>
        </p:nvSpPr>
        <p:spPr>
          <a:xfrm flipH="1">
            <a:off x="16910216" y="6643943"/>
            <a:ext cx="1477693" cy="1373097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57" name="Line"/>
          <p:cNvSpPr/>
          <p:nvPr/>
        </p:nvSpPr>
        <p:spPr>
          <a:xfrm flipH="1" flipV="1">
            <a:off x="18893212" y="3943054"/>
            <a:ext cx="2415629" cy="1029474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58" name="Line"/>
          <p:cNvSpPr/>
          <p:nvPr/>
        </p:nvSpPr>
        <p:spPr>
          <a:xfrm flipH="1">
            <a:off x="16924383" y="3957142"/>
            <a:ext cx="2008825" cy="1001298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59" name="Line"/>
          <p:cNvSpPr/>
          <p:nvPr/>
        </p:nvSpPr>
        <p:spPr>
          <a:xfrm flipH="1" flipV="1">
            <a:off x="16929972" y="4933360"/>
            <a:ext cx="1451866" cy="1697458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60" name="Line"/>
          <p:cNvSpPr/>
          <p:nvPr/>
        </p:nvSpPr>
        <p:spPr>
          <a:xfrm>
            <a:off x="21103216" y="4847525"/>
            <a:ext cx="1389093" cy="1564407"/>
          </a:xfrm>
          <a:prstGeom prst="line">
            <a:avLst/>
          </a:prstGeom>
          <a:ln w="50800">
            <a:solidFill>
              <a:srgbClr val="941100"/>
            </a:solidFill>
            <a:custDash>
              <a:ds d="200000" sp="200000"/>
            </a:custDash>
            <a:miter lim="400000"/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163" name="Group"/>
          <p:cNvGrpSpPr/>
          <p:nvPr/>
        </p:nvGrpSpPr>
        <p:grpSpPr>
          <a:xfrm>
            <a:off x="18432637" y="3135479"/>
            <a:ext cx="1196361" cy="1426309"/>
            <a:chOff x="0" y="0"/>
            <a:chExt cx="1196359" cy="1426307"/>
          </a:xfrm>
        </p:grpSpPr>
        <p:sp>
          <p:nvSpPr>
            <p:cNvPr id="1161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62" name="5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5</a:t>
              </a:r>
            </a:p>
          </p:txBody>
        </p:sp>
      </p:grpSp>
      <p:grpSp>
        <p:nvGrpSpPr>
          <p:cNvPr id="1166" name="Group"/>
          <p:cNvGrpSpPr/>
          <p:nvPr/>
        </p:nvGrpSpPr>
        <p:grpSpPr>
          <a:xfrm>
            <a:off x="16316538" y="4081867"/>
            <a:ext cx="1196361" cy="1426308"/>
            <a:chOff x="0" y="0"/>
            <a:chExt cx="1196359" cy="1426307"/>
          </a:xfrm>
        </p:grpSpPr>
        <p:sp>
          <p:nvSpPr>
            <p:cNvPr id="1164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65" name="2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1169" name="Group"/>
          <p:cNvGrpSpPr/>
          <p:nvPr/>
        </p:nvGrpSpPr>
        <p:grpSpPr>
          <a:xfrm>
            <a:off x="17795650" y="5699764"/>
            <a:ext cx="1196361" cy="1426309"/>
            <a:chOff x="0" y="0"/>
            <a:chExt cx="1196359" cy="1426307"/>
          </a:xfrm>
        </p:grpSpPr>
        <p:sp>
          <p:nvSpPr>
            <p:cNvPr id="1167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68" name="4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4</a:t>
              </a:r>
            </a:p>
          </p:txBody>
        </p:sp>
      </p:grpSp>
      <p:grpSp>
        <p:nvGrpSpPr>
          <p:cNvPr id="1172" name="Group"/>
          <p:cNvGrpSpPr/>
          <p:nvPr/>
        </p:nvGrpSpPr>
        <p:grpSpPr>
          <a:xfrm>
            <a:off x="14600623" y="5699764"/>
            <a:ext cx="1196361" cy="1426309"/>
            <a:chOff x="0" y="0"/>
            <a:chExt cx="1196359" cy="1426307"/>
          </a:xfrm>
        </p:grpSpPr>
        <p:sp>
          <p:nvSpPr>
            <p:cNvPr id="1170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71" name="1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1175" name="Group"/>
          <p:cNvGrpSpPr/>
          <p:nvPr/>
        </p:nvGrpSpPr>
        <p:grpSpPr>
          <a:xfrm>
            <a:off x="20550212" y="4088847"/>
            <a:ext cx="1196361" cy="1426308"/>
            <a:chOff x="0" y="0"/>
            <a:chExt cx="1196359" cy="1426307"/>
          </a:xfrm>
        </p:grpSpPr>
        <p:sp>
          <p:nvSpPr>
            <p:cNvPr id="1173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74" name="7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7</a:t>
              </a:r>
            </a:p>
          </p:txBody>
        </p:sp>
      </p:grpSp>
      <p:grpSp>
        <p:nvGrpSpPr>
          <p:cNvPr id="1178" name="Group"/>
          <p:cNvGrpSpPr/>
          <p:nvPr/>
        </p:nvGrpSpPr>
        <p:grpSpPr>
          <a:xfrm>
            <a:off x="16307820" y="7137439"/>
            <a:ext cx="1196361" cy="1426308"/>
            <a:chOff x="0" y="0"/>
            <a:chExt cx="1196359" cy="1426307"/>
          </a:xfrm>
        </p:grpSpPr>
        <p:sp>
          <p:nvSpPr>
            <p:cNvPr id="1176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77" name="3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1181" name="Group"/>
          <p:cNvGrpSpPr/>
          <p:nvPr/>
        </p:nvGrpSpPr>
        <p:grpSpPr>
          <a:xfrm>
            <a:off x="19628997" y="5666325"/>
            <a:ext cx="1196361" cy="1426309"/>
            <a:chOff x="0" y="0"/>
            <a:chExt cx="1196359" cy="1426307"/>
          </a:xfrm>
        </p:grpSpPr>
        <p:sp>
          <p:nvSpPr>
            <p:cNvPr id="1179" name="Circle"/>
            <p:cNvSpPr/>
            <p:nvPr/>
          </p:nvSpPr>
          <p:spPr>
            <a:xfrm>
              <a:off x="0" y="229947"/>
              <a:ext cx="1196360" cy="1196361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180" name="6"/>
            <p:cNvSpPr/>
            <p:nvPr/>
          </p:nvSpPr>
          <p:spPr>
            <a:xfrm>
              <a:off x="285123" y="0"/>
              <a:ext cx="626114" cy="1296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b="1" baseline="-15119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AVL Trees: Sing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Single Rotation</a:t>
            </a:r>
          </a:p>
        </p:txBody>
      </p:sp>
      <p:grpSp>
        <p:nvGrpSpPr>
          <p:cNvPr id="1228" name="Group"/>
          <p:cNvGrpSpPr/>
          <p:nvPr/>
        </p:nvGrpSpPr>
        <p:grpSpPr>
          <a:xfrm>
            <a:off x="934388" y="2600494"/>
            <a:ext cx="22787970" cy="8079340"/>
            <a:chOff x="0" y="0"/>
            <a:chExt cx="22787968" cy="8079339"/>
          </a:xfrm>
        </p:grpSpPr>
        <p:grpSp>
          <p:nvGrpSpPr>
            <p:cNvPr id="1203" name="Group"/>
            <p:cNvGrpSpPr/>
            <p:nvPr/>
          </p:nvGrpSpPr>
          <p:grpSpPr>
            <a:xfrm>
              <a:off x="13256335" y="0"/>
              <a:ext cx="9531634" cy="6488861"/>
              <a:chOff x="0" y="0"/>
              <a:chExt cx="9531633" cy="6488860"/>
            </a:xfrm>
          </p:grpSpPr>
          <p:sp>
            <p:nvSpPr>
              <p:cNvPr id="1184" name="Line"/>
              <p:cNvSpPr/>
              <p:nvPr/>
            </p:nvSpPr>
            <p:spPr>
              <a:xfrm flipH="1">
                <a:off x="841421" y="1859509"/>
                <a:ext cx="1253990" cy="1677412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185" name="Line"/>
              <p:cNvSpPr/>
              <p:nvPr/>
            </p:nvSpPr>
            <p:spPr>
              <a:xfrm flipH="1" flipV="1">
                <a:off x="4214594" y="789608"/>
                <a:ext cx="3070186" cy="1247602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186" name="Line"/>
              <p:cNvSpPr/>
              <p:nvPr/>
            </p:nvSpPr>
            <p:spPr>
              <a:xfrm flipH="1">
                <a:off x="2171280" y="804229"/>
                <a:ext cx="2084821" cy="1039177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187" name="Line"/>
              <p:cNvSpPr/>
              <p:nvPr/>
            </p:nvSpPr>
            <p:spPr>
              <a:xfrm flipH="1" flipV="1">
                <a:off x="2177082" y="1817378"/>
                <a:ext cx="1455606" cy="1569746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grpSp>
            <p:nvGrpSpPr>
              <p:cNvPr id="1190" name="Group"/>
              <p:cNvGrpSpPr/>
              <p:nvPr/>
            </p:nvGrpSpPr>
            <p:grpSpPr>
              <a:xfrm>
                <a:off x="3721752" y="0"/>
                <a:ext cx="1310677" cy="1431749"/>
                <a:chOff x="0" y="0"/>
                <a:chExt cx="1310675" cy="1431748"/>
              </a:xfrm>
            </p:grpSpPr>
            <p:sp>
              <p:nvSpPr>
                <p:cNvPr id="1188" name="Circle"/>
                <p:cNvSpPr/>
                <p:nvPr/>
              </p:nvSpPr>
              <p:spPr>
                <a:xfrm>
                  <a:off x="14842" y="190128"/>
                  <a:ext cx="1241621" cy="1241621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189" name="k2"/>
                <p:cNvSpPr/>
                <p:nvPr/>
              </p:nvSpPr>
              <p:spPr>
                <a:xfrm>
                  <a:off x="0" y="0"/>
                  <a:ext cx="1310676" cy="13451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2</a:t>
                  </a:r>
                </a:p>
              </p:txBody>
            </p:sp>
          </p:grpSp>
          <p:grpSp>
            <p:nvGrpSpPr>
              <p:cNvPr id="1193" name="Group"/>
              <p:cNvGrpSpPr/>
              <p:nvPr/>
            </p:nvGrpSpPr>
            <p:grpSpPr>
              <a:xfrm>
                <a:off x="1545284" y="995057"/>
                <a:ext cx="1310677" cy="1431749"/>
                <a:chOff x="0" y="0"/>
                <a:chExt cx="1310675" cy="1431748"/>
              </a:xfrm>
            </p:grpSpPr>
            <p:sp>
              <p:nvSpPr>
                <p:cNvPr id="1191" name="Circle"/>
                <p:cNvSpPr/>
                <p:nvPr/>
              </p:nvSpPr>
              <p:spPr>
                <a:xfrm>
                  <a:off x="14842" y="190128"/>
                  <a:ext cx="1241621" cy="1241621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192" name="k1"/>
                <p:cNvSpPr/>
                <p:nvPr/>
              </p:nvSpPr>
              <p:spPr>
                <a:xfrm>
                  <a:off x="0" y="0"/>
                  <a:ext cx="1310676" cy="13451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1</a:t>
                  </a:r>
                </a:p>
              </p:txBody>
            </p:sp>
          </p:grpSp>
          <p:grpSp>
            <p:nvGrpSpPr>
              <p:cNvPr id="1196" name="Group"/>
              <p:cNvGrpSpPr/>
              <p:nvPr/>
            </p:nvGrpSpPr>
            <p:grpSpPr>
              <a:xfrm>
                <a:off x="5051649" y="2008876"/>
                <a:ext cx="4479985" cy="4479985"/>
                <a:chOff x="0" y="0"/>
                <a:chExt cx="4479983" cy="4479983"/>
              </a:xfrm>
            </p:grpSpPr>
            <p:sp>
              <p:nvSpPr>
                <p:cNvPr id="1194" name="Triangle"/>
                <p:cNvSpPr/>
                <p:nvPr/>
              </p:nvSpPr>
              <p:spPr>
                <a:xfrm rot="8100000">
                  <a:off x="656078" y="656078"/>
                  <a:ext cx="3167828" cy="31678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195" name="Z"/>
                <p:cNvSpPr/>
                <p:nvPr/>
              </p:nvSpPr>
              <p:spPr>
                <a:xfrm>
                  <a:off x="2011883" y="488766"/>
                  <a:ext cx="1180261" cy="287888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2909" sz="6600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Z</a:t>
                  </a:r>
                </a:p>
              </p:txBody>
            </p:sp>
          </p:grpSp>
          <p:grpSp>
            <p:nvGrpSpPr>
              <p:cNvPr id="1199" name="Group"/>
              <p:cNvGrpSpPr/>
              <p:nvPr/>
            </p:nvGrpSpPr>
            <p:grpSpPr>
              <a:xfrm>
                <a:off x="2717469" y="3202754"/>
                <a:ext cx="1808314" cy="1977862"/>
                <a:chOff x="0" y="317500"/>
                <a:chExt cx="1808313" cy="1977860"/>
              </a:xfrm>
            </p:grpSpPr>
            <p:sp>
              <p:nvSpPr>
                <p:cNvPr id="1197" name="Triangle"/>
                <p:cNvSpPr/>
                <p:nvPr/>
              </p:nvSpPr>
              <p:spPr>
                <a:xfrm rot="8100000">
                  <a:off x="255784" y="760905"/>
                  <a:ext cx="1296745" cy="1260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198" name="Y"/>
                <p:cNvSpPr/>
                <p:nvPr/>
              </p:nvSpPr>
              <p:spPr>
                <a:xfrm>
                  <a:off x="638118" y="317500"/>
                  <a:ext cx="628411" cy="15012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Y</a:t>
                  </a:r>
                </a:p>
              </p:txBody>
            </p:sp>
          </p:grpSp>
          <p:grpSp>
            <p:nvGrpSpPr>
              <p:cNvPr id="1202" name="Group"/>
              <p:cNvGrpSpPr/>
              <p:nvPr/>
            </p:nvGrpSpPr>
            <p:grpSpPr>
              <a:xfrm>
                <a:off x="0" y="3139254"/>
                <a:ext cx="1808314" cy="2041362"/>
                <a:chOff x="0" y="254000"/>
                <a:chExt cx="1808313" cy="2041360"/>
              </a:xfrm>
            </p:grpSpPr>
            <p:sp>
              <p:nvSpPr>
                <p:cNvPr id="1200" name="Triangle"/>
                <p:cNvSpPr/>
                <p:nvPr/>
              </p:nvSpPr>
              <p:spPr>
                <a:xfrm rot="8100000">
                  <a:off x="255784" y="760905"/>
                  <a:ext cx="1296745" cy="1260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01" name="X"/>
                <p:cNvSpPr/>
                <p:nvPr/>
              </p:nvSpPr>
              <p:spPr>
                <a:xfrm>
                  <a:off x="663518" y="254000"/>
                  <a:ext cx="660062" cy="15012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X</a:t>
                  </a:r>
                </a:p>
              </p:txBody>
            </p:sp>
          </p:grpSp>
        </p:grpSp>
        <p:grpSp>
          <p:nvGrpSpPr>
            <p:cNvPr id="1227" name="Group"/>
            <p:cNvGrpSpPr/>
            <p:nvPr/>
          </p:nvGrpSpPr>
          <p:grpSpPr>
            <a:xfrm>
              <a:off x="0" y="229910"/>
              <a:ext cx="12019564" cy="7849430"/>
              <a:chOff x="0" y="0"/>
              <a:chExt cx="12019563" cy="7849428"/>
            </a:xfrm>
          </p:grpSpPr>
          <p:sp>
            <p:nvSpPr>
              <p:cNvPr id="1204" name="Line"/>
              <p:cNvSpPr/>
              <p:nvPr/>
            </p:nvSpPr>
            <p:spPr>
              <a:xfrm flipH="1">
                <a:off x="917313" y="827498"/>
                <a:ext cx="1722748" cy="864120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05" name="Line"/>
              <p:cNvSpPr/>
              <p:nvPr/>
            </p:nvSpPr>
            <p:spPr>
              <a:xfrm flipH="1" flipV="1">
                <a:off x="5534709" y="1887287"/>
                <a:ext cx="980294" cy="1428215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06" name="Line"/>
              <p:cNvSpPr/>
              <p:nvPr/>
            </p:nvSpPr>
            <p:spPr>
              <a:xfrm flipH="1" flipV="1">
                <a:off x="2610193" y="843898"/>
                <a:ext cx="2711277" cy="980381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07" name="Line"/>
              <p:cNvSpPr/>
              <p:nvPr/>
            </p:nvSpPr>
            <p:spPr>
              <a:xfrm flipV="1">
                <a:off x="4177269" y="1963483"/>
                <a:ext cx="1415536" cy="1172221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grpSp>
            <p:nvGrpSpPr>
              <p:cNvPr id="1210" name="Group"/>
              <p:cNvGrpSpPr/>
              <p:nvPr/>
            </p:nvGrpSpPr>
            <p:grpSpPr>
              <a:xfrm>
                <a:off x="4939700" y="995854"/>
                <a:ext cx="1310676" cy="1431749"/>
                <a:chOff x="0" y="0"/>
                <a:chExt cx="1310675" cy="1431748"/>
              </a:xfrm>
            </p:grpSpPr>
            <p:sp>
              <p:nvSpPr>
                <p:cNvPr id="1208" name="Circle"/>
                <p:cNvSpPr/>
                <p:nvPr/>
              </p:nvSpPr>
              <p:spPr>
                <a:xfrm>
                  <a:off x="14842" y="190128"/>
                  <a:ext cx="1241621" cy="1241621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09" name="k2"/>
                <p:cNvSpPr/>
                <p:nvPr/>
              </p:nvSpPr>
              <p:spPr>
                <a:xfrm>
                  <a:off x="0" y="0"/>
                  <a:ext cx="1310676" cy="13451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2</a:t>
                  </a:r>
                </a:p>
              </p:txBody>
            </p:sp>
          </p:grpSp>
          <p:grpSp>
            <p:nvGrpSpPr>
              <p:cNvPr id="1213" name="Group"/>
              <p:cNvGrpSpPr/>
              <p:nvPr/>
            </p:nvGrpSpPr>
            <p:grpSpPr>
              <a:xfrm>
                <a:off x="2089935" y="0"/>
                <a:ext cx="1310676" cy="1431749"/>
                <a:chOff x="0" y="0"/>
                <a:chExt cx="1310675" cy="1431748"/>
              </a:xfrm>
            </p:grpSpPr>
            <p:sp>
              <p:nvSpPr>
                <p:cNvPr id="1211" name="Circle"/>
                <p:cNvSpPr/>
                <p:nvPr/>
              </p:nvSpPr>
              <p:spPr>
                <a:xfrm>
                  <a:off x="14842" y="190128"/>
                  <a:ext cx="1241621" cy="1241621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12" name="k1"/>
                <p:cNvSpPr/>
                <p:nvPr/>
              </p:nvSpPr>
              <p:spPr>
                <a:xfrm>
                  <a:off x="0" y="0"/>
                  <a:ext cx="1310676" cy="13451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1</a:t>
                  </a:r>
                </a:p>
              </p:txBody>
            </p:sp>
          </p:grpSp>
          <p:grpSp>
            <p:nvGrpSpPr>
              <p:cNvPr id="1216" name="Group"/>
              <p:cNvGrpSpPr/>
              <p:nvPr/>
            </p:nvGrpSpPr>
            <p:grpSpPr>
              <a:xfrm>
                <a:off x="3262119" y="2964772"/>
                <a:ext cx="1808314" cy="1965161"/>
                <a:chOff x="0" y="330200"/>
                <a:chExt cx="1808313" cy="1965160"/>
              </a:xfrm>
            </p:grpSpPr>
            <p:sp>
              <p:nvSpPr>
                <p:cNvPr id="1214" name="Triangle"/>
                <p:cNvSpPr/>
                <p:nvPr/>
              </p:nvSpPr>
              <p:spPr>
                <a:xfrm rot="8100000">
                  <a:off x="255784" y="760905"/>
                  <a:ext cx="1296745" cy="1260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15" name="Y"/>
                <p:cNvSpPr/>
                <p:nvPr/>
              </p:nvSpPr>
              <p:spPr>
                <a:xfrm>
                  <a:off x="638118" y="330200"/>
                  <a:ext cx="628411" cy="15012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Y</a:t>
                  </a:r>
                </a:p>
              </p:txBody>
            </p:sp>
          </p:grpSp>
          <p:grpSp>
            <p:nvGrpSpPr>
              <p:cNvPr id="1219" name="Group"/>
              <p:cNvGrpSpPr/>
              <p:nvPr/>
            </p:nvGrpSpPr>
            <p:grpSpPr>
              <a:xfrm>
                <a:off x="0" y="1575677"/>
                <a:ext cx="1808314" cy="1939761"/>
                <a:chOff x="0" y="355600"/>
                <a:chExt cx="1808313" cy="1939760"/>
              </a:xfrm>
            </p:grpSpPr>
            <p:sp>
              <p:nvSpPr>
                <p:cNvPr id="1217" name="Triangle"/>
                <p:cNvSpPr/>
                <p:nvPr/>
              </p:nvSpPr>
              <p:spPr>
                <a:xfrm rot="8100000">
                  <a:off x="255784" y="760905"/>
                  <a:ext cx="1296745" cy="1260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18" name="X"/>
                <p:cNvSpPr/>
                <p:nvPr/>
              </p:nvSpPr>
              <p:spPr>
                <a:xfrm>
                  <a:off x="600018" y="355600"/>
                  <a:ext cx="660062" cy="15012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X</a:t>
                  </a:r>
                </a:p>
              </p:txBody>
            </p:sp>
          </p:grpSp>
          <p:grpSp>
            <p:nvGrpSpPr>
              <p:cNvPr id="1222" name="Group"/>
              <p:cNvGrpSpPr/>
              <p:nvPr/>
            </p:nvGrpSpPr>
            <p:grpSpPr>
              <a:xfrm>
                <a:off x="4304977" y="3369444"/>
                <a:ext cx="4479985" cy="4479985"/>
                <a:chOff x="0" y="0"/>
                <a:chExt cx="4479983" cy="4479983"/>
              </a:xfrm>
            </p:grpSpPr>
            <p:sp>
              <p:nvSpPr>
                <p:cNvPr id="1220" name="Triangle"/>
                <p:cNvSpPr/>
                <p:nvPr/>
              </p:nvSpPr>
              <p:spPr>
                <a:xfrm rot="8100000">
                  <a:off x="656078" y="656078"/>
                  <a:ext cx="3167828" cy="31678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21" name="Z"/>
                <p:cNvSpPr/>
                <p:nvPr/>
              </p:nvSpPr>
              <p:spPr>
                <a:xfrm>
                  <a:off x="1986483" y="361766"/>
                  <a:ext cx="1180261" cy="287888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2909" sz="6600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Z</a:t>
                  </a:r>
                </a:p>
              </p:txBody>
            </p:sp>
          </p:grpSp>
          <p:sp>
            <p:nvSpPr>
              <p:cNvPr id="1223" name="Line"/>
              <p:cNvSpPr/>
              <p:nvPr/>
            </p:nvSpPr>
            <p:spPr>
              <a:xfrm>
                <a:off x="9381762" y="2493224"/>
                <a:ext cx="2637802" cy="1"/>
              </a:xfrm>
              <a:prstGeom prst="line">
                <a:avLst/>
              </a:prstGeom>
              <a:noFill/>
              <a:ln w="1270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24" name="Line"/>
              <p:cNvSpPr/>
              <p:nvPr/>
            </p:nvSpPr>
            <p:spPr>
              <a:xfrm>
                <a:off x="9381762" y="4059761"/>
                <a:ext cx="2637802" cy="1"/>
              </a:xfrm>
              <a:prstGeom prst="line">
                <a:avLst/>
              </a:prstGeom>
              <a:noFill/>
              <a:ln w="1270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25" name="Line"/>
              <p:cNvSpPr/>
              <p:nvPr/>
            </p:nvSpPr>
            <p:spPr>
              <a:xfrm>
                <a:off x="9381762" y="5616135"/>
                <a:ext cx="2637802" cy="1"/>
              </a:xfrm>
              <a:prstGeom prst="line">
                <a:avLst/>
              </a:prstGeom>
              <a:noFill/>
              <a:ln w="127000" cap="rnd">
                <a:solidFill>
                  <a:srgbClr val="000000"/>
                </a:solidFill>
                <a:custDash>
                  <a:ds d="100000" sp="200000"/>
                </a:custDash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26" name="Line"/>
              <p:cNvSpPr/>
              <p:nvPr/>
            </p:nvSpPr>
            <p:spPr>
              <a:xfrm>
                <a:off x="9381762" y="1078089"/>
                <a:ext cx="2637802" cy="1"/>
              </a:xfrm>
              <a:prstGeom prst="line">
                <a:avLst/>
              </a:prstGeom>
              <a:noFill/>
              <a:ln w="127000" cap="rnd">
                <a:solidFill>
                  <a:srgbClr val="000000"/>
                </a:solidFill>
                <a:custDash>
                  <a:ds d="100000" sp="200000"/>
                </a:custDash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</p:grpSp>
      </p:grpSp>
      <p:sp>
        <p:nvSpPr>
          <p:cNvPr id="1229" name="It is a symmetric case for the right-subtree of the right child. k1 is unbalanced, so we “rotate k1 left” by hoisting k2)"/>
          <p:cNvSpPr/>
          <p:nvPr/>
        </p:nvSpPr>
        <p:spPr>
          <a:xfrm>
            <a:off x="1970643" y="10001056"/>
            <a:ext cx="20715459" cy="3295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828800">
              <a:defRPr sz="6800">
                <a:uFill>
                  <a:solidFill>
                    <a:srgbClr val="FFFFFF"/>
                  </a:solidFill>
                </a:uFill>
              </a:defRPr>
            </a:pPr>
            <a:r>
              <a:t>It is a symmetric case for the right-subtree of the right child. k</a:t>
            </a:r>
            <a:r>
              <a:rPr baseline="-5999"/>
              <a:t>1</a:t>
            </a:r>
            <a:r>
              <a:t> is unbalanced, so we “rotate k1 left” by hoisting k2)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AVL Trees: Sing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Single Rotation</a:t>
            </a:r>
          </a:p>
        </p:txBody>
      </p:sp>
      <p:sp>
        <p:nvSpPr>
          <p:cNvPr id="1232" name="http://www.cs.usfca.edu/~galles/visualization/AVLtree.html…"/>
          <p:cNvSpPr/>
          <p:nvPr/>
        </p:nvSpPr>
        <p:spPr>
          <a:xfrm>
            <a:off x="301679" y="2844970"/>
            <a:ext cx="24212510" cy="4971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792223">
              <a:defRPr b="1" sz="6664">
                <a:solidFill>
                  <a:srgbClr val="0433FF"/>
                </a:solidFill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u="sng"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http://www.cs.usfca.edu/~galles/visualization/AVLtree.html</a:t>
            </a:r>
          </a:p>
          <a:p>
            <a:pPr algn="l" defTabSz="1792223">
              <a:defRPr b="1" sz="6664"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1792223">
              <a:defRPr b="1" sz="6664"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Insert 3, 2, 1, 4, 5, 6, 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235" name="AVL Trees: Single Rotation doesn’t work for right/left, left/right!"/>
          <p:cNvSpPr/>
          <p:nvPr>
            <p:ph type="title" idx="4294967295"/>
          </p:nvPr>
        </p:nvSpPr>
        <p:spPr>
          <a:xfrm>
            <a:off x="3304594" y="1713781"/>
            <a:ext cx="17774812" cy="236364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534152" defTabSz="761809">
              <a:lnSpc>
                <a:spcPct val="90000"/>
              </a:lnSpc>
              <a:defRPr sz="7533"/>
            </a:lvl1pPr>
          </a:lstStyle>
          <a:p>
            <a:pPr/>
            <a:r>
              <a:t>AVL Trees: Single Rotation doesn’t work for right/left, left/right!</a:t>
            </a:r>
          </a:p>
        </p:txBody>
      </p:sp>
      <p:sp>
        <p:nvSpPr>
          <p:cNvPr id="1236" name="Line"/>
          <p:cNvSpPr/>
          <p:nvPr/>
        </p:nvSpPr>
        <p:spPr>
          <a:xfrm flipH="1">
            <a:off x="4010862" y="5966142"/>
            <a:ext cx="1141446" cy="1526867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37" name="Line"/>
          <p:cNvSpPr/>
          <p:nvPr/>
        </p:nvSpPr>
        <p:spPr>
          <a:xfrm flipH="1" flipV="1">
            <a:off x="7081297" y="4992263"/>
            <a:ext cx="2282014" cy="972531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38" name="Line"/>
          <p:cNvSpPr/>
          <p:nvPr/>
        </p:nvSpPr>
        <p:spPr>
          <a:xfrm flipH="1">
            <a:off x="5221367" y="5005572"/>
            <a:ext cx="1897712" cy="94591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39" name="Line"/>
          <p:cNvSpPr/>
          <p:nvPr/>
        </p:nvSpPr>
        <p:spPr>
          <a:xfrm flipH="1" flipV="1">
            <a:off x="5226648" y="5927792"/>
            <a:ext cx="1394886" cy="1533772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242" name="Group"/>
          <p:cNvGrpSpPr/>
          <p:nvPr/>
        </p:nvGrpSpPr>
        <p:grpSpPr>
          <a:xfrm>
            <a:off x="6632687" y="4273520"/>
            <a:ext cx="1193045" cy="1303253"/>
            <a:chOff x="0" y="0"/>
            <a:chExt cx="1193044" cy="1303251"/>
          </a:xfrm>
        </p:grpSpPr>
        <p:sp>
          <p:nvSpPr>
            <p:cNvPr id="1240" name="Circle"/>
            <p:cNvSpPr/>
            <p:nvPr/>
          </p:nvSpPr>
          <p:spPr>
            <a:xfrm>
              <a:off x="13510" y="173065"/>
              <a:ext cx="1130187" cy="1130187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41" name="k2"/>
            <p:cNvSpPr/>
            <p:nvPr/>
          </p:nvSpPr>
          <p:spPr>
            <a:xfrm>
              <a:off x="0" y="0"/>
              <a:ext cx="1193045" cy="1224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2</a:t>
              </a:r>
            </a:p>
          </p:txBody>
        </p:sp>
      </p:grpSp>
      <p:grpSp>
        <p:nvGrpSpPr>
          <p:cNvPr id="1245" name="Group"/>
          <p:cNvGrpSpPr/>
          <p:nvPr/>
        </p:nvGrpSpPr>
        <p:grpSpPr>
          <a:xfrm>
            <a:off x="4651554" y="5179273"/>
            <a:ext cx="1193046" cy="1303252"/>
            <a:chOff x="0" y="0"/>
            <a:chExt cx="1193044" cy="1303251"/>
          </a:xfrm>
        </p:grpSpPr>
        <p:sp>
          <p:nvSpPr>
            <p:cNvPr id="1243" name="Circle"/>
            <p:cNvSpPr/>
            <p:nvPr/>
          </p:nvSpPr>
          <p:spPr>
            <a:xfrm>
              <a:off x="13510" y="173065"/>
              <a:ext cx="1130187" cy="1130187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44" name="k1"/>
            <p:cNvSpPr/>
            <p:nvPr/>
          </p:nvSpPr>
          <p:spPr>
            <a:xfrm>
              <a:off x="0" y="0"/>
              <a:ext cx="1193045" cy="1224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1</a:t>
              </a:r>
            </a:p>
          </p:txBody>
        </p:sp>
      </p:grpSp>
      <p:grpSp>
        <p:nvGrpSpPr>
          <p:cNvPr id="1248" name="Group"/>
          <p:cNvGrpSpPr/>
          <p:nvPr/>
        </p:nvGrpSpPr>
        <p:grpSpPr>
          <a:xfrm>
            <a:off x="4577756" y="7450824"/>
            <a:ext cx="4077914" cy="4077914"/>
            <a:chOff x="0" y="0"/>
            <a:chExt cx="4077913" cy="4077913"/>
          </a:xfrm>
        </p:grpSpPr>
        <p:sp>
          <p:nvSpPr>
            <p:cNvPr id="1246" name="Triangle"/>
            <p:cNvSpPr/>
            <p:nvPr/>
          </p:nvSpPr>
          <p:spPr>
            <a:xfrm rot="8100000">
              <a:off x="597196" y="597196"/>
              <a:ext cx="2883521" cy="288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47" name="Y"/>
            <p:cNvSpPr/>
            <p:nvPr/>
          </p:nvSpPr>
          <p:spPr>
            <a:xfrm>
              <a:off x="1681037" y="86534"/>
              <a:ext cx="1074335" cy="2620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2909" sz="6600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Y</a:t>
              </a:r>
            </a:p>
          </p:txBody>
        </p:sp>
      </p:grpSp>
      <p:grpSp>
        <p:nvGrpSpPr>
          <p:cNvPr id="1251" name="Group"/>
          <p:cNvGrpSpPr/>
          <p:nvPr/>
        </p:nvGrpSpPr>
        <p:grpSpPr>
          <a:xfrm>
            <a:off x="3164615" y="7245768"/>
            <a:ext cx="1646021" cy="1924257"/>
            <a:chOff x="0" y="165100"/>
            <a:chExt cx="1646020" cy="1924255"/>
          </a:xfrm>
        </p:grpSpPr>
        <p:sp>
          <p:nvSpPr>
            <p:cNvPr id="1249" name="Triangle"/>
            <p:cNvSpPr/>
            <p:nvPr/>
          </p:nvSpPr>
          <p:spPr>
            <a:xfrm rot="8100000">
              <a:off x="232828" y="692615"/>
              <a:ext cx="1180364" cy="1147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50" name="X"/>
            <p:cNvSpPr/>
            <p:nvPr/>
          </p:nvSpPr>
          <p:spPr>
            <a:xfrm>
              <a:off x="546167" y="165100"/>
              <a:ext cx="600823" cy="1366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X</a:t>
              </a:r>
            </a:p>
          </p:txBody>
        </p:sp>
      </p:grpSp>
      <p:grpSp>
        <p:nvGrpSpPr>
          <p:cNvPr id="1254" name="Group"/>
          <p:cNvGrpSpPr/>
          <p:nvPr/>
        </p:nvGrpSpPr>
        <p:grpSpPr>
          <a:xfrm>
            <a:off x="8468594" y="5590769"/>
            <a:ext cx="1646021" cy="1936957"/>
            <a:chOff x="0" y="152400"/>
            <a:chExt cx="1646020" cy="1936955"/>
          </a:xfrm>
        </p:grpSpPr>
        <p:sp>
          <p:nvSpPr>
            <p:cNvPr id="1252" name="Triangle"/>
            <p:cNvSpPr/>
            <p:nvPr/>
          </p:nvSpPr>
          <p:spPr>
            <a:xfrm rot="8100000">
              <a:off x="232828" y="692615"/>
              <a:ext cx="1180364" cy="1147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53" name="Z"/>
            <p:cNvSpPr/>
            <p:nvPr/>
          </p:nvSpPr>
          <p:spPr>
            <a:xfrm>
              <a:off x="546167" y="152400"/>
              <a:ext cx="562060" cy="1366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Z</a:t>
              </a:r>
            </a:p>
          </p:txBody>
        </p:sp>
      </p:grpSp>
      <p:sp>
        <p:nvSpPr>
          <p:cNvPr id="1255" name="Line"/>
          <p:cNvSpPr/>
          <p:nvPr/>
        </p:nvSpPr>
        <p:spPr>
          <a:xfrm flipH="1">
            <a:off x="15368231" y="5026028"/>
            <a:ext cx="1742898" cy="868147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56" name="Line"/>
          <p:cNvSpPr/>
          <p:nvPr/>
        </p:nvSpPr>
        <p:spPr>
          <a:xfrm flipH="1" flipV="1">
            <a:off x="19489707" y="6142139"/>
            <a:ext cx="1148597" cy="1148598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57" name="Line"/>
          <p:cNvSpPr/>
          <p:nvPr/>
        </p:nvSpPr>
        <p:spPr>
          <a:xfrm flipH="1" flipV="1">
            <a:off x="17083944" y="5040955"/>
            <a:ext cx="2467944" cy="892394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58" name="Line"/>
          <p:cNvSpPr/>
          <p:nvPr/>
        </p:nvSpPr>
        <p:spPr>
          <a:xfrm flipV="1">
            <a:off x="17904628" y="6351332"/>
            <a:ext cx="1801000" cy="112533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261" name="Group"/>
          <p:cNvGrpSpPr/>
          <p:nvPr/>
        </p:nvGrpSpPr>
        <p:grpSpPr>
          <a:xfrm>
            <a:off x="19204381" y="5179273"/>
            <a:ext cx="1193045" cy="1303252"/>
            <a:chOff x="0" y="0"/>
            <a:chExt cx="1193044" cy="1303251"/>
          </a:xfrm>
        </p:grpSpPr>
        <p:sp>
          <p:nvSpPr>
            <p:cNvPr id="1259" name="Circle"/>
            <p:cNvSpPr/>
            <p:nvPr/>
          </p:nvSpPr>
          <p:spPr>
            <a:xfrm>
              <a:off x="13510" y="173065"/>
              <a:ext cx="1130187" cy="1130187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0" name="k2"/>
            <p:cNvSpPr/>
            <p:nvPr/>
          </p:nvSpPr>
          <p:spPr>
            <a:xfrm>
              <a:off x="0" y="0"/>
              <a:ext cx="1193045" cy="1224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2</a:t>
              </a:r>
            </a:p>
          </p:txBody>
        </p:sp>
      </p:grpSp>
      <p:grpSp>
        <p:nvGrpSpPr>
          <p:cNvPr id="1264" name="Group"/>
          <p:cNvGrpSpPr/>
          <p:nvPr/>
        </p:nvGrpSpPr>
        <p:grpSpPr>
          <a:xfrm>
            <a:off x="16610378" y="4272795"/>
            <a:ext cx="1193045" cy="1303252"/>
            <a:chOff x="0" y="0"/>
            <a:chExt cx="1193044" cy="1303251"/>
          </a:xfrm>
        </p:grpSpPr>
        <p:sp>
          <p:nvSpPr>
            <p:cNvPr id="1262" name="Circle"/>
            <p:cNvSpPr/>
            <p:nvPr/>
          </p:nvSpPr>
          <p:spPr>
            <a:xfrm>
              <a:off x="13510" y="173065"/>
              <a:ext cx="1130187" cy="1130187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3" name="k1"/>
            <p:cNvSpPr/>
            <p:nvPr/>
          </p:nvSpPr>
          <p:spPr>
            <a:xfrm>
              <a:off x="0" y="0"/>
              <a:ext cx="1193045" cy="1224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1</a:t>
              </a:r>
            </a:p>
          </p:txBody>
        </p:sp>
      </p:grpSp>
      <p:grpSp>
        <p:nvGrpSpPr>
          <p:cNvPr id="1267" name="Group"/>
          <p:cNvGrpSpPr/>
          <p:nvPr/>
        </p:nvGrpSpPr>
        <p:grpSpPr>
          <a:xfrm>
            <a:off x="14518723" y="5609607"/>
            <a:ext cx="1646021" cy="1898856"/>
            <a:chOff x="0" y="190500"/>
            <a:chExt cx="1646020" cy="1898855"/>
          </a:xfrm>
        </p:grpSpPr>
        <p:sp>
          <p:nvSpPr>
            <p:cNvPr id="1265" name="Triangle"/>
            <p:cNvSpPr/>
            <p:nvPr/>
          </p:nvSpPr>
          <p:spPr>
            <a:xfrm rot="8100000">
              <a:off x="232828" y="692615"/>
              <a:ext cx="1180364" cy="1147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6" name="X"/>
            <p:cNvSpPr/>
            <p:nvPr/>
          </p:nvSpPr>
          <p:spPr>
            <a:xfrm>
              <a:off x="546167" y="190500"/>
              <a:ext cx="600823" cy="1366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X</a:t>
              </a:r>
            </a:p>
          </p:txBody>
        </p:sp>
      </p:grpSp>
      <p:grpSp>
        <p:nvGrpSpPr>
          <p:cNvPr id="1270" name="Group"/>
          <p:cNvGrpSpPr/>
          <p:nvPr/>
        </p:nvGrpSpPr>
        <p:grpSpPr>
          <a:xfrm>
            <a:off x="19831682" y="6957941"/>
            <a:ext cx="1646021" cy="1936956"/>
            <a:chOff x="0" y="152400"/>
            <a:chExt cx="1646020" cy="1936955"/>
          </a:xfrm>
        </p:grpSpPr>
        <p:sp>
          <p:nvSpPr>
            <p:cNvPr id="1268" name="Triangle"/>
            <p:cNvSpPr/>
            <p:nvPr/>
          </p:nvSpPr>
          <p:spPr>
            <a:xfrm rot="8100000">
              <a:off x="232828" y="692615"/>
              <a:ext cx="1180364" cy="1147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69" name="Z"/>
            <p:cNvSpPr/>
            <p:nvPr/>
          </p:nvSpPr>
          <p:spPr>
            <a:xfrm>
              <a:off x="546167" y="152400"/>
              <a:ext cx="562060" cy="1366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Z</a:t>
              </a:r>
            </a:p>
          </p:txBody>
        </p:sp>
      </p:grpSp>
      <p:grpSp>
        <p:nvGrpSpPr>
          <p:cNvPr id="1273" name="Group"/>
          <p:cNvGrpSpPr/>
          <p:nvPr/>
        </p:nvGrpSpPr>
        <p:grpSpPr>
          <a:xfrm>
            <a:off x="15917743" y="7450824"/>
            <a:ext cx="4077914" cy="4077914"/>
            <a:chOff x="0" y="0"/>
            <a:chExt cx="4077913" cy="4077913"/>
          </a:xfrm>
        </p:grpSpPr>
        <p:sp>
          <p:nvSpPr>
            <p:cNvPr id="1271" name="Triangle"/>
            <p:cNvSpPr/>
            <p:nvPr/>
          </p:nvSpPr>
          <p:spPr>
            <a:xfrm rot="8100000">
              <a:off x="597196" y="597196"/>
              <a:ext cx="2883521" cy="288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272" name="Y"/>
            <p:cNvSpPr/>
            <p:nvPr/>
          </p:nvSpPr>
          <p:spPr>
            <a:xfrm>
              <a:off x="1681037" y="86534"/>
              <a:ext cx="1074335" cy="2620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2909" sz="6600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Y</a:t>
              </a:r>
            </a:p>
          </p:txBody>
        </p:sp>
      </p:grpSp>
      <p:sp>
        <p:nvSpPr>
          <p:cNvPr id="1274" name="Line"/>
          <p:cNvSpPr/>
          <p:nvPr/>
        </p:nvSpPr>
        <p:spPr>
          <a:xfrm>
            <a:off x="10671206" y="6746547"/>
            <a:ext cx="2401063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75" name="Line"/>
          <p:cNvSpPr/>
          <p:nvPr/>
        </p:nvSpPr>
        <p:spPr>
          <a:xfrm>
            <a:off x="10671206" y="8172490"/>
            <a:ext cx="2401063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76" name="Line"/>
          <p:cNvSpPr/>
          <p:nvPr/>
        </p:nvSpPr>
        <p:spPr>
          <a:xfrm>
            <a:off x="10671206" y="9589181"/>
            <a:ext cx="2401063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77" name="Line"/>
          <p:cNvSpPr/>
          <p:nvPr/>
        </p:nvSpPr>
        <p:spPr>
          <a:xfrm>
            <a:off x="10671206" y="5458418"/>
            <a:ext cx="2401063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tailEnd type="triangle"/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78" name="Subtree Y is too deep (unbalanced at k2), and the single rotation does not make it any less deep."/>
          <p:cNvSpPr/>
          <p:nvPr/>
        </p:nvSpPr>
        <p:spPr>
          <a:xfrm>
            <a:off x="1322629" y="10696965"/>
            <a:ext cx="21738742" cy="2363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828800">
              <a:defRPr sz="6800">
                <a:uFill>
                  <a:solidFill>
                    <a:srgbClr val="FFFFFF"/>
                  </a:solidFill>
                </a:uFill>
              </a:defRPr>
            </a:pPr>
            <a:r>
              <a:t>Subtree Y is too deep (unbalanced at k</a:t>
            </a:r>
            <a:r>
              <a:rPr baseline="-5999"/>
              <a:t>2</a:t>
            </a:r>
            <a:r>
              <a:t>), and the single rotation does not make it any less deep.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281" name="AVL Trees: Double Rotation (can be thought of as one complex rotation or two simple single rotations)"/>
          <p:cNvSpPr/>
          <p:nvPr>
            <p:ph type="title" idx="4294967295"/>
          </p:nvPr>
        </p:nvSpPr>
        <p:spPr>
          <a:xfrm>
            <a:off x="2770794" y="1962120"/>
            <a:ext cx="18842411" cy="2516934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53742" defTabSz="647128">
              <a:lnSpc>
                <a:spcPct val="90000"/>
              </a:lnSpc>
              <a:defRPr sz="6399"/>
            </a:lvl1pPr>
          </a:lstStyle>
          <a:p>
            <a:pPr/>
            <a:r>
              <a:t>AVL Trees: Double Rotation (can be thought of as one complex rotation or two simple single rotations)</a:t>
            </a:r>
          </a:p>
        </p:txBody>
      </p:sp>
      <p:sp>
        <p:nvSpPr>
          <p:cNvPr id="1282" name="Instead of three subtrees, we can view the tree as four subtrees, connected by three nodes."/>
          <p:cNvSpPr/>
          <p:nvPr/>
        </p:nvSpPr>
        <p:spPr>
          <a:xfrm>
            <a:off x="621799" y="10497563"/>
            <a:ext cx="22244807" cy="2516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>
            <a:lvl1pPr algn="l" defTabSz="1828800">
              <a:defRPr sz="6800"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Instead of three subtrees, we can view the tree as four subtrees, connected by three nodes.</a:t>
            </a:r>
          </a:p>
        </p:txBody>
      </p:sp>
      <p:grpSp>
        <p:nvGrpSpPr>
          <p:cNvPr id="1323" name="Group"/>
          <p:cNvGrpSpPr/>
          <p:nvPr/>
        </p:nvGrpSpPr>
        <p:grpSpPr>
          <a:xfrm>
            <a:off x="7273727" y="3623102"/>
            <a:ext cx="9344663" cy="9058533"/>
            <a:chOff x="-21758" y="0"/>
            <a:chExt cx="9344661" cy="9058532"/>
          </a:xfrm>
        </p:grpSpPr>
        <p:sp>
          <p:nvSpPr>
            <p:cNvPr id="1283" name="Line"/>
            <p:cNvSpPr/>
            <p:nvPr/>
          </p:nvSpPr>
          <p:spPr>
            <a:xfrm>
              <a:off x="3091923" y="2035423"/>
              <a:ext cx="1845547" cy="184554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286" name="Group"/>
            <p:cNvGrpSpPr/>
            <p:nvPr/>
          </p:nvGrpSpPr>
          <p:grpSpPr>
            <a:xfrm>
              <a:off x="2391494" y="3855360"/>
              <a:ext cx="5203173" cy="5203173"/>
              <a:chOff x="0" y="0"/>
              <a:chExt cx="5203171" cy="5203171"/>
            </a:xfrm>
          </p:grpSpPr>
          <p:sp>
            <p:nvSpPr>
              <p:cNvPr id="1284" name="Triangle"/>
              <p:cNvSpPr/>
              <p:nvPr/>
            </p:nvSpPr>
            <p:spPr>
              <a:xfrm rot="8100000">
                <a:off x="761986" y="761986"/>
                <a:ext cx="3679199" cy="3679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285" name="Y"/>
              <p:cNvSpPr/>
              <p:nvPr/>
            </p:nvSpPr>
            <p:spPr>
              <a:xfrm>
                <a:off x="2144902" y="110413"/>
                <a:ext cx="1370787" cy="33436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2909" sz="6600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Y</a:t>
                </a:r>
              </a:p>
            </p:txBody>
          </p:sp>
        </p:grpSp>
        <p:sp>
          <p:nvSpPr>
            <p:cNvPr id="1287" name="Line"/>
            <p:cNvSpPr/>
            <p:nvPr/>
          </p:nvSpPr>
          <p:spPr>
            <a:xfrm flipH="1">
              <a:off x="1010398" y="2123357"/>
              <a:ext cx="1990271" cy="3020438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8" name="Line"/>
            <p:cNvSpPr/>
            <p:nvPr/>
          </p:nvSpPr>
          <p:spPr>
            <a:xfrm>
              <a:off x="4885453" y="886749"/>
              <a:ext cx="3420420" cy="206903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9" name="Line"/>
            <p:cNvSpPr/>
            <p:nvPr/>
          </p:nvSpPr>
          <p:spPr>
            <a:xfrm flipH="1">
              <a:off x="2940454" y="857690"/>
              <a:ext cx="2020034" cy="135558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292" name="Group"/>
            <p:cNvGrpSpPr/>
            <p:nvPr/>
          </p:nvGrpSpPr>
          <p:grpSpPr>
            <a:xfrm>
              <a:off x="7222680" y="2881070"/>
              <a:ext cx="2100224" cy="2170593"/>
              <a:chOff x="0" y="495300"/>
              <a:chExt cx="2100222" cy="2170592"/>
            </a:xfrm>
          </p:grpSpPr>
          <p:sp>
            <p:nvSpPr>
              <p:cNvPr id="1290" name="Triangle"/>
              <p:cNvSpPr/>
              <p:nvPr/>
            </p:nvSpPr>
            <p:spPr>
              <a:xfrm rot="8100000">
                <a:off x="297075" y="883735"/>
                <a:ext cx="1506073" cy="1464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291" name="Z"/>
              <p:cNvSpPr/>
              <p:nvPr/>
            </p:nvSpPr>
            <p:spPr>
              <a:xfrm>
                <a:off x="849276" y="495300"/>
                <a:ext cx="717155" cy="17436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Z</a:t>
                </a:r>
              </a:p>
            </p:txBody>
          </p:sp>
        </p:grpSp>
        <p:grpSp>
          <p:nvGrpSpPr>
            <p:cNvPr id="1295" name="Group"/>
            <p:cNvGrpSpPr/>
            <p:nvPr/>
          </p:nvGrpSpPr>
          <p:grpSpPr>
            <a:xfrm>
              <a:off x="2173734" y="1174245"/>
              <a:ext cx="1522254" cy="1662871"/>
              <a:chOff x="0" y="0"/>
              <a:chExt cx="1522252" cy="1662870"/>
            </a:xfrm>
          </p:grpSpPr>
          <p:sp>
            <p:nvSpPr>
              <p:cNvPr id="1293" name="Circle"/>
              <p:cNvSpPr/>
              <p:nvPr/>
            </p:nvSpPr>
            <p:spPr>
              <a:xfrm>
                <a:off x="17239" y="220820"/>
                <a:ext cx="1442050" cy="144205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294" name="k1"/>
              <p:cNvSpPr/>
              <p:nvPr/>
            </p:nvSpPr>
            <p:spPr>
              <a:xfrm>
                <a:off x="0" y="0"/>
                <a:ext cx="1522253" cy="15622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307" name="Group"/>
            <p:cNvGrpSpPr/>
            <p:nvPr/>
          </p:nvGrpSpPr>
          <p:grpSpPr>
            <a:xfrm>
              <a:off x="2592003" y="2681114"/>
              <a:ext cx="5007604" cy="5162658"/>
              <a:chOff x="0" y="0"/>
              <a:chExt cx="5007603" cy="5162657"/>
            </a:xfrm>
          </p:grpSpPr>
          <p:sp>
            <p:nvSpPr>
              <p:cNvPr id="1296" name="Line"/>
              <p:cNvSpPr/>
              <p:nvPr/>
            </p:nvSpPr>
            <p:spPr>
              <a:xfrm flipH="1">
                <a:off x="1096298" y="1002473"/>
                <a:ext cx="1277995" cy="2022520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97" name="Line"/>
              <p:cNvSpPr/>
              <p:nvPr/>
            </p:nvSpPr>
            <p:spPr>
              <a:xfrm flipH="1" flipV="1">
                <a:off x="2290883" y="1221174"/>
                <a:ext cx="1720264" cy="1837948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grpSp>
            <p:nvGrpSpPr>
              <p:cNvPr id="1300" name="Group"/>
              <p:cNvGrpSpPr/>
              <p:nvPr/>
            </p:nvGrpSpPr>
            <p:grpSpPr>
              <a:xfrm>
                <a:off x="1566026" y="0"/>
                <a:ext cx="1522254" cy="1662871"/>
                <a:chOff x="0" y="0"/>
                <a:chExt cx="1522252" cy="1662870"/>
              </a:xfrm>
            </p:grpSpPr>
            <p:sp>
              <p:nvSpPr>
                <p:cNvPr id="1298" name="Circle"/>
                <p:cNvSpPr/>
                <p:nvPr/>
              </p:nvSpPr>
              <p:spPr>
                <a:xfrm>
                  <a:off x="17239" y="220820"/>
                  <a:ext cx="1442050" cy="1442051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299" name="k2"/>
                <p:cNvSpPr/>
                <p:nvPr/>
              </p:nvSpPr>
              <p:spPr>
                <a:xfrm>
                  <a:off x="0" y="0"/>
                  <a:ext cx="1522253" cy="156227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2</a:t>
                  </a:r>
                </a:p>
              </p:txBody>
            </p:sp>
          </p:grpSp>
          <p:grpSp>
            <p:nvGrpSpPr>
              <p:cNvPr id="1303" name="Group"/>
              <p:cNvGrpSpPr/>
              <p:nvPr/>
            </p:nvGrpSpPr>
            <p:grpSpPr>
              <a:xfrm>
                <a:off x="2907380" y="2986234"/>
                <a:ext cx="2100224" cy="2100224"/>
                <a:chOff x="0" y="565669"/>
                <a:chExt cx="2100222" cy="2100222"/>
              </a:xfrm>
            </p:grpSpPr>
            <p:sp>
              <p:nvSpPr>
                <p:cNvPr id="1301" name="Triangle"/>
                <p:cNvSpPr/>
                <p:nvPr/>
              </p:nvSpPr>
              <p:spPr>
                <a:xfrm rot="8100000">
                  <a:off x="297075" y="883735"/>
                  <a:ext cx="1506073" cy="14640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02" name="C"/>
                <p:cNvSpPr/>
                <p:nvPr/>
              </p:nvSpPr>
              <p:spPr>
                <a:xfrm>
                  <a:off x="747676" y="571500"/>
                  <a:ext cx="766614" cy="174362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C</a:t>
                  </a:r>
                </a:p>
              </p:txBody>
            </p:sp>
          </p:grpSp>
          <p:grpSp>
            <p:nvGrpSpPr>
              <p:cNvPr id="1306" name="Group"/>
              <p:cNvGrpSpPr/>
              <p:nvPr/>
            </p:nvGrpSpPr>
            <p:grpSpPr>
              <a:xfrm>
                <a:off x="-1" y="3017465"/>
                <a:ext cx="2100224" cy="2145193"/>
                <a:chOff x="0" y="520700"/>
                <a:chExt cx="2100222" cy="2145192"/>
              </a:xfrm>
            </p:grpSpPr>
            <p:sp>
              <p:nvSpPr>
                <p:cNvPr id="1304" name="Triangle"/>
                <p:cNvSpPr/>
                <p:nvPr/>
              </p:nvSpPr>
              <p:spPr>
                <a:xfrm rot="8100000">
                  <a:off x="297075" y="883735"/>
                  <a:ext cx="1506073" cy="14640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05" name="B"/>
                <p:cNvSpPr/>
                <p:nvPr/>
              </p:nvSpPr>
              <p:spPr>
                <a:xfrm>
                  <a:off x="849276" y="520700"/>
                  <a:ext cx="741885" cy="174362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B</a:t>
                  </a:r>
                </a:p>
              </p:txBody>
            </p:sp>
          </p:grpSp>
        </p:grpSp>
        <p:grpSp>
          <p:nvGrpSpPr>
            <p:cNvPr id="1310" name="Group"/>
            <p:cNvGrpSpPr/>
            <p:nvPr/>
          </p:nvGrpSpPr>
          <p:grpSpPr>
            <a:xfrm>
              <a:off x="-1" y="4931713"/>
              <a:ext cx="2100224" cy="2221393"/>
              <a:chOff x="0" y="444500"/>
              <a:chExt cx="2100222" cy="2221392"/>
            </a:xfrm>
          </p:grpSpPr>
          <p:sp>
            <p:nvSpPr>
              <p:cNvPr id="1308" name="Triangle"/>
              <p:cNvSpPr/>
              <p:nvPr/>
            </p:nvSpPr>
            <p:spPr>
              <a:xfrm rot="8100000">
                <a:off x="297075" y="883735"/>
                <a:ext cx="1506073" cy="1464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09" name="X"/>
              <p:cNvSpPr/>
              <p:nvPr/>
            </p:nvSpPr>
            <p:spPr>
              <a:xfrm>
                <a:off x="823876" y="444500"/>
                <a:ext cx="766614" cy="17436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X</a:t>
                </a:r>
              </a:p>
            </p:txBody>
          </p:sp>
        </p:grpSp>
        <p:grpSp>
          <p:nvGrpSpPr>
            <p:cNvPr id="1313" name="Group"/>
            <p:cNvGrpSpPr/>
            <p:nvPr/>
          </p:nvGrpSpPr>
          <p:grpSpPr>
            <a:xfrm>
              <a:off x="7207107" y="2919170"/>
              <a:ext cx="2100223" cy="2132493"/>
              <a:chOff x="0" y="533400"/>
              <a:chExt cx="2100222" cy="2132492"/>
            </a:xfrm>
          </p:grpSpPr>
          <p:sp>
            <p:nvSpPr>
              <p:cNvPr id="1311" name="Triangle"/>
              <p:cNvSpPr/>
              <p:nvPr/>
            </p:nvSpPr>
            <p:spPr>
              <a:xfrm rot="8100000">
                <a:off x="297075" y="883735"/>
                <a:ext cx="1506073" cy="1464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2" name="D"/>
              <p:cNvSpPr/>
              <p:nvPr/>
            </p:nvSpPr>
            <p:spPr>
              <a:xfrm>
                <a:off x="836576" y="533400"/>
                <a:ext cx="816073" cy="17436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D</a:t>
                </a:r>
              </a:p>
            </p:txBody>
          </p:sp>
        </p:grpSp>
        <p:grpSp>
          <p:nvGrpSpPr>
            <p:cNvPr id="1316" name="Group"/>
            <p:cNvGrpSpPr/>
            <p:nvPr/>
          </p:nvGrpSpPr>
          <p:grpSpPr>
            <a:xfrm>
              <a:off x="4181604" y="2681114"/>
              <a:ext cx="1522254" cy="1662871"/>
              <a:chOff x="0" y="0"/>
              <a:chExt cx="1522252" cy="1662870"/>
            </a:xfrm>
          </p:grpSpPr>
          <p:sp>
            <p:nvSpPr>
              <p:cNvPr id="1314" name="Circle"/>
              <p:cNvSpPr/>
              <p:nvPr/>
            </p:nvSpPr>
            <p:spPr>
              <a:xfrm>
                <a:off x="17239" y="220820"/>
                <a:ext cx="1442050" cy="144205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5" name="k3"/>
              <p:cNvSpPr/>
              <p:nvPr/>
            </p:nvSpPr>
            <p:spPr>
              <a:xfrm>
                <a:off x="0" y="0"/>
                <a:ext cx="1522253" cy="15622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3</a:t>
                </a:r>
              </a:p>
            </p:txBody>
          </p:sp>
        </p:grpSp>
        <p:grpSp>
          <p:nvGrpSpPr>
            <p:cNvPr id="1319" name="Group"/>
            <p:cNvGrpSpPr/>
            <p:nvPr/>
          </p:nvGrpSpPr>
          <p:grpSpPr>
            <a:xfrm>
              <a:off x="4221706" y="0"/>
              <a:ext cx="1522254" cy="1662871"/>
              <a:chOff x="0" y="0"/>
              <a:chExt cx="1522252" cy="1662870"/>
            </a:xfrm>
          </p:grpSpPr>
          <p:sp>
            <p:nvSpPr>
              <p:cNvPr id="1317" name="Circle"/>
              <p:cNvSpPr/>
              <p:nvPr/>
            </p:nvSpPr>
            <p:spPr>
              <a:xfrm>
                <a:off x="17239" y="220820"/>
                <a:ext cx="1442050" cy="1442051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18" name="k2"/>
              <p:cNvSpPr/>
              <p:nvPr/>
            </p:nvSpPr>
            <p:spPr>
              <a:xfrm>
                <a:off x="0" y="0"/>
                <a:ext cx="1522253" cy="15622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322" name="Group"/>
            <p:cNvGrpSpPr/>
            <p:nvPr/>
          </p:nvGrpSpPr>
          <p:grpSpPr>
            <a:xfrm>
              <a:off x="-21759" y="4982513"/>
              <a:ext cx="2100224" cy="2170593"/>
              <a:chOff x="1019641" y="495300"/>
              <a:chExt cx="2100222" cy="2170592"/>
            </a:xfrm>
          </p:grpSpPr>
          <p:sp>
            <p:nvSpPr>
              <p:cNvPr id="1320" name="Triangle"/>
              <p:cNvSpPr/>
              <p:nvPr/>
            </p:nvSpPr>
            <p:spPr>
              <a:xfrm rot="8100000">
                <a:off x="1316716" y="883735"/>
                <a:ext cx="1506073" cy="1464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21" name="A"/>
              <p:cNvSpPr/>
              <p:nvPr/>
            </p:nvSpPr>
            <p:spPr>
              <a:xfrm>
                <a:off x="1816661" y="495300"/>
                <a:ext cx="791344" cy="17436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A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326" name="We can’t leave k2 as root, nor can we make k1 root (as shown before). So, k3 must become the root."/>
          <p:cNvSpPr/>
          <p:nvPr/>
        </p:nvSpPr>
        <p:spPr>
          <a:xfrm>
            <a:off x="2045653" y="11011182"/>
            <a:ext cx="19722901" cy="2398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828800">
              <a:defRPr sz="6800">
                <a:uFill>
                  <a:solidFill>
                    <a:srgbClr val="FFFFFF"/>
                  </a:solidFill>
                </a:uFill>
              </a:defRPr>
            </a:pPr>
            <a:r>
              <a:t>We can’t leave k</a:t>
            </a:r>
            <a:r>
              <a:rPr baseline="-5999"/>
              <a:t>2</a:t>
            </a:r>
            <a:r>
              <a:t> as root, nor can we make k</a:t>
            </a:r>
            <a:r>
              <a:rPr baseline="-5999"/>
              <a:t>1</a:t>
            </a:r>
            <a:r>
              <a:t> root (as shown before). So, k</a:t>
            </a:r>
            <a:r>
              <a:rPr baseline="-5999"/>
              <a:t>3</a:t>
            </a:r>
            <a:r>
              <a:t> must become the root.</a:t>
            </a:r>
          </a:p>
        </p:txBody>
      </p:sp>
      <p:grpSp>
        <p:nvGrpSpPr>
          <p:cNvPr id="1386" name="Group"/>
          <p:cNvGrpSpPr/>
          <p:nvPr/>
        </p:nvGrpSpPr>
        <p:grpSpPr>
          <a:xfrm>
            <a:off x="1685519" y="3084148"/>
            <a:ext cx="21561691" cy="6360573"/>
            <a:chOff x="0" y="0"/>
            <a:chExt cx="21561689" cy="6360572"/>
          </a:xfrm>
        </p:grpSpPr>
        <p:sp>
          <p:nvSpPr>
            <p:cNvPr id="1327" name="Line"/>
            <p:cNvSpPr/>
            <p:nvPr/>
          </p:nvSpPr>
          <p:spPr>
            <a:xfrm>
              <a:off x="2415284" y="1908390"/>
              <a:ext cx="1675551" cy="1110410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8" name="Line"/>
            <p:cNvSpPr/>
            <p:nvPr/>
          </p:nvSpPr>
          <p:spPr>
            <a:xfrm flipH="1">
              <a:off x="818713" y="1787135"/>
              <a:ext cx="1612692" cy="2447424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9" name="Line"/>
            <p:cNvSpPr/>
            <p:nvPr/>
          </p:nvSpPr>
          <p:spPr>
            <a:xfrm>
              <a:off x="3958622" y="785126"/>
              <a:ext cx="2771524" cy="167651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0" name="Line"/>
            <p:cNvSpPr/>
            <p:nvPr/>
          </p:nvSpPr>
          <p:spPr>
            <a:xfrm flipH="1">
              <a:off x="2382614" y="761581"/>
              <a:ext cx="1636809" cy="109841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333" name="Group"/>
            <p:cNvGrpSpPr/>
            <p:nvPr/>
          </p:nvGrpSpPr>
          <p:grpSpPr>
            <a:xfrm>
              <a:off x="3369200" y="0"/>
              <a:ext cx="1233464" cy="1347404"/>
              <a:chOff x="0" y="0"/>
              <a:chExt cx="1233462" cy="1347403"/>
            </a:xfrm>
          </p:grpSpPr>
          <p:sp>
            <p:nvSpPr>
              <p:cNvPr id="1331" name="Circle"/>
              <p:cNvSpPr/>
              <p:nvPr/>
            </p:nvSpPr>
            <p:spPr>
              <a:xfrm>
                <a:off x="13968" y="178928"/>
                <a:ext cx="1168476" cy="116847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32" name="k2"/>
              <p:cNvSpPr/>
              <p:nvPr/>
            </p:nvSpPr>
            <p:spPr>
              <a:xfrm>
                <a:off x="0" y="0"/>
                <a:ext cx="1233463" cy="1265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336" name="Group"/>
            <p:cNvGrpSpPr/>
            <p:nvPr/>
          </p:nvGrpSpPr>
          <p:grpSpPr>
            <a:xfrm>
              <a:off x="5852449" y="2253765"/>
              <a:ext cx="1701785" cy="1906140"/>
              <a:chOff x="0" y="254000"/>
              <a:chExt cx="1701784" cy="1906139"/>
            </a:xfrm>
          </p:grpSpPr>
          <p:sp>
            <p:nvSpPr>
              <p:cNvPr id="1334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35" name="D"/>
              <p:cNvSpPr/>
              <p:nvPr/>
            </p:nvSpPr>
            <p:spPr>
              <a:xfrm>
                <a:off x="590070" y="254000"/>
                <a:ext cx="661254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D</a:t>
                </a:r>
              </a:p>
            </p:txBody>
          </p:sp>
        </p:grpSp>
        <p:grpSp>
          <p:nvGrpSpPr>
            <p:cNvPr id="1339" name="Group"/>
            <p:cNvGrpSpPr/>
            <p:nvPr/>
          </p:nvGrpSpPr>
          <p:grpSpPr>
            <a:xfrm>
              <a:off x="1761350" y="1018081"/>
              <a:ext cx="1233464" cy="1347404"/>
              <a:chOff x="0" y="0"/>
              <a:chExt cx="1233462" cy="1347403"/>
            </a:xfrm>
          </p:grpSpPr>
          <p:sp>
            <p:nvSpPr>
              <p:cNvPr id="1337" name="Circle"/>
              <p:cNvSpPr/>
              <p:nvPr/>
            </p:nvSpPr>
            <p:spPr>
              <a:xfrm>
                <a:off x="13968" y="178928"/>
                <a:ext cx="1168476" cy="116847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38" name="k1"/>
              <p:cNvSpPr/>
              <p:nvPr/>
            </p:nvSpPr>
            <p:spPr>
              <a:xfrm>
                <a:off x="0" y="0"/>
                <a:ext cx="1233463" cy="1265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351" name="Group"/>
            <p:cNvGrpSpPr/>
            <p:nvPr/>
          </p:nvGrpSpPr>
          <p:grpSpPr>
            <a:xfrm>
              <a:off x="2100268" y="2239078"/>
              <a:ext cx="4057600" cy="4121495"/>
              <a:chOff x="0" y="0"/>
              <a:chExt cx="4057599" cy="4121493"/>
            </a:xfrm>
          </p:grpSpPr>
          <p:sp>
            <p:nvSpPr>
              <p:cNvPr id="1340" name="Line"/>
              <p:cNvSpPr/>
              <p:nvPr/>
            </p:nvSpPr>
            <p:spPr>
              <a:xfrm flipH="1">
                <a:off x="888317" y="812292"/>
                <a:ext cx="1035543" cy="1638823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341" name="Line"/>
              <p:cNvSpPr/>
              <p:nvPr/>
            </p:nvSpPr>
            <p:spPr>
              <a:xfrm flipH="1" flipV="1">
                <a:off x="1856274" y="989502"/>
                <a:ext cx="1393909" cy="1489267"/>
              </a:xfrm>
              <a:prstGeom prst="line">
                <a:avLst/>
              </a:prstGeom>
              <a:noFill/>
              <a:ln w="50800" cap="flat">
                <a:solidFill>
                  <a:srgbClr val="941100"/>
                </a:solidFill>
                <a:prstDash val="solid"/>
                <a:round/>
              </a:ln>
              <a:effectLst>
                <a:outerShdw sx="100000" sy="100000" kx="0" ky="0" algn="b" rotWithShape="0" blurRad="76200" dist="38100" dir="5400000">
                  <a:srgbClr val="000000">
                    <a:alpha val="38000"/>
                  </a:srgbClr>
                </a:outerShdw>
              </a:effec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grpSp>
            <p:nvGrpSpPr>
              <p:cNvPr id="1344" name="Group"/>
              <p:cNvGrpSpPr/>
              <p:nvPr/>
            </p:nvGrpSpPr>
            <p:grpSpPr>
              <a:xfrm>
                <a:off x="1268931" y="0"/>
                <a:ext cx="1233464" cy="1347404"/>
                <a:chOff x="0" y="0"/>
                <a:chExt cx="1233462" cy="1347403"/>
              </a:xfrm>
            </p:grpSpPr>
            <p:sp>
              <p:nvSpPr>
                <p:cNvPr id="1342" name="Circle"/>
                <p:cNvSpPr/>
                <p:nvPr/>
              </p:nvSpPr>
              <p:spPr>
                <a:xfrm>
                  <a:off x="13968" y="178928"/>
                  <a:ext cx="1168476" cy="1168476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3599" sz="60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43" name="k3"/>
                <p:cNvSpPr/>
                <p:nvPr/>
              </p:nvSpPr>
              <p:spPr>
                <a:xfrm>
                  <a:off x="0" y="0"/>
                  <a:ext cx="1233463" cy="126588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defTabSz="1828800">
                    <a:defRPr b="1" baseline="-12666" sz="36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  <a:r>
                    <a:t>k</a:t>
                  </a:r>
                  <a:r>
                    <a:rPr baseline="-18666"/>
                    <a:t>3</a:t>
                  </a:r>
                </a:p>
              </p:txBody>
            </p:sp>
          </p:grpSp>
          <p:grpSp>
            <p:nvGrpSpPr>
              <p:cNvPr id="1347" name="Group"/>
              <p:cNvGrpSpPr/>
              <p:nvPr/>
            </p:nvGrpSpPr>
            <p:grpSpPr>
              <a:xfrm>
                <a:off x="2355814" y="2202653"/>
                <a:ext cx="1701786" cy="1918841"/>
                <a:chOff x="0" y="241300"/>
                <a:chExt cx="1701784" cy="1918839"/>
              </a:xfrm>
            </p:grpSpPr>
            <p:sp>
              <p:nvSpPr>
                <p:cNvPr id="1345" name="Triangle"/>
                <p:cNvSpPr/>
                <p:nvPr/>
              </p:nvSpPr>
              <p:spPr>
                <a:xfrm rot="8100000">
                  <a:off x="240716" y="716079"/>
                  <a:ext cx="1220352" cy="11863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46" name="C"/>
                <p:cNvSpPr/>
                <p:nvPr/>
              </p:nvSpPr>
              <p:spPr>
                <a:xfrm>
                  <a:off x="577370" y="241300"/>
                  <a:ext cx="621178" cy="141284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C</a:t>
                  </a:r>
                </a:p>
              </p:txBody>
            </p:sp>
          </p:grpSp>
          <p:grpSp>
            <p:nvGrpSpPr>
              <p:cNvPr id="1350" name="Group"/>
              <p:cNvGrpSpPr/>
              <p:nvPr/>
            </p:nvGrpSpPr>
            <p:grpSpPr>
              <a:xfrm>
                <a:off x="0" y="2189953"/>
                <a:ext cx="1701785" cy="1918841"/>
                <a:chOff x="0" y="241300"/>
                <a:chExt cx="1701784" cy="1918839"/>
              </a:xfrm>
            </p:grpSpPr>
            <p:sp>
              <p:nvSpPr>
                <p:cNvPr id="1348" name="Triangle"/>
                <p:cNvSpPr/>
                <p:nvPr/>
              </p:nvSpPr>
              <p:spPr>
                <a:xfrm rot="8100000">
                  <a:off x="240716" y="716079"/>
                  <a:ext cx="1220352" cy="11863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BBE0E3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algn="l" defTabSz="1828800">
                    <a:defRPr baseline="-15500" sz="4800">
                      <a:uFill>
                        <a:solidFill>
                          <a:srgbClr val="000000"/>
                        </a:solidFill>
                      </a:uFill>
                      <a:latin typeface="Verdana"/>
                      <a:ea typeface="Verdana"/>
                      <a:cs typeface="Verdana"/>
                      <a:sym typeface="Verdana"/>
                    </a:defRPr>
                  </a:pPr>
                </a:p>
              </p:txBody>
            </p:sp>
            <p:sp>
              <p:nvSpPr>
                <p:cNvPr id="1349" name="B"/>
                <p:cNvSpPr/>
                <p:nvPr/>
              </p:nvSpPr>
              <p:spPr>
                <a:xfrm>
                  <a:off x="577370" y="241300"/>
                  <a:ext cx="601140" cy="141284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>
                  <a:lvl1pPr algn="l" defTabSz="1828800">
                    <a:defRPr baseline="-15119">
                      <a:uFill>
                        <a:solidFill>
                          <a:srgbClr val="000000"/>
                        </a:solidFill>
                      </a:u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pPr/>
                  <a:r>
                    <a:t>B</a:t>
                  </a:r>
                </a:p>
              </p:txBody>
            </p:sp>
          </p:grpSp>
        </p:grpSp>
        <p:grpSp>
          <p:nvGrpSpPr>
            <p:cNvPr id="1354" name="Group"/>
            <p:cNvGrpSpPr/>
            <p:nvPr/>
          </p:nvGrpSpPr>
          <p:grpSpPr>
            <a:xfrm>
              <a:off x="0" y="3905738"/>
              <a:ext cx="1701785" cy="1956940"/>
              <a:chOff x="0" y="203200"/>
              <a:chExt cx="1701784" cy="1956939"/>
            </a:xfrm>
          </p:grpSpPr>
          <p:sp>
            <p:nvSpPr>
              <p:cNvPr id="1352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53" name="A"/>
              <p:cNvSpPr/>
              <p:nvPr/>
            </p:nvSpPr>
            <p:spPr>
              <a:xfrm>
                <a:off x="590070" y="203200"/>
                <a:ext cx="641216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A</a:t>
                </a:r>
              </a:p>
            </p:txBody>
          </p:sp>
        </p:grpSp>
        <p:sp>
          <p:nvSpPr>
            <p:cNvPr id="1355" name="Line"/>
            <p:cNvSpPr/>
            <p:nvPr/>
          </p:nvSpPr>
          <p:spPr>
            <a:xfrm>
              <a:off x="9669617" y="2271469"/>
              <a:ext cx="2482408" cy="1"/>
            </a:xfrm>
            <a:prstGeom prst="line">
              <a:avLst/>
            </a:prstGeom>
            <a:noFill/>
            <a:ln w="1016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6" name="Line"/>
            <p:cNvSpPr/>
            <p:nvPr/>
          </p:nvSpPr>
          <p:spPr>
            <a:xfrm>
              <a:off x="9669617" y="3745720"/>
              <a:ext cx="2482408" cy="1"/>
            </a:xfrm>
            <a:prstGeom prst="line">
              <a:avLst/>
            </a:prstGeom>
            <a:noFill/>
            <a:ln w="1016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7" name="Line"/>
            <p:cNvSpPr/>
            <p:nvPr/>
          </p:nvSpPr>
          <p:spPr>
            <a:xfrm>
              <a:off x="9669617" y="5210406"/>
              <a:ext cx="2482408" cy="1"/>
            </a:xfrm>
            <a:prstGeom prst="line">
              <a:avLst/>
            </a:prstGeom>
            <a:noFill/>
            <a:ln w="101600" cap="rnd">
              <a:solidFill>
                <a:srgbClr val="000000"/>
              </a:solidFill>
              <a:custDash>
                <a:ds d="100000" sp="200000"/>
              </a:custDash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8" name="Line"/>
            <p:cNvSpPr/>
            <p:nvPr/>
          </p:nvSpPr>
          <p:spPr>
            <a:xfrm>
              <a:off x="9669617" y="939700"/>
              <a:ext cx="2482408" cy="1"/>
            </a:xfrm>
            <a:prstGeom prst="line">
              <a:avLst/>
            </a:prstGeom>
            <a:noFill/>
            <a:ln w="101600" cap="rnd">
              <a:solidFill>
                <a:srgbClr val="000000"/>
              </a:solidFill>
              <a:custDash>
                <a:ds d="100000" sp="200000"/>
              </a:custDash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9" name="Line"/>
            <p:cNvSpPr/>
            <p:nvPr/>
          </p:nvSpPr>
          <p:spPr>
            <a:xfrm>
              <a:off x="17155880" y="785126"/>
              <a:ext cx="1916400" cy="1038187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0" name="Line"/>
            <p:cNvSpPr/>
            <p:nvPr/>
          </p:nvSpPr>
          <p:spPr>
            <a:xfrm flipH="1">
              <a:off x="15122164" y="761581"/>
              <a:ext cx="2094517" cy="1122531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1" name="Line"/>
            <p:cNvSpPr/>
            <p:nvPr/>
          </p:nvSpPr>
          <p:spPr>
            <a:xfrm flipH="1">
              <a:off x="13710717" y="2259347"/>
              <a:ext cx="1180117" cy="157859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2" name="Line"/>
            <p:cNvSpPr/>
            <p:nvPr/>
          </p:nvSpPr>
          <p:spPr>
            <a:xfrm flipH="1" flipV="1">
              <a:off x="19256131" y="1939780"/>
              <a:ext cx="1468024" cy="1896716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3" name="Line"/>
            <p:cNvSpPr/>
            <p:nvPr/>
          </p:nvSpPr>
          <p:spPr>
            <a:xfrm flipH="1">
              <a:off x="18348018" y="2028847"/>
              <a:ext cx="769562" cy="1098415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4" name="Line"/>
            <p:cNvSpPr/>
            <p:nvPr/>
          </p:nvSpPr>
          <p:spPr>
            <a:xfrm flipH="1" flipV="1">
              <a:off x="15103784" y="1951245"/>
              <a:ext cx="936264" cy="1152079"/>
            </a:xfrm>
            <a:prstGeom prst="line">
              <a:avLst/>
            </a:prstGeom>
            <a:noFill/>
            <a:ln w="50800" cap="flat">
              <a:solidFill>
                <a:srgbClr val="941100"/>
              </a:solidFill>
              <a:prstDash val="solid"/>
              <a:round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grpSp>
          <p:nvGrpSpPr>
            <p:cNvPr id="1367" name="Group"/>
            <p:cNvGrpSpPr/>
            <p:nvPr/>
          </p:nvGrpSpPr>
          <p:grpSpPr>
            <a:xfrm>
              <a:off x="14498879" y="1119539"/>
              <a:ext cx="1233464" cy="1347404"/>
              <a:chOff x="0" y="0"/>
              <a:chExt cx="1233462" cy="1347403"/>
            </a:xfrm>
          </p:grpSpPr>
          <p:sp>
            <p:nvSpPr>
              <p:cNvPr id="1365" name="Circle"/>
              <p:cNvSpPr/>
              <p:nvPr/>
            </p:nvSpPr>
            <p:spPr>
              <a:xfrm>
                <a:off x="13968" y="178928"/>
                <a:ext cx="1168476" cy="116847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6" name="k1"/>
              <p:cNvSpPr/>
              <p:nvPr/>
            </p:nvSpPr>
            <p:spPr>
              <a:xfrm>
                <a:off x="0" y="0"/>
                <a:ext cx="1233463" cy="1265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1</a:t>
                </a:r>
              </a:p>
            </p:txBody>
          </p:sp>
        </p:grpSp>
        <p:grpSp>
          <p:nvGrpSpPr>
            <p:cNvPr id="1370" name="Group"/>
            <p:cNvGrpSpPr/>
            <p:nvPr/>
          </p:nvGrpSpPr>
          <p:grpSpPr>
            <a:xfrm>
              <a:off x="16566461" y="0"/>
              <a:ext cx="1233464" cy="1347404"/>
              <a:chOff x="0" y="0"/>
              <a:chExt cx="1233462" cy="1347403"/>
            </a:xfrm>
          </p:grpSpPr>
          <p:sp>
            <p:nvSpPr>
              <p:cNvPr id="1368" name="Circle"/>
              <p:cNvSpPr/>
              <p:nvPr/>
            </p:nvSpPr>
            <p:spPr>
              <a:xfrm>
                <a:off x="13968" y="178928"/>
                <a:ext cx="1168476" cy="116847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69" name="k3"/>
              <p:cNvSpPr/>
              <p:nvPr/>
            </p:nvSpPr>
            <p:spPr>
              <a:xfrm>
                <a:off x="0" y="0"/>
                <a:ext cx="1233463" cy="1265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3</a:t>
                </a:r>
              </a:p>
            </p:txBody>
          </p:sp>
        </p:grpSp>
        <p:grpSp>
          <p:nvGrpSpPr>
            <p:cNvPr id="1373" name="Group"/>
            <p:cNvGrpSpPr/>
            <p:nvPr/>
          </p:nvGrpSpPr>
          <p:grpSpPr>
            <a:xfrm>
              <a:off x="17513624" y="2894876"/>
              <a:ext cx="1701785" cy="1906140"/>
              <a:chOff x="0" y="254000"/>
              <a:chExt cx="1701784" cy="1906139"/>
            </a:xfrm>
          </p:grpSpPr>
          <p:sp>
            <p:nvSpPr>
              <p:cNvPr id="1371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2" name="C"/>
              <p:cNvSpPr/>
              <p:nvPr/>
            </p:nvSpPr>
            <p:spPr>
              <a:xfrm>
                <a:off x="564670" y="254000"/>
                <a:ext cx="621178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C</a:t>
                </a:r>
              </a:p>
            </p:txBody>
          </p:sp>
        </p:grpSp>
        <p:grpSp>
          <p:nvGrpSpPr>
            <p:cNvPr id="1376" name="Group"/>
            <p:cNvGrpSpPr/>
            <p:nvPr/>
          </p:nvGrpSpPr>
          <p:grpSpPr>
            <a:xfrm>
              <a:off x="19859905" y="3653666"/>
              <a:ext cx="1701785" cy="1906140"/>
              <a:chOff x="0" y="254000"/>
              <a:chExt cx="1701784" cy="1906139"/>
            </a:xfrm>
          </p:grpSpPr>
          <p:sp>
            <p:nvSpPr>
              <p:cNvPr id="1374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5" name="D"/>
              <p:cNvSpPr/>
              <p:nvPr/>
            </p:nvSpPr>
            <p:spPr>
              <a:xfrm>
                <a:off x="564670" y="254000"/>
                <a:ext cx="661254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D</a:t>
                </a:r>
              </a:p>
            </p:txBody>
          </p:sp>
        </p:grpSp>
        <p:grpSp>
          <p:nvGrpSpPr>
            <p:cNvPr id="1379" name="Group"/>
            <p:cNvGrpSpPr/>
            <p:nvPr/>
          </p:nvGrpSpPr>
          <p:grpSpPr>
            <a:xfrm>
              <a:off x="18634040" y="1111211"/>
              <a:ext cx="1233464" cy="1347404"/>
              <a:chOff x="0" y="0"/>
              <a:chExt cx="1233462" cy="1347403"/>
            </a:xfrm>
          </p:grpSpPr>
          <p:sp>
            <p:nvSpPr>
              <p:cNvPr id="1377" name="Circle"/>
              <p:cNvSpPr/>
              <p:nvPr/>
            </p:nvSpPr>
            <p:spPr>
              <a:xfrm>
                <a:off x="13968" y="178928"/>
                <a:ext cx="1168476" cy="1168476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3599" sz="60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78" name="k2"/>
              <p:cNvSpPr/>
              <p:nvPr/>
            </p:nvSpPr>
            <p:spPr>
              <a:xfrm>
                <a:off x="0" y="0"/>
                <a:ext cx="1233463" cy="1265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b="1" baseline="-12666" sz="36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  <a:r>
                  <a:t>k</a:t>
                </a:r>
                <a:r>
                  <a:rPr baseline="-18666"/>
                  <a:t>2</a:t>
                </a:r>
              </a:p>
            </p:txBody>
          </p:sp>
        </p:grpSp>
        <p:grpSp>
          <p:nvGrpSpPr>
            <p:cNvPr id="1382" name="Group"/>
            <p:cNvGrpSpPr/>
            <p:nvPr/>
          </p:nvGrpSpPr>
          <p:grpSpPr>
            <a:xfrm>
              <a:off x="15167340" y="2894876"/>
              <a:ext cx="1701786" cy="1906140"/>
              <a:chOff x="0" y="254000"/>
              <a:chExt cx="1701784" cy="1906139"/>
            </a:xfrm>
          </p:grpSpPr>
          <p:sp>
            <p:nvSpPr>
              <p:cNvPr id="1380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81" name="B"/>
              <p:cNvSpPr/>
              <p:nvPr/>
            </p:nvSpPr>
            <p:spPr>
              <a:xfrm>
                <a:off x="564670" y="254000"/>
                <a:ext cx="601140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B</a:t>
                </a:r>
              </a:p>
            </p:txBody>
          </p:sp>
        </p:grpSp>
        <p:grpSp>
          <p:nvGrpSpPr>
            <p:cNvPr id="1385" name="Group"/>
            <p:cNvGrpSpPr/>
            <p:nvPr/>
          </p:nvGrpSpPr>
          <p:grpSpPr>
            <a:xfrm>
              <a:off x="12841389" y="3616009"/>
              <a:ext cx="1701786" cy="1956940"/>
              <a:chOff x="0" y="203200"/>
              <a:chExt cx="1701784" cy="1956939"/>
            </a:xfrm>
          </p:grpSpPr>
          <p:sp>
            <p:nvSpPr>
              <p:cNvPr id="1383" name="Triangle"/>
              <p:cNvSpPr/>
              <p:nvPr/>
            </p:nvSpPr>
            <p:spPr>
              <a:xfrm rot="8100000">
                <a:off x="240716" y="716079"/>
                <a:ext cx="1220352" cy="1186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BBE0E3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baseline="-15500" sz="4800">
                    <a:uFill>
                      <a:solidFill>
                        <a:srgbClr val="000000"/>
                      </a:solidFill>
                    </a:u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1384" name="A"/>
              <p:cNvSpPr/>
              <p:nvPr/>
            </p:nvSpPr>
            <p:spPr>
              <a:xfrm>
                <a:off x="564670" y="203200"/>
                <a:ext cx="641216" cy="1412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algn="l" defTabSz="1828800">
                  <a:defRPr baseline="-15119">
                    <a:uFill>
                      <a:solidFill>
                        <a:srgbClr val="000000"/>
                      </a:solidFill>
                    </a:u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A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389" name="Double rotation also fixes an insertion into the left subtree of the right child (k1 is unbalanced, so we first rotate k3 right, then we rotate k1 left)"/>
          <p:cNvSpPr/>
          <p:nvPr/>
        </p:nvSpPr>
        <p:spPr>
          <a:xfrm>
            <a:off x="2006449" y="11034252"/>
            <a:ext cx="20371102" cy="2411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408175">
              <a:defRPr sz="5236">
                <a:uFill>
                  <a:solidFill>
                    <a:srgbClr val="FFFFFF"/>
                  </a:solidFill>
                </a:uFill>
              </a:defRPr>
            </a:pPr>
            <a:r>
              <a:t>Double rotation also fixes an insertion into the left subtree of the right child (k</a:t>
            </a:r>
            <a:r>
              <a:rPr baseline="-5999"/>
              <a:t>1</a:t>
            </a:r>
            <a:r>
              <a:t> is unbalanced, so we first rotate k</a:t>
            </a:r>
            <a:r>
              <a:rPr baseline="-5999"/>
              <a:t>3</a:t>
            </a:r>
            <a:r>
              <a:t> right, then we rotate k</a:t>
            </a:r>
            <a:r>
              <a:rPr baseline="-5999"/>
              <a:t>1</a:t>
            </a:r>
            <a:r>
              <a:t> left)</a:t>
            </a:r>
          </a:p>
        </p:txBody>
      </p:sp>
      <p:sp>
        <p:nvSpPr>
          <p:cNvPr id="1390" name="Line"/>
          <p:cNvSpPr/>
          <p:nvPr/>
        </p:nvSpPr>
        <p:spPr>
          <a:xfrm>
            <a:off x="4981471" y="3867972"/>
            <a:ext cx="1987609" cy="107676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91" name="Line"/>
          <p:cNvSpPr/>
          <p:nvPr/>
        </p:nvSpPr>
        <p:spPr>
          <a:xfrm flipH="1">
            <a:off x="1960273" y="3843552"/>
            <a:ext cx="3084258" cy="195122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92" name="Line"/>
          <p:cNvSpPr/>
          <p:nvPr/>
        </p:nvSpPr>
        <p:spPr>
          <a:xfrm flipH="1">
            <a:off x="3683137" y="6187921"/>
            <a:ext cx="1223967" cy="163725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93" name="Line"/>
          <p:cNvSpPr/>
          <p:nvPr/>
        </p:nvSpPr>
        <p:spPr>
          <a:xfrm flipH="1" flipV="1">
            <a:off x="6735070" y="4928092"/>
            <a:ext cx="1947264" cy="2104632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94" name="Line"/>
          <p:cNvSpPr/>
          <p:nvPr/>
        </p:nvSpPr>
        <p:spPr>
          <a:xfrm flipH="1">
            <a:off x="4981156" y="5157907"/>
            <a:ext cx="2034907" cy="1014297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95" name="Line"/>
          <p:cNvSpPr/>
          <p:nvPr/>
        </p:nvSpPr>
        <p:spPr>
          <a:xfrm flipH="1" flipV="1">
            <a:off x="4986819" y="6146799"/>
            <a:ext cx="1420757" cy="1532164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398" name="Group"/>
          <p:cNvGrpSpPr/>
          <p:nvPr/>
        </p:nvGrpSpPr>
        <p:grpSpPr>
          <a:xfrm>
            <a:off x="4370148" y="5375950"/>
            <a:ext cx="1279297" cy="1397471"/>
            <a:chOff x="0" y="0"/>
            <a:chExt cx="1279295" cy="1397469"/>
          </a:xfrm>
        </p:grpSpPr>
        <p:sp>
          <p:nvSpPr>
            <p:cNvPr id="1396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397" name="k2"/>
            <p:cNvSpPr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2</a:t>
              </a:r>
            </a:p>
          </p:txBody>
        </p:sp>
      </p:grpSp>
      <p:grpSp>
        <p:nvGrpSpPr>
          <p:cNvPr id="1401" name="Group"/>
          <p:cNvGrpSpPr/>
          <p:nvPr/>
        </p:nvGrpSpPr>
        <p:grpSpPr>
          <a:xfrm>
            <a:off x="4370148" y="3053672"/>
            <a:ext cx="1279297" cy="1397471"/>
            <a:chOff x="0" y="0"/>
            <a:chExt cx="1279295" cy="1397469"/>
          </a:xfrm>
        </p:grpSpPr>
        <p:sp>
          <p:nvSpPr>
            <p:cNvPr id="1399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00" name="k1"/>
            <p:cNvSpPr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1</a:t>
              </a:r>
            </a:p>
          </p:txBody>
        </p:sp>
      </p:grpSp>
      <p:grpSp>
        <p:nvGrpSpPr>
          <p:cNvPr id="1404" name="Group"/>
          <p:cNvGrpSpPr/>
          <p:nvPr/>
        </p:nvGrpSpPr>
        <p:grpSpPr>
          <a:xfrm>
            <a:off x="5430014" y="7375445"/>
            <a:ext cx="1765020" cy="1948306"/>
            <a:chOff x="0" y="292100"/>
            <a:chExt cx="1765019" cy="1948305"/>
          </a:xfrm>
        </p:grpSpPr>
        <p:sp>
          <p:nvSpPr>
            <p:cNvPr id="1402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03" name="C"/>
            <p:cNvSpPr/>
            <p:nvPr/>
          </p:nvSpPr>
          <p:spPr>
            <a:xfrm>
              <a:off x="585652" y="292100"/>
              <a:ext cx="644260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C</a:t>
              </a:r>
            </a:p>
          </p:txBody>
        </p:sp>
      </p:grpSp>
      <p:grpSp>
        <p:nvGrpSpPr>
          <p:cNvPr id="1407" name="Group"/>
          <p:cNvGrpSpPr/>
          <p:nvPr/>
        </p:nvGrpSpPr>
        <p:grpSpPr>
          <a:xfrm>
            <a:off x="7785971" y="6871763"/>
            <a:ext cx="1765020" cy="1948307"/>
            <a:chOff x="0" y="292100"/>
            <a:chExt cx="1765019" cy="1948305"/>
          </a:xfrm>
        </p:grpSpPr>
        <p:sp>
          <p:nvSpPr>
            <p:cNvPr id="1405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06" name="D"/>
            <p:cNvSpPr/>
            <p:nvPr/>
          </p:nvSpPr>
          <p:spPr>
            <a:xfrm>
              <a:off x="585652" y="292100"/>
              <a:ext cx="685825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D</a:t>
              </a:r>
            </a:p>
          </p:txBody>
        </p:sp>
      </p:grpSp>
      <p:sp>
        <p:nvSpPr>
          <p:cNvPr id="1408" name="Line"/>
          <p:cNvSpPr/>
          <p:nvPr/>
        </p:nvSpPr>
        <p:spPr>
          <a:xfrm>
            <a:off x="10865906" y="5146964"/>
            <a:ext cx="2574649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09" name="Line"/>
          <p:cNvSpPr/>
          <p:nvPr/>
        </p:nvSpPr>
        <p:spPr>
          <a:xfrm>
            <a:off x="10865906" y="6675994"/>
            <a:ext cx="2574649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10" name="Line"/>
          <p:cNvSpPr/>
          <p:nvPr/>
        </p:nvSpPr>
        <p:spPr>
          <a:xfrm>
            <a:off x="10865906" y="8195105"/>
            <a:ext cx="2574649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11" name="Line"/>
          <p:cNvSpPr/>
          <p:nvPr/>
        </p:nvSpPr>
        <p:spPr>
          <a:xfrm>
            <a:off x="10865906" y="3765709"/>
            <a:ext cx="2574649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tailEnd type="triangle"/>
          </a:ln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414" name="Group"/>
          <p:cNvGrpSpPr/>
          <p:nvPr/>
        </p:nvGrpSpPr>
        <p:grpSpPr>
          <a:xfrm>
            <a:off x="6514555" y="4206174"/>
            <a:ext cx="1279297" cy="1397471"/>
            <a:chOff x="0" y="0"/>
            <a:chExt cx="1279295" cy="1397469"/>
          </a:xfrm>
        </p:grpSpPr>
        <p:sp>
          <p:nvSpPr>
            <p:cNvPr id="1412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13" name="k3"/>
            <p:cNvSpPr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3</a:t>
              </a:r>
            </a:p>
          </p:txBody>
        </p:sp>
      </p:grpSp>
      <p:grpSp>
        <p:nvGrpSpPr>
          <p:cNvPr id="1417" name="Group"/>
          <p:cNvGrpSpPr/>
          <p:nvPr/>
        </p:nvGrpSpPr>
        <p:grpSpPr>
          <a:xfrm>
            <a:off x="2986663" y="7400845"/>
            <a:ext cx="1765020" cy="1922906"/>
            <a:chOff x="0" y="317500"/>
            <a:chExt cx="1765019" cy="1922905"/>
          </a:xfrm>
        </p:grpSpPr>
        <p:sp>
          <p:nvSpPr>
            <p:cNvPr id="1415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16" name="B"/>
            <p:cNvSpPr/>
            <p:nvPr/>
          </p:nvSpPr>
          <p:spPr>
            <a:xfrm>
              <a:off x="585652" y="317500"/>
              <a:ext cx="623477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B</a:t>
              </a:r>
            </a:p>
          </p:txBody>
        </p:sp>
      </p:grpSp>
      <p:grpSp>
        <p:nvGrpSpPr>
          <p:cNvPr id="1420" name="Group"/>
          <p:cNvGrpSpPr/>
          <p:nvPr/>
        </p:nvGrpSpPr>
        <p:grpSpPr>
          <a:xfrm>
            <a:off x="1145366" y="5479877"/>
            <a:ext cx="1765020" cy="2011807"/>
            <a:chOff x="0" y="228600"/>
            <a:chExt cx="1765019" cy="2011805"/>
          </a:xfrm>
        </p:grpSpPr>
        <p:sp>
          <p:nvSpPr>
            <p:cNvPr id="1418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19" name="A"/>
            <p:cNvSpPr/>
            <p:nvPr/>
          </p:nvSpPr>
          <p:spPr>
            <a:xfrm>
              <a:off x="585652" y="228600"/>
              <a:ext cx="665042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A</a:t>
              </a:r>
            </a:p>
          </p:txBody>
        </p:sp>
      </p:grpSp>
      <p:sp>
        <p:nvSpPr>
          <p:cNvPr id="1421" name="Line"/>
          <p:cNvSpPr/>
          <p:nvPr/>
        </p:nvSpPr>
        <p:spPr>
          <a:xfrm>
            <a:off x="18669116" y="3867972"/>
            <a:ext cx="1987609" cy="107676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22" name="Line"/>
          <p:cNvSpPr/>
          <p:nvPr/>
        </p:nvSpPr>
        <p:spPr>
          <a:xfrm flipH="1">
            <a:off x="16884665" y="3843552"/>
            <a:ext cx="1847508" cy="1151670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23" name="Line"/>
          <p:cNvSpPr/>
          <p:nvPr/>
        </p:nvSpPr>
        <p:spPr>
          <a:xfrm flipH="1">
            <a:off x="15279672" y="5115990"/>
            <a:ext cx="1398859" cy="1999543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24" name="Line"/>
          <p:cNvSpPr/>
          <p:nvPr/>
        </p:nvSpPr>
        <p:spPr>
          <a:xfrm flipH="1" flipV="1">
            <a:off x="20422714" y="4928092"/>
            <a:ext cx="1947264" cy="2104632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25" name="Line"/>
          <p:cNvSpPr/>
          <p:nvPr/>
        </p:nvSpPr>
        <p:spPr>
          <a:xfrm flipH="1">
            <a:off x="19930497" y="5157907"/>
            <a:ext cx="773210" cy="1126789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26" name="Line"/>
          <p:cNvSpPr/>
          <p:nvPr/>
        </p:nvSpPr>
        <p:spPr>
          <a:xfrm flipH="1" flipV="1">
            <a:off x="16766090" y="5218341"/>
            <a:ext cx="758642" cy="1069955"/>
          </a:xfrm>
          <a:prstGeom prst="line">
            <a:avLst/>
          </a:prstGeom>
          <a:ln w="508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9144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1429" name="Group"/>
          <p:cNvGrpSpPr/>
          <p:nvPr/>
        </p:nvGrpSpPr>
        <p:grpSpPr>
          <a:xfrm>
            <a:off x="18096659" y="3053672"/>
            <a:ext cx="1279297" cy="1397471"/>
            <a:chOff x="0" y="0"/>
            <a:chExt cx="1279295" cy="1397469"/>
          </a:xfrm>
        </p:grpSpPr>
        <p:sp>
          <p:nvSpPr>
            <p:cNvPr id="1427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28" name="k2"/>
            <p:cNvSpPr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2</a:t>
              </a:r>
            </a:p>
          </p:txBody>
        </p:sp>
      </p:grpSp>
      <p:grpSp>
        <p:nvGrpSpPr>
          <p:cNvPr id="1432" name="Group"/>
          <p:cNvGrpSpPr/>
          <p:nvPr/>
        </p:nvGrpSpPr>
        <p:grpSpPr>
          <a:xfrm>
            <a:off x="16201113" y="4214811"/>
            <a:ext cx="1279297" cy="1397471"/>
            <a:chOff x="0" y="0"/>
            <a:chExt cx="1279295" cy="1397469"/>
          </a:xfrm>
        </p:grpSpPr>
        <p:sp>
          <p:nvSpPr>
            <p:cNvPr id="1430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31" name="k1"/>
            <p:cNvSpPr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1</a:t>
              </a:r>
            </a:p>
          </p:txBody>
        </p:sp>
      </p:grpSp>
      <p:grpSp>
        <p:nvGrpSpPr>
          <p:cNvPr id="1435" name="Group"/>
          <p:cNvGrpSpPr/>
          <p:nvPr/>
        </p:nvGrpSpPr>
        <p:grpSpPr>
          <a:xfrm>
            <a:off x="19040147" y="6059378"/>
            <a:ext cx="1765021" cy="1973707"/>
            <a:chOff x="0" y="266700"/>
            <a:chExt cx="1765019" cy="1973705"/>
          </a:xfrm>
        </p:grpSpPr>
        <p:sp>
          <p:nvSpPr>
            <p:cNvPr id="1433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34" name="C"/>
            <p:cNvSpPr/>
            <p:nvPr/>
          </p:nvSpPr>
          <p:spPr>
            <a:xfrm>
              <a:off x="585652" y="266700"/>
              <a:ext cx="644260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C</a:t>
              </a:r>
            </a:p>
          </p:txBody>
        </p:sp>
      </p:grpSp>
      <p:grpSp>
        <p:nvGrpSpPr>
          <p:cNvPr id="1438" name="Group"/>
          <p:cNvGrpSpPr/>
          <p:nvPr/>
        </p:nvGrpSpPr>
        <p:grpSpPr>
          <a:xfrm>
            <a:off x="21473614" y="6859063"/>
            <a:ext cx="1765021" cy="1961007"/>
            <a:chOff x="0" y="279400"/>
            <a:chExt cx="1765019" cy="1961005"/>
          </a:xfrm>
        </p:grpSpPr>
        <p:sp>
          <p:nvSpPr>
            <p:cNvPr id="1436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37" name="D"/>
            <p:cNvSpPr/>
            <p:nvPr/>
          </p:nvSpPr>
          <p:spPr>
            <a:xfrm>
              <a:off x="585652" y="279400"/>
              <a:ext cx="685825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D</a:t>
              </a:r>
            </a:p>
          </p:txBody>
        </p:sp>
      </p:grpSp>
      <p:grpSp>
        <p:nvGrpSpPr>
          <p:cNvPr id="1441" name="Group"/>
          <p:cNvGrpSpPr/>
          <p:nvPr/>
        </p:nvGrpSpPr>
        <p:grpSpPr>
          <a:xfrm>
            <a:off x="20202199" y="4206174"/>
            <a:ext cx="1279297" cy="1397471"/>
            <a:chOff x="0" y="0"/>
            <a:chExt cx="1279295" cy="1397469"/>
          </a:xfrm>
        </p:grpSpPr>
        <p:sp>
          <p:nvSpPr>
            <p:cNvPr id="1439" name="Circle"/>
            <p:cNvSpPr/>
            <p:nvPr/>
          </p:nvSpPr>
          <p:spPr>
            <a:xfrm>
              <a:off x="14487" y="185576"/>
              <a:ext cx="1211894" cy="1211894"/>
            </a:xfrm>
            <a:prstGeom prst="ellipse">
              <a:avLst/>
            </a:pr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3599" sz="60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40" name="k3"/>
            <p:cNvSpPr/>
            <p:nvPr/>
          </p:nvSpPr>
          <p:spPr>
            <a:xfrm>
              <a:off x="0" y="0"/>
              <a:ext cx="1279296" cy="13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b="1" baseline="-12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k</a:t>
              </a:r>
              <a:r>
                <a:rPr baseline="-18666"/>
                <a:t>3</a:t>
              </a:r>
            </a:p>
          </p:txBody>
        </p:sp>
      </p:grpSp>
      <p:grpSp>
        <p:nvGrpSpPr>
          <p:cNvPr id="1444" name="Group"/>
          <p:cNvGrpSpPr/>
          <p:nvPr/>
        </p:nvGrpSpPr>
        <p:grpSpPr>
          <a:xfrm>
            <a:off x="16606684" y="6097478"/>
            <a:ext cx="1765020" cy="1935607"/>
            <a:chOff x="0" y="304800"/>
            <a:chExt cx="1765019" cy="1935605"/>
          </a:xfrm>
        </p:grpSpPr>
        <p:sp>
          <p:nvSpPr>
            <p:cNvPr id="1442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43" name="B"/>
            <p:cNvSpPr/>
            <p:nvPr/>
          </p:nvSpPr>
          <p:spPr>
            <a:xfrm>
              <a:off x="611052" y="304800"/>
              <a:ext cx="623477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B</a:t>
              </a:r>
            </a:p>
          </p:txBody>
        </p:sp>
      </p:grpSp>
      <p:grpSp>
        <p:nvGrpSpPr>
          <p:cNvPr id="1447" name="Group"/>
          <p:cNvGrpSpPr/>
          <p:nvPr/>
        </p:nvGrpSpPr>
        <p:grpSpPr>
          <a:xfrm>
            <a:off x="14426578" y="6886475"/>
            <a:ext cx="1765020" cy="1935606"/>
            <a:chOff x="0" y="304800"/>
            <a:chExt cx="1765019" cy="1935605"/>
          </a:xfrm>
        </p:grpSpPr>
        <p:sp>
          <p:nvSpPr>
            <p:cNvPr id="1445" name="Triangle"/>
            <p:cNvSpPr/>
            <p:nvPr/>
          </p:nvSpPr>
          <p:spPr>
            <a:xfrm rot="8100000">
              <a:off x="249660" y="742687"/>
              <a:ext cx="1265699" cy="123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BBE0E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baseline="-15500" sz="4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446" name="A"/>
            <p:cNvSpPr/>
            <p:nvPr/>
          </p:nvSpPr>
          <p:spPr>
            <a:xfrm>
              <a:off x="585652" y="304800"/>
              <a:ext cx="665042" cy="1465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baseline="-15119">
                  <a:uFill>
                    <a:solidFill>
                      <a:srgbClr val="000000"/>
                    </a:solidFill>
                  </a:u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/>
              <a:r>
                <a:t>A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450" name="http://www.cs.usfca.edu/~galles/visualization/AVLtree.html…"/>
          <p:cNvSpPr/>
          <p:nvPr/>
        </p:nvSpPr>
        <p:spPr>
          <a:xfrm>
            <a:off x="271522" y="2535656"/>
            <a:ext cx="23840956" cy="8209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792223">
              <a:defRPr sz="666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u="sng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http://www.cs.usfca.edu/~galles/visualization/AVLtree.html</a:t>
            </a:r>
          </a:p>
          <a:p>
            <a:pPr algn="l"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  <a:p>
            <a:pPr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Before: Insert 17, 12, 23, 9, 14, 19</a:t>
            </a:r>
          </a:p>
          <a:p>
            <a:pPr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Insert: 20</a:t>
            </a:r>
          </a:p>
          <a:p>
            <a:pPr algn="l" defTabSz="1792223">
              <a:defRPr sz="666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AVL Trees: Double Rota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Double Rotation</a:t>
            </a:r>
          </a:p>
        </p:txBody>
      </p:sp>
      <p:sp>
        <p:nvSpPr>
          <p:cNvPr id="1453" name="http://www.cs.usfca.edu/~galles/visualization/AVLtree.html…"/>
          <p:cNvSpPr/>
          <p:nvPr/>
        </p:nvSpPr>
        <p:spPr>
          <a:xfrm>
            <a:off x="271522" y="2535656"/>
            <a:ext cx="23840956" cy="8209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792223">
              <a:defRPr sz="666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u="sng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http://www.cs.usfca.edu/~galles/visualization/AVLtree.html</a:t>
            </a:r>
          </a:p>
          <a:p>
            <a:pPr algn="l"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  <a:p>
            <a:pPr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Before: Insert 20, 10, 30, 5, 25, 40, 35, 45</a:t>
            </a:r>
          </a:p>
          <a:p>
            <a:pPr defTabSz="1792223">
              <a:defRPr sz="6664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Insert: 34</a:t>
            </a:r>
          </a:p>
          <a:p>
            <a:pPr algn="l" defTabSz="1792223">
              <a:defRPr sz="666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AVL Trees: Rotation Practic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Rotation Practice</a:t>
            </a:r>
          </a:p>
        </p:txBody>
      </p:sp>
      <p:sp>
        <p:nvSpPr>
          <p:cNvPr id="1456" name="http://www.cs.usfca.edu/~galles/visualization/AVLtree.html…"/>
          <p:cNvSpPr/>
          <p:nvPr/>
        </p:nvSpPr>
        <p:spPr>
          <a:xfrm>
            <a:off x="271522" y="2535656"/>
            <a:ext cx="23840956" cy="8209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algn="l" defTabSz="1773936">
              <a:defRPr sz="6596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u="sng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http://www.cs.usfca.edu/~galles/visualization/AVLtree.html</a:t>
            </a:r>
          </a:p>
          <a:p>
            <a:pPr algn="l" defTabSz="1773936">
              <a:defRPr sz="6596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  <a:p>
            <a:pPr defTabSz="1773936">
              <a:defRPr sz="6596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Before: Insert 30, 20, 10, 40, 50, 60, 70</a:t>
            </a:r>
          </a:p>
          <a:p>
            <a:pPr defTabSz="1773936">
              <a:defRPr sz="6596"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Continuing: Insert 160, 150, 140, 130, 120, 110, 100, 80, 90</a:t>
            </a:r>
          </a:p>
          <a:p>
            <a:pPr algn="l" defTabSz="1773936">
              <a:defRPr sz="6596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AVL Trees: How to Co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AVL Trees: How to Code</a:t>
            </a:r>
          </a:p>
        </p:txBody>
      </p:sp>
      <p:sp>
        <p:nvSpPr>
          <p:cNvPr id="1459" name="Coding up AVL tree rotation is straightforward, but can be tricky.…"/>
          <p:cNvSpPr/>
          <p:nvPr/>
        </p:nvSpPr>
        <p:spPr>
          <a:xfrm>
            <a:off x="666613" y="2532246"/>
            <a:ext cx="23050774" cy="9467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81789" indent="-681789" algn="l" defTabSz="1828800">
              <a:buSzPct val="100000"/>
              <a:buChar char="•"/>
              <a:defRPr>
                <a:uFill>
                  <a:solidFill>
                    <a:srgbClr val="FFFFFF"/>
                  </a:solidFill>
                </a:uFill>
              </a:defRPr>
            </a:pPr>
            <a:r>
              <a:t>Coding up AVL tree rotation is straightforward, but can be tricky.</a:t>
            </a:r>
          </a:p>
          <a:p>
            <a:pPr marL="681789" indent="-681789" algn="l" defTabSz="1828800">
              <a:buSzPct val="100000"/>
              <a:buChar char="•"/>
              <a:defRPr>
                <a:uFill>
                  <a:solidFill>
                    <a:srgbClr val="FFFFFF"/>
                  </a:solidFill>
                </a:uFill>
              </a:defRPr>
            </a:pPr>
            <a:r>
              <a:t>A recursive solution is easiest, but not too fast. However, clarity generally wins out in this case.</a:t>
            </a:r>
          </a:p>
          <a:p>
            <a:pPr marL="681789" indent="-681789" algn="l" defTabSz="1828800">
              <a:buSzPct val="100000"/>
              <a:buChar char="•"/>
              <a:defRPr>
                <a:uFill>
                  <a:solidFill>
                    <a:srgbClr val="FFFFFF"/>
                  </a:solidFill>
                </a:uFill>
              </a:defRPr>
            </a:pPr>
            <a:r>
              <a:t>To insert a new node into an AVL tree:</a:t>
            </a:r>
          </a:p>
          <a:p>
            <a:pPr lvl="1" marL="1417052" indent="-909052" algn="l" defTabSz="1828800">
              <a:buSzPct val="100000"/>
              <a:buAutoNum type="arabicPeriod" startAt="1"/>
              <a:defRPr>
                <a:uFill>
                  <a:solidFill>
                    <a:srgbClr val="FFFFFF"/>
                  </a:solidFill>
                </a:uFill>
              </a:defRPr>
            </a:pPr>
            <a:r>
              <a:t>Follow normal BST insertion.</a:t>
            </a:r>
          </a:p>
          <a:p>
            <a:pPr lvl="1" marL="1417052" indent="-909052" algn="l" defTabSz="1828800">
              <a:buSzPct val="100000"/>
              <a:buAutoNum type="arabicPeriod" startAt="1"/>
              <a:defRPr>
                <a:uFill>
                  <a:solidFill>
                    <a:srgbClr val="FFFFFF"/>
                  </a:solidFill>
                </a:uFill>
              </a:defRPr>
            </a:pPr>
            <a:r>
              <a:t>If the height of a subtree does not change, stop.</a:t>
            </a:r>
          </a:p>
          <a:p>
            <a:pPr lvl="1" marL="1417052" indent="-909052" algn="l" defTabSz="1828800">
              <a:buSzPct val="100000"/>
              <a:buAutoNum type="arabicPeriod" startAt="1"/>
              <a:defRPr>
                <a:uFill>
                  <a:solidFill>
                    <a:srgbClr val="FFFFFF"/>
                  </a:solidFill>
                </a:uFill>
              </a:defRPr>
            </a:pPr>
            <a:r>
              <a:t>If the height does change, do an appropriate single or double rotation, and update heights up the tree.</a:t>
            </a:r>
          </a:p>
          <a:p>
            <a:pPr lvl="1" marL="1417052" indent="-909052" algn="l" defTabSz="1828800">
              <a:buSzPct val="100000"/>
              <a:buAutoNum type="arabicPeriod" startAt="1"/>
              <a:defRPr>
                <a:uFill>
                  <a:solidFill>
                    <a:srgbClr val="FFFFFF"/>
                  </a:solidFill>
                </a:uFill>
              </a:defRPr>
            </a:pPr>
            <a:r>
              <a:t>One rotation will always suffice.</a:t>
            </a:r>
          </a:p>
          <a:p>
            <a:pPr algn="l" defTabSz="1828800">
              <a:defRPr>
                <a:uFill>
                  <a:solidFill>
                    <a:srgbClr val="FFFFFF"/>
                  </a:solidFill>
                </a:uFill>
              </a:defRPr>
            </a:pPr>
          </a:p>
          <a:p>
            <a:pPr marL="681789" indent="-681789" algn="l" defTabSz="1828800">
              <a:buSzPct val="100000"/>
              <a:buChar char="•"/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Light"/>
              </a:rPr>
              <a:t>Example code can be found here:</a:t>
            </a:r>
            <a:r>
              <a:t> </a:t>
            </a:r>
            <a:r>
              <a:rPr u="sng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hlinkClick r:id="rId2" invalidUrl="" action="" tgtFrame="" tooltip="" history="1" highlightClick="0" endSnd="0"/>
              </a:rPr>
              <a:t>http://www.sanfoundry.com/cpp-program-implement-avl-trees/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Other Balanced Tree Data Structur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Other Balanced Tree Data Structures</a:t>
            </a:r>
          </a:p>
        </p:txBody>
      </p:sp>
      <p:sp>
        <p:nvSpPr>
          <p:cNvPr id="1462" name="Other Balanced Tree Data Structures…"/>
          <p:cNvSpPr/>
          <p:nvPr/>
        </p:nvSpPr>
        <p:spPr>
          <a:xfrm>
            <a:off x="2046283" y="3085622"/>
            <a:ext cx="20291434" cy="8610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1828800"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Other Balanced Tree Data Structures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2-3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AA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AVL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Red-black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Scapegoat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Splay tree</a:t>
            </a:r>
          </a:p>
          <a:p>
            <a:pPr marL="541421" indent="-541421" algn="l" defTabSz="1828800">
              <a:buSzPct val="100000"/>
              <a:buChar char="•"/>
              <a:defRPr sz="6900">
                <a:uFill>
                  <a:solidFill>
                    <a:srgbClr val="FFFFFF"/>
                  </a:solidFill>
                </a:uFill>
              </a:defRPr>
            </a:pPr>
            <a:r>
              <a:t>Treap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Coding up a StringSe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Coding up a StringSet</a:t>
            </a:r>
          </a:p>
        </p:txBody>
      </p:sp>
      <p:pic>
        <p:nvPicPr>
          <p:cNvPr id="1465" name="image31.png" descr="image3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00549" y="5555498"/>
            <a:ext cx="3210427" cy="3012860"/>
          </a:xfrm>
          <a:prstGeom prst="rect">
            <a:avLst/>
          </a:prstGeom>
          <a:ln w="12700">
            <a:miter lim="400000"/>
          </a:ln>
        </p:spPr>
      </p:pic>
      <p:sp>
        <p:nvSpPr>
          <p:cNvPr id="1466" name="struct Node {…"/>
          <p:cNvSpPr/>
          <p:nvPr/>
        </p:nvSpPr>
        <p:spPr>
          <a:xfrm>
            <a:off x="6246731" y="2005491"/>
            <a:ext cx="11890538" cy="1127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struct</a:t>
            </a:r>
            <a:r>
              <a:t> Node {</a:t>
            </a:r>
          </a:p>
          <a:p>
            <a:pPr algn="l" defTabSz="457200">
              <a:tabLst>
                <a:tab pos="558800" algn="l"/>
              </a:tabLst>
              <a:defRPr sz="47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string</a:t>
            </a:r>
            <a:r>
              <a:rPr>
                <a:solidFill>
                  <a:srgbClr val="000000"/>
                </a:solidFill>
              </a:rPr>
              <a:t> str;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3495AF"/>
                </a:solidFill>
              </a:rPr>
              <a:t>Node</a:t>
            </a:r>
            <a:r>
              <a:t> *left;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3495AF"/>
                </a:solidFill>
              </a:rPr>
              <a:t>Node</a:t>
            </a:r>
            <a:r>
              <a:t> *right;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47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// constructor for new Node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Node(</a:t>
            </a:r>
            <a:r>
              <a:rPr>
                <a:solidFill>
                  <a:srgbClr val="3495AF"/>
                </a:solidFill>
              </a:rPr>
              <a:t>string</a:t>
            </a:r>
            <a:r>
              <a:t> s) {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str</a:t>
            </a:r>
            <a:r>
              <a:t> = s;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left</a:t>
            </a:r>
            <a:r>
              <a:t> = </a:t>
            </a:r>
            <a:r>
              <a:rPr>
                <a:solidFill>
                  <a:srgbClr val="0433FF"/>
                </a:solidFill>
              </a:rPr>
              <a:t>NULL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3495AF"/>
                </a:solidFill>
              </a:rPr>
              <a:t>right</a:t>
            </a:r>
            <a:r>
              <a:t> = </a:t>
            </a:r>
            <a:r>
              <a:rPr>
                <a:solidFill>
                  <a:srgbClr val="0433FF"/>
                </a:solidFill>
              </a:rPr>
              <a:t>NULL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class</a:t>
            </a:r>
            <a:r>
              <a:t> StringSet {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    ...</a:t>
            </a:r>
          </a:p>
          <a:p>
            <a:pPr algn="l" defTabSz="457200">
              <a:tabLst>
                <a:tab pos="558800" algn="l"/>
              </a:tabLst>
              <a:defRPr sz="4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References and Advanced Rea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1469" name="References:…"/>
          <p:cNvSpPr/>
          <p:nvPr/>
        </p:nvSpPr>
        <p:spPr>
          <a:xfrm>
            <a:off x="640426" y="1683583"/>
            <a:ext cx="21424603" cy="12025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2" invalidUrl="" action="" tgtFrame="" tooltip="" history="1" highlightClick="0" endSnd="0"/>
              </a:rPr>
              <a:t>http://www.openbookproject.net/thinkcs/python/english2e/ch21.html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3" invalidUrl="" action="" tgtFrame="" tooltip="" history="1" highlightClick="0" endSnd="0"/>
              </a:rPr>
              <a:t>https://www.tutorialspoint.com/data_structures_algorithms/binary_search_tree.htm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4" invalidUrl="" action="" tgtFrame="" tooltip="" history="1" highlightClick="0" endSnd="0"/>
              </a:rPr>
              <a:t>https://en.wikipedia.org/wiki/Binary_search_tree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5" invalidUrl="" action="" tgtFrame="" tooltip="" history="1" highlightClick="0" endSnd="0"/>
              </a:rPr>
              <a:t>https://www.cise.ufl.edu/~nemo/cop3530/AVL-Tree-Rotations.pdf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Tree (abstract data type), Wikipedia: </a:t>
            </a:r>
            <a:r>
              <a:rPr u="sng">
                <a:hlinkClick r:id="rId6" invalidUrl="" action="" tgtFrame="" tooltip="" history="1" highlightClick="0" endSnd="0"/>
              </a:rPr>
              <a:t>http://en.wikipedia.org/wiki/Tree_(data_structure)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Binary Trees, Wikipedia: </a:t>
            </a:r>
            <a:r>
              <a:rPr u="sng">
                <a:hlinkClick r:id="rId7" invalidUrl="" action="" tgtFrame="" tooltip="" history="1" highlightClick="0" endSnd="0"/>
              </a:rPr>
              <a:t>http://en.wikipedia.org/wiki/Binary_tree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Tree visualizations: </a:t>
            </a:r>
            <a:r>
              <a:rPr u="sng">
                <a:hlinkClick r:id="rId8" invalidUrl="" action="" tgtFrame="" tooltip="" history="1" highlightClick="0" endSnd="0"/>
              </a:rPr>
              <a:t>http://vcg.informatik.uni-rostock.de/~hs162/treeposter/poster.html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Wikipedia article on self-balancing trees (be sure to look at all the implementations): </a:t>
            </a:r>
            <a:r>
              <a:rPr u="sng">
                <a:hlinkClick r:id="rId9" invalidUrl="" action="" tgtFrame="" tooltip="" history="1" highlightClick="0" endSnd="0"/>
              </a:rPr>
              <a:t>http://en.wikipedia.org/wiki/Self-balancing_binary_search_tree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lvl="1" marL="457200" indent="-228600" algn="l">
              <a:buSzPct val="100000"/>
              <a:buChar char="•"/>
              <a:defRPr sz="3900"/>
            </a:pPr>
            <a:r>
              <a:t>Red Black Trees: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10" invalidUrl="" action="" tgtFrame="" tooltip="" history="1" highlightClick="0" endSnd="0"/>
              </a:rPr>
              <a:t>https://www.cs.auckland.ac.nz/software/AlgAnim/red_black.html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lvl="1" marL="457200" indent="-228600" algn="l">
              <a:buSzPct val="100000"/>
              <a:buChar char="•"/>
              <a:defRPr sz="3900"/>
            </a:pPr>
            <a:r>
              <a:t>YouTube AVL Trees: </a:t>
            </a:r>
            <a:r>
              <a:rPr u="sng">
                <a:hlinkClick r:id="rId11" invalidUrl="" action="" tgtFrame="" tooltip="" history="1" highlightClick="0" endSnd="0"/>
              </a:rPr>
              <a:t>http://www.youtube.com/watch?v=YKt1kquKScY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t>Wikipedia article on AVL Trees: </a:t>
            </a:r>
            <a:r>
              <a:rPr u="sng">
                <a:hlinkClick r:id="rId12" invalidUrl="" action="" tgtFrame="" tooltip="" history="1" highlightClick="0" endSnd="0"/>
              </a:rPr>
              <a:t>http://en.wikipedia.org/wiki/AVL_tree</a:t>
            </a:r>
            <a:r>
              <a:t>  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lvl="1" marL="457200" indent="-228600" algn="l">
              <a:buSzPct val="100000"/>
              <a:buChar char="•"/>
              <a:defRPr sz="3900"/>
            </a:pPr>
            <a:r>
              <a:t>Really amazing lecture on AVL Trees: </a:t>
            </a:r>
            <a:r>
              <a:rPr u="sng">
                <a:hlinkClick r:id="rId13" invalidUrl="" action="" tgtFrame="" tooltip="" history="1" highlightClick="0" endSnd="0"/>
              </a:rPr>
              <a:t>https://www.youtube.com/watch?v=FNeL18KsWPc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Extra Slid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Extra Slides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In-Order Traversal: It is called &quot;in-order&quot; for a reason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Traversal: It is called "in-order" for a reason!</a:t>
            </a:r>
          </a:p>
        </p:txBody>
      </p:sp>
      <p:sp>
        <p:nvSpPr>
          <p:cNvPr id="1474" name="Pseudocode:"/>
          <p:cNvSpPr/>
          <p:nvPr/>
        </p:nvSpPr>
        <p:spPr>
          <a:xfrm>
            <a:off x="12201247" y="5221759"/>
            <a:ext cx="8868626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Pseudocode:</a:t>
            </a:r>
          </a:p>
        </p:txBody>
      </p:sp>
      <p:sp>
        <p:nvSpPr>
          <p:cNvPr id="1475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76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77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78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79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80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481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482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483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484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485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86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87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488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489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490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491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492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493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494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495" name="base case: if current == NULL, return…"/>
          <p:cNvSpPr/>
          <p:nvPr/>
        </p:nvSpPr>
        <p:spPr>
          <a:xfrm>
            <a:off x="8025011" y="6971901"/>
            <a:ext cx="16024970" cy="335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969263" indent="-969263" algn="l">
              <a:buSzPct val="100000"/>
              <a:buAutoNum type="arabicPeriod" startAt="1"/>
              <a:defRPr sz="5300">
                <a:latin typeface="Courier"/>
                <a:ea typeface="Courier"/>
                <a:cs typeface="Courier"/>
                <a:sym typeface="Courier"/>
              </a:defRPr>
            </a:pPr>
            <a:r>
              <a:t>base case: if current == NULL, return</a:t>
            </a:r>
          </a:p>
          <a:p>
            <a:pPr marL="969263" indent="-969263" algn="l">
              <a:buSzPct val="100000"/>
              <a:buAutoNum type="arabicPeriod" startAt="1"/>
              <a:defRPr sz="5300">
                <a:latin typeface="Courier"/>
                <a:ea typeface="Courier"/>
                <a:cs typeface="Courier"/>
                <a:sym typeface="Courier"/>
              </a:defRPr>
            </a:pPr>
            <a:r>
              <a:t>recurse left</a:t>
            </a:r>
          </a:p>
          <a:p>
            <a:pPr marL="969263" indent="-969263" algn="l">
              <a:buSzPct val="100000"/>
              <a:buAutoNum type="arabicPeriod" startAt="1"/>
              <a:defRPr sz="5300">
                <a:latin typeface="Courier"/>
                <a:ea typeface="Courier"/>
                <a:cs typeface="Courier"/>
                <a:sym typeface="Courier"/>
              </a:defRPr>
            </a:pPr>
            <a:r>
              <a:t>do something with current node</a:t>
            </a:r>
          </a:p>
          <a:p>
            <a:pPr marL="969263" indent="-969263" algn="l">
              <a:buSzPct val="100000"/>
              <a:buAutoNum type="arabicPeriod" startAt="1"/>
              <a:defRPr sz="5300">
                <a:latin typeface="Courier"/>
                <a:ea typeface="Courier"/>
                <a:cs typeface="Courier"/>
                <a:sym typeface="Courier"/>
              </a:defRPr>
            </a:pPr>
            <a:r>
              <a:t>recurse right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498" name="Current Node: 6…"/>
          <p:cNvSpPr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6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499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00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01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02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03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04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05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506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07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508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09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10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11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12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513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14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15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16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517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18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19" name="Circle"/>
          <p:cNvSpPr/>
          <p:nvPr/>
        </p:nvSpPr>
        <p:spPr>
          <a:xfrm>
            <a:off x="5766872" y="1998331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20" name="Output: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523" name="Current Node: 2…"/>
          <p:cNvSpPr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2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524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25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26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27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28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29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30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531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32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533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34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35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36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37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538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39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40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41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542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43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44" name="Circle"/>
          <p:cNvSpPr/>
          <p:nvPr/>
        </p:nvSpPr>
        <p:spPr>
          <a:xfrm>
            <a:off x="3539639" y="4002724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45" name="Output: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548" name="Current Node: 1…"/>
          <p:cNvSpPr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1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549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50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51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52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53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54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55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556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57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558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59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60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61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62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563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64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65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66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567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68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69" name="Circle"/>
          <p:cNvSpPr/>
          <p:nvPr/>
        </p:nvSpPr>
        <p:spPr>
          <a:xfrm>
            <a:off x="1408957" y="61762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70" name="Output: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Line"/>
          <p:cNvSpPr/>
          <p:nvPr/>
        </p:nvSpPr>
        <p:spPr>
          <a:xfrm flipH="1">
            <a:off x="1470453" y="6985372"/>
            <a:ext cx="960825" cy="938292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73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574" name="Current Node: NULL…"/>
          <p:cNvSpPr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NULL: return</a:t>
            </a:r>
          </a:p>
        </p:txBody>
      </p:sp>
      <p:sp>
        <p:nvSpPr>
          <p:cNvPr id="1575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76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77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78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79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80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81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582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83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584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85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586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87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88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589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90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91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92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593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594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95" name="Circle"/>
          <p:cNvSpPr/>
          <p:nvPr/>
        </p:nvSpPr>
        <p:spPr>
          <a:xfrm>
            <a:off x="51926" y="766573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96" name="Output: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599" name="Current Node: 1…"/>
          <p:cNvSpPr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1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"1"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1600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01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02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03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04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05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06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607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08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09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10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11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12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13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614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15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16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17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618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19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620" name="Circle"/>
          <p:cNvSpPr/>
          <p:nvPr/>
        </p:nvSpPr>
        <p:spPr>
          <a:xfrm>
            <a:off x="1408957" y="61762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21" name="Output: 1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" name="Line"/>
          <p:cNvSpPr/>
          <p:nvPr/>
        </p:nvSpPr>
        <p:spPr>
          <a:xfrm>
            <a:off x="2431277" y="6985371"/>
            <a:ext cx="551683" cy="661078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24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625" name="Current Node: NULL…"/>
          <p:cNvSpPr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NULL: return</a:t>
            </a:r>
          </a:p>
        </p:txBody>
      </p:sp>
      <p:sp>
        <p:nvSpPr>
          <p:cNvPr id="1626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27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28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29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30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31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32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633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34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35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36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37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38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39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640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41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42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43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644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45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646" name="Circle"/>
          <p:cNvSpPr/>
          <p:nvPr/>
        </p:nvSpPr>
        <p:spPr>
          <a:xfrm>
            <a:off x="2723339" y="7270984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47" name="Output: 1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650" name="Current Node: 1…"/>
          <p:cNvSpPr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1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"1"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1651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52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53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54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55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56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57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658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59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60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61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62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63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64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665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66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67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68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669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70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671" name="Circle"/>
          <p:cNvSpPr/>
          <p:nvPr/>
        </p:nvSpPr>
        <p:spPr>
          <a:xfrm>
            <a:off x="1408957" y="61762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72" name="Output: 1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675" name="Current Node: 2…"/>
          <p:cNvSpPr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2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"2"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1676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77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78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79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80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81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82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683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84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85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86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87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88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89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690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91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92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93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694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95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696" name="Circle"/>
          <p:cNvSpPr/>
          <p:nvPr/>
        </p:nvSpPr>
        <p:spPr>
          <a:xfrm>
            <a:off x="3539639" y="4002724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97" name="Output: 1 2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700" name="Current Node: 5…"/>
          <p:cNvSpPr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5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701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02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03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04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05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06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07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708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09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710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11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712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13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14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715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16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17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18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19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20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21" name="Circle"/>
          <p:cNvSpPr/>
          <p:nvPr/>
        </p:nvSpPr>
        <p:spPr>
          <a:xfrm>
            <a:off x="5358355" y="6153538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22" name="Output: 1 2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725" name="Current Node: 3…"/>
          <p:cNvSpPr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3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726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27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28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29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30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31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32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733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34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735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36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737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38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39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740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41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42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43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44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45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46" name="Circle"/>
          <p:cNvSpPr/>
          <p:nvPr/>
        </p:nvSpPr>
        <p:spPr>
          <a:xfrm>
            <a:off x="3823293" y="8363884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47" name="Output: 1 2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Line"/>
          <p:cNvSpPr/>
          <p:nvPr/>
        </p:nvSpPr>
        <p:spPr>
          <a:xfrm flipV="1">
            <a:off x="3681468" y="9263358"/>
            <a:ext cx="926520" cy="128771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50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751" name="Current Node: NULL…"/>
          <p:cNvSpPr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</a:t>
            </a:r>
          </a:p>
          <a:p>
            <a:pPr algn="l">
              <a:defRPr sz="6200"/>
            </a:pPr>
            <a:r>
              <a:t>1. current NULL: return</a:t>
            </a:r>
          </a:p>
        </p:txBody>
      </p:sp>
      <p:sp>
        <p:nvSpPr>
          <p:cNvPr id="1752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53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54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55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56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57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58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759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60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761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62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763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64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65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766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67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68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69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70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71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72" name="Circle"/>
          <p:cNvSpPr/>
          <p:nvPr/>
        </p:nvSpPr>
        <p:spPr>
          <a:xfrm>
            <a:off x="2599723" y="10252513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73" name="Output: 1 2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776" name="Current Node: 3…"/>
          <p:cNvSpPr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3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"3"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1777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78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79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80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81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82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83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784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85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786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87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788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89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90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791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92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93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94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95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96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797" name="Circle"/>
          <p:cNvSpPr/>
          <p:nvPr/>
        </p:nvSpPr>
        <p:spPr>
          <a:xfrm>
            <a:off x="3823293" y="8363884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98" name="Output: 1 2 3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801" name="Current Node: 4…"/>
          <p:cNvSpPr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4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1802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03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04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05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06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07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08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809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10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11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12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813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14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15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816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17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18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19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820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21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22" name="Circle"/>
          <p:cNvSpPr/>
          <p:nvPr/>
        </p:nvSpPr>
        <p:spPr>
          <a:xfrm>
            <a:off x="5610135" y="992725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23" name="Output: 1 2 3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Line"/>
          <p:cNvSpPr/>
          <p:nvPr/>
        </p:nvSpPr>
        <p:spPr>
          <a:xfrm flipV="1">
            <a:off x="5896530" y="10839579"/>
            <a:ext cx="567638" cy="74798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26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827" name="Current Node: NULL…"/>
          <p:cNvSpPr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NULL, return</a:t>
            </a:r>
          </a:p>
        </p:txBody>
      </p:sp>
      <p:sp>
        <p:nvSpPr>
          <p:cNvPr id="1828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29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30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31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32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33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34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835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36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37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38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839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40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41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842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43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44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45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846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47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48" name="Circle"/>
          <p:cNvSpPr/>
          <p:nvPr/>
        </p:nvSpPr>
        <p:spPr>
          <a:xfrm>
            <a:off x="4600191" y="11392692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49" name="Output: 1 2 3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852" name="Current Node: 4…"/>
          <p:cNvSpPr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4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"4"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1853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54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55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56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57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58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59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860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61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62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63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864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65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66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867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68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69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70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871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72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73" name="Circle"/>
          <p:cNvSpPr/>
          <p:nvPr/>
        </p:nvSpPr>
        <p:spPr>
          <a:xfrm>
            <a:off x="5610135" y="992725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74" name="Output: 1 2 3 4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Line"/>
          <p:cNvSpPr/>
          <p:nvPr/>
        </p:nvSpPr>
        <p:spPr>
          <a:xfrm flipH="1" flipV="1">
            <a:off x="6464167" y="10839579"/>
            <a:ext cx="828113" cy="68266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77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878" name="Current Node: NULL…"/>
          <p:cNvSpPr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NULL, return</a:t>
            </a:r>
          </a:p>
        </p:txBody>
      </p:sp>
      <p:sp>
        <p:nvSpPr>
          <p:cNvPr id="1879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80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81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82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83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84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85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886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87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88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89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890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91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92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893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94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95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96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897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98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99" name="Circle"/>
          <p:cNvSpPr/>
          <p:nvPr/>
        </p:nvSpPr>
        <p:spPr>
          <a:xfrm>
            <a:off x="6860826" y="11363559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00" name="Output: 1 2 3 4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903" name="Current Node: 4…"/>
          <p:cNvSpPr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4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"4"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1904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05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06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07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08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09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10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911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12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913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14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915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16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17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918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19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20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21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22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23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24" name="Circle"/>
          <p:cNvSpPr/>
          <p:nvPr/>
        </p:nvSpPr>
        <p:spPr>
          <a:xfrm>
            <a:off x="5610135" y="992725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25" name="Output: 1 2 3 4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928" name="Current Node: 3…"/>
          <p:cNvSpPr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3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"3"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1929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0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1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2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3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4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5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936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7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938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9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940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41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2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943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4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45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6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47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8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49" name="Circle"/>
          <p:cNvSpPr/>
          <p:nvPr/>
        </p:nvSpPr>
        <p:spPr>
          <a:xfrm>
            <a:off x="3793639" y="8367138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50" name="Output: 1 2 3 4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953" name="Current Node: 5…"/>
          <p:cNvSpPr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5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"5"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1954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55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56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57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58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59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60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961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62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963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64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965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66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67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968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69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70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71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72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73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74" name="Circle"/>
          <p:cNvSpPr/>
          <p:nvPr/>
        </p:nvSpPr>
        <p:spPr>
          <a:xfrm>
            <a:off x="5358355" y="61762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75" name="Output: 1 2 3 4 5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Line"/>
          <p:cNvSpPr/>
          <p:nvPr/>
        </p:nvSpPr>
        <p:spPr>
          <a:xfrm flipH="1" flipV="1">
            <a:off x="6180382" y="6910323"/>
            <a:ext cx="864496" cy="100215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78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1979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80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81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82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83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84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85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986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87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988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89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990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91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92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993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94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95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96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97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98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99" name="Circle"/>
          <p:cNvSpPr/>
          <p:nvPr/>
        </p:nvSpPr>
        <p:spPr>
          <a:xfrm>
            <a:off x="6860826" y="7579301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00" name="Output: 1 2 3 4 5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</a:t>
            </a:r>
          </a:p>
        </p:txBody>
      </p:sp>
      <p:sp>
        <p:nvSpPr>
          <p:cNvPr id="2001" name="Current Node: NULL…"/>
          <p:cNvSpPr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NULL, return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004" name="Current Node: 5…"/>
          <p:cNvSpPr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5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"5"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2005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06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07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08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09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10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11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012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13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14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15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016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17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18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019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20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21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22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23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24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25" name="Circle"/>
          <p:cNvSpPr/>
          <p:nvPr/>
        </p:nvSpPr>
        <p:spPr>
          <a:xfrm>
            <a:off x="5358355" y="61762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26" name="Output: 1 2 3 4 5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029" name="Current Node: 2…"/>
          <p:cNvSpPr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2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"2"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2030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31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32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33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34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35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36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037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38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39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40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041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42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43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044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45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46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47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48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49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50" name="Circle"/>
          <p:cNvSpPr/>
          <p:nvPr/>
        </p:nvSpPr>
        <p:spPr>
          <a:xfrm>
            <a:off x="3552132" y="4020401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51" name="Output: 1 2 3 4 5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054" name="Current Node: 6…"/>
          <p:cNvSpPr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6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"6"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2055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56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57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58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59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60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61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062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63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64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65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066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67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68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069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70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71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72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73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74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75" name="Circle"/>
          <p:cNvSpPr/>
          <p:nvPr/>
        </p:nvSpPr>
        <p:spPr>
          <a:xfrm>
            <a:off x="5766872" y="1998331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76" name="Output: 1 2 3 4 5 6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079" name="Current Node: 7…"/>
          <p:cNvSpPr/>
          <p:nvPr/>
        </p:nvSpPr>
        <p:spPr>
          <a:xfrm>
            <a:off x="10664783" y="5549234"/>
            <a:ext cx="13201822" cy="2936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7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left</a:t>
            </a:r>
          </a:p>
        </p:txBody>
      </p:sp>
      <p:sp>
        <p:nvSpPr>
          <p:cNvPr id="2080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81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82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83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84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85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86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087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88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89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90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091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92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93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094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95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96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97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98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99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100" name="Circle"/>
          <p:cNvSpPr/>
          <p:nvPr/>
        </p:nvSpPr>
        <p:spPr>
          <a:xfrm>
            <a:off x="8010083" y="4008482"/>
            <a:ext cx="1682300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01" name="Output: 1 2 3 4 5 6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Line"/>
          <p:cNvSpPr/>
          <p:nvPr/>
        </p:nvSpPr>
        <p:spPr>
          <a:xfrm flipV="1">
            <a:off x="8372802" y="4858503"/>
            <a:ext cx="567638" cy="747989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04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105" name="Current Node: NULL…"/>
          <p:cNvSpPr/>
          <p:nvPr/>
        </p:nvSpPr>
        <p:spPr>
          <a:xfrm>
            <a:off x="10664783" y="6025484"/>
            <a:ext cx="13201822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NULL, return</a:t>
            </a:r>
          </a:p>
        </p:txBody>
      </p:sp>
      <p:sp>
        <p:nvSpPr>
          <p:cNvPr id="2106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07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08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09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10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11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12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113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14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115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16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117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18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19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20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21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22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23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124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25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126" name="Circle"/>
          <p:cNvSpPr/>
          <p:nvPr/>
        </p:nvSpPr>
        <p:spPr>
          <a:xfrm>
            <a:off x="7076463" y="5411615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27" name="Output: 1 2 3 4 5 6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130" name="Current Node: 7…"/>
          <p:cNvSpPr/>
          <p:nvPr/>
        </p:nvSpPr>
        <p:spPr>
          <a:xfrm>
            <a:off x="10664783" y="4596734"/>
            <a:ext cx="13201822" cy="48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7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print "7"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recurse right</a:t>
            </a:r>
          </a:p>
        </p:txBody>
      </p:sp>
      <p:sp>
        <p:nvSpPr>
          <p:cNvPr id="2131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32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33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34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35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36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37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138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39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140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41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142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43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44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45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46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47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48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149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50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151" name="Circle"/>
          <p:cNvSpPr/>
          <p:nvPr/>
        </p:nvSpPr>
        <p:spPr>
          <a:xfrm>
            <a:off x="8043789" y="4007590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52" name="Output: 1 2 3 4 5 6 7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 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4" name="Line"/>
          <p:cNvSpPr/>
          <p:nvPr/>
        </p:nvSpPr>
        <p:spPr>
          <a:xfrm flipH="1" flipV="1">
            <a:off x="8940439" y="4858503"/>
            <a:ext cx="1067091" cy="895018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55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156" name="Current Node: NULL…"/>
          <p:cNvSpPr/>
          <p:nvPr/>
        </p:nvSpPr>
        <p:spPr>
          <a:xfrm>
            <a:off x="11538762" y="7120254"/>
            <a:ext cx="13201821" cy="198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NULL</a:t>
            </a:r>
          </a:p>
          <a:p>
            <a:pPr marL="1133856" indent="-1133856" algn="l">
              <a:buSzPct val="100000"/>
              <a:buAutoNum type="arabicPeriod" startAt="1"/>
              <a:defRPr sz="6200"/>
            </a:pPr>
            <a:r>
              <a:t>current NULL, return</a:t>
            </a:r>
          </a:p>
        </p:txBody>
      </p:sp>
      <p:sp>
        <p:nvSpPr>
          <p:cNvPr id="2157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58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59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60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61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62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63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164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65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166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67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168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69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70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71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72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73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74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175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76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177" name="Circle"/>
          <p:cNvSpPr/>
          <p:nvPr/>
        </p:nvSpPr>
        <p:spPr>
          <a:xfrm>
            <a:off x="9790523" y="5440748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78" name="Output: 1 2 3 4 5 6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0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181" name="Current Node: 7…"/>
          <p:cNvSpPr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7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"7"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2182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83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84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85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86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87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88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189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90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191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92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193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94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95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96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97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98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99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200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01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202" name="Circle"/>
          <p:cNvSpPr/>
          <p:nvPr/>
        </p:nvSpPr>
        <p:spPr>
          <a:xfrm>
            <a:off x="8043789" y="4007590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03" name="Output: 1 2 3 4 5 6 7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 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In-Order Traversal Example: print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In-Order Traversal Example: printing</a:t>
            </a:r>
          </a:p>
        </p:txBody>
      </p:sp>
      <p:sp>
        <p:nvSpPr>
          <p:cNvPr id="2206" name="Current Node: 6…"/>
          <p:cNvSpPr/>
          <p:nvPr/>
        </p:nvSpPr>
        <p:spPr>
          <a:xfrm>
            <a:off x="10664783" y="4120484"/>
            <a:ext cx="13201822" cy="579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200"/>
            </a:pPr>
            <a:r>
              <a:t>Current Node: 6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current not NULL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left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print "6"</a:t>
            </a:r>
          </a:p>
          <a:p>
            <a:pPr marL="1133856" indent="-1133856" algn="l">
              <a:buSzPct val="100000"/>
              <a:buAutoNum type="arabicPeriod" startAt="1"/>
              <a:defRPr strike="sngStrike" sz="6200"/>
            </a:pPr>
            <a:r>
              <a:t>recurse right</a:t>
            </a:r>
          </a:p>
          <a:p>
            <a:pPr algn="l">
              <a:defRPr sz="6200"/>
            </a:pPr>
            <a:r>
              <a:t>(function ends)</a:t>
            </a:r>
          </a:p>
        </p:txBody>
      </p:sp>
      <p:sp>
        <p:nvSpPr>
          <p:cNvPr id="2207" name="Line"/>
          <p:cNvSpPr/>
          <p:nvPr/>
        </p:nvSpPr>
        <p:spPr>
          <a:xfrm flipH="1" flipV="1">
            <a:off x="4544096" y="9300058"/>
            <a:ext cx="1794489" cy="1490210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08" name="Line"/>
          <p:cNvSpPr/>
          <p:nvPr/>
        </p:nvSpPr>
        <p:spPr>
          <a:xfrm flipH="1">
            <a:off x="2006618" y="4930487"/>
            <a:ext cx="2079927" cy="2079927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09" name="Line"/>
          <p:cNvSpPr/>
          <p:nvPr/>
        </p:nvSpPr>
        <p:spPr>
          <a:xfrm flipH="1" flipV="1">
            <a:off x="4509353" y="4969167"/>
            <a:ext cx="1607151" cy="2002566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10" name="Line"/>
          <p:cNvSpPr/>
          <p:nvPr/>
        </p:nvSpPr>
        <p:spPr>
          <a:xfrm flipH="1" flipV="1">
            <a:off x="6567809" y="2745525"/>
            <a:ext cx="2268333" cy="185007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11" name="Line"/>
          <p:cNvSpPr/>
          <p:nvPr/>
        </p:nvSpPr>
        <p:spPr>
          <a:xfrm flipH="1">
            <a:off x="4284352" y="2761861"/>
            <a:ext cx="2330121" cy="1927433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12" name="Circle"/>
          <p:cNvSpPr/>
          <p:nvPr/>
        </p:nvSpPr>
        <p:spPr>
          <a:xfrm>
            <a:off x="5923241" y="21593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13" name="6"/>
          <p:cNvSpPr/>
          <p:nvPr/>
        </p:nvSpPr>
        <p:spPr>
          <a:xfrm>
            <a:off x="6249642" y="1896156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214" name="Circle"/>
          <p:cNvSpPr/>
          <p:nvPr/>
        </p:nvSpPr>
        <p:spPr>
          <a:xfrm>
            <a:off x="3696008" y="4159093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15" name="2"/>
          <p:cNvSpPr/>
          <p:nvPr/>
        </p:nvSpPr>
        <p:spPr>
          <a:xfrm>
            <a:off x="4022409" y="3895856"/>
            <a:ext cx="716759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216" name="Circle"/>
          <p:cNvSpPr/>
          <p:nvPr/>
        </p:nvSpPr>
        <p:spPr>
          <a:xfrm>
            <a:off x="8200159" y="4163959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17" name="7"/>
          <p:cNvSpPr/>
          <p:nvPr/>
        </p:nvSpPr>
        <p:spPr>
          <a:xfrm>
            <a:off x="8526559" y="3900722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218" name="Line"/>
          <p:cNvSpPr/>
          <p:nvPr/>
        </p:nvSpPr>
        <p:spPr>
          <a:xfrm flipV="1">
            <a:off x="4700045" y="6973522"/>
            <a:ext cx="1578858" cy="2277224"/>
          </a:xfrm>
          <a:prstGeom prst="line">
            <a:avLst/>
          </a:prstGeom>
          <a:ln w="38100">
            <a:solidFill>
              <a:srgbClr val="941100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algn="l" defTabSz="68580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19" name="Circle"/>
          <p:cNvSpPr/>
          <p:nvPr/>
        </p:nvSpPr>
        <p:spPr>
          <a:xfrm>
            <a:off x="5514724" y="6332585"/>
            <a:ext cx="1369560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20" name="5"/>
          <p:cNvSpPr/>
          <p:nvPr/>
        </p:nvSpPr>
        <p:spPr>
          <a:xfrm>
            <a:off x="5841125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221" name="Circle"/>
          <p:cNvSpPr/>
          <p:nvPr/>
        </p:nvSpPr>
        <p:spPr>
          <a:xfrm>
            <a:off x="1565327" y="6332585"/>
            <a:ext cx="1369559" cy="1369559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22" name="1"/>
          <p:cNvSpPr/>
          <p:nvPr/>
        </p:nvSpPr>
        <p:spPr>
          <a:xfrm>
            <a:off x="1891727" y="6069347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223" name="Circle"/>
          <p:cNvSpPr/>
          <p:nvPr/>
        </p:nvSpPr>
        <p:spPr>
          <a:xfrm>
            <a:off x="3974907" y="8523508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24" name="3"/>
          <p:cNvSpPr/>
          <p:nvPr/>
        </p:nvSpPr>
        <p:spPr>
          <a:xfrm>
            <a:off x="4301308" y="8260270"/>
            <a:ext cx="716758" cy="148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225" name="Circle"/>
          <p:cNvSpPr/>
          <p:nvPr/>
        </p:nvSpPr>
        <p:spPr>
          <a:xfrm>
            <a:off x="5766505" y="10083624"/>
            <a:ext cx="1369560" cy="13695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BE0E3"/>
            </a:solidFill>
          </a:ln>
        </p:spPr>
        <p:txBody>
          <a:bodyPr tIns="91439" bIns="91439" anchor="ctr"/>
          <a:lstStyle/>
          <a:p>
            <a:pPr defTabSz="1371600">
              <a:defRPr b="1" baseline="-13599" sz="60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226" name="4"/>
          <p:cNvSpPr/>
          <p:nvPr/>
        </p:nvSpPr>
        <p:spPr>
          <a:xfrm>
            <a:off x="6092906" y="9820387"/>
            <a:ext cx="716758" cy="148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371600">
              <a:defRPr b="1" baseline="-11493" sz="83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227" name="Circle"/>
          <p:cNvSpPr/>
          <p:nvPr/>
        </p:nvSpPr>
        <p:spPr>
          <a:xfrm>
            <a:off x="5766872" y="2003023"/>
            <a:ext cx="1682299" cy="1682299"/>
          </a:xfrm>
          <a:prstGeom prst="ellipse">
            <a:avLst/>
          </a:prstGeom>
          <a:solidFill>
            <a:srgbClr val="7F0325">
              <a:alpha val="3150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28" name="Output: 1 2 3 4 5 6 7"/>
          <p:cNvSpPr/>
          <p:nvPr/>
        </p:nvSpPr>
        <p:spPr>
          <a:xfrm>
            <a:off x="741031" y="12275208"/>
            <a:ext cx="13201821" cy="103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200"/>
            </a:lvl1pPr>
          </a:lstStyle>
          <a:p>
            <a:pPr/>
            <a:r>
              <a:t>Output: 1 2 3 4 5 6 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