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p:nvPr>
            <p:ph type="sldImg"/>
          </p:nvPr>
        </p:nvSpPr>
        <p:spPr>
          <a:xfrm>
            <a:off x="1143000" y="685800"/>
            <a:ext cx="4572000" cy="3429000"/>
          </a:xfrm>
          <a:prstGeom prst="rect">
            <a:avLst/>
          </a:prstGeom>
        </p:spPr>
        <p:txBody>
          <a:bodyPr/>
          <a:lstStyle/>
          <a:p>
            <a:pPr/>
          </a:p>
        </p:txBody>
      </p:sp>
      <p:sp>
        <p:nvSpPr>
          <p:cNvPr id="280" name="Shape 28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6"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sp>
        <p:nvSpPr>
          <p:cNvPr id="157" name="Rectangle"/>
          <p:cNvSpPr/>
          <p:nvPr/>
        </p:nvSpPr>
        <p:spPr>
          <a:xfrm>
            <a:off x="3048000" y="8229600"/>
            <a:ext cx="18288000" cy="5486400"/>
          </a:xfrm>
          <a:prstGeom prst="rect">
            <a:avLst/>
          </a:prstGeom>
          <a:solidFill>
            <a:srgbClr val="000000"/>
          </a:solidFill>
          <a:ln w="50800">
            <a:solidFill>
              <a:srgbClr val="000000"/>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8"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9" name="Title Text"/>
          <p:cNvSpPr/>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60" name="Body Level One…"/>
          <p:cNvSpPr/>
          <p:nvPr>
            <p:ph type="body" idx="1"/>
          </p:nvPr>
        </p:nvSpPr>
        <p:spPr>
          <a:xfrm>
            <a:off x="4419600" y="1676400"/>
            <a:ext cx="15544800" cy="9677400"/>
          </a:xfrm>
          <a:prstGeom prst="rect">
            <a:avLst/>
          </a:prstGeom>
        </p:spPr>
        <p:txBody>
          <a:bodyPr lIns="91439" tIns="91439" rIns="91439" bIns="91439">
            <a:noAutofit/>
          </a:bodyPr>
          <a:lstStyle>
            <a:lvl1pPr marL="228600" indent="-228600"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1pPr>
            <a:lvl2pPr marL="7184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2pPr>
            <a:lvl3pPr marL="1175657" indent="-261257"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3pPr>
            <a:lvl4pPr marL="16328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4pPr>
            <a:lvl5pPr marL="20900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9"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70"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72"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79" name="Rectangle"/>
          <p:cNvSpPr/>
          <p:nvPr/>
        </p:nvSpPr>
        <p:spPr>
          <a:xfrm>
            <a:off x="3047999" y="-1"/>
            <a:ext cx="18288001" cy="8229601"/>
          </a:xfrm>
          <a:prstGeom prst="rect">
            <a:avLst/>
          </a:prstGeom>
          <a:solidFill>
            <a:srgbClr val="5788BE"/>
          </a:solidFill>
          <a:ln w="38100">
            <a:solidFill>
              <a:srgbClr val="4F81BD"/>
            </a:solidFill>
          </a:ln>
        </p:spPr>
        <p:txBody>
          <a:bodyPr tIns="91439" bIns="91439" anchor="ctr"/>
          <a:lstStyle/>
          <a:p>
            <a:pPr defTabSz="1371600">
              <a:defRPr baseline="-15500" sz="4800">
                <a:solidFill>
                  <a:srgbClr val="FFFFFF"/>
                </a:solidFill>
                <a:uFill>
                  <a:solidFill>
                    <a:srgbClr val="FFFFFF"/>
                  </a:solidFill>
                </a:uFill>
                <a:latin typeface="Verdana"/>
                <a:ea typeface="Verdana"/>
                <a:cs typeface="Verdana"/>
                <a:sym typeface="Verdana"/>
              </a:defRPr>
            </a:pPr>
          </a:p>
        </p:txBody>
      </p:sp>
      <p:sp>
        <p:nvSpPr>
          <p:cNvPr id="180" name="Rectangle"/>
          <p:cNvSpPr/>
          <p:nvPr/>
        </p:nvSpPr>
        <p:spPr>
          <a:xfrm>
            <a:off x="3047999" y="8229600"/>
            <a:ext cx="18288001" cy="5486400"/>
          </a:xfrm>
          <a:prstGeom prst="rect">
            <a:avLst/>
          </a:prstGeom>
          <a:solidFill>
            <a:srgbClr val="000000"/>
          </a:solidFill>
          <a:ln w="38100">
            <a:solidFill>
              <a:srgbClr val="000000"/>
            </a:solidFill>
          </a:ln>
        </p:spPr>
        <p:txBody>
          <a:bodyPr tIns="91439" bIns="91439" anchor="ctr"/>
          <a:lstStyle/>
          <a:p>
            <a:pPr defTabSz="1371600">
              <a:defRPr baseline="-15500" sz="4800">
                <a:solidFill>
                  <a:srgbClr val="FFFFFF"/>
                </a:solidFill>
                <a:uFill>
                  <a:solidFill>
                    <a:srgbClr val="FFFFFF"/>
                  </a:solidFill>
                </a:uFill>
                <a:latin typeface="Verdana"/>
                <a:ea typeface="Verdana"/>
                <a:cs typeface="Verdana"/>
                <a:sym typeface="Verdana"/>
              </a:defRPr>
            </a:pPr>
          </a:p>
        </p:txBody>
      </p:sp>
      <p:pic>
        <p:nvPicPr>
          <p:cNvPr id="181" name="image1.png" descr="image1.png"/>
          <p:cNvPicPr>
            <a:picLocks noChangeAspect="1"/>
          </p:cNvPicPr>
          <p:nvPr/>
        </p:nvPicPr>
        <p:blipFill>
          <a:blip r:embed="rId2">
            <a:extLst/>
          </a:blip>
          <a:stretch>
            <a:fillRect/>
          </a:stretch>
        </p:blipFill>
        <p:spPr>
          <a:xfrm>
            <a:off x="19542125" y="7531100"/>
            <a:ext cx="1641475" cy="546100"/>
          </a:xfrm>
          <a:prstGeom prst="rect">
            <a:avLst/>
          </a:prstGeom>
          <a:ln w="12700">
            <a:miter lim="400000"/>
          </a:ln>
        </p:spPr>
      </p:pic>
      <p:sp>
        <p:nvSpPr>
          <p:cNvPr id="182" name="Title Text"/>
          <p:cNvSpPr/>
          <p:nvPr>
            <p:ph type="title"/>
          </p:nvPr>
        </p:nvSpPr>
        <p:spPr>
          <a:xfrm>
            <a:off x="4419599" y="457199"/>
            <a:ext cx="15544801" cy="1219201"/>
          </a:xfrm>
          <a:prstGeom prst="rect">
            <a:avLst/>
          </a:prstGeom>
        </p:spPr>
        <p:txBody>
          <a:bodyPr lIns="91439" tIns="91439" rIns="91439" bIns="91439" anchor="t">
            <a:noAutofit/>
          </a:bodyPr>
          <a:lstStyle>
            <a:lvl1pPr defTabSz="13716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83" name="Body Level One…"/>
          <p:cNvSpPr/>
          <p:nvPr>
            <p:ph type="body" idx="1"/>
          </p:nvPr>
        </p:nvSpPr>
        <p:spPr>
          <a:xfrm>
            <a:off x="4419599" y="1676399"/>
            <a:ext cx="15544801" cy="9677401"/>
          </a:xfrm>
          <a:prstGeom prst="rect">
            <a:avLst/>
          </a:prstGeom>
        </p:spPr>
        <p:txBody>
          <a:bodyPr lIns="91439" tIns="91439" rIns="91439" bIns="91439">
            <a:noAutofit/>
          </a:bodyPr>
          <a:lstStyle>
            <a:lvl1pPr marL="214312" indent="-214312" defTabSz="1371600">
              <a:spcBef>
                <a:spcPts val="500"/>
              </a:spcBef>
              <a:buSzPct val="100000"/>
              <a:buFontTx/>
              <a:defRPr sz="3000">
                <a:solidFill>
                  <a:srgbClr val="FFFFFF"/>
                </a:solidFill>
                <a:uFill>
                  <a:solidFill>
                    <a:srgbClr val="FFFFFF"/>
                  </a:solidFill>
                </a:uFill>
                <a:latin typeface="Avenir Heavy"/>
                <a:ea typeface="Avenir Heavy"/>
                <a:cs typeface="Avenir Heavy"/>
                <a:sym typeface="Avenir Heavy"/>
              </a:defRPr>
            </a:lvl1pPr>
            <a:lvl2pPr marL="702128" indent="-244928" defTabSz="1371600">
              <a:spcBef>
                <a:spcPts val="500"/>
              </a:spcBef>
              <a:buSzPct val="100000"/>
              <a:buFontTx/>
              <a:buChar char="–"/>
              <a:defRPr sz="3000">
                <a:solidFill>
                  <a:srgbClr val="FFFFFF"/>
                </a:solidFill>
                <a:uFill>
                  <a:solidFill>
                    <a:srgbClr val="FFFFFF"/>
                  </a:solidFill>
                </a:uFill>
                <a:latin typeface="Avenir Heavy"/>
                <a:ea typeface="Avenir Heavy"/>
                <a:cs typeface="Avenir Heavy"/>
                <a:sym typeface="Avenir Heavy"/>
              </a:defRPr>
            </a:lvl2pPr>
            <a:lvl3pPr marL="1159328" indent="-244928" defTabSz="1371600">
              <a:spcBef>
                <a:spcPts val="500"/>
              </a:spcBef>
              <a:buSzPct val="100000"/>
              <a:buFontTx/>
              <a:defRPr sz="3000">
                <a:solidFill>
                  <a:srgbClr val="FFFFFF"/>
                </a:solidFill>
                <a:uFill>
                  <a:solidFill>
                    <a:srgbClr val="FFFFFF"/>
                  </a:solidFill>
                </a:uFill>
                <a:latin typeface="Avenir Heavy"/>
                <a:ea typeface="Avenir Heavy"/>
                <a:cs typeface="Avenir Heavy"/>
                <a:sym typeface="Avenir Heavy"/>
              </a:defRPr>
            </a:lvl3pPr>
            <a:lvl4pPr marL="1616528" indent="-244928" defTabSz="1371600">
              <a:spcBef>
                <a:spcPts val="500"/>
              </a:spcBef>
              <a:buSzPct val="100000"/>
              <a:buFontTx/>
              <a:buChar char="–"/>
              <a:defRPr sz="3000">
                <a:solidFill>
                  <a:srgbClr val="FFFFFF"/>
                </a:solidFill>
                <a:uFill>
                  <a:solidFill>
                    <a:srgbClr val="FFFFFF"/>
                  </a:solidFill>
                </a:uFill>
                <a:latin typeface="Avenir Heavy"/>
                <a:ea typeface="Avenir Heavy"/>
                <a:cs typeface="Avenir Heavy"/>
                <a:sym typeface="Avenir Heavy"/>
              </a:defRPr>
            </a:lvl4pPr>
            <a:lvl5pPr marL="2073728" indent="-244928" defTabSz="1371600">
              <a:spcBef>
                <a:spcPts val="500"/>
              </a:spcBef>
              <a:buSzPct val="100000"/>
              <a:buFontTx/>
              <a:buChar char="»"/>
              <a:defRPr sz="30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84"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3716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91" name="Title Text"/>
          <p:cNvSpPr/>
          <p:nvPr>
            <p:ph type="title"/>
          </p:nvPr>
        </p:nvSpPr>
        <p:spPr>
          <a:xfrm>
            <a:off x="1219200" y="549276"/>
            <a:ext cx="21945600" cy="2286001"/>
          </a:xfrm>
          <a:prstGeom prst="rect">
            <a:avLst/>
          </a:prstGeom>
        </p:spPr>
        <p:txBody>
          <a:bodyPr lIns="91439" tIns="91439" rIns="91439" bIns="91439" anchor="ctr"/>
          <a:lstStyle>
            <a:lvl1pPr algn="ctr" defTabSz="914400">
              <a:defRPr sz="8800">
                <a:latin typeface="Calibri"/>
                <a:ea typeface="Calibri"/>
                <a:cs typeface="Calibri"/>
                <a:sym typeface="Calibri"/>
              </a:defRPr>
            </a:lvl1pPr>
          </a:lstStyle>
          <a:p>
            <a:pPr/>
            <a:r>
              <a:t>Title Text</a:t>
            </a:r>
          </a:p>
        </p:txBody>
      </p:sp>
      <p:sp>
        <p:nvSpPr>
          <p:cNvPr id="192" name="Body Level One…"/>
          <p:cNvSpPr/>
          <p:nvPr>
            <p:ph type="body" idx="1"/>
          </p:nvPr>
        </p:nvSpPr>
        <p:spPr>
          <a:xfrm>
            <a:off x="1219200" y="3200401"/>
            <a:ext cx="21945600" cy="9051927"/>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93" name="Slide Number"/>
          <p:cNvSpPr/>
          <p:nvPr>
            <p:ph type="sldNum" sz="quarter" idx="2"/>
          </p:nvPr>
        </p:nvSpPr>
        <p:spPr>
          <a:xfrm>
            <a:off x="22660252" y="12802238"/>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0"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1" name="Title Text"/>
          <p:cNvSpPr/>
          <p:nvPr>
            <p:ph type="title"/>
          </p:nvPr>
        </p:nvSpPr>
        <p:spPr>
          <a:xfrm>
            <a:off x="2038350" y="7372350"/>
            <a:ext cx="20326350" cy="3695700"/>
          </a:xfrm>
          <a:prstGeom prst="rect">
            <a:avLst/>
          </a:prstGeom>
        </p:spPr>
        <p:txBody>
          <a:bodyPr lIns="76200" tIns="76200" rIns="76200" bIns="76200">
            <a:noAutofit/>
          </a:bodyPr>
          <a:lstStyle>
            <a:lvl1pPr defTabSz="819150">
              <a:defRPr sz="10400">
                <a:solidFill>
                  <a:srgbClr val="DEDDDE"/>
                </a:solidFill>
                <a:latin typeface="Helvetica Neue Bold Condensed"/>
                <a:ea typeface="Helvetica Neue Bold Condensed"/>
                <a:cs typeface="Helvetica Neue Bold Condensed"/>
                <a:sym typeface="Helvetica Neue Bold Condensed"/>
              </a:defRPr>
            </a:lvl1pPr>
          </a:lstStyle>
          <a:p>
            <a:pPr/>
            <a:r>
              <a:t>Title Text</a:t>
            </a:r>
          </a:p>
        </p:txBody>
      </p:sp>
      <p:sp>
        <p:nvSpPr>
          <p:cNvPr id="202" name="Body Level One…"/>
          <p:cNvSpPr/>
          <p:nvPr>
            <p:ph type="body" sz="quarter" idx="1"/>
          </p:nvPr>
        </p:nvSpPr>
        <p:spPr>
          <a:xfrm>
            <a:off x="2038350" y="11049000"/>
            <a:ext cx="20326350" cy="2266950"/>
          </a:xfrm>
          <a:prstGeom prst="rect">
            <a:avLst/>
          </a:prstGeom>
        </p:spPr>
        <p:txBody>
          <a:bodyPr lIns="76200" tIns="76200" rIns="76200" bIns="76200">
            <a:noAutofit/>
          </a:bodyPr>
          <a:lstStyle>
            <a:lvl1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1pPr>
            <a:lvl2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2pPr>
            <a:lvl3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3pPr>
            <a:lvl4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4pPr>
            <a:lvl5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5pPr>
          </a:lstStyle>
          <a:p>
            <a:pPr/>
            <a:r>
              <a:t>Body Level One</a:t>
            </a:r>
          </a:p>
          <a:p>
            <a:pPr lvl="1"/>
            <a:r>
              <a:t>Body Level Two</a:t>
            </a:r>
          </a:p>
          <a:p>
            <a:pPr lvl="2"/>
            <a:r>
              <a:t>Body Level Three</a:t>
            </a:r>
          </a:p>
          <a:p>
            <a:pPr lvl="3"/>
            <a:r>
              <a:t>Body Level Four</a:t>
            </a:r>
          </a:p>
          <a:p>
            <a:pPr lvl="4"/>
            <a:r>
              <a:t>Body Level Five</a:t>
            </a:r>
          </a:p>
        </p:txBody>
      </p:sp>
      <p:sp>
        <p:nvSpPr>
          <p:cNvPr id="203" name="Slide Number"/>
          <p:cNvSpPr/>
          <p:nvPr>
            <p:ph type="sldNum" sz="quarter" idx="2"/>
          </p:nvPr>
        </p:nvSpPr>
        <p:spPr>
          <a:xfrm>
            <a:off x="11995461" y="13315950"/>
            <a:ext cx="419304" cy="425400"/>
          </a:xfrm>
          <a:prstGeom prst="rect">
            <a:avLst/>
          </a:prstGeom>
        </p:spPr>
        <p:txBody>
          <a:bodyPr lIns="76200" tIns="76200" rIns="76200" bIns="76200"/>
          <a:lstStyle>
            <a:lvl1pPr algn="ctr" defTabSz="819150">
              <a:defRPr>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0"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1"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212"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213" name="Slide Number"/>
          <p:cNvSpPr/>
          <p:nvPr>
            <p:ph type="sldNum" sz="quarter" idx="2"/>
          </p:nvPr>
        </p:nvSpPr>
        <p:spPr>
          <a:xfrm>
            <a:off x="11711806" y="12363450"/>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2_Title and Content">
    <p:spTree>
      <p:nvGrpSpPr>
        <p:cNvPr id="1" name=""/>
        <p:cNvGrpSpPr/>
        <p:nvPr/>
      </p:nvGrpSpPr>
      <p:grpSpPr>
        <a:xfrm>
          <a:off x="0" y="0"/>
          <a:ext cx="0" cy="0"/>
          <a:chOff x="0" y="0"/>
          <a:chExt cx="0" cy="0"/>
        </a:xfrm>
      </p:grpSpPr>
      <p:sp>
        <p:nvSpPr>
          <p:cNvPr id="220"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21" name="Rounded Rectangle"/>
          <p:cNvSpPr/>
          <p:nvPr/>
        </p:nvSpPr>
        <p:spPr>
          <a:xfrm>
            <a:off x="-209014" y="0"/>
            <a:ext cx="25178604"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28"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29" name="Rounded Rectangle"/>
          <p:cNvSpPr/>
          <p:nvPr/>
        </p:nvSpPr>
        <p:spPr>
          <a:xfrm>
            <a:off x="-46345" y="0"/>
            <a:ext cx="24930467"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
        <p:nvSpPr>
          <p:cNvPr id="230" name="Title Text"/>
          <p:cNvSpPr/>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
        <p:nvSpPr>
          <p:cNvPr id="231"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1_Title and Content">
    <p:spTree>
      <p:nvGrpSpPr>
        <p:cNvPr id="1" name=""/>
        <p:cNvGrpSpPr/>
        <p:nvPr/>
      </p:nvGrpSpPr>
      <p:grpSpPr>
        <a:xfrm>
          <a:off x="0" y="0"/>
          <a:ext cx="0" cy="0"/>
          <a:chOff x="0" y="0"/>
          <a:chExt cx="0" cy="0"/>
        </a:xfrm>
      </p:grpSpPr>
      <p:sp>
        <p:nvSpPr>
          <p:cNvPr id="238"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39" name="Rounded Rectangle"/>
          <p:cNvSpPr/>
          <p:nvPr/>
        </p:nvSpPr>
        <p:spPr>
          <a:xfrm>
            <a:off x="-488826" y="0"/>
            <a:ext cx="26799019"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
        <p:nvSpPr>
          <p:cNvPr id="240" name="Body Level One…"/>
          <p:cNvSpPr/>
          <p:nvPr>
            <p:ph type="body" idx="1"/>
          </p:nvPr>
        </p:nvSpPr>
        <p:spPr>
          <a:xfrm>
            <a:off x="3962400" y="3200400"/>
            <a:ext cx="16459200" cy="9051926"/>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247"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48" name="Rounded Rectangle"/>
          <p:cNvSpPr/>
          <p:nvPr/>
        </p:nvSpPr>
        <p:spPr>
          <a:xfrm>
            <a:off x="-1340953" y="0"/>
            <a:ext cx="27433049"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
        <p:nvSpPr>
          <p:cNvPr id="249" name="Title Text"/>
          <p:cNvSpPr/>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256"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57" name="Title Text"/>
          <p:cNvSpPr/>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64"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65"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72"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73"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 Id="rId2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oo.gl/mOcBEu"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California" TargetMode="Externa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pnwgp.net/services/pacific-wave-peering-exchange/" TargetMode="External"/><Relationship Id="rId3" Type="http://schemas.openxmlformats.org/officeDocument/2006/relationships/image" Target="../media/image7.tif"/></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hyperlink" Target="http://www.submarinecablemap.com"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tif"/></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9.tif"/></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0.tif"/></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1.tif"/><Relationship Id="rId3" Type="http://schemas.openxmlformats.org/officeDocument/2006/relationships/image" Target="../media/image12.tif"/></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s://oracleofbacon.org" TargetMode="External"/><Relationship Id="rId3" Type="http://schemas.openxmlformats.org/officeDocument/2006/relationships/image" Target="../media/image6.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7.png"/><Relationship Id="rId3" Type="http://schemas.openxmlformats.org/officeDocument/2006/relationships/image" Target="../media/image8.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4.jpe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9.png"/><Relationship Id="rId3" Type="http://schemas.openxmlformats.org/officeDocument/2006/relationships/image" Target="../media/image10.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visualgo.net/mst" TargetMode="External"/><Relationship Id="rId3" Type="http://schemas.openxmlformats.org/officeDocument/2006/relationships/hyperlink" Target="https://en.wikipedia.org/wiki/Kruskal's_algorithm" TargetMode="External"/><Relationship Id="rId4" Type="http://schemas.openxmlformats.org/officeDocument/2006/relationships/hyperlink" Target="https://web.stanford.edu/class/msande91si/www-spr04/readings/week1/InternetWhitepaper.htm" TargetMode="External"/><Relationship Id="rId5" Type="http://schemas.openxmlformats.org/officeDocument/2006/relationships/hyperlink" Target="http://www.explainthatstuff.com/internet.html" TargetMode="Externa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Wednesday, May 24, 2017"/>
          <p:cNvSpPr/>
          <p:nvPr>
            <p:ph type="title"/>
          </p:nvPr>
        </p:nvSpPr>
        <p:spPr>
          <a:xfrm>
            <a:off x="1066800" y="4403468"/>
            <a:ext cx="10007600" cy="2086232"/>
          </a:xfrm>
          <a:prstGeom prst="rect">
            <a:avLst/>
          </a:prstGeom>
        </p:spPr>
        <p:txBody>
          <a:bodyPr/>
          <a:lstStyle/>
          <a:p>
            <a:pPr/>
            <a:r>
              <a:t>Wednesday, May 24, 2017</a:t>
            </a:r>
          </a:p>
        </p:txBody>
      </p:sp>
      <p:sp>
        <p:nvSpPr>
          <p:cNvPr id="283" name="Programming Abstractions…"/>
          <p:cNvSpPr/>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18</a:t>
            </a:r>
          </a:p>
        </p:txBody>
      </p:sp>
      <p:sp>
        <p:nvSpPr>
          <p:cNvPr id="284" name="CS 106B…"/>
          <p:cNvSpPr/>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95300">
              <a:defRPr sz="11460">
                <a:solidFill>
                  <a:srgbClr val="7F0325"/>
                </a:solidFill>
              </a:defRPr>
            </a:pPr>
            <a:r>
              <a:t>CS 106B</a:t>
            </a:r>
          </a:p>
          <a:p>
            <a:pPr algn="l" defTabSz="495300">
              <a:defRPr sz="9000">
                <a:solidFill>
                  <a:srgbClr val="7F0325"/>
                </a:solidFill>
              </a:defRPr>
            </a:pPr>
            <a:r>
              <a:t>Lecture 23: Graphs II</a:t>
            </a:r>
          </a:p>
        </p:txBody>
      </p:sp>
      <p:pic>
        <p:nvPicPr>
          <p:cNvPr id="285" name="pasted-image.tiff" descr="pasted-image.tiff"/>
          <p:cNvPicPr>
            <a:picLocks noChangeAspect="1"/>
          </p:cNvPicPr>
          <p:nvPr/>
        </p:nvPicPr>
        <p:blipFill>
          <a:blip r:embed="rId2">
            <a:extLst/>
          </a:blip>
          <a:stretch>
            <a:fillRect/>
          </a:stretch>
        </p:blipFill>
        <p:spPr>
          <a:xfrm>
            <a:off x="11713770" y="2010368"/>
            <a:ext cx="12018921" cy="969526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88" name="Logistics…"/>
          <p:cNvSpPr/>
          <p:nvPr/>
        </p:nvSpPr>
        <p:spPr>
          <a:xfrm>
            <a:off x="903694" y="3434333"/>
            <a:ext cx="22576612" cy="8186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Huffman Encoding: due Thursday, 12:00pm -- last change to use late credits</a:t>
            </a:r>
          </a:p>
          <a:p>
            <a:pPr lvl="1" marL="457200" indent="-228600" algn="l">
              <a:buSzPct val="100000"/>
              <a:buChar char="•"/>
              <a:defRPr sz="4900"/>
            </a:pPr>
            <a:r>
              <a:t>Final Assignment YEAH hours tomorrow, 3:30pm, B03</a:t>
            </a:r>
          </a:p>
          <a:p>
            <a:pPr lvl="1" marL="457200" indent="-228600" algn="l">
              <a:buSzPct val="100000"/>
              <a:buChar char="•"/>
              <a:defRPr sz="4900"/>
            </a:pPr>
            <a:r>
              <a:t>CS+Social Good Interest form</a:t>
            </a:r>
          </a:p>
          <a:p>
            <a:pPr lvl="1" marL="457200" indent="-228600" algn="l">
              <a:buSzPct val="100000"/>
              <a:buChar char="•"/>
              <a:defRPr sz="4900"/>
            </a:pPr>
            <a:r>
              <a:t>How to Declare EE Lunch, Thursday, May 25th</a:t>
            </a:r>
          </a:p>
          <a:p>
            <a:pPr algn="l">
              <a:defRPr sz="4900"/>
            </a:pPr>
          </a:p>
          <a:p>
            <a:pPr marL="228600" indent="-228600" algn="l">
              <a:buSzPct val="100000"/>
              <a:buChar char="•"/>
              <a:defRPr sz="4900"/>
            </a:pPr>
            <a:r>
              <a:t>Real Graphs: </a:t>
            </a:r>
          </a:p>
          <a:p>
            <a:pPr lvl="1" marL="457200" indent="-228600" algn="l">
              <a:buSzPct val="100000"/>
              <a:buChar char="•"/>
              <a:defRPr sz="4900"/>
            </a:pPr>
            <a:r>
              <a:t>Internet routers and traceroute</a:t>
            </a:r>
          </a:p>
          <a:p>
            <a:pPr marL="228600" indent="-228600" algn="l">
              <a:buSzPct val="100000"/>
              <a:buChar char="•"/>
              <a:defRPr sz="4900"/>
            </a:pPr>
            <a:r>
              <a:t>Topological Sort</a:t>
            </a:r>
          </a:p>
          <a:p>
            <a:pPr marL="228600" indent="-228600" algn="l">
              <a:buSzPct val="100000"/>
              <a:buChar char="•"/>
              <a:defRPr sz="4900"/>
            </a:pPr>
            <a:r>
              <a:t>Minimum Spanning Trees</a:t>
            </a:r>
          </a:p>
          <a:p>
            <a:pPr lvl="1" marL="457200" indent="-228600" algn="l">
              <a:buSzPct val="100000"/>
              <a:buChar char="•"/>
              <a:defRPr sz="4900"/>
            </a:pPr>
            <a:r>
              <a:t>Kruskal's algorithm</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CS+Social Good Interest For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CS+Social Good Interest Form</a:t>
            </a:r>
          </a:p>
        </p:txBody>
      </p:sp>
      <p:sp>
        <p:nvSpPr>
          <p:cNvPr id="291" name="CS53SI: Discussions in Social Tech Interest Form…"/>
          <p:cNvSpPr/>
          <p:nvPr/>
        </p:nvSpPr>
        <p:spPr>
          <a:xfrm>
            <a:off x="4118380" y="4518022"/>
            <a:ext cx="16147240" cy="7708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5500">
                <a:latin typeface="Helvetica"/>
                <a:ea typeface="Helvetica"/>
                <a:cs typeface="Helvetica"/>
                <a:sym typeface="Helvetica"/>
              </a:defRPr>
            </a:pPr>
            <a:r>
              <a:t>CS53SI: Discussions in Social Tech Interest Form</a:t>
            </a:r>
          </a:p>
          <a:p>
            <a:pPr algn="l" defTabSz="457200">
              <a:defRPr sz="3400">
                <a:latin typeface="Helvetica"/>
                <a:ea typeface="Helvetica"/>
                <a:cs typeface="Helvetica"/>
                <a:sym typeface="Helvetica"/>
              </a:defRPr>
            </a:pPr>
            <a:r>
              <a:t>CS+Social Good is planning on organizing a course aiming on discussing the intersection of technology and social impact through speakers and student discussions. If you are interested in taking such a class, we would love to hear what kind of class you would like to take!</a:t>
            </a:r>
          </a:p>
          <a:p>
            <a:pPr algn="l" defTabSz="457200">
              <a:defRPr sz="3400">
                <a:latin typeface="Helvetica"/>
                <a:ea typeface="Helvetica"/>
                <a:cs typeface="Helvetica"/>
                <a:sym typeface="Helvetica"/>
              </a:defRPr>
            </a:pPr>
          </a:p>
          <a:p>
            <a:pPr algn="l" defTabSz="457200">
              <a:defRPr sz="3400">
                <a:latin typeface="Helvetica"/>
                <a:ea typeface="Helvetica"/>
                <a:cs typeface="Helvetica"/>
                <a:sym typeface="Helvetica"/>
              </a:defRPr>
            </a:pPr>
            <a:r>
              <a:t>DESCRIPTION: This course introduces students to various intersections of social good and technology through a weekly discussion and speaker series. Students will be given a space to exchange ideas and experiences regarding a certain social issue. Invited speakers come from industry, academia, and non-profit organizations. They will share their career paths, what drove them to these fields, and advice for students. The topics examined will span a broad variety of social issues -- from race and class to mental health to sustainability -- and help students better understand how to kick off their journey in using computer science for social good.</a:t>
            </a:r>
          </a:p>
        </p:txBody>
      </p:sp>
      <p:sp>
        <p:nvSpPr>
          <p:cNvPr id="292" name="https://goo.gl/mOcBEu"/>
          <p:cNvSpPr/>
          <p:nvPr/>
        </p:nvSpPr>
        <p:spPr>
          <a:xfrm>
            <a:off x="8859519" y="3094876"/>
            <a:ext cx="66649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u="sng">
                <a:hlinkClick r:id="rId2" invalidUrl="" action="" tgtFrame="" tooltip="" history="1" highlightClick="0" endSnd="0"/>
              </a:rPr>
              <a:t>https://goo.gl/mOcBEu</a:t>
            </a:r>
            <a:r>
              <a:t>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4" name="How to Declare EE Lunc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to Declare EE Lunch</a:t>
            </a:r>
          </a:p>
        </p:txBody>
      </p:sp>
      <p:pic>
        <p:nvPicPr>
          <p:cNvPr id="295" name="banner (2).jpg" descr="banner (2).jpg"/>
          <p:cNvPicPr>
            <a:picLocks noChangeAspect="1"/>
          </p:cNvPicPr>
          <p:nvPr/>
        </p:nvPicPr>
        <p:blipFill>
          <a:blip r:embed="rId2">
            <a:extLst/>
          </a:blip>
          <a:stretch>
            <a:fillRect/>
          </a:stretch>
        </p:blipFill>
        <p:spPr>
          <a:xfrm>
            <a:off x="3704094" y="2493930"/>
            <a:ext cx="16975812" cy="939803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7" name="Real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Graphs!</a:t>
            </a:r>
          </a:p>
        </p:txBody>
      </p:sp>
      <p:sp>
        <p:nvSpPr>
          <p:cNvPr id="298" name="There was a Tiny Feedback from the first graphs lecture that said,…"/>
          <p:cNvSpPr/>
          <p:nvPr/>
        </p:nvSpPr>
        <p:spPr>
          <a:xfrm>
            <a:off x="1107561" y="1800709"/>
            <a:ext cx="22168877" cy="694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There was a Tiny Feedback from the first graphs lecture that said,</a:t>
            </a:r>
          </a:p>
          <a:p>
            <a:pPr algn="l"/>
          </a:p>
          <a:p>
            <a:pPr lvl="4" algn="l"/>
            <a:r>
              <a:t>❝</a:t>
            </a:r>
            <a:r>
              <a:rPr i="1">
                <a:latin typeface="Helvetica Neue"/>
                <a:ea typeface="Helvetica Neue"/>
                <a:cs typeface="Helvetica Neue"/>
                <a:sym typeface="Helvetica Neue"/>
              </a:rPr>
              <a:t>I would give more examples of how graphs are used, or, in general, give a wider variety of examples of applications to the methods being used. I think it would be interesting to give examples of how certain topics can be used in cross-sections of CS and other majors/departments.</a:t>
            </a:r>
            <a:r>
              <a:t>❞</a:t>
            </a:r>
          </a:p>
          <a:p>
            <a:pPr algn="l"/>
          </a:p>
          <a:p>
            <a:pPr algn="l"/>
            <a:r>
              <a:t>Let's dig a bit deeper into how the Internet is a real graph by analyzing internet routers, or: </a:t>
            </a:r>
          </a:p>
        </p:txBody>
      </p:sp>
      <p:sp>
        <p:nvSpPr>
          <p:cNvPr id="299" name="How does a message get sent from your computer to another computer on the Internet, say in Australia?"/>
          <p:cNvSpPr/>
          <p:nvPr/>
        </p:nvSpPr>
        <p:spPr>
          <a:xfrm>
            <a:off x="2929370" y="8909127"/>
            <a:ext cx="18525260"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r>
              <a:t>How does a message get sent from your computer to another computer on the Internet, say in Australia?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1" name="The Internet: Computers connected through rou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Computers connected through routers</a:t>
            </a:r>
          </a:p>
        </p:txBody>
      </p:sp>
      <p:pic>
        <p:nvPicPr>
          <p:cNvPr id="302" name="pasted-image.tiff" descr="pasted-image.tiff"/>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303" name="pasted-image.tiff" descr="pasted-image.tiff"/>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304"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305" name="your computer"/>
          <p:cNvSpPr/>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306" name="computer in Australia"/>
          <p:cNvSpPr/>
          <p:nvPr/>
        </p:nvSpPr>
        <p:spPr>
          <a:xfrm>
            <a:off x="203144" y="12496567"/>
            <a:ext cx="58889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computer in Australia</a:t>
            </a:r>
          </a:p>
        </p:txBody>
      </p:sp>
      <p:sp>
        <p:nvSpPr>
          <p:cNvPr id="307"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08"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09"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10"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11"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12" name="Line"/>
          <p:cNvSpPr/>
          <p:nvPr/>
        </p:nvSpPr>
        <p:spPr>
          <a:xfrm>
            <a:off x="5268420" y="3362730"/>
            <a:ext cx="4953799" cy="17861"/>
          </a:xfrm>
          <a:prstGeom prst="line">
            <a:avLst/>
          </a:prstGeom>
          <a:ln w="88900">
            <a:solidFill>
              <a:srgbClr val="000000"/>
            </a:solidFill>
            <a:miter lim="400000"/>
          </a:ln>
        </p:spPr>
        <p:txBody>
          <a:bodyPr lIns="50800" tIns="50800" rIns="50800" bIns="50800" anchor="ctr"/>
          <a:lstStyle/>
          <a:p>
            <a:pPr/>
          </a:p>
        </p:txBody>
      </p:sp>
      <p:sp>
        <p:nvSpPr>
          <p:cNvPr id="313"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sp>
        <p:nvSpPr>
          <p:cNvPr id="314" name="Line"/>
          <p:cNvSpPr/>
          <p:nvPr/>
        </p:nvSpPr>
        <p:spPr>
          <a:xfrm>
            <a:off x="4670329" y="4341051"/>
            <a:ext cx="1339600" cy="2281290"/>
          </a:xfrm>
          <a:prstGeom prst="line">
            <a:avLst/>
          </a:prstGeom>
          <a:ln w="88900">
            <a:solidFill>
              <a:srgbClr val="000000"/>
            </a:solidFill>
            <a:miter lim="400000"/>
          </a:ln>
        </p:spPr>
        <p:txBody>
          <a:bodyPr lIns="50800" tIns="50800" rIns="50800" bIns="50800" anchor="ctr"/>
          <a:lstStyle/>
          <a:p>
            <a:pPr/>
          </a:p>
        </p:txBody>
      </p:sp>
      <p:sp>
        <p:nvSpPr>
          <p:cNvPr id="315" name="Line"/>
          <p:cNvSpPr/>
          <p:nvPr/>
        </p:nvSpPr>
        <p:spPr>
          <a:xfrm flipH="1">
            <a:off x="2760740" y="4471272"/>
            <a:ext cx="1041224" cy="6181238"/>
          </a:xfrm>
          <a:prstGeom prst="line">
            <a:avLst/>
          </a:prstGeom>
          <a:ln w="88900">
            <a:solidFill>
              <a:srgbClr val="000000"/>
            </a:solidFill>
            <a:miter lim="400000"/>
          </a:ln>
        </p:spPr>
        <p:txBody>
          <a:bodyPr lIns="50800" tIns="50800" rIns="50800" bIns="50800" anchor="ctr"/>
          <a:lstStyle/>
          <a:p>
            <a:pPr/>
          </a:p>
        </p:txBody>
      </p:sp>
      <p:sp>
        <p:nvSpPr>
          <p:cNvPr id="316" name="Line"/>
          <p:cNvSpPr/>
          <p:nvPr/>
        </p:nvSpPr>
        <p:spPr>
          <a:xfrm flipH="1">
            <a:off x="3478478" y="7991018"/>
            <a:ext cx="2245359" cy="2734198"/>
          </a:xfrm>
          <a:prstGeom prst="line">
            <a:avLst/>
          </a:prstGeom>
          <a:ln w="88900">
            <a:solidFill>
              <a:srgbClr val="000000"/>
            </a:solidFill>
            <a:miter lim="400000"/>
          </a:ln>
        </p:spPr>
        <p:txBody>
          <a:bodyPr lIns="50800" tIns="50800" rIns="50800" bIns="50800" anchor="ctr"/>
          <a:lstStyle/>
          <a:p>
            <a:pPr/>
          </a:p>
        </p:txBody>
      </p:sp>
      <p:sp>
        <p:nvSpPr>
          <p:cNvPr id="317" name="Line"/>
          <p:cNvSpPr/>
          <p:nvPr/>
        </p:nvSpPr>
        <p:spPr>
          <a:xfrm flipH="1" flipV="1">
            <a:off x="6904603" y="7098043"/>
            <a:ext cx="2023902" cy="1439605"/>
          </a:xfrm>
          <a:prstGeom prst="line">
            <a:avLst/>
          </a:prstGeom>
          <a:ln w="88900">
            <a:solidFill>
              <a:srgbClr val="000000"/>
            </a:solidFill>
            <a:miter lim="400000"/>
          </a:ln>
        </p:spPr>
        <p:txBody>
          <a:bodyPr lIns="50800" tIns="50800" rIns="50800" bIns="50800" anchor="ctr"/>
          <a:lstStyle/>
          <a:p>
            <a:pPr/>
          </a:p>
        </p:txBody>
      </p:sp>
      <p:pic>
        <p:nvPicPr>
          <p:cNvPr id="318" name="pasted-image.tiff" descr="pasted-image.tiff"/>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19" name="pasted-image.tiff" descr="pasted-image.tiff"/>
          <p:cNvPicPr>
            <a:picLocks noChangeAspect="1"/>
          </p:cNvPicPr>
          <p:nvPr/>
        </p:nvPicPr>
        <p:blipFill>
          <a:blip r:embed="rId4">
            <a:extLst/>
          </a:blip>
          <a:srcRect l="15436" t="2581" r="16817" b="0"/>
          <a:stretch>
            <a:fillRect/>
          </a:stretch>
        </p:blipFill>
        <p:spPr>
          <a:xfrm flipH="1" rot="10800000">
            <a:off x="1833359" y="10648537"/>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20" name="pasted-image.tiff" descr="pasted-image.tiff"/>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1" name="pasted-image.tiff" descr="pasted-image.tiff"/>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2" name="pasted-image.tiff" descr="pasted-image.tiff"/>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3" name="pasted-image.tiff" descr="pasted-image.tiff"/>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4" name="pasted-image.tiff" descr="pasted-image.tiff"/>
          <p:cNvPicPr>
            <a:picLocks noChangeAspect="1"/>
          </p:cNvPicPr>
          <p:nvPr/>
        </p:nvPicPr>
        <p:blipFill>
          <a:blip r:embed="rId5">
            <a:extLst/>
          </a:blip>
          <a:srcRect l="8310" t="26141" r="7564" b="24189"/>
          <a:stretch>
            <a:fillRect/>
          </a:stretch>
        </p:blipFill>
        <p:spPr>
          <a:xfrm>
            <a:off x="3091301"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5" name="pasted-image.tiff" descr="pasted-image.tiff"/>
          <p:cNvPicPr>
            <a:picLocks noChangeAspect="1"/>
          </p:cNvPicPr>
          <p:nvPr/>
        </p:nvPicPr>
        <p:blipFill>
          <a:blip r:embed="rId5">
            <a:extLst/>
          </a:blip>
          <a:srcRect l="8310" t="26141" r="7564" b="24189"/>
          <a:stretch>
            <a:fillRect/>
          </a:stretch>
        </p:blipFill>
        <p:spPr>
          <a:xfrm>
            <a:off x="4759082" y="6325925"/>
            <a:ext cx="3019713" cy="1782870"/>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6" name="pasted-image.tiff" descr="pasted-image.tiff"/>
          <p:cNvPicPr>
            <a:picLocks noChangeAspect="1"/>
          </p:cNvPicPr>
          <p:nvPr/>
        </p:nvPicPr>
        <p:blipFill>
          <a:blip r:embed="rId5">
            <a:extLst/>
          </a:blip>
          <a:srcRect l="8310" t="26141" r="7564" b="24189"/>
          <a:stretch>
            <a:fillRect/>
          </a:stretch>
        </p:blipFill>
        <p:spPr>
          <a:xfrm>
            <a:off x="8351303" y="7595468"/>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7" name="pasted-image.tiff" descr="pasted-image.tiff"/>
          <p:cNvPicPr>
            <a:picLocks noChangeAspect="1"/>
          </p:cNvPicPr>
          <p:nvPr/>
        </p:nvPicPr>
        <p:blipFill>
          <a:blip r:embed="rId5">
            <a:extLst/>
          </a:blip>
          <a:srcRect l="8310" t="26141" r="7564" b="24189"/>
          <a:stretch>
            <a:fillRect/>
          </a:stretch>
        </p:blipFill>
        <p:spPr>
          <a:xfrm>
            <a:off x="1771495" y="5472266"/>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9" name="The Internet: Computers connected through rou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Computers connected through routers</a:t>
            </a:r>
          </a:p>
        </p:txBody>
      </p:sp>
      <p:pic>
        <p:nvPicPr>
          <p:cNvPr id="330" name="pasted-image.tiff" descr="pasted-image.tiff"/>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331" name="pasted-image.tiff" descr="pasted-image.tiff"/>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332"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333" name="your computer"/>
          <p:cNvSpPr/>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334" name="computer in Australia"/>
          <p:cNvSpPr/>
          <p:nvPr/>
        </p:nvSpPr>
        <p:spPr>
          <a:xfrm>
            <a:off x="203144" y="12496567"/>
            <a:ext cx="58889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computer in Australia</a:t>
            </a:r>
          </a:p>
        </p:txBody>
      </p:sp>
      <p:sp>
        <p:nvSpPr>
          <p:cNvPr id="335"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36"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37"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38"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39"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40" name="Line"/>
          <p:cNvSpPr/>
          <p:nvPr/>
        </p:nvSpPr>
        <p:spPr>
          <a:xfrm>
            <a:off x="5268420" y="3362730"/>
            <a:ext cx="4953799" cy="17861"/>
          </a:xfrm>
          <a:prstGeom prst="line">
            <a:avLst/>
          </a:prstGeom>
          <a:ln w="88900">
            <a:solidFill>
              <a:srgbClr val="000000"/>
            </a:solidFill>
            <a:miter lim="400000"/>
          </a:ln>
        </p:spPr>
        <p:txBody>
          <a:bodyPr lIns="50800" tIns="50800" rIns="50800" bIns="50800" anchor="ctr"/>
          <a:lstStyle/>
          <a:p>
            <a:pPr/>
          </a:p>
        </p:txBody>
      </p:sp>
      <p:sp>
        <p:nvSpPr>
          <p:cNvPr id="341"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sp>
        <p:nvSpPr>
          <p:cNvPr id="342" name="Line"/>
          <p:cNvSpPr/>
          <p:nvPr/>
        </p:nvSpPr>
        <p:spPr>
          <a:xfrm>
            <a:off x="4670329" y="4341051"/>
            <a:ext cx="1339600" cy="2281290"/>
          </a:xfrm>
          <a:prstGeom prst="line">
            <a:avLst/>
          </a:prstGeom>
          <a:ln w="88900">
            <a:solidFill>
              <a:srgbClr val="000000"/>
            </a:solidFill>
            <a:miter lim="400000"/>
          </a:ln>
        </p:spPr>
        <p:txBody>
          <a:bodyPr lIns="50800" tIns="50800" rIns="50800" bIns="50800" anchor="ctr"/>
          <a:lstStyle/>
          <a:p>
            <a:pPr/>
          </a:p>
        </p:txBody>
      </p:sp>
      <p:sp>
        <p:nvSpPr>
          <p:cNvPr id="343" name="Line"/>
          <p:cNvSpPr/>
          <p:nvPr/>
        </p:nvSpPr>
        <p:spPr>
          <a:xfrm flipH="1">
            <a:off x="2760740" y="4471272"/>
            <a:ext cx="1041224" cy="6181238"/>
          </a:xfrm>
          <a:prstGeom prst="line">
            <a:avLst/>
          </a:prstGeom>
          <a:ln w="88900">
            <a:solidFill>
              <a:srgbClr val="000000"/>
            </a:solidFill>
            <a:miter lim="400000"/>
          </a:ln>
        </p:spPr>
        <p:txBody>
          <a:bodyPr lIns="50800" tIns="50800" rIns="50800" bIns="50800" anchor="ctr"/>
          <a:lstStyle/>
          <a:p>
            <a:pPr/>
          </a:p>
        </p:txBody>
      </p:sp>
      <p:sp>
        <p:nvSpPr>
          <p:cNvPr id="344" name="Line"/>
          <p:cNvSpPr/>
          <p:nvPr/>
        </p:nvSpPr>
        <p:spPr>
          <a:xfrm flipH="1">
            <a:off x="3478478" y="7991018"/>
            <a:ext cx="2245359" cy="2734198"/>
          </a:xfrm>
          <a:prstGeom prst="line">
            <a:avLst/>
          </a:prstGeom>
          <a:ln w="88900">
            <a:solidFill>
              <a:srgbClr val="000000"/>
            </a:solidFill>
            <a:miter lim="400000"/>
          </a:ln>
        </p:spPr>
        <p:txBody>
          <a:bodyPr lIns="50800" tIns="50800" rIns="50800" bIns="50800" anchor="ctr"/>
          <a:lstStyle/>
          <a:p>
            <a:pPr/>
          </a:p>
        </p:txBody>
      </p:sp>
      <p:sp>
        <p:nvSpPr>
          <p:cNvPr id="345" name="Line"/>
          <p:cNvSpPr/>
          <p:nvPr/>
        </p:nvSpPr>
        <p:spPr>
          <a:xfrm flipH="1" flipV="1">
            <a:off x="6904603" y="7098043"/>
            <a:ext cx="2023902" cy="1439605"/>
          </a:xfrm>
          <a:prstGeom prst="line">
            <a:avLst/>
          </a:prstGeom>
          <a:ln w="88900">
            <a:solidFill>
              <a:srgbClr val="000000"/>
            </a:solidFill>
            <a:miter lim="400000"/>
          </a:ln>
        </p:spPr>
        <p:txBody>
          <a:bodyPr lIns="50800" tIns="50800" rIns="50800" bIns="50800" anchor="ctr"/>
          <a:lstStyle/>
          <a:p>
            <a:pPr/>
          </a:p>
        </p:txBody>
      </p:sp>
      <p:pic>
        <p:nvPicPr>
          <p:cNvPr id="346" name="pasted-image.tiff" descr="pasted-image.tiff"/>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47" name="pasted-image.tiff" descr="pasted-image.tiff"/>
          <p:cNvPicPr>
            <a:picLocks noChangeAspect="1"/>
          </p:cNvPicPr>
          <p:nvPr/>
        </p:nvPicPr>
        <p:blipFill>
          <a:blip r:embed="rId4">
            <a:extLst/>
          </a:blip>
          <a:srcRect l="15436" t="2581" r="16817" b="0"/>
          <a:stretch>
            <a:fillRect/>
          </a:stretch>
        </p:blipFill>
        <p:spPr>
          <a:xfrm flipH="1" rot="10800000">
            <a:off x="1833359" y="10648537"/>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48" name="pasted-image.tiff" descr="pasted-image.tiff"/>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49" name="pasted-image.tiff" descr="pasted-image.tiff"/>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50" name="pasted-image.tiff" descr="pasted-image.tiff"/>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51" name="pasted-image.tiff" descr="pasted-image.tiff"/>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52" name="pasted-image.tiff" descr="pasted-image.tiff"/>
          <p:cNvPicPr>
            <a:picLocks noChangeAspect="1"/>
          </p:cNvPicPr>
          <p:nvPr/>
        </p:nvPicPr>
        <p:blipFill>
          <a:blip r:embed="rId5">
            <a:extLst/>
          </a:blip>
          <a:srcRect l="8310" t="26141" r="7564" b="24189"/>
          <a:stretch>
            <a:fillRect/>
          </a:stretch>
        </p:blipFill>
        <p:spPr>
          <a:xfrm>
            <a:off x="3091301"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53" name="pasted-image.tiff" descr="pasted-image.tiff"/>
          <p:cNvPicPr>
            <a:picLocks noChangeAspect="1"/>
          </p:cNvPicPr>
          <p:nvPr/>
        </p:nvPicPr>
        <p:blipFill>
          <a:blip r:embed="rId5">
            <a:extLst/>
          </a:blip>
          <a:srcRect l="8310" t="26141" r="7564" b="24189"/>
          <a:stretch>
            <a:fillRect/>
          </a:stretch>
        </p:blipFill>
        <p:spPr>
          <a:xfrm>
            <a:off x="4759082" y="6325925"/>
            <a:ext cx="3019713" cy="1782870"/>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54" name="pasted-image.tiff" descr="pasted-image.tiff"/>
          <p:cNvPicPr>
            <a:picLocks noChangeAspect="1"/>
          </p:cNvPicPr>
          <p:nvPr/>
        </p:nvPicPr>
        <p:blipFill>
          <a:blip r:embed="rId5">
            <a:extLst/>
          </a:blip>
          <a:srcRect l="8310" t="26141" r="7564" b="24189"/>
          <a:stretch>
            <a:fillRect/>
          </a:stretch>
        </p:blipFill>
        <p:spPr>
          <a:xfrm>
            <a:off x="8351303" y="7595468"/>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355" name="Rounded Rectangle"/>
          <p:cNvSpPr/>
          <p:nvPr/>
        </p:nvSpPr>
        <p:spPr>
          <a:xfrm>
            <a:off x="14621416" y="1757707"/>
            <a:ext cx="5033122" cy="2981762"/>
          </a:xfrm>
          <a:prstGeom prst="roundRect">
            <a:avLst>
              <a:gd name="adj" fmla="val 1500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pic>
        <p:nvPicPr>
          <p:cNvPr id="356" name="pasted-image.tiff" descr="pasted-image.tiff"/>
          <p:cNvPicPr>
            <a:picLocks noChangeAspect="1"/>
          </p:cNvPicPr>
          <p:nvPr/>
        </p:nvPicPr>
        <p:blipFill>
          <a:blip r:embed="rId5">
            <a:extLst/>
          </a:blip>
          <a:srcRect l="8310" t="26141" r="7564" b="24189"/>
          <a:stretch>
            <a:fillRect/>
          </a:stretch>
        </p:blipFill>
        <p:spPr>
          <a:xfrm>
            <a:off x="1771495" y="5472266"/>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path" nodeType="clickEffect" presetSubtype="0" presetID="-1" grpId="2" accel="50000" decel="50000" fill="hold">
                                  <p:stCondLst>
                                    <p:cond delay="0"/>
                                  </p:stCondLst>
                                  <p:childTnLst>
                                    <p:animMotion path="M 0.000000 0.000000 L 0.185774 0.000057" origin="layout" pathEditMode="relative">
                                      <p:cBhvr>
                                        <p:cTn id="10" dur="300" fill="hold"/>
                                        <p:tgtEl>
                                          <p:spTgt spid="355"/>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Class="path" nodeType="clickEffect" presetSubtype="0" presetID="-1" grpId="3" accel="50000" decel="50000" fill="hold">
                                  <p:stCondLst>
                                    <p:cond delay="0"/>
                                  </p:stCondLst>
                                  <p:childTnLst>
                                    <p:animMotion path="M 0.185774 0.000057 L 0.149408 0.234949" origin="layout" pathEditMode="relative">
                                      <p:cBhvr>
                                        <p:cTn id="14" dur="300" fill="hold"/>
                                        <p:tgtEl>
                                          <p:spTgt spid="355"/>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Class="path" nodeType="clickEffect" presetSubtype="0" presetID="-1" grpId="4" accel="50000" decel="50000" fill="hold">
                                  <p:stCondLst>
                                    <p:cond delay="0"/>
                                  </p:stCondLst>
                                  <p:childTnLst>
                                    <p:animMotion path="M 0.149408 0.234949 L -0.153604 0.191188" origin="layout" pathEditMode="relative">
                                      <p:cBhvr>
                                        <p:cTn id="18" dur="300" fill="hold"/>
                                        <p:tgtEl>
                                          <p:spTgt spid="355"/>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Class="path" nodeType="clickEffect" presetSubtype="0" presetID="-1" grpId="5" accel="50000" decel="50000" fill="hold">
                                  <p:stCondLst>
                                    <p:cond delay="0"/>
                                  </p:stCondLst>
                                  <p:childTnLst>
                                    <p:animMotion path="M -0.153604 0.191188 L -0.282317 0.381913" origin="layout" pathEditMode="relative">
                                      <p:cBhvr>
                                        <p:cTn id="22" dur="300" fill="hold"/>
                                        <p:tgtEl>
                                          <p:spTgt spid="355"/>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Class="path" nodeType="clickEffect" presetSubtype="0" presetID="-1" grpId="6" accel="50000" decel="50000" fill="hold">
                                  <p:stCondLst>
                                    <p:cond delay="0"/>
                                  </p:stCondLst>
                                  <p:childTnLst>
                                    <p:animMotion path="M -0.282317 0.381913 L -0.445745 0.289353" origin="layout" pathEditMode="relative">
                                      <p:cBhvr>
                                        <p:cTn id="26" dur="300" fill="hold"/>
                                        <p:tgtEl>
                                          <p:spTgt spid="355"/>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Class="path" nodeType="clickEffect" presetSubtype="0" presetID="-1" grpId="7" accel="50000" decel="50000" fill="hold">
                                  <p:stCondLst>
                                    <p:cond delay="0"/>
                                  </p:stCondLst>
                                  <p:childTnLst>
                                    <p:animMotion path="M -0.445745 0.289353 L -0.582486 0.604415" origin="layout" pathEditMode="relative">
                                      <p:cBhvr>
                                        <p:cTn id="30" dur="300" fill="hold"/>
                                        <p:tgtEl>
                                          <p:spTgt spid="355"/>
                                        </p:tgtEl>
                                        <p:attrNameLst>
                                          <p:attrName>ppt_x</p:attrName>
                                          <p:attrName>ppt_y</p:attrName>
                                        </p:attrNameLst>
                                      </p:cBhvr>
                                    </p:animMotion>
                                  </p:childTnLst>
                                </p:cTn>
                              </p:par>
                            </p:childTnLst>
                          </p:cTn>
                        </p:par>
                        <p:par>
                          <p:cTn id="31" fill="hold">
                            <p:stCondLst>
                              <p:cond delay="0"/>
                            </p:stCondLst>
                            <p:childTnLst>
                              <p:par>
                                <p:cTn id="32" presetClass="emph" nodeType="afterEffect" presetSubtype="0" presetID="6" grpId="8" accel="50000" decel="50000" fill="hold">
                                  <p:stCondLst>
                                    <p:cond delay="0"/>
                                  </p:stCondLst>
                                  <p:childTnLst>
                                    <p:animScale>
                                      <p:cBhvr>
                                        <p:cTn id="33" dur="300" fill="hold"/>
                                        <p:tgtEl>
                                          <p:spTgt spid="355"/>
                                        </p:tgtEl>
                                      </p:cBhvr>
                                      <p:by x="150000" y="150000"/>
                                    </p:animScale>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5" grpId="1"/>
      <p:bldP build="whole" bldLvl="1" animBg="1" rev="0" advAuto="0" spid="355" grpId="8"/>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8"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359" name="pasted-image.tiff" descr="pasted-image.tiff"/>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360" name="pasted-image.tiff" descr="pasted-image.tiff"/>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361"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362" name="your computer"/>
          <p:cNvSpPr/>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363" name="computer in Australia"/>
          <p:cNvSpPr/>
          <p:nvPr/>
        </p:nvSpPr>
        <p:spPr>
          <a:xfrm>
            <a:off x="9571248" y="9693941"/>
            <a:ext cx="360415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computer in Australia</a:t>
            </a:r>
          </a:p>
        </p:txBody>
      </p:sp>
      <p:sp>
        <p:nvSpPr>
          <p:cNvPr id="364"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65"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66"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67"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68"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69"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370" name="pasted-image.tiff" descr="pasted-image.tiff"/>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71" name="pasted-image.tiff" descr="pasted-image.tiff"/>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72" name="pasted-image.tiff" descr="pasted-image.tiff"/>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73" name="pasted-image.tiff" descr="pasted-image.tiff"/>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74" name="pasted-image.tiff" descr="pasted-image.tiff"/>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75" name="pasted-image.tiff" descr="pasted-image.tiff"/>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376"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377"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378"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379"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380"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381"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382"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383" name="The destination computer has a name and an IP address, like this:…"/>
          <p:cNvSpPr/>
          <p:nvPr/>
        </p:nvSpPr>
        <p:spPr>
          <a:xfrm>
            <a:off x="101964" y="1884049"/>
            <a:ext cx="9103461" cy="347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The destination computer has a name and an IP address, like this: </a:t>
            </a:r>
          </a:p>
          <a:p>
            <a:pPr algn="l"/>
            <a:r>
              <a:rPr b="1" sz="3800">
                <a:latin typeface="Courier New"/>
                <a:ea typeface="Courier New"/>
                <a:cs typeface="Courier New"/>
                <a:sym typeface="Courier New"/>
              </a:rPr>
              <a:t>www.engineering.unsw.edu.au</a:t>
            </a:r>
            <a:endParaRPr b="1" sz="3800">
              <a:latin typeface="Courier New"/>
              <a:ea typeface="Courier New"/>
              <a:cs typeface="Courier New"/>
              <a:sym typeface="Courier New"/>
            </a:endParaRPr>
          </a:p>
          <a:p>
            <a:pPr algn="l"/>
            <a:r>
              <a:rPr b="1" sz="3800">
                <a:latin typeface="Courier New"/>
                <a:ea typeface="Courier New"/>
                <a:cs typeface="Courier New"/>
                <a:sym typeface="Courier New"/>
              </a:rPr>
              <a:t>IP address: 149.171.158.109</a:t>
            </a:r>
          </a:p>
        </p:txBody>
      </p:sp>
      <p:sp>
        <p:nvSpPr>
          <p:cNvPr id="384" name="The first number denotes the &quot;network address&quot; and routers continually pass around information about how many &quot;hops&quot; they think it will take for them to get to all the networks. E.g., for router C:"/>
          <p:cNvSpPr/>
          <p:nvPr/>
        </p:nvSpPr>
        <p:spPr>
          <a:xfrm>
            <a:off x="101964" y="5449377"/>
            <a:ext cx="9417775" cy="620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first number denotes the "network address" and routers continually pass around information about how many "hops" they think it will take for them to get to all the networks. E.g., for router </a:t>
            </a:r>
            <a:r>
              <a:rPr>
                <a:latin typeface="Courier"/>
                <a:ea typeface="Courier"/>
                <a:cs typeface="Courier"/>
                <a:sym typeface="Courier"/>
              </a:rPr>
              <a:t>C</a:t>
            </a:r>
            <a:r>
              <a:t>:</a:t>
            </a:r>
          </a:p>
        </p:txBody>
      </p:sp>
      <p:graphicFrame>
        <p:nvGraphicFramePr>
          <p:cNvPr id="385" name="Table"/>
          <p:cNvGraphicFramePr/>
          <p:nvPr/>
        </p:nvGraphicFramePr>
        <p:xfrm>
          <a:off x="5173722" y="10275710"/>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7"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388" name="pasted-image.tiff" descr="pasted-image.tiff"/>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389" name="pasted-image.tiff" descr="pasted-image.tiff"/>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390"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391" name="your computer"/>
          <p:cNvSpPr/>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392"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93"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94"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95"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96"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97"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398" name="pasted-image.tiff" descr="pasted-image.tiff"/>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99" name="pasted-image.tiff" descr="pasted-image.tiff"/>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00" name="pasted-image.tiff" descr="pasted-image.tiff"/>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01" name="pasted-image.tiff" descr="pasted-image.tiff"/>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02" name="pasted-image.tiff" descr="pasted-image.tiff"/>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03" name="pasted-image.tiff" descr="pasted-image.tiff"/>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404"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405"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406"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407"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408"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409"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410"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411" name="Each router knows its neighbors, and it has a copy of its neighbors' tables. So, B would have the following tables:"/>
          <p:cNvSpPr/>
          <p:nvPr/>
        </p:nvSpPr>
        <p:spPr>
          <a:xfrm>
            <a:off x="101964" y="2047851"/>
            <a:ext cx="9417775"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Each router knows its neighbors, and it has a copy of its neighbors' tables. So, </a:t>
            </a:r>
            <a:r>
              <a:rPr>
                <a:latin typeface="Courier"/>
                <a:ea typeface="Courier"/>
                <a:cs typeface="Courier"/>
                <a:sym typeface="Courier"/>
              </a:rPr>
              <a:t>B</a:t>
            </a:r>
            <a:r>
              <a:t> would have the following tables:</a:t>
            </a:r>
          </a:p>
        </p:txBody>
      </p:sp>
      <p:graphicFrame>
        <p:nvGraphicFramePr>
          <p:cNvPr id="412" name="Table"/>
          <p:cNvGraphicFramePr/>
          <p:nvPr/>
        </p:nvGraphicFramePr>
        <p:xfrm>
          <a:off x="1118838" y="10319361"/>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413" name="Table"/>
          <p:cNvGraphicFramePr/>
          <p:nvPr/>
        </p:nvGraphicFramePr>
        <p:xfrm>
          <a:off x="7353218" y="10313011"/>
          <a:ext cx="4472563" cy="31775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14" name="C"/>
          <p:cNvSpPr/>
          <p:nvPr/>
        </p:nvSpPr>
        <p:spPr>
          <a:xfrm>
            <a:off x="136015" y="11264612"/>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C</a:t>
            </a:r>
          </a:p>
        </p:txBody>
      </p:sp>
      <p:sp>
        <p:nvSpPr>
          <p:cNvPr id="415" name="D"/>
          <p:cNvSpPr/>
          <p:nvPr/>
        </p:nvSpPr>
        <p:spPr>
          <a:xfrm>
            <a:off x="6370395" y="11463659"/>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D</a:t>
            </a:r>
          </a:p>
        </p:txBody>
      </p:sp>
      <p:graphicFrame>
        <p:nvGraphicFramePr>
          <p:cNvPr id="416" name="Table"/>
          <p:cNvGraphicFramePr/>
          <p:nvPr/>
        </p:nvGraphicFramePr>
        <p:xfrm>
          <a:off x="1322767" y="5730212"/>
          <a:ext cx="4472563"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17" name="A"/>
          <p:cNvSpPr/>
          <p:nvPr/>
        </p:nvSpPr>
        <p:spPr>
          <a:xfrm>
            <a:off x="339943" y="6675463"/>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A</a:t>
            </a:r>
          </a:p>
        </p:txBody>
      </p:sp>
      <p:sp>
        <p:nvSpPr>
          <p:cNvPr id="418" name="Rounded Rectangle"/>
          <p:cNvSpPr/>
          <p:nvPr/>
        </p:nvSpPr>
        <p:spPr>
          <a:xfrm>
            <a:off x="17651769" y="4561029"/>
            <a:ext cx="6258740" cy="3769254"/>
          </a:xfrm>
          <a:prstGeom prst="roundRect">
            <a:avLst>
              <a:gd name="adj" fmla="val 1612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0" name="Line"/>
          <p:cNvSpPr/>
          <p:nvPr/>
        </p:nvSpPr>
        <p:spPr>
          <a:xfrm>
            <a:off x="14241047" y="5546275"/>
            <a:ext cx="6187432" cy="649300"/>
          </a:xfrm>
          <a:prstGeom prst="line">
            <a:avLst/>
          </a:prstGeom>
          <a:ln w="88900">
            <a:solidFill>
              <a:srgbClr val="000000"/>
            </a:solidFill>
            <a:miter lim="400000"/>
          </a:ln>
        </p:spPr>
        <p:txBody>
          <a:bodyPr lIns="50800" tIns="50800" rIns="50800" bIns="50800" anchor="ctr"/>
          <a:lstStyle/>
          <a:p>
            <a:pPr/>
          </a:p>
        </p:txBody>
      </p:sp>
      <p:sp>
        <p:nvSpPr>
          <p:cNvPr id="421"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422" name="pasted-image.tiff" descr="pasted-image.tiff"/>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423" name="pasted-image.tiff" descr="pasted-image.tiff"/>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424"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425" name="your computer"/>
          <p:cNvSpPr/>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426"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427"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428"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429"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430"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431" name="pasted-image.tiff" descr="pasted-image.tiff"/>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32" name="pasted-image.tiff" descr="pasted-image.tiff"/>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33" name="pasted-image.tiff" descr="pasted-image.tiff"/>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34" name="pasted-image.tiff" descr="pasted-image.tiff"/>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35" name="pasted-image.tiff" descr="pasted-image.tiff"/>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36" name="pasted-image.tiff" descr="pasted-image.tiff"/>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437"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438"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439"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440"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441"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442"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443"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444" name="If B wants to connect to F, it connects through its neighbor that reports the shortest path to F. Which router would it choose?"/>
          <p:cNvSpPr/>
          <p:nvPr/>
        </p:nvSpPr>
        <p:spPr>
          <a:xfrm>
            <a:off x="101964" y="2058359"/>
            <a:ext cx="941777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If B wants to connect to F, it connects through its neighbor that reports the shortest path to F. Which router would it choose?</a:t>
            </a:r>
          </a:p>
        </p:txBody>
      </p:sp>
      <p:graphicFrame>
        <p:nvGraphicFramePr>
          <p:cNvPr id="445" name="Table"/>
          <p:cNvGraphicFramePr/>
          <p:nvPr/>
        </p:nvGraphicFramePr>
        <p:xfrm>
          <a:off x="1118838" y="10319361"/>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446" name="Table"/>
          <p:cNvGraphicFramePr/>
          <p:nvPr/>
        </p:nvGraphicFramePr>
        <p:xfrm>
          <a:off x="7353218" y="10313011"/>
          <a:ext cx="4472563" cy="31775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47" name="C"/>
          <p:cNvSpPr/>
          <p:nvPr/>
        </p:nvSpPr>
        <p:spPr>
          <a:xfrm>
            <a:off x="136015" y="11264612"/>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C</a:t>
            </a:r>
          </a:p>
        </p:txBody>
      </p:sp>
      <p:sp>
        <p:nvSpPr>
          <p:cNvPr id="448" name="D"/>
          <p:cNvSpPr/>
          <p:nvPr/>
        </p:nvSpPr>
        <p:spPr>
          <a:xfrm>
            <a:off x="6370395" y="11463659"/>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D</a:t>
            </a:r>
          </a:p>
        </p:txBody>
      </p:sp>
      <p:graphicFrame>
        <p:nvGraphicFramePr>
          <p:cNvPr id="449" name="Table"/>
          <p:cNvGraphicFramePr/>
          <p:nvPr/>
        </p:nvGraphicFramePr>
        <p:xfrm>
          <a:off x="1322767" y="5730212"/>
          <a:ext cx="4472563"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50" name="A"/>
          <p:cNvSpPr/>
          <p:nvPr/>
        </p:nvSpPr>
        <p:spPr>
          <a:xfrm>
            <a:off x="339943" y="6675463"/>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A</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2"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453" name="pasted-image.tiff" descr="pasted-image.tiff"/>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454" name="pasted-image.tiff" descr="pasted-image.tiff"/>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455"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456" name="your computer"/>
          <p:cNvSpPr/>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457"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458" name="Line"/>
          <p:cNvSpPr/>
          <p:nvPr/>
        </p:nvSpPr>
        <p:spPr>
          <a:xfrm>
            <a:off x="14243581" y="5546275"/>
            <a:ext cx="6187431" cy="649300"/>
          </a:xfrm>
          <a:prstGeom prst="line">
            <a:avLst/>
          </a:prstGeom>
          <a:ln w="88900">
            <a:solidFill>
              <a:srgbClr val="FF2600"/>
            </a:solidFill>
            <a:miter lim="400000"/>
          </a:ln>
        </p:spPr>
        <p:txBody>
          <a:bodyPr lIns="50800" tIns="50800" rIns="50800" bIns="50800" anchor="ctr"/>
          <a:lstStyle/>
          <a:p>
            <a:pPr/>
          </a:p>
        </p:txBody>
      </p:sp>
      <p:sp>
        <p:nvSpPr>
          <p:cNvPr id="459"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460"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461"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462"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463" name="pasted-image.tiff" descr="pasted-image.tiff"/>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64" name="pasted-image.tiff" descr="pasted-image.tiff"/>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65" name="pasted-image.tiff" descr="pasted-image.tiff"/>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66" name="pasted-image.tiff" descr="pasted-image.tiff"/>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67" name="pasted-image.tiff" descr="pasted-image.tiff"/>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68" name="pasted-image.tiff" descr="pasted-image.tiff"/>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469"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470"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471"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472"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473"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474"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475"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476" name="If B wants to connect to F, it connects through its neighbor that reports the shortest path to F. Which router would it choose? D."/>
          <p:cNvSpPr/>
          <p:nvPr/>
        </p:nvSpPr>
        <p:spPr>
          <a:xfrm>
            <a:off x="101964" y="2058359"/>
            <a:ext cx="941777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If B wants to connect to F, it connects through its neighbor that reports the shortest path to F. Which router would it choose? D.</a:t>
            </a:r>
          </a:p>
        </p:txBody>
      </p:sp>
      <p:sp>
        <p:nvSpPr>
          <p:cNvPr id="477" name="Rounded Rectangle"/>
          <p:cNvSpPr/>
          <p:nvPr/>
        </p:nvSpPr>
        <p:spPr>
          <a:xfrm>
            <a:off x="6066162" y="9952442"/>
            <a:ext cx="6258740" cy="3769253"/>
          </a:xfrm>
          <a:prstGeom prst="roundRect">
            <a:avLst>
              <a:gd name="adj" fmla="val 1612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graphicFrame>
        <p:nvGraphicFramePr>
          <p:cNvPr id="478" name="Table"/>
          <p:cNvGraphicFramePr/>
          <p:nvPr/>
        </p:nvGraphicFramePr>
        <p:xfrm>
          <a:off x="1118838" y="10319361"/>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479" name="Table"/>
          <p:cNvGraphicFramePr/>
          <p:nvPr/>
        </p:nvGraphicFramePr>
        <p:xfrm>
          <a:off x="7353218" y="10313011"/>
          <a:ext cx="4472563" cy="31775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80" name="C"/>
          <p:cNvSpPr/>
          <p:nvPr/>
        </p:nvSpPr>
        <p:spPr>
          <a:xfrm>
            <a:off x="136015" y="11264612"/>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C</a:t>
            </a:r>
          </a:p>
        </p:txBody>
      </p:sp>
      <p:sp>
        <p:nvSpPr>
          <p:cNvPr id="481" name="D"/>
          <p:cNvSpPr/>
          <p:nvPr/>
        </p:nvSpPr>
        <p:spPr>
          <a:xfrm>
            <a:off x="6370395" y="11463659"/>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D</a:t>
            </a:r>
          </a:p>
        </p:txBody>
      </p:sp>
      <p:graphicFrame>
        <p:nvGraphicFramePr>
          <p:cNvPr id="482" name="Table"/>
          <p:cNvGraphicFramePr/>
          <p:nvPr/>
        </p:nvGraphicFramePr>
        <p:xfrm>
          <a:off x="1322767" y="5730212"/>
          <a:ext cx="4472563"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83" name="A"/>
          <p:cNvSpPr/>
          <p:nvPr/>
        </p:nvSpPr>
        <p:spPr>
          <a:xfrm>
            <a:off x="339943" y="6675463"/>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A</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5" name="Tracerou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a:t>
            </a:r>
          </a:p>
        </p:txBody>
      </p:sp>
      <p:pic>
        <p:nvPicPr>
          <p:cNvPr id="486" name="pasted-image.png" descr="pasted-image.png"/>
          <p:cNvPicPr>
            <a:picLocks noChangeAspect="1"/>
          </p:cNvPicPr>
          <p:nvPr/>
        </p:nvPicPr>
        <p:blipFill>
          <a:blip r:embed="rId2">
            <a:extLst/>
          </a:blip>
          <a:stretch>
            <a:fillRect/>
          </a:stretch>
        </p:blipFill>
        <p:spPr>
          <a:xfrm>
            <a:off x="10564549" y="5167955"/>
            <a:ext cx="3254902" cy="3380090"/>
          </a:xfrm>
          <a:prstGeom prst="rect">
            <a:avLst/>
          </a:prstGeom>
          <a:ln w="12700">
            <a:miter lim="400000"/>
          </a:ln>
        </p:spPr>
      </p:pic>
      <p:sp>
        <p:nvSpPr>
          <p:cNvPr id="487" name="We can use a program called &quot;traceroute&quot; to tell us the path between our computer and a different computer:…"/>
          <p:cNvSpPr/>
          <p:nvPr/>
        </p:nvSpPr>
        <p:spPr>
          <a:xfrm>
            <a:off x="3925430" y="2187120"/>
            <a:ext cx="16533140"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 can use a program called "traceroute" to tell us the path between our computer and a different computer:</a:t>
            </a:r>
          </a:p>
          <a:p>
            <a:pPr>
              <a:defRPr b="1" sz="4800">
                <a:latin typeface="Courier New"/>
                <a:ea typeface="Courier New"/>
                <a:cs typeface="Courier New"/>
                <a:sym typeface="Courier New"/>
              </a:defRPr>
            </a:pPr>
            <a:r>
              <a:t>traceroute -I -e www.engineering.unsw.edu.au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9" name="Traceroute: Stanford Hop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Stanford Hops</a:t>
            </a:r>
          </a:p>
        </p:txBody>
      </p:sp>
      <p:sp>
        <p:nvSpPr>
          <p:cNvPr id="490" name="traceroute -I -e www.engineering.unsw.edu.au…"/>
          <p:cNvSpPr/>
          <p:nvPr/>
        </p:nvSpPr>
        <p:spPr>
          <a:xfrm>
            <a:off x="428625" y="2601563"/>
            <a:ext cx="23526751" cy="762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7.414 ms  9.155 ms  8.288 ms</a:t>
            </a:r>
          </a:p>
          <a:p>
            <a:pPr algn="l">
              <a:defRPr b="1" sz="3200">
                <a:latin typeface="Courier New"/>
                <a:ea typeface="Courier New"/>
                <a:cs typeface="Courier New"/>
                <a:sym typeface="Courier New"/>
              </a:defRPr>
            </a:pPr>
            <a:r>
              <a:t> 2  gnat-2.sunet (172.24.70.12)  0.339 ms  1.532 ms  0.423 ms</a:t>
            </a:r>
          </a:p>
          <a:p>
            <a:pPr algn="l">
              <a:defRPr b="1" sz="3200">
                <a:latin typeface="Courier New"/>
                <a:ea typeface="Courier New"/>
                <a:cs typeface="Courier New"/>
                <a:sym typeface="Courier New"/>
              </a:defRPr>
            </a:pPr>
            <a:r>
              <a:t> 3  csmx-west-rtr-vl3866.sunet (171.64.66.2)  38.916 ms  10.506 ms  8.402 ms</a:t>
            </a:r>
          </a:p>
          <a:p>
            <a:pPr algn="l">
              <a:defRPr b="1" sz="3200">
                <a:latin typeface="Courier New"/>
                <a:ea typeface="Courier New"/>
                <a:cs typeface="Courier New"/>
                <a:sym typeface="Courier New"/>
              </a:defRPr>
            </a:pPr>
            <a:r>
              <a:t> 4  dca-rtr-vlan8.sunet (171.64.255.204)  0.530 ms  0.521 ms  0.713 ms</a:t>
            </a:r>
          </a:p>
          <a:p>
            <a:pPr algn="l">
              <a:defRPr b="1" sz="3200">
                <a:latin typeface="Courier New"/>
                <a:ea typeface="Courier New"/>
                <a:cs typeface="Courier New"/>
                <a:sym typeface="Courier New"/>
              </a:defRPr>
            </a:pPr>
            <a:r>
              <a:t> 5  dc-svl-agg4--stanford-10ge.cenic.net (137.164.50.157)  1.554 ms  1.653 ms  2.828 ms</a:t>
            </a:r>
          </a:p>
          <a:p>
            <a:pPr algn="l">
              <a:defRPr b="1" sz="3200">
                <a:latin typeface="Courier New"/>
                <a:ea typeface="Courier New"/>
                <a:cs typeface="Courier New"/>
                <a:sym typeface="Courier New"/>
              </a:defRPr>
            </a:pPr>
            <a:r>
              <a:t> 6  hpr-svl-hpr2--svl-agg4-10ge.cenic.net (137.164.26.249)  1.212 ms  1.161 ms  1.204 ms</a:t>
            </a:r>
          </a:p>
          <a:p>
            <a:pPr algn="l">
              <a:defRPr b="1" sz="3200">
                <a:latin typeface="Courier New"/>
                <a:ea typeface="Courier New"/>
                <a:cs typeface="Courier New"/>
                <a:sym typeface="Courier New"/>
              </a:defRPr>
            </a:pPr>
            <a:r>
              <a:t> 7  aarnet-2-is-jmb-778.sttlwa.pacificwave.net (207.231.245.4)  17.994 ms  17.998 ms  18.319 ms</a:t>
            </a:r>
          </a:p>
          <a:p>
            <a:pPr algn="l">
              <a:defRPr b="1" sz="3200">
                <a:latin typeface="Courier New"/>
                <a:ea typeface="Courier New"/>
                <a:cs typeface="Courier New"/>
                <a:sym typeface="Courier New"/>
              </a:defRPr>
            </a:pPr>
            <a:r>
              <a:t> 8  et-2-0-0.pe2.brwy.nsw.aarnet.net.au (113.197.15.98)  160.020 ms  160.234 ms  159.922 ms</a:t>
            </a:r>
          </a:p>
          <a:p>
            <a:pPr algn="l">
              <a:defRPr b="1" sz="3200">
                <a:latin typeface="Courier New"/>
                <a:ea typeface="Courier New"/>
                <a:cs typeface="Courier New"/>
                <a:sym typeface="Courier New"/>
              </a:defRPr>
            </a:pPr>
            <a:r>
              <a:t> 9  et-3-3-0.pe1.brwy.nsw.aarnet.net.au (113.197.15.148)  160.285 ms  160.076 ms  160.118 ms</a:t>
            </a:r>
          </a:p>
          <a:p>
            <a:pPr algn="l">
              <a:defRPr b="1" sz="3200">
                <a:latin typeface="Courier New"/>
                <a:ea typeface="Courier New"/>
                <a:cs typeface="Courier New"/>
                <a:sym typeface="Courier New"/>
              </a:defRPr>
            </a:pPr>
            <a:r>
              <a:t>10  138.44.5.1 (138.44.5.1)  160.124 ms  160.138 ms  160.068 ms</a:t>
            </a:r>
          </a:p>
          <a:p>
            <a:pPr algn="l">
              <a:defRPr b="1" sz="3200">
                <a:latin typeface="Courier New"/>
                <a:ea typeface="Courier New"/>
                <a:cs typeface="Courier New"/>
                <a:sym typeface="Courier New"/>
              </a:defRPr>
            </a:pPr>
            <a:r>
              <a:t>11  ombcr1-te-1-5.gw.unsw.edu.au (149.171.255.106)  160.090 ms  160.381 ms  160.185 ms</a:t>
            </a:r>
          </a:p>
          <a:p>
            <a:pPr algn="l">
              <a:defRPr b="1" sz="3200">
                <a:latin typeface="Courier New"/>
                <a:ea typeface="Courier New"/>
                <a:cs typeface="Courier New"/>
                <a:sym typeface="Courier New"/>
              </a:defRPr>
            </a:pPr>
            <a:r>
              <a:t>12  r1dcdnex1-po-2.gw.unsw.edu.au (149.171.255.178)  160.909 ms  160.847 ms  160.921 ms</a:t>
            </a:r>
          </a:p>
          <a:p>
            <a:pPr algn="l">
              <a:defRPr b="1" sz="3200">
                <a:latin typeface="Courier New"/>
                <a:ea typeface="Courier New"/>
                <a:cs typeface="Courier New"/>
                <a:sym typeface="Courier New"/>
              </a:defRPr>
            </a:pPr>
            <a:r>
              <a:t>13  dcfw1-ae-1-3049.gw.unsw.edu.au (129.94.254.60)  160.592 ms  160.558 ms  160.949 ms</a:t>
            </a:r>
          </a:p>
          <a:p>
            <a:pPr algn="l">
              <a:defRPr b="1" sz="3200">
                <a:latin typeface="Courier New"/>
                <a:ea typeface="Courier New"/>
                <a:cs typeface="Courier New"/>
                <a:sym typeface="Courier New"/>
              </a:defRPr>
            </a:pPr>
            <a:r>
              <a:t>14  www.engineering.unsw.edu.au (149.171.158.109)  160.978 ms  161.184 ms  160.987 ms</a:t>
            </a:r>
          </a:p>
        </p:txBody>
      </p:sp>
      <p:sp>
        <p:nvSpPr>
          <p:cNvPr id="491" name="Rounded Rectangle"/>
          <p:cNvSpPr/>
          <p:nvPr/>
        </p:nvSpPr>
        <p:spPr>
          <a:xfrm>
            <a:off x="372016" y="3510307"/>
            <a:ext cx="21745825" cy="1978760"/>
          </a:xfrm>
          <a:prstGeom prst="roundRect">
            <a:avLst>
              <a:gd name="adj" fmla="val 25431"/>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3" name="Traceroute: CEN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CENIC</a:t>
            </a:r>
          </a:p>
        </p:txBody>
      </p:sp>
      <p:sp>
        <p:nvSpPr>
          <p:cNvPr id="494" name="traceroute -I -e www.engineering.unsw.edu.au…"/>
          <p:cNvSpPr/>
          <p:nvPr/>
        </p:nvSpPr>
        <p:spPr>
          <a:xfrm>
            <a:off x="428625" y="2601563"/>
            <a:ext cx="23526751" cy="762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7.414 ms  9.155 ms  8.288 ms</a:t>
            </a:r>
          </a:p>
          <a:p>
            <a:pPr algn="l">
              <a:defRPr b="1" sz="3200">
                <a:latin typeface="Courier New"/>
                <a:ea typeface="Courier New"/>
                <a:cs typeface="Courier New"/>
                <a:sym typeface="Courier New"/>
              </a:defRPr>
            </a:pPr>
            <a:r>
              <a:t> 2  gnat-2.sunet (172.24.70.12)  0.339 ms  1.532 ms  0.423 ms</a:t>
            </a:r>
          </a:p>
          <a:p>
            <a:pPr algn="l">
              <a:defRPr b="1" sz="3200">
                <a:latin typeface="Courier New"/>
                <a:ea typeface="Courier New"/>
                <a:cs typeface="Courier New"/>
                <a:sym typeface="Courier New"/>
              </a:defRPr>
            </a:pPr>
            <a:r>
              <a:t> 3  csmx-west-rtr-vl3866.sunet (171.64.66.2)  38.916 ms  10.506 ms  8.402 ms</a:t>
            </a:r>
          </a:p>
          <a:p>
            <a:pPr algn="l">
              <a:defRPr b="1" sz="3200">
                <a:latin typeface="Courier New"/>
                <a:ea typeface="Courier New"/>
                <a:cs typeface="Courier New"/>
                <a:sym typeface="Courier New"/>
              </a:defRPr>
            </a:pPr>
            <a:r>
              <a:t> 4  dca-rtr-vlan8.sunet (171.64.255.204)  0.530 ms  0.521 ms  0.713 ms</a:t>
            </a:r>
          </a:p>
          <a:p>
            <a:pPr algn="l">
              <a:defRPr b="1" sz="3200">
                <a:latin typeface="Courier New"/>
                <a:ea typeface="Courier New"/>
                <a:cs typeface="Courier New"/>
                <a:sym typeface="Courier New"/>
              </a:defRPr>
            </a:pPr>
            <a:r>
              <a:t> 5  dc-svl-agg4--stanford-10ge.cenic.net (137.164.50.157)  1.554 ms  1.653 ms  2.828 ms</a:t>
            </a:r>
          </a:p>
          <a:p>
            <a:pPr algn="l">
              <a:defRPr b="1" sz="3200">
                <a:latin typeface="Courier New"/>
                <a:ea typeface="Courier New"/>
                <a:cs typeface="Courier New"/>
                <a:sym typeface="Courier New"/>
              </a:defRPr>
            </a:pPr>
            <a:r>
              <a:t> 6  hpr-svl-hpr2--svl-agg4-10ge.cenic.net (137.164.26.249)  1.212 ms  1.161 ms  1.204 ms</a:t>
            </a:r>
          </a:p>
          <a:p>
            <a:pPr algn="l">
              <a:defRPr b="1" sz="3200">
                <a:latin typeface="Courier New"/>
                <a:ea typeface="Courier New"/>
                <a:cs typeface="Courier New"/>
                <a:sym typeface="Courier New"/>
              </a:defRPr>
            </a:pPr>
            <a:r>
              <a:t> 7  aarnet-2-is-jmb-778.sttlwa.pacificwave.net (207.231.245.4)  17.994 ms  17.998 ms  18.319 ms</a:t>
            </a:r>
          </a:p>
          <a:p>
            <a:pPr algn="l">
              <a:defRPr b="1" sz="3200">
                <a:latin typeface="Courier New"/>
                <a:ea typeface="Courier New"/>
                <a:cs typeface="Courier New"/>
                <a:sym typeface="Courier New"/>
              </a:defRPr>
            </a:pPr>
            <a:r>
              <a:t> 8  et-2-0-0.pe2.brwy.nsw.aarnet.net.au (113.197.15.98)  160.020 ms  160.234 ms  159.922 ms</a:t>
            </a:r>
          </a:p>
          <a:p>
            <a:pPr algn="l">
              <a:defRPr b="1" sz="3200">
                <a:latin typeface="Courier New"/>
                <a:ea typeface="Courier New"/>
                <a:cs typeface="Courier New"/>
                <a:sym typeface="Courier New"/>
              </a:defRPr>
            </a:pPr>
            <a:r>
              <a:t> 9  et-3-3-0.pe1.brwy.nsw.aarnet.net.au (113.197.15.148)  160.285 ms  160.076 ms  160.118 ms</a:t>
            </a:r>
          </a:p>
          <a:p>
            <a:pPr algn="l">
              <a:defRPr b="1" sz="3200">
                <a:latin typeface="Courier New"/>
                <a:ea typeface="Courier New"/>
                <a:cs typeface="Courier New"/>
                <a:sym typeface="Courier New"/>
              </a:defRPr>
            </a:pPr>
            <a:r>
              <a:t>10  138.44.5.1 (138.44.5.1)  160.124 ms  160.138 ms  160.068 ms</a:t>
            </a:r>
          </a:p>
          <a:p>
            <a:pPr algn="l">
              <a:defRPr b="1" sz="3200">
                <a:latin typeface="Courier New"/>
                <a:ea typeface="Courier New"/>
                <a:cs typeface="Courier New"/>
                <a:sym typeface="Courier New"/>
              </a:defRPr>
            </a:pPr>
            <a:r>
              <a:t>11  ombcr1-te-1-5.gw.unsw.edu.au (149.171.255.106)  160.090 ms  160.381 ms  160.185 ms</a:t>
            </a:r>
          </a:p>
          <a:p>
            <a:pPr algn="l">
              <a:defRPr b="1" sz="3200">
                <a:latin typeface="Courier New"/>
                <a:ea typeface="Courier New"/>
                <a:cs typeface="Courier New"/>
                <a:sym typeface="Courier New"/>
              </a:defRPr>
            </a:pPr>
            <a:r>
              <a:t>12  r1dcdnex1-po-2.gw.unsw.edu.au (149.171.255.178)  160.909 ms  160.847 ms  160.921 ms</a:t>
            </a:r>
          </a:p>
          <a:p>
            <a:pPr algn="l">
              <a:defRPr b="1" sz="3200">
                <a:latin typeface="Courier New"/>
                <a:ea typeface="Courier New"/>
                <a:cs typeface="Courier New"/>
                <a:sym typeface="Courier New"/>
              </a:defRPr>
            </a:pPr>
            <a:r>
              <a:t>13  dcfw1-ae-1-3049.gw.unsw.edu.au (129.94.254.60)  160.592 ms  160.558 ms  160.949 ms</a:t>
            </a:r>
          </a:p>
          <a:p>
            <a:pPr algn="l">
              <a:defRPr b="1" sz="3200">
                <a:latin typeface="Courier New"/>
                <a:ea typeface="Courier New"/>
                <a:cs typeface="Courier New"/>
                <a:sym typeface="Courier New"/>
              </a:defRPr>
            </a:pPr>
            <a:r>
              <a:t>14  www.engineering.unsw.edu.au (149.171.158.109)  160.978 ms  161.184 ms  160.987 ms</a:t>
            </a:r>
          </a:p>
        </p:txBody>
      </p:sp>
      <p:sp>
        <p:nvSpPr>
          <p:cNvPr id="495" name="Rounded Rectangle"/>
          <p:cNvSpPr/>
          <p:nvPr/>
        </p:nvSpPr>
        <p:spPr>
          <a:xfrm>
            <a:off x="372016" y="5440707"/>
            <a:ext cx="23526751" cy="1047356"/>
          </a:xfrm>
          <a:prstGeom prst="roundRect">
            <a:avLst>
              <a:gd name="adj" fmla="val 48067"/>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
        <p:nvSpPr>
          <p:cNvPr id="496" name="The Corporation for Education Network Initiatives in California (CENIC) is a nonprofit corporation formed in 1996 to provide high-performance, high-bandwidth networking services to California universities and research institutions (source: Wikipedia)"/>
          <p:cNvSpPr/>
          <p:nvPr/>
        </p:nvSpPr>
        <p:spPr>
          <a:xfrm>
            <a:off x="1105645" y="10664090"/>
            <a:ext cx="22059491" cy="2006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200">
                <a:solidFill>
                  <a:srgbClr val="252525"/>
                </a:solidFill>
                <a:latin typeface="Helvetica"/>
                <a:ea typeface="Helvetica"/>
                <a:cs typeface="Helvetica"/>
                <a:sym typeface="Helvetica"/>
              </a:defRPr>
            </a:pPr>
            <a:r>
              <a:t>The </a:t>
            </a:r>
            <a:r>
              <a:rPr b="1"/>
              <a:t>Corporation for Education Network Initiatives in California</a:t>
            </a:r>
            <a:r>
              <a:t> (</a:t>
            </a:r>
            <a:r>
              <a:rPr b="1"/>
              <a:t>CENIC</a:t>
            </a:r>
            <a:r>
              <a:t>) is a nonprofit corporation formed in 1996 to provide high-performance, high-bandwidth networking services to </a:t>
            </a:r>
            <a:r>
              <a:rPr u="sng">
                <a:solidFill>
                  <a:srgbClr val="0645AD"/>
                </a:solidFill>
                <a:uFill>
                  <a:solidFill>
                    <a:srgbClr val="0645AD"/>
                  </a:solidFill>
                </a:uFill>
                <a:hlinkClick r:id="rId2" invalidUrl="" action="" tgtFrame="" tooltip="" history="1" highlightClick="0" endSnd="0"/>
              </a:rPr>
              <a:t>California</a:t>
            </a:r>
            <a:r>
              <a:t> universities and research institutions (source: Wikipedia)</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8" name="Traceroute: Pacificwave (Seatt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Pacificwave (Seattle)</a:t>
            </a:r>
          </a:p>
        </p:txBody>
      </p:sp>
      <p:sp>
        <p:nvSpPr>
          <p:cNvPr id="499" name="traceroute -I -e www.engineering.unsw.edu.au…"/>
          <p:cNvSpPr/>
          <p:nvPr/>
        </p:nvSpPr>
        <p:spPr>
          <a:xfrm>
            <a:off x="428625" y="2601563"/>
            <a:ext cx="23526751" cy="762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7.414 ms  9.155 ms  8.288 ms</a:t>
            </a:r>
          </a:p>
          <a:p>
            <a:pPr algn="l">
              <a:defRPr b="1" sz="3200">
                <a:latin typeface="Courier New"/>
                <a:ea typeface="Courier New"/>
                <a:cs typeface="Courier New"/>
                <a:sym typeface="Courier New"/>
              </a:defRPr>
            </a:pPr>
            <a:r>
              <a:t> 2  gnat-2.sunet (172.24.70.12)  0.339 ms  1.532 ms  0.423 ms</a:t>
            </a:r>
          </a:p>
          <a:p>
            <a:pPr algn="l">
              <a:defRPr b="1" sz="3200">
                <a:latin typeface="Courier New"/>
                <a:ea typeface="Courier New"/>
                <a:cs typeface="Courier New"/>
                <a:sym typeface="Courier New"/>
              </a:defRPr>
            </a:pPr>
            <a:r>
              <a:t> 3  csmx-west-rtr-vl3866.sunet (171.64.66.2)  38.916 ms  10.506 ms  8.402 ms</a:t>
            </a:r>
          </a:p>
          <a:p>
            <a:pPr algn="l">
              <a:defRPr b="1" sz="3200">
                <a:latin typeface="Courier New"/>
                <a:ea typeface="Courier New"/>
                <a:cs typeface="Courier New"/>
                <a:sym typeface="Courier New"/>
              </a:defRPr>
            </a:pPr>
            <a:r>
              <a:t> 4  dca-rtr-vlan8.sunet (171.64.255.204)  0.530 ms  0.521 ms  0.713 ms</a:t>
            </a:r>
          </a:p>
          <a:p>
            <a:pPr algn="l">
              <a:defRPr b="1" sz="3200">
                <a:latin typeface="Courier New"/>
                <a:ea typeface="Courier New"/>
                <a:cs typeface="Courier New"/>
                <a:sym typeface="Courier New"/>
              </a:defRPr>
            </a:pPr>
            <a:r>
              <a:t> 5  dc-svl-agg4--stanford-10ge.cenic.net (137.164.50.157)  1.554 ms  1.653 ms  2.828 ms</a:t>
            </a:r>
          </a:p>
          <a:p>
            <a:pPr algn="l">
              <a:defRPr b="1" sz="3200">
                <a:latin typeface="Courier New"/>
                <a:ea typeface="Courier New"/>
                <a:cs typeface="Courier New"/>
                <a:sym typeface="Courier New"/>
              </a:defRPr>
            </a:pPr>
            <a:r>
              <a:t> 6  hpr-svl-hpr2--svl-agg4-10ge.cenic.net (137.164.26.249)  1.212 ms  1.161 ms  1.204 ms</a:t>
            </a:r>
          </a:p>
          <a:p>
            <a:pPr algn="l">
              <a:defRPr b="1" sz="3200">
                <a:latin typeface="Courier New"/>
                <a:ea typeface="Courier New"/>
                <a:cs typeface="Courier New"/>
                <a:sym typeface="Courier New"/>
              </a:defRPr>
            </a:pPr>
            <a:r>
              <a:t> 7  aarnet-2-is-jmb-778.sttlwa.pacificwave.net (207.231.245.4)  17.994 ms  17.998 ms  18.319 ms</a:t>
            </a:r>
          </a:p>
          <a:p>
            <a:pPr algn="l">
              <a:defRPr b="1" sz="3200">
                <a:latin typeface="Courier New"/>
                <a:ea typeface="Courier New"/>
                <a:cs typeface="Courier New"/>
                <a:sym typeface="Courier New"/>
              </a:defRPr>
            </a:pPr>
            <a:r>
              <a:t> 8  et-2-0-0.pe2.brwy.nsw.aarnet.net.au (113.197.15.98)  160.020 ms  160.234 ms  159.922 ms</a:t>
            </a:r>
          </a:p>
          <a:p>
            <a:pPr algn="l">
              <a:defRPr b="1" sz="3200">
                <a:latin typeface="Courier New"/>
                <a:ea typeface="Courier New"/>
                <a:cs typeface="Courier New"/>
                <a:sym typeface="Courier New"/>
              </a:defRPr>
            </a:pPr>
            <a:r>
              <a:t> 9  et-3-3-0.pe1.brwy.nsw.aarnet.net.au (113.197.15.148)  160.285 ms  160.076 ms  160.118 ms</a:t>
            </a:r>
          </a:p>
          <a:p>
            <a:pPr algn="l">
              <a:defRPr b="1" sz="3200">
                <a:latin typeface="Courier New"/>
                <a:ea typeface="Courier New"/>
                <a:cs typeface="Courier New"/>
                <a:sym typeface="Courier New"/>
              </a:defRPr>
            </a:pPr>
            <a:r>
              <a:t>10  138.44.5.1 (138.44.5.1)  160.124 ms  160.138 ms  160.068 ms</a:t>
            </a:r>
          </a:p>
          <a:p>
            <a:pPr algn="l">
              <a:defRPr b="1" sz="3200">
                <a:latin typeface="Courier New"/>
                <a:ea typeface="Courier New"/>
                <a:cs typeface="Courier New"/>
                <a:sym typeface="Courier New"/>
              </a:defRPr>
            </a:pPr>
            <a:r>
              <a:t>11  ombcr1-te-1-5.gw.unsw.edu.au (149.171.255.106)  160.090 ms  160.381 ms  160.185 ms</a:t>
            </a:r>
          </a:p>
          <a:p>
            <a:pPr algn="l">
              <a:defRPr b="1" sz="3200">
                <a:latin typeface="Courier New"/>
                <a:ea typeface="Courier New"/>
                <a:cs typeface="Courier New"/>
                <a:sym typeface="Courier New"/>
              </a:defRPr>
            </a:pPr>
            <a:r>
              <a:t>12  r1dcdnex1-po-2.gw.unsw.edu.au (149.171.255.178)  160.909 ms  160.847 ms  160.921 ms</a:t>
            </a:r>
          </a:p>
          <a:p>
            <a:pPr algn="l">
              <a:defRPr b="1" sz="3200">
                <a:latin typeface="Courier New"/>
                <a:ea typeface="Courier New"/>
                <a:cs typeface="Courier New"/>
                <a:sym typeface="Courier New"/>
              </a:defRPr>
            </a:pPr>
            <a:r>
              <a:t>13  dcfw1-ae-1-3049.gw.unsw.edu.au (129.94.254.60)  160.592 ms  160.558 ms  160.949 ms</a:t>
            </a:r>
          </a:p>
          <a:p>
            <a:pPr algn="l">
              <a:defRPr b="1" sz="3200">
                <a:latin typeface="Courier New"/>
                <a:ea typeface="Courier New"/>
                <a:cs typeface="Courier New"/>
                <a:sym typeface="Courier New"/>
              </a:defRPr>
            </a:pPr>
            <a:r>
              <a:t>14  www.engineering.unsw.edu.au (149.171.158.109)  160.978 ms  161.184 ms  160.987 ms</a:t>
            </a:r>
          </a:p>
        </p:txBody>
      </p:sp>
      <p:sp>
        <p:nvSpPr>
          <p:cNvPr id="500" name="Rounded Rectangle"/>
          <p:cNvSpPr/>
          <p:nvPr/>
        </p:nvSpPr>
        <p:spPr>
          <a:xfrm>
            <a:off x="372016" y="6283967"/>
            <a:ext cx="23526751" cy="712394"/>
          </a:xfrm>
          <a:prstGeom prst="roundRect">
            <a:avLst>
              <a:gd name="adj" fmla="val 5000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
        <p:nvSpPr>
          <p:cNvPr id="501" name="Pass Internet traffic directly with other major national and international networks, including U.S. federal agencies and many Pacific Rim R&amp;E networks (source: http://www.pnwgp.net/services/pacific-wave-peering-exchange/ )"/>
          <p:cNvSpPr/>
          <p:nvPr/>
        </p:nvSpPr>
        <p:spPr>
          <a:xfrm>
            <a:off x="5301308" y="10549790"/>
            <a:ext cx="17559029" cy="264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200">
                <a:solidFill>
                  <a:srgbClr val="252525"/>
                </a:solidFill>
                <a:latin typeface="Helvetica"/>
                <a:ea typeface="Helvetica"/>
                <a:cs typeface="Helvetica"/>
                <a:sym typeface="Helvetica"/>
              </a:defRPr>
            </a:pPr>
            <a:r>
              <a:t>Pass Internet traffic directly with other major national and international networks, including U.S. federal agencies and many Pacific Rim R&amp;E networks (source: </a:t>
            </a:r>
            <a:r>
              <a:rPr u="sng">
                <a:hlinkClick r:id="rId2" invalidUrl="" action="" tgtFrame="" tooltip="" history="1" highlightClick="0" endSnd="0"/>
              </a:rPr>
              <a:t>http://www.pnwgp.net/services/pacific-wave-peering-exchange/</a:t>
            </a:r>
            <a:r>
              <a:t> )</a:t>
            </a:r>
          </a:p>
        </p:txBody>
      </p:sp>
      <p:pic>
        <p:nvPicPr>
          <p:cNvPr id="502" name="pasted-image.tiff" descr="pasted-image.tiff"/>
          <p:cNvPicPr>
            <a:picLocks noChangeAspect="1"/>
          </p:cNvPicPr>
          <p:nvPr/>
        </p:nvPicPr>
        <p:blipFill>
          <a:blip r:embed="rId3">
            <a:extLst/>
          </a:blip>
          <a:stretch>
            <a:fillRect/>
          </a:stretch>
        </p:blipFill>
        <p:spPr>
          <a:xfrm>
            <a:off x="455614" y="8087650"/>
            <a:ext cx="4425651" cy="4397641"/>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4" name="Traceroute: Oregon to Australia - underwa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Oregon to Australia - underwater!</a:t>
            </a:r>
          </a:p>
        </p:txBody>
      </p:sp>
      <p:pic>
        <p:nvPicPr>
          <p:cNvPr id="505" name="pasted-image.png" descr="pasted-image.png"/>
          <p:cNvPicPr>
            <a:picLocks noChangeAspect="1"/>
          </p:cNvPicPr>
          <p:nvPr/>
        </p:nvPicPr>
        <p:blipFill>
          <a:blip r:embed="rId2">
            <a:extLst/>
          </a:blip>
          <a:stretch>
            <a:fillRect/>
          </a:stretch>
        </p:blipFill>
        <p:spPr>
          <a:xfrm>
            <a:off x="819839" y="1708113"/>
            <a:ext cx="22744322" cy="11820836"/>
          </a:xfrm>
          <a:prstGeom prst="rect">
            <a:avLst/>
          </a:prstGeom>
          <a:ln w="12700">
            <a:miter lim="400000"/>
          </a:ln>
        </p:spPr>
      </p:pic>
      <p:sp>
        <p:nvSpPr>
          <p:cNvPr id="506" name="http://www.submarinecablemap.com"/>
          <p:cNvSpPr/>
          <p:nvPr/>
        </p:nvSpPr>
        <p:spPr>
          <a:xfrm>
            <a:off x="7429182" y="12840366"/>
            <a:ext cx="102876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http://www.submarinecablemap.com</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8" name="Traceroute: Austral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Australia</a:t>
            </a:r>
          </a:p>
        </p:txBody>
      </p:sp>
      <p:sp>
        <p:nvSpPr>
          <p:cNvPr id="509" name="traceroute -I -e www.engineering.unsw.edu.au…"/>
          <p:cNvSpPr/>
          <p:nvPr/>
        </p:nvSpPr>
        <p:spPr>
          <a:xfrm>
            <a:off x="428625" y="2601563"/>
            <a:ext cx="23526751" cy="762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7.414 ms  9.155 ms  8.288 ms</a:t>
            </a:r>
          </a:p>
          <a:p>
            <a:pPr algn="l">
              <a:defRPr b="1" sz="3200">
                <a:latin typeface="Courier New"/>
                <a:ea typeface="Courier New"/>
                <a:cs typeface="Courier New"/>
                <a:sym typeface="Courier New"/>
              </a:defRPr>
            </a:pPr>
            <a:r>
              <a:t> 2  gnat-2.sunet (172.24.70.12)  0.339 ms  1.532 ms  0.423 ms</a:t>
            </a:r>
          </a:p>
          <a:p>
            <a:pPr algn="l">
              <a:defRPr b="1" sz="3200">
                <a:latin typeface="Courier New"/>
                <a:ea typeface="Courier New"/>
                <a:cs typeface="Courier New"/>
                <a:sym typeface="Courier New"/>
              </a:defRPr>
            </a:pPr>
            <a:r>
              <a:t> 3  csmx-west-rtr-vl3866.sunet (171.64.66.2)  38.916 ms  10.506 ms  8.402 ms</a:t>
            </a:r>
          </a:p>
          <a:p>
            <a:pPr algn="l">
              <a:defRPr b="1" sz="3200">
                <a:latin typeface="Courier New"/>
                <a:ea typeface="Courier New"/>
                <a:cs typeface="Courier New"/>
                <a:sym typeface="Courier New"/>
              </a:defRPr>
            </a:pPr>
            <a:r>
              <a:t> 4  dca-rtr-vlan8.sunet (171.64.255.204)  0.530 ms  0.521 ms  0.713 ms</a:t>
            </a:r>
          </a:p>
          <a:p>
            <a:pPr algn="l">
              <a:defRPr b="1" sz="3200">
                <a:latin typeface="Courier New"/>
                <a:ea typeface="Courier New"/>
                <a:cs typeface="Courier New"/>
                <a:sym typeface="Courier New"/>
              </a:defRPr>
            </a:pPr>
            <a:r>
              <a:t> 5  dc-svl-agg4--stanford-10ge.cenic.net (137.164.50.157)  1.554 ms  1.653 ms  2.828 ms</a:t>
            </a:r>
          </a:p>
          <a:p>
            <a:pPr algn="l">
              <a:defRPr b="1" sz="3200">
                <a:latin typeface="Courier New"/>
                <a:ea typeface="Courier New"/>
                <a:cs typeface="Courier New"/>
                <a:sym typeface="Courier New"/>
              </a:defRPr>
            </a:pPr>
            <a:r>
              <a:t> 6  hpr-svl-hpr2--svl-agg4-10ge.cenic.net (137.164.26.249)  1.212 ms  1.161 ms  1.204 ms</a:t>
            </a:r>
          </a:p>
          <a:p>
            <a:pPr algn="l">
              <a:defRPr b="1" sz="3200">
                <a:latin typeface="Courier New"/>
                <a:ea typeface="Courier New"/>
                <a:cs typeface="Courier New"/>
                <a:sym typeface="Courier New"/>
              </a:defRPr>
            </a:pPr>
            <a:r>
              <a:t> 7  aarnet-2-is-jmb-778.sttlwa.pacificwave.net (207.231.245.4)  17.994 ms  17.998 ms  18.319 ms</a:t>
            </a:r>
          </a:p>
          <a:p>
            <a:pPr algn="l">
              <a:defRPr b="1" sz="3200">
                <a:latin typeface="Courier New"/>
                <a:ea typeface="Courier New"/>
                <a:cs typeface="Courier New"/>
                <a:sym typeface="Courier New"/>
              </a:defRPr>
            </a:pPr>
            <a:r>
              <a:t> 8  et-2-0-0.pe2.brwy.nsw.aarnet.net.au (113.197.15.98)  160.020 ms  160.234 ms  159.922 ms</a:t>
            </a:r>
          </a:p>
          <a:p>
            <a:pPr algn="l">
              <a:defRPr b="1" sz="3200">
                <a:latin typeface="Courier New"/>
                <a:ea typeface="Courier New"/>
                <a:cs typeface="Courier New"/>
                <a:sym typeface="Courier New"/>
              </a:defRPr>
            </a:pPr>
            <a:r>
              <a:t> 9  et-3-3-0.pe1.brwy.nsw.aarnet.net.au (113.197.15.148)  160.285 ms  160.076 ms  160.118 ms</a:t>
            </a:r>
          </a:p>
          <a:p>
            <a:pPr algn="l">
              <a:defRPr b="1" sz="3200">
                <a:latin typeface="Courier New"/>
                <a:ea typeface="Courier New"/>
                <a:cs typeface="Courier New"/>
                <a:sym typeface="Courier New"/>
              </a:defRPr>
            </a:pPr>
            <a:r>
              <a:t>10  138.44.5.1 (138.44.5.1)  160.124 ms  160.138 ms  160.068 ms</a:t>
            </a:r>
          </a:p>
          <a:p>
            <a:pPr algn="l">
              <a:defRPr b="1" sz="3200">
                <a:latin typeface="Courier New"/>
                <a:ea typeface="Courier New"/>
                <a:cs typeface="Courier New"/>
                <a:sym typeface="Courier New"/>
              </a:defRPr>
            </a:pPr>
            <a:r>
              <a:t>11  ombcr1-te-1-5.gw.unsw.edu.au (149.171.255.106)  160.090 ms  160.381 ms  160.185 ms</a:t>
            </a:r>
          </a:p>
          <a:p>
            <a:pPr algn="l">
              <a:defRPr b="1" sz="3200">
                <a:latin typeface="Courier New"/>
                <a:ea typeface="Courier New"/>
                <a:cs typeface="Courier New"/>
                <a:sym typeface="Courier New"/>
              </a:defRPr>
            </a:pPr>
            <a:r>
              <a:t>12  r1dcdnex1-po-2.gw.unsw.edu.au (149.171.255.178)  160.909 ms  160.847 ms  160.921 ms</a:t>
            </a:r>
          </a:p>
          <a:p>
            <a:pPr algn="l">
              <a:defRPr b="1" sz="3200">
                <a:latin typeface="Courier New"/>
                <a:ea typeface="Courier New"/>
                <a:cs typeface="Courier New"/>
                <a:sym typeface="Courier New"/>
              </a:defRPr>
            </a:pPr>
            <a:r>
              <a:t>13  dcfw1-ae-1-3049.gw.unsw.edu.au (129.94.254.60)  160.592 ms  160.558 ms  160.949 ms</a:t>
            </a:r>
          </a:p>
          <a:p>
            <a:pPr algn="l">
              <a:defRPr b="1" sz="3200">
                <a:latin typeface="Courier New"/>
                <a:ea typeface="Courier New"/>
                <a:cs typeface="Courier New"/>
                <a:sym typeface="Courier New"/>
              </a:defRPr>
            </a:pPr>
            <a:r>
              <a:t>14  www.engineering.unsw.edu.au (149.171.158.109)  160.978 ms  161.184 ms  160.987 ms</a:t>
            </a:r>
          </a:p>
        </p:txBody>
      </p:sp>
      <p:sp>
        <p:nvSpPr>
          <p:cNvPr id="510" name="Rounded Rectangle"/>
          <p:cNvSpPr/>
          <p:nvPr/>
        </p:nvSpPr>
        <p:spPr>
          <a:xfrm>
            <a:off x="200025" y="6766567"/>
            <a:ext cx="23526750" cy="1524588"/>
          </a:xfrm>
          <a:prstGeom prst="roundRect">
            <a:avLst>
              <a:gd name="adj" fmla="val 33021"/>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2" name="Traceroute: University of New South Wa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University of New South Wales</a:t>
            </a:r>
          </a:p>
        </p:txBody>
      </p:sp>
      <p:sp>
        <p:nvSpPr>
          <p:cNvPr id="513" name="traceroute -I -e www.engineering.unsw.edu.au…"/>
          <p:cNvSpPr/>
          <p:nvPr/>
        </p:nvSpPr>
        <p:spPr>
          <a:xfrm>
            <a:off x="428625" y="2601563"/>
            <a:ext cx="23526751" cy="762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7.414 ms  9.155 ms  8.288 ms</a:t>
            </a:r>
          </a:p>
          <a:p>
            <a:pPr algn="l">
              <a:defRPr b="1" sz="3200">
                <a:latin typeface="Courier New"/>
                <a:ea typeface="Courier New"/>
                <a:cs typeface="Courier New"/>
                <a:sym typeface="Courier New"/>
              </a:defRPr>
            </a:pPr>
            <a:r>
              <a:t> 2  gnat-2.sunet (172.24.70.12)  0.339 ms  1.532 ms  0.423 ms</a:t>
            </a:r>
          </a:p>
          <a:p>
            <a:pPr algn="l">
              <a:defRPr b="1" sz="3200">
                <a:latin typeface="Courier New"/>
                <a:ea typeface="Courier New"/>
                <a:cs typeface="Courier New"/>
                <a:sym typeface="Courier New"/>
              </a:defRPr>
            </a:pPr>
            <a:r>
              <a:t> 3  csmx-west-rtr-vl3866.sunet (171.64.66.2)  38.916 ms  10.506 ms  8.402 ms</a:t>
            </a:r>
          </a:p>
          <a:p>
            <a:pPr algn="l">
              <a:defRPr b="1" sz="3200">
                <a:latin typeface="Courier New"/>
                <a:ea typeface="Courier New"/>
                <a:cs typeface="Courier New"/>
                <a:sym typeface="Courier New"/>
              </a:defRPr>
            </a:pPr>
            <a:r>
              <a:t> 4  dca-rtr-vlan8.sunet (171.64.255.204)  0.530 ms  0.521 ms  0.713 ms</a:t>
            </a:r>
          </a:p>
          <a:p>
            <a:pPr algn="l">
              <a:defRPr b="1" sz="3200">
                <a:latin typeface="Courier New"/>
                <a:ea typeface="Courier New"/>
                <a:cs typeface="Courier New"/>
                <a:sym typeface="Courier New"/>
              </a:defRPr>
            </a:pPr>
            <a:r>
              <a:t> 5  dc-svl-agg4--stanford-10ge.cenic.net (137.164.50.157)  1.554 ms  1.653 ms  2.828 ms</a:t>
            </a:r>
          </a:p>
          <a:p>
            <a:pPr algn="l">
              <a:defRPr b="1" sz="3200">
                <a:latin typeface="Courier New"/>
                <a:ea typeface="Courier New"/>
                <a:cs typeface="Courier New"/>
                <a:sym typeface="Courier New"/>
              </a:defRPr>
            </a:pPr>
            <a:r>
              <a:t> 6  hpr-svl-hpr2--svl-agg4-10ge.cenic.net (137.164.26.249)  1.212 ms  1.161 ms  1.204 ms</a:t>
            </a:r>
          </a:p>
          <a:p>
            <a:pPr algn="l">
              <a:defRPr b="1" sz="3200">
                <a:latin typeface="Courier New"/>
                <a:ea typeface="Courier New"/>
                <a:cs typeface="Courier New"/>
                <a:sym typeface="Courier New"/>
              </a:defRPr>
            </a:pPr>
            <a:r>
              <a:t> 7  aarnet-2-is-jmb-778.sttlwa.pacificwave.net (207.231.245.4)  17.994 ms  17.998 ms  18.319 ms</a:t>
            </a:r>
          </a:p>
          <a:p>
            <a:pPr algn="l">
              <a:defRPr b="1" sz="3200">
                <a:latin typeface="Courier New"/>
                <a:ea typeface="Courier New"/>
                <a:cs typeface="Courier New"/>
                <a:sym typeface="Courier New"/>
              </a:defRPr>
            </a:pPr>
            <a:r>
              <a:t> 8  et-2-0-0.pe2.brwy.nsw.aarnet.net.au (113.197.15.98)  160.020 ms  160.234 ms  159.922 ms</a:t>
            </a:r>
          </a:p>
          <a:p>
            <a:pPr algn="l">
              <a:defRPr b="1" sz="3200">
                <a:latin typeface="Courier New"/>
                <a:ea typeface="Courier New"/>
                <a:cs typeface="Courier New"/>
                <a:sym typeface="Courier New"/>
              </a:defRPr>
            </a:pPr>
            <a:r>
              <a:t> 9  et-3-3-0.pe1.brwy.nsw.aarnet.net.au (113.197.15.148)  160.285 ms  160.076 ms  160.118 ms</a:t>
            </a:r>
          </a:p>
          <a:p>
            <a:pPr algn="l">
              <a:defRPr b="1" sz="3200">
                <a:latin typeface="Courier New"/>
                <a:ea typeface="Courier New"/>
                <a:cs typeface="Courier New"/>
                <a:sym typeface="Courier New"/>
              </a:defRPr>
            </a:pPr>
            <a:r>
              <a:t>10  138.44.5.1 (138.44.5.1)  160.124 ms  160.138 ms  160.068 ms</a:t>
            </a:r>
          </a:p>
          <a:p>
            <a:pPr algn="l">
              <a:defRPr b="1" sz="3200">
                <a:latin typeface="Courier New"/>
                <a:ea typeface="Courier New"/>
                <a:cs typeface="Courier New"/>
                <a:sym typeface="Courier New"/>
              </a:defRPr>
            </a:pPr>
            <a:r>
              <a:t>11  ombcr1-te-1-5.gw.unsw.edu.au (149.171.255.106)  160.090 ms  160.381 ms  160.185 ms</a:t>
            </a:r>
          </a:p>
          <a:p>
            <a:pPr algn="l">
              <a:defRPr b="1" sz="3200">
                <a:latin typeface="Courier New"/>
                <a:ea typeface="Courier New"/>
                <a:cs typeface="Courier New"/>
                <a:sym typeface="Courier New"/>
              </a:defRPr>
            </a:pPr>
            <a:r>
              <a:t>12  r1dcdnex1-po-2.gw.unsw.edu.au (149.171.255.178)  160.909 ms  160.847 ms  160.921 ms</a:t>
            </a:r>
          </a:p>
          <a:p>
            <a:pPr algn="l">
              <a:defRPr b="1" sz="3200">
                <a:latin typeface="Courier New"/>
                <a:ea typeface="Courier New"/>
                <a:cs typeface="Courier New"/>
                <a:sym typeface="Courier New"/>
              </a:defRPr>
            </a:pPr>
            <a:r>
              <a:t>13  dcfw1-ae-1-3049.gw.unsw.edu.au (129.94.254.60)  160.592 ms  160.558 ms  160.949 ms</a:t>
            </a:r>
          </a:p>
          <a:p>
            <a:pPr algn="l">
              <a:defRPr b="1" sz="3200">
                <a:latin typeface="Courier New"/>
                <a:ea typeface="Courier New"/>
                <a:cs typeface="Courier New"/>
                <a:sym typeface="Courier New"/>
              </a:defRPr>
            </a:pPr>
            <a:r>
              <a:t>14  www.engineering.unsw.edu.au (149.171.158.109)  160.978 ms  161.184 ms  160.987 ms</a:t>
            </a:r>
          </a:p>
        </p:txBody>
      </p:sp>
      <p:sp>
        <p:nvSpPr>
          <p:cNvPr id="514" name="Rounded Rectangle"/>
          <p:cNvSpPr/>
          <p:nvPr/>
        </p:nvSpPr>
        <p:spPr>
          <a:xfrm>
            <a:off x="200025" y="8188967"/>
            <a:ext cx="23526750" cy="2086233"/>
          </a:xfrm>
          <a:prstGeom prst="roundRect">
            <a:avLst>
              <a:gd name="adj" fmla="val 24131"/>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
        <p:nvSpPr>
          <p:cNvPr id="515" name="161 milliseconds to get to the final computer"/>
          <p:cNvSpPr/>
          <p:nvPr/>
        </p:nvSpPr>
        <p:spPr>
          <a:xfrm>
            <a:off x="6065837" y="11083609"/>
            <a:ext cx="1225232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161 milliseconds to get to the final computer</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7"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18" name="Amazon.com -- Product relationships are graph-based"/>
          <p:cNvSpPr/>
          <p:nvPr/>
        </p:nvSpPr>
        <p:spPr>
          <a:xfrm>
            <a:off x="1068933" y="1803851"/>
            <a:ext cx="22246133" cy="1381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Amazon.com -- Product relationships are graph-based</a:t>
            </a:r>
          </a:p>
        </p:txBody>
      </p:sp>
      <p:pic>
        <p:nvPicPr>
          <p:cNvPr id="519" name="pasted-image.png" descr="pasted-image.png"/>
          <p:cNvPicPr>
            <a:picLocks noChangeAspect="1"/>
          </p:cNvPicPr>
          <p:nvPr/>
        </p:nvPicPr>
        <p:blipFill>
          <a:blip r:embed="rId2">
            <a:extLst/>
          </a:blip>
          <a:srcRect l="0" t="0" r="0" b="2635"/>
          <a:stretch>
            <a:fillRect/>
          </a:stretch>
        </p:blipFill>
        <p:spPr>
          <a:xfrm>
            <a:off x="974364" y="3914173"/>
            <a:ext cx="22058493" cy="6264195"/>
          </a:xfrm>
          <a:prstGeom prst="rect">
            <a:avLst/>
          </a:prstGeom>
          <a:ln w="12700">
            <a:miter lim="400000"/>
          </a:ln>
        </p:spPr>
      </p:pic>
      <p:sp>
        <p:nvSpPr>
          <p:cNvPr id="520" name="What product might this be related to?"/>
          <p:cNvSpPr/>
          <p:nvPr/>
        </p:nvSpPr>
        <p:spPr>
          <a:xfrm>
            <a:off x="1359584" y="11046212"/>
            <a:ext cx="22246133" cy="7338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What product might this be related to?</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2"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pic>
        <p:nvPicPr>
          <p:cNvPr id="523" name="pasted-image.tiff" descr="pasted-image.tiff"/>
          <p:cNvPicPr>
            <a:picLocks noChangeAspect="1"/>
          </p:cNvPicPr>
          <p:nvPr/>
        </p:nvPicPr>
        <p:blipFill>
          <a:blip r:embed="rId2">
            <a:extLst/>
          </a:blip>
          <a:stretch>
            <a:fillRect/>
          </a:stretch>
        </p:blipFill>
        <p:spPr>
          <a:xfrm>
            <a:off x="2297572" y="1680405"/>
            <a:ext cx="19788856" cy="11447453"/>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5"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26" name="Web page searching (we will discuss this on Friday!)…"/>
          <p:cNvSpPr/>
          <p:nvPr/>
        </p:nvSpPr>
        <p:spPr>
          <a:xfrm>
            <a:off x="1068933" y="1803851"/>
            <a:ext cx="22246133" cy="2029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33400" indent="-533400" algn="l">
              <a:buSzPct val="75000"/>
              <a:buFont typeface="Helvetica Neue"/>
              <a:buChar char="•"/>
              <a:defRPr sz="4200"/>
            </a:pPr>
            <a:r>
              <a:t>Web page searching (we will discuss this on Friday!)</a:t>
            </a:r>
          </a:p>
          <a:p>
            <a:pPr marL="533400" indent="-533400" algn="l">
              <a:buSzPct val="75000"/>
              <a:buFont typeface="Helvetica Neue"/>
              <a:buChar char="•"/>
              <a:defRPr sz="4200"/>
            </a:pPr>
            <a:r>
              <a:t>Google Maps (your final assignment, Trailblazer!)</a:t>
            </a:r>
          </a:p>
        </p:txBody>
      </p:sp>
      <p:pic>
        <p:nvPicPr>
          <p:cNvPr id="527" name="pasted-image.tiff" descr="pasted-image.tiff"/>
          <p:cNvPicPr>
            <a:picLocks noChangeAspect="1"/>
          </p:cNvPicPr>
          <p:nvPr/>
        </p:nvPicPr>
        <p:blipFill>
          <a:blip r:embed="rId2">
            <a:extLst/>
          </a:blip>
          <a:stretch>
            <a:fillRect/>
          </a:stretch>
        </p:blipFill>
        <p:spPr>
          <a:xfrm>
            <a:off x="1956734" y="3463733"/>
            <a:ext cx="20470532" cy="9225945"/>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9"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30" name="Routing circuits:"/>
          <p:cNvSpPr/>
          <p:nvPr/>
        </p:nvSpPr>
        <p:spPr>
          <a:xfrm>
            <a:off x="1068933" y="1803851"/>
            <a:ext cx="4440328" cy="7338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Routing circuits:</a:t>
            </a:r>
          </a:p>
        </p:txBody>
      </p:sp>
      <p:pic>
        <p:nvPicPr>
          <p:cNvPr id="531" name="pasted-image.tiff" descr="pasted-image.tiff"/>
          <p:cNvPicPr>
            <a:picLocks noChangeAspect="1"/>
          </p:cNvPicPr>
          <p:nvPr/>
        </p:nvPicPr>
        <p:blipFill>
          <a:blip r:embed="rId2">
            <a:extLst/>
          </a:blip>
          <a:stretch>
            <a:fillRect/>
          </a:stretch>
        </p:blipFill>
        <p:spPr>
          <a:xfrm>
            <a:off x="5692780" y="1785938"/>
            <a:ext cx="14492475" cy="11750381"/>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3"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34" name="Scheduling work based on dependencies (e.g., when doing laundry, the washer must finish before the dryer, and before folding) -- this is called a &quot;topological sort&quot;)"/>
          <p:cNvSpPr/>
          <p:nvPr/>
        </p:nvSpPr>
        <p:spPr>
          <a:xfrm>
            <a:off x="1068933" y="1803851"/>
            <a:ext cx="22246133" cy="1381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Scheduling work based on dependencies (e.g., when doing laundry, the washer must finish before the dryer, and before folding) -- this is called a "topological sort")</a:t>
            </a:r>
          </a:p>
        </p:txBody>
      </p:sp>
      <p:grpSp>
        <p:nvGrpSpPr>
          <p:cNvPr id="555" name="Group"/>
          <p:cNvGrpSpPr/>
          <p:nvPr/>
        </p:nvGrpSpPr>
        <p:grpSpPr>
          <a:xfrm>
            <a:off x="3946546" y="10043457"/>
            <a:ext cx="16490908" cy="3013030"/>
            <a:chOff x="0" y="0"/>
            <a:chExt cx="16490906" cy="3013029"/>
          </a:xfrm>
        </p:grpSpPr>
        <p:sp>
          <p:nvSpPr>
            <p:cNvPr id="535" name="a"/>
            <p:cNvSpPr/>
            <p:nvPr/>
          </p:nvSpPr>
          <p:spPr>
            <a:xfrm>
              <a:off x="7610453"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a</a:t>
              </a:r>
            </a:p>
          </p:txBody>
        </p:sp>
        <p:sp>
          <p:nvSpPr>
            <p:cNvPr id="536" name="e"/>
            <p:cNvSpPr/>
            <p:nvPr/>
          </p:nvSpPr>
          <p:spPr>
            <a:xfrm>
              <a:off x="9513066"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e</a:t>
              </a:r>
            </a:p>
          </p:txBody>
        </p:sp>
        <p:sp>
          <p:nvSpPr>
            <p:cNvPr id="537" name="h"/>
            <p:cNvSpPr/>
            <p:nvPr/>
          </p:nvSpPr>
          <p:spPr>
            <a:xfrm>
              <a:off x="11415679"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h</a:t>
              </a:r>
            </a:p>
          </p:txBody>
        </p:sp>
        <p:sp>
          <p:nvSpPr>
            <p:cNvPr id="538" name="f"/>
            <p:cNvSpPr/>
            <p:nvPr/>
          </p:nvSpPr>
          <p:spPr>
            <a:xfrm>
              <a:off x="13318294"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a:t>
              </a:r>
            </a:p>
          </p:txBody>
        </p:sp>
        <p:sp>
          <p:nvSpPr>
            <p:cNvPr id="539" name="c"/>
            <p:cNvSpPr/>
            <p:nvPr/>
          </p:nvSpPr>
          <p:spPr>
            <a:xfrm>
              <a:off x="15220906"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c</a:t>
              </a:r>
            </a:p>
          </p:txBody>
        </p:sp>
        <p:sp>
          <p:nvSpPr>
            <p:cNvPr id="540" name="b"/>
            <p:cNvSpPr/>
            <p:nvPr/>
          </p:nvSpPr>
          <p:spPr>
            <a:xfrm>
              <a:off x="0" y="932615"/>
              <a:ext cx="1270000"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b</a:t>
              </a:r>
            </a:p>
          </p:txBody>
        </p:sp>
        <p:sp>
          <p:nvSpPr>
            <p:cNvPr id="541" name="g"/>
            <p:cNvSpPr/>
            <p:nvPr/>
          </p:nvSpPr>
          <p:spPr>
            <a:xfrm>
              <a:off x="1902613"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g</a:t>
              </a:r>
            </a:p>
          </p:txBody>
        </p:sp>
        <p:sp>
          <p:nvSpPr>
            <p:cNvPr id="542" name="k"/>
            <p:cNvSpPr/>
            <p:nvPr/>
          </p:nvSpPr>
          <p:spPr>
            <a:xfrm>
              <a:off x="3805226"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k</a:t>
              </a:r>
            </a:p>
          </p:txBody>
        </p:sp>
        <p:sp>
          <p:nvSpPr>
            <p:cNvPr id="543" name="d"/>
            <p:cNvSpPr/>
            <p:nvPr/>
          </p:nvSpPr>
          <p:spPr>
            <a:xfrm>
              <a:off x="5707839"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d</a:t>
              </a:r>
            </a:p>
          </p:txBody>
        </p:sp>
        <p:sp>
          <p:nvSpPr>
            <p:cNvPr id="560" name="Connection Line"/>
            <p:cNvSpPr/>
            <p:nvPr/>
          </p:nvSpPr>
          <p:spPr>
            <a:xfrm>
              <a:off x="688109" y="11753"/>
              <a:ext cx="11370079" cy="942634"/>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0" y="16201"/>
                  </a:moveTo>
                  <a:cubicBezTo>
                    <a:pt x="6971" y="-5222"/>
                    <a:pt x="14171" y="-5399"/>
                    <a:pt x="21600" y="15669"/>
                  </a:cubicBezTo>
                </a:path>
              </a:pathLst>
            </a:custGeom>
            <a:noFill/>
            <a:ln w="38100" cap="flat">
              <a:solidFill>
                <a:srgbClr val="000000"/>
              </a:solidFill>
              <a:prstDash val="solid"/>
              <a:miter lim="400000"/>
              <a:tailEnd type="triangle" w="med" len="med"/>
            </a:ln>
            <a:effectLst/>
          </p:spPr>
          <p:txBody>
            <a:bodyPr/>
            <a:lstStyle/>
            <a:p>
              <a:pPr/>
            </a:p>
          </p:txBody>
        </p:sp>
        <p:sp>
          <p:nvSpPr>
            <p:cNvPr id="561" name="Connection Line"/>
            <p:cNvSpPr/>
            <p:nvPr/>
          </p:nvSpPr>
          <p:spPr>
            <a:xfrm>
              <a:off x="2549810" y="2199157"/>
              <a:ext cx="7486436" cy="813873"/>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0" y="412"/>
                  </a:moveTo>
                  <a:cubicBezTo>
                    <a:pt x="6827" y="21600"/>
                    <a:pt x="14027" y="21463"/>
                    <a:pt x="21600" y="0"/>
                  </a:cubicBezTo>
                </a:path>
              </a:pathLst>
            </a:custGeom>
            <a:noFill/>
            <a:ln w="38100" cap="flat">
              <a:solidFill>
                <a:srgbClr val="000000"/>
              </a:solidFill>
              <a:prstDash val="solid"/>
              <a:miter lim="400000"/>
              <a:tailEnd type="triangle" w="med" len="med"/>
            </a:ln>
            <a:effectLst/>
          </p:spPr>
          <p:txBody>
            <a:bodyPr/>
            <a:lstStyle/>
            <a:p>
              <a:pPr/>
            </a:p>
          </p:txBody>
        </p:sp>
        <p:sp>
          <p:nvSpPr>
            <p:cNvPr id="562" name="Connection Line"/>
            <p:cNvSpPr/>
            <p:nvPr/>
          </p:nvSpPr>
          <p:spPr>
            <a:xfrm>
              <a:off x="10213984" y="2174404"/>
              <a:ext cx="3689797" cy="809207"/>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0" y="0"/>
                  </a:moveTo>
                  <a:cubicBezTo>
                    <a:pt x="6797" y="21518"/>
                    <a:pt x="13997" y="21600"/>
                    <a:pt x="21600" y="246"/>
                  </a:cubicBezTo>
                </a:path>
              </a:pathLst>
            </a:custGeom>
            <a:noFill/>
            <a:ln w="38100" cap="flat">
              <a:solidFill>
                <a:srgbClr val="000000"/>
              </a:solidFill>
              <a:prstDash val="solid"/>
              <a:miter lim="400000"/>
              <a:tailEnd type="triangle" w="med" len="med"/>
            </a:ln>
            <a:effectLst/>
          </p:spPr>
          <p:txBody>
            <a:bodyPr/>
            <a:lstStyle/>
            <a:p>
              <a:pPr/>
            </a:p>
          </p:txBody>
        </p:sp>
        <p:sp>
          <p:nvSpPr>
            <p:cNvPr id="563" name="Connection Line"/>
            <p:cNvSpPr/>
            <p:nvPr/>
          </p:nvSpPr>
          <p:spPr>
            <a:xfrm>
              <a:off x="8225048" y="0"/>
              <a:ext cx="7580471" cy="941618"/>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0" y="15719"/>
                  </a:moveTo>
                  <a:cubicBezTo>
                    <a:pt x="6990" y="-5399"/>
                    <a:pt x="14190" y="-5238"/>
                    <a:pt x="21600" y="16201"/>
                  </a:cubicBezTo>
                </a:path>
              </a:pathLst>
            </a:custGeom>
            <a:noFill/>
            <a:ln w="38100" cap="flat">
              <a:solidFill>
                <a:srgbClr val="000000"/>
              </a:solidFill>
              <a:prstDash val="solid"/>
              <a:miter lim="400000"/>
              <a:tailEnd type="triangle" w="med" len="med"/>
            </a:ln>
            <a:effectLst/>
          </p:spPr>
          <p:txBody>
            <a:bodyPr/>
            <a:lstStyle/>
            <a:p>
              <a:pPr/>
            </a:p>
          </p:txBody>
        </p:sp>
        <p:sp>
          <p:nvSpPr>
            <p:cNvPr id="564" name="Connection Line"/>
            <p:cNvSpPr/>
            <p:nvPr/>
          </p:nvSpPr>
          <p:spPr>
            <a:xfrm>
              <a:off x="6290045" y="398558"/>
              <a:ext cx="3836763" cy="601915"/>
            </a:xfrm>
            <a:custGeom>
              <a:avLst/>
              <a:gdLst/>
              <a:ahLst/>
              <a:cxnLst>
                <a:cxn ang="0">
                  <a:pos x="wd2" y="hd2"/>
                </a:cxn>
                <a:cxn ang="5400000">
                  <a:pos x="wd2" y="hd2"/>
                </a:cxn>
                <a:cxn ang="10800000">
                  <a:pos x="wd2" y="hd2"/>
                </a:cxn>
                <a:cxn ang="16200000">
                  <a:pos x="wd2" y="hd2"/>
                </a:cxn>
              </a:cxnLst>
              <a:rect l="0" t="0" r="r" b="b"/>
              <a:pathLst>
                <a:path w="21600" h="16210" fill="norm" stroke="1" extrusionOk="0">
                  <a:moveTo>
                    <a:pt x="0" y="14646"/>
                  </a:moveTo>
                  <a:cubicBezTo>
                    <a:pt x="6139" y="-5390"/>
                    <a:pt x="13339" y="-4869"/>
                    <a:pt x="21600" y="16210"/>
                  </a:cubicBezTo>
                </a:path>
              </a:pathLst>
            </a:custGeom>
            <a:noFill/>
            <a:ln w="38100" cap="flat">
              <a:solidFill>
                <a:srgbClr val="000000"/>
              </a:solidFill>
              <a:prstDash val="solid"/>
              <a:miter lim="400000"/>
              <a:tailEnd type="triangle" w="med" len="med"/>
            </a:ln>
            <a:effectLst/>
          </p:spPr>
          <p:txBody>
            <a:bodyPr/>
            <a:lstStyle/>
            <a:p>
              <a:pPr/>
            </a:p>
          </p:txBody>
        </p:sp>
        <p:sp>
          <p:nvSpPr>
            <p:cNvPr id="549" name="Line"/>
            <p:cNvSpPr/>
            <p:nvPr/>
          </p:nvSpPr>
          <p:spPr>
            <a:xfrm>
              <a:off x="1229918" y="159710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50" name="Line"/>
            <p:cNvSpPr/>
            <p:nvPr/>
          </p:nvSpPr>
          <p:spPr>
            <a:xfrm>
              <a:off x="3154307" y="157825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51" name="Line"/>
            <p:cNvSpPr/>
            <p:nvPr/>
          </p:nvSpPr>
          <p:spPr>
            <a:xfrm>
              <a:off x="5083637" y="1597106"/>
              <a:ext cx="669227"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52" name="Line"/>
            <p:cNvSpPr/>
            <p:nvPr/>
          </p:nvSpPr>
          <p:spPr>
            <a:xfrm>
              <a:off x="8862147" y="159710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53" name="Line"/>
            <p:cNvSpPr/>
            <p:nvPr/>
          </p:nvSpPr>
          <p:spPr>
            <a:xfrm>
              <a:off x="14591763" y="1567615"/>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54" name="Line"/>
            <p:cNvSpPr/>
            <p:nvPr/>
          </p:nvSpPr>
          <p:spPr>
            <a:xfrm>
              <a:off x="10784802" y="159710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grpSp>
      <p:pic>
        <p:nvPicPr>
          <p:cNvPr id="556" name="pasted-image.tiff" descr="pasted-image.tiff"/>
          <p:cNvPicPr>
            <a:picLocks noChangeAspect="1"/>
          </p:cNvPicPr>
          <p:nvPr/>
        </p:nvPicPr>
        <p:blipFill>
          <a:blip r:embed="rId2">
            <a:extLst/>
          </a:blip>
          <a:stretch>
            <a:fillRect/>
          </a:stretch>
        </p:blipFill>
        <p:spPr>
          <a:xfrm>
            <a:off x="510343" y="3602623"/>
            <a:ext cx="8031454" cy="6023591"/>
          </a:xfrm>
          <a:prstGeom prst="rect">
            <a:avLst/>
          </a:prstGeom>
          <a:ln w="12700">
            <a:miter lim="400000"/>
          </a:ln>
        </p:spPr>
      </p:pic>
      <p:pic>
        <p:nvPicPr>
          <p:cNvPr id="557" name="pasted-image.tiff" descr="pasted-image.tiff"/>
          <p:cNvPicPr>
            <a:picLocks noChangeAspect="1"/>
          </p:cNvPicPr>
          <p:nvPr/>
        </p:nvPicPr>
        <p:blipFill>
          <a:blip r:embed="rId3">
            <a:extLst/>
          </a:blip>
          <a:stretch>
            <a:fillRect/>
          </a:stretch>
        </p:blipFill>
        <p:spPr>
          <a:xfrm>
            <a:off x="10862633" y="3752397"/>
            <a:ext cx="10183879" cy="5724043"/>
          </a:xfrm>
          <a:prstGeom prst="rect">
            <a:avLst/>
          </a:prstGeom>
          <a:ln w="12700">
            <a:miter lim="400000"/>
          </a:ln>
        </p:spPr>
      </p:pic>
      <p:sp>
        <p:nvSpPr>
          <p:cNvPr id="558" name="Line"/>
          <p:cNvSpPr/>
          <p:nvPr/>
        </p:nvSpPr>
        <p:spPr>
          <a:xfrm>
            <a:off x="8316710" y="6723839"/>
            <a:ext cx="2966108" cy="1"/>
          </a:xfrm>
          <a:prstGeom prst="line">
            <a:avLst/>
          </a:prstGeom>
          <a:ln w="152400">
            <a:solidFill>
              <a:srgbClr val="000000"/>
            </a:solidFill>
            <a:miter lim="400000"/>
            <a:tailEnd type="triangle"/>
          </a:ln>
        </p:spPr>
        <p:txBody>
          <a:bodyPr lIns="50800" tIns="50800" rIns="50800" bIns="50800" anchor="ctr"/>
          <a:lstStyle/>
          <a:p>
            <a:pPr/>
          </a:p>
        </p:txBody>
      </p:sp>
      <p:sp>
        <p:nvSpPr>
          <p:cNvPr id="559" name="Line"/>
          <p:cNvSpPr/>
          <p:nvPr/>
        </p:nvSpPr>
        <p:spPr>
          <a:xfrm>
            <a:off x="13680541" y="6614417"/>
            <a:ext cx="1210811" cy="1"/>
          </a:xfrm>
          <a:prstGeom prst="line">
            <a:avLst/>
          </a:prstGeom>
          <a:ln w="152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6"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67" name="The &quot;Oracle of Bacon&quot;: https://oracleofbacon.org (we will cover graph searching on Friday)"/>
          <p:cNvSpPr/>
          <p:nvPr/>
        </p:nvSpPr>
        <p:spPr>
          <a:xfrm>
            <a:off x="1068933" y="1803851"/>
            <a:ext cx="22246133" cy="7338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33400" indent="-533400" algn="l">
              <a:buSzPct val="75000"/>
              <a:buFont typeface="Helvetica Neue"/>
              <a:buChar char="•"/>
              <a:defRPr sz="4200"/>
            </a:pPr>
            <a:r>
              <a:t>The "Oracle of Bacon": </a:t>
            </a:r>
            <a:r>
              <a:rPr u="sng">
                <a:hlinkClick r:id="rId2" invalidUrl="" action="" tgtFrame="" tooltip="" history="1" highlightClick="0" endSnd="0"/>
              </a:rPr>
              <a:t>https://oracleofbacon.org</a:t>
            </a:r>
            <a:r>
              <a:t> (we will cover graph searching on Friday)</a:t>
            </a:r>
          </a:p>
        </p:txBody>
      </p:sp>
      <p:pic>
        <p:nvPicPr>
          <p:cNvPr id="568" name="pasted-image.png" descr="pasted-image.png"/>
          <p:cNvPicPr>
            <a:picLocks noChangeAspect="1"/>
          </p:cNvPicPr>
          <p:nvPr/>
        </p:nvPicPr>
        <p:blipFill>
          <a:blip r:embed="rId3">
            <a:extLst/>
          </a:blip>
          <a:srcRect l="402" t="5367" r="1213" b="4819"/>
          <a:stretch>
            <a:fillRect/>
          </a:stretch>
        </p:blipFill>
        <p:spPr>
          <a:xfrm>
            <a:off x="3468869" y="5705871"/>
            <a:ext cx="18342315" cy="2304071"/>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0"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71" name="Telecommunications: find the least expensive way to lay out a set of cables for a telephone or cable TV system (&quot;a Minimum Spanning Tree&quot;)"/>
          <p:cNvSpPr/>
          <p:nvPr/>
        </p:nvSpPr>
        <p:spPr>
          <a:xfrm>
            <a:off x="1068933" y="1803851"/>
            <a:ext cx="22246133" cy="1381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Telecommunications: find the least expensive way to lay out a set of cables for a telephone or cable TV system ("a Minimum Spanning Tree")</a:t>
            </a:r>
          </a:p>
        </p:txBody>
      </p:sp>
      <p:pic>
        <p:nvPicPr>
          <p:cNvPr id="572" name="pasted-image.png" descr="pasted-image.png"/>
          <p:cNvPicPr>
            <a:picLocks noChangeAspect="1"/>
          </p:cNvPicPr>
          <p:nvPr/>
        </p:nvPicPr>
        <p:blipFill>
          <a:blip r:embed="rId2">
            <a:extLst/>
          </a:blip>
          <a:srcRect l="2018" t="3073" r="4018" b="5584"/>
          <a:stretch>
            <a:fillRect/>
          </a:stretch>
        </p:blipFill>
        <p:spPr>
          <a:xfrm>
            <a:off x="1789455" y="4842416"/>
            <a:ext cx="8190966" cy="8185562"/>
          </a:xfrm>
          <a:custGeom>
            <a:avLst/>
            <a:gdLst/>
            <a:ahLst/>
            <a:cxnLst>
              <a:cxn ang="0">
                <a:pos x="wd2" y="hd2"/>
              </a:cxn>
              <a:cxn ang="5400000">
                <a:pos x="wd2" y="hd2"/>
              </a:cxn>
              <a:cxn ang="10800000">
                <a:pos x="wd2" y="hd2"/>
              </a:cxn>
              <a:cxn ang="16200000">
                <a:pos x="wd2" y="hd2"/>
              </a:cxn>
            </a:cxnLst>
            <a:rect l="0" t="0" r="r" b="b"/>
            <a:pathLst>
              <a:path w="21532" h="21598" fill="norm" stroke="1" extrusionOk="0">
                <a:moveTo>
                  <a:pt x="1140" y="0"/>
                </a:moveTo>
                <a:cubicBezTo>
                  <a:pt x="799" y="1"/>
                  <a:pt x="278" y="240"/>
                  <a:pt x="308" y="382"/>
                </a:cubicBezTo>
                <a:cubicBezTo>
                  <a:pt x="316" y="424"/>
                  <a:pt x="264" y="491"/>
                  <a:pt x="191" y="530"/>
                </a:cubicBezTo>
                <a:cubicBezTo>
                  <a:pt x="118" y="569"/>
                  <a:pt x="64" y="637"/>
                  <a:pt x="71" y="681"/>
                </a:cubicBezTo>
                <a:cubicBezTo>
                  <a:pt x="78" y="724"/>
                  <a:pt x="60" y="812"/>
                  <a:pt x="32" y="878"/>
                </a:cubicBezTo>
                <a:cubicBezTo>
                  <a:pt x="11" y="926"/>
                  <a:pt x="1" y="993"/>
                  <a:pt x="0" y="1069"/>
                </a:cubicBezTo>
                <a:cubicBezTo>
                  <a:pt x="-4" y="1298"/>
                  <a:pt x="73" y="1612"/>
                  <a:pt x="191" y="1778"/>
                </a:cubicBezTo>
                <a:cubicBezTo>
                  <a:pt x="485" y="2193"/>
                  <a:pt x="1198" y="2377"/>
                  <a:pt x="1636" y="2149"/>
                </a:cubicBezTo>
                <a:cubicBezTo>
                  <a:pt x="1802" y="2062"/>
                  <a:pt x="1831" y="2061"/>
                  <a:pt x="1908" y="2154"/>
                </a:cubicBezTo>
                <a:cubicBezTo>
                  <a:pt x="1955" y="2212"/>
                  <a:pt x="2062" y="2286"/>
                  <a:pt x="2145" y="2318"/>
                </a:cubicBezTo>
                <a:cubicBezTo>
                  <a:pt x="2228" y="2349"/>
                  <a:pt x="2295" y="2413"/>
                  <a:pt x="2295" y="2461"/>
                </a:cubicBezTo>
                <a:cubicBezTo>
                  <a:pt x="2295" y="2509"/>
                  <a:pt x="3994" y="4250"/>
                  <a:pt x="6071" y="6330"/>
                </a:cubicBezTo>
                <a:lnTo>
                  <a:pt x="9845" y="10112"/>
                </a:lnTo>
                <a:lnTo>
                  <a:pt x="9747" y="10302"/>
                </a:lnTo>
                <a:cubicBezTo>
                  <a:pt x="9617" y="10555"/>
                  <a:pt x="9622" y="11053"/>
                  <a:pt x="9757" y="11338"/>
                </a:cubicBezTo>
                <a:cubicBezTo>
                  <a:pt x="9869" y="11576"/>
                  <a:pt x="10278" y="11938"/>
                  <a:pt x="10351" y="11865"/>
                </a:cubicBezTo>
                <a:cubicBezTo>
                  <a:pt x="10374" y="11841"/>
                  <a:pt x="10447" y="11871"/>
                  <a:pt x="10513" y="11932"/>
                </a:cubicBezTo>
                <a:cubicBezTo>
                  <a:pt x="10627" y="12035"/>
                  <a:pt x="10634" y="12236"/>
                  <a:pt x="10634" y="15663"/>
                </a:cubicBezTo>
                <a:lnTo>
                  <a:pt x="10634" y="19284"/>
                </a:lnTo>
                <a:lnTo>
                  <a:pt x="10389" y="19387"/>
                </a:lnTo>
                <a:cubicBezTo>
                  <a:pt x="9885" y="19599"/>
                  <a:pt x="9649" y="19951"/>
                  <a:pt x="9649" y="20494"/>
                </a:cubicBezTo>
                <a:cubicBezTo>
                  <a:pt x="9649" y="20906"/>
                  <a:pt x="9812" y="21204"/>
                  <a:pt x="10169" y="21446"/>
                </a:cubicBezTo>
                <a:cubicBezTo>
                  <a:pt x="10335" y="21559"/>
                  <a:pt x="10484" y="21598"/>
                  <a:pt x="10764" y="21598"/>
                </a:cubicBezTo>
                <a:cubicBezTo>
                  <a:pt x="11195" y="21598"/>
                  <a:pt x="11486" y="21440"/>
                  <a:pt x="11731" y="21074"/>
                </a:cubicBezTo>
                <a:cubicBezTo>
                  <a:pt x="11906" y="20813"/>
                  <a:pt x="11934" y="20216"/>
                  <a:pt x="11783" y="19947"/>
                </a:cubicBezTo>
                <a:cubicBezTo>
                  <a:pt x="11692" y="19786"/>
                  <a:pt x="11709" y="19763"/>
                  <a:pt x="12425" y="19039"/>
                </a:cubicBezTo>
                <a:cubicBezTo>
                  <a:pt x="13108" y="18348"/>
                  <a:pt x="13324" y="18199"/>
                  <a:pt x="13422" y="18358"/>
                </a:cubicBezTo>
                <a:cubicBezTo>
                  <a:pt x="13443" y="18393"/>
                  <a:pt x="13499" y="18408"/>
                  <a:pt x="13545" y="18391"/>
                </a:cubicBezTo>
                <a:cubicBezTo>
                  <a:pt x="13590" y="18373"/>
                  <a:pt x="13712" y="18446"/>
                  <a:pt x="13815" y="18555"/>
                </a:cubicBezTo>
                <a:cubicBezTo>
                  <a:pt x="14029" y="18780"/>
                  <a:pt x="14114" y="18766"/>
                  <a:pt x="14114" y="18502"/>
                </a:cubicBezTo>
                <a:cubicBezTo>
                  <a:pt x="14114" y="18274"/>
                  <a:pt x="14172" y="18206"/>
                  <a:pt x="14289" y="18304"/>
                </a:cubicBezTo>
                <a:cubicBezTo>
                  <a:pt x="14357" y="18360"/>
                  <a:pt x="14410" y="18352"/>
                  <a:pt x="14509" y="18262"/>
                </a:cubicBezTo>
                <a:cubicBezTo>
                  <a:pt x="14656" y="18127"/>
                  <a:pt x="14685" y="17933"/>
                  <a:pt x="14549" y="17985"/>
                </a:cubicBezTo>
                <a:cubicBezTo>
                  <a:pt x="14469" y="18016"/>
                  <a:pt x="14227" y="17805"/>
                  <a:pt x="14204" y="17684"/>
                </a:cubicBezTo>
                <a:cubicBezTo>
                  <a:pt x="14199" y="17656"/>
                  <a:pt x="14189" y="17619"/>
                  <a:pt x="14180" y="17601"/>
                </a:cubicBezTo>
                <a:cubicBezTo>
                  <a:pt x="14171" y="17583"/>
                  <a:pt x="14159" y="17542"/>
                  <a:pt x="14154" y="17509"/>
                </a:cubicBezTo>
                <a:cubicBezTo>
                  <a:pt x="14150" y="17476"/>
                  <a:pt x="14128" y="17428"/>
                  <a:pt x="14104" y="17404"/>
                </a:cubicBezTo>
                <a:cubicBezTo>
                  <a:pt x="14080" y="17380"/>
                  <a:pt x="14298" y="17133"/>
                  <a:pt x="14589" y="16854"/>
                </a:cubicBezTo>
                <a:cubicBezTo>
                  <a:pt x="14881" y="16576"/>
                  <a:pt x="15358" y="16095"/>
                  <a:pt x="15650" y="15787"/>
                </a:cubicBezTo>
                <a:cubicBezTo>
                  <a:pt x="16388" y="15010"/>
                  <a:pt x="17004" y="14389"/>
                  <a:pt x="17658" y="13769"/>
                </a:cubicBezTo>
                <a:cubicBezTo>
                  <a:pt x="17965" y="13479"/>
                  <a:pt x="18543" y="12899"/>
                  <a:pt x="18941" y="12481"/>
                </a:cubicBezTo>
                <a:lnTo>
                  <a:pt x="19663" y="11722"/>
                </a:lnTo>
                <a:lnTo>
                  <a:pt x="19891" y="11838"/>
                </a:lnTo>
                <a:cubicBezTo>
                  <a:pt x="20370" y="12081"/>
                  <a:pt x="21036" y="11917"/>
                  <a:pt x="21345" y="11480"/>
                </a:cubicBezTo>
                <a:cubicBezTo>
                  <a:pt x="21573" y="11158"/>
                  <a:pt x="21596" y="10544"/>
                  <a:pt x="21391" y="10247"/>
                </a:cubicBezTo>
                <a:cubicBezTo>
                  <a:pt x="21070" y="9780"/>
                  <a:pt x="20446" y="9594"/>
                  <a:pt x="19929" y="9811"/>
                </a:cubicBezTo>
                <a:lnTo>
                  <a:pt x="19687" y="9912"/>
                </a:lnTo>
                <a:lnTo>
                  <a:pt x="18942" y="9133"/>
                </a:lnTo>
                <a:cubicBezTo>
                  <a:pt x="18284" y="8444"/>
                  <a:pt x="18208" y="8339"/>
                  <a:pt x="18272" y="8223"/>
                </a:cubicBezTo>
                <a:cubicBezTo>
                  <a:pt x="18312" y="8150"/>
                  <a:pt x="18336" y="8065"/>
                  <a:pt x="18326" y="8032"/>
                </a:cubicBezTo>
                <a:cubicBezTo>
                  <a:pt x="18317" y="7999"/>
                  <a:pt x="18405" y="7874"/>
                  <a:pt x="18521" y="7753"/>
                </a:cubicBezTo>
                <a:lnTo>
                  <a:pt x="18732" y="7535"/>
                </a:lnTo>
                <a:lnTo>
                  <a:pt x="18551" y="7465"/>
                </a:lnTo>
                <a:cubicBezTo>
                  <a:pt x="18452" y="7428"/>
                  <a:pt x="18345" y="7413"/>
                  <a:pt x="18315" y="7432"/>
                </a:cubicBezTo>
                <a:cubicBezTo>
                  <a:pt x="18224" y="7488"/>
                  <a:pt x="18167" y="7332"/>
                  <a:pt x="18244" y="7238"/>
                </a:cubicBezTo>
                <a:cubicBezTo>
                  <a:pt x="18297" y="7174"/>
                  <a:pt x="18283" y="7124"/>
                  <a:pt x="18189" y="7039"/>
                </a:cubicBezTo>
                <a:cubicBezTo>
                  <a:pt x="18041" y="6904"/>
                  <a:pt x="17869" y="6968"/>
                  <a:pt x="17704" y="7220"/>
                </a:cubicBezTo>
                <a:cubicBezTo>
                  <a:pt x="17647" y="7308"/>
                  <a:pt x="17525" y="7395"/>
                  <a:pt x="17432" y="7413"/>
                </a:cubicBezTo>
                <a:cubicBezTo>
                  <a:pt x="17281" y="7442"/>
                  <a:pt x="16955" y="7136"/>
                  <a:pt x="14479" y="4635"/>
                </a:cubicBezTo>
                <a:lnTo>
                  <a:pt x="11695" y="1822"/>
                </a:lnTo>
                <a:lnTo>
                  <a:pt x="11787" y="1641"/>
                </a:lnTo>
                <a:cubicBezTo>
                  <a:pt x="11910" y="1401"/>
                  <a:pt x="11907" y="899"/>
                  <a:pt x="11780" y="628"/>
                </a:cubicBezTo>
                <a:cubicBezTo>
                  <a:pt x="11656" y="368"/>
                  <a:pt x="11400" y="114"/>
                  <a:pt x="11241" y="97"/>
                </a:cubicBezTo>
                <a:cubicBezTo>
                  <a:pt x="11178" y="89"/>
                  <a:pt x="11073" y="62"/>
                  <a:pt x="11009" y="35"/>
                </a:cubicBezTo>
                <a:cubicBezTo>
                  <a:pt x="10956" y="12"/>
                  <a:pt x="10888" y="1"/>
                  <a:pt x="10809" y="0"/>
                </a:cubicBezTo>
                <a:cubicBezTo>
                  <a:pt x="10574" y="-2"/>
                  <a:pt x="10258" y="87"/>
                  <a:pt x="10084" y="220"/>
                </a:cubicBezTo>
                <a:cubicBezTo>
                  <a:pt x="9962" y="314"/>
                  <a:pt x="9801" y="525"/>
                  <a:pt x="9723" y="690"/>
                </a:cubicBezTo>
                <a:lnTo>
                  <a:pt x="9582" y="991"/>
                </a:lnTo>
                <a:lnTo>
                  <a:pt x="9067" y="991"/>
                </a:lnTo>
                <a:cubicBezTo>
                  <a:pt x="8438" y="991"/>
                  <a:pt x="8332" y="908"/>
                  <a:pt x="8321" y="411"/>
                </a:cubicBezTo>
                <a:lnTo>
                  <a:pt x="8313" y="79"/>
                </a:lnTo>
                <a:lnTo>
                  <a:pt x="7799" y="77"/>
                </a:lnTo>
                <a:cubicBezTo>
                  <a:pt x="7413" y="74"/>
                  <a:pt x="7286" y="95"/>
                  <a:pt x="7286" y="161"/>
                </a:cubicBezTo>
                <a:cubicBezTo>
                  <a:pt x="7286" y="210"/>
                  <a:pt x="7346" y="264"/>
                  <a:pt x="7421" y="284"/>
                </a:cubicBezTo>
                <a:cubicBezTo>
                  <a:pt x="7552" y="319"/>
                  <a:pt x="7554" y="326"/>
                  <a:pt x="7447" y="539"/>
                </a:cubicBezTo>
                <a:cubicBezTo>
                  <a:pt x="7203" y="1023"/>
                  <a:pt x="7399" y="991"/>
                  <a:pt x="4710" y="991"/>
                </a:cubicBezTo>
                <a:lnTo>
                  <a:pt x="2287" y="991"/>
                </a:lnTo>
                <a:lnTo>
                  <a:pt x="2195" y="764"/>
                </a:lnTo>
                <a:cubicBezTo>
                  <a:pt x="2143" y="639"/>
                  <a:pt x="2069" y="519"/>
                  <a:pt x="2032" y="495"/>
                </a:cubicBezTo>
                <a:cubicBezTo>
                  <a:pt x="1995" y="472"/>
                  <a:pt x="1980" y="427"/>
                  <a:pt x="2000" y="395"/>
                </a:cubicBezTo>
                <a:cubicBezTo>
                  <a:pt x="2074" y="275"/>
                  <a:pt x="1474" y="-1"/>
                  <a:pt x="1140" y="0"/>
                </a:cubicBezTo>
                <a:close/>
                <a:moveTo>
                  <a:pt x="2297" y="1321"/>
                </a:moveTo>
                <a:lnTo>
                  <a:pt x="5940" y="1321"/>
                </a:lnTo>
                <a:lnTo>
                  <a:pt x="9580" y="1321"/>
                </a:lnTo>
                <a:lnTo>
                  <a:pt x="9707" y="1569"/>
                </a:lnTo>
                <a:cubicBezTo>
                  <a:pt x="9866" y="1882"/>
                  <a:pt x="10077" y="2079"/>
                  <a:pt x="10389" y="2211"/>
                </a:cubicBezTo>
                <a:lnTo>
                  <a:pt x="10634" y="2313"/>
                </a:lnTo>
                <a:lnTo>
                  <a:pt x="10634" y="2831"/>
                </a:lnTo>
                <a:cubicBezTo>
                  <a:pt x="10634" y="3400"/>
                  <a:pt x="10528" y="3596"/>
                  <a:pt x="10261" y="3526"/>
                </a:cubicBezTo>
                <a:cubicBezTo>
                  <a:pt x="10185" y="3506"/>
                  <a:pt x="10104" y="3519"/>
                  <a:pt x="10080" y="3557"/>
                </a:cubicBezTo>
                <a:cubicBezTo>
                  <a:pt x="10056" y="3596"/>
                  <a:pt x="9952" y="3612"/>
                  <a:pt x="9843" y="3590"/>
                </a:cubicBezTo>
                <a:cubicBezTo>
                  <a:pt x="9663" y="3554"/>
                  <a:pt x="9649" y="3564"/>
                  <a:pt x="9649" y="3743"/>
                </a:cubicBezTo>
                <a:cubicBezTo>
                  <a:pt x="9649" y="3849"/>
                  <a:pt x="9684" y="3971"/>
                  <a:pt x="9727" y="4015"/>
                </a:cubicBezTo>
                <a:cubicBezTo>
                  <a:pt x="9789" y="4077"/>
                  <a:pt x="9789" y="4113"/>
                  <a:pt x="9727" y="4174"/>
                </a:cubicBezTo>
                <a:cubicBezTo>
                  <a:pt x="9483" y="4420"/>
                  <a:pt x="9774" y="4678"/>
                  <a:pt x="10154" y="4552"/>
                </a:cubicBezTo>
                <a:cubicBezTo>
                  <a:pt x="10372" y="4480"/>
                  <a:pt x="10400" y="4486"/>
                  <a:pt x="10511" y="4631"/>
                </a:cubicBezTo>
                <a:cubicBezTo>
                  <a:pt x="10622" y="4776"/>
                  <a:pt x="10631" y="4967"/>
                  <a:pt x="10632" y="7208"/>
                </a:cubicBezTo>
                <a:lnTo>
                  <a:pt x="10634" y="9628"/>
                </a:lnTo>
                <a:lnTo>
                  <a:pt x="10485" y="9725"/>
                </a:lnTo>
                <a:cubicBezTo>
                  <a:pt x="10151" y="9945"/>
                  <a:pt x="10049" y="9935"/>
                  <a:pt x="9825" y="9667"/>
                </a:cubicBezTo>
                <a:cubicBezTo>
                  <a:pt x="9710" y="9528"/>
                  <a:pt x="9337" y="9133"/>
                  <a:pt x="8997" y="8787"/>
                </a:cubicBezTo>
                <a:cubicBezTo>
                  <a:pt x="8657" y="8441"/>
                  <a:pt x="8377" y="8105"/>
                  <a:pt x="8375" y="8043"/>
                </a:cubicBezTo>
                <a:cubicBezTo>
                  <a:pt x="8373" y="7982"/>
                  <a:pt x="8474" y="7862"/>
                  <a:pt x="8600" y="7777"/>
                </a:cubicBezTo>
                <a:cubicBezTo>
                  <a:pt x="8850" y="7608"/>
                  <a:pt x="8921" y="7397"/>
                  <a:pt x="8769" y="7271"/>
                </a:cubicBezTo>
                <a:cubicBezTo>
                  <a:pt x="8626" y="7152"/>
                  <a:pt x="8375" y="7208"/>
                  <a:pt x="8347" y="7365"/>
                </a:cubicBezTo>
                <a:cubicBezTo>
                  <a:pt x="8314" y="7551"/>
                  <a:pt x="8244" y="7609"/>
                  <a:pt x="8019" y="7635"/>
                </a:cubicBezTo>
                <a:cubicBezTo>
                  <a:pt x="7846" y="7655"/>
                  <a:pt x="7757" y="7592"/>
                  <a:pt x="7306" y="7118"/>
                </a:cubicBezTo>
                <a:cubicBezTo>
                  <a:pt x="7023" y="6820"/>
                  <a:pt x="6515" y="6308"/>
                  <a:pt x="6175" y="5980"/>
                </a:cubicBezTo>
                <a:cubicBezTo>
                  <a:pt x="5835" y="5651"/>
                  <a:pt x="5184" y="4997"/>
                  <a:pt x="4730" y="4526"/>
                </a:cubicBezTo>
                <a:cubicBezTo>
                  <a:pt x="4276" y="4055"/>
                  <a:pt x="3653" y="3430"/>
                  <a:pt x="3347" y="3139"/>
                </a:cubicBezTo>
                <a:cubicBezTo>
                  <a:pt x="3040" y="2847"/>
                  <a:pt x="2619" y="2444"/>
                  <a:pt x="2410" y="2243"/>
                </a:cubicBezTo>
                <a:lnTo>
                  <a:pt x="2030" y="1879"/>
                </a:lnTo>
                <a:lnTo>
                  <a:pt x="2165" y="1599"/>
                </a:lnTo>
                <a:lnTo>
                  <a:pt x="2297" y="1321"/>
                </a:lnTo>
                <a:close/>
                <a:moveTo>
                  <a:pt x="11454" y="2064"/>
                </a:moveTo>
                <a:lnTo>
                  <a:pt x="12461" y="3062"/>
                </a:lnTo>
                <a:cubicBezTo>
                  <a:pt x="13014" y="3611"/>
                  <a:pt x="14822" y="5426"/>
                  <a:pt x="16478" y="7094"/>
                </a:cubicBezTo>
                <a:lnTo>
                  <a:pt x="19489" y="10125"/>
                </a:lnTo>
                <a:lnTo>
                  <a:pt x="19361" y="10379"/>
                </a:lnTo>
                <a:lnTo>
                  <a:pt x="19233" y="10633"/>
                </a:lnTo>
                <a:lnTo>
                  <a:pt x="18739" y="10633"/>
                </a:lnTo>
                <a:cubicBezTo>
                  <a:pt x="18164" y="10633"/>
                  <a:pt x="17879" y="10507"/>
                  <a:pt x="17989" y="10300"/>
                </a:cubicBezTo>
                <a:cubicBezTo>
                  <a:pt x="18167" y="9965"/>
                  <a:pt x="17904" y="9672"/>
                  <a:pt x="17565" y="9828"/>
                </a:cubicBezTo>
                <a:cubicBezTo>
                  <a:pt x="17463" y="9874"/>
                  <a:pt x="17386" y="9877"/>
                  <a:pt x="17361" y="9837"/>
                </a:cubicBezTo>
                <a:cubicBezTo>
                  <a:pt x="17307" y="9749"/>
                  <a:pt x="17181" y="9758"/>
                  <a:pt x="17041" y="9861"/>
                </a:cubicBezTo>
                <a:cubicBezTo>
                  <a:pt x="16938" y="9937"/>
                  <a:pt x="16932" y="9968"/>
                  <a:pt x="17008" y="10091"/>
                </a:cubicBezTo>
                <a:cubicBezTo>
                  <a:pt x="17085" y="10214"/>
                  <a:pt x="17079" y="10257"/>
                  <a:pt x="16960" y="10417"/>
                </a:cubicBezTo>
                <a:lnTo>
                  <a:pt x="16824" y="10601"/>
                </a:lnTo>
                <a:lnTo>
                  <a:pt x="14389" y="10618"/>
                </a:lnTo>
                <a:lnTo>
                  <a:pt x="11954" y="10635"/>
                </a:lnTo>
                <a:lnTo>
                  <a:pt x="11804" y="10339"/>
                </a:lnTo>
                <a:cubicBezTo>
                  <a:pt x="11686" y="10109"/>
                  <a:pt x="11570" y="10002"/>
                  <a:pt x="11289" y="9856"/>
                </a:cubicBezTo>
                <a:lnTo>
                  <a:pt x="10928" y="9669"/>
                </a:lnTo>
                <a:lnTo>
                  <a:pt x="10913" y="5994"/>
                </a:lnTo>
                <a:lnTo>
                  <a:pt x="10895" y="2318"/>
                </a:lnTo>
                <a:lnTo>
                  <a:pt x="11175" y="2191"/>
                </a:lnTo>
                <a:lnTo>
                  <a:pt x="11454" y="2064"/>
                </a:lnTo>
                <a:close/>
                <a:moveTo>
                  <a:pt x="11948" y="10963"/>
                </a:moveTo>
                <a:lnTo>
                  <a:pt x="15580" y="10963"/>
                </a:lnTo>
                <a:cubicBezTo>
                  <a:pt x="19019" y="10963"/>
                  <a:pt x="19221" y="10969"/>
                  <a:pt x="19323" y="11083"/>
                </a:cubicBezTo>
                <a:cubicBezTo>
                  <a:pt x="19383" y="11150"/>
                  <a:pt x="19412" y="11225"/>
                  <a:pt x="19389" y="11249"/>
                </a:cubicBezTo>
                <a:cubicBezTo>
                  <a:pt x="19366" y="11272"/>
                  <a:pt x="19381" y="11330"/>
                  <a:pt x="19422" y="11380"/>
                </a:cubicBezTo>
                <a:cubicBezTo>
                  <a:pt x="19480" y="11451"/>
                  <a:pt x="18676" y="12294"/>
                  <a:pt x="15490" y="15493"/>
                </a:cubicBezTo>
                <a:cubicBezTo>
                  <a:pt x="13287" y="17706"/>
                  <a:pt x="11476" y="19520"/>
                  <a:pt x="11469" y="19524"/>
                </a:cubicBezTo>
                <a:cubicBezTo>
                  <a:pt x="11461" y="19527"/>
                  <a:pt x="11329" y="19474"/>
                  <a:pt x="11175" y="19405"/>
                </a:cubicBezTo>
                <a:lnTo>
                  <a:pt x="10897" y="19281"/>
                </a:lnTo>
                <a:lnTo>
                  <a:pt x="10897" y="18783"/>
                </a:lnTo>
                <a:cubicBezTo>
                  <a:pt x="10897" y="18283"/>
                  <a:pt x="10979" y="17993"/>
                  <a:pt x="11099" y="18068"/>
                </a:cubicBezTo>
                <a:cubicBezTo>
                  <a:pt x="11135" y="18090"/>
                  <a:pt x="11203" y="18076"/>
                  <a:pt x="11252" y="18036"/>
                </a:cubicBezTo>
                <a:cubicBezTo>
                  <a:pt x="11310" y="17987"/>
                  <a:pt x="11393" y="17982"/>
                  <a:pt x="11498" y="18022"/>
                </a:cubicBezTo>
                <a:cubicBezTo>
                  <a:pt x="11697" y="18098"/>
                  <a:pt x="11882" y="18004"/>
                  <a:pt x="11882" y="17826"/>
                </a:cubicBezTo>
                <a:cubicBezTo>
                  <a:pt x="11882" y="17653"/>
                  <a:pt x="11686" y="17581"/>
                  <a:pt x="11606" y="17723"/>
                </a:cubicBezTo>
                <a:cubicBezTo>
                  <a:pt x="11532" y="17856"/>
                  <a:pt x="11399" y="17865"/>
                  <a:pt x="11298" y="17742"/>
                </a:cubicBezTo>
                <a:cubicBezTo>
                  <a:pt x="11239" y="17671"/>
                  <a:pt x="11259" y="17629"/>
                  <a:pt x="11386" y="17544"/>
                </a:cubicBezTo>
                <a:cubicBezTo>
                  <a:pt x="11476" y="17485"/>
                  <a:pt x="11623" y="17436"/>
                  <a:pt x="11715" y="17436"/>
                </a:cubicBezTo>
                <a:cubicBezTo>
                  <a:pt x="11949" y="17436"/>
                  <a:pt x="11922" y="17348"/>
                  <a:pt x="11615" y="17104"/>
                </a:cubicBezTo>
                <a:cubicBezTo>
                  <a:pt x="11337" y="16882"/>
                  <a:pt x="11317" y="16883"/>
                  <a:pt x="11199" y="17114"/>
                </a:cubicBezTo>
                <a:cubicBezTo>
                  <a:pt x="11160" y="17192"/>
                  <a:pt x="11097" y="17255"/>
                  <a:pt x="11061" y="17251"/>
                </a:cubicBezTo>
                <a:cubicBezTo>
                  <a:pt x="10933" y="17239"/>
                  <a:pt x="10904" y="16718"/>
                  <a:pt x="10900" y="14391"/>
                </a:cubicBezTo>
                <a:cubicBezTo>
                  <a:pt x="10897" y="12194"/>
                  <a:pt x="10905" y="12034"/>
                  <a:pt x="11017" y="11932"/>
                </a:cubicBezTo>
                <a:cubicBezTo>
                  <a:pt x="11083" y="11871"/>
                  <a:pt x="11156" y="11841"/>
                  <a:pt x="11180" y="11865"/>
                </a:cubicBezTo>
                <a:cubicBezTo>
                  <a:pt x="11263" y="11948"/>
                  <a:pt x="11669" y="11559"/>
                  <a:pt x="11807" y="11265"/>
                </a:cubicBezTo>
                <a:lnTo>
                  <a:pt x="11948" y="10963"/>
                </a:lnTo>
                <a:close/>
              </a:path>
            </a:pathLst>
          </a:custGeom>
          <a:ln w="12700">
            <a:miter lim="400000"/>
          </a:ln>
        </p:spPr>
      </p:pic>
      <p:pic>
        <p:nvPicPr>
          <p:cNvPr id="573" name="pasted-image.png" descr="pasted-image.png"/>
          <p:cNvPicPr>
            <a:picLocks noChangeAspect="1"/>
          </p:cNvPicPr>
          <p:nvPr/>
        </p:nvPicPr>
        <p:blipFill>
          <a:blip r:embed="rId3">
            <a:extLst/>
          </a:blip>
          <a:srcRect l="3426" t="3365" r="3024" b="3384"/>
          <a:stretch>
            <a:fillRect/>
          </a:stretch>
        </p:blipFill>
        <p:spPr>
          <a:xfrm>
            <a:off x="13785694" y="4660853"/>
            <a:ext cx="7662572" cy="7659454"/>
          </a:xfrm>
          <a:custGeom>
            <a:avLst/>
            <a:gdLst/>
            <a:ahLst/>
            <a:cxnLst>
              <a:cxn ang="0">
                <a:pos x="wd2" y="hd2"/>
              </a:cxn>
              <a:cxn ang="5400000">
                <a:pos x="wd2" y="hd2"/>
              </a:cxn>
              <a:cxn ang="10800000">
                <a:pos x="wd2" y="hd2"/>
              </a:cxn>
              <a:cxn ang="16200000">
                <a:pos x="wd2" y="hd2"/>
              </a:cxn>
            </a:cxnLst>
            <a:rect l="0" t="0" r="r" b="b"/>
            <a:pathLst>
              <a:path w="21534" h="21552" fill="norm" stroke="1" extrusionOk="0">
                <a:moveTo>
                  <a:pt x="1117" y="0"/>
                </a:moveTo>
                <a:cubicBezTo>
                  <a:pt x="929" y="5"/>
                  <a:pt x="720" y="50"/>
                  <a:pt x="535" y="132"/>
                </a:cubicBezTo>
                <a:cubicBezTo>
                  <a:pt x="293" y="239"/>
                  <a:pt x="201" y="331"/>
                  <a:pt x="98" y="570"/>
                </a:cubicBezTo>
                <a:cubicBezTo>
                  <a:pt x="-61" y="938"/>
                  <a:pt x="-21" y="1543"/>
                  <a:pt x="178" y="1816"/>
                </a:cubicBezTo>
                <a:cubicBezTo>
                  <a:pt x="462" y="2204"/>
                  <a:pt x="1159" y="2363"/>
                  <a:pt x="1593" y="2139"/>
                </a:cubicBezTo>
                <a:lnTo>
                  <a:pt x="1792" y="2036"/>
                </a:lnTo>
                <a:lnTo>
                  <a:pt x="5799" y="6047"/>
                </a:lnTo>
                <a:cubicBezTo>
                  <a:pt x="9296" y="9548"/>
                  <a:pt x="9796" y="10075"/>
                  <a:pt x="9734" y="10191"/>
                </a:cubicBezTo>
                <a:cubicBezTo>
                  <a:pt x="9694" y="10265"/>
                  <a:pt x="9679" y="10354"/>
                  <a:pt x="9701" y="10389"/>
                </a:cubicBezTo>
                <a:cubicBezTo>
                  <a:pt x="9723" y="10424"/>
                  <a:pt x="9708" y="10471"/>
                  <a:pt x="9669" y="10495"/>
                </a:cubicBezTo>
                <a:cubicBezTo>
                  <a:pt x="9578" y="10551"/>
                  <a:pt x="9576" y="11001"/>
                  <a:pt x="9665" y="11057"/>
                </a:cubicBezTo>
                <a:cubicBezTo>
                  <a:pt x="9702" y="11080"/>
                  <a:pt x="9713" y="11145"/>
                  <a:pt x="9691" y="11203"/>
                </a:cubicBezTo>
                <a:cubicBezTo>
                  <a:pt x="9640" y="11337"/>
                  <a:pt x="10207" y="11892"/>
                  <a:pt x="10342" y="11840"/>
                </a:cubicBezTo>
                <a:cubicBezTo>
                  <a:pt x="10396" y="11819"/>
                  <a:pt x="10471" y="11862"/>
                  <a:pt x="10510" y="11936"/>
                </a:cubicBezTo>
                <a:cubicBezTo>
                  <a:pt x="10555" y="12021"/>
                  <a:pt x="10580" y="13362"/>
                  <a:pt x="10580" y="15654"/>
                </a:cubicBezTo>
                <a:lnTo>
                  <a:pt x="10580" y="19239"/>
                </a:lnTo>
                <a:lnTo>
                  <a:pt x="10308" y="19379"/>
                </a:lnTo>
                <a:cubicBezTo>
                  <a:pt x="9780" y="19648"/>
                  <a:pt x="9529" y="20129"/>
                  <a:pt x="9621" y="20694"/>
                </a:cubicBezTo>
                <a:cubicBezTo>
                  <a:pt x="9675" y="21029"/>
                  <a:pt x="9974" y="21403"/>
                  <a:pt x="10250" y="21483"/>
                </a:cubicBezTo>
                <a:cubicBezTo>
                  <a:pt x="10410" y="21529"/>
                  <a:pt x="10588" y="21552"/>
                  <a:pt x="10754" y="21552"/>
                </a:cubicBezTo>
                <a:cubicBezTo>
                  <a:pt x="10920" y="21552"/>
                  <a:pt x="11075" y="21528"/>
                  <a:pt x="11190" y="21480"/>
                </a:cubicBezTo>
                <a:cubicBezTo>
                  <a:pt x="11299" y="21435"/>
                  <a:pt x="11406" y="21401"/>
                  <a:pt x="11430" y="21405"/>
                </a:cubicBezTo>
                <a:cubicBezTo>
                  <a:pt x="11523" y="21423"/>
                  <a:pt x="11795" y="21066"/>
                  <a:pt x="11829" y="20879"/>
                </a:cubicBezTo>
                <a:cubicBezTo>
                  <a:pt x="11888" y="20565"/>
                  <a:pt x="11861" y="20037"/>
                  <a:pt x="11779" y="19884"/>
                </a:cubicBezTo>
                <a:cubicBezTo>
                  <a:pt x="11713" y="19762"/>
                  <a:pt x="11763" y="19686"/>
                  <a:pt x="12166" y="19299"/>
                </a:cubicBezTo>
                <a:cubicBezTo>
                  <a:pt x="12420" y="19055"/>
                  <a:pt x="12657" y="18781"/>
                  <a:pt x="12694" y="18688"/>
                </a:cubicBezTo>
                <a:cubicBezTo>
                  <a:pt x="12730" y="18596"/>
                  <a:pt x="12778" y="18540"/>
                  <a:pt x="12802" y="18563"/>
                </a:cubicBezTo>
                <a:cubicBezTo>
                  <a:pt x="12826" y="18587"/>
                  <a:pt x="12955" y="18513"/>
                  <a:pt x="13088" y="18396"/>
                </a:cubicBezTo>
                <a:cubicBezTo>
                  <a:pt x="13355" y="18162"/>
                  <a:pt x="13349" y="18159"/>
                  <a:pt x="13792" y="18568"/>
                </a:cubicBezTo>
                <a:cubicBezTo>
                  <a:pt x="14037" y="18794"/>
                  <a:pt x="14130" y="18770"/>
                  <a:pt x="14173" y="18471"/>
                </a:cubicBezTo>
                <a:cubicBezTo>
                  <a:pt x="14186" y="18374"/>
                  <a:pt x="14239" y="18303"/>
                  <a:pt x="14288" y="18313"/>
                </a:cubicBezTo>
                <a:cubicBezTo>
                  <a:pt x="14426" y="18342"/>
                  <a:pt x="14650" y="18197"/>
                  <a:pt x="14650" y="18079"/>
                </a:cubicBezTo>
                <a:cubicBezTo>
                  <a:pt x="14650" y="18020"/>
                  <a:pt x="14606" y="17981"/>
                  <a:pt x="14552" y="17993"/>
                </a:cubicBezTo>
                <a:cubicBezTo>
                  <a:pt x="14497" y="18004"/>
                  <a:pt x="14374" y="17897"/>
                  <a:pt x="14277" y="17756"/>
                </a:cubicBezTo>
                <a:cubicBezTo>
                  <a:pt x="14126" y="17533"/>
                  <a:pt x="14114" y="17478"/>
                  <a:pt x="14190" y="17335"/>
                </a:cubicBezTo>
                <a:cubicBezTo>
                  <a:pt x="14239" y="17244"/>
                  <a:pt x="15161" y="16286"/>
                  <a:pt x="16242" y="15204"/>
                </a:cubicBezTo>
                <a:cubicBezTo>
                  <a:pt x="17322" y="14122"/>
                  <a:pt x="18228" y="13177"/>
                  <a:pt x="18255" y="13104"/>
                </a:cubicBezTo>
                <a:cubicBezTo>
                  <a:pt x="18282" y="13031"/>
                  <a:pt x="18324" y="12992"/>
                  <a:pt x="18350" y="13018"/>
                </a:cubicBezTo>
                <a:cubicBezTo>
                  <a:pt x="18410" y="13078"/>
                  <a:pt x="19008" y="12494"/>
                  <a:pt x="18962" y="12420"/>
                </a:cubicBezTo>
                <a:cubicBezTo>
                  <a:pt x="18943" y="12390"/>
                  <a:pt x="19016" y="12319"/>
                  <a:pt x="19124" y="12263"/>
                </a:cubicBezTo>
                <a:cubicBezTo>
                  <a:pt x="19231" y="12207"/>
                  <a:pt x="19409" y="12066"/>
                  <a:pt x="19519" y="11950"/>
                </a:cubicBezTo>
                <a:cubicBezTo>
                  <a:pt x="19711" y="11747"/>
                  <a:pt x="19725" y="11744"/>
                  <a:pt x="19954" y="11840"/>
                </a:cubicBezTo>
                <a:cubicBezTo>
                  <a:pt x="20084" y="11894"/>
                  <a:pt x="20295" y="11938"/>
                  <a:pt x="20423" y="11938"/>
                </a:cubicBezTo>
                <a:cubicBezTo>
                  <a:pt x="20681" y="11938"/>
                  <a:pt x="21287" y="11661"/>
                  <a:pt x="21273" y="11550"/>
                </a:cubicBezTo>
                <a:cubicBezTo>
                  <a:pt x="21268" y="11512"/>
                  <a:pt x="21324" y="11405"/>
                  <a:pt x="21397" y="11312"/>
                </a:cubicBezTo>
                <a:cubicBezTo>
                  <a:pt x="21494" y="11189"/>
                  <a:pt x="21539" y="10978"/>
                  <a:pt x="21534" y="10766"/>
                </a:cubicBezTo>
                <a:cubicBezTo>
                  <a:pt x="21529" y="10554"/>
                  <a:pt x="21473" y="10341"/>
                  <a:pt x="21370" y="10209"/>
                </a:cubicBezTo>
                <a:cubicBezTo>
                  <a:pt x="21283" y="10099"/>
                  <a:pt x="21228" y="9992"/>
                  <a:pt x="21247" y="9971"/>
                </a:cubicBezTo>
                <a:cubicBezTo>
                  <a:pt x="21314" y="9901"/>
                  <a:pt x="20655" y="9618"/>
                  <a:pt x="20423" y="9618"/>
                </a:cubicBezTo>
                <a:cubicBezTo>
                  <a:pt x="20295" y="9618"/>
                  <a:pt x="20084" y="9662"/>
                  <a:pt x="19954" y="9717"/>
                </a:cubicBezTo>
                <a:cubicBezTo>
                  <a:pt x="19725" y="9812"/>
                  <a:pt x="19711" y="9809"/>
                  <a:pt x="19519" y="9606"/>
                </a:cubicBezTo>
                <a:cubicBezTo>
                  <a:pt x="19409" y="9490"/>
                  <a:pt x="19231" y="9350"/>
                  <a:pt x="19124" y="9293"/>
                </a:cubicBezTo>
                <a:cubicBezTo>
                  <a:pt x="19016" y="9237"/>
                  <a:pt x="18943" y="9167"/>
                  <a:pt x="18962" y="9136"/>
                </a:cubicBezTo>
                <a:cubicBezTo>
                  <a:pt x="18981" y="9105"/>
                  <a:pt x="18856" y="8942"/>
                  <a:pt x="18684" y="8773"/>
                </a:cubicBezTo>
                <a:cubicBezTo>
                  <a:pt x="18512" y="8604"/>
                  <a:pt x="18369" y="8496"/>
                  <a:pt x="18367" y="8533"/>
                </a:cubicBezTo>
                <a:cubicBezTo>
                  <a:pt x="18366" y="8570"/>
                  <a:pt x="18319" y="8538"/>
                  <a:pt x="18263" y="8464"/>
                </a:cubicBezTo>
                <a:cubicBezTo>
                  <a:pt x="18172" y="8344"/>
                  <a:pt x="18173" y="8309"/>
                  <a:pt x="18267" y="8166"/>
                </a:cubicBezTo>
                <a:cubicBezTo>
                  <a:pt x="18326" y="8076"/>
                  <a:pt x="18352" y="8004"/>
                  <a:pt x="18324" y="8004"/>
                </a:cubicBezTo>
                <a:cubicBezTo>
                  <a:pt x="18296" y="8004"/>
                  <a:pt x="18380" y="7893"/>
                  <a:pt x="18511" y="7758"/>
                </a:cubicBezTo>
                <a:cubicBezTo>
                  <a:pt x="18764" y="7497"/>
                  <a:pt x="18746" y="7399"/>
                  <a:pt x="18440" y="7358"/>
                </a:cubicBezTo>
                <a:cubicBezTo>
                  <a:pt x="18343" y="7345"/>
                  <a:pt x="18264" y="7289"/>
                  <a:pt x="18262" y="7231"/>
                </a:cubicBezTo>
                <a:cubicBezTo>
                  <a:pt x="18255" y="7063"/>
                  <a:pt x="18153" y="6880"/>
                  <a:pt x="18065" y="6880"/>
                </a:cubicBezTo>
                <a:cubicBezTo>
                  <a:pt x="18021" y="6880"/>
                  <a:pt x="17865" y="7005"/>
                  <a:pt x="17719" y="7161"/>
                </a:cubicBezTo>
                <a:cubicBezTo>
                  <a:pt x="17512" y="7382"/>
                  <a:pt x="17427" y="7429"/>
                  <a:pt x="17332" y="7378"/>
                </a:cubicBezTo>
                <a:cubicBezTo>
                  <a:pt x="17266" y="7343"/>
                  <a:pt x="16438" y="6534"/>
                  <a:pt x="15492" y="5583"/>
                </a:cubicBezTo>
                <a:cubicBezTo>
                  <a:pt x="14547" y="4631"/>
                  <a:pt x="13683" y="3804"/>
                  <a:pt x="13574" y="3744"/>
                </a:cubicBezTo>
                <a:cubicBezTo>
                  <a:pt x="13464" y="3685"/>
                  <a:pt x="13393" y="3617"/>
                  <a:pt x="13416" y="3594"/>
                </a:cubicBezTo>
                <a:cubicBezTo>
                  <a:pt x="13476" y="3534"/>
                  <a:pt x="12887" y="2943"/>
                  <a:pt x="12814" y="2988"/>
                </a:cubicBezTo>
                <a:cubicBezTo>
                  <a:pt x="12782" y="3008"/>
                  <a:pt x="12727" y="2950"/>
                  <a:pt x="12691" y="2861"/>
                </a:cubicBezTo>
                <a:cubicBezTo>
                  <a:pt x="12656" y="2772"/>
                  <a:pt x="12420" y="2500"/>
                  <a:pt x="12166" y="2256"/>
                </a:cubicBezTo>
                <a:cubicBezTo>
                  <a:pt x="11763" y="1869"/>
                  <a:pt x="11713" y="1794"/>
                  <a:pt x="11779" y="1671"/>
                </a:cubicBezTo>
                <a:cubicBezTo>
                  <a:pt x="11861" y="1518"/>
                  <a:pt x="11888" y="991"/>
                  <a:pt x="11829" y="677"/>
                </a:cubicBezTo>
                <a:cubicBezTo>
                  <a:pt x="11795" y="491"/>
                  <a:pt x="11523" y="132"/>
                  <a:pt x="11430" y="150"/>
                </a:cubicBezTo>
                <a:cubicBezTo>
                  <a:pt x="11406" y="154"/>
                  <a:pt x="11293" y="118"/>
                  <a:pt x="11177" y="69"/>
                </a:cubicBezTo>
                <a:cubicBezTo>
                  <a:pt x="10897" y="-48"/>
                  <a:pt x="10254" y="19"/>
                  <a:pt x="10026" y="190"/>
                </a:cubicBezTo>
                <a:cubicBezTo>
                  <a:pt x="9928" y="263"/>
                  <a:pt x="9773" y="473"/>
                  <a:pt x="9681" y="658"/>
                </a:cubicBezTo>
                <a:lnTo>
                  <a:pt x="9512" y="995"/>
                </a:lnTo>
                <a:lnTo>
                  <a:pt x="8922" y="963"/>
                </a:lnTo>
                <a:cubicBezTo>
                  <a:pt x="8318" y="931"/>
                  <a:pt x="8130" y="856"/>
                  <a:pt x="8239" y="687"/>
                </a:cubicBezTo>
                <a:cubicBezTo>
                  <a:pt x="8272" y="635"/>
                  <a:pt x="8302" y="472"/>
                  <a:pt x="8305" y="327"/>
                </a:cubicBezTo>
                <a:cubicBezTo>
                  <a:pt x="8309" y="98"/>
                  <a:pt x="8287" y="65"/>
                  <a:pt x="8145" y="65"/>
                </a:cubicBezTo>
                <a:cubicBezTo>
                  <a:pt x="8004" y="65"/>
                  <a:pt x="7985" y="100"/>
                  <a:pt x="7985" y="335"/>
                </a:cubicBezTo>
                <a:cubicBezTo>
                  <a:pt x="7985" y="636"/>
                  <a:pt x="7784" y="883"/>
                  <a:pt x="7598" y="812"/>
                </a:cubicBezTo>
                <a:cubicBezTo>
                  <a:pt x="7510" y="778"/>
                  <a:pt x="7501" y="740"/>
                  <a:pt x="7561" y="628"/>
                </a:cubicBezTo>
                <a:cubicBezTo>
                  <a:pt x="7602" y="550"/>
                  <a:pt x="7619" y="487"/>
                  <a:pt x="7598" y="487"/>
                </a:cubicBezTo>
                <a:cubicBezTo>
                  <a:pt x="7576" y="487"/>
                  <a:pt x="7608" y="391"/>
                  <a:pt x="7668" y="275"/>
                </a:cubicBezTo>
                <a:lnTo>
                  <a:pt x="7777" y="65"/>
                </a:lnTo>
                <a:lnTo>
                  <a:pt x="7530" y="65"/>
                </a:lnTo>
                <a:cubicBezTo>
                  <a:pt x="7262" y="65"/>
                  <a:pt x="7223" y="110"/>
                  <a:pt x="7386" y="232"/>
                </a:cubicBezTo>
                <a:cubicBezTo>
                  <a:pt x="7475" y="299"/>
                  <a:pt x="7477" y="349"/>
                  <a:pt x="7396" y="582"/>
                </a:cubicBezTo>
                <a:cubicBezTo>
                  <a:pt x="7344" y="731"/>
                  <a:pt x="7259" y="881"/>
                  <a:pt x="7205" y="915"/>
                </a:cubicBezTo>
                <a:cubicBezTo>
                  <a:pt x="7151" y="949"/>
                  <a:pt x="6027" y="977"/>
                  <a:pt x="4707" y="977"/>
                </a:cubicBezTo>
                <a:lnTo>
                  <a:pt x="2306" y="979"/>
                </a:lnTo>
                <a:lnTo>
                  <a:pt x="2174" y="680"/>
                </a:lnTo>
                <a:cubicBezTo>
                  <a:pt x="2054" y="412"/>
                  <a:pt x="1738" y="39"/>
                  <a:pt x="1738" y="164"/>
                </a:cubicBezTo>
                <a:cubicBezTo>
                  <a:pt x="1738" y="192"/>
                  <a:pt x="1666" y="164"/>
                  <a:pt x="1580" y="104"/>
                </a:cubicBezTo>
                <a:cubicBezTo>
                  <a:pt x="1474" y="29"/>
                  <a:pt x="1306" y="-5"/>
                  <a:pt x="1117" y="0"/>
                </a:cubicBezTo>
                <a:close/>
                <a:moveTo>
                  <a:pt x="2302" y="1257"/>
                </a:moveTo>
                <a:lnTo>
                  <a:pt x="5931" y="1275"/>
                </a:lnTo>
                <a:lnTo>
                  <a:pt x="9561" y="1293"/>
                </a:lnTo>
                <a:lnTo>
                  <a:pt x="9659" y="1505"/>
                </a:lnTo>
                <a:cubicBezTo>
                  <a:pt x="9797" y="1804"/>
                  <a:pt x="10013" y="2025"/>
                  <a:pt x="10318" y="2181"/>
                </a:cubicBezTo>
                <a:lnTo>
                  <a:pt x="10580" y="2316"/>
                </a:lnTo>
                <a:lnTo>
                  <a:pt x="10580" y="2811"/>
                </a:lnTo>
                <a:cubicBezTo>
                  <a:pt x="10580" y="3388"/>
                  <a:pt x="10505" y="3580"/>
                  <a:pt x="10300" y="3527"/>
                </a:cubicBezTo>
                <a:cubicBezTo>
                  <a:pt x="10222" y="3506"/>
                  <a:pt x="10115" y="3526"/>
                  <a:pt x="10060" y="3571"/>
                </a:cubicBezTo>
                <a:cubicBezTo>
                  <a:pt x="9993" y="3627"/>
                  <a:pt x="9948" y="3632"/>
                  <a:pt x="9916" y="3581"/>
                </a:cubicBezTo>
                <a:cubicBezTo>
                  <a:pt x="9830" y="3442"/>
                  <a:pt x="9738" y="3508"/>
                  <a:pt x="9738" y="3711"/>
                </a:cubicBezTo>
                <a:cubicBezTo>
                  <a:pt x="9738" y="3835"/>
                  <a:pt x="9783" y="3931"/>
                  <a:pt x="9854" y="3959"/>
                </a:cubicBezTo>
                <a:cubicBezTo>
                  <a:pt x="9957" y="3998"/>
                  <a:pt x="9955" y="4019"/>
                  <a:pt x="9821" y="4144"/>
                </a:cubicBezTo>
                <a:cubicBezTo>
                  <a:pt x="9634" y="4319"/>
                  <a:pt x="9633" y="4365"/>
                  <a:pt x="9810" y="4526"/>
                </a:cubicBezTo>
                <a:cubicBezTo>
                  <a:pt x="9947" y="4650"/>
                  <a:pt x="9956" y="4649"/>
                  <a:pt x="10113" y="4502"/>
                </a:cubicBezTo>
                <a:lnTo>
                  <a:pt x="10273" y="4350"/>
                </a:lnTo>
                <a:lnTo>
                  <a:pt x="10426" y="4559"/>
                </a:lnTo>
                <a:cubicBezTo>
                  <a:pt x="10577" y="4763"/>
                  <a:pt x="10580" y="4808"/>
                  <a:pt x="10580" y="7126"/>
                </a:cubicBezTo>
                <a:cubicBezTo>
                  <a:pt x="10580" y="9476"/>
                  <a:pt x="10550" y="9797"/>
                  <a:pt x="10340" y="9717"/>
                </a:cubicBezTo>
                <a:cubicBezTo>
                  <a:pt x="10287" y="9696"/>
                  <a:pt x="10223" y="9713"/>
                  <a:pt x="10197" y="9755"/>
                </a:cubicBezTo>
                <a:cubicBezTo>
                  <a:pt x="10172" y="9796"/>
                  <a:pt x="10126" y="9829"/>
                  <a:pt x="10096" y="9829"/>
                </a:cubicBezTo>
                <a:cubicBezTo>
                  <a:pt x="10066" y="9829"/>
                  <a:pt x="9661" y="9448"/>
                  <a:pt x="9196" y="8982"/>
                </a:cubicBezTo>
                <a:cubicBezTo>
                  <a:pt x="8284" y="8068"/>
                  <a:pt x="8253" y="8002"/>
                  <a:pt x="8621" y="7730"/>
                </a:cubicBezTo>
                <a:cubicBezTo>
                  <a:pt x="8734" y="7647"/>
                  <a:pt x="8827" y="7519"/>
                  <a:pt x="8827" y="7448"/>
                </a:cubicBezTo>
                <a:cubicBezTo>
                  <a:pt x="8827" y="7127"/>
                  <a:pt x="8364" y="7078"/>
                  <a:pt x="8230" y="7385"/>
                </a:cubicBezTo>
                <a:cubicBezTo>
                  <a:pt x="8185" y="7487"/>
                  <a:pt x="8092" y="7549"/>
                  <a:pt x="7972" y="7558"/>
                </a:cubicBezTo>
                <a:cubicBezTo>
                  <a:pt x="7812" y="7570"/>
                  <a:pt x="7365" y="7152"/>
                  <a:pt x="4904" y="4687"/>
                </a:cubicBezTo>
                <a:lnTo>
                  <a:pt x="2024" y="1805"/>
                </a:lnTo>
                <a:lnTo>
                  <a:pt x="2164" y="1530"/>
                </a:lnTo>
                <a:lnTo>
                  <a:pt x="2302" y="1257"/>
                </a:lnTo>
                <a:close/>
                <a:moveTo>
                  <a:pt x="11489" y="2040"/>
                </a:moveTo>
                <a:lnTo>
                  <a:pt x="15489" y="6047"/>
                </a:lnTo>
                <a:lnTo>
                  <a:pt x="19491" y="10052"/>
                </a:lnTo>
                <a:lnTo>
                  <a:pt x="19351" y="10326"/>
                </a:lnTo>
                <a:lnTo>
                  <a:pt x="19210" y="10602"/>
                </a:lnTo>
                <a:lnTo>
                  <a:pt x="18697" y="10602"/>
                </a:lnTo>
                <a:cubicBezTo>
                  <a:pt x="18294" y="10602"/>
                  <a:pt x="18158" y="10575"/>
                  <a:pt x="18070" y="10477"/>
                </a:cubicBezTo>
                <a:cubicBezTo>
                  <a:pt x="17993" y="10392"/>
                  <a:pt x="17977" y="10320"/>
                  <a:pt x="18022" y="10249"/>
                </a:cubicBezTo>
                <a:cubicBezTo>
                  <a:pt x="18228" y="9922"/>
                  <a:pt x="17877" y="9543"/>
                  <a:pt x="17600" y="9794"/>
                </a:cubicBezTo>
                <a:cubicBezTo>
                  <a:pt x="17466" y="9915"/>
                  <a:pt x="17450" y="9916"/>
                  <a:pt x="17324" y="9802"/>
                </a:cubicBezTo>
                <a:cubicBezTo>
                  <a:pt x="17210" y="9699"/>
                  <a:pt x="17169" y="9693"/>
                  <a:pt x="17044" y="9771"/>
                </a:cubicBezTo>
                <a:cubicBezTo>
                  <a:pt x="16869" y="9881"/>
                  <a:pt x="16861" y="9923"/>
                  <a:pt x="17001" y="10039"/>
                </a:cubicBezTo>
                <a:cubicBezTo>
                  <a:pt x="17143" y="10157"/>
                  <a:pt x="17136" y="10200"/>
                  <a:pt x="16935" y="10417"/>
                </a:cubicBezTo>
                <a:lnTo>
                  <a:pt x="16764" y="10602"/>
                </a:lnTo>
                <a:lnTo>
                  <a:pt x="14342" y="10602"/>
                </a:lnTo>
                <a:cubicBezTo>
                  <a:pt x="11803" y="10602"/>
                  <a:pt x="11828" y="10606"/>
                  <a:pt x="11805" y="10292"/>
                </a:cubicBezTo>
                <a:cubicBezTo>
                  <a:pt x="11793" y="10126"/>
                  <a:pt x="11290" y="9671"/>
                  <a:pt x="11170" y="9717"/>
                </a:cubicBezTo>
                <a:cubicBezTo>
                  <a:pt x="11124" y="9735"/>
                  <a:pt x="11035" y="9695"/>
                  <a:pt x="10973" y="9626"/>
                </a:cubicBezTo>
                <a:cubicBezTo>
                  <a:pt x="10872" y="9515"/>
                  <a:pt x="10862" y="9123"/>
                  <a:pt x="10878" y="5904"/>
                </a:cubicBezTo>
                <a:lnTo>
                  <a:pt x="10896" y="2306"/>
                </a:lnTo>
                <a:lnTo>
                  <a:pt x="11192" y="2173"/>
                </a:lnTo>
                <a:lnTo>
                  <a:pt x="11489" y="2040"/>
                </a:lnTo>
                <a:close/>
                <a:moveTo>
                  <a:pt x="15567" y="10953"/>
                </a:moveTo>
                <a:lnTo>
                  <a:pt x="19210" y="10953"/>
                </a:lnTo>
                <a:lnTo>
                  <a:pt x="19349" y="11228"/>
                </a:lnTo>
                <a:lnTo>
                  <a:pt x="19491" y="11505"/>
                </a:lnTo>
                <a:lnTo>
                  <a:pt x="15642" y="15355"/>
                </a:lnTo>
                <a:cubicBezTo>
                  <a:pt x="13524" y="17474"/>
                  <a:pt x="11716" y="19275"/>
                  <a:pt x="11624" y="19356"/>
                </a:cubicBezTo>
                <a:cubicBezTo>
                  <a:pt x="11458" y="19504"/>
                  <a:pt x="11457" y="19504"/>
                  <a:pt x="11160" y="19371"/>
                </a:cubicBezTo>
                <a:lnTo>
                  <a:pt x="10862" y="19237"/>
                </a:lnTo>
                <a:lnTo>
                  <a:pt x="10862" y="18719"/>
                </a:lnTo>
                <a:cubicBezTo>
                  <a:pt x="10862" y="18219"/>
                  <a:pt x="10870" y="18193"/>
                  <a:pt x="11078" y="18045"/>
                </a:cubicBezTo>
                <a:cubicBezTo>
                  <a:pt x="11237" y="17931"/>
                  <a:pt x="11314" y="17912"/>
                  <a:pt x="11372" y="17970"/>
                </a:cubicBezTo>
                <a:cubicBezTo>
                  <a:pt x="11554" y="18153"/>
                  <a:pt x="11891" y="17975"/>
                  <a:pt x="11802" y="17743"/>
                </a:cubicBezTo>
                <a:cubicBezTo>
                  <a:pt x="11741" y="17582"/>
                  <a:pt x="11657" y="17599"/>
                  <a:pt x="11605" y="17785"/>
                </a:cubicBezTo>
                <a:cubicBezTo>
                  <a:pt x="11564" y="17932"/>
                  <a:pt x="11554" y="17934"/>
                  <a:pt x="11467" y="17821"/>
                </a:cubicBezTo>
                <a:cubicBezTo>
                  <a:pt x="11415" y="17754"/>
                  <a:pt x="11357" y="17716"/>
                  <a:pt x="11337" y="17736"/>
                </a:cubicBezTo>
                <a:cubicBezTo>
                  <a:pt x="11318" y="17756"/>
                  <a:pt x="11265" y="17726"/>
                  <a:pt x="11218" y="17670"/>
                </a:cubicBezTo>
                <a:cubicBezTo>
                  <a:pt x="11149" y="17587"/>
                  <a:pt x="11163" y="17550"/>
                  <a:pt x="11295" y="17478"/>
                </a:cubicBezTo>
                <a:cubicBezTo>
                  <a:pt x="11384" y="17429"/>
                  <a:pt x="11528" y="17397"/>
                  <a:pt x="11615" y="17408"/>
                </a:cubicBezTo>
                <a:cubicBezTo>
                  <a:pt x="11803" y="17430"/>
                  <a:pt x="11814" y="17363"/>
                  <a:pt x="11650" y="17163"/>
                </a:cubicBezTo>
                <a:cubicBezTo>
                  <a:pt x="11473" y="16947"/>
                  <a:pt x="11303" y="16907"/>
                  <a:pt x="11260" y="17070"/>
                </a:cubicBezTo>
                <a:cubicBezTo>
                  <a:pt x="11208" y="17269"/>
                  <a:pt x="11096" y="17235"/>
                  <a:pt x="10970" y="16983"/>
                </a:cubicBezTo>
                <a:cubicBezTo>
                  <a:pt x="10804" y="16649"/>
                  <a:pt x="10806" y="12115"/>
                  <a:pt x="10973" y="11930"/>
                </a:cubicBezTo>
                <a:cubicBezTo>
                  <a:pt x="11034" y="11862"/>
                  <a:pt x="11124" y="11822"/>
                  <a:pt x="11170" y="11840"/>
                </a:cubicBezTo>
                <a:cubicBezTo>
                  <a:pt x="11290" y="11886"/>
                  <a:pt x="11793" y="11430"/>
                  <a:pt x="11805" y="11264"/>
                </a:cubicBezTo>
                <a:cubicBezTo>
                  <a:pt x="11828" y="10945"/>
                  <a:pt x="11734" y="10953"/>
                  <a:pt x="15567" y="10953"/>
                </a:cubicBezTo>
                <a:close/>
              </a:path>
            </a:pathLst>
          </a:cu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5" name="Spanning Trees and Minimum Spanning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Spanning Trees and Minimum Spanning Trees</a:t>
            </a:r>
          </a:p>
        </p:txBody>
      </p:sp>
      <p:sp>
        <p:nvSpPr>
          <p:cNvPr id="576" name="Definition: A Spanning Tree (ST) of a connected undirected weighted graph G is a subgraph of G that is a tree and connects (spans) all vertices of G. A graph G can have multiple STs. A Minimum Spanning Tree (MST) of G is a ST of G that has the smallest total weight among the various STs. A graph G can have multiple MSTs but the MST weight is unique."/>
          <p:cNvSpPr/>
          <p:nvPr/>
        </p:nvSpPr>
        <p:spPr>
          <a:xfrm>
            <a:off x="1068934" y="1786673"/>
            <a:ext cx="22246133" cy="33331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200"/>
            </a:pPr>
            <a:r>
              <a:rPr b="1">
                <a:latin typeface="Helvetica Neue"/>
                <a:ea typeface="Helvetica Neue"/>
                <a:cs typeface="Helvetica Neue"/>
                <a:sym typeface="Helvetica Neue"/>
              </a:rPr>
              <a:t>Definition</a:t>
            </a:r>
            <a:r>
              <a:t>: A </a:t>
            </a:r>
            <a:r>
              <a:rPr b="1">
                <a:latin typeface="Helvetica Neue"/>
                <a:ea typeface="Helvetica Neue"/>
                <a:cs typeface="Helvetica Neue"/>
                <a:sym typeface="Helvetica Neue"/>
              </a:rPr>
              <a:t>Spanning Tree (ST)</a:t>
            </a:r>
            <a:r>
              <a:t> of a connected undirected weighted graph </a:t>
            </a:r>
            <a:r>
              <a:rPr b="1">
                <a:latin typeface="Helvetica Neue"/>
                <a:ea typeface="Helvetica Neue"/>
                <a:cs typeface="Helvetica Neue"/>
                <a:sym typeface="Helvetica Neue"/>
              </a:rPr>
              <a:t>G</a:t>
            </a:r>
            <a:r>
              <a:t> is a subgraph of </a:t>
            </a:r>
            <a:r>
              <a:rPr b="1">
                <a:latin typeface="Helvetica Neue"/>
                <a:ea typeface="Helvetica Neue"/>
                <a:cs typeface="Helvetica Neue"/>
                <a:sym typeface="Helvetica Neue"/>
              </a:rPr>
              <a:t>G</a:t>
            </a:r>
            <a:r>
              <a:t> that is a </a:t>
            </a:r>
            <a:r>
              <a:rPr b="1">
                <a:latin typeface="Helvetica Neue"/>
                <a:ea typeface="Helvetica Neue"/>
                <a:cs typeface="Helvetica Neue"/>
                <a:sym typeface="Helvetica Neue"/>
              </a:rPr>
              <a:t>tree</a:t>
            </a:r>
            <a:r>
              <a:t> and </a:t>
            </a:r>
            <a:r>
              <a:rPr b="1">
                <a:latin typeface="Helvetica Neue"/>
                <a:ea typeface="Helvetica Neue"/>
                <a:cs typeface="Helvetica Neue"/>
                <a:sym typeface="Helvetica Neue"/>
              </a:rPr>
              <a:t>connects (spans) all vertices of G</a:t>
            </a:r>
            <a:r>
              <a:t>. A graph </a:t>
            </a:r>
            <a:r>
              <a:rPr b="1">
                <a:latin typeface="Helvetica Neue"/>
                <a:ea typeface="Helvetica Neue"/>
                <a:cs typeface="Helvetica Neue"/>
                <a:sym typeface="Helvetica Neue"/>
              </a:rPr>
              <a:t>G</a:t>
            </a:r>
            <a:r>
              <a:t> can have multiple STs. A </a:t>
            </a:r>
            <a:r>
              <a:rPr b="1">
                <a:latin typeface="Helvetica Neue"/>
                <a:ea typeface="Helvetica Neue"/>
                <a:cs typeface="Helvetica Neue"/>
                <a:sym typeface="Helvetica Neue"/>
              </a:rPr>
              <a:t>Minimum Spanning Tree (MST)</a:t>
            </a:r>
            <a:r>
              <a:t> of </a:t>
            </a:r>
            <a:r>
              <a:rPr b="1">
                <a:latin typeface="Helvetica Neue"/>
                <a:ea typeface="Helvetica Neue"/>
                <a:cs typeface="Helvetica Neue"/>
                <a:sym typeface="Helvetica Neue"/>
              </a:rPr>
              <a:t>G</a:t>
            </a:r>
            <a:r>
              <a:t> is a ST of </a:t>
            </a:r>
            <a:r>
              <a:rPr b="1">
                <a:latin typeface="Helvetica Neue"/>
                <a:ea typeface="Helvetica Neue"/>
                <a:cs typeface="Helvetica Neue"/>
                <a:sym typeface="Helvetica Neue"/>
              </a:rPr>
              <a:t>G</a:t>
            </a:r>
            <a:r>
              <a:t> that has the </a:t>
            </a:r>
            <a:r>
              <a:rPr b="1">
                <a:latin typeface="Helvetica Neue"/>
                <a:ea typeface="Helvetica Neue"/>
                <a:cs typeface="Helvetica Neue"/>
                <a:sym typeface="Helvetica Neue"/>
              </a:rPr>
              <a:t>smallest total weight</a:t>
            </a:r>
            <a:r>
              <a:t> among the various STs. A graph </a:t>
            </a:r>
            <a:r>
              <a:rPr b="1">
                <a:latin typeface="Helvetica Neue"/>
                <a:ea typeface="Helvetica Neue"/>
                <a:cs typeface="Helvetica Neue"/>
                <a:sym typeface="Helvetica Neue"/>
              </a:rPr>
              <a:t>G</a:t>
            </a:r>
            <a:r>
              <a:t> can have multiple MSTs but the MST weight is unique.</a:t>
            </a:r>
          </a:p>
        </p:txBody>
      </p:sp>
      <p:pic>
        <p:nvPicPr>
          <p:cNvPr id="577" name="pasted-image.png" descr="pasted-image.png"/>
          <p:cNvPicPr>
            <a:picLocks noChangeAspect="1"/>
          </p:cNvPicPr>
          <p:nvPr/>
        </p:nvPicPr>
        <p:blipFill>
          <a:blip r:embed="rId2">
            <a:extLst/>
          </a:blip>
          <a:srcRect l="2018" t="3073" r="4018" b="5584"/>
          <a:stretch>
            <a:fillRect/>
          </a:stretch>
        </p:blipFill>
        <p:spPr>
          <a:xfrm>
            <a:off x="1789455" y="4842416"/>
            <a:ext cx="8190966" cy="8185562"/>
          </a:xfrm>
          <a:custGeom>
            <a:avLst/>
            <a:gdLst/>
            <a:ahLst/>
            <a:cxnLst>
              <a:cxn ang="0">
                <a:pos x="wd2" y="hd2"/>
              </a:cxn>
              <a:cxn ang="5400000">
                <a:pos x="wd2" y="hd2"/>
              </a:cxn>
              <a:cxn ang="10800000">
                <a:pos x="wd2" y="hd2"/>
              </a:cxn>
              <a:cxn ang="16200000">
                <a:pos x="wd2" y="hd2"/>
              </a:cxn>
            </a:cxnLst>
            <a:rect l="0" t="0" r="r" b="b"/>
            <a:pathLst>
              <a:path w="21532" h="21598" fill="norm" stroke="1" extrusionOk="0">
                <a:moveTo>
                  <a:pt x="1140" y="0"/>
                </a:moveTo>
                <a:cubicBezTo>
                  <a:pt x="799" y="1"/>
                  <a:pt x="278" y="240"/>
                  <a:pt x="308" y="382"/>
                </a:cubicBezTo>
                <a:cubicBezTo>
                  <a:pt x="316" y="424"/>
                  <a:pt x="264" y="491"/>
                  <a:pt x="191" y="530"/>
                </a:cubicBezTo>
                <a:cubicBezTo>
                  <a:pt x="118" y="569"/>
                  <a:pt x="64" y="637"/>
                  <a:pt x="71" y="681"/>
                </a:cubicBezTo>
                <a:cubicBezTo>
                  <a:pt x="78" y="724"/>
                  <a:pt x="60" y="812"/>
                  <a:pt x="32" y="878"/>
                </a:cubicBezTo>
                <a:cubicBezTo>
                  <a:pt x="11" y="926"/>
                  <a:pt x="1" y="993"/>
                  <a:pt x="0" y="1069"/>
                </a:cubicBezTo>
                <a:cubicBezTo>
                  <a:pt x="-4" y="1298"/>
                  <a:pt x="73" y="1612"/>
                  <a:pt x="191" y="1778"/>
                </a:cubicBezTo>
                <a:cubicBezTo>
                  <a:pt x="485" y="2193"/>
                  <a:pt x="1198" y="2377"/>
                  <a:pt x="1636" y="2149"/>
                </a:cubicBezTo>
                <a:cubicBezTo>
                  <a:pt x="1802" y="2062"/>
                  <a:pt x="1831" y="2061"/>
                  <a:pt x="1908" y="2154"/>
                </a:cubicBezTo>
                <a:cubicBezTo>
                  <a:pt x="1955" y="2212"/>
                  <a:pt x="2062" y="2286"/>
                  <a:pt x="2145" y="2318"/>
                </a:cubicBezTo>
                <a:cubicBezTo>
                  <a:pt x="2228" y="2349"/>
                  <a:pt x="2295" y="2413"/>
                  <a:pt x="2295" y="2461"/>
                </a:cubicBezTo>
                <a:cubicBezTo>
                  <a:pt x="2295" y="2509"/>
                  <a:pt x="3994" y="4250"/>
                  <a:pt x="6071" y="6330"/>
                </a:cubicBezTo>
                <a:lnTo>
                  <a:pt x="9845" y="10112"/>
                </a:lnTo>
                <a:lnTo>
                  <a:pt x="9747" y="10302"/>
                </a:lnTo>
                <a:cubicBezTo>
                  <a:pt x="9617" y="10555"/>
                  <a:pt x="9622" y="11053"/>
                  <a:pt x="9757" y="11338"/>
                </a:cubicBezTo>
                <a:cubicBezTo>
                  <a:pt x="9869" y="11576"/>
                  <a:pt x="10278" y="11938"/>
                  <a:pt x="10351" y="11865"/>
                </a:cubicBezTo>
                <a:cubicBezTo>
                  <a:pt x="10374" y="11841"/>
                  <a:pt x="10447" y="11871"/>
                  <a:pt x="10513" y="11932"/>
                </a:cubicBezTo>
                <a:cubicBezTo>
                  <a:pt x="10627" y="12035"/>
                  <a:pt x="10634" y="12236"/>
                  <a:pt x="10634" y="15663"/>
                </a:cubicBezTo>
                <a:lnTo>
                  <a:pt x="10634" y="19284"/>
                </a:lnTo>
                <a:lnTo>
                  <a:pt x="10389" y="19387"/>
                </a:lnTo>
                <a:cubicBezTo>
                  <a:pt x="9885" y="19599"/>
                  <a:pt x="9649" y="19951"/>
                  <a:pt x="9649" y="20494"/>
                </a:cubicBezTo>
                <a:cubicBezTo>
                  <a:pt x="9649" y="20906"/>
                  <a:pt x="9812" y="21204"/>
                  <a:pt x="10169" y="21446"/>
                </a:cubicBezTo>
                <a:cubicBezTo>
                  <a:pt x="10335" y="21559"/>
                  <a:pt x="10484" y="21598"/>
                  <a:pt x="10764" y="21598"/>
                </a:cubicBezTo>
                <a:cubicBezTo>
                  <a:pt x="11195" y="21598"/>
                  <a:pt x="11486" y="21440"/>
                  <a:pt x="11731" y="21074"/>
                </a:cubicBezTo>
                <a:cubicBezTo>
                  <a:pt x="11906" y="20813"/>
                  <a:pt x="11934" y="20216"/>
                  <a:pt x="11783" y="19947"/>
                </a:cubicBezTo>
                <a:cubicBezTo>
                  <a:pt x="11692" y="19786"/>
                  <a:pt x="11709" y="19763"/>
                  <a:pt x="12425" y="19039"/>
                </a:cubicBezTo>
                <a:cubicBezTo>
                  <a:pt x="13108" y="18348"/>
                  <a:pt x="13324" y="18199"/>
                  <a:pt x="13422" y="18358"/>
                </a:cubicBezTo>
                <a:cubicBezTo>
                  <a:pt x="13443" y="18393"/>
                  <a:pt x="13499" y="18408"/>
                  <a:pt x="13545" y="18391"/>
                </a:cubicBezTo>
                <a:cubicBezTo>
                  <a:pt x="13590" y="18373"/>
                  <a:pt x="13712" y="18446"/>
                  <a:pt x="13815" y="18555"/>
                </a:cubicBezTo>
                <a:cubicBezTo>
                  <a:pt x="14029" y="18780"/>
                  <a:pt x="14114" y="18766"/>
                  <a:pt x="14114" y="18502"/>
                </a:cubicBezTo>
                <a:cubicBezTo>
                  <a:pt x="14114" y="18274"/>
                  <a:pt x="14172" y="18206"/>
                  <a:pt x="14289" y="18304"/>
                </a:cubicBezTo>
                <a:cubicBezTo>
                  <a:pt x="14357" y="18360"/>
                  <a:pt x="14410" y="18352"/>
                  <a:pt x="14509" y="18262"/>
                </a:cubicBezTo>
                <a:cubicBezTo>
                  <a:pt x="14656" y="18127"/>
                  <a:pt x="14685" y="17933"/>
                  <a:pt x="14549" y="17985"/>
                </a:cubicBezTo>
                <a:cubicBezTo>
                  <a:pt x="14469" y="18016"/>
                  <a:pt x="14227" y="17805"/>
                  <a:pt x="14204" y="17684"/>
                </a:cubicBezTo>
                <a:cubicBezTo>
                  <a:pt x="14199" y="17656"/>
                  <a:pt x="14189" y="17619"/>
                  <a:pt x="14180" y="17601"/>
                </a:cubicBezTo>
                <a:cubicBezTo>
                  <a:pt x="14171" y="17583"/>
                  <a:pt x="14159" y="17542"/>
                  <a:pt x="14154" y="17509"/>
                </a:cubicBezTo>
                <a:cubicBezTo>
                  <a:pt x="14150" y="17476"/>
                  <a:pt x="14128" y="17428"/>
                  <a:pt x="14104" y="17404"/>
                </a:cubicBezTo>
                <a:cubicBezTo>
                  <a:pt x="14080" y="17380"/>
                  <a:pt x="14298" y="17133"/>
                  <a:pt x="14589" y="16854"/>
                </a:cubicBezTo>
                <a:cubicBezTo>
                  <a:pt x="14881" y="16576"/>
                  <a:pt x="15358" y="16095"/>
                  <a:pt x="15650" y="15787"/>
                </a:cubicBezTo>
                <a:cubicBezTo>
                  <a:pt x="16388" y="15010"/>
                  <a:pt x="17004" y="14389"/>
                  <a:pt x="17658" y="13769"/>
                </a:cubicBezTo>
                <a:cubicBezTo>
                  <a:pt x="17965" y="13479"/>
                  <a:pt x="18543" y="12899"/>
                  <a:pt x="18941" y="12481"/>
                </a:cubicBezTo>
                <a:lnTo>
                  <a:pt x="19663" y="11722"/>
                </a:lnTo>
                <a:lnTo>
                  <a:pt x="19891" y="11838"/>
                </a:lnTo>
                <a:cubicBezTo>
                  <a:pt x="20370" y="12081"/>
                  <a:pt x="21036" y="11917"/>
                  <a:pt x="21345" y="11480"/>
                </a:cubicBezTo>
                <a:cubicBezTo>
                  <a:pt x="21573" y="11158"/>
                  <a:pt x="21596" y="10544"/>
                  <a:pt x="21391" y="10247"/>
                </a:cubicBezTo>
                <a:cubicBezTo>
                  <a:pt x="21070" y="9780"/>
                  <a:pt x="20446" y="9594"/>
                  <a:pt x="19929" y="9811"/>
                </a:cubicBezTo>
                <a:lnTo>
                  <a:pt x="19687" y="9912"/>
                </a:lnTo>
                <a:lnTo>
                  <a:pt x="18942" y="9133"/>
                </a:lnTo>
                <a:cubicBezTo>
                  <a:pt x="18284" y="8444"/>
                  <a:pt x="18208" y="8339"/>
                  <a:pt x="18272" y="8223"/>
                </a:cubicBezTo>
                <a:cubicBezTo>
                  <a:pt x="18312" y="8150"/>
                  <a:pt x="18336" y="8065"/>
                  <a:pt x="18326" y="8032"/>
                </a:cubicBezTo>
                <a:cubicBezTo>
                  <a:pt x="18317" y="7999"/>
                  <a:pt x="18405" y="7874"/>
                  <a:pt x="18521" y="7753"/>
                </a:cubicBezTo>
                <a:lnTo>
                  <a:pt x="18732" y="7535"/>
                </a:lnTo>
                <a:lnTo>
                  <a:pt x="18551" y="7465"/>
                </a:lnTo>
                <a:cubicBezTo>
                  <a:pt x="18452" y="7428"/>
                  <a:pt x="18345" y="7413"/>
                  <a:pt x="18315" y="7432"/>
                </a:cubicBezTo>
                <a:cubicBezTo>
                  <a:pt x="18224" y="7488"/>
                  <a:pt x="18167" y="7332"/>
                  <a:pt x="18244" y="7238"/>
                </a:cubicBezTo>
                <a:cubicBezTo>
                  <a:pt x="18297" y="7174"/>
                  <a:pt x="18283" y="7124"/>
                  <a:pt x="18189" y="7039"/>
                </a:cubicBezTo>
                <a:cubicBezTo>
                  <a:pt x="18041" y="6904"/>
                  <a:pt x="17869" y="6968"/>
                  <a:pt x="17704" y="7220"/>
                </a:cubicBezTo>
                <a:cubicBezTo>
                  <a:pt x="17647" y="7308"/>
                  <a:pt x="17525" y="7395"/>
                  <a:pt x="17432" y="7413"/>
                </a:cubicBezTo>
                <a:cubicBezTo>
                  <a:pt x="17281" y="7442"/>
                  <a:pt x="16955" y="7136"/>
                  <a:pt x="14479" y="4635"/>
                </a:cubicBezTo>
                <a:lnTo>
                  <a:pt x="11695" y="1822"/>
                </a:lnTo>
                <a:lnTo>
                  <a:pt x="11787" y="1641"/>
                </a:lnTo>
                <a:cubicBezTo>
                  <a:pt x="11910" y="1401"/>
                  <a:pt x="11907" y="899"/>
                  <a:pt x="11780" y="628"/>
                </a:cubicBezTo>
                <a:cubicBezTo>
                  <a:pt x="11656" y="368"/>
                  <a:pt x="11400" y="114"/>
                  <a:pt x="11241" y="97"/>
                </a:cubicBezTo>
                <a:cubicBezTo>
                  <a:pt x="11178" y="89"/>
                  <a:pt x="11073" y="62"/>
                  <a:pt x="11009" y="35"/>
                </a:cubicBezTo>
                <a:cubicBezTo>
                  <a:pt x="10956" y="12"/>
                  <a:pt x="10888" y="1"/>
                  <a:pt x="10809" y="0"/>
                </a:cubicBezTo>
                <a:cubicBezTo>
                  <a:pt x="10574" y="-2"/>
                  <a:pt x="10258" y="87"/>
                  <a:pt x="10084" y="220"/>
                </a:cubicBezTo>
                <a:cubicBezTo>
                  <a:pt x="9962" y="314"/>
                  <a:pt x="9801" y="525"/>
                  <a:pt x="9723" y="690"/>
                </a:cubicBezTo>
                <a:lnTo>
                  <a:pt x="9582" y="991"/>
                </a:lnTo>
                <a:lnTo>
                  <a:pt x="9067" y="991"/>
                </a:lnTo>
                <a:cubicBezTo>
                  <a:pt x="8438" y="991"/>
                  <a:pt x="8332" y="908"/>
                  <a:pt x="8321" y="411"/>
                </a:cubicBezTo>
                <a:lnTo>
                  <a:pt x="8313" y="79"/>
                </a:lnTo>
                <a:lnTo>
                  <a:pt x="7799" y="77"/>
                </a:lnTo>
                <a:cubicBezTo>
                  <a:pt x="7413" y="74"/>
                  <a:pt x="7286" y="95"/>
                  <a:pt x="7286" y="161"/>
                </a:cubicBezTo>
                <a:cubicBezTo>
                  <a:pt x="7286" y="210"/>
                  <a:pt x="7346" y="264"/>
                  <a:pt x="7421" y="284"/>
                </a:cubicBezTo>
                <a:cubicBezTo>
                  <a:pt x="7552" y="319"/>
                  <a:pt x="7554" y="326"/>
                  <a:pt x="7447" y="539"/>
                </a:cubicBezTo>
                <a:cubicBezTo>
                  <a:pt x="7203" y="1023"/>
                  <a:pt x="7399" y="991"/>
                  <a:pt x="4710" y="991"/>
                </a:cubicBezTo>
                <a:lnTo>
                  <a:pt x="2287" y="991"/>
                </a:lnTo>
                <a:lnTo>
                  <a:pt x="2195" y="764"/>
                </a:lnTo>
                <a:cubicBezTo>
                  <a:pt x="2143" y="639"/>
                  <a:pt x="2069" y="519"/>
                  <a:pt x="2032" y="495"/>
                </a:cubicBezTo>
                <a:cubicBezTo>
                  <a:pt x="1995" y="472"/>
                  <a:pt x="1980" y="427"/>
                  <a:pt x="2000" y="395"/>
                </a:cubicBezTo>
                <a:cubicBezTo>
                  <a:pt x="2074" y="275"/>
                  <a:pt x="1474" y="-1"/>
                  <a:pt x="1140" y="0"/>
                </a:cubicBezTo>
                <a:close/>
                <a:moveTo>
                  <a:pt x="2297" y="1321"/>
                </a:moveTo>
                <a:lnTo>
                  <a:pt x="5940" y="1321"/>
                </a:lnTo>
                <a:lnTo>
                  <a:pt x="9580" y="1321"/>
                </a:lnTo>
                <a:lnTo>
                  <a:pt x="9707" y="1569"/>
                </a:lnTo>
                <a:cubicBezTo>
                  <a:pt x="9866" y="1882"/>
                  <a:pt x="10077" y="2079"/>
                  <a:pt x="10389" y="2211"/>
                </a:cubicBezTo>
                <a:lnTo>
                  <a:pt x="10634" y="2313"/>
                </a:lnTo>
                <a:lnTo>
                  <a:pt x="10634" y="2831"/>
                </a:lnTo>
                <a:cubicBezTo>
                  <a:pt x="10634" y="3400"/>
                  <a:pt x="10528" y="3596"/>
                  <a:pt x="10261" y="3526"/>
                </a:cubicBezTo>
                <a:cubicBezTo>
                  <a:pt x="10185" y="3506"/>
                  <a:pt x="10104" y="3519"/>
                  <a:pt x="10080" y="3557"/>
                </a:cubicBezTo>
                <a:cubicBezTo>
                  <a:pt x="10056" y="3596"/>
                  <a:pt x="9952" y="3612"/>
                  <a:pt x="9843" y="3590"/>
                </a:cubicBezTo>
                <a:cubicBezTo>
                  <a:pt x="9663" y="3554"/>
                  <a:pt x="9649" y="3564"/>
                  <a:pt x="9649" y="3743"/>
                </a:cubicBezTo>
                <a:cubicBezTo>
                  <a:pt x="9649" y="3849"/>
                  <a:pt x="9684" y="3971"/>
                  <a:pt x="9727" y="4015"/>
                </a:cubicBezTo>
                <a:cubicBezTo>
                  <a:pt x="9789" y="4077"/>
                  <a:pt x="9789" y="4113"/>
                  <a:pt x="9727" y="4174"/>
                </a:cubicBezTo>
                <a:cubicBezTo>
                  <a:pt x="9483" y="4420"/>
                  <a:pt x="9774" y="4678"/>
                  <a:pt x="10154" y="4552"/>
                </a:cubicBezTo>
                <a:cubicBezTo>
                  <a:pt x="10372" y="4480"/>
                  <a:pt x="10400" y="4486"/>
                  <a:pt x="10511" y="4631"/>
                </a:cubicBezTo>
                <a:cubicBezTo>
                  <a:pt x="10622" y="4776"/>
                  <a:pt x="10631" y="4967"/>
                  <a:pt x="10632" y="7208"/>
                </a:cubicBezTo>
                <a:lnTo>
                  <a:pt x="10634" y="9628"/>
                </a:lnTo>
                <a:lnTo>
                  <a:pt x="10485" y="9725"/>
                </a:lnTo>
                <a:cubicBezTo>
                  <a:pt x="10151" y="9945"/>
                  <a:pt x="10049" y="9935"/>
                  <a:pt x="9825" y="9667"/>
                </a:cubicBezTo>
                <a:cubicBezTo>
                  <a:pt x="9710" y="9528"/>
                  <a:pt x="9337" y="9133"/>
                  <a:pt x="8997" y="8787"/>
                </a:cubicBezTo>
                <a:cubicBezTo>
                  <a:pt x="8657" y="8441"/>
                  <a:pt x="8377" y="8105"/>
                  <a:pt x="8375" y="8043"/>
                </a:cubicBezTo>
                <a:cubicBezTo>
                  <a:pt x="8373" y="7982"/>
                  <a:pt x="8474" y="7862"/>
                  <a:pt x="8600" y="7777"/>
                </a:cubicBezTo>
                <a:cubicBezTo>
                  <a:pt x="8850" y="7608"/>
                  <a:pt x="8921" y="7397"/>
                  <a:pt x="8769" y="7271"/>
                </a:cubicBezTo>
                <a:cubicBezTo>
                  <a:pt x="8626" y="7152"/>
                  <a:pt x="8375" y="7208"/>
                  <a:pt x="8347" y="7365"/>
                </a:cubicBezTo>
                <a:cubicBezTo>
                  <a:pt x="8314" y="7551"/>
                  <a:pt x="8244" y="7609"/>
                  <a:pt x="8019" y="7635"/>
                </a:cubicBezTo>
                <a:cubicBezTo>
                  <a:pt x="7846" y="7655"/>
                  <a:pt x="7757" y="7592"/>
                  <a:pt x="7306" y="7118"/>
                </a:cubicBezTo>
                <a:cubicBezTo>
                  <a:pt x="7023" y="6820"/>
                  <a:pt x="6515" y="6308"/>
                  <a:pt x="6175" y="5980"/>
                </a:cubicBezTo>
                <a:cubicBezTo>
                  <a:pt x="5835" y="5651"/>
                  <a:pt x="5184" y="4997"/>
                  <a:pt x="4730" y="4526"/>
                </a:cubicBezTo>
                <a:cubicBezTo>
                  <a:pt x="4276" y="4055"/>
                  <a:pt x="3653" y="3430"/>
                  <a:pt x="3347" y="3139"/>
                </a:cubicBezTo>
                <a:cubicBezTo>
                  <a:pt x="3040" y="2847"/>
                  <a:pt x="2619" y="2444"/>
                  <a:pt x="2410" y="2243"/>
                </a:cubicBezTo>
                <a:lnTo>
                  <a:pt x="2030" y="1879"/>
                </a:lnTo>
                <a:lnTo>
                  <a:pt x="2165" y="1599"/>
                </a:lnTo>
                <a:lnTo>
                  <a:pt x="2297" y="1321"/>
                </a:lnTo>
                <a:close/>
                <a:moveTo>
                  <a:pt x="11454" y="2064"/>
                </a:moveTo>
                <a:lnTo>
                  <a:pt x="12461" y="3062"/>
                </a:lnTo>
                <a:cubicBezTo>
                  <a:pt x="13014" y="3611"/>
                  <a:pt x="14822" y="5426"/>
                  <a:pt x="16478" y="7094"/>
                </a:cubicBezTo>
                <a:lnTo>
                  <a:pt x="19489" y="10125"/>
                </a:lnTo>
                <a:lnTo>
                  <a:pt x="19361" y="10379"/>
                </a:lnTo>
                <a:lnTo>
                  <a:pt x="19233" y="10633"/>
                </a:lnTo>
                <a:lnTo>
                  <a:pt x="18739" y="10633"/>
                </a:lnTo>
                <a:cubicBezTo>
                  <a:pt x="18164" y="10633"/>
                  <a:pt x="17879" y="10507"/>
                  <a:pt x="17989" y="10300"/>
                </a:cubicBezTo>
                <a:cubicBezTo>
                  <a:pt x="18167" y="9965"/>
                  <a:pt x="17904" y="9672"/>
                  <a:pt x="17565" y="9828"/>
                </a:cubicBezTo>
                <a:cubicBezTo>
                  <a:pt x="17463" y="9874"/>
                  <a:pt x="17386" y="9877"/>
                  <a:pt x="17361" y="9837"/>
                </a:cubicBezTo>
                <a:cubicBezTo>
                  <a:pt x="17307" y="9749"/>
                  <a:pt x="17181" y="9758"/>
                  <a:pt x="17041" y="9861"/>
                </a:cubicBezTo>
                <a:cubicBezTo>
                  <a:pt x="16938" y="9937"/>
                  <a:pt x="16932" y="9968"/>
                  <a:pt x="17008" y="10091"/>
                </a:cubicBezTo>
                <a:cubicBezTo>
                  <a:pt x="17085" y="10214"/>
                  <a:pt x="17079" y="10257"/>
                  <a:pt x="16960" y="10417"/>
                </a:cubicBezTo>
                <a:lnTo>
                  <a:pt x="16824" y="10601"/>
                </a:lnTo>
                <a:lnTo>
                  <a:pt x="14389" y="10618"/>
                </a:lnTo>
                <a:lnTo>
                  <a:pt x="11954" y="10635"/>
                </a:lnTo>
                <a:lnTo>
                  <a:pt x="11804" y="10339"/>
                </a:lnTo>
                <a:cubicBezTo>
                  <a:pt x="11686" y="10109"/>
                  <a:pt x="11570" y="10002"/>
                  <a:pt x="11289" y="9856"/>
                </a:cubicBezTo>
                <a:lnTo>
                  <a:pt x="10928" y="9669"/>
                </a:lnTo>
                <a:lnTo>
                  <a:pt x="10913" y="5994"/>
                </a:lnTo>
                <a:lnTo>
                  <a:pt x="10895" y="2318"/>
                </a:lnTo>
                <a:lnTo>
                  <a:pt x="11175" y="2191"/>
                </a:lnTo>
                <a:lnTo>
                  <a:pt x="11454" y="2064"/>
                </a:lnTo>
                <a:close/>
                <a:moveTo>
                  <a:pt x="11948" y="10963"/>
                </a:moveTo>
                <a:lnTo>
                  <a:pt x="15580" y="10963"/>
                </a:lnTo>
                <a:cubicBezTo>
                  <a:pt x="19019" y="10963"/>
                  <a:pt x="19221" y="10969"/>
                  <a:pt x="19323" y="11083"/>
                </a:cubicBezTo>
                <a:cubicBezTo>
                  <a:pt x="19383" y="11150"/>
                  <a:pt x="19412" y="11225"/>
                  <a:pt x="19389" y="11249"/>
                </a:cubicBezTo>
                <a:cubicBezTo>
                  <a:pt x="19366" y="11272"/>
                  <a:pt x="19381" y="11330"/>
                  <a:pt x="19422" y="11380"/>
                </a:cubicBezTo>
                <a:cubicBezTo>
                  <a:pt x="19480" y="11451"/>
                  <a:pt x="18676" y="12294"/>
                  <a:pt x="15490" y="15493"/>
                </a:cubicBezTo>
                <a:cubicBezTo>
                  <a:pt x="13287" y="17706"/>
                  <a:pt x="11476" y="19520"/>
                  <a:pt x="11469" y="19524"/>
                </a:cubicBezTo>
                <a:cubicBezTo>
                  <a:pt x="11461" y="19527"/>
                  <a:pt x="11329" y="19474"/>
                  <a:pt x="11175" y="19405"/>
                </a:cubicBezTo>
                <a:lnTo>
                  <a:pt x="10897" y="19281"/>
                </a:lnTo>
                <a:lnTo>
                  <a:pt x="10897" y="18783"/>
                </a:lnTo>
                <a:cubicBezTo>
                  <a:pt x="10897" y="18283"/>
                  <a:pt x="10979" y="17993"/>
                  <a:pt x="11099" y="18068"/>
                </a:cubicBezTo>
                <a:cubicBezTo>
                  <a:pt x="11135" y="18090"/>
                  <a:pt x="11203" y="18076"/>
                  <a:pt x="11252" y="18036"/>
                </a:cubicBezTo>
                <a:cubicBezTo>
                  <a:pt x="11310" y="17987"/>
                  <a:pt x="11393" y="17982"/>
                  <a:pt x="11498" y="18022"/>
                </a:cubicBezTo>
                <a:cubicBezTo>
                  <a:pt x="11697" y="18098"/>
                  <a:pt x="11882" y="18004"/>
                  <a:pt x="11882" y="17826"/>
                </a:cubicBezTo>
                <a:cubicBezTo>
                  <a:pt x="11882" y="17653"/>
                  <a:pt x="11686" y="17581"/>
                  <a:pt x="11606" y="17723"/>
                </a:cubicBezTo>
                <a:cubicBezTo>
                  <a:pt x="11532" y="17856"/>
                  <a:pt x="11399" y="17865"/>
                  <a:pt x="11298" y="17742"/>
                </a:cubicBezTo>
                <a:cubicBezTo>
                  <a:pt x="11239" y="17671"/>
                  <a:pt x="11259" y="17629"/>
                  <a:pt x="11386" y="17544"/>
                </a:cubicBezTo>
                <a:cubicBezTo>
                  <a:pt x="11476" y="17485"/>
                  <a:pt x="11623" y="17436"/>
                  <a:pt x="11715" y="17436"/>
                </a:cubicBezTo>
                <a:cubicBezTo>
                  <a:pt x="11949" y="17436"/>
                  <a:pt x="11922" y="17348"/>
                  <a:pt x="11615" y="17104"/>
                </a:cubicBezTo>
                <a:cubicBezTo>
                  <a:pt x="11337" y="16882"/>
                  <a:pt x="11317" y="16883"/>
                  <a:pt x="11199" y="17114"/>
                </a:cubicBezTo>
                <a:cubicBezTo>
                  <a:pt x="11160" y="17192"/>
                  <a:pt x="11097" y="17255"/>
                  <a:pt x="11061" y="17251"/>
                </a:cubicBezTo>
                <a:cubicBezTo>
                  <a:pt x="10933" y="17239"/>
                  <a:pt x="10904" y="16718"/>
                  <a:pt x="10900" y="14391"/>
                </a:cubicBezTo>
                <a:cubicBezTo>
                  <a:pt x="10897" y="12194"/>
                  <a:pt x="10905" y="12034"/>
                  <a:pt x="11017" y="11932"/>
                </a:cubicBezTo>
                <a:cubicBezTo>
                  <a:pt x="11083" y="11871"/>
                  <a:pt x="11156" y="11841"/>
                  <a:pt x="11180" y="11865"/>
                </a:cubicBezTo>
                <a:cubicBezTo>
                  <a:pt x="11263" y="11948"/>
                  <a:pt x="11669" y="11559"/>
                  <a:pt x="11807" y="11265"/>
                </a:cubicBezTo>
                <a:lnTo>
                  <a:pt x="11948" y="10963"/>
                </a:lnTo>
                <a:close/>
              </a:path>
            </a:pathLst>
          </a:custGeom>
          <a:ln w="12700">
            <a:miter lim="400000"/>
          </a:ln>
        </p:spPr>
      </p:pic>
      <p:pic>
        <p:nvPicPr>
          <p:cNvPr id="578" name="pasted-image.png" descr="pasted-image.png"/>
          <p:cNvPicPr>
            <a:picLocks noChangeAspect="1"/>
          </p:cNvPicPr>
          <p:nvPr/>
        </p:nvPicPr>
        <p:blipFill>
          <a:blip r:embed="rId3">
            <a:extLst/>
          </a:blip>
          <a:srcRect l="3426" t="3365" r="3024" b="3384"/>
          <a:stretch>
            <a:fillRect/>
          </a:stretch>
        </p:blipFill>
        <p:spPr>
          <a:xfrm>
            <a:off x="13785694" y="4660853"/>
            <a:ext cx="7662572" cy="7659454"/>
          </a:xfrm>
          <a:custGeom>
            <a:avLst/>
            <a:gdLst/>
            <a:ahLst/>
            <a:cxnLst>
              <a:cxn ang="0">
                <a:pos x="wd2" y="hd2"/>
              </a:cxn>
              <a:cxn ang="5400000">
                <a:pos x="wd2" y="hd2"/>
              </a:cxn>
              <a:cxn ang="10800000">
                <a:pos x="wd2" y="hd2"/>
              </a:cxn>
              <a:cxn ang="16200000">
                <a:pos x="wd2" y="hd2"/>
              </a:cxn>
            </a:cxnLst>
            <a:rect l="0" t="0" r="r" b="b"/>
            <a:pathLst>
              <a:path w="21534" h="21552" fill="norm" stroke="1" extrusionOk="0">
                <a:moveTo>
                  <a:pt x="1117" y="0"/>
                </a:moveTo>
                <a:cubicBezTo>
                  <a:pt x="929" y="5"/>
                  <a:pt x="720" y="50"/>
                  <a:pt x="535" y="132"/>
                </a:cubicBezTo>
                <a:cubicBezTo>
                  <a:pt x="293" y="239"/>
                  <a:pt x="201" y="331"/>
                  <a:pt x="98" y="570"/>
                </a:cubicBezTo>
                <a:cubicBezTo>
                  <a:pt x="-61" y="938"/>
                  <a:pt x="-21" y="1543"/>
                  <a:pt x="178" y="1816"/>
                </a:cubicBezTo>
                <a:cubicBezTo>
                  <a:pt x="462" y="2204"/>
                  <a:pt x="1159" y="2363"/>
                  <a:pt x="1593" y="2139"/>
                </a:cubicBezTo>
                <a:lnTo>
                  <a:pt x="1792" y="2036"/>
                </a:lnTo>
                <a:lnTo>
                  <a:pt x="5799" y="6047"/>
                </a:lnTo>
                <a:cubicBezTo>
                  <a:pt x="9296" y="9548"/>
                  <a:pt x="9796" y="10075"/>
                  <a:pt x="9734" y="10191"/>
                </a:cubicBezTo>
                <a:cubicBezTo>
                  <a:pt x="9694" y="10265"/>
                  <a:pt x="9679" y="10354"/>
                  <a:pt x="9701" y="10389"/>
                </a:cubicBezTo>
                <a:cubicBezTo>
                  <a:pt x="9723" y="10424"/>
                  <a:pt x="9708" y="10471"/>
                  <a:pt x="9669" y="10495"/>
                </a:cubicBezTo>
                <a:cubicBezTo>
                  <a:pt x="9578" y="10551"/>
                  <a:pt x="9576" y="11001"/>
                  <a:pt x="9665" y="11057"/>
                </a:cubicBezTo>
                <a:cubicBezTo>
                  <a:pt x="9702" y="11080"/>
                  <a:pt x="9713" y="11145"/>
                  <a:pt x="9691" y="11203"/>
                </a:cubicBezTo>
                <a:cubicBezTo>
                  <a:pt x="9640" y="11337"/>
                  <a:pt x="10207" y="11892"/>
                  <a:pt x="10342" y="11840"/>
                </a:cubicBezTo>
                <a:cubicBezTo>
                  <a:pt x="10396" y="11819"/>
                  <a:pt x="10471" y="11862"/>
                  <a:pt x="10510" y="11936"/>
                </a:cubicBezTo>
                <a:cubicBezTo>
                  <a:pt x="10555" y="12021"/>
                  <a:pt x="10580" y="13362"/>
                  <a:pt x="10580" y="15654"/>
                </a:cubicBezTo>
                <a:lnTo>
                  <a:pt x="10580" y="19239"/>
                </a:lnTo>
                <a:lnTo>
                  <a:pt x="10308" y="19379"/>
                </a:lnTo>
                <a:cubicBezTo>
                  <a:pt x="9780" y="19648"/>
                  <a:pt x="9529" y="20129"/>
                  <a:pt x="9621" y="20694"/>
                </a:cubicBezTo>
                <a:cubicBezTo>
                  <a:pt x="9675" y="21029"/>
                  <a:pt x="9974" y="21403"/>
                  <a:pt x="10250" y="21483"/>
                </a:cubicBezTo>
                <a:cubicBezTo>
                  <a:pt x="10410" y="21529"/>
                  <a:pt x="10588" y="21552"/>
                  <a:pt x="10754" y="21552"/>
                </a:cubicBezTo>
                <a:cubicBezTo>
                  <a:pt x="10920" y="21552"/>
                  <a:pt x="11075" y="21528"/>
                  <a:pt x="11190" y="21480"/>
                </a:cubicBezTo>
                <a:cubicBezTo>
                  <a:pt x="11299" y="21435"/>
                  <a:pt x="11406" y="21401"/>
                  <a:pt x="11430" y="21405"/>
                </a:cubicBezTo>
                <a:cubicBezTo>
                  <a:pt x="11523" y="21423"/>
                  <a:pt x="11795" y="21066"/>
                  <a:pt x="11829" y="20879"/>
                </a:cubicBezTo>
                <a:cubicBezTo>
                  <a:pt x="11888" y="20565"/>
                  <a:pt x="11861" y="20037"/>
                  <a:pt x="11779" y="19884"/>
                </a:cubicBezTo>
                <a:cubicBezTo>
                  <a:pt x="11713" y="19762"/>
                  <a:pt x="11763" y="19686"/>
                  <a:pt x="12166" y="19299"/>
                </a:cubicBezTo>
                <a:cubicBezTo>
                  <a:pt x="12420" y="19055"/>
                  <a:pt x="12657" y="18781"/>
                  <a:pt x="12694" y="18688"/>
                </a:cubicBezTo>
                <a:cubicBezTo>
                  <a:pt x="12730" y="18596"/>
                  <a:pt x="12778" y="18540"/>
                  <a:pt x="12802" y="18563"/>
                </a:cubicBezTo>
                <a:cubicBezTo>
                  <a:pt x="12826" y="18587"/>
                  <a:pt x="12955" y="18513"/>
                  <a:pt x="13088" y="18396"/>
                </a:cubicBezTo>
                <a:cubicBezTo>
                  <a:pt x="13355" y="18162"/>
                  <a:pt x="13349" y="18159"/>
                  <a:pt x="13792" y="18568"/>
                </a:cubicBezTo>
                <a:cubicBezTo>
                  <a:pt x="14037" y="18794"/>
                  <a:pt x="14130" y="18770"/>
                  <a:pt x="14173" y="18471"/>
                </a:cubicBezTo>
                <a:cubicBezTo>
                  <a:pt x="14186" y="18374"/>
                  <a:pt x="14239" y="18303"/>
                  <a:pt x="14288" y="18313"/>
                </a:cubicBezTo>
                <a:cubicBezTo>
                  <a:pt x="14426" y="18342"/>
                  <a:pt x="14650" y="18197"/>
                  <a:pt x="14650" y="18079"/>
                </a:cubicBezTo>
                <a:cubicBezTo>
                  <a:pt x="14650" y="18020"/>
                  <a:pt x="14606" y="17981"/>
                  <a:pt x="14552" y="17993"/>
                </a:cubicBezTo>
                <a:cubicBezTo>
                  <a:pt x="14497" y="18004"/>
                  <a:pt x="14374" y="17897"/>
                  <a:pt x="14277" y="17756"/>
                </a:cubicBezTo>
                <a:cubicBezTo>
                  <a:pt x="14126" y="17533"/>
                  <a:pt x="14114" y="17478"/>
                  <a:pt x="14190" y="17335"/>
                </a:cubicBezTo>
                <a:cubicBezTo>
                  <a:pt x="14239" y="17244"/>
                  <a:pt x="15161" y="16286"/>
                  <a:pt x="16242" y="15204"/>
                </a:cubicBezTo>
                <a:cubicBezTo>
                  <a:pt x="17322" y="14122"/>
                  <a:pt x="18228" y="13177"/>
                  <a:pt x="18255" y="13104"/>
                </a:cubicBezTo>
                <a:cubicBezTo>
                  <a:pt x="18282" y="13031"/>
                  <a:pt x="18324" y="12992"/>
                  <a:pt x="18350" y="13018"/>
                </a:cubicBezTo>
                <a:cubicBezTo>
                  <a:pt x="18410" y="13078"/>
                  <a:pt x="19008" y="12494"/>
                  <a:pt x="18962" y="12420"/>
                </a:cubicBezTo>
                <a:cubicBezTo>
                  <a:pt x="18943" y="12390"/>
                  <a:pt x="19016" y="12319"/>
                  <a:pt x="19124" y="12263"/>
                </a:cubicBezTo>
                <a:cubicBezTo>
                  <a:pt x="19231" y="12207"/>
                  <a:pt x="19409" y="12066"/>
                  <a:pt x="19519" y="11950"/>
                </a:cubicBezTo>
                <a:cubicBezTo>
                  <a:pt x="19711" y="11747"/>
                  <a:pt x="19725" y="11744"/>
                  <a:pt x="19954" y="11840"/>
                </a:cubicBezTo>
                <a:cubicBezTo>
                  <a:pt x="20084" y="11894"/>
                  <a:pt x="20295" y="11938"/>
                  <a:pt x="20423" y="11938"/>
                </a:cubicBezTo>
                <a:cubicBezTo>
                  <a:pt x="20681" y="11938"/>
                  <a:pt x="21287" y="11661"/>
                  <a:pt x="21273" y="11550"/>
                </a:cubicBezTo>
                <a:cubicBezTo>
                  <a:pt x="21268" y="11512"/>
                  <a:pt x="21324" y="11405"/>
                  <a:pt x="21397" y="11312"/>
                </a:cubicBezTo>
                <a:cubicBezTo>
                  <a:pt x="21494" y="11189"/>
                  <a:pt x="21539" y="10978"/>
                  <a:pt x="21534" y="10766"/>
                </a:cubicBezTo>
                <a:cubicBezTo>
                  <a:pt x="21529" y="10554"/>
                  <a:pt x="21473" y="10341"/>
                  <a:pt x="21370" y="10209"/>
                </a:cubicBezTo>
                <a:cubicBezTo>
                  <a:pt x="21283" y="10099"/>
                  <a:pt x="21228" y="9992"/>
                  <a:pt x="21247" y="9971"/>
                </a:cubicBezTo>
                <a:cubicBezTo>
                  <a:pt x="21314" y="9901"/>
                  <a:pt x="20655" y="9618"/>
                  <a:pt x="20423" y="9618"/>
                </a:cubicBezTo>
                <a:cubicBezTo>
                  <a:pt x="20295" y="9618"/>
                  <a:pt x="20084" y="9662"/>
                  <a:pt x="19954" y="9717"/>
                </a:cubicBezTo>
                <a:cubicBezTo>
                  <a:pt x="19725" y="9812"/>
                  <a:pt x="19711" y="9809"/>
                  <a:pt x="19519" y="9606"/>
                </a:cubicBezTo>
                <a:cubicBezTo>
                  <a:pt x="19409" y="9490"/>
                  <a:pt x="19231" y="9350"/>
                  <a:pt x="19124" y="9293"/>
                </a:cubicBezTo>
                <a:cubicBezTo>
                  <a:pt x="19016" y="9237"/>
                  <a:pt x="18943" y="9167"/>
                  <a:pt x="18962" y="9136"/>
                </a:cubicBezTo>
                <a:cubicBezTo>
                  <a:pt x="18981" y="9105"/>
                  <a:pt x="18856" y="8942"/>
                  <a:pt x="18684" y="8773"/>
                </a:cubicBezTo>
                <a:cubicBezTo>
                  <a:pt x="18512" y="8604"/>
                  <a:pt x="18369" y="8496"/>
                  <a:pt x="18367" y="8533"/>
                </a:cubicBezTo>
                <a:cubicBezTo>
                  <a:pt x="18366" y="8570"/>
                  <a:pt x="18319" y="8538"/>
                  <a:pt x="18263" y="8464"/>
                </a:cubicBezTo>
                <a:cubicBezTo>
                  <a:pt x="18172" y="8344"/>
                  <a:pt x="18173" y="8309"/>
                  <a:pt x="18267" y="8166"/>
                </a:cubicBezTo>
                <a:cubicBezTo>
                  <a:pt x="18326" y="8076"/>
                  <a:pt x="18352" y="8004"/>
                  <a:pt x="18324" y="8004"/>
                </a:cubicBezTo>
                <a:cubicBezTo>
                  <a:pt x="18296" y="8004"/>
                  <a:pt x="18380" y="7893"/>
                  <a:pt x="18511" y="7758"/>
                </a:cubicBezTo>
                <a:cubicBezTo>
                  <a:pt x="18764" y="7497"/>
                  <a:pt x="18746" y="7399"/>
                  <a:pt x="18440" y="7358"/>
                </a:cubicBezTo>
                <a:cubicBezTo>
                  <a:pt x="18343" y="7345"/>
                  <a:pt x="18264" y="7289"/>
                  <a:pt x="18262" y="7231"/>
                </a:cubicBezTo>
                <a:cubicBezTo>
                  <a:pt x="18255" y="7063"/>
                  <a:pt x="18153" y="6880"/>
                  <a:pt x="18065" y="6880"/>
                </a:cubicBezTo>
                <a:cubicBezTo>
                  <a:pt x="18021" y="6880"/>
                  <a:pt x="17865" y="7005"/>
                  <a:pt x="17719" y="7161"/>
                </a:cubicBezTo>
                <a:cubicBezTo>
                  <a:pt x="17512" y="7382"/>
                  <a:pt x="17427" y="7429"/>
                  <a:pt x="17332" y="7378"/>
                </a:cubicBezTo>
                <a:cubicBezTo>
                  <a:pt x="17266" y="7343"/>
                  <a:pt x="16438" y="6534"/>
                  <a:pt x="15492" y="5583"/>
                </a:cubicBezTo>
                <a:cubicBezTo>
                  <a:pt x="14547" y="4631"/>
                  <a:pt x="13683" y="3804"/>
                  <a:pt x="13574" y="3744"/>
                </a:cubicBezTo>
                <a:cubicBezTo>
                  <a:pt x="13464" y="3685"/>
                  <a:pt x="13393" y="3617"/>
                  <a:pt x="13416" y="3594"/>
                </a:cubicBezTo>
                <a:cubicBezTo>
                  <a:pt x="13476" y="3534"/>
                  <a:pt x="12887" y="2943"/>
                  <a:pt x="12814" y="2988"/>
                </a:cubicBezTo>
                <a:cubicBezTo>
                  <a:pt x="12782" y="3008"/>
                  <a:pt x="12727" y="2950"/>
                  <a:pt x="12691" y="2861"/>
                </a:cubicBezTo>
                <a:cubicBezTo>
                  <a:pt x="12656" y="2772"/>
                  <a:pt x="12420" y="2500"/>
                  <a:pt x="12166" y="2256"/>
                </a:cubicBezTo>
                <a:cubicBezTo>
                  <a:pt x="11763" y="1869"/>
                  <a:pt x="11713" y="1794"/>
                  <a:pt x="11779" y="1671"/>
                </a:cubicBezTo>
                <a:cubicBezTo>
                  <a:pt x="11861" y="1518"/>
                  <a:pt x="11888" y="991"/>
                  <a:pt x="11829" y="677"/>
                </a:cubicBezTo>
                <a:cubicBezTo>
                  <a:pt x="11795" y="491"/>
                  <a:pt x="11523" y="132"/>
                  <a:pt x="11430" y="150"/>
                </a:cubicBezTo>
                <a:cubicBezTo>
                  <a:pt x="11406" y="154"/>
                  <a:pt x="11293" y="118"/>
                  <a:pt x="11177" y="69"/>
                </a:cubicBezTo>
                <a:cubicBezTo>
                  <a:pt x="10897" y="-48"/>
                  <a:pt x="10254" y="19"/>
                  <a:pt x="10026" y="190"/>
                </a:cubicBezTo>
                <a:cubicBezTo>
                  <a:pt x="9928" y="263"/>
                  <a:pt x="9773" y="473"/>
                  <a:pt x="9681" y="658"/>
                </a:cubicBezTo>
                <a:lnTo>
                  <a:pt x="9512" y="995"/>
                </a:lnTo>
                <a:lnTo>
                  <a:pt x="8922" y="963"/>
                </a:lnTo>
                <a:cubicBezTo>
                  <a:pt x="8318" y="931"/>
                  <a:pt x="8130" y="856"/>
                  <a:pt x="8239" y="687"/>
                </a:cubicBezTo>
                <a:cubicBezTo>
                  <a:pt x="8272" y="635"/>
                  <a:pt x="8302" y="472"/>
                  <a:pt x="8305" y="327"/>
                </a:cubicBezTo>
                <a:cubicBezTo>
                  <a:pt x="8309" y="98"/>
                  <a:pt x="8287" y="65"/>
                  <a:pt x="8145" y="65"/>
                </a:cubicBezTo>
                <a:cubicBezTo>
                  <a:pt x="8004" y="65"/>
                  <a:pt x="7985" y="100"/>
                  <a:pt x="7985" y="335"/>
                </a:cubicBezTo>
                <a:cubicBezTo>
                  <a:pt x="7985" y="636"/>
                  <a:pt x="7784" y="883"/>
                  <a:pt x="7598" y="812"/>
                </a:cubicBezTo>
                <a:cubicBezTo>
                  <a:pt x="7510" y="778"/>
                  <a:pt x="7501" y="740"/>
                  <a:pt x="7561" y="628"/>
                </a:cubicBezTo>
                <a:cubicBezTo>
                  <a:pt x="7602" y="550"/>
                  <a:pt x="7619" y="487"/>
                  <a:pt x="7598" y="487"/>
                </a:cubicBezTo>
                <a:cubicBezTo>
                  <a:pt x="7576" y="487"/>
                  <a:pt x="7608" y="391"/>
                  <a:pt x="7668" y="275"/>
                </a:cubicBezTo>
                <a:lnTo>
                  <a:pt x="7777" y="65"/>
                </a:lnTo>
                <a:lnTo>
                  <a:pt x="7530" y="65"/>
                </a:lnTo>
                <a:cubicBezTo>
                  <a:pt x="7262" y="65"/>
                  <a:pt x="7223" y="110"/>
                  <a:pt x="7386" y="232"/>
                </a:cubicBezTo>
                <a:cubicBezTo>
                  <a:pt x="7475" y="299"/>
                  <a:pt x="7477" y="349"/>
                  <a:pt x="7396" y="582"/>
                </a:cubicBezTo>
                <a:cubicBezTo>
                  <a:pt x="7344" y="731"/>
                  <a:pt x="7259" y="881"/>
                  <a:pt x="7205" y="915"/>
                </a:cubicBezTo>
                <a:cubicBezTo>
                  <a:pt x="7151" y="949"/>
                  <a:pt x="6027" y="977"/>
                  <a:pt x="4707" y="977"/>
                </a:cubicBezTo>
                <a:lnTo>
                  <a:pt x="2306" y="979"/>
                </a:lnTo>
                <a:lnTo>
                  <a:pt x="2174" y="680"/>
                </a:lnTo>
                <a:cubicBezTo>
                  <a:pt x="2054" y="412"/>
                  <a:pt x="1738" y="39"/>
                  <a:pt x="1738" y="164"/>
                </a:cubicBezTo>
                <a:cubicBezTo>
                  <a:pt x="1738" y="192"/>
                  <a:pt x="1666" y="164"/>
                  <a:pt x="1580" y="104"/>
                </a:cubicBezTo>
                <a:cubicBezTo>
                  <a:pt x="1474" y="29"/>
                  <a:pt x="1306" y="-5"/>
                  <a:pt x="1117" y="0"/>
                </a:cubicBezTo>
                <a:close/>
                <a:moveTo>
                  <a:pt x="2302" y="1257"/>
                </a:moveTo>
                <a:lnTo>
                  <a:pt x="5931" y="1275"/>
                </a:lnTo>
                <a:lnTo>
                  <a:pt x="9561" y="1293"/>
                </a:lnTo>
                <a:lnTo>
                  <a:pt x="9659" y="1505"/>
                </a:lnTo>
                <a:cubicBezTo>
                  <a:pt x="9797" y="1804"/>
                  <a:pt x="10013" y="2025"/>
                  <a:pt x="10318" y="2181"/>
                </a:cubicBezTo>
                <a:lnTo>
                  <a:pt x="10580" y="2316"/>
                </a:lnTo>
                <a:lnTo>
                  <a:pt x="10580" y="2811"/>
                </a:lnTo>
                <a:cubicBezTo>
                  <a:pt x="10580" y="3388"/>
                  <a:pt x="10505" y="3580"/>
                  <a:pt x="10300" y="3527"/>
                </a:cubicBezTo>
                <a:cubicBezTo>
                  <a:pt x="10222" y="3506"/>
                  <a:pt x="10115" y="3526"/>
                  <a:pt x="10060" y="3571"/>
                </a:cubicBezTo>
                <a:cubicBezTo>
                  <a:pt x="9993" y="3627"/>
                  <a:pt x="9948" y="3632"/>
                  <a:pt x="9916" y="3581"/>
                </a:cubicBezTo>
                <a:cubicBezTo>
                  <a:pt x="9830" y="3442"/>
                  <a:pt x="9738" y="3508"/>
                  <a:pt x="9738" y="3711"/>
                </a:cubicBezTo>
                <a:cubicBezTo>
                  <a:pt x="9738" y="3835"/>
                  <a:pt x="9783" y="3931"/>
                  <a:pt x="9854" y="3959"/>
                </a:cubicBezTo>
                <a:cubicBezTo>
                  <a:pt x="9957" y="3998"/>
                  <a:pt x="9955" y="4019"/>
                  <a:pt x="9821" y="4144"/>
                </a:cubicBezTo>
                <a:cubicBezTo>
                  <a:pt x="9634" y="4319"/>
                  <a:pt x="9633" y="4365"/>
                  <a:pt x="9810" y="4526"/>
                </a:cubicBezTo>
                <a:cubicBezTo>
                  <a:pt x="9947" y="4650"/>
                  <a:pt x="9956" y="4649"/>
                  <a:pt x="10113" y="4502"/>
                </a:cubicBezTo>
                <a:lnTo>
                  <a:pt x="10273" y="4350"/>
                </a:lnTo>
                <a:lnTo>
                  <a:pt x="10426" y="4559"/>
                </a:lnTo>
                <a:cubicBezTo>
                  <a:pt x="10577" y="4763"/>
                  <a:pt x="10580" y="4808"/>
                  <a:pt x="10580" y="7126"/>
                </a:cubicBezTo>
                <a:cubicBezTo>
                  <a:pt x="10580" y="9476"/>
                  <a:pt x="10550" y="9797"/>
                  <a:pt x="10340" y="9717"/>
                </a:cubicBezTo>
                <a:cubicBezTo>
                  <a:pt x="10287" y="9696"/>
                  <a:pt x="10223" y="9713"/>
                  <a:pt x="10197" y="9755"/>
                </a:cubicBezTo>
                <a:cubicBezTo>
                  <a:pt x="10172" y="9796"/>
                  <a:pt x="10126" y="9829"/>
                  <a:pt x="10096" y="9829"/>
                </a:cubicBezTo>
                <a:cubicBezTo>
                  <a:pt x="10066" y="9829"/>
                  <a:pt x="9661" y="9448"/>
                  <a:pt x="9196" y="8982"/>
                </a:cubicBezTo>
                <a:cubicBezTo>
                  <a:pt x="8284" y="8068"/>
                  <a:pt x="8253" y="8002"/>
                  <a:pt x="8621" y="7730"/>
                </a:cubicBezTo>
                <a:cubicBezTo>
                  <a:pt x="8734" y="7647"/>
                  <a:pt x="8827" y="7519"/>
                  <a:pt x="8827" y="7448"/>
                </a:cubicBezTo>
                <a:cubicBezTo>
                  <a:pt x="8827" y="7127"/>
                  <a:pt x="8364" y="7078"/>
                  <a:pt x="8230" y="7385"/>
                </a:cubicBezTo>
                <a:cubicBezTo>
                  <a:pt x="8185" y="7487"/>
                  <a:pt x="8092" y="7549"/>
                  <a:pt x="7972" y="7558"/>
                </a:cubicBezTo>
                <a:cubicBezTo>
                  <a:pt x="7812" y="7570"/>
                  <a:pt x="7365" y="7152"/>
                  <a:pt x="4904" y="4687"/>
                </a:cubicBezTo>
                <a:lnTo>
                  <a:pt x="2024" y="1805"/>
                </a:lnTo>
                <a:lnTo>
                  <a:pt x="2164" y="1530"/>
                </a:lnTo>
                <a:lnTo>
                  <a:pt x="2302" y="1257"/>
                </a:lnTo>
                <a:close/>
                <a:moveTo>
                  <a:pt x="11489" y="2040"/>
                </a:moveTo>
                <a:lnTo>
                  <a:pt x="15489" y="6047"/>
                </a:lnTo>
                <a:lnTo>
                  <a:pt x="19491" y="10052"/>
                </a:lnTo>
                <a:lnTo>
                  <a:pt x="19351" y="10326"/>
                </a:lnTo>
                <a:lnTo>
                  <a:pt x="19210" y="10602"/>
                </a:lnTo>
                <a:lnTo>
                  <a:pt x="18697" y="10602"/>
                </a:lnTo>
                <a:cubicBezTo>
                  <a:pt x="18294" y="10602"/>
                  <a:pt x="18158" y="10575"/>
                  <a:pt x="18070" y="10477"/>
                </a:cubicBezTo>
                <a:cubicBezTo>
                  <a:pt x="17993" y="10392"/>
                  <a:pt x="17977" y="10320"/>
                  <a:pt x="18022" y="10249"/>
                </a:cubicBezTo>
                <a:cubicBezTo>
                  <a:pt x="18228" y="9922"/>
                  <a:pt x="17877" y="9543"/>
                  <a:pt x="17600" y="9794"/>
                </a:cubicBezTo>
                <a:cubicBezTo>
                  <a:pt x="17466" y="9915"/>
                  <a:pt x="17450" y="9916"/>
                  <a:pt x="17324" y="9802"/>
                </a:cubicBezTo>
                <a:cubicBezTo>
                  <a:pt x="17210" y="9699"/>
                  <a:pt x="17169" y="9693"/>
                  <a:pt x="17044" y="9771"/>
                </a:cubicBezTo>
                <a:cubicBezTo>
                  <a:pt x="16869" y="9881"/>
                  <a:pt x="16861" y="9923"/>
                  <a:pt x="17001" y="10039"/>
                </a:cubicBezTo>
                <a:cubicBezTo>
                  <a:pt x="17143" y="10157"/>
                  <a:pt x="17136" y="10200"/>
                  <a:pt x="16935" y="10417"/>
                </a:cubicBezTo>
                <a:lnTo>
                  <a:pt x="16764" y="10602"/>
                </a:lnTo>
                <a:lnTo>
                  <a:pt x="14342" y="10602"/>
                </a:lnTo>
                <a:cubicBezTo>
                  <a:pt x="11803" y="10602"/>
                  <a:pt x="11828" y="10606"/>
                  <a:pt x="11805" y="10292"/>
                </a:cubicBezTo>
                <a:cubicBezTo>
                  <a:pt x="11793" y="10126"/>
                  <a:pt x="11290" y="9671"/>
                  <a:pt x="11170" y="9717"/>
                </a:cubicBezTo>
                <a:cubicBezTo>
                  <a:pt x="11124" y="9735"/>
                  <a:pt x="11035" y="9695"/>
                  <a:pt x="10973" y="9626"/>
                </a:cubicBezTo>
                <a:cubicBezTo>
                  <a:pt x="10872" y="9515"/>
                  <a:pt x="10862" y="9123"/>
                  <a:pt x="10878" y="5904"/>
                </a:cubicBezTo>
                <a:lnTo>
                  <a:pt x="10896" y="2306"/>
                </a:lnTo>
                <a:lnTo>
                  <a:pt x="11192" y="2173"/>
                </a:lnTo>
                <a:lnTo>
                  <a:pt x="11489" y="2040"/>
                </a:lnTo>
                <a:close/>
                <a:moveTo>
                  <a:pt x="15567" y="10953"/>
                </a:moveTo>
                <a:lnTo>
                  <a:pt x="19210" y="10953"/>
                </a:lnTo>
                <a:lnTo>
                  <a:pt x="19349" y="11228"/>
                </a:lnTo>
                <a:lnTo>
                  <a:pt x="19491" y="11505"/>
                </a:lnTo>
                <a:lnTo>
                  <a:pt x="15642" y="15355"/>
                </a:lnTo>
                <a:cubicBezTo>
                  <a:pt x="13524" y="17474"/>
                  <a:pt x="11716" y="19275"/>
                  <a:pt x="11624" y="19356"/>
                </a:cubicBezTo>
                <a:cubicBezTo>
                  <a:pt x="11458" y="19504"/>
                  <a:pt x="11457" y="19504"/>
                  <a:pt x="11160" y="19371"/>
                </a:cubicBezTo>
                <a:lnTo>
                  <a:pt x="10862" y="19237"/>
                </a:lnTo>
                <a:lnTo>
                  <a:pt x="10862" y="18719"/>
                </a:lnTo>
                <a:cubicBezTo>
                  <a:pt x="10862" y="18219"/>
                  <a:pt x="10870" y="18193"/>
                  <a:pt x="11078" y="18045"/>
                </a:cubicBezTo>
                <a:cubicBezTo>
                  <a:pt x="11237" y="17931"/>
                  <a:pt x="11314" y="17912"/>
                  <a:pt x="11372" y="17970"/>
                </a:cubicBezTo>
                <a:cubicBezTo>
                  <a:pt x="11554" y="18153"/>
                  <a:pt x="11891" y="17975"/>
                  <a:pt x="11802" y="17743"/>
                </a:cubicBezTo>
                <a:cubicBezTo>
                  <a:pt x="11741" y="17582"/>
                  <a:pt x="11657" y="17599"/>
                  <a:pt x="11605" y="17785"/>
                </a:cubicBezTo>
                <a:cubicBezTo>
                  <a:pt x="11564" y="17932"/>
                  <a:pt x="11554" y="17934"/>
                  <a:pt x="11467" y="17821"/>
                </a:cubicBezTo>
                <a:cubicBezTo>
                  <a:pt x="11415" y="17754"/>
                  <a:pt x="11357" y="17716"/>
                  <a:pt x="11337" y="17736"/>
                </a:cubicBezTo>
                <a:cubicBezTo>
                  <a:pt x="11318" y="17756"/>
                  <a:pt x="11265" y="17726"/>
                  <a:pt x="11218" y="17670"/>
                </a:cubicBezTo>
                <a:cubicBezTo>
                  <a:pt x="11149" y="17587"/>
                  <a:pt x="11163" y="17550"/>
                  <a:pt x="11295" y="17478"/>
                </a:cubicBezTo>
                <a:cubicBezTo>
                  <a:pt x="11384" y="17429"/>
                  <a:pt x="11528" y="17397"/>
                  <a:pt x="11615" y="17408"/>
                </a:cubicBezTo>
                <a:cubicBezTo>
                  <a:pt x="11803" y="17430"/>
                  <a:pt x="11814" y="17363"/>
                  <a:pt x="11650" y="17163"/>
                </a:cubicBezTo>
                <a:cubicBezTo>
                  <a:pt x="11473" y="16947"/>
                  <a:pt x="11303" y="16907"/>
                  <a:pt x="11260" y="17070"/>
                </a:cubicBezTo>
                <a:cubicBezTo>
                  <a:pt x="11208" y="17269"/>
                  <a:pt x="11096" y="17235"/>
                  <a:pt x="10970" y="16983"/>
                </a:cubicBezTo>
                <a:cubicBezTo>
                  <a:pt x="10804" y="16649"/>
                  <a:pt x="10806" y="12115"/>
                  <a:pt x="10973" y="11930"/>
                </a:cubicBezTo>
                <a:cubicBezTo>
                  <a:pt x="11034" y="11862"/>
                  <a:pt x="11124" y="11822"/>
                  <a:pt x="11170" y="11840"/>
                </a:cubicBezTo>
                <a:cubicBezTo>
                  <a:pt x="11290" y="11886"/>
                  <a:pt x="11793" y="11430"/>
                  <a:pt x="11805" y="11264"/>
                </a:cubicBezTo>
                <a:cubicBezTo>
                  <a:pt x="11828" y="10945"/>
                  <a:pt x="11734" y="10953"/>
                  <a:pt x="15567" y="10953"/>
                </a:cubicBezTo>
                <a:close/>
              </a:path>
            </a:pathLst>
          </a:custGeom>
          <a:ln w="12700">
            <a:miter lim="400000"/>
          </a:ln>
        </p:spPr>
      </p:pic>
      <p:sp>
        <p:nvSpPr>
          <p:cNvPr id="579" name="Minimum Spanning Tree"/>
          <p:cNvSpPr/>
          <p:nvPr/>
        </p:nvSpPr>
        <p:spPr>
          <a:xfrm>
            <a:off x="14270211" y="12619032"/>
            <a:ext cx="66935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Minimum Spanning Tree</a:t>
            </a:r>
          </a:p>
        </p:txBody>
      </p:sp>
      <p:pic>
        <p:nvPicPr>
          <p:cNvPr id="580" name="key.jpg" descr="key.jpg"/>
          <p:cNvPicPr>
            <a:picLocks noChangeAspect="1"/>
          </p:cNvPicPr>
          <p:nvPr/>
        </p:nvPicPr>
        <p:blipFill>
          <a:blip r:embed="rId4">
            <a:extLst/>
          </a:blip>
          <a:srcRect l="9089" t="7771" r="7727" b="9224"/>
          <a:stretch>
            <a:fillRect/>
          </a:stretch>
        </p:blipFill>
        <p:spPr>
          <a:xfrm>
            <a:off x="22655445" y="312851"/>
            <a:ext cx="887037" cy="885084"/>
          </a:xfrm>
          <a:custGeom>
            <a:avLst/>
            <a:gdLst/>
            <a:ahLst/>
            <a:cxnLst>
              <a:cxn ang="0">
                <a:pos x="wd2" y="hd2"/>
              </a:cxn>
              <a:cxn ang="5400000">
                <a:pos x="wd2" y="hd2"/>
              </a:cxn>
              <a:cxn ang="10800000">
                <a:pos x="wd2" y="hd2"/>
              </a:cxn>
              <a:cxn ang="16200000">
                <a:pos x="wd2" y="hd2"/>
              </a:cxn>
            </a:cxnLst>
            <a:rect l="0" t="0" r="r" b="b"/>
            <a:pathLst>
              <a:path w="21559" h="21321" fill="norm" stroke="1" extrusionOk="0">
                <a:moveTo>
                  <a:pt x="15771" y="0"/>
                </a:moveTo>
                <a:cubicBezTo>
                  <a:pt x="12757" y="31"/>
                  <a:pt x="10442" y="2357"/>
                  <a:pt x="10688" y="5727"/>
                </a:cubicBezTo>
                <a:cubicBezTo>
                  <a:pt x="10723" y="6207"/>
                  <a:pt x="10735" y="6598"/>
                  <a:pt x="10669" y="6979"/>
                </a:cubicBezTo>
                <a:cubicBezTo>
                  <a:pt x="10686" y="7031"/>
                  <a:pt x="10699" y="7080"/>
                  <a:pt x="10717" y="7132"/>
                </a:cubicBezTo>
                <a:lnTo>
                  <a:pt x="10919" y="7734"/>
                </a:lnTo>
                <a:lnTo>
                  <a:pt x="10591" y="8069"/>
                </a:lnTo>
                <a:cubicBezTo>
                  <a:pt x="10587" y="8072"/>
                  <a:pt x="10577" y="8085"/>
                  <a:pt x="10572" y="8088"/>
                </a:cubicBezTo>
                <a:lnTo>
                  <a:pt x="9308" y="9321"/>
                </a:lnTo>
                <a:cubicBezTo>
                  <a:pt x="8513" y="10246"/>
                  <a:pt x="7304" y="11483"/>
                  <a:pt x="5431" y="13346"/>
                </a:cubicBezTo>
                <a:cubicBezTo>
                  <a:pt x="2446" y="16317"/>
                  <a:pt x="0" y="19019"/>
                  <a:pt x="0" y="19350"/>
                </a:cubicBezTo>
                <a:cubicBezTo>
                  <a:pt x="0" y="19681"/>
                  <a:pt x="315" y="20275"/>
                  <a:pt x="704" y="20660"/>
                </a:cubicBezTo>
                <a:cubicBezTo>
                  <a:pt x="1643" y="21591"/>
                  <a:pt x="2362" y="21543"/>
                  <a:pt x="3559" y="20469"/>
                </a:cubicBezTo>
                <a:cubicBezTo>
                  <a:pt x="3712" y="20332"/>
                  <a:pt x="3828" y="20224"/>
                  <a:pt x="3945" y="20134"/>
                </a:cubicBezTo>
                <a:cubicBezTo>
                  <a:pt x="4072" y="20017"/>
                  <a:pt x="4191" y="19914"/>
                  <a:pt x="4206" y="19914"/>
                </a:cubicBezTo>
                <a:cubicBezTo>
                  <a:pt x="4209" y="19914"/>
                  <a:pt x="4229" y="19939"/>
                  <a:pt x="4235" y="19943"/>
                </a:cubicBezTo>
                <a:cubicBezTo>
                  <a:pt x="4605" y="19761"/>
                  <a:pt x="4838" y="19935"/>
                  <a:pt x="5286" y="20469"/>
                </a:cubicBezTo>
                <a:cubicBezTo>
                  <a:pt x="5750" y="21024"/>
                  <a:pt x="6343" y="21303"/>
                  <a:pt x="6820" y="21320"/>
                </a:cubicBezTo>
                <a:cubicBezTo>
                  <a:pt x="7296" y="21338"/>
                  <a:pt x="7659" y="21083"/>
                  <a:pt x="7659" y="20545"/>
                </a:cubicBezTo>
                <a:cubicBezTo>
                  <a:pt x="7659" y="20489"/>
                  <a:pt x="7653" y="20436"/>
                  <a:pt x="7640" y="20373"/>
                </a:cubicBezTo>
                <a:cubicBezTo>
                  <a:pt x="7492" y="20175"/>
                  <a:pt x="7112" y="19766"/>
                  <a:pt x="6675" y="19331"/>
                </a:cubicBezTo>
                <a:lnTo>
                  <a:pt x="5710" y="18366"/>
                </a:lnTo>
                <a:lnTo>
                  <a:pt x="6318" y="17763"/>
                </a:lnTo>
                <a:lnTo>
                  <a:pt x="6926" y="17151"/>
                </a:lnTo>
                <a:lnTo>
                  <a:pt x="7090" y="17324"/>
                </a:lnTo>
                <a:cubicBezTo>
                  <a:pt x="7097" y="17330"/>
                  <a:pt x="7112" y="17325"/>
                  <a:pt x="7119" y="17333"/>
                </a:cubicBezTo>
                <a:cubicBezTo>
                  <a:pt x="7121" y="17335"/>
                  <a:pt x="7117" y="17340"/>
                  <a:pt x="7119" y="17343"/>
                </a:cubicBezTo>
                <a:lnTo>
                  <a:pt x="7292" y="17515"/>
                </a:lnTo>
                <a:cubicBezTo>
                  <a:pt x="7568" y="17614"/>
                  <a:pt x="7881" y="17818"/>
                  <a:pt x="8247" y="18146"/>
                </a:cubicBezTo>
                <a:cubicBezTo>
                  <a:pt x="9158" y="18963"/>
                  <a:pt x="9615" y="19055"/>
                  <a:pt x="10128" y="18547"/>
                </a:cubicBezTo>
                <a:cubicBezTo>
                  <a:pt x="10428" y="18249"/>
                  <a:pt x="10523" y="17974"/>
                  <a:pt x="10379" y="17610"/>
                </a:cubicBezTo>
                <a:cubicBezTo>
                  <a:pt x="10282" y="17478"/>
                  <a:pt x="9883" y="17056"/>
                  <a:pt x="9405" y="16578"/>
                </a:cubicBezTo>
                <a:lnTo>
                  <a:pt x="8691" y="15861"/>
                </a:lnTo>
                <a:cubicBezTo>
                  <a:pt x="8689" y="15860"/>
                  <a:pt x="8682" y="15852"/>
                  <a:pt x="8681" y="15851"/>
                </a:cubicBezTo>
                <a:lnTo>
                  <a:pt x="8460" y="15631"/>
                </a:lnTo>
                <a:lnTo>
                  <a:pt x="10177" y="13920"/>
                </a:lnTo>
                <a:cubicBezTo>
                  <a:pt x="10443" y="13641"/>
                  <a:pt x="10724" y="13365"/>
                  <a:pt x="11103" y="12983"/>
                </a:cubicBezTo>
                <a:cubicBezTo>
                  <a:pt x="11496" y="12586"/>
                  <a:pt x="11849" y="12252"/>
                  <a:pt x="12164" y="11970"/>
                </a:cubicBezTo>
                <a:lnTo>
                  <a:pt x="13678" y="10459"/>
                </a:lnTo>
                <a:lnTo>
                  <a:pt x="14151" y="10631"/>
                </a:lnTo>
                <a:cubicBezTo>
                  <a:pt x="14226" y="10658"/>
                  <a:pt x="14304" y="10685"/>
                  <a:pt x="14382" y="10708"/>
                </a:cubicBezTo>
                <a:cubicBezTo>
                  <a:pt x="14642" y="10672"/>
                  <a:pt x="14908" y="10667"/>
                  <a:pt x="15193" y="10708"/>
                </a:cubicBezTo>
                <a:cubicBezTo>
                  <a:pt x="19066" y="11267"/>
                  <a:pt x="21600" y="8073"/>
                  <a:pt x="21559" y="5029"/>
                </a:cubicBezTo>
                <a:cubicBezTo>
                  <a:pt x="21534" y="3202"/>
                  <a:pt x="20571" y="1425"/>
                  <a:pt x="18424" y="535"/>
                </a:cubicBezTo>
                <a:cubicBezTo>
                  <a:pt x="17511" y="157"/>
                  <a:pt x="16614" y="-9"/>
                  <a:pt x="15771" y="0"/>
                </a:cubicBezTo>
                <a:close/>
                <a:moveTo>
                  <a:pt x="16263" y="3069"/>
                </a:moveTo>
                <a:cubicBezTo>
                  <a:pt x="16835" y="3085"/>
                  <a:pt x="17260" y="3282"/>
                  <a:pt x="17691" y="3709"/>
                </a:cubicBezTo>
                <a:cubicBezTo>
                  <a:pt x="18032" y="4047"/>
                  <a:pt x="18366" y="4618"/>
                  <a:pt x="18289" y="4742"/>
                </a:cubicBezTo>
                <a:cubicBezTo>
                  <a:pt x="18269" y="4773"/>
                  <a:pt x="18280" y="4823"/>
                  <a:pt x="18318" y="4847"/>
                </a:cubicBezTo>
                <a:cubicBezTo>
                  <a:pt x="18356" y="4870"/>
                  <a:pt x="18395" y="5068"/>
                  <a:pt x="18395" y="5287"/>
                </a:cubicBezTo>
                <a:cubicBezTo>
                  <a:pt x="18395" y="5684"/>
                  <a:pt x="18275" y="6067"/>
                  <a:pt x="18067" y="6405"/>
                </a:cubicBezTo>
                <a:cubicBezTo>
                  <a:pt x="17978" y="6610"/>
                  <a:pt x="17861" y="6791"/>
                  <a:pt x="17710" y="6941"/>
                </a:cubicBezTo>
                <a:cubicBezTo>
                  <a:pt x="17171" y="7475"/>
                  <a:pt x="16478" y="7613"/>
                  <a:pt x="15829" y="7486"/>
                </a:cubicBezTo>
                <a:cubicBezTo>
                  <a:pt x="15460" y="7451"/>
                  <a:pt x="15200" y="7355"/>
                  <a:pt x="14874" y="7142"/>
                </a:cubicBezTo>
                <a:cubicBezTo>
                  <a:pt x="14568" y="6941"/>
                  <a:pt x="14327" y="6680"/>
                  <a:pt x="14160" y="6386"/>
                </a:cubicBezTo>
                <a:cubicBezTo>
                  <a:pt x="13894" y="5982"/>
                  <a:pt x="13774" y="5501"/>
                  <a:pt x="13890" y="5019"/>
                </a:cubicBezTo>
                <a:cubicBezTo>
                  <a:pt x="13947" y="4537"/>
                  <a:pt x="14163" y="4077"/>
                  <a:pt x="14546" y="3709"/>
                </a:cubicBezTo>
                <a:cubicBezTo>
                  <a:pt x="14980" y="3291"/>
                  <a:pt x="15396" y="3111"/>
                  <a:pt x="16003" y="3078"/>
                </a:cubicBezTo>
                <a:cubicBezTo>
                  <a:pt x="16091" y="3073"/>
                  <a:pt x="16182" y="3067"/>
                  <a:pt x="16263" y="3069"/>
                </a:cubicBezTo>
                <a:close/>
              </a:path>
            </a:pathLst>
          </a:cu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2" name="Kruskal's algorithm: Finds a MST in a given graph.…"/>
          <p:cNvSpPr/>
          <p:nvPr>
            <p:ph type="body" idx="1"/>
          </p:nvPr>
        </p:nvSpPr>
        <p:spPr>
          <a:xfrm>
            <a:off x="960988" y="2590800"/>
            <a:ext cx="22462024" cy="10363200"/>
          </a:xfrm>
          <a:prstGeom prst="rect">
            <a:avLst/>
          </a:prstGeom>
        </p:spPr>
        <p:txBody>
          <a:bodyPr/>
          <a:lstStyle/>
          <a:p>
            <a:pPr marL="446564" indent="-446564" defTabSz="1773936">
              <a:defRPr b="1" sz="5820"/>
            </a:pPr>
            <a:r>
              <a:t>Kruskal's algorithm</a:t>
            </a:r>
            <a:r>
              <a:rPr b="0"/>
              <a:t>: Finds a MST in a given graph.</a:t>
            </a:r>
            <a:endParaRPr b="0"/>
          </a:p>
          <a:p>
            <a:pPr lvl="1" marL="440405" indent="-106252" defTabSz="1773936">
              <a:spcBef>
                <a:spcPts val="1000"/>
              </a:spcBef>
              <a:buSzTx/>
              <a:buNone/>
              <a:defRPr sz="5820"/>
            </a:pPr>
          </a:p>
          <a:p>
            <a:pPr lvl="1" marL="440405" indent="-106252" defTabSz="1773936">
              <a:spcBef>
                <a:spcPts val="1000"/>
              </a:spcBef>
              <a:buSzTx/>
              <a:buNone/>
              <a:defRPr sz="5820"/>
            </a:pPr>
            <a:r>
              <a:t>function </a:t>
            </a:r>
            <a:r>
              <a:rPr b="1"/>
              <a:t>kruskal</a:t>
            </a:r>
            <a:r>
              <a:t>(graph):</a:t>
            </a:r>
          </a:p>
          <a:p>
            <a:pPr lvl="1" marL="440405" indent="-106252" defTabSz="1773936">
              <a:spcBef>
                <a:spcPts val="1000"/>
              </a:spcBef>
              <a:buSzTx/>
              <a:buNone/>
              <a:defRPr sz="5820"/>
            </a:pPr>
            <a:r>
              <a:t>	Remove all edges from the graph.</a:t>
            </a:r>
          </a:p>
          <a:p>
            <a:pPr lvl="1" marL="440405" indent="-106252" defTabSz="1773936">
              <a:spcBef>
                <a:spcPts val="1000"/>
              </a:spcBef>
              <a:buSzTx/>
              <a:buNone/>
              <a:defRPr sz="5820"/>
            </a:pPr>
            <a:r>
              <a:t>	Place all edges into a </a:t>
            </a:r>
            <a:r>
              <a:rPr b="1">
                <a:solidFill>
                  <a:srgbClr val="604A7B"/>
                </a:solidFill>
              </a:rPr>
              <a:t>priority queue </a:t>
            </a:r>
            <a:r>
              <a:t>based on their weight (cost).</a:t>
            </a:r>
          </a:p>
          <a:p>
            <a:pPr lvl="1" marL="440405" indent="-106252" defTabSz="1773936">
              <a:spcBef>
                <a:spcPts val="1000"/>
              </a:spcBef>
              <a:buSzTx/>
              <a:buNone/>
              <a:defRPr sz="5820"/>
            </a:pPr>
            <a:r>
              <a:t>	While the priority queue is not empty:</a:t>
            </a:r>
          </a:p>
          <a:p>
            <a:pPr lvl="1" marL="440405" indent="-106252" defTabSz="1773936">
              <a:spcBef>
                <a:spcPts val="1000"/>
              </a:spcBef>
              <a:buSzTx/>
              <a:buNone/>
              <a:defRPr sz="5820"/>
            </a:pPr>
            <a:r>
              <a:t>		Dequeue an edge </a:t>
            </a:r>
            <a:r>
              <a:rPr i="1"/>
              <a:t>e</a:t>
            </a:r>
            <a:r>
              <a:t> from the priority queue.</a:t>
            </a:r>
          </a:p>
          <a:p>
            <a:pPr lvl="1" marL="440405" indent="-106252" defTabSz="1773936">
              <a:spcBef>
                <a:spcPts val="1000"/>
              </a:spcBef>
              <a:buSzTx/>
              <a:buNone/>
              <a:defRPr sz="5820"/>
            </a:pPr>
            <a:r>
              <a:t>		If </a:t>
            </a:r>
            <a:r>
              <a:rPr i="1"/>
              <a:t>e</a:t>
            </a:r>
            <a:r>
              <a:t>'s endpoints aren't already connected to one another,</a:t>
            </a:r>
            <a:br/>
            <a:r>
              <a:t>		add that edge into the graph.</a:t>
            </a:r>
          </a:p>
          <a:p>
            <a:pPr lvl="1" marL="440405" indent="-106252" defTabSz="1773936">
              <a:spcBef>
                <a:spcPts val="1000"/>
              </a:spcBef>
              <a:buSzTx/>
              <a:buNone/>
              <a:defRPr sz="5820"/>
            </a:pPr>
            <a:r>
              <a:t>		Otherwise, skip the edge.</a:t>
            </a:r>
          </a:p>
        </p:txBody>
      </p:sp>
      <p:sp>
        <p:nvSpPr>
          <p:cNvPr id="583" name="Kruskal's Algorithm to find a Minimum Spanning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Kruskal's Algorithm to find a Minimum Spanning Tree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5" name="In what order would Kruskal's algorithm visit the edges in the graph below?  What MST would it produce?…"/>
          <p:cNvSpPr/>
          <p:nvPr>
            <p:ph type="body" idx="1"/>
          </p:nvPr>
        </p:nvSpPr>
        <p:spPr>
          <a:prstGeom prst="rect">
            <a:avLst/>
          </a:prstGeom>
        </p:spPr>
        <p:txBody>
          <a:bodyPr/>
          <a:lstStyle/>
          <a:p>
            <a:pPr marL="428149" indent="-428149" defTabSz="1700783">
              <a:spcBef>
                <a:spcPts val="1000"/>
              </a:spcBef>
              <a:defRPr sz="4464"/>
            </a:pPr>
            <a:r>
              <a:t>In what order would Kruskal's algorithm visit the edges</a:t>
            </a:r>
            <a:br/>
            <a:r>
              <a:t>in the graph below?  What MST would it produce?</a:t>
            </a:r>
          </a:p>
          <a:p>
            <a:pPr lvl="1" marL="422244" indent="-101871" defTabSz="1700783">
              <a:spcBef>
                <a:spcPts val="900"/>
              </a:spcBef>
              <a:buSzTx/>
              <a:buNone/>
              <a:defRPr sz="4092"/>
            </a:pPr>
          </a:p>
          <a:p>
            <a:pPr lvl="1" marL="422244" indent="-101871" defTabSz="1700783">
              <a:lnSpc>
                <a:spcPct val="80000"/>
              </a:lnSpc>
              <a:spcBef>
                <a:spcPts val="700"/>
              </a:spcBef>
              <a:buSzTx/>
              <a:buNone/>
              <a:defRPr sz="2976"/>
            </a:pPr>
            <a:r>
              <a:t>function </a:t>
            </a:r>
            <a:r>
              <a:rPr b="1"/>
              <a:t>kruskal</a:t>
            </a:r>
            <a:r>
              <a:t>(graph):</a:t>
            </a:r>
            <a:endParaRPr sz="4092"/>
          </a:p>
          <a:p>
            <a:pPr lvl="1" marL="422244" indent="-101871" defTabSz="1700783">
              <a:lnSpc>
                <a:spcPct val="80000"/>
              </a:lnSpc>
              <a:spcBef>
                <a:spcPts val="700"/>
              </a:spcBef>
              <a:buSzTx/>
              <a:buNone/>
              <a:defRPr sz="2976"/>
            </a:pPr>
            <a:r>
              <a:t>	Remove all edges from the graph.</a:t>
            </a:r>
            <a:endParaRPr sz="4092"/>
          </a:p>
          <a:p>
            <a:pPr lvl="1" marL="422244" indent="-101871" defTabSz="1700783">
              <a:lnSpc>
                <a:spcPct val="80000"/>
              </a:lnSpc>
              <a:spcBef>
                <a:spcPts val="700"/>
              </a:spcBef>
              <a:buSzTx/>
              <a:buNone/>
              <a:defRPr sz="2976"/>
            </a:pPr>
            <a:r>
              <a:t>	Place all edges into a priority queue</a:t>
            </a:r>
            <a:br/>
            <a:r>
              <a:t>    based on their weight (cost).</a:t>
            </a:r>
            <a:endParaRPr sz="4092"/>
          </a:p>
          <a:p>
            <a:pPr lvl="1" marL="422244" indent="-101871" defTabSz="1700783">
              <a:lnSpc>
                <a:spcPct val="80000"/>
              </a:lnSpc>
              <a:spcBef>
                <a:spcPts val="700"/>
              </a:spcBef>
              <a:buSzTx/>
              <a:buNone/>
              <a:defRPr sz="2976"/>
            </a:pPr>
            <a:r>
              <a:t>	While the priority queue is not empty:</a:t>
            </a:r>
            <a:endParaRPr sz="4092"/>
          </a:p>
          <a:p>
            <a:pPr lvl="1" marL="422244" indent="-101871" defTabSz="1700783">
              <a:lnSpc>
                <a:spcPct val="80000"/>
              </a:lnSpc>
              <a:spcBef>
                <a:spcPts val="700"/>
              </a:spcBef>
              <a:buSzTx/>
              <a:buNone/>
              <a:defRPr sz="2976"/>
            </a:pPr>
            <a:r>
              <a:t>		Dequeue an edge </a:t>
            </a:r>
            <a:r>
              <a:rPr i="1"/>
              <a:t>e</a:t>
            </a:r>
            <a:r>
              <a:t> from the priority queue.</a:t>
            </a:r>
            <a:endParaRPr sz="4092"/>
          </a:p>
          <a:p>
            <a:pPr lvl="1" marL="422244" indent="-101871" defTabSz="1700783">
              <a:lnSpc>
                <a:spcPct val="80000"/>
              </a:lnSpc>
              <a:spcBef>
                <a:spcPts val="700"/>
              </a:spcBef>
              <a:buSzTx/>
              <a:buNone/>
              <a:defRPr sz="2976"/>
            </a:pPr>
            <a:r>
              <a:t>		If </a:t>
            </a:r>
            <a:r>
              <a:rPr i="1"/>
              <a:t>e</a:t>
            </a:r>
            <a:r>
              <a:t>'s endpoints aren't already connected,</a:t>
            </a:r>
            <a:br/>
            <a:r>
              <a:t>	    add that edge into the graph.</a:t>
            </a:r>
            <a:endParaRPr sz="4092"/>
          </a:p>
          <a:p>
            <a:pPr lvl="1" marL="422244" indent="-101871" defTabSz="1700783">
              <a:lnSpc>
                <a:spcPct val="80000"/>
              </a:lnSpc>
              <a:spcBef>
                <a:spcPts val="700"/>
              </a:spcBef>
              <a:buSzTx/>
              <a:buNone/>
              <a:defRPr sz="2976"/>
            </a:pPr>
            <a:r>
              <a:t>		Otherwise, skip the edge.</a:t>
            </a:r>
            <a:endParaRPr sz="4092"/>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0" indent="320372" defTabSz="1700783">
              <a:spcBef>
                <a:spcPts val="900"/>
              </a:spcBef>
              <a:buSzTx/>
              <a:buNone/>
              <a:defRPr sz="2976"/>
            </a:pPr>
          </a:p>
          <a:p>
            <a:pPr lvl="1" marL="0" indent="320372" defTabSz="1700783">
              <a:spcBef>
                <a:spcPts val="700"/>
              </a:spcBef>
              <a:buSzTx/>
              <a:buNone/>
              <a:defRPr sz="2976"/>
            </a:pPr>
            <a:r>
              <a:t>pq = {a:1, b:2, c:3, d:4, e:5, f:6, g:7, h:8, i:9, j:10, k:11, l:12, m:13, n:14, o:15, p:16, q:17, r:18}</a:t>
            </a:r>
          </a:p>
        </p:txBody>
      </p:sp>
      <p:grpSp>
        <p:nvGrpSpPr>
          <p:cNvPr id="632" name="Group"/>
          <p:cNvGrpSpPr/>
          <p:nvPr/>
        </p:nvGrpSpPr>
        <p:grpSpPr>
          <a:xfrm>
            <a:off x="11144495" y="3157485"/>
            <a:ext cx="9664700" cy="8999856"/>
            <a:chOff x="0" y="0"/>
            <a:chExt cx="9664699" cy="8999855"/>
          </a:xfrm>
        </p:grpSpPr>
        <p:sp>
          <p:nvSpPr>
            <p:cNvPr id="586"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7" name="Line"/>
            <p:cNvSpPr/>
            <p:nvPr/>
          </p:nvSpPr>
          <p:spPr>
            <a:xfrm flipV="1">
              <a:off x="771524"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8"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9"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0"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1" name="Line"/>
            <p:cNvSpPr/>
            <p:nvPr/>
          </p:nvSpPr>
          <p:spPr>
            <a:xfrm>
              <a:off x="3511549" y="5988049"/>
              <a:ext cx="1955801"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2"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3"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4"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5" name="Line"/>
            <p:cNvSpPr/>
            <p:nvPr/>
          </p:nvSpPr>
          <p:spPr>
            <a:xfrm>
              <a:off x="8531225"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6"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7"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8"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9"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00"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01"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02"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03"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04"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5"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6"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7"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8"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9"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10"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11"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12"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13"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14"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615"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616"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617"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618"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619"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620"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621"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622"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623"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624"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625"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626"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627"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628"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629"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630"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631"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6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585"/>
                                        </p:tgtEl>
                                        <p:attrNameLst>
                                          <p:attrName>style.visibility</p:attrName>
                                        </p:attrNameLst>
                                      </p:cBhvr>
                                      <p:to>
                                        <p:strVal val="visible"/>
                                      </p:to>
                                    </p:set>
                                    <p:animEffect filter="dissolve" transition="in">
                                      <p:cBhvr>
                                        <p:cTn id="7" dur="2000"/>
                                        <p:tgtEl>
                                          <p:spTgt spid="5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85" grpId="1"/>
    </p:bldLst>
  </p:timing>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a:1</a:t>
            </a:r>
            <a:r>
              <a:t>, b:2, c:3, d:4, e:5, f:6, g:7, h:8, i:9, j:10, k:11, l:12, m:13, n:14, o:15, p:16, q:17, r:18}</a:t>
            </a:r>
          </a:p>
        </p:txBody>
      </p:sp>
      <p:grpSp>
        <p:nvGrpSpPr>
          <p:cNvPr id="682" name="Group"/>
          <p:cNvGrpSpPr/>
          <p:nvPr/>
        </p:nvGrpSpPr>
        <p:grpSpPr>
          <a:xfrm>
            <a:off x="11144495" y="3157485"/>
            <a:ext cx="9664700" cy="8999856"/>
            <a:chOff x="0" y="0"/>
            <a:chExt cx="9664699" cy="8999855"/>
          </a:xfrm>
        </p:grpSpPr>
        <p:sp>
          <p:nvSpPr>
            <p:cNvPr id="636"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7"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8"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9"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0"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1" name="Line"/>
            <p:cNvSpPr/>
            <p:nvPr/>
          </p:nvSpPr>
          <p:spPr>
            <a:xfrm>
              <a:off x="3511549" y="5988049"/>
              <a:ext cx="1955801"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2"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3"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4"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5" name="Line"/>
            <p:cNvSpPr/>
            <p:nvPr/>
          </p:nvSpPr>
          <p:spPr>
            <a:xfrm>
              <a:off x="8531225"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6"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7"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8"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9"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50"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51"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52"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53"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54"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5"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6"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7"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8"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9"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60"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61"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62"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63"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64"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665"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666"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667"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668"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669"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670"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671"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672"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673"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674"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675"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676"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677"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678"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679"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680"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681"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6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b:2</a:t>
            </a:r>
            <a:r>
              <a:t>, c:3, d:4, e:5, f:6, g:7, h:8, i:9, j:10, k:11, l:12, m:13, n:14, o:15, p:16, q:17, r:18}</a:t>
            </a:r>
          </a:p>
        </p:txBody>
      </p:sp>
      <p:grpSp>
        <p:nvGrpSpPr>
          <p:cNvPr id="732" name="Group"/>
          <p:cNvGrpSpPr/>
          <p:nvPr/>
        </p:nvGrpSpPr>
        <p:grpSpPr>
          <a:xfrm>
            <a:off x="11144495" y="3157485"/>
            <a:ext cx="9664700" cy="8999856"/>
            <a:chOff x="0" y="0"/>
            <a:chExt cx="9664699" cy="8999855"/>
          </a:xfrm>
        </p:grpSpPr>
        <p:sp>
          <p:nvSpPr>
            <p:cNvPr id="686"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7"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8"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9"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0"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1" name="Line"/>
            <p:cNvSpPr/>
            <p:nvPr/>
          </p:nvSpPr>
          <p:spPr>
            <a:xfrm>
              <a:off x="3511549" y="5988049"/>
              <a:ext cx="1955801"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2"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3"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4"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5"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6"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7"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8"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9"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00"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01"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02"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03"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04"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5"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6"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7"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8"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9"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10"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11"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12"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13"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14"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715"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716"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717"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718"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719"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720"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721"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722"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723"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724"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725"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726"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727"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728"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729"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730"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731"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7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c:3</a:t>
            </a:r>
            <a:r>
              <a:t>, d:4, e:5, f:6, g:7, h:8, i:9, j:10, k:11, l:12, m:13, n:14, o:15, p:16, q:17, r:18}</a:t>
            </a:r>
          </a:p>
        </p:txBody>
      </p:sp>
      <p:grpSp>
        <p:nvGrpSpPr>
          <p:cNvPr id="782" name="Group"/>
          <p:cNvGrpSpPr/>
          <p:nvPr/>
        </p:nvGrpSpPr>
        <p:grpSpPr>
          <a:xfrm>
            <a:off x="11144495" y="3157485"/>
            <a:ext cx="9664700" cy="8999856"/>
            <a:chOff x="0" y="0"/>
            <a:chExt cx="9664699" cy="8999855"/>
          </a:xfrm>
        </p:grpSpPr>
        <p:sp>
          <p:nvSpPr>
            <p:cNvPr id="736"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7"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8"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9"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0"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1"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2"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3"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4"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5"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6"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7"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8"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9"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50"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51"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52"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53"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54"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5"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6"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7"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8"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9"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60"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61"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62"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63"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64"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765"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766"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767"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768"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769"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770"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771"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772"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773"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774"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775"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776"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777"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778"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779"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780"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781"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7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d:4</a:t>
            </a:r>
            <a:r>
              <a:t>, e:5, f:6, g:7, h:8, i:9, j:10, k:11, l:12, m:13, n:14, o:15, p:16, q:17, r:18}</a:t>
            </a:r>
          </a:p>
        </p:txBody>
      </p:sp>
      <p:grpSp>
        <p:nvGrpSpPr>
          <p:cNvPr id="832" name="Group"/>
          <p:cNvGrpSpPr/>
          <p:nvPr/>
        </p:nvGrpSpPr>
        <p:grpSpPr>
          <a:xfrm>
            <a:off x="11144495" y="3157485"/>
            <a:ext cx="9664700" cy="8999856"/>
            <a:chOff x="0" y="0"/>
            <a:chExt cx="9664699" cy="8999855"/>
          </a:xfrm>
        </p:grpSpPr>
        <p:sp>
          <p:nvSpPr>
            <p:cNvPr id="786"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7"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8"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9"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0"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1"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2"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3"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4"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5"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6"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7"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8"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9"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00"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01"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02"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03"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04"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5"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6"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7"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8"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9"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10"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11"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12"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13"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14"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815"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816"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817"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818"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819"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820"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821"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822"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823"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824"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825"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826"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827"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828"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829"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830"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831"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8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e:5</a:t>
            </a:r>
            <a:r>
              <a:t>, f:6, g:7, h:8, i:9, j:10, k:11, l:12, m:13, n:14, o:15, p:16, q:17, r:18}</a:t>
            </a:r>
          </a:p>
        </p:txBody>
      </p:sp>
      <p:grpSp>
        <p:nvGrpSpPr>
          <p:cNvPr id="882" name="Group"/>
          <p:cNvGrpSpPr/>
          <p:nvPr/>
        </p:nvGrpSpPr>
        <p:grpSpPr>
          <a:xfrm>
            <a:off x="11144495" y="3157485"/>
            <a:ext cx="9664700" cy="8999856"/>
            <a:chOff x="0" y="0"/>
            <a:chExt cx="9664699" cy="8999855"/>
          </a:xfrm>
        </p:grpSpPr>
        <p:sp>
          <p:nvSpPr>
            <p:cNvPr id="836" name="Line"/>
            <p:cNvSpPr/>
            <p:nvPr/>
          </p:nvSpPr>
          <p:spPr>
            <a:xfrm flipH="1" flipV="1">
              <a:off x="3194050" y="6121401"/>
              <a:ext cx="3176" cy="16160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7"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8"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9"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0"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1"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2"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3"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4"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5"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6"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7"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8"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9"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50"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51"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52"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53"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54"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5"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6"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7"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8"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9"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60"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61"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62"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63"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64"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865"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866"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867"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868"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869"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870"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871"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872"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873"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874"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875"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876"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877"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878"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879"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880"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881"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8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f:6</a:t>
            </a:r>
            <a:r>
              <a:t>, g:7, h:8, i:9, j:10, k:11, l:12, m:13, n:14, o:15, p:16, q:17, r:18}</a:t>
            </a:r>
          </a:p>
        </p:txBody>
      </p:sp>
      <p:grpSp>
        <p:nvGrpSpPr>
          <p:cNvPr id="931" name="Group"/>
          <p:cNvGrpSpPr/>
          <p:nvPr/>
        </p:nvGrpSpPr>
        <p:grpSpPr>
          <a:xfrm>
            <a:off x="11144495" y="3157485"/>
            <a:ext cx="9664700" cy="8999856"/>
            <a:chOff x="0" y="0"/>
            <a:chExt cx="9664699" cy="8999855"/>
          </a:xfrm>
        </p:grpSpPr>
        <p:sp>
          <p:nvSpPr>
            <p:cNvPr id="88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9"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0"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1"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2"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3"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4"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5"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6"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7"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8"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9"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00"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01"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02"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03"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4"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5"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6"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7"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8"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9"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10"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11"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12"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13"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914"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915"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916"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917"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918"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919"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920"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921"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922"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923"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924"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925"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926"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927"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928"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929"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930"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932"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9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g:7</a:t>
            </a:r>
            <a:r>
              <a:t>, h:8, i:9, j:10, k:11, l:12, m:13, n:14, o:15, p:16, q:17, r:18}</a:t>
            </a:r>
          </a:p>
        </p:txBody>
      </p:sp>
      <p:grpSp>
        <p:nvGrpSpPr>
          <p:cNvPr id="981" name="Group"/>
          <p:cNvGrpSpPr/>
          <p:nvPr/>
        </p:nvGrpSpPr>
        <p:grpSpPr>
          <a:xfrm>
            <a:off x="11144495" y="3157485"/>
            <a:ext cx="9664700" cy="8999856"/>
            <a:chOff x="0" y="0"/>
            <a:chExt cx="9664699" cy="8999855"/>
          </a:xfrm>
        </p:grpSpPr>
        <p:sp>
          <p:nvSpPr>
            <p:cNvPr id="93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9" name="Line"/>
            <p:cNvSpPr/>
            <p:nvPr/>
          </p:nvSpPr>
          <p:spPr>
            <a:xfrm>
              <a:off x="5788024" y="6121399"/>
              <a:ext cx="1" cy="16160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0"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1"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2"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3"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4"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5"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6"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7"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8"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9"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50"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51"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52"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53"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4"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5"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6"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7"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8"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9"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60"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61"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62"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63"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964"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965"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966"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967"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968"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969"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970"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971"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972"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973"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974"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975"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976"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977"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978"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979"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980"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982"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9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h:8</a:t>
            </a:r>
            <a:r>
              <a:t>, i:9, j:10, k:11, l:12, m:13, n:14, o:15, p:16, q:17, r:18}</a:t>
            </a:r>
          </a:p>
        </p:txBody>
      </p:sp>
      <p:grpSp>
        <p:nvGrpSpPr>
          <p:cNvPr id="1030" name="Group"/>
          <p:cNvGrpSpPr/>
          <p:nvPr/>
        </p:nvGrpSpPr>
        <p:grpSpPr>
          <a:xfrm>
            <a:off x="11144495" y="3157485"/>
            <a:ext cx="9664700" cy="8999856"/>
            <a:chOff x="0" y="0"/>
            <a:chExt cx="9664699" cy="8999855"/>
          </a:xfrm>
        </p:grpSpPr>
        <p:sp>
          <p:nvSpPr>
            <p:cNvPr id="98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8"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9"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0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0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0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1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1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1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01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01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01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01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01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01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01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02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02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02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02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02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02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02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02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02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02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03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3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i:9</a:t>
            </a:r>
            <a:r>
              <a:t>, j:10, k:11, l:12, m:13, n:14, o:15, p:16, q:17, r:18}</a:t>
            </a:r>
          </a:p>
        </p:txBody>
      </p:sp>
      <p:grpSp>
        <p:nvGrpSpPr>
          <p:cNvPr id="1080" name="Group"/>
          <p:cNvGrpSpPr/>
          <p:nvPr/>
        </p:nvGrpSpPr>
        <p:grpSpPr>
          <a:xfrm>
            <a:off x="11144495" y="3157485"/>
            <a:ext cx="9664700" cy="8999856"/>
            <a:chOff x="0" y="0"/>
            <a:chExt cx="9664699" cy="8999855"/>
          </a:xfrm>
        </p:grpSpPr>
        <p:sp>
          <p:nvSpPr>
            <p:cNvPr id="103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9"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5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5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5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6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6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6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06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06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06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06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06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06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06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07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07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07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07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07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07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07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07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07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07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08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8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j:10</a:t>
            </a:r>
            <a:r>
              <a:t>, k:11, l:12, m:13, n:14, o:15, p:16, q:17, r:18}</a:t>
            </a:r>
          </a:p>
        </p:txBody>
      </p:sp>
      <p:grpSp>
        <p:nvGrpSpPr>
          <p:cNvPr id="1130" name="Group"/>
          <p:cNvGrpSpPr/>
          <p:nvPr/>
        </p:nvGrpSpPr>
        <p:grpSpPr>
          <a:xfrm>
            <a:off x="11144495" y="3157485"/>
            <a:ext cx="9664700" cy="8999856"/>
            <a:chOff x="0" y="0"/>
            <a:chExt cx="9664699" cy="8999855"/>
          </a:xfrm>
        </p:grpSpPr>
        <p:sp>
          <p:nvSpPr>
            <p:cNvPr id="108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5" name="Line"/>
            <p:cNvSpPr/>
            <p:nvPr/>
          </p:nvSpPr>
          <p:spPr>
            <a:xfrm>
              <a:off x="5788024" y="3683000"/>
              <a:ext cx="1" cy="14636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9"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0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0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0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1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1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1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11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11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11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11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11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11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11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12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12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12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12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12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12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12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12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12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12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13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3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k:11</a:t>
            </a:r>
            <a:r>
              <a:t>, l:12, m:13, n:14, o:15, p:16, q:17, r:18}</a:t>
            </a:r>
          </a:p>
        </p:txBody>
      </p:sp>
      <p:grpSp>
        <p:nvGrpSpPr>
          <p:cNvPr id="1180" name="Group"/>
          <p:cNvGrpSpPr/>
          <p:nvPr/>
        </p:nvGrpSpPr>
        <p:grpSpPr>
          <a:xfrm>
            <a:off x="11144495" y="3157485"/>
            <a:ext cx="9664700" cy="8999856"/>
            <a:chOff x="0" y="0"/>
            <a:chExt cx="9664699" cy="8999855"/>
          </a:xfrm>
        </p:grpSpPr>
        <p:sp>
          <p:nvSpPr>
            <p:cNvPr id="113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5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5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5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6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6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6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16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16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16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16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16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16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16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17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17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17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17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17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17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17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17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17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17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18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8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l:12</a:t>
            </a:r>
            <a:r>
              <a:t>, m:13, n:14, o:15, p:16, q:17, r:18}</a:t>
            </a:r>
          </a:p>
        </p:txBody>
      </p:sp>
      <p:grpSp>
        <p:nvGrpSpPr>
          <p:cNvPr id="1230" name="Group"/>
          <p:cNvGrpSpPr/>
          <p:nvPr/>
        </p:nvGrpSpPr>
        <p:grpSpPr>
          <a:xfrm>
            <a:off x="11144495" y="3157485"/>
            <a:ext cx="9664700" cy="8999856"/>
            <a:chOff x="0" y="0"/>
            <a:chExt cx="9664699" cy="8999855"/>
          </a:xfrm>
        </p:grpSpPr>
        <p:sp>
          <p:nvSpPr>
            <p:cNvPr id="118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8" name="Line"/>
            <p:cNvSpPr/>
            <p:nvPr/>
          </p:nvSpPr>
          <p:spPr>
            <a:xfrm>
              <a:off x="3683000" y="8226425"/>
              <a:ext cx="1616075" cy="0"/>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0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0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0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1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1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1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21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21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21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21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21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21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21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22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22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22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22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22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22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22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22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22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22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23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3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m:13</a:t>
            </a:r>
            <a:r>
              <a:t>, n:14, o:15, p:16, q:17, r:18}</a:t>
            </a:r>
          </a:p>
        </p:txBody>
      </p:sp>
      <p:grpSp>
        <p:nvGrpSpPr>
          <p:cNvPr id="1280" name="Group"/>
          <p:cNvGrpSpPr/>
          <p:nvPr/>
        </p:nvGrpSpPr>
        <p:grpSpPr>
          <a:xfrm>
            <a:off x="11144495" y="3157485"/>
            <a:ext cx="9664700" cy="8999856"/>
            <a:chOff x="0" y="0"/>
            <a:chExt cx="9664699" cy="8999855"/>
          </a:xfrm>
        </p:grpSpPr>
        <p:sp>
          <p:nvSpPr>
            <p:cNvPr id="123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5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51" name="Line"/>
            <p:cNvSpPr/>
            <p:nvPr/>
          </p:nvSpPr>
          <p:spPr>
            <a:xfrm>
              <a:off x="6105524" y="3549649"/>
              <a:ext cx="2105025" cy="1730376"/>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5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6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6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6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26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26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26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26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26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26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26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27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27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27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27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27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27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27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27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27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27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28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8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n:14</a:t>
            </a:r>
            <a:r>
              <a:t>, o:15, p:16, q:17, r:18}</a:t>
            </a:r>
          </a:p>
        </p:txBody>
      </p:sp>
      <p:grpSp>
        <p:nvGrpSpPr>
          <p:cNvPr id="1330" name="Group"/>
          <p:cNvGrpSpPr/>
          <p:nvPr/>
        </p:nvGrpSpPr>
        <p:grpSpPr>
          <a:xfrm>
            <a:off x="11144495" y="3157485"/>
            <a:ext cx="9664700" cy="8999856"/>
            <a:chOff x="0" y="0"/>
            <a:chExt cx="9664699" cy="8999855"/>
          </a:xfrm>
        </p:grpSpPr>
        <p:sp>
          <p:nvSpPr>
            <p:cNvPr id="128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0" name="Line"/>
            <p:cNvSpPr/>
            <p:nvPr/>
          </p:nvSpPr>
          <p:spPr>
            <a:xfrm flipV="1">
              <a:off x="6105525" y="5988051"/>
              <a:ext cx="2105025" cy="18827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0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0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0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1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1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1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31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31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31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31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31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31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31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32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32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32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32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32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32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32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32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32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32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33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3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o:15</a:t>
            </a:r>
            <a:r>
              <a:t>, p:16, q:17, r:18}</a:t>
            </a:r>
          </a:p>
        </p:txBody>
      </p:sp>
      <p:grpSp>
        <p:nvGrpSpPr>
          <p:cNvPr id="1380" name="Group"/>
          <p:cNvGrpSpPr/>
          <p:nvPr/>
        </p:nvGrpSpPr>
        <p:grpSpPr>
          <a:xfrm>
            <a:off x="11144495" y="3157485"/>
            <a:ext cx="9664700" cy="8999856"/>
            <a:chOff x="0" y="0"/>
            <a:chExt cx="9664699" cy="8999855"/>
          </a:xfrm>
        </p:grpSpPr>
        <p:sp>
          <p:nvSpPr>
            <p:cNvPr id="133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6" name="Line"/>
            <p:cNvSpPr/>
            <p:nvPr/>
          </p:nvSpPr>
          <p:spPr>
            <a:xfrm flipH="1">
              <a:off x="8531224" y="3654424"/>
              <a:ext cx="6351" cy="1492252"/>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7"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5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5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5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6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6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6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36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36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36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36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36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36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36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37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37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37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37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37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37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37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37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37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37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38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8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p:16</a:t>
            </a:r>
            <a:r>
              <a:t>, q:17, r:18}</a:t>
            </a:r>
          </a:p>
        </p:txBody>
      </p:sp>
      <p:grpSp>
        <p:nvGrpSpPr>
          <p:cNvPr id="1430" name="Group"/>
          <p:cNvGrpSpPr/>
          <p:nvPr/>
        </p:nvGrpSpPr>
        <p:grpSpPr>
          <a:xfrm>
            <a:off x="11144495" y="3157485"/>
            <a:ext cx="9664700" cy="8999856"/>
            <a:chOff x="0" y="0"/>
            <a:chExt cx="9664699" cy="8999855"/>
          </a:xfrm>
        </p:grpSpPr>
        <p:sp>
          <p:nvSpPr>
            <p:cNvPr id="138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7"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0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0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0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1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1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1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41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41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41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41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41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41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41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42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42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42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42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42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42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42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42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42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42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43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3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q:17</a:t>
            </a:r>
            <a:r>
              <a:t>, r:18}</a:t>
            </a:r>
          </a:p>
        </p:txBody>
      </p:sp>
      <p:grpSp>
        <p:nvGrpSpPr>
          <p:cNvPr id="1480" name="Group"/>
          <p:cNvGrpSpPr/>
          <p:nvPr/>
        </p:nvGrpSpPr>
        <p:grpSpPr>
          <a:xfrm>
            <a:off x="11144495" y="3157485"/>
            <a:ext cx="9664700" cy="8999856"/>
            <a:chOff x="0" y="0"/>
            <a:chExt cx="9664699" cy="8999855"/>
          </a:xfrm>
        </p:grpSpPr>
        <p:sp>
          <p:nvSpPr>
            <p:cNvPr id="143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1"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7"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50" name="Line"/>
            <p:cNvSpPr/>
            <p:nvPr/>
          </p:nvSpPr>
          <p:spPr>
            <a:xfrm flipH="1">
              <a:off x="6105525" y="806449"/>
              <a:ext cx="2105025" cy="20351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5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5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6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6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6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46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46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46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46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46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46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46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47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47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47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47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47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47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47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47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47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47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48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8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8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5" name="In what order would Kruskal's algorithm visit the edges in the graph below?  What MST would it produce?…"/>
          <p:cNvSpPr/>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r:18</a:t>
            </a:r>
            <a:r>
              <a:t>}</a:t>
            </a:r>
          </a:p>
        </p:txBody>
      </p:sp>
      <p:grpSp>
        <p:nvGrpSpPr>
          <p:cNvPr id="1530" name="Group"/>
          <p:cNvGrpSpPr/>
          <p:nvPr/>
        </p:nvGrpSpPr>
        <p:grpSpPr>
          <a:xfrm>
            <a:off x="11144495" y="3157485"/>
            <a:ext cx="9664700" cy="8999856"/>
            <a:chOff x="0" y="0"/>
            <a:chExt cx="9664699" cy="8999855"/>
          </a:xfrm>
        </p:grpSpPr>
        <p:sp>
          <p:nvSpPr>
            <p:cNvPr id="148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8"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9"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0"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1" name="Line"/>
            <p:cNvSpPr/>
            <p:nvPr/>
          </p:nvSpPr>
          <p:spPr>
            <a:xfrm>
              <a:off x="6273800" y="5635625"/>
              <a:ext cx="1768475" cy="0"/>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5"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6"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7"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8"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9"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00"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01"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02"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3"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4"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5"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6"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7"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8"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9"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10"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11"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12"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513"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514"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515"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516"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517"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518"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519"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520"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521"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522"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523"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524"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525"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526"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527"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528"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529"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531"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532"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533"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5" name="In what order would Kruskal's algorithm visit the edges in the graph below?  What MST would it produce?…"/>
          <p:cNvSpPr/>
          <p:nvPr>
            <p:ph type="body" idx="1"/>
          </p:nvPr>
        </p:nvSpPr>
        <p:spPr>
          <a:prstGeom prst="rect">
            <a:avLst/>
          </a:prstGeom>
        </p:spPr>
        <p:txBody>
          <a:bodyPr/>
          <a:lstStyle/>
          <a:p>
            <a:pPr/>
            <a:r>
              <a:t>In what order would Kruskal's algorithm visit the edges</a:t>
            </a:r>
            <a:br/>
            <a:r>
              <a:t>in the graph below?  What MST would it produce?</a:t>
            </a:r>
          </a:p>
          <a:p>
            <a:pPr lvl="1" marL="454026" indent="-109539">
              <a:spcBef>
                <a:spcPts val="1000"/>
              </a:spcBef>
              <a:buSzTx/>
              <a:buNone/>
              <a:defRPr sz="4400"/>
            </a:pPr>
          </a:p>
          <a:p>
            <a:pPr lvl="1" marL="454026" indent="-109539">
              <a:lnSpc>
                <a:spcPct val="80000"/>
              </a:lnSpc>
              <a:spcBef>
                <a:spcPts val="700"/>
              </a:spcBef>
              <a:buSzTx/>
              <a:buNone/>
              <a:defRPr sz="3200"/>
            </a:pPr>
            <a:r>
              <a:t>function </a:t>
            </a:r>
            <a:r>
              <a:rPr b="1"/>
              <a:t>kruskal</a:t>
            </a:r>
            <a:r>
              <a:t>(graph):</a:t>
            </a:r>
            <a:endParaRPr sz="4400"/>
          </a:p>
          <a:p>
            <a:pPr lvl="1" marL="454026" indent="-109539">
              <a:lnSpc>
                <a:spcPct val="80000"/>
              </a:lnSpc>
              <a:spcBef>
                <a:spcPts val="700"/>
              </a:spcBef>
              <a:buSzTx/>
              <a:buNone/>
              <a:defRPr sz="3200"/>
            </a:pPr>
            <a:r>
              <a:t>	Remove all edges from the graph.</a:t>
            </a:r>
            <a:endParaRPr sz="4400"/>
          </a:p>
          <a:p>
            <a:pPr lvl="1" marL="454026" indent="-109539">
              <a:lnSpc>
                <a:spcPct val="80000"/>
              </a:lnSpc>
              <a:spcBef>
                <a:spcPts val="700"/>
              </a:spcBef>
              <a:buSzTx/>
              <a:buNone/>
              <a:defRPr sz="3200"/>
            </a:pPr>
            <a:r>
              <a:t>	Place all edges into a priority queue</a:t>
            </a:r>
            <a:br/>
            <a:r>
              <a:t>    based on their weight (cost).</a:t>
            </a:r>
            <a:endParaRPr sz="4400"/>
          </a:p>
          <a:p>
            <a:pPr lvl="1" marL="454026" indent="-109539">
              <a:lnSpc>
                <a:spcPct val="80000"/>
              </a:lnSpc>
              <a:spcBef>
                <a:spcPts val="700"/>
              </a:spcBef>
              <a:buSzTx/>
              <a:buNone/>
              <a:defRPr sz="3200"/>
            </a:pPr>
            <a:r>
              <a:t>	While the priority queue is not empty:</a:t>
            </a:r>
            <a:endParaRPr sz="4400"/>
          </a:p>
          <a:p>
            <a:pPr lvl="1" marL="454026" indent="-109539">
              <a:lnSpc>
                <a:spcPct val="80000"/>
              </a:lnSpc>
              <a:spcBef>
                <a:spcPts val="700"/>
              </a:spcBef>
              <a:buSzTx/>
              <a:buNone/>
              <a:defRPr sz="3200"/>
            </a:pPr>
            <a:r>
              <a:t>		Dequeue an edge </a:t>
            </a:r>
            <a:r>
              <a:rPr i="1"/>
              <a:t>e</a:t>
            </a:r>
            <a:r>
              <a:t> from the priority queue.</a:t>
            </a:r>
            <a:endParaRPr sz="4400"/>
          </a:p>
          <a:p>
            <a:pPr lvl="1" marL="454026" indent="-109539">
              <a:lnSpc>
                <a:spcPct val="80000"/>
              </a:lnSpc>
              <a:spcBef>
                <a:spcPts val="700"/>
              </a:spcBef>
              <a:buSzTx/>
              <a:buNone/>
              <a:defRPr sz="3200"/>
            </a:pPr>
            <a:r>
              <a:t>		If </a:t>
            </a:r>
            <a:r>
              <a:rPr i="1"/>
              <a:t>e</a:t>
            </a:r>
            <a:r>
              <a:t>'s endpoints aren't already connected,</a:t>
            </a:r>
            <a:br/>
            <a:r>
              <a:t>	    add that edge into the graph.</a:t>
            </a:r>
            <a:endParaRPr sz="4400"/>
          </a:p>
          <a:p>
            <a:pPr lvl="1" marL="454026" indent="-109539">
              <a:lnSpc>
                <a:spcPct val="80000"/>
              </a:lnSpc>
              <a:spcBef>
                <a:spcPts val="700"/>
              </a:spcBef>
              <a:buSzTx/>
              <a:buNone/>
              <a:defRPr sz="3200"/>
            </a:pPr>
            <a:r>
              <a:t>		Otherwise, skip the edge.</a:t>
            </a:r>
            <a:endParaRPr sz="4400"/>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0" indent="344486">
              <a:spcBef>
                <a:spcPts val="700"/>
              </a:spcBef>
              <a:buSzTx/>
              <a:buNone/>
              <a:defRPr sz="3200"/>
            </a:pPr>
            <a:r>
              <a:t>pq = {}</a:t>
            </a:r>
          </a:p>
        </p:txBody>
      </p:sp>
      <p:grpSp>
        <p:nvGrpSpPr>
          <p:cNvPr id="1573" name="Group"/>
          <p:cNvGrpSpPr/>
          <p:nvPr/>
        </p:nvGrpSpPr>
        <p:grpSpPr>
          <a:xfrm>
            <a:off x="11144495" y="3157485"/>
            <a:ext cx="9664700" cy="8999856"/>
            <a:chOff x="0" y="0"/>
            <a:chExt cx="9664699" cy="8999855"/>
          </a:xfrm>
        </p:grpSpPr>
        <p:sp>
          <p:nvSpPr>
            <p:cNvPr id="1536"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7"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8"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9"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40"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41"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42"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43"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44"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4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5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5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5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5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5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55" name="a:1"/>
            <p:cNvSpPr/>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556" name="b:2"/>
            <p:cNvSpPr/>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557" name="c:3"/>
            <p:cNvSpPr/>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558" name="d:4"/>
            <p:cNvSpPr/>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559" name="e:5"/>
            <p:cNvSpPr/>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560" name="f:6"/>
            <p:cNvSpPr/>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561" name="g:7"/>
            <p:cNvSpPr/>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562" name="h:8"/>
            <p:cNvSpPr/>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563" name="i:9"/>
            <p:cNvSpPr/>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564" name="j:10"/>
            <p:cNvSpPr/>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565" name="k:11"/>
            <p:cNvSpPr/>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566" name="l:12"/>
            <p:cNvSpPr/>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567" name="m:13"/>
            <p:cNvSpPr/>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568" name="n:14"/>
            <p:cNvSpPr/>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569" name="o:15"/>
            <p:cNvSpPr/>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570" name="p:16"/>
            <p:cNvSpPr/>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571" name="q:17"/>
            <p:cNvSpPr/>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572" name="r:18"/>
            <p:cNvSpPr/>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574"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6" name="Kruskal's algorithm would output the following MST:…"/>
          <p:cNvSpPr/>
          <p:nvPr>
            <p:ph type="body" idx="1"/>
          </p:nvPr>
        </p:nvSpPr>
        <p:spPr>
          <a:prstGeom prst="rect">
            <a:avLst/>
          </a:prstGeom>
        </p:spPr>
        <p:txBody>
          <a:bodyPr/>
          <a:lstStyle/>
          <a:p>
            <a:pPr/>
            <a:r>
              <a:t>Kruskal's algorithm would output the following MST:</a:t>
            </a:r>
          </a:p>
          <a:p>
            <a:pPr lvl="1" marL="798512" indent="-454025">
              <a:spcBef>
                <a:spcPts val="1000"/>
              </a:spcBef>
              <a:defRPr sz="4400"/>
            </a:pPr>
            <a:r>
              <a:t>{a, b, c, d, f, h, i, k, p}</a:t>
            </a:r>
          </a:p>
          <a:p>
            <a:pPr lvl="1" marL="798512" indent="-454025">
              <a:spcBef>
                <a:spcPts val="1000"/>
              </a:spcBef>
              <a:defRPr sz="4400"/>
            </a:pPr>
          </a:p>
          <a:p>
            <a:pPr/>
            <a:r>
              <a:t>The MST's total cost is:</a:t>
            </a:r>
          </a:p>
          <a:p>
            <a:pPr lvl="1" marL="454026" indent="-109539">
              <a:spcBef>
                <a:spcPts val="1000"/>
              </a:spcBef>
              <a:buSzTx/>
              <a:buNone/>
              <a:defRPr sz="4400"/>
            </a:pPr>
            <a:r>
              <a:t>	1+2+3+4+6+8+9+11+16 = 60</a:t>
            </a:r>
          </a:p>
        </p:txBody>
      </p:sp>
      <p:cxnSp>
        <p:nvCxnSpPr>
          <p:cNvPr id="1577" name="Connection Line"/>
          <p:cNvCxnSpPr>
            <a:stCxn id="1590" idx="0"/>
            <a:endCxn id="1586" idx="0"/>
          </p:cNvCxnSpPr>
          <p:nvPr/>
        </p:nvCxnSpPr>
        <p:spPr>
          <a:xfrm flipV="1">
            <a:off x="12034837" y="8682037"/>
            <a:ext cx="2741613" cy="25908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8" name="Connection Line"/>
          <p:cNvCxnSpPr>
            <a:stCxn id="1586" idx="0"/>
            <a:endCxn id="1587" idx="0"/>
          </p:cNvCxnSpPr>
          <p:nvPr/>
        </p:nvCxnSpPr>
        <p:spPr>
          <a:xfrm>
            <a:off x="14776450" y="8682037"/>
            <a:ext cx="2592388" cy="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9" name="Connection Line"/>
          <p:cNvCxnSpPr>
            <a:stCxn id="1586" idx="0"/>
            <a:endCxn id="1588" idx="0"/>
          </p:cNvCxnSpPr>
          <p:nvPr/>
        </p:nvCxnSpPr>
        <p:spPr>
          <a:xfrm>
            <a:off x="14776450" y="8682037"/>
            <a:ext cx="2592388" cy="25908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80" name="Connection Line"/>
          <p:cNvCxnSpPr>
            <a:stCxn id="1588" idx="0"/>
            <a:endCxn id="1592" idx="0"/>
          </p:cNvCxnSpPr>
          <p:nvPr/>
        </p:nvCxnSpPr>
        <p:spPr>
          <a:xfrm>
            <a:off x="17368837" y="11272837"/>
            <a:ext cx="2743201" cy="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81" name="Connection Line"/>
          <p:cNvCxnSpPr>
            <a:stCxn id="1591" idx="0"/>
            <a:endCxn id="1592" idx="0"/>
          </p:cNvCxnSpPr>
          <p:nvPr/>
        </p:nvCxnSpPr>
        <p:spPr>
          <a:xfrm>
            <a:off x="20112037" y="8682037"/>
            <a:ext cx="1" cy="25908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82" name="Connection Line"/>
          <p:cNvCxnSpPr>
            <a:stCxn id="1590" idx="0"/>
            <a:endCxn id="1589" idx="0"/>
          </p:cNvCxnSpPr>
          <p:nvPr/>
        </p:nvCxnSpPr>
        <p:spPr>
          <a:xfrm>
            <a:off x="12034837" y="11272837"/>
            <a:ext cx="2743201" cy="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83" name="Connection Line"/>
          <p:cNvCxnSpPr>
            <a:stCxn id="1595" idx="0"/>
            <a:endCxn id="1594" idx="0"/>
          </p:cNvCxnSpPr>
          <p:nvPr/>
        </p:nvCxnSpPr>
        <p:spPr>
          <a:xfrm>
            <a:off x="20112037" y="3500437"/>
            <a:ext cx="6351" cy="2714628"/>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84" name="Connection Line"/>
          <p:cNvCxnSpPr>
            <a:stCxn id="1593" idx="0"/>
            <a:endCxn id="1586" idx="0"/>
          </p:cNvCxnSpPr>
          <p:nvPr/>
        </p:nvCxnSpPr>
        <p:spPr>
          <a:xfrm flipH="1">
            <a:off x="14776450" y="6243637"/>
            <a:ext cx="2592388" cy="24384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85" name="Connection Line"/>
          <p:cNvCxnSpPr>
            <a:stCxn id="1593" idx="0"/>
            <a:endCxn id="1594" idx="0"/>
          </p:cNvCxnSpPr>
          <p:nvPr/>
        </p:nvCxnSpPr>
        <p:spPr>
          <a:xfrm flipV="1">
            <a:off x="17368837" y="6215064"/>
            <a:ext cx="2749551" cy="28574"/>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sp>
        <p:nvSpPr>
          <p:cNvPr id="1586" name="Circle"/>
          <p:cNvSpPr/>
          <p:nvPr/>
        </p:nvSpPr>
        <p:spPr>
          <a:xfrm>
            <a:off x="14325600" y="8229600"/>
            <a:ext cx="901700"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7" name="Circle"/>
          <p:cNvSpPr/>
          <p:nvPr/>
        </p:nvSpPr>
        <p:spPr>
          <a:xfrm>
            <a:off x="16916400" y="82296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8" name="Circle"/>
          <p:cNvSpPr/>
          <p:nvPr/>
        </p:nvSpPr>
        <p:spPr>
          <a:xfrm>
            <a:off x="169164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9" name="Circle"/>
          <p:cNvSpPr/>
          <p:nvPr/>
        </p:nvSpPr>
        <p:spPr>
          <a:xfrm>
            <a:off x="143256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90" name="Circle"/>
          <p:cNvSpPr/>
          <p:nvPr/>
        </p:nvSpPr>
        <p:spPr>
          <a:xfrm>
            <a:off x="115824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91" name="Circle"/>
          <p:cNvSpPr/>
          <p:nvPr/>
        </p:nvSpPr>
        <p:spPr>
          <a:xfrm>
            <a:off x="19659600" y="82296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92" name="Circle"/>
          <p:cNvSpPr/>
          <p:nvPr/>
        </p:nvSpPr>
        <p:spPr>
          <a:xfrm>
            <a:off x="196596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93" name="Circle"/>
          <p:cNvSpPr/>
          <p:nvPr/>
        </p:nvSpPr>
        <p:spPr>
          <a:xfrm>
            <a:off x="16916400" y="57912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94" name="Circle"/>
          <p:cNvSpPr/>
          <p:nvPr/>
        </p:nvSpPr>
        <p:spPr>
          <a:xfrm>
            <a:off x="19665950" y="5762626"/>
            <a:ext cx="904876" cy="904877"/>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95" name="Circle"/>
          <p:cNvSpPr/>
          <p:nvPr/>
        </p:nvSpPr>
        <p:spPr>
          <a:xfrm>
            <a:off x="19659600" y="30480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96" name="a:1"/>
          <p:cNvSpPr/>
          <p:nvPr/>
        </p:nvSpPr>
        <p:spPr>
          <a:xfrm>
            <a:off x="12642557" y="9324975"/>
            <a:ext cx="768643"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a:1</a:t>
            </a:r>
          </a:p>
        </p:txBody>
      </p:sp>
      <p:sp>
        <p:nvSpPr>
          <p:cNvPr id="1597" name="b:2"/>
          <p:cNvSpPr/>
          <p:nvPr/>
        </p:nvSpPr>
        <p:spPr>
          <a:xfrm>
            <a:off x="20292149" y="9601200"/>
            <a:ext cx="789851"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b:2</a:t>
            </a:r>
          </a:p>
        </p:txBody>
      </p:sp>
      <p:sp>
        <p:nvSpPr>
          <p:cNvPr id="1598" name="c:3"/>
          <p:cNvSpPr/>
          <p:nvPr/>
        </p:nvSpPr>
        <p:spPr>
          <a:xfrm>
            <a:off x="16021030" y="9296400"/>
            <a:ext cx="742971"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c:3</a:t>
            </a:r>
          </a:p>
        </p:txBody>
      </p:sp>
      <p:sp>
        <p:nvSpPr>
          <p:cNvPr id="1599" name="d:4"/>
          <p:cNvSpPr/>
          <p:nvPr/>
        </p:nvSpPr>
        <p:spPr>
          <a:xfrm>
            <a:off x="13107124" y="11306175"/>
            <a:ext cx="789851"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d:4</a:t>
            </a:r>
          </a:p>
        </p:txBody>
      </p:sp>
      <p:sp>
        <p:nvSpPr>
          <p:cNvPr id="1600" name="f:6"/>
          <p:cNvSpPr/>
          <p:nvPr/>
        </p:nvSpPr>
        <p:spPr>
          <a:xfrm>
            <a:off x="16024031" y="7924800"/>
            <a:ext cx="689169"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f:6</a:t>
            </a:r>
          </a:p>
        </p:txBody>
      </p:sp>
      <p:sp>
        <p:nvSpPr>
          <p:cNvPr id="1601" name="h:8"/>
          <p:cNvSpPr/>
          <p:nvPr/>
        </p:nvSpPr>
        <p:spPr>
          <a:xfrm>
            <a:off x="18564949" y="11306175"/>
            <a:ext cx="789851"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h:8</a:t>
            </a:r>
          </a:p>
        </p:txBody>
      </p:sp>
      <p:sp>
        <p:nvSpPr>
          <p:cNvPr id="1602" name="i:9"/>
          <p:cNvSpPr/>
          <p:nvPr/>
        </p:nvSpPr>
        <p:spPr>
          <a:xfrm>
            <a:off x="15414110" y="6705600"/>
            <a:ext cx="654567"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i:9</a:t>
            </a:r>
          </a:p>
        </p:txBody>
      </p:sp>
      <p:sp>
        <p:nvSpPr>
          <p:cNvPr id="1603" name="k:11"/>
          <p:cNvSpPr/>
          <p:nvPr/>
        </p:nvSpPr>
        <p:spPr>
          <a:xfrm>
            <a:off x="18517994" y="5486400"/>
            <a:ext cx="989206"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k:11</a:t>
            </a:r>
          </a:p>
        </p:txBody>
      </p:sp>
      <p:sp>
        <p:nvSpPr>
          <p:cNvPr id="1604" name="p:16"/>
          <p:cNvSpPr/>
          <p:nvPr/>
        </p:nvSpPr>
        <p:spPr>
          <a:xfrm>
            <a:off x="20225523" y="4419600"/>
            <a:ext cx="1021577"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p:16</a:t>
            </a:r>
          </a:p>
        </p:txBody>
      </p:sp>
      <p:sp>
        <p:nvSpPr>
          <p:cNvPr id="1605"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7" name="What data structures should we use to implement this algorithm?…"/>
          <p:cNvSpPr/>
          <p:nvPr>
            <p:ph type="body" idx="1"/>
          </p:nvPr>
        </p:nvSpPr>
        <p:spPr>
          <a:xfrm>
            <a:off x="448750" y="537937"/>
            <a:ext cx="23328467" cy="12369025"/>
          </a:xfrm>
          <a:prstGeom prst="rect">
            <a:avLst/>
          </a:prstGeom>
        </p:spPr>
        <p:txBody>
          <a:bodyPr/>
          <a:lstStyle/>
          <a:p>
            <a:pPr/>
            <a:r>
              <a:t>What data structures should we use to implement this algorithm?</a:t>
            </a:r>
          </a:p>
          <a:p>
            <a:pPr lvl="1" marL="798512" indent="-454025">
              <a:spcBef>
                <a:spcPts val="1000"/>
              </a:spcBef>
              <a:defRPr sz="4400"/>
            </a:pPr>
          </a:p>
          <a:p>
            <a:pPr lvl="1" marL="454026" indent="-109539">
              <a:lnSpc>
                <a:spcPct val="80000"/>
              </a:lnSpc>
              <a:spcBef>
                <a:spcPts val="1000"/>
              </a:spcBef>
              <a:buSzTx/>
              <a:buNone/>
              <a:defRPr sz="4400"/>
            </a:pPr>
            <a:r>
              <a:t>function </a:t>
            </a:r>
            <a:r>
              <a:rPr b="1"/>
              <a:t>kruskal</a:t>
            </a:r>
            <a:r>
              <a:t>(graph):</a:t>
            </a:r>
          </a:p>
          <a:p>
            <a:pPr lvl="1" marL="454026" indent="-109539">
              <a:lnSpc>
                <a:spcPct val="80000"/>
              </a:lnSpc>
              <a:spcBef>
                <a:spcPts val="1000"/>
              </a:spcBef>
              <a:buSzTx/>
              <a:buNone/>
              <a:defRPr sz="4400"/>
            </a:pPr>
            <a:r>
              <a:t>	Remove all edges from the graph.</a:t>
            </a:r>
          </a:p>
          <a:p>
            <a:pPr lvl="1" marL="454026" indent="-109539">
              <a:lnSpc>
                <a:spcPct val="80000"/>
              </a:lnSpc>
              <a:spcBef>
                <a:spcPts val="1000"/>
              </a:spcBef>
              <a:buSzTx/>
              <a:buNone/>
              <a:defRPr sz="4400"/>
            </a:pPr>
            <a:r>
              <a:t>	Place all edges into a </a:t>
            </a:r>
            <a:r>
              <a:rPr b="1" u="sng"/>
              <a:t>priority queue</a:t>
            </a:r>
            <a:br>
              <a:rPr b="1" u="sng"/>
            </a:br>
            <a:r>
              <a:t>    based on their weight (cost).</a:t>
            </a:r>
          </a:p>
          <a:p>
            <a:pPr lvl="1" marL="454026" indent="-109539">
              <a:lnSpc>
                <a:spcPct val="80000"/>
              </a:lnSpc>
              <a:spcBef>
                <a:spcPts val="1000"/>
              </a:spcBef>
              <a:buSzTx/>
              <a:buNone/>
              <a:defRPr sz="4400"/>
            </a:pPr>
            <a:r>
              <a:t>	While the priority queue is not empty:</a:t>
            </a:r>
          </a:p>
          <a:p>
            <a:pPr lvl="1" marL="454026" indent="-109539">
              <a:lnSpc>
                <a:spcPct val="80000"/>
              </a:lnSpc>
              <a:spcBef>
                <a:spcPts val="1000"/>
              </a:spcBef>
              <a:buSzTx/>
              <a:buNone/>
              <a:defRPr sz="4400"/>
            </a:pPr>
            <a:r>
              <a:t>		Dequeue an edge </a:t>
            </a:r>
            <a:r>
              <a:rPr i="1"/>
              <a:t>e</a:t>
            </a:r>
            <a:r>
              <a:t> from the priority queue.</a:t>
            </a:r>
          </a:p>
          <a:p>
            <a:pPr lvl="1" marL="454026" indent="-109539">
              <a:lnSpc>
                <a:spcPct val="80000"/>
              </a:lnSpc>
              <a:spcBef>
                <a:spcPts val="1000"/>
              </a:spcBef>
              <a:buSzTx/>
              <a:buNone/>
              <a:defRPr b="1" sz="4400"/>
            </a:pPr>
            <a:r>
              <a:t>		If </a:t>
            </a:r>
            <a:r>
              <a:rPr i="1"/>
              <a:t>e</a:t>
            </a:r>
            <a:r>
              <a:t>'s endpoints aren't already connected,</a:t>
            </a:r>
            <a:br/>
            <a:r>
              <a:t>	    add that edge into the graph.</a:t>
            </a:r>
          </a:p>
          <a:p>
            <a:pPr lvl="1" marL="454026" indent="-109539">
              <a:lnSpc>
                <a:spcPct val="80000"/>
              </a:lnSpc>
              <a:spcBef>
                <a:spcPts val="1000"/>
              </a:spcBef>
              <a:buSzTx/>
              <a:buNone/>
              <a:defRPr sz="4400"/>
            </a:pPr>
            <a:r>
              <a:t>		Otherwise, skip the edge.</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9" name="Slide Number"/>
          <p:cNvSpPr/>
          <p:nvPr>
            <p:ph type="sldNum" sz="quarter" idx="2"/>
          </p:nvPr>
        </p:nvSpPr>
        <p:spPr>
          <a:xfrm>
            <a:off x="20630951" y="13074650"/>
            <a:ext cx="400250" cy="3683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10" name="Need some way to identify which vertexes are &quot;connected&quot; to which other ones…"/>
          <p:cNvSpPr/>
          <p:nvPr>
            <p:ph type="body" idx="1"/>
          </p:nvPr>
        </p:nvSpPr>
        <p:spPr>
          <a:prstGeom prst="rect">
            <a:avLst/>
          </a:prstGeom>
        </p:spPr>
        <p:txBody>
          <a:bodyPr/>
          <a:lstStyle/>
          <a:p>
            <a:pPr/>
            <a:r>
              <a:t>Need some way to identify which vertexes are "connected" to which other ones</a:t>
            </a:r>
          </a:p>
          <a:p>
            <a:pPr lvl="1" marL="798512" indent="-454025">
              <a:spcBef>
                <a:spcPts val="1000"/>
              </a:spcBef>
              <a:defRPr sz="4400"/>
            </a:pPr>
            <a:r>
              <a:t>we call these "</a:t>
            </a:r>
            <a:r>
              <a:rPr b="1"/>
              <a:t>clusters</a:t>
            </a:r>
            <a:r>
              <a:t>" of vertices</a:t>
            </a:r>
          </a:p>
          <a:p>
            <a:pPr lvl="1" marL="0" indent="344486">
              <a:spcBef>
                <a:spcPts val="1000"/>
              </a:spcBef>
              <a:buSzTx/>
              <a:buNone/>
              <a:defRPr sz="4400"/>
            </a:pPr>
          </a:p>
          <a:p>
            <a:pPr/>
            <a:r>
              <a:t>Also need an efficient way</a:t>
            </a:r>
            <a:br/>
            <a:r>
              <a:t>to figure out which cluster</a:t>
            </a:r>
            <a:br/>
            <a:r>
              <a:t>a given vertex is in.</a:t>
            </a:r>
          </a:p>
          <a:p>
            <a:pPr lvl="1" marL="798512" indent="-454025">
              <a:spcBef>
                <a:spcPts val="1000"/>
              </a:spcBef>
              <a:defRPr sz="4400"/>
            </a:pPr>
          </a:p>
          <a:p>
            <a:pPr/>
            <a:r>
              <a:t>Also need to </a:t>
            </a:r>
            <a:r>
              <a:rPr b="1"/>
              <a:t>merge clusters</a:t>
            </a:r>
            <a:br>
              <a:rPr b="1"/>
            </a:br>
            <a:r>
              <a:t>when adding an edge.</a:t>
            </a:r>
          </a:p>
        </p:txBody>
      </p:sp>
      <p:pic>
        <p:nvPicPr>
          <p:cNvPr id="1611" name="kruskal" descr="kruskal"/>
          <p:cNvPicPr>
            <a:picLocks noChangeAspect="1"/>
          </p:cNvPicPr>
          <p:nvPr/>
        </p:nvPicPr>
        <p:blipFill>
          <a:blip r:embed="rId2">
            <a:extLst/>
          </a:blip>
          <a:stretch>
            <a:fillRect/>
          </a:stretch>
        </p:blipFill>
        <p:spPr>
          <a:xfrm>
            <a:off x="11103305" y="5290206"/>
            <a:ext cx="9906001" cy="7226301"/>
          </a:xfrm>
          <a:prstGeom prst="rect">
            <a:avLst/>
          </a:prstGeom>
          <a:ln w="12700">
            <a:miter lim="400000"/>
          </a:ln>
        </p:spPr>
      </p:pic>
      <p:sp>
        <p:nvSpPr>
          <p:cNvPr id="1612" name="Oval"/>
          <p:cNvSpPr/>
          <p:nvPr/>
        </p:nvSpPr>
        <p:spPr>
          <a:xfrm>
            <a:off x="11982450" y="5153026"/>
            <a:ext cx="1136653" cy="21336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3" name="Oval"/>
          <p:cNvSpPr/>
          <p:nvPr/>
        </p:nvSpPr>
        <p:spPr>
          <a:xfrm>
            <a:off x="18962419" y="4985403"/>
            <a:ext cx="2203453" cy="30480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4" name="Oval"/>
          <p:cNvSpPr/>
          <p:nvPr/>
        </p:nvSpPr>
        <p:spPr>
          <a:xfrm>
            <a:off x="10820400" y="59436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5" name="Oval"/>
          <p:cNvSpPr/>
          <p:nvPr/>
        </p:nvSpPr>
        <p:spPr>
          <a:xfrm>
            <a:off x="11360150" y="73152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6" name="Oval"/>
          <p:cNvSpPr/>
          <p:nvPr/>
        </p:nvSpPr>
        <p:spPr>
          <a:xfrm>
            <a:off x="12884150" y="73152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7" name="Oval"/>
          <p:cNvSpPr/>
          <p:nvPr/>
        </p:nvSpPr>
        <p:spPr>
          <a:xfrm>
            <a:off x="13258800" y="59436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8" name="Oval"/>
          <p:cNvSpPr/>
          <p:nvPr/>
        </p:nvSpPr>
        <p:spPr>
          <a:xfrm>
            <a:off x="14865350" y="73152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9" name="Oval"/>
          <p:cNvSpPr/>
          <p:nvPr/>
        </p:nvSpPr>
        <p:spPr>
          <a:xfrm>
            <a:off x="14478000" y="59817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20" name="Oval"/>
          <p:cNvSpPr/>
          <p:nvPr/>
        </p:nvSpPr>
        <p:spPr>
          <a:xfrm>
            <a:off x="16722726" y="6010276"/>
            <a:ext cx="984253" cy="9144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21" name="Oval"/>
          <p:cNvSpPr/>
          <p:nvPr/>
        </p:nvSpPr>
        <p:spPr>
          <a:xfrm>
            <a:off x="13188950" y="112776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22" name="Oval"/>
          <p:cNvSpPr/>
          <p:nvPr/>
        </p:nvSpPr>
        <p:spPr>
          <a:xfrm>
            <a:off x="16306800" y="9077325"/>
            <a:ext cx="3117853" cy="33528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pic>
        <p:nvPicPr>
          <p:cNvPr id="1623" name="image31.png" descr="image31.png"/>
          <p:cNvPicPr>
            <a:picLocks noChangeAspect="1"/>
          </p:cNvPicPr>
          <p:nvPr/>
        </p:nvPicPr>
        <p:blipFill>
          <a:blip r:embed="rId3">
            <a:extLst/>
          </a:blip>
          <a:stretch>
            <a:fillRect/>
          </a:stretch>
        </p:blipFill>
        <p:spPr>
          <a:xfrm>
            <a:off x="531186" y="10228370"/>
            <a:ext cx="3210427" cy="3012860"/>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5"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626" name="References:…"/>
          <p:cNvSpPr/>
          <p:nvPr/>
        </p:nvSpPr>
        <p:spPr>
          <a:xfrm>
            <a:off x="640426" y="4668083"/>
            <a:ext cx="21424603" cy="60562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Minimum Spanning Tree visualization: </a:t>
            </a:r>
            <a:r>
              <a:rPr u="sng">
                <a:hlinkClick r:id="rId2" invalidUrl="" action="" tgtFrame="" tooltip="" history="1" highlightClick="0" endSnd="0"/>
              </a:rPr>
              <a:t>https://visualgo.net/mst</a:t>
            </a:r>
            <a:r>
              <a:t> </a:t>
            </a:r>
          </a:p>
          <a:p>
            <a:pPr lvl="1" marL="457200" indent="-228600" algn="l">
              <a:buSzPct val="100000"/>
              <a:buChar char="•"/>
              <a:defRPr sz="3900"/>
            </a:pPr>
            <a:r>
              <a:t>Kruskal's Algorithm: </a:t>
            </a:r>
            <a:r>
              <a:rPr u="sng">
                <a:hlinkClick r:id="rId3" invalidUrl="" action="" tgtFrame="" tooltip="" history="1" highlightClick="0" endSnd="0"/>
              </a:rPr>
              <a:t>https://en.wikipedia.org/wiki/Kruskal's_algorithm</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How Internet Routing works: </a:t>
            </a:r>
            <a:r>
              <a:rPr u="sng">
                <a:hlinkClick r:id="rId4" invalidUrl="" action="" tgtFrame="" tooltip="" history="1" highlightClick="0" endSnd="0"/>
              </a:rPr>
              <a:t>https://web.stanford.edu/class/msande91si/www-spr04/readings/week1/InternetWhitepaper.htm</a:t>
            </a:r>
            <a:r>
              <a:t> </a:t>
            </a:r>
          </a:p>
          <a:p>
            <a:pPr lvl="1" marL="457200" indent="-228600" algn="l">
              <a:buSzPct val="100000"/>
              <a:buChar char="•"/>
              <a:defRPr sz="3900"/>
            </a:pPr>
            <a:r>
              <a:rPr u="sng">
                <a:hlinkClick r:id="rId5" invalidUrl="" action="" tgtFrame="" tooltip="" history="1" highlightClick="0" endSnd="0"/>
              </a:rPr>
              <a:t>http://www.explainthatstuff.com/internet.html</a:t>
            </a:r>
          </a:p>
          <a:p>
            <a:pPr lvl="1" marL="457200" indent="-228600" algn="l">
              <a:buSzPct val="100000"/>
              <a:buChar char="•"/>
              <a:defRPr sz="3900"/>
            </a:pP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8" name="Slide Number"/>
          <p:cNvSpPr/>
          <p:nvPr>
            <p:ph type="sldNum" sz="quarter" idx="2"/>
          </p:nvPr>
        </p:nvSpPr>
        <p:spPr>
          <a:xfrm>
            <a:off x="20630951" y="13074650"/>
            <a:ext cx="400250" cy="3683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29" name="Extra Slides"/>
          <p:cNvSpPr/>
          <p:nvPr>
            <p:ph type="title"/>
          </p:nvPr>
        </p:nvSpPr>
        <p:spPr>
          <a:prstGeom prst="rect">
            <a:avLst/>
          </a:prstGeom>
        </p:spPr>
        <p:txBody>
          <a:bodyPr/>
          <a:lstStyle>
            <a:lvl1pPr defTabSz="1499616">
              <a:defRPr sz="7544">
                <a:solidFill>
                  <a:srgbClr val="FFFFFF"/>
                </a:solidFill>
              </a:defRPr>
            </a:lvl1pPr>
          </a:lstStyle>
          <a:p>
            <a:pPr/>
            <a:r>
              <a:t>Extra Slides</a:t>
            </a:r>
          </a:p>
        </p:txBody>
      </p:sp>
      <p:sp>
        <p:nvSpPr>
          <p:cNvPr id="1630" name="Extra Slides"/>
          <p:cNvSpPr/>
          <p:nvPr/>
        </p:nvSpPr>
        <p:spPr>
          <a:xfrm>
            <a:off x="5940618" y="5307338"/>
            <a:ext cx="12956541" cy="31013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20000"/>
            </a:lvl1pPr>
          </a:lstStyle>
          <a:p>
            <a:pPr/>
            <a:r>
              <a:t>Extra Slides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