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p:nvPr>
            <p:ph type="sldImg"/>
          </p:nvPr>
        </p:nvSpPr>
        <p:spPr>
          <a:xfrm>
            <a:off x="1143000" y="685800"/>
            <a:ext cx="4572000" cy="3429000"/>
          </a:xfrm>
          <a:prstGeom prst="rect">
            <a:avLst/>
          </a:prstGeom>
        </p:spPr>
        <p:txBody>
          <a:bodyPr/>
          <a:lstStyle/>
          <a:p>
            <a:pPr/>
          </a:p>
        </p:txBody>
      </p:sp>
      <p:sp>
        <p:nvSpPr>
          <p:cNvPr id="179" name="Shape 17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ayat.me/chrisgregg"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xkcd.com/903/" TargetMode="External"/><Relationship Id="rId3" Type="http://schemas.openxmlformats.org/officeDocument/2006/relationships/image" Target="../media/image4.tif"/></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xkcd.com/903/" TargetMode="External"/><Relationship Id="rId3" Type="http://schemas.openxmlformats.org/officeDocument/2006/relationships/image" Target="../media/image4.tif"/></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Wikipedia:Getting_to_Philosophy" TargetMode="Externa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3.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Depth-first_search" TargetMode="External"/><Relationship Id="rId3" Type="http://schemas.openxmlformats.org/officeDocument/2006/relationships/hyperlink" Target="https://en.wikipedia.org/wiki/Breadth-first_search" TargetMode="External"/><Relationship Id="rId4" Type="http://schemas.openxmlformats.org/officeDocument/2006/relationships/hyperlink" Target="https://www.cs.usfca.edu/~galles/visualization/DFS.html" TargetMode="External"/><Relationship Id="rId5" Type="http://schemas.openxmlformats.org/officeDocument/2006/relationships/hyperlink" Target="https://www.cs.usfca.edu/~galles/visualization/BFS.html" TargetMode="Externa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1" name="Friday, May 26, 2017"/>
          <p:cNvSpPr/>
          <p:nvPr>
            <p:ph type="title"/>
          </p:nvPr>
        </p:nvSpPr>
        <p:spPr>
          <a:xfrm>
            <a:off x="1066800" y="4403468"/>
            <a:ext cx="10007600" cy="2086232"/>
          </a:xfrm>
          <a:prstGeom prst="rect">
            <a:avLst/>
          </a:prstGeom>
        </p:spPr>
        <p:txBody>
          <a:bodyPr/>
          <a:lstStyle/>
          <a:p>
            <a:pPr/>
            <a:r>
              <a:t>Friday, May 26, 2017</a:t>
            </a:r>
          </a:p>
        </p:txBody>
      </p:sp>
      <p:sp>
        <p:nvSpPr>
          <p:cNvPr id="182"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18.6</a:t>
            </a:r>
          </a:p>
        </p:txBody>
      </p:sp>
      <p:sp>
        <p:nvSpPr>
          <p:cNvPr id="183" name="CS 106B…"/>
          <p:cNvSpPr/>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9729">
              <a:defRPr sz="8786">
                <a:solidFill>
                  <a:srgbClr val="7F0325"/>
                </a:solidFill>
              </a:defRPr>
            </a:pPr>
            <a:r>
              <a:t>CS 106B</a:t>
            </a:r>
          </a:p>
          <a:p>
            <a:pPr algn="l" defTabSz="379729">
              <a:defRPr sz="6900">
                <a:solidFill>
                  <a:srgbClr val="7F0325"/>
                </a:solidFill>
              </a:defRPr>
            </a:pPr>
            <a:r>
              <a:t>Lecture 24: Depth First and Breadth First Searching</a:t>
            </a:r>
          </a:p>
        </p:txBody>
      </p:sp>
      <p:pic>
        <p:nvPicPr>
          <p:cNvPr id="184" name="pasted-image.tiff" descr="pasted-image.tiff"/>
          <p:cNvPicPr>
            <a:picLocks noChangeAspect="1"/>
          </p:cNvPicPr>
          <p:nvPr/>
        </p:nvPicPr>
        <p:blipFill>
          <a:blip r:embed="rId2">
            <a:extLst/>
          </a:blip>
          <a:srcRect l="0" t="0" r="26170" b="1909"/>
          <a:stretch>
            <a:fillRect/>
          </a:stretch>
        </p:blipFill>
        <p:spPr>
          <a:xfrm>
            <a:off x="12612657" y="1080145"/>
            <a:ext cx="11216873" cy="997795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At this point in the quar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At this point in the quarter…</a:t>
            </a:r>
          </a:p>
        </p:txBody>
      </p:sp>
      <p:pic>
        <p:nvPicPr>
          <p:cNvPr id="187" name="IMG_3782.JPG" descr="IMG_3782.JPG"/>
          <p:cNvPicPr>
            <a:picLocks noChangeAspect="1"/>
          </p:cNvPicPr>
          <p:nvPr/>
        </p:nvPicPr>
        <p:blipFill>
          <a:blip r:embed="rId2">
            <a:extLst/>
          </a:blip>
          <a:stretch>
            <a:fillRect/>
          </a:stretch>
        </p:blipFill>
        <p:spPr>
          <a:xfrm>
            <a:off x="7623044" y="2044615"/>
            <a:ext cx="9137912" cy="9626770"/>
          </a:xfrm>
          <a:prstGeom prst="rect">
            <a:avLst/>
          </a:prstGeom>
          <a:ln w="12700">
            <a:miter lim="400000"/>
          </a:ln>
        </p:spPr>
      </p:pic>
      <p:sp>
        <p:nvSpPr>
          <p:cNvPr id="188" name="https://i.redd.it/e5uylwsqzizx.jpg"/>
          <p:cNvSpPr/>
          <p:nvPr/>
        </p:nvSpPr>
        <p:spPr>
          <a:xfrm>
            <a:off x="7725410" y="12198312"/>
            <a:ext cx="89331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https://i.redd.it/e5uylwsqzizx.jpg</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91" name="Logistics…"/>
          <p:cNvSpPr/>
          <p:nvPr/>
        </p:nvSpPr>
        <p:spPr>
          <a:xfrm>
            <a:off x="903694" y="2684093"/>
            <a:ext cx="22576612" cy="96866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Trailblazer: Will be due on the last day of classes, no late days allowed.</a:t>
            </a:r>
          </a:p>
          <a:p>
            <a:pPr lvl="1" marL="457200" indent="-228600" algn="l">
              <a:buSzPct val="100000"/>
              <a:buChar char="•"/>
              <a:defRPr sz="4900"/>
            </a:pPr>
          </a:p>
          <a:p>
            <a:pPr lvl="1" marL="457200" indent="-228600" algn="l">
              <a:buSzPct val="100000"/>
              <a:buChar char="•"/>
              <a:defRPr sz="4900"/>
            </a:pPr>
            <a:r>
              <a:t>There was some Tiny Feedback about an SL who "</a:t>
            </a:r>
            <a:r>
              <a:rPr i="1">
                <a:latin typeface="Helvetica Neue"/>
                <a:ea typeface="Helvetica Neue"/>
                <a:cs typeface="Helvetica Neue"/>
                <a:sym typeface="Helvetica Neue"/>
              </a:rPr>
              <a:t>typically delays the grading and feedback process a few weeks after the homework is due</a:t>
            </a:r>
            <a:r>
              <a:t>…" and "</a:t>
            </a:r>
            <a:r>
              <a:rPr i="1">
                <a:latin typeface="Helvetica Neue"/>
                <a:ea typeface="Helvetica Neue"/>
                <a:cs typeface="Helvetica Neue"/>
                <a:sym typeface="Helvetica Neue"/>
              </a:rPr>
              <a:t>told us that in the beginning of the quarter that we can use late credit for the Assignment 7</a:t>
            </a:r>
            <a:r>
              <a:t>" — this is </a:t>
            </a:r>
            <a:r>
              <a:rPr b="1">
                <a:latin typeface="Helvetica Neue"/>
                <a:ea typeface="Helvetica Neue"/>
                <a:cs typeface="Helvetica Neue"/>
                <a:sym typeface="Helvetica Neue"/>
              </a:rPr>
              <a:t>bad</a:t>
            </a:r>
            <a:r>
              <a:t>. We need to know as early as possible if SLs aren't holding IGs or doing grading on time, or is passing on mis-information. Please email me directly, or use </a:t>
            </a:r>
            <a:r>
              <a:rPr u="sng">
                <a:hlinkClick r:id="rId2" invalidUrl="" action="" tgtFrame="" tooltip="" history="1" highlightClick="0" endSnd="0"/>
              </a:rPr>
              <a:t>sayat.me/chrisgregg</a:t>
            </a:r>
            <a:r>
              <a:t> to let me know these things! </a:t>
            </a:r>
          </a:p>
          <a:p>
            <a:pPr algn="l">
              <a:defRPr sz="4900"/>
            </a:pPr>
          </a:p>
          <a:p>
            <a:pPr marL="228600" indent="-228600" algn="l">
              <a:buSzPct val="100000"/>
              <a:buChar char="•"/>
              <a:defRPr sz="4900"/>
            </a:pPr>
            <a:r>
              <a:t>More on Graphs (and a bit on Trees)</a:t>
            </a:r>
          </a:p>
          <a:p>
            <a:pPr lvl="1" marL="457200" indent="-228600" algn="l">
              <a:buSzPct val="100000"/>
              <a:buChar char="•"/>
              <a:defRPr sz="4900"/>
            </a:pPr>
            <a:r>
              <a:t>Depth First Search</a:t>
            </a:r>
          </a:p>
          <a:p>
            <a:pPr lvl="1" marL="457200" indent="-228600" algn="l">
              <a:buSzPct val="100000"/>
              <a:buChar char="•"/>
              <a:defRPr sz="4900"/>
            </a:pPr>
            <a:r>
              <a:t>Breadth First Search</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Trailblaz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Trailblazer</a:t>
            </a:r>
          </a:p>
        </p:txBody>
      </p:sp>
      <p:pic>
        <p:nvPicPr>
          <p:cNvPr id="194" name="pasted-image.tiff" descr="pasted-image.tiff"/>
          <p:cNvPicPr>
            <a:picLocks noChangeAspect="1"/>
          </p:cNvPicPr>
          <p:nvPr/>
        </p:nvPicPr>
        <p:blipFill>
          <a:blip r:embed="rId2">
            <a:extLst/>
          </a:blip>
          <a:stretch>
            <a:fillRect/>
          </a:stretch>
        </p:blipFill>
        <p:spPr>
          <a:xfrm>
            <a:off x="59835" y="1792413"/>
            <a:ext cx="14247415" cy="11928367"/>
          </a:xfrm>
          <a:prstGeom prst="rect">
            <a:avLst/>
          </a:prstGeom>
          <a:ln w="12700">
            <a:miter lim="400000"/>
          </a:ln>
        </p:spPr>
      </p:pic>
      <p:sp>
        <p:nvSpPr>
          <p:cNvPr id="195" name="You create Google Maps!…"/>
          <p:cNvSpPr/>
          <p:nvPr/>
        </p:nvSpPr>
        <p:spPr>
          <a:xfrm>
            <a:off x="14318681" y="2007252"/>
            <a:ext cx="8991216" cy="1075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create Google Maps!</a:t>
            </a:r>
          </a:p>
          <a:p>
            <a:pPr algn="l"/>
          </a:p>
          <a:p>
            <a:pPr algn="l"/>
            <a:r>
              <a:t>You need to implement four different (but related) types of searches:</a:t>
            </a:r>
          </a:p>
          <a:p>
            <a:pPr algn="l"/>
          </a:p>
          <a:p>
            <a:pPr marL="635000" indent="-635000" algn="l">
              <a:buSzPct val="75000"/>
              <a:buFont typeface="Helvetica Neue"/>
              <a:buChar char="•"/>
            </a:pPr>
            <a:r>
              <a:t>Breadth First Search (today)</a:t>
            </a:r>
          </a:p>
          <a:p>
            <a:pPr marL="635000" indent="-635000" algn="l">
              <a:buSzPct val="75000"/>
              <a:buFont typeface="Helvetica Neue"/>
              <a:buChar char="•"/>
            </a:pPr>
            <a:r>
              <a:t>Dijkstra (Wednesday, but will have an additional video by Saturday)</a:t>
            </a:r>
          </a:p>
          <a:p>
            <a:pPr marL="635000" indent="-635000" algn="l">
              <a:buSzPct val="75000"/>
              <a:buFont typeface="Helvetica Neue"/>
              <a:buChar char="•"/>
            </a:pPr>
            <a:r>
              <a:t>A* (Wednesday, will also be covered in additional video)</a:t>
            </a:r>
          </a:p>
          <a:p>
            <a:pPr marL="635000" indent="-635000" algn="l">
              <a:buSzPct val="75000"/>
              <a:buFont typeface="Helvetica Neue"/>
              <a:buChar char="•"/>
            </a:pPr>
            <a:r>
              <a:t>Alternate (you must determine algorithm)</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198" name="XKCD 903, Extended Mind, http://xkcd.com/903/"/>
          <p:cNvSpPr/>
          <p:nvPr/>
        </p:nvSpPr>
        <p:spPr>
          <a:xfrm>
            <a:off x="5853576" y="12383166"/>
            <a:ext cx="138785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XKCD 903, Extended Mind, </a:t>
            </a:r>
            <a:r>
              <a:rPr u="sng">
                <a:hlinkClick r:id="rId2" invalidUrl="" action="" tgtFrame="" tooltip="" history="1" highlightClick="0" endSnd="0"/>
              </a:rPr>
              <a:t>http://xkcd.com/903/</a:t>
            </a:r>
            <a:r>
              <a:t> </a:t>
            </a:r>
          </a:p>
        </p:txBody>
      </p:sp>
      <p:pic>
        <p:nvPicPr>
          <p:cNvPr id="199" name="pasted-image.tiff" descr="pasted-image.tiff"/>
          <p:cNvPicPr>
            <a:picLocks noChangeAspect="1"/>
          </p:cNvPicPr>
          <p:nvPr/>
        </p:nvPicPr>
        <p:blipFill>
          <a:blip r:embed="rId3">
            <a:extLst/>
          </a:blip>
          <a:stretch>
            <a:fillRect/>
          </a:stretch>
        </p:blipFill>
        <p:spPr>
          <a:xfrm>
            <a:off x="2289972" y="1959269"/>
            <a:ext cx="19804056" cy="998231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202" name="XKCD 903, Extended Mind, http://xkcd.com/903/"/>
          <p:cNvSpPr/>
          <p:nvPr/>
        </p:nvSpPr>
        <p:spPr>
          <a:xfrm>
            <a:off x="5853576" y="12383166"/>
            <a:ext cx="138785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XKCD 903, Extended Mind, </a:t>
            </a:r>
            <a:r>
              <a:rPr u="sng">
                <a:hlinkClick r:id="rId2" invalidUrl="" action="" tgtFrame="" tooltip="" history="1" highlightClick="0" endSnd="0"/>
              </a:rPr>
              <a:t>http://xkcd.com/903/</a:t>
            </a:r>
            <a:r>
              <a:t> </a:t>
            </a:r>
          </a:p>
        </p:txBody>
      </p:sp>
      <p:pic>
        <p:nvPicPr>
          <p:cNvPr id="203" name="pasted-image.tiff" descr="pasted-image.tiff"/>
          <p:cNvPicPr>
            <a:picLocks noChangeAspect="1"/>
          </p:cNvPicPr>
          <p:nvPr/>
        </p:nvPicPr>
        <p:blipFill>
          <a:blip r:embed="rId3">
            <a:extLst/>
          </a:blip>
          <a:stretch>
            <a:fillRect/>
          </a:stretch>
        </p:blipFill>
        <p:spPr>
          <a:xfrm>
            <a:off x="623631" y="3967388"/>
            <a:ext cx="12879033" cy="6491730"/>
          </a:xfrm>
          <a:prstGeom prst="rect">
            <a:avLst/>
          </a:prstGeom>
          <a:ln w="12700">
            <a:miter lim="400000"/>
          </a:ln>
        </p:spPr>
      </p:pic>
      <p:sp>
        <p:nvSpPr>
          <p:cNvPr id="204" name="When you hover over an XKCD comic, you get an extra joke:…"/>
          <p:cNvSpPr/>
          <p:nvPr/>
        </p:nvSpPr>
        <p:spPr>
          <a:xfrm>
            <a:off x="14101928" y="3704562"/>
            <a:ext cx="9428431" cy="7017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When you hover over an XKCD comic, you get an extra joke: </a:t>
            </a:r>
          </a:p>
          <a:p>
            <a:pPr/>
          </a:p>
          <a:p>
            <a:pPr/>
            <a:r>
              <a:rPr b="1">
                <a:latin typeface="Helvetica Neue"/>
                <a:ea typeface="Helvetica Neue"/>
                <a:cs typeface="Helvetica Neue"/>
                <a:sym typeface="Helvetica Neue"/>
              </a:rPr>
              <a:t>Wikipedia trivia: if you take any article, click on the first link in the article text not in parentheses or italics, and then repeat, you will eventually end up at "Philosophy".</a:t>
            </a:r>
            <a:r>
              <a:t>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207" name="Wikipedia trivia: if you take any article, click on the first link in the article text not in parentheses or italics, and then repeat, you will eventually end up at &quot;Philosophy&quot;."/>
          <p:cNvSpPr/>
          <p:nvPr/>
        </p:nvSpPr>
        <p:spPr>
          <a:xfrm>
            <a:off x="330165" y="2158445"/>
            <a:ext cx="23723670" cy="24072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rPr b="1">
                <a:latin typeface="Helvetica Neue"/>
                <a:ea typeface="Helvetica Neue"/>
                <a:cs typeface="Helvetica Neue"/>
                <a:sym typeface="Helvetica Neue"/>
              </a:rPr>
              <a:t>Wikipedia trivia: if you take any article, click on the first link in the article text not in parentheses or italics, and then repeat, you will eventually end up at "Philosophy".</a:t>
            </a:r>
            <a:r>
              <a:t> </a:t>
            </a:r>
          </a:p>
        </p:txBody>
      </p:sp>
      <p:sp>
        <p:nvSpPr>
          <p:cNvPr id="208" name="Is this true??…"/>
          <p:cNvSpPr/>
          <p:nvPr/>
        </p:nvSpPr>
        <p:spPr>
          <a:xfrm>
            <a:off x="1107561" y="4693593"/>
            <a:ext cx="22168877"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Is this true??</a:t>
            </a:r>
          </a:p>
          <a:p>
            <a:pPr algn="l"/>
          </a:p>
          <a:p>
            <a:pPr algn="l"/>
            <a:r>
              <a:t>According to the Wikipedia article "Wikipedia:Getting to Philosophy" (so meta), (</a:t>
            </a:r>
            <a:r>
              <a:rPr u="sng">
                <a:hlinkClick r:id="rId2" invalidUrl="" action="" tgtFrame="" tooltip="" history="1" highlightClick="0" endSnd="0"/>
              </a:rPr>
              <a:t>https://en.wikipedia.org/wiki/Wikipedia:Getting_to_Philosophy</a:t>
            </a:r>
            <a:r>
              <a:t>):</a:t>
            </a:r>
          </a:p>
          <a:p>
            <a:pPr algn="l"/>
          </a:p>
          <a:p>
            <a:pPr algn="l"/>
            <a:r>
              <a:rPr i="1">
                <a:latin typeface="Helvetica Neue"/>
                <a:ea typeface="Helvetica Neue"/>
                <a:cs typeface="Helvetica Neue"/>
                <a:sym typeface="Helvetica Neue"/>
              </a:rPr>
              <a:t>As of February 2016, 97% of all articles in Wikipedia eventually lead to the article Philosophy.</a:t>
            </a:r>
          </a:p>
          <a:p>
            <a:pPr algn="l"/>
          </a:p>
          <a:p>
            <a:pPr algn="l"/>
            <a:r>
              <a:t>How can we find out? We shall see!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37"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238"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13"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14" name="Recall from the last couple of lectures that a graph is the &quot;wild west of trees&quot; — graphs relate vertices (nodes) to each other by way of edges, and they can be directed or undirected. Take the following directed graph:"/>
          <p:cNvSpPr/>
          <p:nvPr/>
        </p:nvSpPr>
        <p:spPr>
          <a:xfrm>
            <a:off x="1107561" y="1880746"/>
            <a:ext cx="22168877" cy="2370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Recall from the last couple of lectures that a </a:t>
            </a:r>
            <a:r>
              <a:rPr i="1">
                <a:latin typeface="Helvetica Neue"/>
                <a:ea typeface="Helvetica Neue"/>
                <a:cs typeface="Helvetica Neue"/>
                <a:sym typeface="Helvetica Neue"/>
              </a:rPr>
              <a:t>graph</a:t>
            </a:r>
            <a:r>
              <a:t> is the "wild west of trees" — graphs relate </a:t>
            </a:r>
            <a:r>
              <a:rPr i="1">
                <a:latin typeface="Helvetica Neue"/>
                <a:ea typeface="Helvetica Neue"/>
                <a:cs typeface="Helvetica Neue"/>
                <a:sym typeface="Helvetica Neue"/>
              </a:rPr>
              <a:t>vertices</a:t>
            </a:r>
            <a:r>
              <a:t> (nodes) to each other by way of </a:t>
            </a:r>
            <a:r>
              <a:rPr i="1">
                <a:latin typeface="Helvetica Neue"/>
                <a:ea typeface="Helvetica Neue"/>
                <a:cs typeface="Helvetica Neue"/>
                <a:sym typeface="Helvetica Neue"/>
              </a:rPr>
              <a:t>edges</a:t>
            </a:r>
            <a:r>
              <a:t>, and they can be directed or undirected. Take the following directed graph:</a:t>
            </a:r>
          </a:p>
        </p:txBody>
      </p:sp>
      <p:sp>
        <p:nvSpPr>
          <p:cNvPr id="239"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240"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241"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242"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243"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244"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245"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246"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247"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224"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25"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226"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227"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228"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29"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230"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231"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232" name="2"/>
          <p:cNvSpPr/>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233"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34"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235" name="A search on this graph starts at one vertex and attempts to find another vertex. If it is successful, we say there is a path from the start to the finish vertices.…"/>
          <p:cNvSpPr/>
          <p:nvPr/>
        </p:nvSpPr>
        <p:spPr>
          <a:xfrm>
            <a:off x="13829974" y="4447965"/>
            <a:ext cx="9799350"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A search on this graph starts at one vertex and attempts to find another vertex. If it is successful, we say there is a path from the start to the finish vertices.</a:t>
            </a:r>
          </a:p>
          <a:p>
            <a:pPr algn="l"/>
          </a:p>
          <a:p>
            <a:pPr algn="l"/>
            <a:r>
              <a:t>What paths are there from 0 to 6?</a:t>
            </a:r>
          </a:p>
        </p:txBody>
      </p:sp>
      <p:sp>
        <p:nvSpPr>
          <p:cNvPr id="236" name="0☞4☞6…"/>
          <p:cNvSpPr/>
          <p:nvPr/>
        </p:nvSpPr>
        <p:spPr>
          <a:xfrm>
            <a:off x="15727920" y="10328612"/>
            <a:ext cx="5319165" cy="3022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0☞4☞6</a:t>
            </a:r>
          </a:p>
          <a:p>
            <a:pPr algn="l">
              <a:defRPr>
                <a:latin typeface="Courier"/>
                <a:ea typeface="Courier"/>
                <a:cs typeface="Courier"/>
                <a:sym typeface="Courier"/>
              </a:defRPr>
            </a:pPr>
            <a:r>
              <a:t>0☞3☞1☞6</a:t>
            </a:r>
          </a:p>
          <a:p>
            <a:pPr algn="l">
              <a:defRPr>
                <a:latin typeface="Courier"/>
                <a:ea typeface="Courier"/>
                <a:cs typeface="Courier"/>
                <a:sym typeface="Courier"/>
              </a:defRPr>
            </a:pPr>
            <a:r>
              <a:t>0☞3☞7☞5☞6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6"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75"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276"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52"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53" name="What paths are there from 3 to 2?"/>
          <p:cNvSpPr/>
          <p:nvPr/>
        </p:nvSpPr>
        <p:spPr>
          <a:xfrm>
            <a:off x="1107561" y="2643385"/>
            <a:ext cx="2216887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What paths are there from 3 to 2?</a:t>
            </a:r>
          </a:p>
        </p:txBody>
      </p:sp>
      <p:sp>
        <p:nvSpPr>
          <p:cNvPr id="277"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278"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279"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280"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281"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282"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283"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284"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285"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263"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64"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265"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266"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267"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68"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269"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270"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271" name="2"/>
          <p:cNvSpPr/>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272"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73"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274" name="3☞1☞6☞2…"/>
          <p:cNvSpPr/>
          <p:nvPr/>
        </p:nvSpPr>
        <p:spPr>
          <a:xfrm>
            <a:off x="14475218" y="2783265"/>
            <a:ext cx="7240438" cy="30226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3☞1☞6☞2</a:t>
            </a:r>
          </a:p>
          <a:p>
            <a:pPr algn="l">
              <a:defRPr>
                <a:latin typeface="Courier"/>
                <a:ea typeface="Courier"/>
                <a:cs typeface="Courier"/>
                <a:sym typeface="Courier"/>
              </a:defRPr>
            </a:pPr>
            <a:r>
              <a:t>3☞7☞5☞6☞2</a:t>
            </a:r>
          </a:p>
          <a:p>
            <a:pPr algn="l">
              <a:defRPr>
                <a:latin typeface="Courier"/>
                <a:ea typeface="Courier"/>
                <a:cs typeface="Courier"/>
                <a:sym typeface="Courier"/>
              </a:defRPr>
            </a:pPr>
            <a:r>
              <a:t>3☞1☞0☞4☞6☞2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13"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314"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90"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91" name="What paths are there from 4 to 1?"/>
          <p:cNvSpPr/>
          <p:nvPr/>
        </p:nvSpPr>
        <p:spPr>
          <a:xfrm>
            <a:off x="1107561" y="2643385"/>
            <a:ext cx="2216887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What paths are there from 4 to 1?</a:t>
            </a:r>
          </a:p>
        </p:txBody>
      </p:sp>
      <p:sp>
        <p:nvSpPr>
          <p:cNvPr id="315"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316"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317"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318"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319"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320"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321"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322"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323"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301"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02"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303"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304"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305"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06"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307"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308"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309" name="2"/>
          <p:cNvSpPr/>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310"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11"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312" name="None! :("/>
          <p:cNvSpPr/>
          <p:nvPr/>
        </p:nvSpPr>
        <p:spPr>
          <a:xfrm>
            <a:off x="12717599" y="3637285"/>
            <a:ext cx="7240438"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a:latin typeface="Courier"/>
                <a:ea typeface="Courier"/>
                <a:cs typeface="Courier"/>
                <a:sym typeface="Courier"/>
              </a:defRPr>
            </a:lvl1pPr>
          </a:lstStyle>
          <a:p>
            <a:pPr/>
            <a:r>
              <a:t>None!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2"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5"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326" name="We have different ways to search graphs:…"/>
          <p:cNvSpPr/>
          <p:nvPr/>
        </p:nvSpPr>
        <p:spPr>
          <a:xfrm>
            <a:off x="1107561" y="2643385"/>
            <a:ext cx="13433645" cy="925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have different ways to search graphs:</a:t>
            </a:r>
          </a:p>
          <a:p>
            <a:pPr algn="l"/>
          </a:p>
          <a:p>
            <a:pPr marL="635000" indent="-635000" algn="l">
              <a:buSzPct val="75000"/>
              <a:buFont typeface="Helvetica Neue"/>
              <a:buChar char="•"/>
            </a:pPr>
            <a:r>
              <a:rPr b="1">
                <a:latin typeface="Helvetica Neue"/>
                <a:ea typeface="Helvetica Neue"/>
                <a:cs typeface="Helvetica Neue"/>
                <a:sym typeface="Helvetica Neue"/>
              </a:rPr>
              <a:t>Depth First Search</a:t>
            </a:r>
            <a:r>
              <a:t>: From the start vertex, explore as far as possible along each branch before backtracking.</a:t>
            </a:r>
          </a:p>
          <a:p>
            <a:pPr marL="635000" indent="-635000" algn="l">
              <a:buSzPct val="75000"/>
              <a:buFont typeface="Helvetica Neue"/>
              <a:buChar char="•"/>
            </a:pPr>
          </a:p>
          <a:p>
            <a:pPr marL="635000" indent="-635000" algn="l">
              <a:buSzPct val="75000"/>
              <a:buFont typeface="Helvetica Neue"/>
              <a:buChar char="•"/>
            </a:pPr>
            <a:r>
              <a:rPr b="1">
                <a:latin typeface="Helvetica Neue"/>
                <a:ea typeface="Helvetica Neue"/>
                <a:cs typeface="Helvetica Neue"/>
                <a:sym typeface="Helvetica Neue"/>
              </a:rPr>
              <a:t>Breadth First Search</a:t>
            </a:r>
            <a:r>
              <a:t>: From the start vertex, explore the neighbor nodes first, before moving to the next level neighbors.</a:t>
            </a:r>
          </a:p>
          <a:p>
            <a:pPr algn="l"/>
          </a:p>
          <a:p>
            <a:pPr algn="l"/>
            <a:r>
              <a:t>Both methods have pros and cons — let's explore the algorithms.</a:t>
            </a:r>
          </a:p>
        </p:txBody>
      </p:sp>
      <p:grpSp>
        <p:nvGrpSpPr>
          <p:cNvPr id="350" name="Group"/>
          <p:cNvGrpSpPr/>
          <p:nvPr/>
        </p:nvGrpSpPr>
        <p:grpSpPr>
          <a:xfrm>
            <a:off x="14216239" y="2405884"/>
            <a:ext cx="9576691" cy="8468560"/>
            <a:chOff x="0" y="0"/>
            <a:chExt cx="9576690" cy="8468558"/>
          </a:xfrm>
        </p:grpSpPr>
        <p:sp>
          <p:nvSpPr>
            <p:cNvPr id="327" name="Line"/>
            <p:cNvSpPr/>
            <p:nvPr/>
          </p:nvSpPr>
          <p:spPr>
            <a:xfrm flipV="1">
              <a:off x="571149" y="2818169"/>
              <a:ext cx="1985756" cy="134818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51" name="Connection Line"/>
            <p:cNvSpPr/>
            <p:nvPr/>
          </p:nvSpPr>
          <p:spPr>
            <a:xfrm>
              <a:off x="3146121" y="6468299"/>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noFill/>
            <a:ln w="88900" cap="flat">
              <a:solidFill>
                <a:srgbClr val="577198"/>
              </a:solidFill>
              <a:prstDash val="solid"/>
              <a:miter lim="400000"/>
              <a:headEnd type="triangle" w="med" len="med"/>
            </a:ln>
            <a:effectLst/>
          </p:spPr>
          <p:txBody>
            <a:bodyPr/>
            <a:lstStyle/>
            <a:p>
              <a:pPr/>
            </a:p>
          </p:txBody>
        </p:sp>
        <p:sp>
          <p:nvSpPr>
            <p:cNvPr id="352" name="Connection Line"/>
            <p:cNvSpPr/>
            <p:nvPr/>
          </p:nvSpPr>
          <p:spPr>
            <a:xfrm>
              <a:off x="2524967" y="5824574"/>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53" name="Connection Line"/>
            <p:cNvSpPr/>
            <p:nvPr/>
          </p:nvSpPr>
          <p:spPr>
            <a:xfrm>
              <a:off x="3193534" y="2580764"/>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noFill/>
            <a:ln w="88900" cap="flat">
              <a:solidFill>
                <a:srgbClr val="577198"/>
              </a:solidFill>
              <a:prstDash val="solid"/>
              <a:miter lim="400000"/>
              <a:tailEnd type="triangle" w="med" len="med"/>
            </a:ln>
            <a:effectLst/>
          </p:spPr>
          <p:txBody>
            <a:bodyPr/>
            <a:lstStyle/>
            <a:p>
              <a:pPr/>
            </a:p>
          </p:txBody>
        </p:sp>
        <p:sp>
          <p:nvSpPr>
            <p:cNvPr id="354" name="Connection Line"/>
            <p:cNvSpPr/>
            <p:nvPr/>
          </p:nvSpPr>
          <p:spPr>
            <a:xfrm>
              <a:off x="6451422" y="4452780"/>
              <a:ext cx="2330952"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noFill/>
            <a:ln w="88900" cap="flat">
              <a:solidFill>
                <a:srgbClr val="577198"/>
              </a:solidFill>
              <a:prstDash val="solid"/>
              <a:miter lim="400000"/>
              <a:headEnd type="triangle" w="med" len="med"/>
            </a:ln>
            <a:effectLst/>
          </p:spPr>
          <p:txBody>
            <a:bodyPr/>
            <a:lstStyle/>
            <a:p>
              <a:pPr/>
            </a:p>
          </p:txBody>
        </p:sp>
        <p:sp>
          <p:nvSpPr>
            <p:cNvPr id="355" name="Connection Line"/>
            <p:cNvSpPr/>
            <p:nvPr/>
          </p:nvSpPr>
          <p:spPr>
            <a:xfrm>
              <a:off x="6999052" y="4034795"/>
              <a:ext cx="2037260" cy="2170255"/>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noFill/>
            <a:ln w="88900" cap="flat">
              <a:solidFill>
                <a:srgbClr val="577198"/>
              </a:solidFill>
              <a:prstDash val="solid"/>
              <a:miter lim="400000"/>
              <a:tailEnd type="triangle" w="med" len="med"/>
            </a:ln>
            <a:effectLst/>
          </p:spPr>
          <p:txBody>
            <a:bodyPr/>
            <a:lstStyle/>
            <a:p>
              <a:pPr/>
            </a:p>
          </p:txBody>
        </p:sp>
        <p:sp>
          <p:nvSpPr>
            <p:cNvPr id="356" name="Connection Line"/>
            <p:cNvSpPr/>
            <p:nvPr/>
          </p:nvSpPr>
          <p:spPr>
            <a:xfrm>
              <a:off x="3014736" y="2493366"/>
              <a:ext cx="2938070"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57" name="Connection Line"/>
            <p:cNvSpPr/>
            <p:nvPr/>
          </p:nvSpPr>
          <p:spPr>
            <a:xfrm>
              <a:off x="5563520" y="2956547"/>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noFill/>
            <a:ln w="88900" cap="flat">
              <a:solidFill>
                <a:srgbClr val="577198"/>
              </a:solidFill>
              <a:prstDash val="solid"/>
              <a:miter lim="400000"/>
              <a:headEnd type="triangle" w="med" len="med"/>
            </a:ln>
            <a:effectLst/>
          </p:spPr>
          <p:txBody>
            <a:bodyPr/>
            <a:lstStyle/>
            <a:p>
              <a:pPr/>
            </a:p>
          </p:txBody>
        </p:sp>
        <p:sp>
          <p:nvSpPr>
            <p:cNvPr id="358" name="Connection Line"/>
            <p:cNvSpPr/>
            <p:nvPr/>
          </p:nvSpPr>
          <p:spPr>
            <a:xfrm>
              <a:off x="6374774" y="2538563"/>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noFill/>
            <a:ln w="88900" cap="flat">
              <a:solidFill>
                <a:srgbClr val="577198"/>
              </a:solidFill>
              <a:prstDash val="solid"/>
              <a:miter lim="400000"/>
              <a:tailEnd type="triangle" w="med" len="med"/>
            </a:ln>
            <a:effectLst/>
          </p:spPr>
          <p:txBody>
            <a:bodyPr/>
            <a:lstStyle/>
            <a:p>
              <a:pPr/>
            </a:p>
          </p:txBody>
        </p:sp>
        <p:sp>
          <p:nvSpPr>
            <p:cNvPr id="359" name="Connection Line"/>
            <p:cNvSpPr/>
            <p:nvPr/>
          </p:nvSpPr>
          <p:spPr>
            <a:xfrm>
              <a:off x="567596" y="4095660"/>
              <a:ext cx="3727496" cy="38857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60" name="Connection Line"/>
            <p:cNvSpPr/>
            <p:nvPr/>
          </p:nvSpPr>
          <p:spPr>
            <a:xfrm>
              <a:off x="4878540" y="552861"/>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61" name="Connection Line"/>
            <p:cNvSpPr/>
            <p:nvPr/>
          </p:nvSpPr>
          <p:spPr>
            <a:xfrm>
              <a:off x="625519" y="560144"/>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noFill/>
            <a:ln w="88900" cap="flat">
              <a:solidFill>
                <a:srgbClr val="577198"/>
              </a:solidFill>
              <a:prstDash val="solid"/>
              <a:miter lim="400000"/>
              <a:tailEnd type="triangle" w="med" len="med"/>
            </a:ln>
            <a:effectLst/>
          </p:spPr>
          <p:txBody>
            <a:bodyPr/>
            <a:lstStyle/>
            <a:p>
              <a:pPr/>
            </a:p>
          </p:txBody>
        </p:sp>
        <p:sp>
          <p:nvSpPr>
            <p:cNvPr id="339" name="Line"/>
            <p:cNvSpPr/>
            <p:nvPr/>
          </p:nvSpPr>
          <p:spPr>
            <a:xfrm flipV="1">
              <a:off x="2997438" y="949782"/>
              <a:ext cx="1354170" cy="157634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40" name="3"/>
            <p:cNvSpPr/>
            <p:nvPr/>
          </p:nvSpPr>
          <p:spPr>
            <a:xfrm>
              <a:off x="0" y="3528962"/>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341" name="1"/>
            <p:cNvSpPr/>
            <p:nvPr/>
          </p:nvSpPr>
          <p:spPr>
            <a:xfrm>
              <a:off x="2412340" y="1980074"/>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a:t>
              </a:r>
            </a:p>
          </p:txBody>
        </p:sp>
        <p:sp>
          <p:nvSpPr>
            <p:cNvPr id="342" name="5"/>
            <p:cNvSpPr/>
            <p:nvPr/>
          </p:nvSpPr>
          <p:spPr>
            <a:xfrm>
              <a:off x="2412340" y="5364051"/>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343" name="Circle"/>
            <p:cNvSpPr/>
            <p:nvPr/>
          </p:nvSpPr>
          <p:spPr>
            <a:xfrm>
              <a:off x="5899787" y="1980074"/>
              <a:ext cx="1124435" cy="1124434"/>
            </a:xfrm>
            <a:prstGeom prst="ellipse">
              <a:avLst/>
            </a:prstGeom>
            <a:solidFill>
              <a:srgbClr val="FFFFFF"/>
            </a:solidFill>
            <a:ln w="38100" cap="flat">
              <a:solidFill>
                <a:srgbClr val="83827D"/>
              </a:solidFill>
              <a:prstDash val="solid"/>
              <a:miter lim="400000"/>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44" name="6"/>
            <p:cNvSpPr/>
            <p:nvPr/>
          </p:nvSpPr>
          <p:spPr>
            <a:xfrm>
              <a:off x="5899787" y="5364051"/>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345" name="4"/>
            <p:cNvSpPr/>
            <p:nvPr/>
          </p:nvSpPr>
          <p:spPr>
            <a:xfrm>
              <a:off x="8452256" y="3528962"/>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4</a:t>
              </a:r>
            </a:p>
          </p:txBody>
        </p:sp>
        <p:sp>
          <p:nvSpPr>
            <p:cNvPr id="346" name="7"/>
            <p:cNvSpPr/>
            <p:nvPr/>
          </p:nvSpPr>
          <p:spPr>
            <a:xfrm>
              <a:off x="4226128" y="7344125"/>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7</a:t>
              </a:r>
            </a:p>
          </p:txBody>
        </p:sp>
        <p:sp>
          <p:nvSpPr>
            <p:cNvPr id="347" name="2"/>
            <p:cNvSpPr/>
            <p:nvPr/>
          </p:nvSpPr>
          <p:spPr>
            <a:xfrm>
              <a:off x="6231169" y="2156057"/>
              <a:ext cx="461671" cy="7724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defTabSz="819150">
                <a:defRPr sz="4200">
                  <a:latin typeface="Helvetica Neue"/>
                  <a:ea typeface="Helvetica Neue"/>
                  <a:cs typeface="Helvetica Neue"/>
                  <a:sym typeface="Helvetica Neue"/>
                </a:defRPr>
              </a:lvl1pPr>
            </a:lstStyle>
            <a:p>
              <a:pPr/>
              <a:r>
                <a:t>2</a:t>
              </a:r>
            </a:p>
          </p:txBody>
        </p:sp>
        <p:sp>
          <p:nvSpPr>
            <p:cNvPr id="348" name="Line"/>
            <p:cNvSpPr/>
            <p:nvPr/>
          </p:nvSpPr>
          <p:spPr>
            <a:xfrm flipH="1">
              <a:off x="3497941" y="5953538"/>
              <a:ext cx="2396597" cy="28125"/>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49" name="0"/>
            <p:cNvSpPr/>
            <p:nvPr/>
          </p:nvSpPr>
          <p:spPr>
            <a:xfrm>
              <a:off x="4205926" y="0"/>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0</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364" name="From the start vertex, explore as far as possible along each branch before backtracking.…"/>
          <p:cNvSpPr/>
          <p:nvPr/>
        </p:nvSpPr>
        <p:spPr>
          <a:xfrm>
            <a:off x="1107561" y="2148131"/>
            <a:ext cx="13433645" cy="112664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From the start vertex, explore as far as possible along each branch before backtracking.</a:t>
            </a:r>
          </a:p>
          <a:p>
            <a:pPr algn="l"/>
          </a:p>
          <a:p>
            <a:pPr algn="l"/>
            <a:r>
              <a:t>This is often implemented recursively. For a graph, you </a:t>
            </a:r>
            <a:r>
              <a:rPr i="1">
                <a:latin typeface="Helvetica Neue"/>
                <a:ea typeface="Helvetica Neue"/>
                <a:cs typeface="Helvetica Neue"/>
                <a:sym typeface="Helvetica Neue"/>
              </a:rPr>
              <a:t>must mark visited vertices</a:t>
            </a:r>
            <a:r>
              <a:t>, or you might traverse forever (e.g., c☞e☞f☞c☞e…)</a:t>
            </a:r>
          </a:p>
          <a:p>
            <a:pPr algn="l"/>
          </a:p>
          <a:p>
            <a:pPr algn="l"/>
            <a:r>
              <a:t>DFS from a to h (assuming a-z order) visits:</a:t>
            </a:r>
          </a:p>
          <a:p>
            <a:pPr algn="l">
              <a:lnSpc>
                <a:spcPct val="30000"/>
              </a:lnSpc>
            </a:pPr>
            <a:r>
              <a:t>a☞</a:t>
            </a:r>
          </a:p>
          <a:p>
            <a:pPr algn="l">
              <a:lnSpc>
                <a:spcPct val="30000"/>
              </a:lnSpc>
            </a:pPr>
            <a:r>
              <a:t>   b☞</a:t>
            </a:r>
          </a:p>
          <a:p>
            <a:pPr algn="l">
              <a:lnSpc>
                <a:spcPct val="30000"/>
              </a:lnSpc>
            </a:pPr>
            <a:r>
              <a:t>      e☞</a:t>
            </a:r>
          </a:p>
          <a:p>
            <a:pPr algn="l">
              <a:lnSpc>
                <a:spcPct val="30000"/>
              </a:lnSpc>
            </a:pPr>
            <a:r>
              <a:t>        f☞</a:t>
            </a:r>
          </a:p>
          <a:p>
            <a:pPr algn="l">
              <a:lnSpc>
                <a:spcPct val="30000"/>
              </a:lnSpc>
            </a:pPr>
            <a:r>
              <a:t>           c☞</a:t>
            </a:r>
          </a:p>
          <a:p>
            <a:pPr algn="l">
              <a:lnSpc>
                <a:spcPct val="30000"/>
              </a:lnSpc>
            </a:pPr>
            <a:r>
              <a:t>              i (dead end — back to c,f,e,b,a)</a:t>
            </a:r>
          </a:p>
          <a:p>
            <a:pPr algn="l">
              <a:lnSpc>
                <a:spcPct val="30000"/>
              </a:lnSpc>
            </a:pPr>
            <a:r>
              <a:t>   d☞</a:t>
            </a:r>
          </a:p>
          <a:p>
            <a:pPr algn="l">
              <a:lnSpc>
                <a:spcPct val="30000"/>
              </a:lnSpc>
            </a:pPr>
            <a:r>
              <a:t>      g☞</a:t>
            </a:r>
          </a:p>
          <a:p>
            <a:pPr algn="l">
              <a:lnSpc>
                <a:spcPct val="30000"/>
              </a:lnSpc>
            </a:pPr>
            <a:r>
              <a:t>         h                      path found: a☞d☞g☞h</a:t>
            </a:r>
          </a:p>
        </p:txBody>
      </p:sp>
      <p:grpSp>
        <p:nvGrpSpPr>
          <p:cNvPr id="388" name="Group"/>
          <p:cNvGrpSpPr/>
          <p:nvPr/>
        </p:nvGrpSpPr>
        <p:grpSpPr>
          <a:xfrm>
            <a:off x="15055417" y="3045526"/>
            <a:ext cx="8480711" cy="6208112"/>
            <a:chOff x="0" y="0"/>
            <a:chExt cx="8480710" cy="6208110"/>
          </a:xfrm>
        </p:grpSpPr>
        <p:sp>
          <p:nvSpPr>
            <p:cNvPr id="391" name="Connection Line"/>
            <p:cNvSpPr/>
            <p:nvPr/>
          </p:nvSpPr>
          <p:spPr>
            <a:xfrm>
              <a:off x="6613407" y="776573"/>
              <a:ext cx="1867304" cy="472340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366" name="Line"/>
            <p:cNvSpPr/>
            <p:nvPr/>
          </p:nvSpPr>
          <p:spPr>
            <a:xfrm flipV="1">
              <a:off x="3636597" y="3495972"/>
              <a:ext cx="2649731" cy="19647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67" name="Line"/>
            <p:cNvSpPr/>
            <p:nvPr/>
          </p:nvSpPr>
          <p:spPr>
            <a:xfrm flipV="1">
              <a:off x="3662780" y="3734498"/>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68" name="Line"/>
            <p:cNvSpPr/>
            <p:nvPr/>
          </p:nvSpPr>
          <p:spPr>
            <a:xfrm>
              <a:off x="638926" y="3095131"/>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69" name="Line"/>
            <p:cNvSpPr/>
            <p:nvPr/>
          </p:nvSpPr>
          <p:spPr>
            <a:xfrm flipV="1">
              <a:off x="694478" y="323112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0" name="Line"/>
            <p:cNvSpPr/>
            <p:nvPr/>
          </p:nvSpPr>
          <p:spPr>
            <a:xfrm flipV="1">
              <a:off x="3679530" y="80825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1" name="Line"/>
            <p:cNvSpPr/>
            <p:nvPr/>
          </p:nvSpPr>
          <p:spPr>
            <a:xfrm flipV="1">
              <a:off x="6624116" y="1359236"/>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2" name="Line"/>
            <p:cNvSpPr/>
            <p:nvPr/>
          </p:nvSpPr>
          <p:spPr>
            <a:xfrm flipH="1">
              <a:off x="4174887" y="740707"/>
              <a:ext cx="2376019" cy="1817506"/>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3" name="Line"/>
            <p:cNvSpPr/>
            <p:nvPr/>
          </p:nvSpPr>
          <p:spPr>
            <a:xfrm>
              <a:off x="3484161" y="5532651"/>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4" name="Line"/>
            <p:cNvSpPr/>
            <p:nvPr/>
          </p:nvSpPr>
          <p:spPr>
            <a:xfrm>
              <a:off x="545919" y="5532651"/>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5" name="Line"/>
            <p:cNvSpPr/>
            <p:nvPr/>
          </p:nvSpPr>
          <p:spPr>
            <a:xfrm>
              <a:off x="3484161" y="3146355"/>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6" name="Line"/>
            <p:cNvSpPr/>
            <p:nvPr/>
          </p:nvSpPr>
          <p:spPr>
            <a:xfrm>
              <a:off x="533616" y="825759"/>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7" name="Line"/>
            <p:cNvSpPr/>
            <p:nvPr/>
          </p:nvSpPr>
          <p:spPr>
            <a:xfrm>
              <a:off x="591847" y="675459"/>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78" name="d"/>
            <p:cNvSpPr/>
            <p:nvPr/>
          </p:nvSpPr>
          <p:spPr>
            <a:xfrm>
              <a:off x="1" y="2418006"/>
              <a:ext cx="1355462"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379" name="b"/>
            <p:cNvSpPr/>
            <p:nvPr/>
          </p:nvSpPr>
          <p:spPr>
            <a:xfrm>
              <a:off x="2985051"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380" name="g"/>
            <p:cNvSpPr/>
            <p:nvPr/>
          </p:nvSpPr>
          <p:spPr>
            <a:xfrm>
              <a:off x="0" y="4836012"/>
              <a:ext cx="1355461" cy="135546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381" name="f"/>
            <p:cNvSpPr/>
            <p:nvPr/>
          </p:nvSpPr>
          <p:spPr>
            <a:xfrm>
              <a:off x="5970100" y="2418006"/>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382" name="e"/>
            <p:cNvSpPr/>
            <p:nvPr/>
          </p:nvSpPr>
          <p:spPr>
            <a:xfrm>
              <a:off x="2985051" y="2426325"/>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383" name="h"/>
            <p:cNvSpPr/>
            <p:nvPr/>
          </p:nvSpPr>
          <p:spPr>
            <a:xfrm>
              <a:off x="2985051"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384" name="Line"/>
            <p:cNvSpPr/>
            <p:nvPr/>
          </p:nvSpPr>
          <p:spPr>
            <a:xfrm flipV="1">
              <a:off x="677730" y="749017"/>
              <a:ext cx="1" cy="1639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85" name="a"/>
            <p:cNvSpPr/>
            <p:nvPr/>
          </p:nvSpPr>
          <p:spPr>
            <a:xfrm>
              <a:off x="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386" name="i"/>
            <p:cNvSpPr/>
            <p:nvPr/>
          </p:nvSpPr>
          <p:spPr>
            <a:xfrm>
              <a:off x="5970100"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387" name="c"/>
            <p:cNvSpPr/>
            <p:nvPr/>
          </p:nvSpPr>
          <p:spPr>
            <a:xfrm>
              <a:off x="597010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392" name="Connection Line"/>
          <p:cNvSpPr/>
          <p:nvPr/>
        </p:nvSpPr>
        <p:spPr>
          <a:xfrm>
            <a:off x="13856400" y="12346463"/>
            <a:ext cx="1347146" cy="733761"/>
          </a:xfrm>
          <a:custGeom>
            <a:avLst/>
            <a:gdLst/>
            <a:ahLst/>
            <a:cxnLst>
              <a:cxn ang="0">
                <a:pos x="wd2" y="hd2"/>
              </a:cxn>
              <a:cxn ang="5400000">
                <a:pos x="wd2" y="hd2"/>
              </a:cxn>
              <a:cxn ang="10800000">
                <a:pos x="wd2" y="hd2"/>
              </a:cxn>
              <a:cxn ang="16200000">
                <a:pos x="wd2" y="hd2"/>
              </a:cxn>
            </a:cxnLst>
            <a:rect l="0" t="0" r="r" b="b"/>
            <a:pathLst>
              <a:path w="21600" h="18446" fill="norm" stroke="1" extrusionOk="0">
                <a:moveTo>
                  <a:pt x="21600" y="0"/>
                </a:moveTo>
                <a:cubicBezTo>
                  <a:pt x="18604" y="16012"/>
                  <a:pt x="11404" y="21600"/>
                  <a:pt x="0" y="16763"/>
                </a:cubicBezTo>
              </a:path>
            </a:pathLst>
          </a:custGeom>
          <a:ln w="88900">
            <a:solidFill>
              <a:srgbClr val="7F0325"/>
            </a:solidFill>
            <a:miter lim="400000"/>
            <a:tailEnd type="triangle"/>
          </a:ln>
        </p:spPr>
        <p:txBody>
          <a:bodyPr/>
          <a:lstStyle/>
          <a:p>
            <a:pPr/>
          </a:p>
        </p:txBody>
      </p:sp>
      <p:sp>
        <p:nvSpPr>
          <p:cNvPr id="390" name="Notice: not the shortest!"/>
          <p:cNvSpPr/>
          <p:nvPr/>
        </p:nvSpPr>
        <p:spPr>
          <a:xfrm>
            <a:off x="14266121" y="11562750"/>
            <a:ext cx="66890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Notice: not the shortest!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0" grpId="1"/>
      <p:bldP build="whole" bldLvl="1" animBg="1" rev="0" advAuto="0" spid="392" grpId="2"/>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421"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396"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397" name="dfs from v1 to v2:…"/>
          <p:cNvSpPr/>
          <p:nvPr/>
        </p:nvSpPr>
        <p:spPr>
          <a:xfrm>
            <a:off x="343581" y="2148131"/>
            <a:ext cx="16124884" cy="41083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base case: if at v</a:t>
            </a:r>
            <a:r>
              <a:rPr baseline="-5999"/>
              <a:t>2</a:t>
            </a:r>
            <a:r>
              <a:t>, found! </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422"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399"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0"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1"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2"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3"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4"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5"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6"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7"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8"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09"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410"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411"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412"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413"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414"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415"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16"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417"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418"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pic>
        <p:nvPicPr>
          <p:cNvPr id="419" name="key.jpg" descr="key.jpg"/>
          <p:cNvPicPr>
            <a:picLocks noChangeAspect="1"/>
          </p:cNvPicPr>
          <p:nvPr/>
        </p:nvPicPr>
        <p:blipFill>
          <a:blip r:embed="rId2">
            <a:extLst/>
          </a:blip>
          <a:srcRect l="9089" t="7771" r="7726" b="9205"/>
          <a:stretch>
            <a:fillRect/>
          </a:stretch>
        </p:blipFill>
        <p:spPr>
          <a:xfrm>
            <a:off x="6435692" y="7183433"/>
            <a:ext cx="3940662" cy="3932861"/>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45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26"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27"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45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429"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0"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1"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2"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3"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4"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5"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6"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7"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8"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39"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440"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441"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442"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443"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444"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445"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6"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447"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448"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449"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50"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6"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487"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5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58"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488"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46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6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0"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471"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472"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473"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474"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475"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476"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7"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478"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479"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480"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81"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484" name="Group"/>
          <p:cNvGrpSpPr/>
          <p:nvPr/>
        </p:nvGrpSpPr>
        <p:grpSpPr>
          <a:xfrm>
            <a:off x="401028" y="7456741"/>
            <a:ext cx="4688474" cy="5871143"/>
            <a:chOff x="0" y="0"/>
            <a:chExt cx="4688472" cy="5871142"/>
          </a:xfrm>
        </p:grpSpPr>
        <p:graphicFrame>
          <p:nvGraphicFramePr>
            <p:cNvPr id="482"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483"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485"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2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92"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93"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2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495"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96"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97"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98"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99"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0"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1"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2"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3"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4"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5"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06"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507"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08"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09"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10"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11"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512"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13"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14"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15"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516"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19" name="Group"/>
          <p:cNvGrpSpPr/>
          <p:nvPr/>
        </p:nvGrpSpPr>
        <p:grpSpPr>
          <a:xfrm>
            <a:off x="401028" y="7456741"/>
            <a:ext cx="4688474" cy="5871143"/>
            <a:chOff x="0" y="0"/>
            <a:chExt cx="4688472" cy="5871142"/>
          </a:xfrm>
        </p:grpSpPr>
        <p:graphicFrame>
          <p:nvGraphicFramePr>
            <p:cNvPr id="517"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18"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20"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6"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57"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52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528"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58"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53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0"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41"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542"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43"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44"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45"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6"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47"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48"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49"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550"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551"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54" name="Group"/>
          <p:cNvGrpSpPr/>
          <p:nvPr/>
        </p:nvGrpSpPr>
        <p:grpSpPr>
          <a:xfrm>
            <a:off x="401028" y="7456741"/>
            <a:ext cx="4688474" cy="5871143"/>
            <a:chOff x="0" y="0"/>
            <a:chExt cx="4688472" cy="5871142"/>
          </a:xfrm>
        </p:grpSpPr>
        <p:graphicFrame>
          <p:nvGraphicFramePr>
            <p:cNvPr id="552"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53"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55"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9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562"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563"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9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565"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66"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67"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68"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69"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0"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1"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2"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3"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4"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5"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76"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77"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78"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79"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80"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81"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82"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83"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584"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585"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586"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89" name="Group"/>
          <p:cNvGrpSpPr/>
          <p:nvPr/>
        </p:nvGrpSpPr>
        <p:grpSpPr>
          <a:xfrm>
            <a:off x="401028" y="7456741"/>
            <a:ext cx="4688474" cy="5871143"/>
            <a:chOff x="0" y="0"/>
            <a:chExt cx="4688472" cy="5871142"/>
          </a:xfrm>
        </p:grpSpPr>
        <p:graphicFrame>
          <p:nvGraphicFramePr>
            <p:cNvPr id="587"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dfs(b,c)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88"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90"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6"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627"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59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598"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628"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0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0"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611"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612"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13"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4"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15"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616"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17"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18"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19"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20"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621"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624" name="Group"/>
          <p:cNvGrpSpPr/>
          <p:nvPr/>
        </p:nvGrpSpPr>
        <p:grpSpPr>
          <a:xfrm>
            <a:off x="401028" y="7456741"/>
            <a:ext cx="4688474" cy="5871143"/>
            <a:chOff x="0" y="0"/>
            <a:chExt cx="4688472" cy="5871142"/>
          </a:xfrm>
        </p:grpSpPr>
        <p:graphicFrame>
          <p:nvGraphicFramePr>
            <p:cNvPr id="622"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23"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625"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66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632"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633"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66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35"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36"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37"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38"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39"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0"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1"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2"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3"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4"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5"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646"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47"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8"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49"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650"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651"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52"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53"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54"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55"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656"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grpSp>
        <p:nvGrpSpPr>
          <p:cNvPr id="659" name="Group"/>
          <p:cNvGrpSpPr/>
          <p:nvPr/>
        </p:nvGrpSpPr>
        <p:grpSpPr>
          <a:xfrm>
            <a:off x="401028" y="7456741"/>
            <a:ext cx="4688474" cy="5871143"/>
            <a:chOff x="0" y="0"/>
            <a:chExt cx="4688472" cy="5871142"/>
          </a:xfrm>
        </p:grpSpPr>
        <p:graphicFrame>
          <p:nvGraphicFramePr>
            <p:cNvPr id="657"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561324">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814925">
                  <a:tc>
                    <a:txBody>
                      <a:bodyPr/>
                      <a:lstStyle/>
                      <a:p>
                        <a:pPr defTabSz="647700">
                          <a:defRPr sz="1800">
                            <a:solidFill>
                              <a:srgbClr val="000000"/>
                            </a:solidFill>
                          </a:defRPr>
                        </a:pPr>
                        <a:r>
                          <a:rPr sz="4600">
                            <a:solidFill>
                              <a:srgbClr val="444444"/>
                            </a:solidFill>
                            <a:sym typeface="Helvetica Neue"/>
                          </a:rPr>
                          <a:t>dfs(g,c)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58"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660"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6"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697"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66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668"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698"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7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0"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81"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2"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83"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684"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85"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86"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87"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88"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689"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690" name="c"/>
          <p:cNvSpPr/>
          <p:nvPr/>
        </p:nvSpPr>
        <p:spPr>
          <a:xfrm>
            <a:off x="21905138" y="3055867"/>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pSp>
        <p:nvGrpSpPr>
          <p:cNvPr id="693" name="Group"/>
          <p:cNvGrpSpPr/>
          <p:nvPr/>
        </p:nvGrpSpPr>
        <p:grpSpPr>
          <a:xfrm>
            <a:off x="401028" y="7456741"/>
            <a:ext cx="4688474" cy="5871143"/>
            <a:chOff x="0" y="0"/>
            <a:chExt cx="4688472" cy="5871142"/>
          </a:xfrm>
        </p:grpSpPr>
        <p:graphicFrame>
          <p:nvGraphicFramePr>
            <p:cNvPr id="691"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561324">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814925">
                  <a:tc>
                    <a:txBody>
                      <a:bodyPr/>
                      <a:lstStyle/>
                      <a:p>
                        <a:pPr defTabSz="647700">
                          <a:defRPr sz="1800">
                            <a:solidFill>
                              <a:srgbClr val="000000"/>
                            </a:solidFill>
                          </a:defRPr>
                        </a:pPr>
                        <a:r>
                          <a:rPr strike="sngStrike" sz="4600">
                            <a:solidFill>
                              <a:srgbClr val="444444"/>
                            </a:solidFill>
                            <a:sym typeface="Helvetica Neue"/>
                          </a:rPr>
                          <a:t>dfs(g,c)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trike="sngStrike"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trike="sngStrike"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92"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694"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695"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73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702"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703"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3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705"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06"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07"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08"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09"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0"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1"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2"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3"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4"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5"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716"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7"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718"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719"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720"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721"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722"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723"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724"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725" name="f"/>
          <p:cNvSpPr/>
          <p:nvPr/>
        </p:nvSpPr>
        <p:spPr>
          <a:xfrm>
            <a:off x="21870727" y="5213291"/>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726" name="c"/>
          <p:cNvSpPr/>
          <p:nvPr/>
        </p:nvSpPr>
        <p:spPr>
          <a:xfrm>
            <a:off x="21905138" y="3030467"/>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pSp>
        <p:nvGrpSpPr>
          <p:cNvPr id="729" name="Group"/>
          <p:cNvGrpSpPr/>
          <p:nvPr/>
        </p:nvGrpSpPr>
        <p:grpSpPr>
          <a:xfrm>
            <a:off x="401028" y="7456741"/>
            <a:ext cx="4688474" cy="5871143"/>
            <a:chOff x="0" y="0"/>
            <a:chExt cx="4688472" cy="5871142"/>
          </a:xfrm>
        </p:grpSpPr>
        <p:graphicFrame>
          <p:nvGraphicFramePr>
            <p:cNvPr id="727"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756869">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19381">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dfs(f,c)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728"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730"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5"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736" name="dfs from v1 to v2:…"/>
          <p:cNvSpPr/>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37" name="Let's look at dfs from h to c:"/>
          <p:cNvSpPr/>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738"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pSp>
        <p:nvGrpSpPr>
          <p:cNvPr id="762" name="Group"/>
          <p:cNvGrpSpPr/>
          <p:nvPr/>
        </p:nvGrpSpPr>
        <p:grpSpPr>
          <a:xfrm>
            <a:off x="16739640" y="2983009"/>
            <a:ext cx="7350008" cy="5486024"/>
            <a:chOff x="0" y="0"/>
            <a:chExt cx="7350007" cy="5486023"/>
          </a:xfrm>
        </p:grpSpPr>
        <p:sp>
          <p:nvSpPr>
            <p:cNvPr id="768" name="Connection Line"/>
            <p:cNvSpPr/>
            <p:nvPr/>
          </p:nvSpPr>
          <p:spPr>
            <a:xfrm>
              <a:off x="825661" y="1130337"/>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769" name="Connection Line"/>
            <p:cNvSpPr/>
            <p:nvPr/>
          </p:nvSpPr>
          <p:spPr>
            <a:xfrm>
              <a:off x="543458" y="737027"/>
              <a:ext cx="2268114"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770" name="Connection Line"/>
            <p:cNvSpPr/>
            <p:nvPr/>
          </p:nvSpPr>
          <p:spPr>
            <a:xfrm>
              <a:off x="5725247" y="758010"/>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742" name="Line"/>
            <p:cNvSpPr/>
            <p:nvPr/>
          </p:nvSpPr>
          <p:spPr>
            <a:xfrm flipV="1">
              <a:off x="3135092" y="3124187"/>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3" name="Line"/>
            <p:cNvSpPr/>
            <p:nvPr/>
          </p:nvSpPr>
          <p:spPr>
            <a:xfrm flipV="1">
              <a:off x="3157875" y="3331731"/>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4" name="Line"/>
            <p:cNvSpPr/>
            <p:nvPr/>
          </p:nvSpPr>
          <p:spPr>
            <a:xfrm>
              <a:off x="526788" y="2775412"/>
              <a:ext cx="2306275" cy="17010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5" name="Line"/>
            <p:cNvSpPr/>
            <p:nvPr/>
          </p:nvSpPr>
          <p:spPr>
            <a:xfrm flipV="1">
              <a:off x="575125" y="289374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6" name="Line"/>
            <p:cNvSpPr/>
            <p:nvPr/>
          </p:nvSpPr>
          <p:spPr>
            <a:xfrm flipV="1">
              <a:off x="3172449" y="785576"/>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7" name="Line"/>
            <p:cNvSpPr/>
            <p:nvPr/>
          </p:nvSpPr>
          <p:spPr>
            <a:xfrm flipV="1">
              <a:off x="5734564" y="1264990"/>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8" name="Line"/>
            <p:cNvSpPr/>
            <p:nvPr/>
          </p:nvSpPr>
          <p:spPr>
            <a:xfrm flipH="1">
              <a:off x="3603465" y="726802"/>
              <a:ext cx="2067399" cy="15814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49" name="Line"/>
            <p:cNvSpPr/>
            <p:nvPr/>
          </p:nvSpPr>
          <p:spPr>
            <a:xfrm>
              <a:off x="445861" y="4896323"/>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50" name="Line"/>
            <p:cNvSpPr/>
            <p:nvPr/>
          </p:nvSpPr>
          <p:spPr>
            <a:xfrm>
              <a:off x="3002457" y="2819982"/>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51" name="Line"/>
            <p:cNvSpPr/>
            <p:nvPr/>
          </p:nvSpPr>
          <p:spPr>
            <a:xfrm>
              <a:off x="485823" y="670029"/>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52" name="h"/>
            <p:cNvSpPr/>
            <p:nvPr/>
          </p:nvSpPr>
          <p:spPr>
            <a:xfrm>
              <a:off x="2568176" y="4304646"/>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753" name="Line"/>
            <p:cNvSpPr/>
            <p:nvPr/>
          </p:nvSpPr>
          <p:spPr>
            <a:xfrm flipV="1">
              <a:off x="560552" y="734033"/>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54" name="i"/>
            <p:cNvSpPr/>
            <p:nvPr/>
          </p:nvSpPr>
          <p:spPr>
            <a:xfrm>
              <a:off x="5165498" y="4304646"/>
              <a:ext cx="1179402" cy="117940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755" name="e"/>
            <p:cNvSpPr/>
            <p:nvPr/>
          </p:nvSpPr>
          <p:spPr>
            <a:xfrm>
              <a:off x="2582749" y="2207221"/>
              <a:ext cx="1179401"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756" name="a"/>
            <p:cNvSpPr/>
            <p:nvPr/>
          </p:nvSpPr>
          <p:spPr>
            <a:xfrm>
              <a:off x="0"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757" name="b"/>
            <p:cNvSpPr/>
            <p:nvPr/>
          </p:nvSpPr>
          <p:spPr>
            <a:xfrm>
              <a:off x="2582749"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758" name="d"/>
            <p:cNvSpPr/>
            <p:nvPr/>
          </p:nvSpPr>
          <p:spPr>
            <a:xfrm>
              <a:off x="0" y="2186237"/>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759" name="g"/>
            <p:cNvSpPr/>
            <p:nvPr/>
          </p:nvSpPr>
          <p:spPr>
            <a:xfrm>
              <a:off x="5266" y="4306622"/>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760" name="f"/>
            <p:cNvSpPr/>
            <p:nvPr/>
          </p:nvSpPr>
          <p:spPr>
            <a:xfrm>
              <a:off x="5131086" y="223028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761" name="c"/>
            <p:cNvSpPr/>
            <p:nvPr/>
          </p:nvSpPr>
          <p:spPr>
            <a:xfrm>
              <a:off x="5165498"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grpSp>
        <p:nvGrpSpPr>
          <p:cNvPr id="765" name="Group"/>
          <p:cNvGrpSpPr/>
          <p:nvPr/>
        </p:nvGrpSpPr>
        <p:grpSpPr>
          <a:xfrm>
            <a:off x="401028" y="7456741"/>
            <a:ext cx="4688474" cy="5871143"/>
            <a:chOff x="0" y="0"/>
            <a:chExt cx="4688472" cy="5871142"/>
          </a:xfrm>
        </p:grpSpPr>
        <p:graphicFrame>
          <p:nvGraphicFramePr>
            <p:cNvPr id="763"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756869">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19381">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dfs(c,c)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dfs(f,c)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764" name="call stack:"/>
            <p:cNvSpPr/>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sp>
        <p:nvSpPr>
          <p:cNvPr id="766" name="found!"/>
          <p:cNvSpPr/>
          <p:nvPr/>
        </p:nvSpPr>
        <p:spPr>
          <a:xfrm rot="19157699">
            <a:off x="319527" y="11397792"/>
            <a:ext cx="203136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found!</a:t>
            </a:r>
          </a:p>
        </p:txBody>
      </p:sp>
      <p:graphicFrame>
        <p:nvGraphicFramePr>
          <p:cNvPr id="767"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8"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799"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77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775" name="dfs from v1 to v2:…"/>
          <p:cNvSpPr/>
          <p:nvPr/>
        </p:nvSpPr>
        <p:spPr>
          <a:xfrm>
            <a:off x="172491" y="1729658"/>
            <a:ext cx="16124883" cy="64959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create a stack, s</a:t>
            </a:r>
          </a:p>
          <a:p>
            <a:pPr algn="l">
              <a:defRPr sz="5200"/>
            </a:pPr>
            <a:r>
              <a:t>    s.push(v</a:t>
            </a:r>
            <a:r>
              <a:rPr baseline="-5999"/>
              <a:t>1</a:t>
            </a:r>
            <a:r>
              <a:t>)</a:t>
            </a:r>
          </a:p>
          <a:p>
            <a:pPr algn="l">
              <a:defRPr sz="5200"/>
            </a:pPr>
            <a:r>
              <a:t>    while s is not empty:</a:t>
            </a:r>
          </a:p>
          <a:p>
            <a:pPr algn="l">
              <a:defRPr sz="5200"/>
            </a:pPr>
            <a:r>
              <a:t>        v = s.pop()</a:t>
            </a:r>
          </a:p>
          <a:p>
            <a:pPr algn="l">
              <a:defRPr sz="5200"/>
            </a:pPr>
            <a:r>
              <a:t>        if v has not been visited:</a:t>
            </a:r>
          </a:p>
          <a:p>
            <a:pPr algn="l">
              <a:defRPr sz="5200"/>
            </a:pPr>
            <a:r>
              <a:t>             mark v as visited</a:t>
            </a:r>
          </a:p>
          <a:p>
            <a:pPr algn="l">
              <a:defRPr sz="5200"/>
            </a:pPr>
            <a:r>
              <a:t>             push all neighbors of v onto the stack </a:t>
            </a:r>
          </a:p>
        </p:txBody>
      </p:sp>
      <p:sp>
        <p:nvSpPr>
          <p:cNvPr id="800"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777"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78"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79"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0"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1"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2"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3"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4"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5"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6"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87"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788"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789"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790"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791"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792"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793"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94"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795"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796"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pic>
        <p:nvPicPr>
          <p:cNvPr id="797" name="key.jpg" descr="key.jpg"/>
          <p:cNvPicPr>
            <a:picLocks noChangeAspect="1"/>
          </p:cNvPicPr>
          <p:nvPr/>
        </p:nvPicPr>
        <p:blipFill>
          <a:blip r:embed="rId2">
            <a:extLst/>
          </a:blip>
          <a:srcRect l="9089" t="7771" r="7726" b="9205"/>
          <a:stretch>
            <a:fillRect/>
          </a:stretch>
        </p:blipFill>
        <p:spPr>
          <a:xfrm>
            <a:off x="4600337" y="8785727"/>
            <a:ext cx="3940663" cy="3932861"/>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83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0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805" name="dfs from v1 to v2:…"/>
          <p:cNvSpPr/>
          <p:nvPr/>
        </p:nvSpPr>
        <p:spPr>
          <a:xfrm>
            <a:off x="172491" y="1729658"/>
            <a:ext cx="1612488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sp>
        <p:nvSpPr>
          <p:cNvPr id="84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0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0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0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1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1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820"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821"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822" name="h"/>
          <p:cNvSpPr/>
          <p:nvPr/>
        </p:nvSpPr>
        <p:spPr>
          <a:xfrm>
            <a:off x="11820734"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823"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4"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825"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826"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827"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828"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h</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829" name="push h"/>
          <p:cNvSpPr/>
          <p:nvPr/>
        </p:nvSpPr>
        <p:spPr>
          <a:xfrm>
            <a:off x="2809936" y="9698262"/>
            <a:ext cx="198374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push h</a:t>
            </a:r>
          </a:p>
        </p:txBody>
      </p:sp>
      <p:graphicFrame>
        <p:nvGraphicFramePr>
          <p:cNvPr id="830"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831"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832"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grpSp>
        <p:nvGrpSpPr>
          <p:cNvPr id="837" name="Group"/>
          <p:cNvGrpSpPr/>
          <p:nvPr/>
        </p:nvGrpSpPr>
        <p:grpSpPr>
          <a:xfrm>
            <a:off x="174881" y="5656064"/>
            <a:ext cx="24014125" cy="2512389"/>
            <a:chOff x="0" y="0"/>
            <a:chExt cx="24014123" cy="2512387"/>
          </a:xfrm>
        </p:grpSpPr>
        <p:sp>
          <p:nvSpPr>
            <p:cNvPr id="83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3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3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3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87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4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88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46"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47"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48"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49"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0"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1"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2"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3"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4"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5"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6"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57"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58"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859"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860"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861"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62"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863"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864"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865"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866"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867" name="in while loop:…"/>
          <p:cNvSpPr/>
          <p:nvPr/>
        </p:nvSpPr>
        <p:spPr>
          <a:xfrm>
            <a:off x="1792898" y="9516265"/>
            <a:ext cx="3843021"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h</a:t>
            </a:r>
          </a:p>
        </p:txBody>
      </p:sp>
      <p:graphicFrame>
        <p:nvGraphicFramePr>
          <p:cNvPr id="868"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869"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graphicFrame>
        <p:nvGraphicFramePr>
          <p:cNvPr id="870"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871"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872" name="dfs from v1 to v2:…"/>
          <p:cNvSpPr/>
          <p:nvPr/>
        </p:nvSpPr>
        <p:spPr>
          <a:xfrm>
            <a:off x="172491" y="1729658"/>
            <a:ext cx="1612488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877" name="Group"/>
          <p:cNvGrpSpPr/>
          <p:nvPr/>
        </p:nvGrpSpPr>
        <p:grpSpPr>
          <a:xfrm>
            <a:off x="174881" y="5656064"/>
            <a:ext cx="24014125" cy="2512389"/>
            <a:chOff x="0" y="0"/>
            <a:chExt cx="24014123" cy="2512387"/>
          </a:xfrm>
        </p:grpSpPr>
        <p:sp>
          <p:nvSpPr>
            <p:cNvPr id="87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91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8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92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86"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87"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88"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89"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0"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1"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2"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3"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4"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5"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6"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97"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98"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899"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900"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901"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02"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03"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04"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05"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06"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f</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907" name="in while loop:…"/>
          <p:cNvSpPr/>
          <p:nvPr/>
        </p:nvSpPr>
        <p:spPr>
          <a:xfrm>
            <a:off x="879004" y="9897265"/>
            <a:ext cx="6925901"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in while loop:</a:t>
            </a:r>
          </a:p>
          <a:p>
            <a:pPr algn="l"/>
            <a:r>
              <a:t>     push all </a:t>
            </a:r>
          </a:p>
          <a:p>
            <a:pPr algn="l"/>
            <a:r>
              <a:t>        neighbors of h</a:t>
            </a:r>
          </a:p>
        </p:txBody>
      </p:sp>
      <p:graphicFrame>
        <p:nvGraphicFramePr>
          <p:cNvPr id="908"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09"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graphicFrame>
        <p:nvGraphicFramePr>
          <p:cNvPr id="910"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11"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12" name="dfs from v1 to v2:…"/>
          <p:cNvSpPr/>
          <p:nvPr/>
        </p:nvSpPr>
        <p:spPr>
          <a:xfrm>
            <a:off x="172491" y="1729658"/>
            <a:ext cx="1368673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17" name="Group"/>
          <p:cNvGrpSpPr/>
          <p:nvPr/>
        </p:nvGrpSpPr>
        <p:grpSpPr>
          <a:xfrm>
            <a:off x="174881" y="5656064"/>
            <a:ext cx="24014125" cy="2512389"/>
            <a:chOff x="0" y="0"/>
            <a:chExt cx="24014123" cy="2512387"/>
          </a:xfrm>
        </p:grpSpPr>
        <p:sp>
          <p:nvSpPr>
            <p:cNvPr id="91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95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92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96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926"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27"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28"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29"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0"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1"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2"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3"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4"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5"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6"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937"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938"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939"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40"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41"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42"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43"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44"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945"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46" name="in while loop:…"/>
          <p:cNvSpPr/>
          <p:nvPr/>
        </p:nvSpPr>
        <p:spPr>
          <a:xfrm>
            <a:off x="1792898" y="9516265"/>
            <a:ext cx="3843021"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f</a:t>
            </a:r>
          </a:p>
        </p:txBody>
      </p:sp>
      <p:sp>
        <p:nvSpPr>
          <p:cNvPr id="947"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948"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graphicFrame>
        <p:nvGraphicFramePr>
          <p:cNvPr id="949"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50"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51" name="dfs from v1 to v2:…"/>
          <p:cNvSpPr/>
          <p:nvPr/>
        </p:nvSpPr>
        <p:spPr>
          <a:xfrm>
            <a:off x="172491" y="1729658"/>
            <a:ext cx="15444017"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56" name="Group"/>
          <p:cNvGrpSpPr/>
          <p:nvPr/>
        </p:nvGrpSpPr>
        <p:grpSpPr>
          <a:xfrm>
            <a:off x="174881" y="5656064"/>
            <a:ext cx="24014125" cy="2512389"/>
            <a:chOff x="0" y="0"/>
            <a:chExt cx="24014123" cy="2512387"/>
          </a:xfrm>
        </p:grpSpPr>
        <p:sp>
          <p:nvSpPr>
            <p:cNvPr id="952"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3"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4"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5"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957"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99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96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100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966"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67"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68"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69"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0"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1"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2"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3"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4"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5"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6"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977"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978"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979"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80"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81"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82"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83"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84"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985"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86"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987"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988" name="in while loop:…"/>
          <p:cNvSpPr/>
          <p:nvPr/>
        </p:nvSpPr>
        <p:spPr>
          <a:xfrm>
            <a:off x="879004" y="9897265"/>
            <a:ext cx="6925901"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in while loop:</a:t>
            </a:r>
          </a:p>
          <a:p>
            <a:pPr algn="l"/>
            <a:r>
              <a:t>     push all </a:t>
            </a:r>
          </a:p>
          <a:p>
            <a:pPr algn="l"/>
            <a:r>
              <a:t>        neighbors of f</a:t>
            </a:r>
          </a:p>
        </p:txBody>
      </p:sp>
      <p:graphicFrame>
        <p:nvGraphicFramePr>
          <p:cNvPr id="989"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90"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91" name="dfs from v1 to v2:…"/>
          <p:cNvSpPr/>
          <p:nvPr/>
        </p:nvSpPr>
        <p:spPr>
          <a:xfrm>
            <a:off x="172491" y="1729658"/>
            <a:ext cx="13602408"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96" name="Group"/>
          <p:cNvGrpSpPr/>
          <p:nvPr/>
        </p:nvGrpSpPr>
        <p:grpSpPr>
          <a:xfrm>
            <a:off x="174881" y="5656064"/>
            <a:ext cx="24014125" cy="2512389"/>
            <a:chOff x="0" y="0"/>
            <a:chExt cx="24014123" cy="2512387"/>
          </a:xfrm>
        </p:grpSpPr>
        <p:sp>
          <p:nvSpPr>
            <p:cNvPr id="992"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3"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4"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5"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997"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8"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039"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004"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1040"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006"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07"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08"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09"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0"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1"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2"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3"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4"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5"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6"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017"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018"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019"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20"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1021"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022" name="Let's look at dfs from h to c:"/>
          <p:cNvSpPr/>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1023"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1024"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025" name="in while loop:…"/>
          <p:cNvSpPr/>
          <p:nvPr/>
        </p:nvSpPr>
        <p:spPr>
          <a:xfrm>
            <a:off x="2536794" y="9507426"/>
            <a:ext cx="4030346"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c</a:t>
            </a:r>
          </a:p>
          <a:p>
            <a:pPr algn="l"/>
            <a:r>
              <a:t>found — stop!</a:t>
            </a:r>
          </a:p>
        </p:txBody>
      </p:sp>
      <p:sp>
        <p:nvSpPr>
          <p:cNvPr id="1026"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027"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028" name="c"/>
          <p:cNvSpPr/>
          <p:nvPr/>
        </p:nvSpPr>
        <p:spPr>
          <a:xfrm>
            <a:off x="14397421" y="1748708"/>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c</a:t>
            </a:r>
          </a:p>
        </p:txBody>
      </p:sp>
      <p:graphicFrame>
        <p:nvGraphicFramePr>
          <p:cNvPr id="1029"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1030" name="stack s"/>
          <p:cNvSpPr/>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1031" name="dfs from v1 to v2:…"/>
          <p:cNvSpPr/>
          <p:nvPr/>
        </p:nvSpPr>
        <p:spPr>
          <a:xfrm>
            <a:off x="172491" y="1729658"/>
            <a:ext cx="14271691"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1036" name="Group"/>
          <p:cNvGrpSpPr/>
          <p:nvPr/>
        </p:nvGrpSpPr>
        <p:grpSpPr>
          <a:xfrm>
            <a:off x="174881" y="5656064"/>
            <a:ext cx="24014125" cy="2512389"/>
            <a:chOff x="0" y="0"/>
            <a:chExt cx="24014123" cy="2512387"/>
          </a:xfrm>
        </p:grpSpPr>
        <p:sp>
          <p:nvSpPr>
            <p:cNvPr id="1032"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3"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4"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5"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1037"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2"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1043" name="Both the recursive and iterative solutions to DFS were correct, but because of the subtle differences in recursion versus using a stack, they traverse the nodes in a different order.…"/>
          <p:cNvSpPr/>
          <p:nvPr/>
        </p:nvSpPr>
        <p:spPr>
          <a:xfrm>
            <a:off x="413110" y="2586638"/>
            <a:ext cx="14251974" cy="104837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t>Both the recursive and iterative solutions to DFS were correct, but because of the subtle differences in recursion versus using a stack, they traverse the nodes in a different order.</a:t>
            </a:r>
          </a:p>
          <a:p>
            <a:pPr algn="l">
              <a:defRPr sz="5200"/>
            </a:pPr>
          </a:p>
          <a:p>
            <a:pPr algn="l">
              <a:defRPr sz="5200"/>
            </a:pPr>
            <a:r>
              <a:t>For the h to c example, the iterative solution happened to be faster, but for different graphs the recursive solution may have been faster.</a:t>
            </a:r>
          </a:p>
          <a:p>
            <a:pPr algn="l">
              <a:defRPr sz="5200"/>
            </a:pPr>
          </a:p>
          <a:p>
            <a:pPr algn="l">
              <a:defRPr sz="5200"/>
            </a:pPr>
            <a:r>
              <a:t>To retrieve the DFS path found, pass a collection parameter to each cell (if recursive) and choose-explore-unchoose (our old friend, recursive backtracking!)</a:t>
            </a:r>
          </a:p>
        </p:txBody>
      </p:sp>
      <p:grpSp>
        <p:nvGrpSpPr>
          <p:cNvPr id="1067" name="Group"/>
          <p:cNvGrpSpPr/>
          <p:nvPr/>
        </p:nvGrpSpPr>
        <p:grpSpPr>
          <a:xfrm>
            <a:off x="15516054" y="4156140"/>
            <a:ext cx="7379157" cy="5403719"/>
            <a:chOff x="0" y="0"/>
            <a:chExt cx="7379156" cy="5403718"/>
          </a:xfrm>
        </p:grpSpPr>
        <p:sp>
          <p:nvSpPr>
            <p:cNvPr id="1068" name="Connection Line"/>
            <p:cNvSpPr/>
            <p:nvPr/>
          </p:nvSpPr>
          <p:spPr>
            <a:xfrm>
              <a:off x="854809" y="1048032"/>
              <a:ext cx="2379337"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069" name="Connection Line"/>
            <p:cNvSpPr/>
            <p:nvPr/>
          </p:nvSpPr>
          <p:spPr>
            <a:xfrm>
              <a:off x="572606" y="654721"/>
              <a:ext cx="2268115"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070" name="Connection Line"/>
            <p:cNvSpPr/>
            <p:nvPr/>
          </p:nvSpPr>
          <p:spPr>
            <a:xfrm>
              <a:off x="5754396" y="675705"/>
              <a:ext cx="1624761" cy="4109882"/>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047" name="Line"/>
            <p:cNvSpPr/>
            <p:nvPr/>
          </p:nvSpPr>
          <p:spPr>
            <a:xfrm flipV="1">
              <a:off x="3164241" y="3041882"/>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48" name="Line"/>
            <p:cNvSpPr/>
            <p:nvPr/>
          </p:nvSpPr>
          <p:spPr>
            <a:xfrm flipV="1">
              <a:off x="3187023" y="3249426"/>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49" name="Line"/>
            <p:cNvSpPr/>
            <p:nvPr/>
          </p:nvSpPr>
          <p:spPr>
            <a:xfrm>
              <a:off x="555937" y="2693106"/>
              <a:ext cx="2306275" cy="170103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0" name="Line"/>
            <p:cNvSpPr/>
            <p:nvPr/>
          </p:nvSpPr>
          <p:spPr>
            <a:xfrm flipV="1">
              <a:off x="604274" y="2811435"/>
              <a:ext cx="1" cy="1426853"/>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1" name="Line"/>
            <p:cNvSpPr/>
            <p:nvPr/>
          </p:nvSpPr>
          <p:spPr>
            <a:xfrm flipV="1">
              <a:off x="3201597" y="70327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2" name="Line"/>
            <p:cNvSpPr/>
            <p:nvPr/>
          </p:nvSpPr>
          <p:spPr>
            <a:xfrm flipV="1">
              <a:off x="5763713" y="1182685"/>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3" name="Line"/>
            <p:cNvSpPr/>
            <p:nvPr/>
          </p:nvSpPr>
          <p:spPr>
            <a:xfrm flipH="1">
              <a:off x="3632613" y="644497"/>
              <a:ext cx="2067400" cy="158143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4" name="Line"/>
            <p:cNvSpPr/>
            <p:nvPr/>
          </p:nvSpPr>
          <p:spPr>
            <a:xfrm>
              <a:off x="475009" y="481401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5" name="Line"/>
            <p:cNvSpPr/>
            <p:nvPr/>
          </p:nvSpPr>
          <p:spPr>
            <a:xfrm>
              <a:off x="3031605" y="273767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6" name="Line"/>
            <p:cNvSpPr/>
            <p:nvPr/>
          </p:nvSpPr>
          <p:spPr>
            <a:xfrm>
              <a:off x="514971" y="587724"/>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57" name="d"/>
            <p:cNvSpPr/>
            <p:nvPr/>
          </p:nvSpPr>
          <p:spPr>
            <a:xfrm>
              <a:off x="1"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058" name="b"/>
            <p:cNvSpPr/>
            <p:nvPr/>
          </p:nvSpPr>
          <p:spPr>
            <a:xfrm>
              <a:off x="2597325"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059" name="g"/>
            <p:cNvSpPr/>
            <p:nvPr/>
          </p:nvSpPr>
          <p:spPr>
            <a:xfrm>
              <a:off x="0" y="4207865"/>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060" name="e"/>
            <p:cNvSpPr/>
            <p:nvPr/>
          </p:nvSpPr>
          <p:spPr>
            <a:xfrm>
              <a:off x="2661870"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061" name="Line"/>
            <p:cNvSpPr/>
            <p:nvPr/>
          </p:nvSpPr>
          <p:spPr>
            <a:xfrm flipV="1">
              <a:off x="589701" y="651728"/>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62" name="a"/>
            <p:cNvSpPr/>
            <p:nvPr/>
          </p:nvSpPr>
          <p:spPr>
            <a:xfrm>
              <a:off x="0"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063" name="i"/>
            <p:cNvSpPr/>
            <p:nvPr/>
          </p:nvSpPr>
          <p:spPr>
            <a:xfrm>
              <a:off x="5194647" y="4222341"/>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064" name="h"/>
            <p:cNvSpPr/>
            <p:nvPr/>
          </p:nvSpPr>
          <p:spPr>
            <a:xfrm>
              <a:off x="2597323" y="4224317"/>
              <a:ext cx="1179402"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065" name="f"/>
            <p:cNvSpPr/>
            <p:nvPr/>
          </p:nvSpPr>
          <p:spPr>
            <a:xfrm>
              <a:off x="5223792" y="210393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066" name="c"/>
            <p:cNvSpPr/>
            <p:nvPr/>
          </p:nvSpPr>
          <p:spPr>
            <a:xfrm>
              <a:off x="5174012"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2"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1073" name="DFS is guaranteed to find a path if one exists.…"/>
          <p:cNvSpPr/>
          <p:nvPr/>
        </p:nvSpPr>
        <p:spPr>
          <a:xfrm>
            <a:off x="413110" y="2586638"/>
            <a:ext cx="21793996" cy="24827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t>DFS is guaranteed to find a path if one exists.</a:t>
            </a:r>
          </a:p>
          <a:p>
            <a:pPr algn="l">
              <a:defRPr sz="5200"/>
            </a:pPr>
          </a:p>
          <a:p>
            <a:pPr algn="l">
              <a:defRPr sz="5200"/>
            </a:pPr>
            <a:r>
              <a:t>It is </a:t>
            </a:r>
            <a:r>
              <a:rPr i="1">
                <a:latin typeface="Helvetica Neue"/>
                <a:ea typeface="Helvetica Neue"/>
                <a:cs typeface="Helvetica Neue"/>
                <a:sym typeface="Helvetica Neue"/>
              </a:rPr>
              <a:t>not</a:t>
            </a:r>
            <a:r>
              <a:t> guaranteed to find the best or shortest path! (i.e., it is not optimal)</a:t>
            </a:r>
          </a:p>
        </p:txBody>
      </p:sp>
      <p:grpSp>
        <p:nvGrpSpPr>
          <p:cNvPr id="1097" name="Group"/>
          <p:cNvGrpSpPr/>
          <p:nvPr/>
        </p:nvGrpSpPr>
        <p:grpSpPr>
          <a:xfrm>
            <a:off x="14421620" y="6416908"/>
            <a:ext cx="7379157" cy="5403719"/>
            <a:chOff x="0" y="0"/>
            <a:chExt cx="7379156" cy="5403718"/>
          </a:xfrm>
        </p:grpSpPr>
        <p:sp>
          <p:nvSpPr>
            <p:cNvPr id="1123" name="Connection Line"/>
            <p:cNvSpPr/>
            <p:nvPr/>
          </p:nvSpPr>
          <p:spPr>
            <a:xfrm>
              <a:off x="854809" y="1048032"/>
              <a:ext cx="2379337"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124" name="Connection Line"/>
            <p:cNvSpPr/>
            <p:nvPr/>
          </p:nvSpPr>
          <p:spPr>
            <a:xfrm>
              <a:off x="572606" y="654721"/>
              <a:ext cx="2268115"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125" name="Connection Line"/>
            <p:cNvSpPr/>
            <p:nvPr/>
          </p:nvSpPr>
          <p:spPr>
            <a:xfrm>
              <a:off x="5754396" y="675705"/>
              <a:ext cx="1624761" cy="4109882"/>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077" name="Line"/>
            <p:cNvSpPr/>
            <p:nvPr/>
          </p:nvSpPr>
          <p:spPr>
            <a:xfrm flipV="1">
              <a:off x="3164241" y="3041882"/>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78" name="Line"/>
            <p:cNvSpPr/>
            <p:nvPr/>
          </p:nvSpPr>
          <p:spPr>
            <a:xfrm flipV="1">
              <a:off x="3187023" y="3249426"/>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79" name="Line"/>
            <p:cNvSpPr/>
            <p:nvPr/>
          </p:nvSpPr>
          <p:spPr>
            <a:xfrm>
              <a:off x="555937" y="2693106"/>
              <a:ext cx="2306275" cy="170103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0" name="Line"/>
            <p:cNvSpPr/>
            <p:nvPr/>
          </p:nvSpPr>
          <p:spPr>
            <a:xfrm flipV="1">
              <a:off x="604274" y="2811435"/>
              <a:ext cx="1" cy="1426853"/>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1" name="Line"/>
            <p:cNvSpPr/>
            <p:nvPr/>
          </p:nvSpPr>
          <p:spPr>
            <a:xfrm flipV="1">
              <a:off x="3201597" y="70327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2" name="Line"/>
            <p:cNvSpPr/>
            <p:nvPr/>
          </p:nvSpPr>
          <p:spPr>
            <a:xfrm flipV="1">
              <a:off x="5763713" y="1182685"/>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3" name="Line"/>
            <p:cNvSpPr/>
            <p:nvPr/>
          </p:nvSpPr>
          <p:spPr>
            <a:xfrm flipH="1">
              <a:off x="3632613" y="644497"/>
              <a:ext cx="2067400" cy="158143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4" name="Line"/>
            <p:cNvSpPr/>
            <p:nvPr/>
          </p:nvSpPr>
          <p:spPr>
            <a:xfrm>
              <a:off x="475009" y="481401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5" name="Line"/>
            <p:cNvSpPr/>
            <p:nvPr/>
          </p:nvSpPr>
          <p:spPr>
            <a:xfrm>
              <a:off x="3031605" y="273767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6" name="Line"/>
            <p:cNvSpPr/>
            <p:nvPr/>
          </p:nvSpPr>
          <p:spPr>
            <a:xfrm>
              <a:off x="514971" y="587724"/>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7" name="d"/>
            <p:cNvSpPr/>
            <p:nvPr/>
          </p:nvSpPr>
          <p:spPr>
            <a:xfrm>
              <a:off x="1"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088" name="b"/>
            <p:cNvSpPr/>
            <p:nvPr/>
          </p:nvSpPr>
          <p:spPr>
            <a:xfrm>
              <a:off x="2597325"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089" name="g"/>
            <p:cNvSpPr/>
            <p:nvPr/>
          </p:nvSpPr>
          <p:spPr>
            <a:xfrm>
              <a:off x="0" y="4207865"/>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090" name="e"/>
            <p:cNvSpPr/>
            <p:nvPr/>
          </p:nvSpPr>
          <p:spPr>
            <a:xfrm>
              <a:off x="2661870"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091" name="Line"/>
            <p:cNvSpPr/>
            <p:nvPr/>
          </p:nvSpPr>
          <p:spPr>
            <a:xfrm flipV="1">
              <a:off x="589701" y="651728"/>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2" name="a"/>
            <p:cNvSpPr/>
            <p:nvPr/>
          </p:nvSpPr>
          <p:spPr>
            <a:xfrm>
              <a:off x="0"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093" name="i"/>
            <p:cNvSpPr/>
            <p:nvPr/>
          </p:nvSpPr>
          <p:spPr>
            <a:xfrm>
              <a:off x="5194647" y="4222341"/>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094" name="h"/>
            <p:cNvSpPr/>
            <p:nvPr/>
          </p:nvSpPr>
          <p:spPr>
            <a:xfrm>
              <a:off x="2597323" y="4224317"/>
              <a:ext cx="1179402"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095" name="f"/>
            <p:cNvSpPr/>
            <p:nvPr/>
          </p:nvSpPr>
          <p:spPr>
            <a:xfrm>
              <a:off x="5223792" y="210393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096" name="c"/>
            <p:cNvSpPr/>
            <p:nvPr/>
          </p:nvSpPr>
          <p:spPr>
            <a:xfrm>
              <a:off x="5174012"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grpSp>
        <p:nvGrpSpPr>
          <p:cNvPr id="1121" name="Group"/>
          <p:cNvGrpSpPr/>
          <p:nvPr/>
        </p:nvGrpSpPr>
        <p:grpSpPr>
          <a:xfrm>
            <a:off x="2271216" y="6375755"/>
            <a:ext cx="7350009" cy="5486024"/>
            <a:chOff x="0" y="0"/>
            <a:chExt cx="7350007" cy="5486023"/>
          </a:xfrm>
        </p:grpSpPr>
        <p:sp>
          <p:nvSpPr>
            <p:cNvPr id="1126" name="Connection Line"/>
            <p:cNvSpPr/>
            <p:nvPr/>
          </p:nvSpPr>
          <p:spPr>
            <a:xfrm>
              <a:off x="825661" y="1130337"/>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127" name="Connection Line"/>
            <p:cNvSpPr/>
            <p:nvPr/>
          </p:nvSpPr>
          <p:spPr>
            <a:xfrm>
              <a:off x="543458" y="737027"/>
              <a:ext cx="2268114"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128" name="Connection Line"/>
            <p:cNvSpPr/>
            <p:nvPr/>
          </p:nvSpPr>
          <p:spPr>
            <a:xfrm>
              <a:off x="5725247" y="758010"/>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101" name="Line"/>
            <p:cNvSpPr/>
            <p:nvPr/>
          </p:nvSpPr>
          <p:spPr>
            <a:xfrm flipV="1">
              <a:off x="3135092" y="3124187"/>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2" name="Line"/>
            <p:cNvSpPr/>
            <p:nvPr/>
          </p:nvSpPr>
          <p:spPr>
            <a:xfrm flipV="1">
              <a:off x="3157875" y="3331731"/>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3" name="Line"/>
            <p:cNvSpPr/>
            <p:nvPr/>
          </p:nvSpPr>
          <p:spPr>
            <a:xfrm>
              <a:off x="526788" y="2775412"/>
              <a:ext cx="2306275" cy="17010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4" name="Line"/>
            <p:cNvSpPr/>
            <p:nvPr/>
          </p:nvSpPr>
          <p:spPr>
            <a:xfrm flipV="1">
              <a:off x="575125" y="289374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5" name="Line"/>
            <p:cNvSpPr/>
            <p:nvPr/>
          </p:nvSpPr>
          <p:spPr>
            <a:xfrm flipV="1">
              <a:off x="3172449" y="785576"/>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6" name="Line"/>
            <p:cNvSpPr/>
            <p:nvPr/>
          </p:nvSpPr>
          <p:spPr>
            <a:xfrm flipV="1">
              <a:off x="5734564" y="1264990"/>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7" name="Line"/>
            <p:cNvSpPr/>
            <p:nvPr/>
          </p:nvSpPr>
          <p:spPr>
            <a:xfrm flipH="1">
              <a:off x="3603465" y="726802"/>
              <a:ext cx="2067399" cy="15814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8" name="Line"/>
            <p:cNvSpPr/>
            <p:nvPr/>
          </p:nvSpPr>
          <p:spPr>
            <a:xfrm>
              <a:off x="445861" y="4896323"/>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9" name="Line"/>
            <p:cNvSpPr/>
            <p:nvPr/>
          </p:nvSpPr>
          <p:spPr>
            <a:xfrm>
              <a:off x="3002457" y="2819982"/>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10" name="Line"/>
            <p:cNvSpPr/>
            <p:nvPr/>
          </p:nvSpPr>
          <p:spPr>
            <a:xfrm>
              <a:off x="485823" y="670029"/>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11" name="h"/>
            <p:cNvSpPr/>
            <p:nvPr/>
          </p:nvSpPr>
          <p:spPr>
            <a:xfrm>
              <a:off x="2568176" y="4304646"/>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112" name="Line"/>
            <p:cNvSpPr/>
            <p:nvPr/>
          </p:nvSpPr>
          <p:spPr>
            <a:xfrm flipV="1">
              <a:off x="560552" y="734033"/>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13" name="i"/>
            <p:cNvSpPr/>
            <p:nvPr/>
          </p:nvSpPr>
          <p:spPr>
            <a:xfrm>
              <a:off x="5165498" y="4304646"/>
              <a:ext cx="1179402" cy="117940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14" name="e"/>
            <p:cNvSpPr/>
            <p:nvPr/>
          </p:nvSpPr>
          <p:spPr>
            <a:xfrm>
              <a:off x="2582749" y="2207221"/>
              <a:ext cx="1179401"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115" name="a"/>
            <p:cNvSpPr/>
            <p:nvPr/>
          </p:nvSpPr>
          <p:spPr>
            <a:xfrm>
              <a:off x="0"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116" name="b"/>
            <p:cNvSpPr/>
            <p:nvPr/>
          </p:nvSpPr>
          <p:spPr>
            <a:xfrm>
              <a:off x="2582749"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117" name="d"/>
            <p:cNvSpPr/>
            <p:nvPr/>
          </p:nvSpPr>
          <p:spPr>
            <a:xfrm>
              <a:off x="0" y="2186237"/>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118" name="g"/>
            <p:cNvSpPr/>
            <p:nvPr/>
          </p:nvSpPr>
          <p:spPr>
            <a:xfrm>
              <a:off x="5266" y="4306622"/>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119" name="f"/>
            <p:cNvSpPr/>
            <p:nvPr/>
          </p:nvSpPr>
          <p:spPr>
            <a:xfrm>
              <a:off x="5131086" y="223028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120" name="c"/>
            <p:cNvSpPr/>
            <p:nvPr/>
          </p:nvSpPr>
          <p:spPr>
            <a:xfrm>
              <a:off x="5165498"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sp>
        <p:nvSpPr>
          <p:cNvPr id="1122" name="vs."/>
          <p:cNvSpPr/>
          <p:nvPr/>
        </p:nvSpPr>
        <p:spPr>
          <a:xfrm>
            <a:off x="11746865" y="7989506"/>
            <a:ext cx="89027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0" name="Breadth First Search (B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a:t>
            </a:r>
          </a:p>
        </p:txBody>
      </p:sp>
      <p:sp>
        <p:nvSpPr>
          <p:cNvPr id="1131" name="From the start vertex, explore the neighbor nodes first, before moving to the next level neighbors.…"/>
          <p:cNvSpPr/>
          <p:nvPr/>
        </p:nvSpPr>
        <p:spPr>
          <a:xfrm>
            <a:off x="954340" y="1776023"/>
            <a:ext cx="13433645" cy="116349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From the start vertex, explore the neighbor nodes first, before moving to the next level neighbors.</a:t>
            </a:r>
          </a:p>
          <a:p>
            <a:pPr algn="l"/>
          </a:p>
          <a:p>
            <a:pPr algn="l"/>
            <a:r>
              <a:t>This </a:t>
            </a:r>
            <a:r>
              <a:rPr i="1">
                <a:latin typeface="Helvetica Neue"/>
                <a:ea typeface="Helvetica Neue"/>
                <a:cs typeface="Helvetica Neue"/>
                <a:sym typeface="Helvetica Neue"/>
              </a:rPr>
              <a:t>isn't easy to implement </a:t>
            </a:r>
            <a:r>
              <a:t>recursively. The iterative algorithm is very similar to the DFS iterative, except that we use a queue.</a:t>
            </a:r>
          </a:p>
          <a:p>
            <a:pPr algn="l"/>
          </a:p>
          <a:p>
            <a:pPr algn="l"/>
            <a:r>
              <a:t>BFS from a to i (assuming a-z order) visits:</a:t>
            </a:r>
          </a:p>
          <a:p>
            <a:pPr algn="l">
              <a:lnSpc>
                <a:spcPct val="30000"/>
              </a:lnSpc>
            </a:pPr>
            <a:r>
              <a:t>a</a:t>
            </a:r>
          </a:p>
          <a:p>
            <a:pPr algn="l">
              <a:lnSpc>
                <a:spcPct val="40000"/>
              </a:lnSpc>
            </a:pPr>
            <a:r>
              <a:t>   a☞b</a:t>
            </a:r>
          </a:p>
          <a:p>
            <a:pPr algn="l">
              <a:lnSpc>
                <a:spcPct val="40000"/>
              </a:lnSpc>
            </a:pPr>
            <a:r>
              <a:t>   a☞d</a:t>
            </a:r>
          </a:p>
          <a:p>
            <a:pPr algn="l">
              <a:lnSpc>
                <a:spcPct val="40000"/>
              </a:lnSpc>
            </a:pPr>
            <a:r>
              <a:t>   a☞e</a:t>
            </a:r>
          </a:p>
          <a:p>
            <a:pPr algn="l">
              <a:lnSpc>
                <a:spcPct val="40000"/>
              </a:lnSpc>
            </a:pPr>
            <a:r>
              <a:t>   a☞d☞g</a:t>
            </a:r>
          </a:p>
          <a:p>
            <a:pPr algn="l">
              <a:lnSpc>
                <a:spcPct val="40000"/>
              </a:lnSpc>
            </a:pPr>
            <a:r>
              <a:t>   a☞d☞h</a:t>
            </a:r>
          </a:p>
          <a:p>
            <a:pPr algn="l">
              <a:lnSpc>
                <a:spcPct val="40000"/>
              </a:lnSpc>
            </a:pPr>
            <a:r>
              <a:t>   a☞e☞f</a:t>
            </a:r>
          </a:p>
          <a:p>
            <a:pPr algn="l">
              <a:lnSpc>
                <a:spcPct val="40000"/>
              </a:lnSpc>
            </a:pPr>
            <a:r>
              <a:t>   a☞d☞h☞i</a:t>
            </a:r>
          </a:p>
        </p:txBody>
      </p:sp>
      <p:grpSp>
        <p:nvGrpSpPr>
          <p:cNvPr id="1155" name="Group"/>
          <p:cNvGrpSpPr/>
          <p:nvPr/>
        </p:nvGrpSpPr>
        <p:grpSpPr>
          <a:xfrm>
            <a:off x="15055417" y="3045526"/>
            <a:ext cx="8480711" cy="6208112"/>
            <a:chOff x="0" y="0"/>
            <a:chExt cx="8480710" cy="6208110"/>
          </a:xfrm>
        </p:grpSpPr>
        <p:sp>
          <p:nvSpPr>
            <p:cNvPr id="1163" name="Connection Line"/>
            <p:cNvSpPr/>
            <p:nvPr/>
          </p:nvSpPr>
          <p:spPr>
            <a:xfrm>
              <a:off x="6613407" y="776573"/>
              <a:ext cx="1867304" cy="472340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133" name="Line"/>
            <p:cNvSpPr/>
            <p:nvPr/>
          </p:nvSpPr>
          <p:spPr>
            <a:xfrm flipV="1">
              <a:off x="3636597" y="3495972"/>
              <a:ext cx="2649731" cy="19647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4" name="Line"/>
            <p:cNvSpPr/>
            <p:nvPr/>
          </p:nvSpPr>
          <p:spPr>
            <a:xfrm flipV="1">
              <a:off x="3662780" y="3734498"/>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5" name="Line"/>
            <p:cNvSpPr/>
            <p:nvPr/>
          </p:nvSpPr>
          <p:spPr>
            <a:xfrm>
              <a:off x="638926" y="3095131"/>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6" name="Line"/>
            <p:cNvSpPr/>
            <p:nvPr/>
          </p:nvSpPr>
          <p:spPr>
            <a:xfrm flipV="1">
              <a:off x="694478" y="323112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7" name="Line"/>
            <p:cNvSpPr/>
            <p:nvPr/>
          </p:nvSpPr>
          <p:spPr>
            <a:xfrm flipV="1">
              <a:off x="3679530" y="80825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8" name="Line"/>
            <p:cNvSpPr/>
            <p:nvPr/>
          </p:nvSpPr>
          <p:spPr>
            <a:xfrm flipV="1">
              <a:off x="6624116" y="1359236"/>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9" name="Line"/>
            <p:cNvSpPr/>
            <p:nvPr/>
          </p:nvSpPr>
          <p:spPr>
            <a:xfrm flipH="1">
              <a:off x="4174887" y="740707"/>
              <a:ext cx="2376019" cy="1817506"/>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0" name="Line"/>
            <p:cNvSpPr/>
            <p:nvPr/>
          </p:nvSpPr>
          <p:spPr>
            <a:xfrm>
              <a:off x="3484161" y="5532651"/>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1" name="Line"/>
            <p:cNvSpPr/>
            <p:nvPr/>
          </p:nvSpPr>
          <p:spPr>
            <a:xfrm>
              <a:off x="545919" y="5532651"/>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2" name="Line"/>
            <p:cNvSpPr/>
            <p:nvPr/>
          </p:nvSpPr>
          <p:spPr>
            <a:xfrm>
              <a:off x="3484161" y="3146355"/>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3" name="Line"/>
            <p:cNvSpPr/>
            <p:nvPr/>
          </p:nvSpPr>
          <p:spPr>
            <a:xfrm>
              <a:off x="533616" y="825759"/>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4" name="Line"/>
            <p:cNvSpPr/>
            <p:nvPr/>
          </p:nvSpPr>
          <p:spPr>
            <a:xfrm>
              <a:off x="591847" y="675459"/>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5" name="d"/>
            <p:cNvSpPr/>
            <p:nvPr/>
          </p:nvSpPr>
          <p:spPr>
            <a:xfrm>
              <a:off x="1" y="2418006"/>
              <a:ext cx="1355462"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146" name="b"/>
            <p:cNvSpPr/>
            <p:nvPr/>
          </p:nvSpPr>
          <p:spPr>
            <a:xfrm>
              <a:off x="2985051"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147" name="g"/>
            <p:cNvSpPr/>
            <p:nvPr/>
          </p:nvSpPr>
          <p:spPr>
            <a:xfrm>
              <a:off x="0" y="4836012"/>
              <a:ext cx="1355461" cy="135546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148" name="f"/>
            <p:cNvSpPr/>
            <p:nvPr/>
          </p:nvSpPr>
          <p:spPr>
            <a:xfrm>
              <a:off x="5970100" y="2418006"/>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1149" name="e"/>
            <p:cNvSpPr/>
            <p:nvPr/>
          </p:nvSpPr>
          <p:spPr>
            <a:xfrm>
              <a:off x="2985051" y="2426325"/>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150" name="h"/>
            <p:cNvSpPr/>
            <p:nvPr/>
          </p:nvSpPr>
          <p:spPr>
            <a:xfrm>
              <a:off x="2985051"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1151" name="Line"/>
            <p:cNvSpPr/>
            <p:nvPr/>
          </p:nvSpPr>
          <p:spPr>
            <a:xfrm flipV="1">
              <a:off x="677730" y="749017"/>
              <a:ext cx="1" cy="1639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52" name="a"/>
            <p:cNvSpPr/>
            <p:nvPr/>
          </p:nvSpPr>
          <p:spPr>
            <a:xfrm>
              <a:off x="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153" name="i"/>
            <p:cNvSpPr/>
            <p:nvPr/>
          </p:nvSpPr>
          <p:spPr>
            <a:xfrm>
              <a:off x="5970100"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54" name="c"/>
            <p:cNvSpPr/>
            <p:nvPr/>
          </p:nvSpPr>
          <p:spPr>
            <a:xfrm>
              <a:off x="597010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1156" name="}"/>
          <p:cNvSpPr/>
          <p:nvPr/>
        </p:nvSpPr>
        <p:spPr>
          <a:xfrm>
            <a:off x="2954575" y="8779416"/>
            <a:ext cx="482347"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2600">
                <a:solidFill>
                  <a:srgbClr val="7F0325"/>
                </a:solidFill>
                <a:latin typeface="Avenir Next Condensed Ultra Lig"/>
                <a:ea typeface="Avenir Next Condensed Ultra Lig"/>
                <a:cs typeface="Avenir Next Condensed Ultra Lig"/>
                <a:sym typeface="Avenir Next Condensed Ultra Lig"/>
              </a:defRPr>
            </a:lvl1pPr>
          </a:lstStyle>
          <a:p>
            <a:pPr/>
            <a:r>
              <a:t>}</a:t>
            </a:r>
          </a:p>
        </p:txBody>
      </p:sp>
      <p:sp>
        <p:nvSpPr>
          <p:cNvPr id="1157" name="neighbors of a"/>
          <p:cNvSpPr/>
          <p:nvPr/>
        </p:nvSpPr>
        <p:spPr>
          <a:xfrm>
            <a:off x="3418620" y="9499826"/>
            <a:ext cx="401955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neighbors of a</a:t>
            </a:r>
          </a:p>
        </p:txBody>
      </p:sp>
      <p:sp>
        <p:nvSpPr>
          <p:cNvPr id="1158" name="}"/>
          <p:cNvSpPr/>
          <p:nvPr/>
        </p:nvSpPr>
        <p:spPr>
          <a:xfrm>
            <a:off x="3836052" y="10734236"/>
            <a:ext cx="374270" cy="165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solidFill>
                  <a:srgbClr val="7F0325"/>
                </a:solidFill>
                <a:latin typeface="Avenir Next Condensed Ultra Lig"/>
                <a:ea typeface="Avenir Next Condensed Ultra Lig"/>
                <a:cs typeface="Avenir Next Condensed Ultra Lig"/>
                <a:sym typeface="Avenir Next Condensed Ultra Lig"/>
              </a:defRPr>
            </a:lvl1pPr>
          </a:lstStyle>
          <a:p>
            <a:pPr/>
            <a:r>
              <a:t>}</a:t>
            </a:r>
          </a:p>
        </p:txBody>
      </p:sp>
      <p:sp>
        <p:nvSpPr>
          <p:cNvPr id="1159" name="neighbors of d"/>
          <p:cNvSpPr/>
          <p:nvPr/>
        </p:nvSpPr>
        <p:spPr>
          <a:xfrm>
            <a:off x="4272372" y="11137145"/>
            <a:ext cx="40544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neighbors of d</a:t>
            </a:r>
          </a:p>
        </p:txBody>
      </p:sp>
      <p:sp>
        <p:nvSpPr>
          <p:cNvPr id="1160" name="path: a☞d☞h☞i"/>
          <p:cNvSpPr/>
          <p:nvPr/>
        </p:nvSpPr>
        <p:spPr>
          <a:xfrm>
            <a:off x="8482842" y="12383166"/>
            <a:ext cx="474789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path: a☞d☞h☞i</a:t>
            </a:r>
          </a:p>
        </p:txBody>
      </p:sp>
      <p:sp>
        <p:nvSpPr>
          <p:cNvPr id="1164" name="Connection Line"/>
          <p:cNvSpPr/>
          <p:nvPr/>
        </p:nvSpPr>
        <p:spPr>
          <a:xfrm>
            <a:off x="13506181" y="12171353"/>
            <a:ext cx="1347146" cy="733761"/>
          </a:xfrm>
          <a:custGeom>
            <a:avLst/>
            <a:gdLst/>
            <a:ahLst/>
            <a:cxnLst>
              <a:cxn ang="0">
                <a:pos x="wd2" y="hd2"/>
              </a:cxn>
              <a:cxn ang="5400000">
                <a:pos x="wd2" y="hd2"/>
              </a:cxn>
              <a:cxn ang="10800000">
                <a:pos x="wd2" y="hd2"/>
              </a:cxn>
              <a:cxn ang="16200000">
                <a:pos x="wd2" y="hd2"/>
              </a:cxn>
            </a:cxnLst>
            <a:rect l="0" t="0" r="r" b="b"/>
            <a:pathLst>
              <a:path w="21600" h="18446" fill="norm" stroke="1" extrusionOk="0">
                <a:moveTo>
                  <a:pt x="21600" y="0"/>
                </a:moveTo>
                <a:cubicBezTo>
                  <a:pt x="18604" y="16012"/>
                  <a:pt x="11404" y="21600"/>
                  <a:pt x="0" y="16763"/>
                </a:cubicBezTo>
              </a:path>
            </a:pathLst>
          </a:custGeom>
          <a:ln w="88900">
            <a:solidFill>
              <a:srgbClr val="7F0325"/>
            </a:solidFill>
            <a:miter lim="400000"/>
            <a:tailEnd type="triangle"/>
          </a:ln>
        </p:spPr>
        <p:txBody>
          <a:bodyPr/>
          <a:lstStyle/>
          <a:p>
            <a:pPr/>
          </a:p>
        </p:txBody>
      </p:sp>
      <p:sp>
        <p:nvSpPr>
          <p:cNvPr id="1162" name="Notice: the shortest!"/>
          <p:cNvSpPr/>
          <p:nvPr/>
        </p:nvSpPr>
        <p:spPr>
          <a:xfrm>
            <a:off x="14445174" y="11387640"/>
            <a:ext cx="563054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Notice: the shortest!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6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1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64" grpId="2"/>
      <p:bldP build="whole" bldLvl="1" animBg="1" rev="0" advAuto="0" spid="1162" grpId="1"/>
    </p:bldLst>
  </p:timing>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6" name="Line"/>
          <p:cNvSpPr/>
          <p:nvPr/>
        </p:nvSpPr>
        <p:spPr>
          <a:xfrm>
            <a:off x="19722255" y="789251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93"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194"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169"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195"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171"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2"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3"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4"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5"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6"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7"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8"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79"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80"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81"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182"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183"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184"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185"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186"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187"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88"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1189"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190"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1191" name="bfs from v1 to v2:…"/>
          <p:cNvSpPr/>
          <p:nvPr/>
        </p:nvSpPr>
        <p:spPr>
          <a:xfrm>
            <a:off x="172491" y="1729658"/>
            <a:ext cx="17352743" cy="96963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bfs</a:t>
            </a:r>
            <a:r>
              <a:t> from v</a:t>
            </a:r>
            <a:r>
              <a:rPr baseline="-5999" sz="5100"/>
              <a:t>1</a:t>
            </a:r>
            <a:r>
              <a:t> to v</a:t>
            </a:r>
            <a:r>
              <a:rPr baseline="-5999"/>
              <a:t>2</a:t>
            </a:r>
            <a:r>
              <a:t>:</a:t>
            </a:r>
          </a:p>
          <a:p>
            <a:pPr algn="l">
              <a:defRPr sz="5200"/>
            </a:pPr>
            <a:r>
              <a:t>    create a queue of paths (a vector), q</a:t>
            </a:r>
          </a:p>
          <a:p>
            <a:pPr algn="l">
              <a:defRPr sz="5200"/>
            </a:pPr>
            <a:r>
              <a:t>    q.enqueue(v</a:t>
            </a:r>
            <a:r>
              <a:rPr baseline="-5999"/>
              <a:t>1</a:t>
            </a:r>
            <a:r>
              <a:t> path)</a:t>
            </a:r>
          </a:p>
          <a:p>
            <a:pPr algn="l">
              <a:defRPr sz="5200"/>
            </a:pPr>
            <a:r>
              <a:t>    while q is not empty and v</a:t>
            </a:r>
            <a:r>
              <a:rPr baseline="-5999"/>
              <a:t>2</a:t>
            </a:r>
            <a:r>
              <a:t> is not yet visited:</a:t>
            </a:r>
          </a:p>
          <a:p>
            <a:pPr algn="l">
              <a:defRPr sz="5200"/>
            </a:pPr>
            <a:r>
              <a:t>        path = q.dequeue()</a:t>
            </a:r>
          </a:p>
          <a:p>
            <a:pPr algn="l">
              <a:defRPr sz="5200"/>
            </a:pPr>
            <a:r>
              <a:t>        v = last element in path</a:t>
            </a:r>
          </a:p>
          <a:p>
            <a:pPr algn="l">
              <a:defRPr sz="5200"/>
            </a:pPr>
            <a:r>
              <a:t>        mark v as visited</a:t>
            </a:r>
          </a:p>
          <a:p>
            <a:pPr algn="l">
              <a:defRPr sz="5200"/>
            </a:pPr>
            <a:r>
              <a:t>        if v is the end vertex, we can stop after adding to the </a:t>
            </a:r>
          </a:p>
          <a:p>
            <a:pPr algn="l">
              <a:defRPr sz="5200"/>
            </a:pPr>
            <a:r>
              <a:t>               current path.</a:t>
            </a:r>
          </a:p>
          <a:p>
            <a:pPr algn="l">
              <a:defRPr sz="5200"/>
            </a:pPr>
            <a:r>
              <a:t>        for each unvisited neighbor of v:</a:t>
            </a:r>
          </a:p>
          <a:p>
            <a:pPr algn="l">
              <a:defRPr sz="5200"/>
            </a:pPr>
            <a:r>
              <a:t>             make new path with v's neighbor as last element</a:t>
            </a:r>
          </a:p>
          <a:p>
            <a:pPr algn="l">
              <a:defRPr sz="5200"/>
            </a:pPr>
            <a:r>
              <a:t>             enqueue new path onto q </a:t>
            </a:r>
          </a:p>
        </p:txBody>
      </p:sp>
      <p:pic>
        <p:nvPicPr>
          <p:cNvPr id="1192" name="key.jpg" descr="key.jpg"/>
          <p:cNvPicPr>
            <a:picLocks noChangeAspect="1"/>
          </p:cNvPicPr>
          <p:nvPr/>
        </p:nvPicPr>
        <p:blipFill>
          <a:blip r:embed="rId2">
            <a:extLst/>
          </a:blip>
          <a:srcRect l="9089" t="7771" r="7726" b="9205"/>
          <a:stretch>
            <a:fillRect/>
          </a:stretch>
        </p:blipFill>
        <p:spPr>
          <a:xfrm>
            <a:off x="17927184" y="9164451"/>
            <a:ext cx="3940663" cy="3932861"/>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7" name="Line"/>
          <p:cNvSpPr/>
          <p:nvPr/>
        </p:nvSpPr>
        <p:spPr>
          <a:xfrm>
            <a:off x="14616890" y="59103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198"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grpSp>
        <p:nvGrpSpPr>
          <p:cNvPr id="1222" name="Group"/>
          <p:cNvGrpSpPr/>
          <p:nvPr/>
        </p:nvGrpSpPr>
        <p:grpSpPr>
          <a:xfrm>
            <a:off x="12107116" y="1894218"/>
            <a:ext cx="6072586" cy="4445297"/>
            <a:chOff x="0" y="0"/>
            <a:chExt cx="6072584" cy="4445296"/>
          </a:xfrm>
        </p:grpSpPr>
        <p:sp>
          <p:nvSpPr>
            <p:cNvPr id="1230" name="Connection Line"/>
            <p:cNvSpPr/>
            <p:nvPr/>
          </p:nvSpPr>
          <p:spPr>
            <a:xfrm>
              <a:off x="703455" y="862465"/>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231" name="Connection Line"/>
            <p:cNvSpPr/>
            <p:nvPr/>
          </p:nvSpPr>
          <p:spPr>
            <a:xfrm>
              <a:off x="471219" y="538795"/>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232" name="Connection Line"/>
            <p:cNvSpPr/>
            <p:nvPr/>
          </p:nvSpPr>
          <p:spPr>
            <a:xfrm>
              <a:off x="4735508" y="556063"/>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202" name="Line"/>
            <p:cNvSpPr/>
            <p:nvPr/>
          </p:nvSpPr>
          <p:spPr>
            <a:xfrm flipV="1">
              <a:off x="2603972" y="2503279"/>
              <a:ext cx="1897331" cy="140681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3" name="Line"/>
            <p:cNvSpPr/>
            <p:nvPr/>
          </p:nvSpPr>
          <p:spPr>
            <a:xfrm flipV="1">
              <a:off x="2622721" y="2674075"/>
              <a:ext cx="1" cy="1188605"/>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4" name="Line"/>
            <p:cNvSpPr/>
            <p:nvPr/>
          </p:nvSpPr>
          <p:spPr>
            <a:xfrm>
              <a:off x="457501" y="2216259"/>
              <a:ext cx="1897921" cy="139984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5" name="Line"/>
            <p:cNvSpPr/>
            <p:nvPr/>
          </p:nvSpPr>
          <p:spPr>
            <a:xfrm flipV="1">
              <a:off x="497279" y="2313636"/>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6" name="Line"/>
            <p:cNvSpPr/>
            <p:nvPr/>
          </p:nvSpPr>
          <p:spPr>
            <a:xfrm flipV="1">
              <a:off x="2634714" y="578748"/>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7" name="Line"/>
            <p:cNvSpPr/>
            <p:nvPr/>
          </p:nvSpPr>
          <p:spPr>
            <a:xfrm flipV="1">
              <a:off x="4743176" y="973276"/>
              <a:ext cx="1" cy="1188605"/>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8" name="Line"/>
            <p:cNvSpPr/>
            <p:nvPr/>
          </p:nvSpPr>
          <p:spPr>
            <a:xfrm flipH="1">
              <a:off x="2989414" y="530381"/>
              <a:ext cx="1701341" cy="130141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09" name="Line"/>
            <p:cNvSpPr/>
            <p:nvPr/>
          </p:nvSpPr>
          <p:spPr>
            <a:xfrm>
              <a:off x="390903" y="3961636"/>
              <a:ext cx="1801867"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10" name="Line"/>
            <p:cNvSpPr/>
            <p:nvPr/>
          </p:nvSpPr>
          <p:spPr>
            <a:xfrm>
              <a:off x="2494822" y="2252937"/>
              <a:ext cx="1801866"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11" name="Line"/>
            <p:cNvSpPr/>
            <p:nvPr/>
          </p:nvSpPr>
          <p:spPr>
            <a:xfrm>
              <a:off x="423789" y="483660"/>
              <a:ext cx="1801867"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12" name="d"/>
            <p:cNvSpPr/>
            <p:nvPr/>
          </p:nvSpPr>
          <p:spPr>
            <a:xfrm>
              <a:off x="1" y="1731405"/>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213" name="b"/>
            <p:cNvSpPr/>
            <p:nvPr/>
          </p:nvSpPr>
          <p:spPr>
            <a:xfrm>
              <a:off x="2137436" y="0"/>
              <a:ext cx="970574"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214" name="g"/>
            <p:cNvSpPr/>
            <p:nvPr/>
          </p:nvSpPr>
          <p:spPr>
            <a:xfrm>
              <a:off x="0" y="3462811"/>
              <a:ext cx="970573"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215" name="f"/>
            <p:cNvSpPr/>
            <p:nvPr/>
          </p:nvSpPr>
          <p:spPr>
            <a:xfrm>
              <a:off x="4274870" y="1731405"/>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1216" name="e"/>
            <p:cNvSpPr/>
            <p:nvPr/>
          </p:nvSpPr>
          <p:spPr>
            <a:xfrm>
              <a:off x="2137436" y="1737361"/>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217" name="h"/>
            <p:cNvSpPr/>
            <p:nvPr/>
          </p:nvSpPr>
          <p:spPr>
            <a:xfrm>
              <a:off x="2137436" y="3474723"/>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1218" name="Line"/>
            <p:cNvSpPr/>
            <p:nvPr/>
          </p:nvSpPr>
          <p:spPr>
            <a:xfrm flipV="1">
              <a:off x="485287" y="536331"/>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19" name="a"/>
            <p:cNvSpPr/>
            <p:nvPr/>
          </p:nvSpPr>
          <p:spPr>
            <a:xfrm>
              <a:off x="0" y="0"/>
              <a:ext cx="970573"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220" name="i"/>
            <p:cNvSpPr/>
            <p:nvPr/>
          </p:nvSpPr>
          <p:spPr>
            <a:xfrm>
              <a:off x="4274870" y="3474723"/>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221" name="c"/>
            <p:cNvSpPr/>
            <p:nvPr/>
          </p:nvSpPr>
          <p:spPr>
            <a:xfrm>
              <a:off x="4274870" y="0"/>
              <a:ext cx="970574"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1223"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224"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graphicFrame>
        <p:nvGraphicFramePr>
          <p:cNvPr id="1225"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226" name="queue:"/>
          <p:cNvSpPr/>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227" name="Vector&lt;Vertex  *&gt; startPath…"/>
          <p:cNvSpPr/>
          <p:nvPr/>
        </p:nvSpPr>
        <p:spPr>
          <a:xfrm>
            <a:off x="481551" y="10405814"/>
            <a:ext cx="6647841" cy="20669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Vector&lt;Vertex  *&gt; startPath</a:t>
            </a:r>
          </a:p>
          <a:p>
            <a:pPr algn="l">
              <a:defRPr sz="4300"/>
            </a:pPr>
            <a:r>
              <a:t>startPath.add(a)</a:t>
            </a:r>
          </a:p>
          <a:p>
            <a:pPr algn="l">
              <a:defRPr sz="4300"/>
            </a:pPr>
            <a:r>
              <a:t>q.enqueue(startPath)</a:t>
            </a:r>
          </a:p>
        </p:txBody>
      </p:sp>
      <p:sp>
        <p:nvSpPr>
          <p:cNvPr id="1228"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 as last element</a:t>
            </a:r>
          </a:p>
          <a:p>
            <a:pPr algn="l">
              <a:defRPr sz="3500"/>
            </a:pPr>
            <a:r>
              <a:t>             enqueue new path onto q </a:t>
            </a:r>
          </a:p>
        </p:txBody>
      </p:sp>
      <p:sp>
        <p:nvSpPr>
          <p:cNvPr id="1229" name="Visited Set:…"/>
          <p:cNvSpPr/>
          <p:nvPr/>
        </p:nvSpPr>
        <p:spPr>
          <a:xfrm>
            <a:off x="18317426" y="6901531"/>
            <a:ext cx="336423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(empty)</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4"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35"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266"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267"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268"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239"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0"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1"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2"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3"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4"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5"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6"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7"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8"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49" name="d"/>
          <p:cNvSpPr/>
          <p:nvPr/>
        </p:nvSpPr>
        <p:spPr>
          <a:xfrm>
            <a:off x="12107118"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250" name="b"/>
          <p:cNvSpPr/>
          <p:nvPr/>
        </p:nvSpPr>
        <p:spPr>
          <a:xfrm>
            <a:off x="14244553"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251"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252"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253"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254"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55"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256"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257"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258" name="queue:"/>
          <p:cNvSpPr/>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259" name="in while loop:…"/>
          <p:cNvSpPr/>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a:t>
            </a:r>
          </a:p>
          <a:p>
            <a:pPr algn="l">
              <a:defRPr sz="4300"/>
            </a:pPr>
            <a:r>
              <a:t>   v = last element in curPath (v is a)</a:t>
            </a:r>
          </a:p>
          <a:p>
            <a:pPr algn="l">
              <a:defRPr sz="4300"/>
            </a:pPr>
            <a:r>
              <a:t>   mark v as visited</a:t>
            </a:r>
          </a:p>
          <a:p>
            <a:pPr algn="l">
              <a:defRPr sz="4300"/>
            </a:pPr>
            <a:r>
              <a:t>   enqueue all unvisited neighbor paths onto q</a:t>
            </a:r>
          </a:p>
        </p:txBody>
      </p:sp>
      <p:sp>
        <p:nvSpPr>
          <p:cNvPr id="1260"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261"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262"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263"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264"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265" name="Visited Set:…"/>
          <p:cNvSpPr/>
          <p:nvPr/>
        </p:nvSpPr>
        <p:spPr>
          <a:xfrm>
            <a:off x="18317425" y="6901531"/>
            <a:ext cx="336423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0"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1"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02"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03"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04"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275"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6"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7"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8"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9"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0"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1"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2"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3"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4"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5" name="d"/>
          <p:cNvSpPr/>
          <p:nvPr/>
        </p:nvSpPr>
        <p:spPr>
          <a:xfrm>
            <a:off x="12107118"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286"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287"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288"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289"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90"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291"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292"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293" name="queue:"/>
          <p:cNvSpPr/>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294"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295"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296"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297"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298"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299"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300" name="in while loop:…"/>
          <p:cNvSpPr/>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ab)</a:t>
            </a:r>
          </a:p>
          <a:p>
            <a:pPr algn="l">
              <a:defRPr sz="4300"/>
            </a:pPr>
            <a:r>
              <a:t>   v = last element in curPath (v is b)</a:t>
            </a:r>
          </a:p>
          <a:p>
            <a:pPr algn="l">
              <a:defRPr sz="4300"/>
            </a:pPr>
            <a:r>
              <a:t>   mark v as visited</a:t>
            </a:r>
          </a:p>
          <a:p>
            <a:pPr algn="l">
              <a:defRPr sz="4300"/>
            </a:pPr>
            <a:r>
              <a:t>   enqueue all unvisited neighbor paths onto q</a:t>
            </a:r>
          </a:p>
        </p:txBody>
      </p:sp>
      <p:sp>
        <p:nvSpPr>
          <p:cNvPr id="1301" name="Visited Set:…"/>
          <p:cNvSpPr/>
          <p:nvPr/>
        </p:nvSpPr>
        <p:spPr>
          <a:xfrm>
            <a:off x="18317425" y="6901531"/>
            <a:ext cx="3364231" cy="236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6"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07"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38"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39"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40"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11"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2"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3"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4"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5"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6"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7"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8"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9"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0"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1"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22"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323"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324"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5"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326"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327"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328"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329"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330"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331"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332"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333"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334"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335"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336" name="in while loop:…"/>
          <p:cNvSpPr/>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ad)</a:t>
            </a:r>
          </a:p>
          <a:p>
            <a:pPr algn="l">
              <a:defRPr sz="4300"/>
            </a:pPr>
            <a:r>
              <a:t>   v = last element in curPath (v is d)</a:t>
            </a:r>
          </a:p>
          <a:p>
            <a:pPr algn="l">
              <a:defRPr sz="4300"/>
            </a:pPr>
            <a:r>
              <a:t>   mark v as visited</a:t>
            </a:r>
          </a:p>
          <a:p>
            <a:pPr algn="l">
              <a:defRPr sz="4300"/>
            </a:pPr>
            <a:r>
              <a:t>   enqueue all unvisited neighbor paths onto q</a:t>
            </a:r>
          </a:p>
        </p:txBody>
      </p:sp>
      <p:sp>
        <p:nvSpPr>
          <p:cNvPr id="1337" name="Visited Set:…"/>
          <p:cNvSpPr/>
          <p:nvPr/>
        </p:nvSpPr>
        <p:spPr>
          <a:xfrm>
            <a:off x="18317425" y="6901531"/>
            <a:ext cx="3364231"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2"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43"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74"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75"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76"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47"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48"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49"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0"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1"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2"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3"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4"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5"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6"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7"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58"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359"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60"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361"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362"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363"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364"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365"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366"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367"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368"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369"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370"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371"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372" name="in while loop:…"/>
          <p:cNvSpPr/>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ae)</a:t>
            </a:r>
          </a:p>
          <a:p>
            <a:pPr algn="l">
              <a:defRPr sz="4300"/>
            </a:pPr>
            <a:r>
              <a:t>   v = last element in curPath (v is e)</a:t>
            </a:r>
          </a:p>
          <a:p>
            <a:pPr algn="l">
              <a:defRPr sz="4300"/>
            </a:pPr>
            <a:r>
              <a:t>   mark v as visited</a:t>
            </a:r>
          </a:p>
          <a:p>
            <a:pPr algn="l">
              <a:defRPr sz="4300"/>
            </a:pPr>
            <a:r>
              <a:t>   enqueue all unvisited neighbor paths onto q</a:t>
            </a:r>
          </a:p>
        </p:txBody>
      </p:sp>
      <p:sp>
        <p:nvSpPr>
          <p:cNvPr id="1373" name="Visited Set:…"/>
          <p:cNvSpPr/>
          <p:nvPr/>
        </p:nvSpPr>
        <p:spPr>
          <a:xfrm>
            <a:off x="18317425" y="6901531"/>
            <a:ext cx="3364231"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8"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79"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10"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11"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12"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83"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4"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5"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6"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7"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8"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9"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0"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1"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2"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3"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94"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395"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6"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397"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398"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399"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00"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01"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402"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03"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04"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05"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06"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07"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408"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abe)</a:t>
            </a:r>
          </a:p>
          <a:p>
            <a:pPr algn="l">
              <a:defRPr sz="4300"/>
            </a:pPr>
            <a:r>
              <a:t>   v = last element in curPath (v is e)</a:t>
            </a:r>
          </a:p>
          <a:p>
            <a:pPr algn="l">
              <a:defRPr sz="4300"/>
            </a:pPr>
            <a:r>
              <a:t>   mark v as visited (already been marked)</a:t>
            </a:r>
          </a:p>
          <a:p>
            <a:pPr algn="l">
              <a:defRPr sz="4300"/>
            </a:pPr>
            <a:r>
              <a:t>   enqueue all unvisited neighbor paths onto q</a:t>
            </a:r>
          </a:p>
        </p:txBody>
      </p:sp>
      <p:sp>
        <p:nvSpPr>
          <p:cNvPr id="1409" name="Visited Set:…"/>
          <p:cNvSpPr/>
          <p:nvPr/>
        </p:nvSpPr>
        <p:spPr>
          <a:xfrm>
            <a:off x="18317425" y="6901531"/>
            <a:ext cx="3364231"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4"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15"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46"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47"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48"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19"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0"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1"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2"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3"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4"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5"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6"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7"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8"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9"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430"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1"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432"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433"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434"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35"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36"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437"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38"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39"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40"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41"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442"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43"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444"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adg)</a:t>
            </a:r>
          </a:p>
          <a:p>
            <a:pPr algn="l">
              <a:defRPr sz="4300"/>
            </a:pPr>
            <a:r>
              <a:t>   v = last element in curPath (v is g)</a:t>
            </a:r>
          </a:p>
          <a:p>
            <a:pPr algn="l">
              <a:defRPr sz="4300"/>
            </a:pPr>
            <a:r>
              <a:t>   mark v as visited</a:t>
            </a:r>
          </a:p>
          <a:p>
            <a:pPr algn="l">
              <a:defRPr sz="4300"/>
            </a:pPr>
            <a:r>
              <a:t>   enqueue all unvisited neighbor paths onto q</a:t>
            </a:r>
          </a:p>
        </p:txBody>
      </p:sp>
      <p:sp>
        <p:nvSpPr>
          <p:cNvPr id="1445" name="Visited Set:…"/>
          <p:cNvSpPr/>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g</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50"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1"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82"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83"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84"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55"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6"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7"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8"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9"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0"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1"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2"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3"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4"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5"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466"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7"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468"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469"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470"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71"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72"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73"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74"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75"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76"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477"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478"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79"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480"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a:t>
            </a:r>
          </a:p>
          <a:p>
            <a:pPr algn="l">
              <a:defRPr sz="4300"/>
            </a:pPr>
            <a:r>
              <a:t>   v = last element in curPath (v is h)</a:t>
            </a:r>
          </a:p>
          <a:p>
            <a:pPr algn="l">
              <a:defRPr sz="4300"/>
            </a:pPr>
            <a:r>
              <a:t>   mark v as visited </a:t>
            </a:r>
          </a:p>
          <a:p>
            <a:pPr algn="l">
              <a:defRPr sz="4300"/>
            </a:pPr>
            <a:r>
              <a:t>   enqueue all unvisited neighbor paths onto q</a:t>
            </a:r>
          </a:p>
        </p:txBody>
      </p:sp>
      <p:sp>
        <p:nvSpPr>
          <p:cNvPr id="1481" name="Visited Set:…"/>
          <p:cNvSpPr/>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h</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6"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87"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18"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19"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20"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91"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2"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3"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4"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5"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6"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7"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8"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9"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0"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1"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2"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03"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04"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abef</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05"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06"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07"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08"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09"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10"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11"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12"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13"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14"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515"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516"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aef)</a:t>
            </a:r>
          </a:p>
          <a:p>
            <a:pPr algn="l">
              <a:defRPr sz="4300"/>
            </a:pPr>
            <a:r>
              <a:t>   v = last element in curPath (v is f)</a:t>
            </a:r>
          </a:p>
          <a:p>
            <a:pPr algn="l">
              <a:defRPr sz="4300"/>
            </a:pPr>
            <a:r>
              <a:t>   mark v as visited</a:t>
            </a:r>
          </a:p>
          <a:p>
            <a:pPr algn="l">
              <a:defRPr sz="4300"/>
            </a:pPr>
            <a:r>
              <a:t>   enqueue all unvisited neighbor paths onto q</a:t>
            </a:r>
          </a:p>
        </p:txBody>
      </p:sp>
      <p:sp>
        <p:nvSpPr>
          <p:cNvPr id="1517" name="Visited Set:…"/>
          <p:cNvSpPr/>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2"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23"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54"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55"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56"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527"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28"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29"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0"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1"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2"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3"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4"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5"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6"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7"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8"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39"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40"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abefc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41"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42"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43"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44"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45"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46"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47"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48"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49"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50"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551"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552"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abef)</a:t>
            </a:r>
          </a:p>
          <a:p>
            <a:pPr algn="l">
              <a:defRPr sz="4300"/>
            </a:pPr>
            <a:r>
              <a:t>   v = last element in curPath (v is f)</a:t>
            </a:r>
          </a:p>
          <a:p>
            <a:pPr algn="l">
              <a:defRPr sz="4300"/>
            </a:pPr>
            <a:r>
              <a:t>   mark v as visited (already been marked)</a:t>
            </a:r>
          </a:p>
          <a:p>
            <a:pPr algn="l">
              <a:defRPr sz="4300"/>
            </a:pPr>
            <a:r>
              <a:t>   enqueue all unvisited neighbor paths onto q</a:t>
            </a:r>
          </a:p>
        </p:txBody>
      </p:sp>
      <p:sp>
        <p:nvSpPr>
          <p:cNvPr id="1553" name="Visited Set:…"/>
          <p:cNvSpPr/>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8"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59"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90"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91"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92"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563"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4"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5"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6"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7"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8"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9"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0"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1"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2"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3"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4"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75"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76"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adghi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abefc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77"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78"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79"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80"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81"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82"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83"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84"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85"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86"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587"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588"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adgh)</a:t>
            </a:r>
          </a:p>
          <a:p>
            <a:pPr algn="l">
              <a:defRPr sz="4300"/>
            </a:pPr>
            <a:r>
              <a:t>   v = last element in curPath (v is h)</a:t>
            </a:r>
          </a:p>
          <a:p>
            <a:pPr algn="l">
              <a:defRPr sz="4300"/>
            </a:pPr>
            <a:r>
              <a:t>   mark v as visited (already been marked)</a:t>
            </a:r>
          </a:p>
          <a:p>
            <a:pPr algn="l">
              <a:defRPr sz="4300"/>
            </a:pPr>
            <a:r>
              <a:t>   enqueue all unvisited neighbor paths onto q</a:t>
            </a:r>
          </a:p>
        </p:txBody>
      </p:sp>
      <p:sp>
        <p:nvSpPr>
          <p:cNvPr id="1589" name="Visited Set:…"/>
          <p:cNvSpPr/>
          <p:nvPr/>
        </p:nvSpPr>
        <p:spPr>
          <a:xfrm>
            <a:off x="18317425" y="6901531"/>
            <a:ext cx="336423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4"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95"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626"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627"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628"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599"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0"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1"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2"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3"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4"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5"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6"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7"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8"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9"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0"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611"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612"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adhfc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adghi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abefc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613"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614"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615"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616"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617"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618"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619"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620"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621"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622"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623"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624" name="in while loop:…"/>
          <p:cNvSpPr/>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adhf)</a:t>
            </a:r>
          </a:p>
          <a:p>
            <a:pPr algn="l">
              <a:defRPr sz="4300"/>
            </a:pPr>
            <a:r>
              <a:t>   v = last element in curPath (v is f)</a:t>
            </a:r>
          </a:p>
          <a:p>
            <a:pPr algn="l">
              <a:defRPr sz="4300"/>
            </a:pPr>
            <a:r>
              <a:t>   mark v as visited (already been marked)</a:t>
            </a:r>
          </a:p>
          <a:p>
            <a:pPr algn="l">
              <a:defRPr sz="4300"/>
            </a:pPr>
            <a:r>
              <a:t>   enqueue all unvisited neighbor paths onto q</a:t>
            </a:r>
          </a:p>
        </p:txBody>
      </p:sp>
      <p:sp>
        <p:nvSpPr>
          <p:cNvPr id="1625" name="Visited Set:…"/>
          <p:cNvSpPr/>
          <p:nvPr/>
        </p:nvSpPr>
        <p:spPr>
          <a:xfrm>
            <a:off x="18317425" y="6901531"/>
            <a:ext cx="336423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0"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1"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662"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663"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664"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635"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6"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7"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8"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9"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0"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1"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2"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3"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4"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5"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6"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647"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648"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adhfc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adghi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800"/>
                        <a:t>abefc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649" name="queue:"/>
          <p:cNvSpPr/>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650"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651"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652"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653"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654"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655"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656"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657" name="Let's look at bfs from a to i:"/>
          <p:cNvSpPr/>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658"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659" name="bfs from v1 to v2:…"/>
          <p:cNvSpPr/>
          <p:nvPr/>
        </p:nvSpPr>
        <p:spPr>
          <a:xfrm>
            <a:off x="172491" y="1729658"/>
            <a:ext cx="17352743" cy="54354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500"/>
            </a:pPr>
            <a:r>
              <a:rPr b="1">
                <a:latin typeface="Helvetica Neue"/>
                <a:ea typeface="Helvetica Neue"/>
                <a:cs typeface="Helvetica Neue"/>
                <a:sym typeface="Helvetica Neue"/>
              </a:rPr>
              <a:t>bfs</a:t>
            </a:r>
            <a:r>
              <a:t> from v</a:t>
            </a:r>
            <a:r>
              <a:rPr baseline="-5999" sz="3400"/>
              <a:t>1</a:t>
            </a:r>
            <a:r>
              <a:t> to v</a:t>
            </a:r>
            <a:r>
              <a:rPr baseline="-5999"/>
              <a:t>2</a:t>
            </a:r>
            <a:r>
              <a:t>:</a:t>
            </a:r>
          </a:p>
          <a:p>
            <a:pPr algn="l">
              <a:defRPr sz="3500"/>
            </a:pPr>
            <a:r>
              <a:t>    create a queue of paths (a vector), q</a:t>
            </a:r>
          </a:p>
          <a:p>
            <a:pPr algn="l">
              <a:defRPr sz="3500"/>
            </a:pPr>
            <a:r>
              <a:t>    q.enqueue(v</a:t>
            </a:r>
            <a:r>
              <a:rPr baseline="-5999"/>
              <a:t>1</a:t>
            </a:r>
            <a:r>
              <a:t> path)</a:t>
            </a:r>
          </a:p>
          <a:p>
            <a:pPr algn="l">
              <a:defRPr sz="3500"/>
            </a:pPr>
            <a:r>
              <a:t>    while q is not empty and v</a:t>
            </a:r>
            <a:r>
              <a:rPr baseline="-5999"/>
              <a:t>2</a:t>
            </a:r>
            <a:r>
              <a:t> is not yet visited:</a:t>
            </a:r>
          </a:p>
          <a:p>
            <a:pPr algn="l">
              <a:defRPr sz="3500"/>
            </a:pPr>
            <a:r>
              <a:t>        path = q.dequeue()</a:t>
            </a:r>
          </a:p>
          <a:p>
            <a:pPr algn="l">
              <a:defRPr sz="3500"/>
            </a:pPr>
            <a:r>
              <a:t>        v = last element in path</a:t>
            </a:r>
          </a:p>
          <a:p>
            <a:pPr algn="l">
              <a:defRPr sz="3500"/>
            </a:pPr>
            <a:r>
              <a:t>        mark v as visited</a:t>
            </a:r>
          </a:p>
          <a:p>
            <a:pPr algn="l">
              <a:defRPr sz="3500"/>
            </a:pPr>
            <a:r>
              <a:t>        for each unvisited neighbor of v:</a:t>
            </a:r>
          </a:p>
          <a:p>
            <a:pPr algn="l">
              <a:defRPr sz="3500"/>
            </a:pPr>
            <a:r>
              <a:t>             make new path with v's neighbor as last element</a:t>
            </a:r>
          </a:p>
          <a:p>
            <a:pPr algn="l">
              <a:defRPr sz="3500"/>
            </a:pPr>
            <a:r>
              <a:t>             enqueue new path onto q </a:t>
            </a:r>
          </a:p>
        </p:txBody>
      </p:sp>
      <p:sp>
        <p:nvSpPr>
          <p:cNvPr id="1660" name="in while loop:…"/>
          <p:cNvSpPr/>
          <p:nvPr/>
        </p:nvSpPr>
        <p:spPr>
          <a:xfrm>
            <a:off x="481551" y="10405814"/>
            <a:ext cx="14843995" cy="2729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adhi)</a:t>
            </a:r>
          </a:p>
          <a:p>
            <a:pPr algn="l">
              <a:defRPr sz="4300"/>
            </a:pPr>
            <a:r>
              <a:t>   v = last element in curPath (v is i)</a:t>
            </a:r>
          </a:p>
          <a:p>
            <a:pPr algn="l">
              <a:defRPr sz="4300"/>
            </a:pPr>
            <a:r>
              <a:t>  </a:t>
            </a:r>
            <a:r>
              <a:rPr b="1">
                <a:latin typeface="Helvetica Neue"/>
                <a:ea typeface="Helvetica Neue"/>
                <a:cs typeface="Helvetica Neue"/>
                <a:sym typeface="Helvetica Neue"/>
              </a:rPr>
              <a:t> found!</a:t>
            </a:r>
          </a:p>
        </p:txBody>
      </p:sp>
      <p:sp>
        <p:nvSpPr>
          <p:cNvPr id="1661" name="Visited Set:…"/>
          <p:cNvSpPr/>
          <p:nvPr/>
        </p:nvSpPr>
        <p:spPr>
          <a:xfrm>
            <a:off x="18317425" y="6901531"/>
            <a:ext cx="3364231" cy="617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a:p>
            <a:pPr/>
            <a:r>
              <a:t>i</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6"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67" name="So I downloaded Wikipedia…"/>
          <p:cNvSpPr/>
          <p:nvPr/>
        </p:nvSpPr>
        <p:spPr>
          <a:xfrm>
            <a:off x="647899" y="6773888"/>
            <a:ext cx="2216887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So I downloaded Wikipedia…</a:t>
            </a:r>
          </a:p>
        </p:txBody>
      </p:sp>
      <p:sp>
        <p:nvSpPr>
          <p:cNvPr id="1668" name="It turns out that you can download Wikipedia, but it is &gt; 10 Terabytes (!) uncompressed. The reason Wikipedia asks you for money every so often is because they have lots of fast computers with lots of memory, and this is expensive (so donate!)…"/>
          <p:cNvSpPr/>
          <p:nvPr/>
        </p:nvSpPr>
        <p:spPr>
          <a:xfrm>
            <a:off x="647899" y="8082691"/>
            <a:ext cx="2216887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It turns out that you </a:t>
            </a:r>
            <a:r>
              <a:rPr i="1">
                <a:latin typeface="Helvetica Neue"/>
                <a:ea typeface="Helvetica Neue"/>
                <a:cs typeface="Helvetica Neue"/>
                <a:sym typeface="Helvetica Neue"/>
              </a:rPr>
              <a:t>can</a:t>
            </a:r>
            <a:r>
              <a:t> download Wikipedia, but it is &gt; 10 Terabytes (!) uncompressed. The reason Wikipedia asks you for money every so often is because they have lots of fast computers with lots of memory, and this is expensive (so donate!)</a:t>
            </a:r>
          </a:p>
          <a:p>
            <a:pPr algn="l"/>
          </a:p>
          <a:p>
            <a:pPr algn="l"/>
            <a:r>
              <a:t>But, the Internet is just a graph...so, Wikipedia pages are just a graph...let's just do the searching by taking advantage of this: download pages as we need them.</a:t>
            </a:r>
          </a:p>
        </p:txBody>
      </p:sp>
      <p:pic>
        <p:nvPicPr>
          <p:cNvPr id="1669" name="pasted-image.tiff" descr="pasted-image.tiff"/>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68" grpId="1"/>
    </p:bldLst>
  </p:timing>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1"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72" name="What kind of search is the &quot;getting to philosophy&quot; algorithm?…"/>
          <p:cNvSpPr/>
          <p:nvPr/>
        </p:nvSpPr>
        <p:spPr>
          <a:xfrm>
            <a:off x="647899" y="6812877"/>
            <a:ext cx="22168877"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What kind of search is the "getting to philosophy" algorithm?</a:t>
            </a:r>
          </a:p>
          <a:p>
            <a:pPr lvl="2" algn="l"/>
            <a:r>
              <a:t>"Clicking on the first lowercase link in the main text of a Wikipedia article, and then repeating the process for subsequent articles, usually eventually gets one to the Philosophy article."</a:t>
            </a:r>
          </a:p>
        </p:txBody>
      </p:sp>
      <p:sp>
        <p:nvSpPr>
          <p:cNvPr id="1673" name="This is a depth-first search! To determine if a Wikipedia article will get to Philosophy, we just select the first link each time. If we ever have to select a second link (or if a first-link refers to a visited vertex), then that article doesn't get to Philosophy."/>
          <p:cNvSpPr/>
          <p:nvPr/>
        </p:nvSpPr>
        <p:spPr>
          <a:xfrm>
            <a:off x="450194" y="10205894"/>
            <a:ext cx="2216887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This is a depth-first search! To determine if a Wikipedia article will get to Philosophy, we just select the first link each time. If we ever have to select a second link (or if a first-link refers to a visited vertex), then that article doesn't get to Philosophy.</a:t>
            </a:r>
          </a:p>
        </p:txBody>
      </p:sp>
      <p:pic>
        <p:nvPicPr>
          <p:cNvPr id="1674" name="pasted-image.tiff" descr="pasted-image.tiff"/>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3" grpId="1"/>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6"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77" name="We can also perform a Breadth First Search, as well. How would this change our search?"/>
          <p:cNvSpPr/>
          <p:nvPr/>
        </p:nvSpPr>
        <p:spPr>
          <a:xfrm>
            <a:off x="647899" y="7574877"/>
            <a:ext cx="22168877"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We can also perform a Breadth First Search, as well. How would this change our search?</a:t>
            </a:r>
          </a:p>
        </p:txBody>
      </p:sp>
      <p:sp>
        <p:nvSpPr>
          <p:cNvPr id="1678" name="A BFS would look at all links on a page, then all links for each link on the page, etc. This has the potential of taking a long time, but it will find a shortest path."/>
          <p:cNvSpPr/>
          <p:nvPr/>
        </p:nvSpPr>
        <p:spPr>
          <a:xfrm>
            <a:off x="450194" y="10205894"/>
            <a:ext cx="22168877"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 BFS would look at all links on a page, then all links for each link on the page, etc. This has the potential of taking a long time, but it will find a shortest path.</a:t>
            </a:r>
          </a:p>
        </p:txBody>
      </p:sp>
      <p:pic>
        <p:nvPicPr>
          <p:cNvPr id="1679" name="pasted-image.tiff" descr="pasted-image.tiff"/>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pic>
        <p:nvPicPr>
          <p:cNvPr id="1680" name="image31.png" descr="image31.png"/>
          <p:cNvPicPr>
            <a:picLocks noChangeAspect="1"/>
          </p:cNvPicPr>
          <p:nvPr/>
        </p:nvPicPr>
        <p:blipFill>
          <a:blip r:embed="rId3">
            <a:extLst/>
          </a:blip>
          <a:stretch>
            <a:fillRect/>
          </a:stretch>
        </p:blipFill>
        <p:spPr>
          <a:xfrm>
            <a:off x="19146955" y="11743985"/>
            <a:ext cx="1859404" cy="174497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80" grpId="2"/>
      <p:bldP build="whole" bldLvl="1" animBg="1" rev="0" advAuto="0" spid="1678" grpId="1"/>
    </p:bldLst>
  </p:timing>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2"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683" name="References:…"/>
          <p:cNvSpPr/>
          <p:nvPr/>
        </p:nvSpPr>
        <p:spPr>
          <a:xfrm>
            <a:off x="640426" y="4966533"/>
            <a:ext cx="21424603" cy="5459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Depth First Search, Wikipedia: </a:t>
            </a:r>
            <a:r>
              <a:rPr u="sng">
                <a:hlinkClick r:id="rId2" invalidUrl="" action="" tgtFrame="" tooltip="" history="1" highlightClick="0" endSnd="0"/>
              </a:rPr>
              <a:t>https://en.wikipedia.org/wiki/Depth-first_search</a:t>
            </a:r>
          </a:p>
          <a:p>
            <a:pPr lvl="1" marL="457200" indent="-228600" algn="l">
              <a:buSzPct val="100000"/>
              <a:buChar char="•"/>
              <a:defRPr sz="3900"/>
            </a:pPr>
            <a:r>
              <a:t>Breadth First Search, Wikipedia: </a:t>
            </a:r>
            <a:r>
              <a:rPr u="sng">
                <a:hlinkClick r:id="rId3" invalidUrl="" action="" tgtFrame="" tooltip="" history="1" highlightClick="0" endSnd="0"/>
              </a:rPr>
              <a:t>https://en.wikipedia.org/wiki/Breadth-first_search</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Visualizations:</a:t>
            </a:r>
          </a:p>
          <a:p>
            <a:pPr lvl="1" marL="457200" indent="-228600" algn="l">
              <a:buSzPct val="100000"/>
              <a:buChar char="•"/>
              <a:defRPr sz="3900"/>
            </a:pPr>
            <a:r>
              <a:t>  </a:t>
            </a:r>
            <a:r>
              <a:rPr u="sng">
                <a:hlinkClick r:id="rId4" invalidUrl="" action="" tgtFrame="" tooltip="" history="1" highlightClick="0" endSnd="0"/>
              </a:rPr>
              <a:t>https://www.cs.usfca.edu/~galles/visualization/DFS.html</a:t>
            </a:r>
            <a:r>
              <a:t> </a:t>
            </a:r>
          </a:p>
          <a:p>
            <a:pPr lvl="1" marL="457200" indent="-228600" algn="l">
              <a:buSzPct val="100000"/>
              <a:buChar char="•"/>
              <a:defRPr sz="3900"/>
            </a:pPr>
            <a:r>
              <a:t>  </a:t>
            </a:r>
            <a:r>
              <a:rPr u="sng">
                <a:hlinkClick r:id="rId5" invalidUrl="" action="" tgtFrame="" tooltip="" history="1" highlightClick="0" endSnd="0"/>
              </a:rPr>
              <a:t>https://www.cs.usfca.edu/~galles/visualization/BFS.html</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5"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7" name="Breadth First Search (BFS): Tree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Tree searching</a:t>
            </a:r>
          </a:p>
        </p:txBody>
      </p:sp>
      <p:sp>
        <p:nvSpPr>
          <p:cNvPr id="1688" name="A Breadth First Search on a tree will produce a &quot;level order traversal&quot;:"/>
          <p:cNvSpPr/>
          <p:nvPr/>
        </p:nvSpPr>
        <p:spPr>
          <a:xfrm>
            <a:off x="2734945" y="2108508"/>
            <a:ext cx="189141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 Breadth First Search on a tree will produce a "level order traversal":</a:t>
            </a:r>
          </a:p>
        </p:txBody>
      </p:sp>
      <p:grpSp>
        <p:nvGrpSpPr>
          <p:cNvPr id="1706" name="Group"/>
          <p:cNvGrpSpPr/>
          <p:nvPr/>
        </p:nvGrpSpPr>
        <p:grpSpPr>
          <a:xfrm>
            <a:off x="7152889" y="3238069"/>
            <a:ext cx="10078223" cy="5293275"/>
            <a:chOff x="0" y="0"/>
            <a:chExt cx="10078221" cy="5293274"/>
          </a:xfrm>
        </p:grpSpPr>
        <p:sp>
          <p:nvSpPr>
            <p:cNvPr id="1689" name="Line"/>
            <p:cNvSpPr/>
            <p:nvPr/>
          </p:nvSpPr>
          <p:spPr>
            <a:xfrm flipH="1">
              <a:off x="2203630" y="3105214"/>
              <a:ext cx="1290408" cy="130174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0" name="Line"/>
            <p:cNvSpPr/>
            <p:nvPr/>
          </p:nvSpPr>
          <p:spPr>
            <a:xfrm>
              <a:off x="2294491" y="1818113"/>
              <a:ext cx="929843" cy="8243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1" name="Line"/>
            <p:cNvSpPr/>
            <p:nvPr/>
          </p:nvSpPr>
          <p:spPr>
            <a:xfrm flipH="1">
              <a:off x="7215192" y="3142311"/>
              <a:ext cx="1040159" cy="119926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2" name="Line"/>
            <p:cNvSpPr/>
            <p:nvPr/>
          </p:nvSpPr>
          <p:spPr>
            <a:xfrm>
              <a:off x="8324236" y="3175372"/>
              <a:ext cx="961376" cy="120986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3" name="Line"/>
            <p:cNvSpPr/>
            <p:nvPr/>
          </p:nvSpPr>
          <p:spPr>
            <a:xfrm>
              <a:off x="6971470" y="1802854"/>
              <a:ext cx="924524" cy="88315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4" name="Line"/>
            <p:cNvSpPr/>
            <p:nvPr/>
          </p:nvSpPr>
          <p:spPr>
            <a:xfrm>
              <a:off x="4852599" y="537642"/>
              <a:ext cx="1700033" cy="8888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5" name="Line"/>
            <p:cNvSpPr/>
            <p:nvPr/>
          </p:nvSpPr>
          <p:spPr>
            <a:xfrm flipH="1">
              <a:off x="693766" y="1778668"/>
              <a:ext cx="1531953" cy="89612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6" name="Line"/>
            <p:cNvSpPr/>
            <p:nvPr/>
          </p:nvSpPr>
          <p:spPr>
            <a:xfrm flipH="1">
              <a:off x="2661717" y="485286"/>
              <a:ext cx="2161699" cy="96652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7" name="a"/>
            <p:cNvSpPr/>
            <p:nvPr/>
          </p:nvSpPr>
          <p:spPr>
            <a:xfrm>
              <a:off x="4333960" y="0"/>
              <a:ext cx="970574" cy="970573"/>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698" name="b"/>
            <p:cNvSpPr/>
            <p:nvPr/>
          </p:nvSpPr>
          <p:spPr>
            <a:xfrm>
              <a:off x="1765326" y="1240662"/>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699" name="d"/>
            <p:cNvSpPr/>
            <p:nvPr/>
          </p:nvSpPr>
          <p:spPr>
            <a:xfrm>
              <a:off x="0" y="2610384"/>
              <a:ext cx="970573" cy="970573"/>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700" name="e"/>
            <p:cNvSpPr/>
            <p:nvPr/>
          </p:nvSpPr>
          <p:spPr>
            <a:xfrm>
              <a:off x="2996191" y="2549717"/>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701" name="g"/>
            <p:cNvSpPr/>
            <p:nvPr/>
          </p:nvSpPr>
          <p:spPr>
            <a:xfrm>
              <a:off x="7796592" y="2549717"/>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702" name="i"/>
            <p:cNvSpPr/>
            <p:nvPr/>
          </p:nvSpPr>
          <p:spPr>
            <a:xfrm>
              <a:off x="9107648" y="4322701"/>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i</a:t>
              </a:r>
            </a:p>
          </p:txBody>
        </p:sp>
        <p:sp>
          <p:nvSpPr>
            <p:cNvPr id="1703" name="f"/>
            <p:cNvSpPr/>
            <p:nvPr/>
          </p:nvSpPr>
          <p:spPr>
            <a:xfrm>
              <a:off x="6488951" y="4322701"/>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704" name="c"/>
            <p:cNvSpPr/>
            <p:nvPr/>
          </p:nvSpPr>
          <p:spPr>
            <a:xfrm>
              <a:off x="6488951" y="1240662"/>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sp>
          <p:nvSpPr>
            <p:cNvPr id="1705" name="h"/>
            <p:cNvSpPr/>
            <p:nvPr/>
          </p:nvSpPr>
          <p:spPr>
            <a:xfrm>
              <a:off x="1436250" y="4300190"/>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grpSp>
      <p:sp>
        <p:nvSpPr>
          <p:cNvPr id="1707" name="Breadth First Search: a☞b☞c☞d☞e☞g☞h☞f☞i"/>
          <p:cNvSpPr/>
          <p:nvPr/>
        </p:nvSpPr>
        <p:spPr>
          <a:xfrm>
            <a:off x="5277485" y="10251727"/>
            <a:ext cx="138290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Breadth First Search: a☞b☞c☞d☞e☞g☞h☞f☞i</a:t>
            </a:r>
          </a:p>
        </p:txBody>
      </p:sp>
      <p:sp>
        <p:nvSpPr>
          <p:cNvPr id="1708" name="This is necessary if we want to print the tree to the screen in a pretty way, such that it retains its tree-like structure."/>
          <p:cNvSpPr/>
          <p:nvPr/>
        </p:nvSpPr>
        <p:spPr>
          <a:xfrm>
            <a:off x="3508422" y="11114050"/>
            <a:ext cx="17367156"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necessary if we want to print the tree to the screen in a pretty way, such that it retains its tree-like structure.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