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p:nvPr>
            <p:ph type="sldImg"/>
          </p:nvPr>
        </p:nvSpPr>
        <p:spPr>
          <a:xfrm>
            <a:off x="1143000" y="685800"/>
            <a:ext cx="4572000" cy="3429000"/>
          </a:xfrm>
          <a:prstGeom prst="rect">
            <a:avLst/>
          </a:prstGeom>
        </p:spPr>
        <p:txBody>
          <a:bodyPr/>
          <a:lstStyle/>
          <a:p>
            <a:pPr/>
          </a:p>
        </p:txBody>
      </p:sp>
      <p:sp>
        <p:nvSpPr>
          <p:cNvPr id="239" name="Shape 23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8" name="Shape 928"/>
          <p:cNvSpPr/>
          <p:nvPr>
            <p:ph type="sldImg"/>
          </p:nvPr>
        </p:nvSpPr>
        <p:spPr>
          <a:prstGeom prst="rect">
            <a:avLst/>
          </a:prstGeom>
        </p:spPr>
        <p:txBody>
          <a:bodyPr/>
          <a:lstStyle/>
          <a:p>
            <a:pPr/>
          </a:p>
        </p:txBody>
      </p:sp>
      <p:sp>
        <p:nvSpPr>
          <p:cNvPr id="929" name="Shape 929"/>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3" name="Shape 933"/>
          <p:cNvSpPr/>
          <p:nvPr>
            <p:ph type="sldImg"/>
          </p:nvPr>
        </p:nvSpPr>
        <p:spPr>
          <a:prstGeom prst="rect">
            <a:avLst/>
          </a:prstGeom>
        </p:spPr>
        <p:txBody>
          <a:bodyPr/>
          <a:lstStyle/>
          <a:p>
            <a:pPr/>
          </a:p>
        </p:txBody>
      </p:sp>
      <p:sp>
        <p:nvSpPr>
          <p:cNvPr id="934" name="Shape 934"/>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9" name="Shape 959"/>
          <p:cNvSpPr/>
          <p:nvPr>
            <p:ph type="sldImg"/>
          </p:nvPr>
        </p:nvSpPr>
        <p:spPr>
          <a:prstGeom prst="rect">
            <a:avLst/>
          </a:prstGeom>
        </p:spPr>
        <p:txBody>
          <a:bodyPr/>
          <a:lstStyle/>
          <a:p>
            <a:pPr/>
          </a:p>
        </p:txBody>
      </p:sp>
      <p:sp>
        <p:nvSpPr>
          <p:cNvPr id="960" name="Shape 960"/>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85" name="Shape 985"/>
          <p:cNvSpPr/>
          <p:nvPr>
            <p:ph type="sldImg"/>
          </p:nvPr>
        </p:nvSpPr>
        <p:spPr>
          <a:prstGeom prst="rect">
            <a:avLst/>
          </a:prstGeom>
        </p:spPr>
        <p:txBody>
          <a:bodyPr/>
          <a:lstStyle/>
          <a:p>
            <a:pPr/>
          </a:p>
        </p:txBody>
      </p:sp>
      <p:sp>
        <p:nvSpPr>
          <p:cNvPr id="986" name="Shape 986"/>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1" name="Shape 1011"/>
          <p:cNvSpPr/>
          <p:nvPr>
            <p:ph type="sldImg"/>
          </p:nvPr>
        </p:nvSpPr>
        <p:spPr>
          <a:prstGeom prst="rect">
            <a:avLst/>
          </a:prstGeom>
        </p:spPr>
        <p:txBody>
          <a:bodyPr/>
          <a:lstStyle/>
          <a:p>
            <a:pPr/>
          </a:p>
        </p:txBody>
      </p:sp>
      <p:sp>
        <p:nvSpPr>
          <p:cNvPr id="1012" name="Shape 1012"/>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9" name="Shape 1039"/>
          <p:cNvSpPr/>
          <p:nvPr>
            <p:ph type="sldImg"/>
          </p:nvPr>
        </p:nvSpPr>
        <p:spPr>
          <a:prstGeom prst="rect">
            <a:avLst/>
          </a:prstGeom>
        </p:spPr>
        <p:txBody>
          <a:bodyPr/>
          <a:lstStyle/>
          <a:p>
            <a:pPr/>
          </a:p>
        </p:txBody>
      </p:sp>
      <p:sp>
        <p:nvSpPr>
          <p:cNvPr id="1040" name="Shape 1040"/>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4" name="Shape 1044"/>
          <p:cNvSpPr/>
          <p:nvPr>
            <p:ph type="sldImg"/>
          </p:nvPr>
        </p:nvSpPr>
        <p:spPr>
          <a:prstGeom prst="rect">
            <a:avLst/>
          </a:prstGeom>
        </p:spPr>
        <p:txBody>
          <a:bodyPr/>
          <a:lstStyle/>
          <a:p>
            <a:pPr/>
          </a:p>
        </p:txBody>
      </p:sp>
      <p:sp>
        <p:nvSpPr>
          <p:cNvPr id="1045" name="Shape 1045"/>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9" name="Shape 1049"/>
          <p:cNvSpPr/>
          <p:nvPr>
            <p:ph type="sldImg"/>
          </p:nvPr>
        </p:nvSpPr>
        <p:spPr>
          <a:prstGeom prst="rect">
            <a:avLst/>
          </a:prstGeom>
        </p:spPr>
        <p:txBody>
          <a:bodyPr/>
          <a:lstStyle/>
          <a:p>
            <a:pPr/>
          </a:p>
        </p:txBody>
      </p:sp>
      <p:sp>
        <p:nvSpPr>
          <p:cNvPr id="1050" name="Shape 1050"/>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4" name="Shape 1054"/>
          <p:cNvSpPr/>
          <p:nvPr>
            <p:ph type="sldImg"/>
          </p:nvPr>
        </p:nvSpPr>
        <p:spPr>
          <a:prstGeom prst="rect">
            <a:avLst/>
          </a:prstGeom>
        </p:spPr>
        <p:txBody>
          <a:bodyPr/>
          <a:lstStyle/>
          <a:p>
            <a:pPr/>
          </a:p>
        </p:txBody>
      </p:sp>
      <p:sp>
        <p:nvSpPr>
          <p:cNvPr id="1055" name="Shape 1055"/>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9" name="Shape 1059"/>
          <p:cNvSpPr/>
          <p:nvPr>
            <p:ph type="sldImg"/>
          </p:nvPr>
        </p:nvSpPr>
        <p:spPr>
          <a:prstGeom prst="rect">
            <a:avLst/>
          </a:prstGeom>
        </p:spPr>
        <p:txBody>
          <a:bodyPr/>
          <a:lstStyle/>
          <a:p>
            <a:pPr/>
          </a:p>
        </p:txBody>
      </p:sp>
      <p:sp>
        <p:nvSpPr>
          <p:cNvPr id="1060" name="Shape 1060"/>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86" name="Shape 1086"/>
          <p:cNvSpPr/>
          <p:nvPr>
            <p:ph type="sldImg"/>
          </p:nvPr>
        </p:nvSpPr>
        <p:spPr>
          <a:prstGeom prst="rect">
            <a:avLst/>
          </a:prstGeom>
        </p:spPr>
        <p:txBody>
          <a:bodyPr/>
          <a:lstStyle/>
          <a:p>
            <a:pPr/>
          </a:p>
        </p:txBody>
      </p:sp>
      <p:sp>
        <p:nvSpPr>
          <p:cNvPr id="1087" name="Shape 1087"/>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13" name="Shape 1113"/>
          <p:cNvSpPr/>
          <p:nvPr>
            <p:ph type="sldImg"/>
          </p:nvPr>
        </p:nvSpPr>
        <p:spPr>
          <a:prstGeom prst="rect">
            <a:avLst/>
          </a:prstGeom>
        </p:spPr>
        <p:txBody>
          <a:bodyPr/>
          <a:lstStyle/>
          <a:p>
            <a:pPr/>
          </a:p>
        </p:txBody>
      </p:sp>
      <p:sp>
        <p:nvSpPr>
          <p:cNvPr id="1114" name="Shape 1114"/>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0" name="Shape 1140"/>
          <p:cNvSpPr/>
          <p:nvPr>
            <p:ph type="sldImg"/>
          </p:nvPr>
        </p:nvSpPr>
        <p:spPr>
          <a:prstGeom prst="rect">
            <a:avLst/>
          </a:prstGeom>
        </p:spPr>
        <p:txBody>
          <a:bodyPr/>
          <a:lstStyle/>
          <a:p>
            <a:pPr/>
          </a:p>
        </p:txBody>
      </p:sp>
      <p:sp>
        <p:nvSpPr>
          <p:cNvPr id="1141" name="Shape 1141"/>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4" name="Shape 1144"/>
          <p:cNvSpPr/>
          <p:nvPr>
            <p:ph type="sldImg"/>
          </p:nvPr>
        </p:nvSpPr>
        <p:spPr>
          <a:prstGeom prst="rect">
            <a:avLst/>
          </a:prstGeom>
        </p:spPr>
        <p:txBody>
          <a:bodyPr/>
          <a:lstStyle/>
          <a:p>
            <a:pPr/>
          </a:p>
        </p:txBody>
      </p:sp>
      <p:sp>
        <p:nvSpPr>
          <p:cNvPr id="1145" name="Shape 1145"/>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8" name="Shape 1148"/>
          <p:cNvSpPr/>
          <p:nvPr>
            <p:ph type="sldImg"/>
          </p:nvPr>
        </p:nvSpPr>
        <p:spPr>
          <a:prstGeom prst="rect">
            <a:avLst/>
          </a:prstGeom>
        </p:spPr>
        <p:txBody>
          <a:bodyPr/>
          <a:lstStyle/>
          <a:p>
            <a:pPr/>
          </a:p>
        </p:txBody>
      </p:sp>
      <p:sp>
        <p:nvSpPr>
          <p:cNvPr id="1149" name="Shape 1149"/>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p:nvPr>
            <p:ph type="title"/>
          </p:nvPr>
        </p:nvSpPr>
        <p:spPr>
          <a:xfrm>
            <a:off x="1066800" y="1854200"/>
            <a:ext cx="22237700" cy="4470400"/>
          </a:xfrm>
          <a:prstGeom prst="rect">
            <a:avLst/>
          </a:prstGeom>
        </p:spPr>
        <p:txBody>
          <a:bodyPr/>
          <a:lstStyle/>
          <a:p>
            <a:pPr/>
            <a:r>
              <a:t>Title Text</a:t>
            </a:r>
          </a:p>
        </p:txBody>
      </p:sp>
      <p:sp>
        <p:nvSpPr>
          <p:cNvPr id="15" name="Body Level One…"/>
          <p:cNvSpPr/>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p:nvPr>
            <p:ph type="title"/>
          </p:nvPr>
        </p:nvSpPr>
        <p:spPr>
          <a:xfrm>
            <a:off x="1066800" y="2019300"/>
            <a:ext cx="10007600" cy="4470400"/>
          </a:xfrm>
          <a:prstGeom prst="rect">
            <a:avLst/>
          </a:prstGeom>
        </p:spPr>
        <p:txBody>
          <a:bodyPr/>
          <a:lstStyle/>
          <a:p>
            <a:pPr/>
            <a:r>
              <a:t>Title Text</a:t>
            </a:r>
          </a:p>
        </p:txBody>
      </p:sp>
      <p:sp>
        <p:nvSpPr>
          <p:cNvPr id="48" name="Body Level One…"/>
          <p:cNvSpPr/>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p:nvPr>
            <p:ph type="title"/>
          </p:nvPr>
        </p:nvSpPr>
        <p:spPr>
          <a:prstGeom prst="rect">
            <a:avLst/>
          </a:prstGeom>
        </p:spPr>
        <p:txBody>
          <a:bodyPr/>
          <a:lstStyle/>
          <a:p>
            <a:pPr/>
            <a:r>
              <a:t>Title Text</a:t>
            </a:r>
          </a:p>
        </p:txBody>
      </p:sp>
      <p:sp>
        <p:nvSpPr>
          <p:cNvPr id="66"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p:nvPr>
            <p:ph type="title"/>
          </p:nvPr>
        </p:nvSpPr>
        <p:spPr>
          <a:xfrm>
            <a:off x="1066800" y="469900"/>
            <a:ext cx="9525000" cy="1968500"/>
          </a:xfrm>
          <a:prstGeom prst="rect">
            <a:avLst/>
          </a:prstGeom>
        </p:spPr>
        <p:txBody>
          <a:bodyPr/>
          <a:lstStyle/>
          <a:p>
            <a:pPr/>
            <a:r>
              <a:t>Title Text</a:t>
            </a:r>
          </a:p>
        </p:txBody>
      </p:sp>
      <p:sp>
        <p:nvSpPr>
          <p:cNvPr id="77" name="Body Level One…"/>
          <p:cNvSpPr/>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5"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6"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7" name="Title Text"/>
          <p:cNvSpPr/>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5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6"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67"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75"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76"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83" name="This document is copyright (C) Stanford Computer Science and Marty Stepp, licensed under Creative Commons Attribution 2.5 License.  All rights reserved. Based on slides created by Keith Schwarz, Julie Zelenski, Jerry Cain, Eric Roberts, Mehran Sahami, Stuart Reges, Cynthia Lee, and others."/>
          <p:cNvSpPr/>
          <p:nvPr/>
        </p:nvSpPr>
        <p:spPr>
          <a:xfrm>
            <a:off x="4419600" y="12801600"/>
            <a:ext cx="15544800" cy="6654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300"/>
              </a:spcBef>
              <a:defRPr sz="1600">
                <a:latin typeface="Calibri"/>
                <a:ea typeface="Calibri"/>
                <a:cs typeface="Calibri"/>
                <a:sym typeface="Calibri"/>
              </a:defRPr>
            </a:pPr>
            <a:r>
              <a:t>This document is copyright (C) Stanford Computer Science and Marty Stepp, licensed under Creative Commons Attribution 2.5 License.  All rights reserved.</a:t>
            </a:r>
            <a:br/>
            <a:r>
              <a:t>Based on slides created by Keith Schwarz, Julie Zelenski, Jerry Cain, Eric Roberts, Mehran Sahami, Stuart Reges, Cynthia Lee, and others.</a:t>
            </a:r>
          </a:p>
        </p:txBody>
      </p:sp>
      <p:sp>
        <p:nvSpPr>
          <p:cNvPr id="184" name="Title Text"/>
          <p:cNvSpPr/>
          <p:nvPr>
            <p:ph type="title"/>
          </p:nvPr>
        </p:nvSpPr>
        <p:spPr>
          <a:xfrm>
            <a:off x="4419600" y="3200400"/>
            <a:ext cx="15544800" cy="4114800"/>
          </a:xfrm>
          <a:prstGeom prst="rect">
            <a:avLst/>
          </a:prstGeom>
        </p:spPr>
        <p:txBody>
          <a:bodyPr lIns="91439" tIns="91439" rIns="91439" bIns="91439" anchor="ctr"/>
          <a:lstStyle>
            <a:lvl1pPr algn="ctr" defTabSz="1828800">
              <a:defRPr b="1" sz="8800">
                <a:latin typeface="Calibri"/>
                <a:ea typeface="Calibri"/>
                <a:cs typeface="Calibri"/>
                <a:sym typeface="Calibri"/>
              </a:defRPr>
            </a:lvl1pPr>
          </a:lstStyle>
          <a:p>
            <a:pPr/>
            <a:r>
              <a:t>Title Text</a:t>
            </a:r>
          </a:p>
        </p:txBody>
      </p:sp>
      <p:sp>
        <p:nvSpPr>
          <p:cNvPr id="185" name="Body Level One…"/>
          <p:cNvSpPr/>
          <p:nvPr>
            <p:ph type="body" sz="quarter" idx="1"/>
          </p:nvPr>
        </p:nvSpPr>
        <p:spPr>
          <a:xfrm>
            <a:off x="5791200" y="8839200"/>
            <a:ext cx="12801600" cy="3048000"/>
          </a:xfrm>
          <a:prstGeom prst="rect">
            <a:avLst/>
          </a:prstGeom>
        </p:spPr>
        <p:txBody>
          <a:bodyPr lIns="91439" tIns="91439" rIns="91439" bIns="91439"/>
          <a:lstStyle>
            <a:lvl1pPr marL="0" indent="0" algn="ctr" defTabSz="1828800">
              <a:spcBef>
                <a:spcPts val="1100"/>
              </a:spcBef>
              <a:buSzTx/>
              <a:buFontTx/>
              <a:buNone/>
              <a:defRPr sz="4800">
                <a:solidFill>
                  <a:srgbClr val="000000"/>
                </a:solidFill>
                <a:latin typeface="Calibri"/>
                <a:ea typeface="Calibri"/>
                <a:cs typeface="Calibri"/>
                <a:sym typeface="Calibri"/>
              </a:defRPr>
            </a:lvl1pPr>
            <a:lvl2pPr marL="839788" indent="-495301" algn="ctr"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algn="ctr" defTabSz="1828800">
              <a:spcBef>
                <a:spcPts val="1100"/>
              </a:spcBef>
              <a:buSzPct val="100000"/>
              <a:buFontTx/>
              <a:defRPr sz="4800">
                <a:solidFill>
                  <a:srgbClr val="000000"/>
                </a:solidFill>
                <a:latin typeface="Calibri"/>
                <a:ea typeface="Calibri"/>
                <a:cs typeface="Calibri"/>
                <a:sym typeface="Calibri"/>
              </a:defRPr>
            </a:lvl3pPr>
            <a:lvl4pPr marL="1435629" indent="-465666" algn="ctr"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algn="ctr"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6" name="Slide Number"/>
          <p:cNvSpPr/>
          <p:nvPr>
            <p:ph type="sldNum" sz="quarter" idx="2"/>
          </p:nvPr>
        </p:nvSpPr>
        <p:spPr>
          <a:xfrm>
            <a:off x="11887200" y="12344400"/>
            <a:ext cx="4267200" cy="736601"/>
          </a:xfrm>
          <a:prstGeom prst="rect">
            <a:avLst/>
          </a:prstGeom>
        </p:spPr>
        <p:txBody>
          <a:bodyPr lIns="91439" tIns="91439" rIns="91439" bIns="91439" anchor="ctr"/>
          <a:lstStyle>
            <a:lvl1pP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193"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94" name="Title Text"/>
          <p:cNvSpPr/>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1"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02"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9"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10"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2_Title and Content">
    <p:spTree>
      <p:nvGrpSpPr>
        <p:cNvPr id="1" name=""/>
        <p:cNvGrpSpPr/>
        <p:nvPr/>
      </p:nvGrpSpPr>
      <p:grpSpPr>
        <a:xfrm>
          <a:off x="0" y="0"/>
          <a:ext cx="0" cy="0"/>
          <a:chOff x="0" y="0"/>
          <a:chExt cx="0" cy="0"/>
        </a:xfrm>
      </p:grpSpPr>
      <p:pic>
        <p:nvPicPr>
          <p:cNvPr id="217"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18" name="Defense"/>
          <p:cNvSpPr/>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19" name="Title Text"/>
          <p:cNvSpPr/>
          <p:nvPr>
            <p:ph type="title"/>
          </p:nvPr>
        </p:nvSpPr>
        <p:spPr>
          <a:xfrm>
            <a:off x="3962400" y="549276"/>
            <a:ext cx="16459200" cy="2286001"/>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20" name="Body Level One…"/>
          <p:cNvSpPr/>
          <p:nvPr>
            <p:ph type="body" idx="1"/>
          </p:nvPr>
        </p:nvSpPr>
        <p:spPr>
          <a:xfrm>
            <a:off x="3962400" y="3200400"/>
            <a:ext cx="16459200" cy="9051926"/>
          </a:xfrm>
          <a:prstGeom prst="rect">
            <a:avLst/>
          </a:prstGeom>
        </p:spPr>
        <p:txBody>
          <a:bodyPr lIns="91439" tIns="91439" rIns="91439" bIns="91439"/>
          <a:lstStyle>
            <a:lvl1pPr marL="685800" indent="-685800" defTabSz="914400">
              <a:spcBef>
                <a:spcPts val="1500"/>
              </a:spcBef>
              <a:buSzPct val="100000"/>
              <a:buFont typeface="Arial"/>
              <a:defRPr sz="6400">
                <a:solidFill>
                  <a:srgbClr val="000000"/>
                </a:solidFill>
                <a:latin typeface="Calibri"/>
                <a:ea typeface="Calibri"/>
                <a:cs typeface="Calibri"/>
                <a:sym typeface="Calibri"/>
              </a:defRPr>
            </a:lvl1pPr>
            <a:lvl2pPr marL="1110342" indent="-653142" defTabSz="9144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914400">
              <a:spcBef>
                <a:spcPts val="1500"/>
              </a:spcBef>
              <a:buSzPct val="100000"/>
              <a:buFont typeface="Arial"/>
              <a:defRPr sz="6400">
                <a:solidFill>
                  <a:srgbClr val="000000"/>
                </a:solidFill>
                <a:latin typeface="Calibri"/>
                <a:ea typeface="Calibri"/>
                <a:cs typeface="Calibri"/>
                <a:sym typeface="Calibri"/>
              </a:defRPr>
            </a:lvl3pPr>
            <a:lvl4pPr marL="2103120" indent="-731520" defTabSz="9144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9144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21" name="Slide Number"/>
          <p:cNvSpPr/>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pic>
        <p:nvPicPr>
          <p:cNvPr id="228"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29" name="Defense"/>
          <p:cNvSpPr/>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30" name="Title Text"/>
          <p:cNvSpPr/>
          <p:nvPr>
            <p:ph type="title"/>
          </p:nvPr>
        </p:nvSpPr>
        <p:spPr>
          <a:xfrm>
            <a:off x="4419600" y="4260850"/>
            <a:ext cx="15544800" cy="2940050"/>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31" name="Body Level One…"/>
          <p:cNvSpPr/>
          <p:nvPr>
            <p:ph type="body" sz="quarter" idx="1"/>
          </p:nvPr>
        </p:nvSpPr>
        <p:spPr>
          <a:xfrm>
            <a:off x="5791200" y="7772400"/>
            <a:ext cx="12801600" cy="3505200"/>
          </a:xfrm>
          <a:prstGeom prst="rect">
            <a:avLst/>
          </a:prstGeom>
        </p:spPr>
        <p:txBody>
          <a:bodyPr lIns="91439" tIns="91439" rIns="91439" bIns="91439"/>
          <a:lstStyle>
            <a:lvl1pPr marL="0" indent="0" algn="ctr" defTabSz="914400">
              <a:spcBef>
                <a:spcPts val="1500"/>
              </a:spcBef>
              <a:buSzTx/>
              <a:buFontTx/>
              <a:buNone/>
              <a:defRPr sz="6400">
                <a:solidFill>
                  <a:srgbClr val="888888"/>
                </a:solidFill>
                <a:latin typeface="Calibri"/>
                <a:ea typeface="Calibri"/>
                <a:cs typeface="Calibri"/>
                <a:sym typeface="Calibri"/>
              </a:defRPr>
            </a:lvl1pPr>
            <a:lvl2pPr marL="0" indent="457200" algn="ctr" defTabSz="914400">
              <a:spcBef>
                <a:spcPts val="1500"/>
              </a:spcBef>
              <a:buSzTx/>
              <a:buFontTx/>
              <a:buNone/>
              <a:defRPr sz="6400">
                <a:solidFill>
                  <a:srgbClr val="888888"/>
                </a:solidFill>
                <a:latin typeface="Calibri"/>
                <a:ea typeface="Calibri"/>
                <a:cs typeface="Calibri"/>
                <a:sym typeface="Calibri"/>
              </a:defRPr>
            </a:lvl2pPr>
            <a:lvl3pPr marL="0" indent="914400" algn="ctr" defTabSz="914400">
              <a:spcBef>
                <a:spcPts val="1500"/>
              </a:spcBef>
              <a:buSzTx/>
              <a:buFontTx/>
              <a:buNone/>
              <a:defRPr sz="6400">
                <a:solidFill>
                  <a:srgbClr val="888888"/>
                </a:solidFill>
                <a:latin typeface="Calibri"/>
                <a:ea typeface="Calibri"/>
                <a:cs typeface="Calibri"/>
                <a:sym typeface="Calibri"/>
              </a:defRPr>
            </a:lvl3pPr>
            <a:lvl4pPr marL="0" indent="1371600" algn="ctr" defTabSz="914400">
              <a:spcBef>
                <a:spcPts val="1500"/>
              </a:spcBef>
              <a:buSzTx/>
              <a:buFontTx/>
              <a:buNone/>
              <a:defRPr sz="6400">
                <a:solidFill>
                  <a:srgbClr val="888888"/>
                </a:solidFill>
                <a:latin typeface="Calibri"/>
                <a:ea typeface="Calibri"/>
                <a:cs typeface="Calibri"/>
                <a:sym typeface="Calibri"/>
              </a:defRPr>
            </a:lvl4pPr>
            <a:lvl5pPr marL="0" indent="1828800" algn="ctr" defTabSz="914400">
              <a:spcBef>
                <a:spcPts val="1500"/>
              </a:spcBef>
              <a:buSzTx/>
              <a:buFontTx/>
              <a:buNone/>
              <a:defRPr sz="6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32" name="Slide Number"/>
          <p:cNvSpPr/>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 Id="rId3" Type="http://schemas.openxmlformats.org/officeDocument/2006/relationships/image" Target="../media/image3.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billmill.org/bloomfilter-tutorial/" TargetMode="Externa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tif"/></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ocw.mit.edu/courses/electrical-engineering-and-computer-science/6-046j-introduction-to-algorithms-sma-5503-fall-2005/video-lectures/lecture-12-skip-lists/" TargetMode="External"/><Relationship Id="rId3" Type="http://schemas.openxmlformats.org/officeDocument/2006/relationships/hyperlink" Target="http://billmill.org/bloomfilter-tutorial/" TargetMode="External"/><Relationship Id="rId4" Type="http://schemas.openxmlformats.org/officeDocument/2006/relationships/hyperlink" Target="https://en.wikipedia.org/wiki/Bloom_filter" TargetMode="Externa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1" name="Friday, June 2, 2017"/>
          <p:cNvSpPr/>
          <p:nvPr>
            <p:ph type="title"/>
          </p:nvPr>
        </p:nvSpPr>
        <p:spPr>
          <a:xfrm>
            <a:off x="1064070" y="5076480"/>
            <a:ext cx="10007601" cy="1993146"/>
          </a:xfrm>
          <a:prstGeom prst="rect">
            <a:avLst/>
          </a:prstGeom>
        </p:spPr>
        <p:txBody>
          <a:bodyPr/>
          <a:lstStyle/>
          <a:p>
            <a:pPr/>
            <a:r>
              <a:t>Friday, June 2, 2017</a:t>
            </a:r>
          </a:p>
        </p:txBody>
      </p:sp>
      <p:sp>
        <p:nvSpPr>
          <p:cNvPr id="242" name="Programming Abstractions…"/>
          <p:cNvSpPr/>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p:txBody>
      </p:sp>
      <p:sp>
        <p:nvSpPr>
          <p:cNvPr id="243" name="CS 106B…"/>
          <p:cNvSpPr/>
          <p:nvPr/>
        </p:nvSpPr>
        <p:spPr>
          <a:xfrm>
            <a:off x="1063288" y="415500"/>
            <a:ext cx="10501680" cy="45170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71475">
              <a:defRPr sz="8595">
                <a:solidFill>
                  <a:srgbClr val="7F0325"/>
                </a:solidFill>
              </a:defRPr>
            </a:pPr>
            <a:r>
              <a:t>CS 106B</a:t>
            </a:r>
          </a:p>
          <a:p>
            <a:pPr algn="l" defTabSz="371475">
              <a:defRPr sz="6750">
                <a:solidFill>
                  <a:srgbClr val="7F0325"/>
                </a:solidFill>
              </a:defRPr>
            </a:pPr>
            <a:r>
              <a:t>Lecture 26: Esoteric Data Structures: Skip Lists and Bloom Filters</a:t>
            </a:r>
          </a:p>
        </p:txBody>
      </p:sp>
      <p:pic>
        <p:nvPicPr>
          <p:cNvPr id="244" name="pasted-image.tiff" descr="pasted-image.tiff"/>
          <p:cNvPicPr>
            <a:picLocks noChangeAspect="1"/>
          </p:cNvPicPr>
          <p:nvPr/>
        </p:nvPicPr>
        <p:blipFill>
          <a:blip r:embed="rId2">
            <a:extLst/>
          </a:blip>
          <a:stretch>
            <a:fillRect/>
          </a:stretch>
        </p:blipFill>
        <p:spPr>
          <a:xfrm>
            <a:off x="13429581" y="8086590"/>
            <a:ext cx="9716838" cy="3481868"/>
          </a:xfrm>
          <a:prstGeom prst="rect">
            <a:avLst/>
          </a:prstGeom>
          <a:ln w="12700">
            <a:miter lim="400000"/>
          </a:ln>
        </p:spPr>
      </p:pic>
      <p:pic>
        <p:nvPicPr>
          <p:cNvPr id="245" name="pasted-image.tiff" descr="pasted-image.tiff"/>
          <p:cNvPicPr>
            <a:picLocks noChangeAspect="1"/>
          </p:cNvPicPr>
          <p:nvPr/>
        </p:nvPicPr>
        <p:blipFill>
          <a:blip r:embed="rId3">
            <a:extLst/>
          </a:blip>
          <a:stretch>
            <a:fillRect/>
          </a:stretch>
        </p:blipFill>
        <p:spPr>
          <a:xfrm>
            <a:off x="13429581" y="1786423"/>
            <a:ext cx="9716838" cy="493615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48" name="Logistics…"/>
          <p:cNvSpPr/>
          <p:nvPr/>
        </p:nvSpPr>
        <p:spPr>
          <a:xfrm>
            <a:off x="903694" y="4170933"/>
            <a:ext cx="22576612" cy="6712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Final Exam Review: 420-041, 7:00-8:30pm, Tuesday June 6th</a:t>
            </a:r>
          </a:p>
          <a:p>
            <a:pPr lvl="1" marL="457200" indent="-228600" algn="l">
              <a:buSzPct val="100000"/>
              <a:buChar char="•"/>
              <a:defRPr sz="4900"/>
            </a:pPr>
            <a:r>
              <a:t>Practice Final Exam: Wednesday evening. See website for details and other practice exams.</a:t>
            </a:r>
          </a:p>
          <a:p>
            <a:pPr algn="l">
              <a:defRPr sz="4900"/>
            </a:pPr>
          </a:p>
          <a:p>
            <a:pPr marL="228600" indent="-228600" algn="l">
              <a:buSzPct val="100000"/>
              <a:buChar char="•"/>
              <a:defRPr sz="4900"/>
            </a:pPr>
            <a:r>
              <a:t>A bit more on Hash Tables</a:t>
            </a:r>
          </a:p>
          <a:p>
            <a:pPr marL="228600" indent="-228600" algn="l">
              <a:buSzPct val="100000"/>
              <a:buChar char="•"/>
              <a:defRPr sz="4900"/>
            </a:pPr>
            <a:r>
              <a:t>Esoteric Data Structures</a:t>
            </a:r>
          </a:p>
          <a:p>
            <a:pPr lvl="1" marL="457200" indent="-228600" algn="l">
              <a:buSzPct val="100000"/>
              <a:buChar char="•"/>
              <a:defRPr sz="4900"/>
            </a:pPr>
            <a:r>
              <a:t>Skip Lists</a:t>
            </a:r>
          </a:p>
          <a:p>
            <a:pPr lvl="1" marL="457200" indent="-228600" algn="l">
              <a:buSzPct val="100000"/>
              <a:buChar char="•"/>
              <a:defRPr sz="4900"/>
            </a:pPr>
            <a:r>
              <a:t>Bloom Filters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0" name="More on Hash Tab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Hash Tables</a:t>
            </a:r>
          </a:p>
        </p:txBody>
      </p:sp>
      <p:sp>
        <p:nvSpPr>
          <p:cNvPr id="251" name="Recall that hash tables are generally arrays under the hood that store pointers to linked lists, and the linked lists handle collisions.…"/>
          <p:cNvSpPr/>
          <p:nvPr/>
        </p:nvSpPr>
        <p:spPr>
          <a:xfrm>
            <a:off x="351306" y="1871462"/>
            <a:ext cx="16686447" cy="111540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Recall that hash tables are generally arrays under the hood that store pointers to linked lists, and the linked lists handle collisions.</a:t>
            </a:r>
          </a:p>
          <a:p>
            <a:pPr marL="228600" indent="-228600" algn="l">
              <a:buSzPct val="100000"/>
              <a:buChar char="•"/>
              <a:defRPr sz="4900"/>
            </a:pPr>
            <a:r>
              <a:t>Also recall that hash tables provide O(1) behavior as long as the </a:t>
            </a:r>
            <a:r>
              <a:rPr i="1">
                <a:latin typeface="Helvetica Neue"/>
                <a:ea typeface="Helvetica Neue"/>
                <a:cs typeface="Helvetica Neue"/>
                <a:sym typeface="Helvetica Neue"/>
              </a:rPr>
              <a:t>load factor</a:t>
            </a:r>
            <a:r>
              <a:t> is small. The load factor is defined as follows:</a:t>
            </a:r>
          </a:p>
          <a:p>
            <a:pPr algn="l">
              <a:defRPr sz="4900"/>
            </a:pPr>
          </a:p>
          <a:p>
            <a:pPr lvl="8" algn="l">
              <a:defRPr sz="4900"/>
            </a:pPr>
            <a:r>
              <a:rPr>
                <a:latin typeface="Times New Roman"/>
                <a:ea typeface="Times New Roman"/>
                <a:cs typeface="Times New Roman"/>
                <a:sym typeface="Times New Roman"/>
              </a:rPr>
              <a:t>load factor = </a:t>
            </a:r>
            <a:r>
              <a:rPr i="1">
                <a:latin typeface="Times New Roman"/>
                <a:ea typeface="Times New Roman"/>
                <a:cs typeface="Times New Roman"/>
                <a:sym typeface="Times New Roman"/>
              </a:rPr>
              <a:t>n</a:t>
            </a:r>
            <a:r>
              <a:rPr>
                <a:latin typeface="Times New Roman"/>
                <a:ea typeface="Times New Roman"/>
                <a:cs typeface="Times New Roman"/>
                <a:sym typeface="Times New Roman"/>
              </a:rPr>
              <a:t> / </a:t>
            </a:r>
            <a:r>
              <a:rPr i="1">
                <a:latin typeface="Times New Roman"/>
                <a:ea typeface="Times New Roman"/>
                <a:cs typeface="Times New Roman"/>
                <a:sym typeface="Times New Roman"/>
              </a:rPr>
              <a:t>N</a:t>
            </a:r>
            <a:r>
              <a:t> </a:t>
            </a:r>
          </a:p>
          <a:p>
            <a:pPr lvl="7" algn="l">
              <a:defRPr sz="4900"/>
            </a:pPr>
          </a:p>
          <a:p>
            <a:pPr lvl="7" algn="l">
              <a:defRPr sz="4900"/>
            </a:pPr>
            <a:r>
              <a:t>where </a:t>
            </a:r>
            <a:r>
              <a:rPr i="1">
                <a:latin typeface="Times New Roman"/>
                <a:ea typeface="Times New Roman"/>
                <a:cs typeface="Times New Roman"/>
                <a:sym typeface="Times New Roman"/>
              </a:rPr>
              <a:t>n</a:t>
            </a:r>
            <a:r>
              <a:t> is the number of elements stored, and </a:t>
            </a:r>
            <a:r>
              <a:rPr i="1">
                <a:latin typeface="Times New Roman"/>
                <a:ea typeface="Times New Roman"/>
                <a:cs typeface="Times New Roman"/>
                <a:sym typeface="Times New Roman"/>
              </a:rPr>
              <a:t>N</a:t>
            </a:r>
            <a:r>
              <a:t> is the capacity of the underlying array.</a:t>
            </a:r>
          </a:p>
          <a:p>
            <a:pPr lvl="7" algn="l">
              <a:defRPr sz="4900"/>
            </a:pPr>
          </a:p>
          <a:p>
            <a:pPr marL="228600" indent="-228600" algn="l">
              <a:buSzPct val="100000"/>
              <a:buChar char="•"/>
              <a:defRPr sz="4900"/>
            </a:pPr>
            <a:r>
              <a:t>The hash table array must be expanded if the load factor goes above some empirically defined constant (usually in the range of 0.5 to 0.8).</a:t>
            </a:r>
          </a:p>
          <a:p>
            <a:pPr marL="228600" indent="-228600" algn="l">
              <a:buSzPct val="100000"/>
              <a:buChar char="•"/>
              <a:defRPr sz="4900"/>
            </a:pPr>
            <a:r>
              <a:t>How does one expand a hash table?</a:t>
            </a:r>
          </a:p>
        </p:txBody>
      </p:sp>
      <p:graphicFrame>
        <p:nvGraphicFramePr>
          <p:cNvPr id="252" name="Table"/>
          <p:cNvGraphicFramePr/>
          <p:nvPr/>
        </p:nvGraphicFramePr>
        <p:xfrm>
          <a:off x="17446225" y="2152095"/>
          <a:ext cx="1724334" cy="1120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855816"/>
                <a:gridCol w="855816"/>
              </a:tblGrid>
              <a:tr h="2237740">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r>
              <a:tr h="2237740">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r>
              <a:tr h="2237740">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r>
              <a:tr h="2237740">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r>
              <a:tr h="2237740">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r>
            </a:tbl>
          </a:graphicData>
        </a:graphic>
      </p:graphicFrame>
      <p:graphicFrame>
        <p:nvGraphicFramePr>
          <p:cNvPr id="253" name="Table"/>
          <p:cNvGraphicFramePr/>
          <p:nvPr/>
        </p:nvGraphicFramePr>
        <p:xfrm>
          <a:off x="19300671" y="2960949"/>
          <a:ext cx="3601823"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897280"/>
                <a:gridCol w="897280"/>
                <a:gridCol w="897280"/>
                <a:gridCol w="897280"/>
              </a:tblGrid>
              <a:tr h="742595">
                <a:tc>
                  <a:txBody>
                    <a:bodyPr/>
                    <a:lstStyle/>
                    <a:p>
                      <a:pPr algn="ctr" defTabSz="647700">
                        <a:defRPr>
                          <a:solidFill>
                            <a:srgbClr val="000000"/>
                          </a:solidFill>
                        </a:defRPr>
                      </a:pPr>
                      <a:r>
                        <a:rPr sz="2200">
                          <a:solidFill>
                            <a:srgbClr val="444444"/>
                          </a:solidFill>
                          <a:latin typeface="Menlo"/>
                          <a:ea typeface="Menlo"/>
                          <a:cs typeface="Menlo"/>
                          <a:sym typeface="Menlo"/>
                        </a:rPr>
                        <a:t>0,2</a:t>
                      </a:r>
                    </a:p>
                  </a:txBody>
                  <a:tcPr marL="50800" marR="50800" marT="50800" marB="50800" anchor="ctr" anchorCtr="0" horzOverflow="overflow">
                    <a:lnL w="12700">
                      <a:solidFill>
                        <a:srgbClr val="3C3C1D"/>
                      </a:solidFill>
                      <a:miter lim="400000"/>
                    </a:lnL>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10,8</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20,3</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graphicFrame>
        <p:nvGraphicFramePr>
          <p:cNvPr id="254" name="Table"/>
          <p:cNvGraphicFramePr/>
          <p:nvPr/>
        </p:nvGraphicFramePr>
        <p:xfrm>
          <a:off x="19300671" y="7364970"/>
          <a:ext cx="920181"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907479"/>
              </a:tblGrid>
              <a:tr h="742595">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graphicFrame>
        <p:nvGraphicFramePr>
          <p:cNvPr id="255" name="Table"/>
          <p:cNvGraphicFramePr/>
          <p:nvPr/>
        </p:nvGraphicFramePr>
        <p:xfrm>
          <a:off x="19300671" y="9576782"/>
          <a:ext cx="3601823"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897280"/>
                <a:gridCol w="897280"/>
                <a:gridCol w="897280"/>
                <a:gridCol w="897280"/>
              </a:tblGrid>
              <a:tr h="742595">
                <a:tc>
                  <a:txBody>
                    <a:bodyPr/>
                    <a:lstStyle/>
                    <a:p>
                      <a:pPr algn="ctr" defTabSz="647700">
                        <a:defRPr>
                          <a:solidFill>
                            <a:srgbClr val="000000"/>
                          </a:solidFill>
                        </a:defRPr>
                      </a:pPr>
                      <a:r>
                        <a:rPr sz="2200">
                          <a:solidFill>
                            <a:srgbClr val="444444"/>
                          </a:solidFill>
                          <a:latin typeface="Menlo"/>
                          <a:ea typeface="Menlo"/>
                          <a:cs typeface="Menlo"/>
                          <a:sym typeface="Menlo"/>
                        </a:rPr>
                        <a:t>33,9</a:t>
                      </a:r>
                    </a:p>
                  </a:txBody>
                  <a:tcPr marL="50800" marR="50800" marT="50800" marB="50800" anchor="ctr" anchorCtr="0" horzOverflow="overflow">
                    <a:lnL w="12700">
                      <a:solidFill>
                        <a:srgbClr val="3C3C1D"/>
                      </a:solidFill>
                      <a:miter lim="400000"/>
                    </a:lnL>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43,8</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3,7</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graphicFrame>
        <p:nvGraphicFramePr>
          <p:cNvPr id="256" name="Table"/>
          <p:cNvGraphicFramePr/>
          <p:nvPr/>
        </p:nvGraphicFramePr>
        <p:xfrm>
          <a:off x="19300671" y="11959798"/>
          <a:ext cx="1743384"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865341"/>
                <a:gridCol w="865341"/>
              </a:tblGrid>
              <a:tr h="742595">
                <a:tc>
                  <a:txBody>
                    <a:bodyPr/>
                    <a:lstStyle/>
                    <a:p>
                      <a:pPr algn="ctr" defTabSz="647700">
                        <a:defRPr>
                          <a:solidFill>
                            <a:srgbClr val="000000"/>
                          </a:solidFill>
                        </a:defRPr>
                      </a:pPr>
                      <a:r>
                        <a:rPr sz="2200">
                          <a:solidFill>
                            <a:srgbClr val="444444"/>
                          </a:solidFill>
                          <a:latin typeface="Menlo"/>
                          <a:ea typeface="Menlo"/>
                          <a:cs typeface="Menlo"/>
                          <a:sym typeface="Menlo"/>
                        </a:rPr>
                        <a:t>24,0</a:t>
                      </a:r>
                    </a:p>
                  </a:txBody>
                  <a:tcPr marL="50800" marR="50800" marT="50800" marB="50800" anchor="ctr" anchorCtr="0" horzOverflow="overflow">
                    <a:lnL w="12700">
                      <a:solidFill>
                        <a:srgbClr val="3C3C1D"/>
                      </a:solidFill>
                      <a:miter lim="400000"/>
                    </a:lnL>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graphicFrame>
        <p:nvGraphicFramePr>
          <p:cNvPr id="257" name="Table"/>
          <p:cNvGraphicFramePr/>
          <p:nvPr/>
        </p:nvGraphicFramePr>
        <p:xfrm>
          <a:off x="19300671" y="5172761"/>
          <a:ext cx="4623217"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922103"/>
                <a:gridCol w="922103"/>
                <a:gridCol w="922103"/>
                <a:gridCol w="922103"/>
                <a:gridCol w="922103"/>
              </a:tblGrid>
              <a:tr h="742595">
                <a:tc>
                  <a:txBody>
                    <a:bodyPr/>
                    <a:lstStyle/>
                    <a:p>
                      <a:pPr algn="ctr" defTabSz="647700">
                        <a:defRPr>
                          <a:solidFill>
                            <a:srgbClr val="000000"/>
                          </a:solidFill>
                        </a:defRPr>
                      </a:pPr>
                      <a:r>
                        <a:rPr sz="2200">
                          <a:solidFill>
                            <a:srgbClr val="444444"/>
                          </a:solidFill>
                          <a:latin typeface="Menlo"/>
                          <a:ea typeface="Menlo"/>
                          <a:cs typeface="Menlo"/>
                          <a:sym typeface="Menlo"/>
                        </a:rPr>
                        <a:t>11,5</a:t>
                      </a:r>
                    </a:p>
                  </a:txBody>
                  <a:tcPr marL="50800" marR="50800" marT="50800" marB="50800" anchor="ctr" anchorCtr="0" horzOverflow="overflow">
                    <a:lnL w="12700">
                      <a:solidFill>
                        <a:srgbClr val="3C3C1D"/>
                      </a:solidFill>
                      <a:miter lim="400000"/>
                    </a:lnL>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1,17</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51,3</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81,2</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258" name="Load factor here:…"/>
          <p:cNvSpPr/>
          <p:nvPr/>
        </p:nvSpPr>
        <p:spPr>
          <a:xfrm>
            <a:off x="11140683" y="6179751"/>
            <a:ext cx="6529139" cy="13564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100">
                <a:solidFill>
                  <a:srgbClr val="7F0325"/>
                </a:solidFill>
              </a:defRPr>
            </a:pPr>
            <a:r>
              <a:t>Load factor here:</a:t>
            </a:r>
          </a:p>
          <a:p>
            <a:pPr>
              <a:defRPr sz="4100">
                <a:solidFill>
                  <a:srgbClr val="7F0325"/>
                </a:solidFill>
              </a:defRPr>
            </a:pPr>
            <a:r>
              <a:t> 11 / 5 = 2.2 (too big!)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8" grpId="1"/>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0" name="Expanding a hash tab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Expanding a hash table</a:t>
            </a:r>
          </a:p>
        </p:txBody>
      </p:sp>
      <p:sp>
        <p:nvSpPr>
          <p:cNvPr id="261" name="To expand: you must re-hash all elements! This can take time, but is necessary because buckets will change for each key.…"/>
          <p:cNvSpPr/>
          <p:nvPr/>
        </p:nvSpPr>
        <p:spPr>
          <a:xfrm>
            <a:off x="331578" y="2954599"/>
            <a:ext cx="16984534" cy="84666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600"/>
            </a:pPr>
            <a:r>
              <a:t>To expand: you must re-hash all elements! This can take time, but is necessary because buckets will change for each key.</a:t>
            </a:r>
          </a:p>
          <a:p>
            <a:pPr marL="228600" indent="-228600" algn="l">
              <a:buSzPct val="100000"/>
              <a:buChar char="•"/>
              <a:defRPr sz="4600"/>
            </a:pPr>
          </a:p>
          <a:p>
            <a:pPr marL="228600" indent="-228600" algn="l">
              <a:buSzPct val="100000"/>
              <a:buChar char="•"/>
              <a:defRPr sz="4600"/>
            </a:pPr>
            <a:r>
              <a:t>So, the expand function must do the following:</a:t>
            </a:r>
          </a:p>
          <a:p>
            <a:pPr lvl="1" marL="457200" indent="-228600" algn="l">
              <a:buSzPct val="100000"/>
              <a:buAutoNum type="arabicPeriod" startAt="1"/>
              <a:defRPr sz="4600"/>
            </a:pPr>
            <a:r>
              <a:t>Create a new, bigger (2x) array</a:t>
            </a:r>
          </a:p>
          <a:p>
            <a:pPr lvl="1" marL="457200" indent="-228600" algn="l">
              <a:buSzPct val="100000"/>
              <a:buAutoNum type="arabicPeriod" startAt="1"/>
              <a:defRPr sz="4600"/>
            </a:pPr>
            <a:r>
              <a:t>Walk through the old array and linked lists and rehash each element into the new array</a:t>
            </a:r>
          </a:p>
          <a:p>
            <a:pPr lvl="1" marL="457200" indent="-228600" algn="l">
              <a:buSzPct val="100000"/>
              <a:buAutoNum type="arabicPeriod" startAt="1"/>
              <a:defRPr sz="4600"/>
            </a:pPr>
            <a:r>
              <a:t>Delete the old array (and linked lists!)</a:t>
            </a:r>
          </a:p>
          <a:p>
            <a:pPr lvl="1" marL="457200" indent="-228600" algn="l">
              <a:buSzPct val="100000"/>
              <a:buAutoNum type="arabicPeriod" startAt="1"/>
              <a:defRPr sz="4600"/>
            </a:pPr>
            <a:r>
              <a:t>Reset the old array to point to the new array</a:t>
            </a:r>
          </a:p>
          <a:p>
            <a:pPr lvl="1" marL="457200" indent="-228600" algn="l">
              <a:buSzPct val="100000"/>
              <a:buAutoNum type="arabicPeriod" startAt="1"/>
              <a:defRPr sz="4600"/>
            </a:pPr>
            <a:r>
              <a:t>Update the capacity</a:t>
            </a:r>
          </a:p>
          <a:p>
            <a:pPr algn="l">
              <a:defRPr sz="4600"/>
            </a:pPr>
            <a:r>
              <a:t>(alternatively: make an initial copy of the underlying array, update the capacity, and rehash by simply using put() on each element)</a:t>
            </a:r>
          </a:p>
        </p:txBody>
      </p:sp>
      <p:graphicFrame>
        <p:nvGraphicFramePr>
          <p:cNvPr id="262" name="Table"/>
          <p:cNvGraphicFramePr/>
          <p:nvPr/>
        </p:nvGraphicFramePr>
        <p:xfrm>
          <a:off x="17446225" y="2152095"/>
          <a:ext cx="1724334" cy="1120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855816"/>
                <a:gridCol w="855816"/>
              </a:tblGrid>
              <a:tr h="2237740">
                <a:tc>
                  <a:txBody>
                    <a:bodyPr/>
                    <a:lstStyle/>
                    <a:p>
                      <a:pPr algn="ctr" defTabSz="647700">
                        <a:defRPr>
                          <a:solidFill>
                            <a:srgbClr val="000000"/>
                          </a:solidFill>
                        </a:defRPr>
                      </a:pPr>
                      <a:r>
                        <a:rPr sz="5000">
                          <a:solidFill>
                            <a:srgbClr val="444444"/>
                          </a:solidFill>
                        </a:rPr>
                        <a:t>0</a:t>
                      </a: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r>
              <a:tr h="2237740">
                <a:tc>
                  <a:txBody>
                    <a:bodyPr/>
                    <a:lstStyle/>
                    <a:p>
                      <a:pPr algn="ctr" defTabSz="647700">
                        <a:defRPr>
                          <a:solidFill>
                            <a:srgbClr val="000000"/>
                          </a:solidFill>
                        </a:defRPr>
                      </a:pPr>
                      <a:r>
                        <a:rPr sz="5000">
                          <a:solidFill>
                            <a:srgbClr val="444444"/>
                          </a:solidFill>
                        </a:rPr>
                        <a:t>1</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r>
              <a:tr h="2237740">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r>
              <a:tr h="2237740">
                <a:tc>
                  <a:txBody>
                    <a:bodyPr/>
                    <a:lstStyle/>
                    <a:p>
                      <a:pPr algn="ctr" defTabSz="647700">
                        <a:defRPr>
                          <a:solidFill>
                            <a:srgbClr val="000000"/>
                          </a:solidFill>
                        </a:defRPr>
                      </a:pPr>
                      <a:r>
                        <a:rPr sz="5000">
                          <a:solidFill>
                            <a:srgbClr val="444444"/>
                          </a:solidFill>
                        </a:rPr>
                        <a:t>3</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tcPr>
                </a:tc>
              </a:tr>
              <a:tr h="2237740">
                <a:tc>
                  <a:txBody>
                    <a:bodyPr/>
                    <a:lstStyle/>
                    <a:p>
                      <a:pPr algn="ctr" defTabSz="647700">
                        <a:defRPr>
                          <a:solidFill>
                            <a:srgbClr val="000000"/>
                          </a:solidFill>
                        </a:defRPr>
                      </a:pPr>
                      <a:r>
                        <a:rPr sz="5000">
                          <a:solidFill>
                            <a:srgbClr val="444444"/>
                          </a:solidFill>
                        </a:rPr>
                        <a:t>4</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r>
            </a:tbl>
          </a:graphicData>
        </a:graphic>
      </p:graphicFrame>
      <p:graphicFrame>
        <p:nvGraphicFramePr>
          <p:cNvPr id="263" name="Table"/>
          <p:cNvGraphicFramePr/>
          <p:nvPr/>
        </p:nvGraphicFramePr>
        <p:xfrm>
          <a:off x="19300671" y="2960949"/>
          <a:ext cx="3601823"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897280"/>
                <a:gridCol w="897280"/>
                <a:gridCol w="897280"/>
                <a:gridCol w="897280"/>
              </a:tblGrid>
              <a:tr h="742595">
                <a:tc>
                  <a:txBody>
                    <a:bodyPr/>
                    <a:lstStyle/>
                    <a:p>
                      <a:pPr algn="ctr" defTabSz="647700">
                        <a:defRPr>
                          <a:solidFill>
                            <a:srgbClr val="000000"/>
                          </a:solidFill>
                        </a:defRPr>
                      </a:pPr>
                      <a:r>
                        <a:rPr sz="2200">
                          <a:solidFill>
                            <a:srgbClr val="444444"/>
                          </a:solidFill>
                          <a:latin typeface="Menlo"/>
                          <a:ea typeface="Menlo"/>
                          <a:cs typeface="Menlo"/>
                          <a:sym typeface="Menlo"/>
                        </a:rPr>
                        <a:t>0,2</a:t>
                      </a:r>
                    </a:p>
                  </a:txBody>
                  <a:tcPr marL="50800" marR="50800" marT="50800" marB="50800" anchor="ctr" anchorCtr="0" horzOverflow="overflow">
                    <a:lnL w="12700">
                      <a:solidFill>
                        <a:srgbClr val="3C3C1D"/>
                      </a:solidFill>
                      <a:miter lim="400000"/>
                    </a:lnL>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10,8</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20,3</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graphicFrame>
        <p:nvGraphicFramePr>
          <p:cNvPr id="264" name="Table"/>
          <p:cNvGraphicFramePr/>
          <p:nvPr/>
        </p:nvGraphicFramePr>
        <p:xfrm>
          <a:off x="19300671" y="7364970"/>
          <a:ext cx="920181"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907479"/>
              </a:tblGrid>
              <a:tr h="742595">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graphicFrame>
        <p:nvGraphicFramePr>
          <p:cNvPr id="265" name="Table"/>
          <p:cNvGraphicFramePr/>
          <p:nvPr/>
        </p:nvGraphicFramePr>
        <p:xfrm>
          <a:off x="19300671" y="9576782"/>
          <a:ext cx="3601823"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897280"/>
                <a:gridCol w="897280"/>
                <a:gridCol w="897280"/>
                <a:gridCol w="897280"/>
              </a:tblGrid>
              <a:tr h="742595">
                <a:tc>
                  <a:txBody>
                    <a:bodyPr/>
                    <a:lstStyle/>
                    <a:p>
                      <a:pPr algn="ctr" defTabSz="647700">
                        <a:defRPr>
                          <a:solidFill>
                            <a:srgbClr val="000000"/>
                          </a:solidFill>
                        </a:defRPr>
                      </a:pPr>
                      <a:r>
                        <a:rPr sz="2200">
                          <a:solidFill>
                            <a:srgbClr val="444444"/>
                          </a:solidFill>
                          <a:latin typeface="Menlo"/>
                          <a:ea typeface="Menlo"/>
                          <a:cs typeface="Menlo"/>
                          <a:sym typeface="Menlo"/>
                        </a:rPr>
                        <a:t>33,9</a:t>
                      </a:r>
                    </a:p>
                  </a:txBody>
                  <a:tcPr marL="50800" marR="50800" marT="50800" marB="50800" anchor="ctr" anchorCtr="0" horzOverflow="overflow">
                    <a:lnL w="12700">
                      <a:solidFill>
                        <a:srgbClr val="3C3C1D"/>
                      </a:solidFill>
                      <a:miter lim="400000"/>
                    </a:lnL>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43,8</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3,7</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graphicFrame>
        <p:nvGraphicFramePr>
          <p:cNvPr id="266" name="Table"/>
          <p:cNvGraphicFramePr/>
          <p:nvPr/>
        </p:nvGraphicFramePr>
        <p:xfrm>
          <a:off x="19300671" y="11959798"/>
          <a:ext cx="1743384"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865341"/>
                <a:gridCol w="865341"/>
              </a:tblGrid>
              <a:tr h="742595">
                <a:tc>
                  <a:txBody>
                    <a:bodyPr/>
                    <a:lstStyle/>
                    <a:p>
                      <a:pPr algn="ctr" defTabSz="647700">
                        <a:defRPr>
                          <a:solidFill>
                            <a:srgbClr val="000000"/>
                          </a:solidFill>
                        </a:defRPr>
                      </a:pPr>
                      <a:r>
                        <a:rPr sz="2200">
                          <a:solidFill>
                            <a:srgbClr val="444444"/>
                          </a:solidFill>
                          <a:latin typeface="Menlo"/>
                          <a:ea typeface="Menlo"/>
                          <a:cs typeface="Menlo"/>
                          <a:sym typeface="Menlo"/>
                        </a:rPr>
                        <a:t>24,0</a:t>
                      </a:r>
                    </a:p>
                  </a:txBody>
                  <a:tcPr marL="50800" marR="50800" marT="50800" marB="50800" anchor="ctr" anchorCtr="0" horzOverflow="overflow">
                    <a:lnL w="12700">
                      <a:solidFill>
                        <a:srgbClr val="3C3C1D"/>
                      </a:solidFill>
                      <a:miter lim="400000"/>
                    </a:lnL>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graphicFrame>
        <p:nvGraphicFramePr>
          <p:cNvPr id="267" name="Table"/>
          <p:cNvGraphicFramePr/>
          <p:nvPr/>
        </p:nvGraphicFramePr>
        <p:xfrm>
          <a:off x="19300671" y="5172761"/>
          <a:ext cx="4623217" cy="7552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922103"/>
                <a:gridCol w="922103"/>
                <a:gridCol w="922103"/>
                <a:gridCol w="922103"/>
                <a:gridCol w="922103"/>
              </a:tblGrid>
              <a:tr h="742595">
                <a:tc>
                  <a:txBody>
                    <a:bodyPr/>
                    <a:lstStyle/>
                    <a:p>
                      <a:pPr algn="ctr" defTabSz="647700">
                        <a:defRPr>
                          <a:solidFill>
                            <a:srgbClr val="000000"/>
                          </a:solidFill>
                        </a:defRPr>
                      </a:pPr>
                      <a:r>
                        <a:rPr sz="2200">
                          <a:solidFill>
                            <a:srgbClr val="444444"/>
                          </a:solidFill>
                          <a:latin typeface="Menlo"/>
                          <a:ea typeface="Menlo"/>
                          <a:cs typeface="Menlo"/>
                          <a:sym typeface="Menlo"/>
                        </a:rPr>
                        <a:t>11,5</a:t>
                      </a:r>
                    </a:p>
                  </a:txBody>
                  <a:tcPr marL="50800" marR="50800" marT="50800" marB="50800" anchor="ctr" anchorCtr="0" horzOverflow="overflow">
                    <a:lnL w="12700">
                      <a:solidFill>
                        <a:srgbClr val="3C3C1D"/>
                      </a:solidFill>
                      <a:miter lim="400000"/>
                    </a:lnL>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1,17</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51,3</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2200">
                          <a:solidFill>
                            <a:srgbClr val="444444"/>
                          </a:solidFill>
                          <a:latin typeface="Menlo"/>
                          <a:ea typeface="Menlo"/>
                          <a:cs typeface="Menlo"/>
                          <a:sym typeface="Menlo"/>
                        </a:rPr>
                        <a:t>81,2</a:t>
                      </a:r>
                    </a:p>
                  </a:txBody>
                  <a:tcPr marL="50800" marR="50800" marT="50800" marB="50800" anchor="ctr" anchorCtr="0" horzOverflow="overflow">
                    <a:lnT w="12700">
                      <a:solidFill>
                        <a:srgbClr val="3C3C1D"/>
                      </a:solidFill>
                      <a:miter lim="400000"/>
                    </a:lnT>
                    <a:lnB w="12700">
                      <a:solidFill>
                        <a:srgbClr val="3C3C1D"/>
                      </a:solidFill>
                      <a:miter lim="400000"/>
                    </a:lnB>
                  </a:tcPr>
                </a:tc>
                <a:tc>
                  <a:txBody>
                    <a:bodyPr/>
                    <a:lstStyle/>
                    <a:p>
                      <a:pPr algn="ctr" defTabSz="647700">
                        <a:defRPr>
                          <a:solidFill>
                            <a:srgbClr val="000000"/>
                          </a:solidFill>
                        </a:defRPr>
                      </a:pPr>
                      <a:r>
                        <a:rPr sz="5000">
                          <a:solidFill>
                            <a:srgbClr val="444444"/>
                          </a:solidFill>
                        </a:rPr>
                        <a:t>/</a:t>
                      </a:r>
                    </a:p>
                  </a:txBody>
                  <a:tcPr marL="50800" marR="50800" marT="50800" marB="50800" anchor="ctr" anchorCtr="0" horzOverflow="overflow">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9" name="Esoteric Data Structur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Esoteric Data Structures</a:t>
            </a:r>
          </a:p>
        </p:txBody>
      </p:sp>
      <p:sp>
        <p:nvSpPr>
          <p:cNvPr id="270" name="In CS 106B, we have talked about many standard, famous, and commonly used data structures: Vectors, Linked Lists, Trees, Hash Tables, Graphs…"/>
          <p:cNvSpPr/>
          <p:nvPr/>
        </p:nvSpPr>
        <p:spPr>
          <a:xfrm>
            <a:off x="524970" y="1639040"/>
            <a:ext cx="10521171" cy="11894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In CS 106B, we have talked about many standard, famous, and commonly used data structures: Vectors, Linked Lists, Trees, Hash Tables, Graphs</a:t>
            </a:r>
          </a:p>
          <a:p>
            <a:pPr marL="228600" indent="-228600" algn="l">
              <a:buSzPct val="100000"/>
              <a:buChar char="•"/>
              <a:defRPr sz="4900"/>
            </a:pPr>
          </a:p>
          <a:p>
            <a:pPr marL="228600" indent="-228600" algn="l">
              <a:buSzPct val="100000"/>
              <a:buChar char="•"/>
              <a:defRPr sz="4900"/>
            </a:pPr>
            <a:r>
              <a:t>However, we only scratched the surface of available data structures, and data structure research is alive and well to this day.</a:t>
            </a:r>
          </a:p>
          <a:p>
            <a:pPr marL="228600" indent="-228600" algn="l">
              <a:buSzPct val="100000"/>
              <a:buChar char="•"/>
              <a:defRPr sz="4900"/>
            </a:pPr>
          </a:p>
          <a:p>
            <a:pPr marL="228600" indent="-228600" algn="l">
              <a:buSzPct val="100000"/>
              <a:buChar char="•"/>
              <a:defRPr sz="4900"/>
            </a:pPr>
            <a:r>
              <a:t>Let's take a look at two interesting data structures that have interesting properties and you might not see covered in detail in a standard course: the </a:t>
            </a:r>
            <a:r>
              <a:rPr b="1">
                <a:latin typeface="Helvetica Neue"/>
                <a:ea typeface="Helvetica Neue"/>
                <a:cs typeface="Helvetica Neue"/>
                <a:sym typeface="Helvetica Neue"/>
              </a:rPr>
              <a:t>skip list</a:t>
            </a:r>
            <a:r>
              <a:t> and the </a:t>
            </a:r>
            <a:r>
              <a:rPr b="1">
                <a:latin typeface="Helvetica Neue"/>
                <a:ea typeface="Helvetica Neue"/>
                <a:cs typeface="Helvetica Neue"/>
                <a:sym typeface="Helvetica Neue"/>
              </a:rPr>
              <a:t>bloom filter</a:t>
            </a:r>
            <a:r>
              <a:t>.</a:t>
            </a:r>
          </a:p>
        </p:txBody>
      </p:sp>
      <p:pic>
        <p:nvPicPr>
          <p:cNvPr id="271" name="pasted-image.png" descr="pasted-image.png"/>
          <p:cNvPicPr>
            <a:picLocks noChangeAspect="1"/>
          </p:cNvPicPr>
          <p:nvPr/>
        </p:nvPicPr>
        <p:blipFill>
          <a:blip r:embed="rId2">
            <a:extLst/>
          </a:blip>
          <a:stretch>
            <a:fillRect/>
          </a:stretch>
        </p:blipFill>
        <p:spPr>
          <a:xfrm>
            <a:off x="10654547" y="3555591"/>
            <a:ext cx="13440391" cy="737264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3" name="Skip Lis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Skip Lists</a:t>
            </a:r>
          </a:p>
        </p:txBody>
      </p:sp>
      <p:sp>
        <p:nvSpPr>
          <p:cNvPr id="274" name="A &quot;skip list&quot; is a balanced search structure that maintains an ordered, dynamic set for insertion, deletion and search…"/>
          <p:cNvSpPr/>
          <p:nvPr/>
        </p:nvSpPr>
        <p:spPr>
          <a:xfrm>
            <a:off x="426647" y="2463651"/>
            <a:ext cx="23530706" cy="4651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A "skip list" is a balanced search structure that maintains an ordered, dynamic set for insertion, deletion and search</a:t>
            </a:r>
          </a:p>
          <a:p>
            <a:pPr marL="228600" indent="-228600" algn="l">
              <a:buSzPct val="100000"/>
              <a:buChar char="•"/>
              <a:defRPr sz="5900"/>
            </a:pPr>
          </a:p>
          <a:p>
            <a:pPr marL="228600" indent="-228600" algn="l">
              <a:buSzPct val="100000"/>
              <a:buChar char="•"/>
              <a:defRPr sz="5900"/>
            </a:pPr>
            <a:r>
              <a:t>What other efficient (log n or better) sorted search structures have we talked about?</a:t>
            </a:r>
          </a:p>
        </p:txBody>
      </p:sp>
      <p:sp>
        <p:nvSpPr>
          <p:cNvPr id="275" name="Hash Tables (nope, not sorted)…"/>
          <p:cNvSpPr/>
          <p:nvPr/>
        </p:nvSpPr>
        <p:spPr>
          <a:xfrm>
            <a:off x="3245357" y="7005906"/>
            <a:ext cx="17893285" cy="47149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defRPr sz="6000"/>
            </a:pPr>
            <a:r>
              <a:t>Hash Tables (nope, not sorted)</a:t>
            </a:r>
          </a:p>
          <a:p>
            <a:pPr>
              <a:defRPr sz="6000"/>
            </a:pPr>
            <a:r>
              <a:t>Heaps (nope, not searchable)</a:t>
            </a:r>
          </a:p>
          <a:p>
            <a:pPr>
              <a:defRPr sz="6000"/>
            </a:pPr>
            <a:r>
              <a:t>Sorted Array (kind of, but, insert/delete is O(n))</a:t>
            </a:r>
          </a:p>
          <a:p>
            <a:pPr>
              <a:defRPr sz="6000"/>
            </a:pPr>
            <a:r>
              <a:t>Binary Trees (only if balanced, e.g., AVL or Red/Black)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5" grpId="1"/>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Skip Lis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Skip Lists</a:t>
            </a:r>
          </a:p>
        </p:txBody>
      </p:sp>
      <p:sp>
        <p:nvSpPr>
          <p:cNvPr id="278" name="A skip list is a simple, randomized search structure that will give us O(log N) in expectation for search, insert, and delete, but also with high probability.…"/>
          <p:cNvSpPr/>
          <p:nvPr/>
        </p:nvSpPr>
        <p:spPr>
          <a:xfrm>
            <a:off x="426647" y="4314231"/>
            <a:ext cx="23530706" cy="4651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A skip list is a simple, randomized search structure that will give us O(log N) in expectation for search, insert, and delete, but also with high probability.</a:t>
            </a:r>
          </a:p>
          <a:p>
            <a:pPr marL="228600" indent="-228600" algn="l">
              <a:buSzPct val="100000"/>
              <a:buChar char="•"/>
              <a:defRPr sz="5900"/>
            </a:pPr>
          </a:p>
          <a:p>
            <a:pPr marL="228600" indent="-228600" algn="l">
              <a:buSzPct val="100000"/>
              <a:buChar char="•"/>
              <a:defRPr sz="5900"/>
            </a:pPr>
            <a:r>
              <a:t>Invented by William Pugh in 1989 -- fairly recent!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0"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281" name="Let's see what we can do with a linked list to make it better.…"/>
          <p:cNvSpPr/>
          <p:nvPr/>
        </p:nvSpPr>
        <p:spPr>
          <a:xfrm>
            <a:off x="426647" y="2669734"/>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Let's see what we can do with a linked list to make it better.</a:t>
            </a:r>
          </a:p>
          <a:p>
            <a:pPr marL="228600" indent="-228600" algn="l">
              <a:buSzPct val="100000"/>
              <a:buChar char="•"/>
              <a:defRPr sz="5900"/>
            </a:pPr>
            <a:r>
              <a:t>How long does it take to search a sorted, doubly-linked list for an element? </a:t>
            </a:r>
          </a:p>
        </p:txBody>
      </p:sp>
      <p:graphicFrame>
        <p:nvGraphicFramePr>
          <p:cNvPr id="282" name="Table"/>
          <p:cNvGraphicFramePr/>
          <p:nvPr/>
        </p:nvGraphicFramePr>
        <p:xfrm>
          <a:off x="2432774" y="6276442"/>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283" name="Line"/>
          <p:cNvSpPr/>
          <p:nvPr/>
        </p:nvSpPr>
        <p:spPr>
          <a:xfrm>
            <a:off x="4113547" y="6865827"/>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4" name="Line"/>
          <p:cNvSpPr/>
          <p:nvPr/>
        </p:nvSpPr>
        <p:spPr>
          <a:xfrm>
            <a:off x="6244642" y="6865827"/>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5" name="Line"/>
          <p:cNvSpPr/>
          <p:nvPr/>
        </p:nvSpPr>
        <p:spPr>
          <a:xfrm>
            <a:off x="8375737"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6" name="Line"/>
          <p:cNvSpPr/>
          <p:nvPr/>
        </p:nvSpPr>
        <p:spPr>
          <a:xfrm>
            <a:off x="10506833"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7" name="Line"/>
          <p:cNvSpPr/>
          <p:nvPr/>
        </p:nvSpPr>
        <p:spPr>
          <a:xfrm>
            <a:off x="12637927"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8" name="Line"/>
          <p:cNvSpPr/>
          <p:nvPr/>
        </p:nvSpPr>
        <p:spPr>
          <a:xfrm>
            <a:off x="14769022"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9" name="Line"/>
          <p:cNvSpPr/>
          <p:nvPr/>
        </p:nvSpPr>
        <p:spPr>
          <a:xfrm>
            <a:off x="17100725"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0" name="Line"/>
          <p:cNvSpPr/>
          <p:nvPr/>
        </p:nvSpPr>
        <p:spPr>
          <a:xfrm>
            <a:off x="19432429"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1" name="log(N) nope!…"/>
          <p:cNvSpPr/>
          <p:nvPr/>
        </p:nvSpPr>
        <p:spPr>
          <a:xfrm>
            <a:off x="426647" y="8696055"/>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trike="sngStrike" sz="5900"/>
            </a:pPr>
            <a:r>
              <a:t>log(N)</a:t>
            </a:r>
            <a:r>
              <a:rPr strike="noStrike"/>
              <a:t> nope!</a:t>
            </a:r>
          </a:p>
          <a:p>
            <a:pPr>
              <a:defRPr sz="5900"/>
            </a:pPr>
            <a:r>
              <a:t>it is O(n) … we </a:t>
            </a:r>
            <a:r>
              <a:rPr i="1">
                <a:latin typeface="Helvetica Neue"/>
                <a:ea typeface="Helvetica Neue"/>
                <a:cs typeface="Helvetica Neue"/>
                <a:sym typeface="Helvetica Neue"/>
              </a:rPr>
              <a:t>must</a:t>
            </a:r>
            <a:r>
              <a:t> traverse the list!</a:t>
            </a:r>
          </a:p>
        </p:txBody>
      </p:sp>
      <p:sp>
        <p:nvSpPr>
          <p:cNvPr id="292" name="head"/>
          <p:cNvSpPr/>
          <p:nvPr/>
        </p:nvSpPr>
        <p:spPr>
          <a:xfrm>
            <a:off x="207352" y="5677961"/>
            <a:ext cx="147891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head</a:t>
            </a:r>
          </a:p>
        </p:txBody>
      </p:sp>
      <p:sp>
        <p:nvSpPr>
          <p:cNvPr id="294" name="Connection Line"/>
          <p:cNvSpPr/>
          <p:nvPr/>
        </p:nvSpPr>
        <p:spPr>
          <a:xfrm>
            <a:off x="1025879" y="6483051"/>
            <a:ext cx="1114743" cy="484660"/>
          </a:xfrm>
          <a:custGeom>
            <a:avLst/>
            <a:gdLst/>
            <a:ahLst/>
            <a:cxnLst>
              <a:cxn ang="0">
                <a:pos x="wd2" y="hd2"/>
              </a:cxn>
              <a:cxn ang="5400000">
                <a:pos x="wd2" y="hd2"/>
              </a:cxn>
              <a:cxn ang="10800000">
                <a:pos x="wd2" y="hd2"/>
              </a:cxn>
              <a:cxn ang="16200000">
                <a:pos x="wd2" y="hd2"/>
              </a:cxn>
            </a:cxnLst>
            <a:rect l="0" t="0" r="r" b="b"/>
            <a:pathLst>
              <a:path w="19167" h="18540" fill="norm" stroke="1" extrusionOk="0">
                <a:moveTo>
                  <a:pt x="870" y="0"/>
                </a:moveTo>
                <a:cubicBezTo>
                  <a:pt x="-2433" y="15938"/>
                  <a:pt x="3666" y="21600"/>
                  <a:pt x="19167" y="16986"/>
                </a:cubicBezTo>
              </a:path>
            </a:pathLst>
          </a:custGeom>
          <a:ln w="1143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1"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6"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297" name="How might we help this situation?"/>
          <p:cNvSpPr/>
          <p:nvPr/>
        </p:nvSpPr>
        <p:spPr>
          <a:xfrm>
            <a:off x="426647" y="3584134"/>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How might we help this situation?</a:t>
            </a:r>
          </a:p>
        </p:txBody>
      </p:sp>
      <p:graphicFrame>
        <p:nvGraphicFramePr>
          <p:cNvPr id="298" name="Table"/>
          <p:cNvGraphicFramePr/>
          <p:nvPr/>
        </p:nvGraphicFramePr>
        <p:xfrm>
          <a:off x="2432774" y="6276442"/>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299" name="Line"/>
          <p:cNvSpPr/>
          <p:nvPr/>
        </p:nvSpPr>
        <p:spPr>
          <a:xfrm>
            <a:off x="4113547" y="6865827"/>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00" name="Line"/>
          <p:cNvSpPr/>
          <p:nvPr/>
        </p:nvSpPr>
        <p:spPr>
          <a:xfrm>
            <a:off x="6244642" y="6865827"/>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01" name="Line"/>
          <p:cNvSpPr/>
          <p:nvPr/>
        </p:nvSpPr>
        <p:spPr>
          <a:xfrm>
            <a:off x="8375737"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02" name="Line"/>
          <p:cNvSpPr/>
          <p:nvPr/>
        </p:nvSpPr>
        <p:spPr>
          <a:xfrm>
            <a:off x="10506833"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03" name="Line"/>
          <p:cNvSpPr/>
          <p:nvPr/>
        </p:nvSpPr>
        <p:spPr>
          <a:xfrm>
            <a:off x="12637927"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04" name="Line"/>
          <p:cNvSpPr/>
          <p:nvPr/>
        </p:nvSpPr>
        <p:spPr>
          <a:xfrm>
            <a:off x="14769022"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05" name="Line"/>
          <p:cNvSpPr/>
          <p:nvPr/>
        </p:nvSpPr>
        <p:spPr>
          <a:xfrm>
            <a:off x="17100725"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06" name="Line"/>
          <p:cNvSpPr/>
          <p:nvPr/>
        </p:nvSpPr>
        <p:spPr>
          <a:xfrm>
            <a:off x="19432429"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8"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09" name="What if we put another link into the middle?"/>
          <p:cNvSpPr/>
          <p:nvPr/>
        </p:nvSpPr>
        <p:spPr>
          <a:xfrm>
            <a:off x="426647" y="3584134"/>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What if we put another link into the middle?</a:t>
            </a:r>
          </a:p>
        </p:txBody>
      </p:sp>
      <p:graphicFrame>
        <p:nvGraphicFramePr>
          <p:cNvPr id="310" name="Table"/>
          <p:cNvGraphicFramePr/>
          <p:nvPr/>
        </p:nvGraphicFramePr>
        <p:xfrm>
          <a:off x="2429599" y="7166625"/>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19" name="Group"/>
          <p:cNvGrpSpPr/>
          <p:nvPr/>
        </p:nvGrpSpPr>
        <p:grpSpPr>
          <a:xfrm>
            <a:off x="4008920" y="7769559"/>
            <a:ext cx="16366160" cy="20749"/>
            <a:chOff x="0" y="0"/>
            <a:chExt cx="16366159" cy="20747"/>
          </a:xfrm>
        </p:grpSpPr>
        <p:sp>
          <p:nvSpPr>
            <p:cNvPr id="311"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2"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3"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4"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5"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6"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7"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8"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320" name="head"/>
          <p:cNvSpPr/>
          <p:nvPr/>
        </p:nvSpPr>
        <p:spPr>
          <a:xfrm>
            <a:off x="236485" y="6488063"/>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head</a:t>
            </a:r>
          </a:p>
        </p:txBody>
      </p:sp>
      <p:sp>
        <p:nvSpPr>
          <p:cNvPr id="327" name="Connection Line"/>
          <p:cNvSpPr/>
          <p:nvPr/>
        </p:nvSpPr>
        <p:spPr>
          <a:xfrm>
            <a:off x="1055012" y="7293153"/>
            <a:ext cx="1114743" cy="484660"/>
          </a:xfrm>
          <a:custGeom>
            <a:avLst/>
            <a:gdLst/>
            <a:ahLst/>
            <a:cxnLst>
              <a:cxn ang="0">
                <a:pos x="wd2" y="hd2"/>
              </a:cxn>
              <a:cxn ang="5400000">
                <a:pos x="wd2" y="hd2"/>
              </a:cxn>
              <a:cxn ang="10800000">
                <a:pos x="wd2" y="hd2"/>
              </a:cxn>
              <a:cxn ang="16200000">
                <a:pos x="wd2" y="hd2"/>
              </a:cxn>
            </a:cxnLst>
            <a:rect l="0" t="0" r="r" b="b"/>
            <a:pathLst>
              <a:path w="19167" h="18540" fill="norm" stroke="1" extrusionOk="0">
                <a:moveTo>
                  <a:pt x="870" y="0"/>
                </a:moveTo>
                <a:cubicBezTo>
                  <a:pt x="-2433" y="15938"/>
                  <a:pt x="3666" y="21600"/>
                  <a:pt x="19167" y="16986"/>
                </a:cubicBezTo>
              </a:path>
            </a:pathLst>
          </a:custGeom>
          <a:ln w="114300">
            <a:solidFill>
              <a:srgbClr val="7F0325"/>
            </a:solidFill>
            <a:miter lim="400000"/>
            <a:tailEnd type="triangle"/>
          </a:ln>
        </p:spPr>
        <p:txBody>
          <a:bodyPr/>
          <a:lstStyle/>
          <a:p>
            <a:pPr/>
          </a:p>
        </p:txBody>
      </p:sp>
      <p:sp>
        <p:nvSpPr>
          <p:cNvPr id="322" name="middle"/>
          <p:cNvSpPr/>
          <p:nvPr/>
        </p:nvSpPr>
        <p:spPr>
          <a:xfrm>
            <a:off x="10437044" y="5322758"/>
            <a:ext cx="193675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middle</a:t>
            </a:r>
          </a:p>
        </p:txBody>
      </p:sp>
      <p:sp>
        <p:nvSpPr>
          <p:cNvPr id="328" name="Connection Line"/>
          <p:cNvSpPr/>
          <p:nvPr/>
        </p:nvSpPr>
        <p:spPr>
          <a:xfrm>
            <a:off x="12190008" y="5768994"/>
            <a:ext cx="551832" cy="1303503"/>
          </a:xfrm>
          <a:custGeom>
            <a:avLst/>
            <a:gdLst/>
            <a:ahLst/>
            <a:cxnLst>
              <a:cxn ang="0">
                <a:pos x="wd2" y="hd2"/>
              </a:cxn>
              <a:cxn ang="5400000">
                <a:pos x="wd2" y="hd2"/>
              </a:cxn>
              <a:cxn ang="10800000">
                <a:pos x="wd2" y="hd2"/>
              </a:cxn>
              <a:cxn ang="16200000">
                <a:pos x="wd2" y="hd2"/>
              </a:cxn>
            </a:cxnLst>
            <a:rect l="0" t="0" r="r" b="b"/>
            <a:pathLst>
              <a:path w="16560" h="20497" fill="norm" stroke="1" extrusionOk="0">
                <a:moveTo>
                  <a:pt x="8322" y="146"/>
                </a:moveTo>
                <a:cubicBezTo>
                  <a:pt x="21600" y="-1103"/>
                  <a:pt x="18826" y="5681"/>
                  <a:pt x="0" y="20497"/>
                </a:cubicBezTo>
              </a:path>
            </a:pathLst>
          </a:custGeom>
          <a:ln w="114300">
            <a:solidFill>
              <a:srgbClr val="7F0325"/>
            </a:solidFill>
            <a:miter lim="400000"/>
            <a:tailEnd type="triangle"/>
          </a:ln>
        </p:spPr>
        <p:txBody>
          <a:bodyPr/>
          <a:lstStyle/>
          <a:p>
            <a:pPr/>
          </a:p>
        </p:txBody>
      </p:sp>
      <p:sp>
        <p:nvSpPr>
          <p:cNvPr id="324" name="This would help a little…we could start searching from the middle, but we would still have to traverse…"/>
          <p:cNvSpPr/>
          <p:nvPr/>
        </p:nvSpPr>
        <p:spPr>
          <a:xfrm>
            <a:off x="426647" y="9242907"/>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900"/>
            </a:pPr>
            <a:r>
              <a:t>This would help a little…we could start searching from the middle, but we would still have to traverse</a:t>
            </a:r>
          </a:p>
          <a:p>
            <a:pPr marL="228600" indent="-228600" algn="l">
              <a:buSzPct val="100000"/>
              <a:buChar char="•"/>
              <a:defRPr sz="5900"/>
            </a:pPr>
            <a:r>
              <a:t>O(n) becomes ...</a:t>
            </a:r>
          </a:p>
        </p:txBody>
      </p:sp>
      <p:sp>
        <p:nvSpPr>
          <p:cNvPr id="325" name="O((½)n) becomes ..."/>
          <p:cNvSpPr/>
          <p:nvPr/>
        </p:nvSpPr>
        <p:spPr>
          <a:xfrm>
            <a:off x="6259988" y="11100776"/>
            <a:ext cx="6895050"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900"/>
            </a:lvl1pPr>
          </a:lstStyle>
          <a:p>
            <a:pPr/>
            <a:r>
              <a:t>O((½)n) becomes ... </a:t>
            </a:r>
          </a:p>
        </p:txBody>
      </p:sp>
      <p:sp>
        <p:nvSpPr>
          <p:cNvPr id="326" name="O(n)"/>
          <p:cNvSpPr/>
          <p:nvPr/>
        </p:nvSpPr>
        <p:spPr>
          <a:xfrm>
            <a:off x="12612044" y="11100776"/>
            <a:ext cx="6895050"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900"/>
            </a:lvl1pPr>
          </a:lstStyle>
          <a:p>
            <a:pPr/>
            <a:r>
              <a:t> O(n)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4" grpId="1"/>
      <p:bldP build="whole" bldLvl="1" animBg="1" rev="0" advAuto="0" spid="325" grpId="2"/>
      <p:bldP build="whole" bldLvl="1" animBg="1" rev="0" advAuto="0" spid="326" grpId="3"/>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0"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31" name="Maybe we could add more pointers…"/>
          <p:cNvSpPr/>
          <p:nvPr/>
        </p:nvSpPr>
        <p:spPr>
          <a:xfrm>
            <a:off x="426647" y="3584134"/>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Maybe we could add more pointers…</a:t>
            </a:r>
          </a:p>
        </p:txBody>
      </p:sp>
      <p:graphicFrame>
        <p:nvGraphicFramePr>
          <p:cNvPr id="332" name="Table"/>
          <p:cNvGraphicFramePr/>
          <p:nvPr/>
        </p:nvGraphicFramePr>
        <p:xfrm>
          <a:off x="2429599" y="7166625"/>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41" name="Group"/>
          <p:cNvGrpSpPr/>
          <p:nvPr/>
        </p:nvGrpSpPr>
        <p:grpSpPr>
          <a:xfrm>
            <a:off x="4008920" y="7769559"/>
            <a:ext cx="16366160" cy="20749"/>
            <a:chOff x="0" y="0"/>
            <a:chExt cx="16366159" cy="20747"/>
          </a:xfrm>
        </p:grpSpPr>
        <p:sp>
          <p:nvSpPr>
            <p:cNvPr id="333"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34"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35"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36"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37"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38"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39"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40"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342" name="head"/>
          <p:cNvSpPr/>
          <p:nvPr/>
        </p:nvSpPr>
        <p:spPr>
          <a:xfrm>
            <a:off x="236485" y="6488063"/>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head</a:t>
            </a:r>
          </a:p>
        </p:txBody>
      </p:sp>
      <p:sp>
        <p:nvSpPr>
          <p:cNvPr id="351" name="Connection Line"/>
          <p:cNvSpPr/>
          <p:nvPr/>
        </p:nvSpPr>
        <p:spPr>
          <a:xfrm>
            <a:off x="1055012" y="7293153"/>
            <a:ext cx="1114743" cy="484660"/>
          </a:xfrm>
          <a:custGeom>
            <a:avLst/>
            <a:gdLst/>
            <a:ahLst/>
            <a:cxnLst>
              <a:cxn ang="0">
                <a:pos x="wd2" y="hd2"/>
              </a:cxn>
              <a:cxn ang="5400000">
                <a:pos x="wd2" y="hd2"/>
              </a:cxn>
              <a:cxn ang="10800000">
                <a:pos x="wd2" y="hd2"/>
              </a:cxn>
              <a:cxn ang="16200000">
                <a:pos x="wd2" y="hd2"/>
              </a:cxn>
            </a:cxnLst>
            <a:rect l="0" t="0" r="r" b="b"/>
            <a:pathLst>
              <a:path w="19167" h="18540" fill="norm" stroke="1" extrusionOk="0">
                <a:moveTo>
                  <a:pt x="870" y="0"/>
                </a:moveTo>
                <a:cubicBezTo>
                  <a:pt x="-2433" y="15938"/>
                  <a:pt x="3666" y="21600"/>
                  <a:pt x="19167" y="16986"/>
                </a:cubicBezTo>
              </a:path>
            </a:pathLst>
          </a:custGeom>
          <a:ln w="114300">
            <a:solidFill>
              <a:srgbClr val="7F0325"/>
            </a:solidFill>
            <a:miter lim="400000"/>
            <a:tailEnd type="triangle"/>
          </a:ln>
        </p:spPr>
        <p:txBody>
          <a:bodyPr/>
          <a:lstStyle/>
          <a:p>
            <a:pPr/>
          </a:p>
        </p:txBody>
      </p:sp>
      <p:sp>
        <p:nvSpPr>
          <p:cNvPr id="344" name="50"/>
          <p:cNvSpPr/>
          <p:nvPr/>
        </p:nvSpPr>
        <p:spPr>
          <a:xfrm>
            <a:off x="10995209" y="5322758"/>
            <a:ext cx="8204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50</a:t>
            </a:r>
          </a:p>
        </p:txBody>
      </p:sp>
      <p:sp>
        <p:nvSpPr>
          <p:cNvPr id="352" name="Connection Line"/>
          <p:cNvSpPr/>
          <p:nvPr/>
        </p:nvSpPr>
        <p:spPr>
          <a:xfrm>
            <a:off x="12190008" y="5768994"/>
            <a:ext cx="551832" cy="1303503"/>
          </a:xfrm>
          <a:custGeom>
            <a:avLst/>
            <a:gdLst/>
            <a:ahLst/>
            <a:cxnLst>
              <a:cxn ang="0">
                <a:pos x="wd2" y="hd2"/>
              </a:cxn>
              <a:cxn ang="5400000">
                <a:pos x="wd2" y="hd2"/>
              </a:cxn>
              <a:cxn ang="10800000">
                <a:pos x="wd2" y="hd2"/>
              </a:cxn>
              <a:cxn ang="16200000">
                <a:pos x="wd2" y="hd2"/>
              </a:cxn>
            </a:cxnLst>
            <a:rect l="0" t="0" r="r" b="b"/>
            <a:pathLst>
              <a:path w="16560" h="20497" fill="norm" stroke="1" extrusionOk="0">
                <a:moveTo>
                  <a:pt x="8322" y="146"/>
                </a:moveTo>
                <a:cubicBezTo>
                  <a:pt x="21600" y="-1103"/>
                  <a:pt x="18826" y="5681"/>
                  <a:pt x="0" y="20497"/>
                </a:cubicBezTo>
              </a:path>
            </a:pathLst>
          </a:custGeom>
          <a:ln w="114300">
            <a:solidFill>
              <a:srgbClr val="7F0325"/>
            </a:solidFill>
            <a:miter lim="400000"/>
            <a:tailEnd type="triangle"/>
          </a:ln>
        </p:spPr>
        <p:txBody>
          <a:bodyPr/>
          <a:lstStyle/>
          <a:p>
            <a:pPr/>
          </a:p>
        </p:txBody>
      </p:sp>
      <p:sp>
        <p:nvSpPr>
          <p:cNvPr id="346" name="This would help some more…but still doesn't solve the underlying problem."/>
          <p:cNvSpPr/>
          <p:nvPr/>
        </p:nvSpPr>
        <p:spPr>
          <a:xfrm>
            <a:off x="426647" y="9284385"/>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This would help some more…but still doesn't solve the underlying problem.</a:t>
            </a:r>
          </a:p>
        </p:txBody>
      </p:sp>
      <p:sp>
        <p:nvSpPr>
          <p:cNvPr id="353" name="Connection Line"/>
          <p:cNvSpPr/>
          <p:nvPr/>
        </p:nvSpPr>
        <p:spPr>
          <a:xfrm>
            <a:off x="6140893" y="5745346"/>
            <a:ext cx="551833" cy="1303503"/>
          </a:xfrm>
          <a:custGeom>
            <a:avLst/>
            <a:gdLst/>
            <a:ahLst/>
            <a:cxnLst>
              <a:cxn ang="0">
                <a:pos x="wd2" y="hd2"/>
              </a:cxn>
              <a:cxn ang="5400000">
                <a:pos x="wd2" y="hd2"/>
              </a:cxn>
              <a:cxn ang="10800000">
                <a:pos x="wd2" y="hd2"/>
              </a:cxn>
              <a:cxn ang="16200000">
                <a:pos x="wd2" y="hd2"/>
              </a:cxn>
            </a:cxnLst>
            <a:rect l="0" t="0" r="r" b="b"/>
            <a:pathLst>
              <a:path w="16560" h="20497" fill="norm" stroke="1" extrusionOk="0">
                <a:moveTo>
                  <a:pt x="8322" y="146"/>
                </a:moveTo>
                <a:cubicBezTo>
                  <a:pt x="21600" y="-1103"/>
                  <a:pt x="18826" y="5681"/>
                  <a:pt x="0" y="20497"/>
                </a:cubicBezTo>
              </a:path>
            </a:pathLst>
          </a:custGeom>
          <a:ln w="114300">
            <a:solidFill>
              <a:srgbClr val="7F0325"/>
            </a:solidFill>
            <a:miter lim="400000"/>
            <a:tailEnd type="triangle"/>
          </a:ln>
        </p:spPr>
        <p:txBody>
          <a:bodyPr/>
          <a:lstStyle/>
          <a:p>
            <a:pPr/>
          </a:p>
        </p:txBody>
      </p:sp>
      <p:sp>
        <p:nvSpPr>
          <p:cNvPr id="354" name="Connection Line"/>
          <p:cNvSpPr/>
          <p:nvPr/>
        </p:nvSpPr>
        <p:spPr>
          <a:xfrm>
            <a:off x="16784767" y="5745346"/>
            <a:ext cx="551833" cy="1303503"/>
          </a:xfrm>
          <a:custGeom>
            <a:avLst/>
            <a:gdLst/>
            <a:ahLst/>
            <a:cxnLst>
              <a:cxn ang="0">
                <a:pos x="wd2" y="hd2"/>
              </a:cxn>
              <a:cxn ang="5400000">
                <a:pos x="wd2" y="hd2"/>
              </a:cxn>
              <a:cxn ang="10800000">
                <a:pos x="wd2" y="hd2"/>
              </a:cxn>
              <a:cxn ang="16200000">
                <a:pos x="wd2" y="hd2"/>
              </a:cxn>
            </a:cxnLst>
            <a:rect l="0" t="0" r="r" b="b"/>
            <a:pathLst>
              <a:path w="16560" h="20497" fill="norm" stroke="1" extrusionOk="0">
                <a:moveTo>
                  <a:pt x="8322" y="146"/>
                </a:moveTo>
                <a:cubicBezTo>
                  <a:pt x="21600" y="-1103"/>
                  <a:pt x="18826" y="5681"/>
                  <a:pt x="0" y="20497"/>
                </a:cubicBezTo>
              </a:path>
            </a:pathLst>
          </a:custGeom>
          <a:ln w="114300">
            <a:solidFill>
              <a:srgbClr val="7F0325"/>
            </a:solidFill>
            <a:miter lim="400000"/>
            <a:tailEnd type="triangle"/>
          </a:ln>
        </p:spPr>
        <p:txBody>
          <a:bodyPr/>
          <a:lstStyle/>
          <a:p>
            <a:pPr/>
          </a:p>
        </p:txBody>
      </p:sp>
      <p:sp>
        <p:nvSpPr>
          <p:cNvPr id="349" name="23"/>
          <p:cNvSpPr/>
          <p:nvPr/>
        </p:nvSpPr>
        <p:spPr>
          <a:xfrm>
            <a:off x="5205650" y="5322758"/>
            <a:ext cx="8204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23</a:t>
            </a:r>
          </a:p>
        </p:txBody>
      </p:sp>
      <p:sp>
        <p:nvSpPr>
          <p:cNvPr id="350" name="66"/>
          <p:cNvSpPr/>
          <p:nvPr/>
        </p:nvSpPr>
        <p:spPr>
          <a:xfrm>
            <a:off x="16060962" y="5322758"/>
            <a:ext cx="8204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66</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6" grpId="1"/>
    </p:bldLst>
  </p:timing>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6"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57" name="Let's play a game. I've chosen the numbers for this list in a particular way. Does anyone recognize the sequence?"/>
          <p:cNvSpPr/>
          <p:nvPr/>
        </p:nvSpPr>
        <p:spPr>
          <a:xfrm>
            <a:off x="426647" y="3126934"/>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Let's play a game. I've chosen the numbers for this list in a particular way. Does anyone recognize the sequence?</a:t>
            </a:r>
          </a:p>
        </p:txBody>
      </p:sp>
      <p:graphicFrame>
        <p:nvGraphicFramePr>
          <p:cNvPr id="358" name="Table"/>
          <p:cNvGraphicFramePr/>
          <p:nvPr/>
        </p:nvGraphicFramePr>
        <p:xfrm>
          <a:off x="2429599" y="7166625"/>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67" name="Group"/>
          <p:cNvGrpSpPr/>
          <p:nvPr/>
        </p:nvGrpSpPr>
        <p:grpSpPr>
          <a:xfrm>
            <a:off x="4008920" y="7769559"/>
            <a:ext cx="16366160" cy="20749"/>
            <a:chOff x="0" y="0"/>
            <a:chExt cx="16366159" cy="20747"/>
          </a:xfrm>
        </p:grpSpPr>
        <p:sp>
          <p:nvSpPr>
            <p:cNvPr id="359"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0"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1"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2"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3"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4"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5"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6"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9"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70" name="Let's play a game. I've chosen the numbers for this list in a particular way. Does anyone recognize the sequence?"/>
          <p:cNvSpPr/>
          <p:nvPr/>
        </p:nvSpPr>
        <p:spPr>
          <a:xfrm>
            <a:off x="426647" y="3126934"/>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Let's play a game. I've chosen the numbers for this list in a particular way. Does anyone recognize the sequence?</a:t>
            </a:r>
          </a:p>
        </p:txBody>
      </p:sp>
      <p:graphicFrame>
        <p:nvGraphicFramePr>
          <p:cNvPr id="371" name="Table"/>
          <p:cNvGraphicFramePr/>
          <p:nvPr/>
        </p:nvGraphicFramePr>
        <p:xfrm>
          <a:off x="2429599" y="7166625"/>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80" name="Group"/>
          <p:cNvGrpSpPr/>
          <p:nvPr/>
        </p:nvGrpSpPr>
        <p:grpSpPr>
          <a:xfrm>
            <a:off x="4008920" y="7769559"/>
            <a:ext cx="16366160" cy="20749"/>
            <a:chOff x="0" y="0"/>
            <a:chExt cx="16366159" cy="20747"/>
          </a:xfrm>
        </p:grpSpPr>
        <p:sp>
          <p:nvSpPr>
            <p:cNvPr id="372"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3"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4"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5"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6"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7"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8"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9"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381" name="These are the subway stops on the NYC 7th Avenue line :)"/>
          <p:cNvSpPr/>
          <p:nvPr/>
        </p:nvSpPr>
        <p:spPr>
          <a:xfrm>
            <a:off x="426647" y="9887249"/>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These are the subway stops on the NYC 7th Avenue line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3"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84" name="A somewhat unique feature in the New York City subway system is that it has express lines:"/>
          <p:cNvSpPr/>
          <p:nvPr/>
        </p:nvSpPr>
        <p:spPr>
          <a:xfrm>
            <a:off x="426647" y="3126934"/>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A somewhat unique feature in the New York City subway system is that it has </a:t>
            </a:r>
            <a:r>
              <a:rPr i="1">
                <a:latin typeface="Helvetica Neue"/>
                <a:ea typeface="Helvetica Neue"/>
                <a:cs typeface="Helvetica Neue"/>
                <a:sym typeface="Helvetica Neue"/>
              </a:rPr>
              <a:t>express lines</a:t>
            </a:r>
            <a:r>
              <a:t>:</a:t>
            </a:r>
          </a:p>
        </p:txBody>
      </p:sp>
      <p:graphicFrame>
        <p:nvGraphicFramePr>
          <p:cNvPr id="385" name="Table"/>
          <p:cNvGraphicFramePr/>
          <p:nvPr/>
        </p:nvGraphicFramePr>
        <p:xfrm>
          <a:off x="2429599" y="815713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94" name="Group"/>
          <p:cNvGrpSpPr/>
          <p:nvPr/>
        </p:nvGrpSpPr>
        <p:grpSpPr>
          <a:xfrm>
            <a:off x="4008920" y="8760069"/>
            <a:ext cx="16366160" cy="20748"/>
            <a:chOff x="0" y="0"/>
            <a:chExt cx="16366159" cy="20747"/>
          </a:xfrm>
        </p:grpSpPr>
        <p:sp>
          <p:nvSpPr>
            <p:cNvPr id="386"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87"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88"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89"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0"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1"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2"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3"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395" name="Table"/>
          <p:cNvGraphicFramePr/>
          <p:nvPr/>
        </p:nvGraphicFramePr>
        <p:xfrm>
          <a:off x="2429599" y="6066762"/>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396" name="Line"/>
          <p:cNvSpPr/>
          <p:nvPr/>
        </p:nvSpPr>
        <p:spPr>
          <a:xfrm>
            <a:off x="3518103" y="7107134"/>
            <a:ext cx="1" cy="1047279"/>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7" name="Line"/>
          <p:cNvSpPr/>
          <p:nvPr/>
        </p:nvSpPr>
        <p:spPr>
          <a:xfrm>
            <a:off x="7837443" y="7127882"/>
            <a:ext cx="1" cy="1047279"/>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8" name="Line"/>
          <p:cNvSpPr/>
          <p:nvPr/>
        </p:nvSpPr>
        <p:spPr>
          <a:xfrm>
            <a:off x="10025688" y="7127882"/>
            <a:ext cx="1" cy="1047279"/>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9" name="Line"/>
          <p:cNvSpPr/>
          <p:nvPr/>
        </p:nvSpPr>
        <p:spPr>
          <a:xfrm>
            <a:off x="18684584" y="7127882"/>
            <a:ext cx="1" cy="1047279"/>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0" name="Line"/>
          <p:cNvSpPr/>
          <p:nvPr/>
        </p:nvSpPr>
        <p:spPr>
          <a:xfrm>
            <a:off x="4110372" y="6676895"/>
            <a:ext cx="3360415"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1" name="Line"/>
          <p:cNvSpPr/>
          <p:nvPr/>
        </p:nvSpPr>
        <p:spPr>
          <a:xfrm>
            <a:off x="8372562" y="6697642"/>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2" name="Line"/>
          <p:cNvSpPr/>
          <p:nvPr/>
        </p:nvSpPr>
        <p:spPr>
          <a:xfrm>
            <a:off x="10517500" y="6697642"/>
            <a:ext cx="762732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3" name="This models a skip list almost perfectly!"/>
          <p:cNvSpPr/>
          <p:nvPr/>
        </p:nvSpPr>
        <p:spPr>
          <a:xfrm>
            <a:off x="426647" y="10440768"/>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This models a skip list almost perfectly!</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5"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406" name="To search the list (or ride the subway): Walk right in the top list (L1) and when you’ve gone too far, go back and then down to the bottom list (L2) (e.g., search for 59)"/>
          <p:cNvSpPr/>
          <p:nvPr/>
        </p:nvSpPr>
        <p:spPr>
          <a:xfrm>
            <a:off x="426647" y="2669734"/>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To search the list (or ride the subway): Walk right in the top list (L1) and when you’ve gone too far, go back and then down to the bottom list (L2) (e.g., search for 59)</a:t>
            </a:r>
          </a:p>
        </p:txBody>
      </p:sp>
      <p:graphicFrame>
        <p:nvGraphicFramePr>
          <p:cNvPr id="407" name="Table"/>
          <p:cNvGraphicFramePr/>
          <p:nvPr/>
        </p:nvGraphicFramePr>
        <p:xfrm>
          <a:off x="2429599" y="815713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416" name="Group"/>
          <p:cNvGrpSpPr/>
          <p:nvPr/>
        </p:nvGrpSpPr>
        <p:grpSpPr>
          <a:xfrm>
            <a:off x="5873407" y="8760069"/>
            <a:ext cx="14720373" cy="18662"/>
            <a:chOff x="0" y="0"/>
            <a:chExt cx="14720371" cy="18660"/>
          </a:xfrm>
        </p:grpSpPr>
        <p:sp>
          <p:nvSpPr>
            <p:cNvPr id="408"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9"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0"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1"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2"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3"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4"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5"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417" name="Table"/>
          <p:cNvGraphicFramePr/>
          <p:nvPr/>
        </p:nvGraphicFramePr>
        <p:xfrm>
          <a:off x="2429599" y="6066762"/>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grpSp>
        <p:nvGrpSpPr>
          <p:cNvPr id="421" name="Group"/>
          <p:cNvGrpSpPr/>
          <p:nvPr/>
        </p:nvGrpSpPr>
        <p:grpSpPr>
          <a:xfrm>
            <a:off x="5686469" y="6670453"/>
            <a:ext cx="13011061" cy="19235"/>
            <a:chOff x="0" y="0"/>
            <a:chExt cx="13011060" cy="19234"/>
          </a:xfrm>
        </p:grpSpPr>
        <p:sp>
          <p:nvSpPr>
            <p:cNvPr id="418" name="Line"/>
            <p:cNvSpPr/>
            <p:nvPr/>
          </p:nvSpPr>
          <p:spPr>
            <a:xfrm>
              <a:off x="0" y="0"/>
              <a:ext cx="3115373"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9" name="Line"/>
            <p:cNvSpPr/>
            <p:nvPr/>
          </p:nvSpPr>
          <p:spPr>
            <a:xfrm>
              <a:off x="3951389" y="19234"/>
              <a:ext cx="970912"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0" name="Line"/>
            <p:cNvSpPr/>
            <p:nvPr/>
          </p:nvSpPr>
          <p:spPr>
            <a:xfrm>
              <a:off x="5939918" y="19234"/>
              <a:ext cx="7071143"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422" name="Line"/>
          <p:cNvSpPr/>
          <p:nvPr/>
        </p:nvSpPr>
        <p:spPr>
          <a:xfrm>
            <a:off x="5382590" y="722793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3" name="Line"/>
          <p:cNvSpPr/>
          <p:nvPr/>
        </p:nvSpPr>
        <p:spPr>
          <a:xfrm>
            <a:off x="9247225" y="724650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4" name="Line"/>
          <p:cNvSpPr/>
          <p:nvPr/>
        </p:nvSpPr>
        <p:spPr>
          <a:xfrm>
            <a:off x="11205108" y="724650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5" name="Line"/>
          <p:cNvSpPr/>
          <p:nvPr/>
        </p:nvSpPr>
        <p:spPr>
          <a:xfrm>
            <a:off x="18952465" y="724650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6" name="Line"/>
          <p:cNvSpPr/>
          <p:nvPr/>
        </p:nvSpPr>
        <p:spPr>
          <a:xfrm>
            <a:off x="5815895" y="7225582"/>
            <a:ext cx="14603784" cy="1206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39"/>
                </a:moveTo>
                <a:lnTo>
                  <a:pt x="5032" y="1088"/>
                </a:lnTo>
                <a:lnTo>
                  <a:pt x="8401" y="1276"/>
                </a:lnTo>
                <a:lnTo>
                  <a:pt x="21600" y="0"/>
                </a:lnTo>
                <a:lnTo>
                  <a:pt x="21473" y="5970"/>
                </a:lnTo>
                <a:lnTo>
                  <a:pt x="9344" y="6930"/>
                </a:lnTo>
                <a:lnTo>
                  <a:pt x="9472" y="19598"/>
                </a:lnTo>
                <a:lnTo>
                  <a:pt x="15659" y="21600"/>
                </a:lnTo>
              </a:path>
            </a:pathLst>
          </a:custGeom>
          <a:ln w="2159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8"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429" name="What is the best placement for the nodes in L1?…"/>
          <p:cNvSpPr/>
          <p:nvPr/>
        </p:nvSpPr>
        <p:spPr>
          <a:xfrm>
            <a:off x="426647" y="2212534"/>
            <a:ext cx="23530706" cy="37374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What is the best placement for the nodes in L1?</a:t>
            </a:r>
          </a:p>
          <a:p>
            <a:pPr marL="228600" indent="-228600" algn="l">
              <a:buSzPct val="100000"/>
              <a:buChar char="•"/>
              <a:defRPr sz="5900"/>
            </a:pPr>
            <a:r>
              <a:t>This placement might be good for subways, but we care about worst-case performance, which we want to minimize. How about equally spaced nodes?</a:t>
            </a:r>
          </a:p>
        </p:txBody>
      </p:sp>
      <p:graphicFrame>
        <p:nvGraphicFramePr>
          <p:cNvPr id="430" name="Table"/>
          <p:cNvGraphicFramePr/>
          <p:nvPr/>
        </p:nvGraphicFramePr>
        <p:xfrm>
          <a:off x="2429599" y="1005075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439" name="Group"/>
          <p:cNvGrpSpPr/>
          <p:nvPr/>
        </p:nvGrpSpPr>
        <p:grpSpPr>
          <a:xfrm>
            <a:off x="5873407" y="10653689"/>
            <a:ext cx="14720373" cy="18662"/>
            <a:chOff x="0" y="0"/>
            <a:chExt cx="14720371" cy="18660"/>
          </a:xfrm>
        </p:grpSpPr>
        <p:sp>
          <p:nvSpPr>
            <p:cNvPr id="431"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2"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3"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4"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5"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6"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7"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8"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440" name="Table"/>
          <p:cNvGraphicFramePr/>
          <p:nvPr/>
        </p:nvGraphicFramePr>
        <p:xfrm>
          <a:off x="2429599" y="7960382"/>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grpSp>
        <p:nvGrpSpPr>
          <p:cNvPr id="444" name="Group"/>
          <p:cNvGrpSpPr/>
          <p:nvPr/>
        </p:nvGrpSpPr>
        <p:grpSpPr>
          <a:xfrm>
            <a:off x="5686469" y="8564073"/>
            <a:ext cx="13011061" cy="19235"/>
            <a:chOff x="0" y="0"/>
            <a:chExt cx="13011060" cy="19234"/>
          </a:xfrm>
        </p:grpSpPr>
        <p:sp>
          <p:nvSpPr>
            <p:cNvPr id="441" name="Line"/>
            <p:cNvSpPr/>
            <p:nvPr/>
          </p:nvSpPr>
          <p:spPr>
            <a:xfrm>
              <a:off x="0" y="0"/>
              <a:ext cx="3115373"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2" name="Line"/>
            <p:cNvSpPr/>
            <p:nvPr/>
          </p:nvSpPr>
          <p:spPr>
            <a:xfrm>
              <a:off x="3951389" y="19234"/>
              <a:ext cx="970912"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3" name="Line"/>
            <p:cNvSpPr/>
            <p:nvPr/>
          </p:nvSpPr>
          <p:spPr>
            <a:xfrm>
              <a:off x="5939918" y="19234"/>
              <a:ext cx="7071143"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445" name="Line"/>
          <p:cNvSpPr/>
          <p:nvPr/>
        </p:nvSpPr>
        <p:spPr>
          <a:xfrm>
            <a:off x="5382590"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6" name="Line"/>
          <p:cNvSpPr/>
          <p:nvPr/>
        </p:nvSpPr>
        <p:spPr>
          <a:xfrm>
            <a:off x="9247225"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7" name="Line"/>
          <p:cNvSpPr/>
          <p:nvPr/>
        </p:nvSpPr>
        <p:spPr>
          <a:xfrm>
            <a:off x="11205108"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8" name="Line"/>
          <p:cNvSpPr/>
          <p:nvPr/>
        </p:nvSpPr>
        <p:spPr>
          <a:xfrm>
            <a:off x="18952465"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0"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451" name="The “search cost” can be represented by |L1| + (|L2| / |L1|), or |L1| + (n / |L1|), where n is the number of nodes in L2 (L2 must have all stops)…"/>
          <p:cNvSpPr/>
          <p:nvPr/>
        </p:nvSpPr>
        <p:spPr>
          <a:xfrm>
            <a:off x="426647" y="2212534"/>
            <a:ext cx="23530706" cy="37374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The “search cost” can be represented by |L1| + (|L2| / |L1|), or |L1| + (n / |L1|), where n is the number of nodes in L2 (L2 must have all stops)</a:t>
            </a:r>
          </a:p>
          <a:p>
            <a:pPr marL="228600" indent="-228600" algn="l">
              <a:buSzPct val="100000"/>
              <a:buChar char="•"/>
              <a:defRPr sz="5900"/>
            </a:pPr>
            <a:r>
              <a:t>Let’s do some calculus to minimize this amount…</a:t>
            </a:r>
          </a:p>
          <a:p>
            <a:pPr marL="228600" indent="-228600" algn="l">
              <a:buSzPct val="100000"/>
              <a:buChar char="•"/>
              <a:defRPr sz="5900"/>
            </a:pPr>
            <a:r>
              <a:t>The minimum will be when |L1| is equal to (n/|L1|), or when |L1|=√n</a:t>
            </a:r>
          </a:p>
        </p:txBody>
      </p:sp>
      <p:graphicFrame>
        <p:nvGraphicFramePr>
          <p:cNvPr id="452" name="Table"/>
          <p:cNvGraphicFramePr/>
          <p:nvPr/>
        </p:nvGraphicFramePr>
        <p:xfrm>
          <a:off x="2429599" y="1005075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461" name="Group"/>
          <p:cNvGrpSpPr/>
          <p:nvPr/>
        </p:nvGrpSpPr>
        <p:grpSpPr>
          <a:xfrm>
            <a:off x="5873407" y="10653689"/>
            <a:ext cx="14720373" cy="18662"/>
            <a:chOff x="0" y="0"/>
            <a:chExt cx="14720371" cy="18660"/>
          </a:xfrm>
        </p:grpSpPr>
        <p:sp>
          <p:nvSpPr>
            <p:cNvPr id="453"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4"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5"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6"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7"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8"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9"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0"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462" name="Table"/>
          <p:cNvGraphicFramePr/>
          <p:nvPr/>
        </p:nvGraphicFramePr>
        <p:xfrm>
          <a:off x="2429599" y="7960382"/>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grpSp>
        <p:nvGrpSpPr>
          <p:cNvPr id="466" name="Group"/>
          <p:cNvGrpSpPr/>
          <p:nvPr/>
        </p:nvGrpSpPr>
        <p:grpSpPr>
          <a:xfrm>
            <a:off x="5686469" y="8564073"/>
            <a:ext cx="13011061" cy="19235"/>
            <a:chOff x="0" y="0"/>
            <a:chExt cx="13011060" cy="19234"/>
          </a:xfrm>
        </p:grpSpPr>
        <p:sp>
          <p:nvSpPr>
            <p:cNvPr id="463" name="Line"/>
            <p:cNvSpPr/>
            <p:nvPr/>
          </p:nvSpPr>
          <p:spPr>
            <a:xfrm>
              <a:off x="0" y="0"/>
              <a:ext cx="3115373"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4" name="Line"/>
            <p:cNvSpPr/>
            <p:nvPr/>
          </p:nvSpPr>
          <p:spPr>
            <a:xfrm>
              <a:off x="3951389" y="19234"/>
              <a:ext cx="970912"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5" name="Line"/>
            <p:cNvSpPr/>
            <p:nvPr/>
          </p:nvSpPr>
          <p:spPr>
            <a:xfrm>
              <a:off x="5939918" y="19234"/>
              <a:ext cx="7071143"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467" name="Line"/>
          <p:cNvSpPr/>
          <p:nvPr/>
        </p:nvSpPr>
        <p:spPr>
          <a:xfrm>
            <a:off x="5382590"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8" name="Line"/>
          <p:cNvSpPr/>
          <p:nvPr/>
        </p:nvSpPr>
        <p:spPr>
          <a:xfrm>
            <a:off x="9247225"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9" name="Line"/>
          <p:cNvSpPr/>
          <p:nvPr/>
        </p:nvSpPr>
        <p:spPr>
          <a:xfrm>
            <a:off x="11205108"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0" name="Line"/>
          <p:cNvSpPr/>
          <p:nvPr/>
        </p:nvSpPr>
        <p:spPr>
          <a:xfrm>
            <a:off x="18952465"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45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5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5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51">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51" grpId="1"/>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2"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473" name="The minimum will be when |L1| is equal to (n/|L1|), or when |L1|=√n…"/>
          <p:cNvSpPr/>
          <p:nvPr/>
        </p:nvSpPr>
        <p:spPr>
          <a:xfrm>
            <a:off x="426647" y="2669734"/>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The minimum will be when |L1| is equal to (n/|L1|), or when |L1|=√n</a:t>
            </a:r>
          </a:p>
          <a:p>
            <a:pPr marL="228600" indent="-228600" algn="l">
              <a:buSzPct val="100000"/>
              <a:buChar char="•"/>
              <a:defRPr sz="5900"/>
            </a:pPr>
            <a:r>
              <a:t>So, the search cost with a minimum second list is √n + n/√n = 2√n</a:t>
            </a:r>
          </a:p>
          <a:p>
            <a:pPr marL="228600" indent="-228600" algn="l">
              <a:buSzPct val="100000"/>
              <a:buChar char="•"/>
              <a:defRPr sz="5900"/>
            </a:pPr>
            <a:r>
              <a:t>We want them equally spaced.</a:t>
            </a:r>
          </a:p>
        </p:txBody>
      </p:sp>
      <p:graphicFrame>
        <p:nvGraphicFramePr>
          <p:cNvPr id="474" name="Table"/>
          <p:cNvGraphicFramePr/>
          <p:nvPr/>
        </p:nvGraphicFramePr>
        <p:xfrm>
          <a:off x="2429599" y="1005075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483" name="Group"/>
          <p:cNvGrpSpPr/>
          <p:nvPr/>
        </p:nvGrpSpPr>
        <p:grpSpPr>
          <a:xfrm>
            <a:off x="5873407" y="10653689"/>
            <a:ext cx="14720373" cy="18662"/>
            <a:chOff x="0" y="0"/>
            <a:chExt cx="14720371" cy="18660"/>
          </a:xfrm>
        </p:grpSpPr>
        <p:sp>
          <p:nvSpPr>
            <p:cNvPr id="475"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6"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7"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8"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9"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0"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1"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2"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484" name="Table"/>
          <p:cNvGraphicFramePr/>
          <p:nvPr/>
        </p:nvGraphicFramePr>
        <p:xfrm>
          <a:off x="2429599" y="7960382"/>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485" name="Line"/>
          <p:cNvSpPr/>
          <p:nvPr/>
        </p:nvSpPr>
        <p:spPr>
          <a:xfrm>
            <a:off x="5686469" y="8564073"/>
            <a:ext cx="7111527" cy="1"/>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6" name="Line"/>
          <p:cNvSpPr/>
          <p:nvPr/>
        </p:nvSpPr>
        <p:spPr>
          <a:xfrm>
            <a:off x="13501523" y="8586358"/>
            <a:ext cx="7052205" cy="1"/>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7" name="Line"/>
          <p:cNvSpPr/>
          <p:nvPr/>
        </p:nvSpPr>
        <p:spPr>
          <a:xfrm>
            <a:off x="5382590"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8" name="Line"/>
          <p:cNvSpPr/>
          <p:nvPr/>
        </p:nvSpPr>
        <p:spPr>
          <a:xfrm>
            <a:off x="17027626"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9" name="Line"/>
          <p:cNvSpPr/>
          <p:nvPr/>
        </p:nvSpPr>
        <p:spPr>
          <a:xfrm>
            <a:off x="11205108"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0" name="√n"/>
          <p:cNvSpPr/>
          <p:nvPr/>
        </p:nvSpPr>
        <p:spPr>
          <a:xfrm>
            <a:off x="7532954" y="11235080"/>
            <a:ext cx="699717" cy="73077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491" name="√n"/>
          <p:cNvSpPr/>
          <p:nvPr/>
        </p:nvSpPr>
        <p:spPr>
          <a:xfrm>
            <a:off x="13306832" y="11233966"/>
            <a:ext cx="699718" cy="73077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492" name="√n"/>
          <p:cNvSpPr/>
          <p:nvPr/>
        </p:nvSpPr>
        <p:spPr>
          <a:xfrm>
            <a:off x="19077668" y="11235080"/>
            <a:ext cx="699717" cy="73077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493" name="Line"/>
          <p:cNvSpPr/>
          <p:nvPr/>
        </p:nvSpPr>
        <p:spPr>
          <a:xfrm>
            <a:off x="8303805" y="11746128"/>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4" name="Line"/>
          <p:cNvSpPr/>
          <p:nvPr/>
        </p:nvSpPr>
        <p:spPr>
          <a:xfrm>
            <a:off x="14052101" y="11689721"/>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5" name="Line"/>
          <p:cNvSpPr/>
          <p:nvPr/>
        </p:nvSpPr>
        <p:spPr>
          <a:xfrm>
            <a:off x="19848906" y="11682752"/>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6" name="Line"/>
          <p:cNvSpPr/>
          <p:nvPr/>
        </p:nvSpPr>
        <p:spPr>
          <a:xfrm flipH="1">
            <a:off x="5406924" y="11721966"/>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7" name="Line"/>
          <p:cNvSpPr/>
          <p:nvPr/>
        </p:nvSpPr>
        <p:spPr>
          <a:xfrm flipH="1">
            <a:off x="11177954" y="11689721"/>
            <a:ext cx="1876854"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8" name="Line"/>
          <p:cNvSpPr/>
          <p:nvPr/>
        </p:nvSpPr>
        <p:spPr>
          <a:xfrm flipH="1">
            <a:off x="16948985" y="11690835"/>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9" name="} √n"/>
          <p:cNvSpPr/>
          <p:nvPr/>
        </p:nvSpPr>
        <p:spPr>
          <a:xfrm>
            <a:off x="22222292" y="8141163"/>
            <a:ext cx="119570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47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7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7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73">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73" grpId="1"/>
    </p:bldLst>
  </p:timing>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1"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502" name="The minimum will be when |L1| is equal to (n/|L1|), or when |L1|=√n…"/>
          <p:cNvSpPr/>
          <p:nvPr/>
        </p:nvSpPr>
        <p:spPr>
          <a:xfrm>
            <a:off x="426647" y="2669734"/>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The minimum will be when |L1| is equal to (n/|L1|), or when |L1|=√n</a:t>
            </a:r>
          </a:p>
          <a:p>
            <a:pPr marL="228600" indent="-228600" algn="l">
              <a:buSzPct val="100000"/>
              <a:buChar char="•"/>
              <a:defRPr sz="5900"/>
            </a:pPr>
            <a:r>
              <a:t>So, the search cost with a minimum second list is √n + n/√n = 2√n</a:t>
            </a:r>
          </a:p>
          <a:p>
            <a:pPr marL="228600" indent="-228600" algn="l">
              <a:buSzPct val="100000"/>
              <a:buChar char="•"/>
              <a:defRPr sz="5900"/>
            </a:pPr>
            <a:r>
              <a:t>We want them equally spaced. Big O?</a:t>
            </a:r>
          </a:p>
        </p:txBody>
      </p:sp>
      <p:graphicFrame>
        <p:nvGraphicFramePr>
          <p:cNvPr id="503" name="Table"/>
          <p:cNvGraphicFramePr/>
          <p:nvPr/>
        </p:nvGraphicFramePr>
        <p:xfrm>
          <a:off x="2429599" y="1005075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512" name="Group"/>
          <p:cNvGrpSpPr/>
          <p:nvPr/>
        </p:nvGrpSpPr>
        <p:grpSpPr>
          <a:xfrm>
            <a:off x="5873407" y="10653689"/>
            <a:ext cx="14720373" cy="18662"/>
            <a:chOff x="0" y="0"/>
            <a:chExt cx="14720371" cy="18660"/>
          </a:xfrm>
        </p:grpSpPr>
        <p:sp>
          <p:nvSpPr>
            <p:cNvPr id="504"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5"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6"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7"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8"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9"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0"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1"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513" name="Table"/>
          <p:cNvGraphicFramePr/>
          <p:nvPr/>
        </p:nvGraphicFramePr>
        <p:xfrm>
          <a:off x="2429599" y="7960382"/>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514" name="Line"/>
          <p:cNvSpPr/>
          <p:nvPr/>
        </p:nvSpPr>
        <p:spPr>
          <a:xfrm>
            <a:off x="5686469" y="8564073"/>
            <a:ext cx="7111527" cy="1"/>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5" name="Line"/>
          <p:cNvSpPr/>
          <p:nvPr/>
        </p:nvSpPr>
        <p:spPr>
          <a:xfrm>
            <a:off x="13501523" y="8586358"/>
            <a:ext cx="7052205" cy="1"/>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6" name="Line"/>
          <p:cNvSpPr/>
          <p:nvPr/>
        </p:nvSpPr>
        <p:spPr>
          <a:xfrm>
            <a:off x="5382590"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7" name="Line"/>
          <p:cNvSpPr/>
          <p:nvPr/>
        </p:nvSpPr>
        <p:spPr>
          <a:xfrm>
            <a:off x="17027626"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8" name="Line"/>
          <p:cNvSpPr/>
          <p:nvPr/>
        </p:nvSpPr>
        <p:spPr>
          <a:xfrm>
            <a:off x="11205108"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9" name="√n"/>
          <p:cNvSpPr/>
          <p:nvPr/>
        </p:nvSpPr>
        <p:spPr>
          <a:xfrm>
            <a:off x="7532954" y="11235080"/>
            <a:ext cx="699717" cy="73077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520" name="√n"/>
          <p:cNvSpPr/>
          <p:nvPr/>
        </p:nvSpPr>
        <p:spPr>
          <a:xfrm>
            <a:off x="13306832" y="11233966"/>
            <a:ext cx="699718" cy="73077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521" name="√n"/>
          <p:cNvSpPr/>
          <p:nvPr/>
        </p:nvSpPr>
        <p:spPr>
          <a:xfrm>
            <a:off x="19077668" y="11235080"/>
            <a:ext cx="699717" cy="73077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522" name="Line"/>
          <p:cNvSpPr/>
          <p:nvPr/>
        </p:nvSpPr>
        <p:spPr>
          <a:xfrm>
            <a:off x="8303805" y="11746128"/>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3" name="Line"/>
          <p:cNvSpPr/>
          <p:nvPr/>
        </p:nvSpPr>
        <p:spPr>
          <a:xfrm>
            <a:off x="14052101" y="11689721"/>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4" name="Line"/>
          <p:cNvSpPr/>
          <p:nvPr/>
        </p:nvSpPr>
        <p:spPr>
          <a:xfrm>
            <a:off x="19848906" y="11682752"/>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5" name="Line"/>
          <p:cNvSpPr/>
          <p:nvPr/>
        </p:nvSpPr>
        <p:spPr>
          <a:xfrm flipH="1">
            <a:off x="5406924" y="11721966"/>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6" name="Line"/>
          <p:cNvSpPr/>
          <p:nvPr/>
        </p:nvSpPr>
        <p:spPr>
          <a:xfrm flipH="1">
            <a:off x="11177954" y="11689721"/>
            <a:ext cx="1876854"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7" name="Line"/>
          <p:cNvSpPr/>
          <p:nvPr/>
        </p:nvSpPr>
        <p:spPr>
          <a:xfrm flipH="1">
            <a:off x="16948985" y="11690835"/>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8" name="} √n"/>
          <p:cNvSpPr/>
          <p:nvPr/>
        </p:nvSpPr>
        <p:spPr>
          <a:xfrm>
            <a:off x="22222292" y="8141163"/>
            <a:ext cx="119570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√n</a:t>
            </a:r>
          </a:p>
        </p:txBody>
      </p:sp>
      <p:sp>
        <p:nvSpPr>
          <p:cNvPr id="529" name="O(2√n) = O(√n)…"/>
          <p:cNvSpPr/>
          <p:nvPr/>
        </p:nvSpPr>
        <p:spPr>
          <a:xfrm>
            <a:off x="12063039" y="4732384"/>
            <a:ext cx="11648746" cy="205922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400"/>
            </a:pPr>
            <a:r>
              <a:t>O(2√n) = O(√n)</a:t>
            </a:r>
          </a:p>
          <a:p>
            <a:pPr>
              <a:defRPr sz="6400"/>
            </a:pPr>
            <a:r>
              <a:t>Good? Let's compare to O(log 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9" grpId="1"/>
    </p:bldLst>
  </p:timing>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1"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532" name="What if we had more linked lists??…"/>
          <p:cNvSpPr/>
          <p:nvPr/>
        </p:nvSpPr>
        <p:spPr>
          <a:xfrm>
            <a:off x="-7248" y="1956547"/>
            <a:ext cx="23641048" cy="2270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574357" algn="l" defTabSz="819150">
              <a:lnSpc>
                <a:spcPct val="90000"/>
              </a:lnSpc>
              <a:buFont typeface="Helvetica Neue"/>
              <a:defRPr sz="5900"/>
            </a:pPr>
            <a:r>
              <a:t>What if we had more linked lists??</a:t>
            </a:r>
          </a:p>
          <a:p>
            <a:pPr marL="1323657" indent="-749300" algn="l" defTabSz="819150">
              <a:lnSpc>
                <a:spcPct val="90000"/>
              </a:lnSpc>
              <a:buSzPct val="75000"/>
              <a:buFont typeface="Helvetica Neue"/>
              <a:buChar char="•"/>
              <a:defRPr sz="5900"/>
            </a:pPr>
            <a:r>
              <a:t>2 sorted lists: 2√n</a:t>
            </a:r>
          </a:p>
        </p:txBody>
      </p:sp>
      <p:grpSp>
        <p:nvGrpSpPr>
          <p:cNvPr id="562" name="Group"/>
          <p:cNvGrpSpPr/>
          <p:nvPr/>
        </p:nvGrpSpPr>
        <p:grpSpPr>
          <a:xfrm>
            <a:off x="2425700" y="9539420"/>
            <a:ext cx="21113762" cy="4005469"/>
            <a:chOff x="63500" y="63500"/>
            <a:chExt cx="21113761" cy="4005467"/>
          </a:xfrm>
        </p:grpSpPr>
        <p:grpSp>
          <p:nvGrpSpPr>
            <p:cNvPr id="560" name="Group"/>
            <p:cNvGrpSpPr/>
            <p:nvPr/>
          </p:nvGrpSpPr>
          <p:grpSpPr>
            <a:xfrm>
              <a:off x="63500" y="63500"/>
              <a:ext cx="19537501" cy="4005468"/>
              <a:chOff x="63500" y="63500"/>
              <a:chExt cx="19537500" cy="4005467"/>
            </a:xfrm>
          </p:grpSpPr>
          <p:graphicFrame>
            <p:nvGraphicFramePr>
              <p:cNvPr id="533"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542" name="Group"/>
              <p:cNvGrpSpPr/>
              <p:nvPr/>
            </p:nvGrpSpPr>
            <p:grpSpPr>
              <a:xfrm>
                <a:off x="3507307" y="2756806"/>
                <a:ext cx="14720373" cy="18662"/>
                <a:chOff x="0" y="0"/>
                <a:chExt cx="14720371" cy="18660"/>
              </a:xfrm>
            </p:grpSpPr>
            <p:sp>
              <p:nvSpPr>
                <p:cNvPr id="534"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5"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6"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7"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8"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9"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0"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1"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543"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a:solidFill>
                                <a:srgbClr val="00FDFF"/>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544"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5"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6"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7"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8"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9" name="√n"/>
              <p:cNvSpPr/>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50" name="√n"/>
              <p:cNvSpPr/>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51" name="√n"/>
              <p:cNvSpPr/>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52"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3"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4"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5"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6"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7"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8" name="Line"/>
              <p:cNvSpPr/>
              <p:nvPr/>
            </p:nvSpPr>
            <p:spPr>
              <a:xfrm>
                <a:off x="18421232"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9" name="Line"/>
              <p:cNvSpPr/>
              <p:nvPr/>
            </p:nvSpPr>
            <p:spPr>
              <a:xfrm>
                <a:off x="14962294" y="670151"/>
                <a:ext cx="3198358"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561" name="} √n"/>
            <p:cNvSpPr/>
            <p:nvPr/>
          </p:nvSpPr>
          <p:spPr>
            <a:xfrm>
              <a:off x="19981556" y="168334"/>
              <a:ext cx="1195706" cy="8458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a:solidFill>
                    <a:srgbClr val="7F0325"/>
                  </a:solidFill>
                  <a:latin typeface="Helvetica Neue"/>
                  <a:ea typeface="Helvetica Neue"/>
                  <a:cs typeface="Helvetica Neue"/>
                  <a:sym typeface="Helvetica Neue"/>
                </a:defRPr>
              </a:lvl1pPr>
            </a:lstStyle>
            <a:p>
              <a:pPr/>
              <a:r>
                <a:t>} √n</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53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3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32">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32" grpId="1"/>
    </p:bldLst>
  </p:timing>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4"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aphicFrame>
        <p:nvGraphicFramePr>
          <p:cNvPr id="565" name="Table"/>
          <p:cNvGraphicFramePr/>
          <p:nvPr/>
        </p:nvGraphicFramePr>
        <p:xfrm>
          <a:off x="2425700" y="11629793"/>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574" name="Group"/>
          <p:cNvGrpSpPr/>
          <p:nvPr/>
        </p:nvGrpSpPr>
        <p:grpSpPr>
          <a:xfrm>
            <a:off x="5814311" y="10101921"/>
            <a:ext cx="14720372" cy="18662"/>
            <a:chOff x="0" y="0"/>
            <a:chExt cx="14720371" cy="18660"/>
          </a:xfrm>
        </p:grpSpPr>
        <p:sp>
          <p:nvSpPr>
            <p:cNvPr id="566"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67"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68"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69"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0"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1"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2"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3"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575" name="Line"/>
          <p:cNvSpPr/>
          <p:nvPr/>
        </p:nvSpPr>
        <p:spPr>
          <a:xfrm>
            <a:off x="5378690" y="10700596"/>
            <a:ext cx="1" cy="937029"/>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6" name="Line"/>
          <p:cNvSpPr/>
          <p:nvPr/>
        </p:nvSpPr>
        <p:spPr>
          <a:xfrm>
            <a:off x="17023725" y="10719159"/>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7" name="Line"/>
          <p:cNvSpPr/>
          <p:nvPr/>
        </p:nvSpPr>
        <p:spPr>
          <a:xfrm>
            <a:off x="11201208" y="10719159"/>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nvGrpSpPr>
          <p:cNvPr id="587" name="Group"/>
          <p:cNvGrpSpPr/>
          <p:nvPr/>
        </p:nvGrpSpPr>
        <p:grpSpPr>
          <a:xfrm>
            <a:off x="3653858" y="10660429"/>
            <a:ext cx="16318835" cy="744580"/>
            <a:chOff x="0" y="0"/>
            <a:chExt cx="16318834" cy="744578"/>
          </a:xfrm>
        </p:grpSpPr>
        <p:sp>
          <p:nvSpPr>
            <p:cNvPr id="578" name="∛n"/>
            <p:cNvSpPr/>
            <p:nvPr/>
          </p:nvSpPr>
          <p:spPr>
            <a:xfrm>
              <a:off x="2126029" y="0"/>
              <a:ext cx="899826"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79" name="∛n"/>
            <p:cNvSpPr/>
            <p:nvPr/>
          </p:nvSpPr>
          <p:spPr>
            <a:xfrm>
              <a:off x="7728446" y="0"/>
              <a:ext cx="858903"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80" name="∛n"/>
            <p:cNvSpPr/>
            <p:nvPr/>
          </p:nvSpPr>
          <p:spPr>
            <a:xfrm>
              <a:off x="13491567" y="13809"/>
              <a:ext cx="877763"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81" name="Line"/>
            <p:cNvSpPr/>
            <p:nvPr/>
          </p:nvSpPr>
          <p:spPr>
            <a:xfrm>
              <a:off x="2896881" y="511048"/>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82" name="Line"/>
            <p:cNvSpPr/>
            <p:nvPr/>
          </p:nvSpPr>
          <p:spPr>
            <a:xfrm>
              <a:off x="8642139" y="4546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83" name="Line"/>
            <p:cNvSpPr/>
            <p:nvPr/>
          </p:nvSpPr>
          <p:spPr>
            <a:xfrm>
              <a:off x="14441980" y="447672"/>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84" name="Line"/>
            <p:cNvSpPr/>
            <p:nvPr/>
          </p:nvSpPr>
          <p:spPr>
            <a:xfrm flipH="1" flipV="1">
              <a:off x="0" y="486885"/>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85" name="Line"/>
            <p:cNvSpPr/>
            <p:nvPr/>
          </p:nvSpPr>
          <p:spPr>
            <a:xfrm flipH="1" flipV="1">
              <a:off x="5771030" y="4546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86" name="Line"/>
            <p:cNvSpPr/>
            <p:nvPr/>
          </p:nvSpPr>
          <p:spPr>
            <a:xfrm flipH="1" flipV="1">
              <a:off x="11542060" y="45575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588" name="What if we had more linked lists??…"/>
          <p:cNvSpPr/>
          <p:nvPr>
            <p:ph type="title" idx="4294967295"/>
          </p:nvPr>
        </p:nvSpPr>
        <p:spPr>
          <a:xfrm>
            <a:off x="-7248" y="1956547"/>
            <a:ext cx="23641048"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589" name="3 sorted lists: 3∛n"/>
          <p:cNvSpPr/>
          <p:nvPr/>
        </p:nvSpPr>
        <p:spPr>
          <a:xfrm>
            <a:off x="-7248" y="3605529"/>
            <a:ext cx="23641048" cy="115169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graphicFrame>
        <p:nvGraphicFramePr>
          <p:cNvPr id="590" name="Table"/>
          <p:cNvGraphicFramePr/>
          <p:nvPr/>
        </p:nvGraphicFramePr>
        <p:xfrm>
          <a:off x="2429599" y="7510426"/>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591" name="} 3"/>
          <p:cNvSpPr/>
          <p:nvPr/>
        </p:nvSpPr>
        <p:spPr>
          <a:xfrm>
            <a:off x="22240641" y="7700823"/>
            <a:ext cx="85534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3</a:t>
            </a:r>
          </a:p>
        </p:txBody>
      </p:sp>
      <p:graphicFrame>
        <p:nvGraphicFramePr>
          <p:cNvPr id="592" name="Table"/>
          <p:cNvGraphicFramePr/>
          <p:nvPr/>
        </p:nvGraphicFramePr>
        <p:xfrm>
          <a:off x="2429599" y="9523344"/>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602" name="Group"/>
          <p:cNvGrpSpPr/>
          <p:nvPr/>
        </p:nvGrpSpPr>
        <p:grpSpPr>
          <a:xfrm>
            <a:off x="4831813" y="12481192"/>
            <a:ext cx="16547876" cy="54564"/>
            <a:chOff x="0" y="0"/>
            <a:chExt cx="16547874" cy="54562"/>
          </a:xfrm>
        </p:grpSpPr>
        <p:sp>
          <p:nvSpPr>
            <p:cNvPr id="593"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4"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5"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6"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7"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8"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9"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0"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1" name="Line"/>
            <p:cNvSpPr/>
            <p:nvPr/>
          </p:nvSpPr>
          <p:spPr>
            <a:xfrm>
              <a:off x="15605910" y="54562"/>
              <a:ext cx="94196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603" name="} 9"/>
          <p:cNvSpPr/>
          <p:nvPr/>
        </p:nvSpPr>
        <p:spPr>
          <a:xfrm>
            <a:off x="22240641" y="9346130"/>
            <a:ext cx="85534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9</a:t>
            </a:r>
          </a:p>
        </p:txBody>
      </p:sp>
      <p:sp>
        <p:nvSpPr>
          <p:cNvPr id="604" name="} 27"/>
          <p:cNvSpPr/>
          <p:nvPr/>
        </p:nvSpPr>
        <p:spPr>
          <a:xfrm>
            <a:off x="22064111" y="11259196"/>
            <a:ext cx="120840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27</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6"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632" name="Group"/>
          <p:cNvGrpSpPr/>
          <p:nvPr/>
        </p:nvGrpSpPr>
        <p:grpSpPr>
          <a:xfrm>
            <a:off x="2425700" y="9539420"/>
            <a:ext cx="19537501" cy="4005469"/>
            <a:chOff x="63500" y="63500"/>
            <a:chExt cx="19537500" cy="4005467"/>
          </a:xfrm>
        </p:grpSpPr>
        <p:graphicFrame>
          <p:nvGraphicFramePr>
            <p:cNvPr id="607"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616" name="Group"/>
            <p:cNvGrpSpPr/>
            <p:nvPr/>
          </p:nvGrpSpPr>
          <p:grpSpPr>
            <a:xfrm>
              <a:off x="3507307" y="2756806"/>
              <a:ext cx="14720373" cy="18662"/>
              <a:chOff x="0" y="0"/>
              <a:chExt cx="14720371" cy="18660"/>
            </a:xfrm>
          </p:grpSpPr>
          <p:sp>
            <p:nvSpPr>
              <p:cNvPr id="608"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9"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0"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1"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2"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3"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4"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5"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617"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618"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9"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0"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1"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2"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3" name="√n"/>
            <p:cNvSpPr/>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24" name="√n"/>
            <p:cNvSpPr/>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25" name="√n"/>
            <p:cNvSpPr/>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26"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7"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8"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9"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30"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31"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633" name="What if we had more linked lists??…"/>
          <p:cNvSpPr/>
          <p:nvPr>
            <p:ph type="title" idx="4294967295"/>
          </p:nvPr>
        </p:nvSpPr>
        <p:spPr>
          <a:xfrm>
            <a:off x="-7248" y="1956547"/>
            <a:ext cx="23641048"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634" name="k"/>
          <p:cNvSpPr/>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635" name="3 sorted lists: 3∛n"/>
          <p:cNvSpPr/>
          <p:nvPr/>
        </p:nvSpPr>
        <p:spPr>
          <a:xfrm>
            <a:off x="-7248" y="3605529"/>
            <a:ext cx="23641048"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636" name="k sorted lists: k√n"/>
          <p:cNvSpPr/>
          <p:nvPr/>
        </p:nvSpPr>
        <p:spPr>
          <a:xfrm>
            <a:off x="-7248" y="4481750"/>
            <a:ext cx="23641048"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8"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664" name="Group"/>
          <p:cNvGrpSpPr/>
          <p:nvPr/>
        </p:nvGrpSpPr>
        <p:grpSpPr>
          <a:xfrm>
            <a:off x="2425700" y="9539420"/>
            <a:ext cx="19537501" cy="4005469"/>
            <a:chOff x="63500" y="63500"/>
            <a:chExt cx="19537500" cy="4005467"/>
          </a:xfrm>
        </p:grpSpPr>
        <p:graphicFrame>
          <p:nvGraphicFramePr>
            <p:cNvPr id="639"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648" name="Group"/>
            <p:cNvGrpSpPr/>
            <p:nvPr/>
          </p:nvGrpSpPr>
          <p:grpSpPr>
            <a:xfrm>
              <a:off x="3507307" y="2756806"/>
              <a:ext cx="14720373" cy="18662"/>
              <a:chOff x="0" y="0"/>
              <a:chExt cx="14720371" cy="18660"/>
            </a:xfrm>
          </p:grpSpPr>
          <p:sp>
            <p:nvSpPr>
              <p:cNvPr id="640"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1"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2"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3"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4"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5"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6"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7"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649"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650"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1"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2"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3"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4"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5" name="√n"/>
            <p:cNvSpPr/>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56" name="√n"/>
            <p:cNvSpPr/>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57" name="√n"/>
            <p:cNvSpPr/>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58"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9"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0"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1"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2"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3"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665" name="What if we had more linked lists??…"/>
          <p:cNvSpPr/>
          <p:nvPr>
            <p:ph type="title" idx="4294967295"/>
          </p:nvPr>
        </p:nvSpPr>
        <p:spPr>
          <a:xfrm>
            <a:off x="-7248" y="1956547"/>
            <a:ext cx="13142315"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666" name="k"/>
          <p:cNvSpPr/>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667" name="3 sorted lists: 3∛n"/>
          <p:cNvSpPr/>
          <p:nvPr/>
        </p:nvSpPr>
        <p:spPr>
          <a:xfrm>
            <a:off x="-7248" y="3605529"/>
            <a:ext cx="7903447"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668" name="log n sorted lists:"/>
          <p:cNvSpPr/>
          <p:nvPr/>
        </p:nvSpPr>
        <p:spPr>
          <a:xfrm>
            <a:off x="-7248" y="5425135"/>
            <a:ext cx="8203075" cy="120151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log n sorted lists:</a:t>
            </a:r>
          </a:p>
        </p:txBody>
      </p:sp>
      <p:sp>
        <p:nvSpPr>
          <p:cNvPr id="669" name="k sorted lists: k√n"/>
          <p:cNvSpPr/>
          <p:nvPr/>
        </p:nvSpPr>
        <p:spPr>
          <a:xfrm>
            <a:off x="-7248" y="4481750"/>
            <a:ext cx="7476779"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1"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697" name="Group"/>
          <p:cNvGrpSpPr/>
          <p:nvPr/>
        </p:nvGrpSpPr>
        <p:grpSpPr>
          <a:xfrm>
            <a:off x="2425700" y="9539420"/>
            <a:ext cx="19537501" cy="4005469"/>
            <a:chOff x="63500" y="63500"/>
            <a:chExt cx="19537500" cy="4005467"/>
          </a:xfrm>
        </p:grpSpPr>
        <p:graphicFrame>
          <p:nvGraphicFramePr>
            <p:cNvPr id="672"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681" name="Group"/>
            <p:cNvGrpSpPr/>
            <p:nvPr/>
          </p:nvGrpSpPr>
          <p:grpSpPr>
            <a:xfrm>
              <a:off x="3507307" y="2756806"/>
              <a:ext cx="14720373" cy="18662"/>
              <a:chOff x="0" y="0"/>
              <a:chExt cx="14720371" cy="18660"/>
            </a:xfrm>
          </p:grpSpPr>
          <p:sp>
            <p:nvSpPr>
              <p:cNvPr id="673"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4"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5"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6"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7"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8"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9"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80"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682"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683"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84"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85"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86"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87"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88" name="√n"/>
            <p:cNvSpPr/>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89" name="√n"/>
            <p:cNvSpPr/>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90" name="√n"/>
            <p:cNvSpPr/>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91"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2"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3"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4"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5"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6"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698" name="What if we had more linked lists??…"/>
          <p:cNvSpPr/>
          <p:nvPr>
            <p:ph type="title" idx="4294967295"/>
          </p:nvPr>
        </p:nvSpPr>
        <p:spPr>
          <a:xfrm>
            <a:off x="-7248" y="1956547"/>
            <a:ext cx="13142315"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699" name="k"/>
          <p:cNvSpPr/>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700" name="log n"/>
          <p:cNvSpPr/>
          <p:nvPr/>
        </p:nvSpPr>
        <p:spPr>
          <a:xfrm>
            <a:off x="7875102" y="5487753"/>
            <a:ext cx="1575474"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sp>
        <p:nvSpPr>
          <p:cNvPr id="701" name="3 sorted lists: 3∛n"/>
          <p:cNvSpPr/>
          <p:nvPr/>
        </p:nvSpPr>
        <p:spPr>
          <a:xfrm>
            <a:off x="-7248" y="3605529"/>
            <a:ext cx="7903447"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702" name="log n sorted lists: log n   √n"/>
          <p:cNvSpPr/>
          <p:nvPr/>
        </p:nvSpPr>
        <p:spPr>
          <a:xfrm>
            <a:off x="-7248" y="5425135"/>
            <a:ext cx="10669492" cy="132238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log n sorted lists: log n   √n</a:t>
            </a:r>
          </a:p>
        </p:txBody>
      </p:sp>
      <p:sp>
        <p:nvSpPr>
          <p:cNvPr id="703" name="k sorted lists: k√n"/>
          <p:cNvSpPr/>
          <p:nvPr/>
        </p:nvSpPr>
        <p:spPr>
          <a:xfrm>
            <a:off x="-7248" y="4481750"/>
            <a:ext cx="7476779"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grpSp>
        <p:nvGrpSpPr>
          <p:cNvPr id="706" name="Group"/>
          <p:cNvGrpSpPr/>
          <p:nvPr/>
        </p:nvGrpSpPr>
        <p:grpSpPr>
          <a:xfrm>
            <a:off x="11991989" y="4981173"/>
            <a:ext cx="7930820" cy="1031261"/>
            <a:chOff x="-756437" y="-93039"/>
            <a:chExt cx="7930819" cy="1031259"/>
          </a:xfrm>
        </p:grpSpPr>
        <p:sp>
          <p:nvSpPr>
            <p:cNvPr id="704" name="What is     √n equal to?"/>
            <p:cNvSpPr/>
            <p:nvPr/>
          </p:nvSpPr>
          <p:spPr>
            <a:xfrm>
              <a:off x="-756438" y="-93040"/>
              <a:ext cx="7930821" cy="10312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6200"/>
              </a:lvl1pPr>
            </a:lstStyle>
            <a:p>
              <a:pPr/>
              <a:r>
                <a:t>What is     √n equal to?</a:t>
              </a:r>
            </a:p>
          </p:txBody>
        </p:sp>
        <p:sp>
          <p:nvSpPr>
            <p:cNvPr id="705" name="log n"/>
            <p:cNvSpPr/>
            <p:nvPr/>
          </p:nvSpPr>
          <p:spPr>
            <a:xfrm>
              <a:off x="1691294" y="37384"/>
              <a:ext cx="1575474" cy="5738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06" grpId="1"/>
    </p:bldLst>
  </p:timing>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8"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734" name="Group"/>
          <p:cNvGrpSpPr/>
          <p:nvPr/>
        </p:nvGrpSpPr>
        <p:grpSpPr>
          <a:xfrm>
            <a:off x="2425700" y="9539420"/>
            <a:ext cx="19537501" cy="4005469"/>
            <a:chOff x="63500" y="63500"/>
            <a:chExt cx="19537500" cy="4005467"/>
          </a:xfrm>
        </p:grpSpPr>
        <p:graphicFrame>
          <p:nvGraphicFramePr>
            <p:cNvPr id="709"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718" name="Group"/>
            <p:cNvGrpSpPr/>
            <p:nvPr/>
          </p:nvGrpSpPr>
          <p:grpSpPr>
            <a:xfrm>
              <a:off x="3507307" y="2756806"/>
              <a:ext cx="14720373" cy="18662"/>
              <a:chOff x="0" y="0"/>
              <a:chExt cx="14720371" cy="18660"/>
            </a:xfrm>
          </p:grpSpPr>
          <p:sp>
            <p:nvSpPr>
              <p:cNvPr id="710"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1"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2"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3"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4"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5"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6"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7"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719"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720"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21"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22"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23"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24"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25" name="√n"/>
            <p:cNvSpPr/>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26" name="√n"/>
            <p:cNvSpPr/>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27" name="√n"/>
            <p:cNvSpPr/>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28"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29"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30"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31"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32"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33"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735" name="What if we had more linked lists??…"/>
          <p:cNvSpPr/>
          <p:nvPr>
            <p:ph type="title" idx="4294967295"/>
          </p:nvPr>
        </p:nvSpPr>
        <p:spPr>
          <a:xfrm>
            <a:off x="-7248" y="1956547"/>
            <a:ext cx="13142315"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736" name="k"/>
          <p:cNvSpPr/>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737" name="log n"/>
          <p:cNvSpPr/>
          <p:nvPr/>
        </p:nvSpPr>
        <p:spPr>
          <a:xfrm>
            <a:off x="7875102" y="5487753"/>
            <a:ext cx="1575474"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sp>
        <p:nvSpPr>
          <p:cNvPr id="738" name="3 sorted lists: 3∛n"/>
          <p:cNvSpPr/>
          <p:nvPr/>
        </p:nvSpPr>
        <p:spPr>
          <a:xfrm>
            <a:off x="-7248" y="3605529"/>
            <a:ext cx="7903447"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739" name="log n sorted lists: log n   √n"/>
          <p:cNvSpPr/>
          <p:nvPr/>
        </p:nvSpPr>
        <p:spPr>
          <a:xfrm>
            <a:off x="-7248" y="5425135"/>
            <a:ext cx="10669492" cy="132238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log n sorted lists: log n   √n</a:t>
            </a:r>
          </a:p>
        </p:txBody>
      </p:sp>
      <p:sp>
        <p:nvSpPr>
          <p:cNvPr id="740" name="k sorted lists: k√n"/>
          <p:cNvSpPr/>
          <p:nvPr/>
        </p:nvSpPr>
        <p:spPr>
          <a:xfrm>
            <a:off x="-7248" y="4481750"/>
            <a:ext cx="7476779"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grpSp>
        <p:nvGrpSpPr>
          <p:cNvPr id="743" name="Group"/>
          <p:cNvGrpSpPr/>
          <p:nvPr/>
        </p:nvGrpSpPr>
        <p:grpSpPr>
          <a:xfrm>
            <a:off x="11991989" y="4981173"/>
            <a:ext cx="7930820" cy="1031261"/>
            <a:chOff x="-756437" y="-93039"/>
            <a:chExt cx="7930819" cy="1031259"/>
          </a:xfrm>
        </p:grpSpPr>
        <p:sp>
          <p:nvSpPr>
            <p:cNvPr id="741" name="What is     √n equal to?"/>
            <p:cNvSpPr/>
            <p:nvPr/>
          </p:nvSpPr>
          <p:spPr>
            <a:xfrm>
              <a:off x="-756438" y="-93040"/>
              <a:ext cx="7930821" cy="10312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6200"/>
              </a:lvl1pPr>
            </a:lstStyle>
            <a:p>
              <a:pPr/>
              <a:r>
                <a:t>What is     √n equal to?</a:t>
              </a:r>
            </a:p>
          </p:txBody>
        </p:sp>
        <p:sp>
          <p:nvSpPr>
            <p:cNvPr id="742" name="log n"/>
            <p:cNvSpPr/>
            <p:nvPr/>
          </p:nvSpPr>
          <p:spPr>
            <a:xfrm>
              <a:off x="1691294" y="37384"/>
              <a:ext cx="1575474" cy="5738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grpSp>
      <p:grpSp>
        <p:nvGrpSpPr>
          <p:cNvPr id="746" name="Group"/>
          <p:cNvGrpSpPr/>
          <p:nvPr/>
        </p:nvGrpSpPr>
        <p:grpSpPr>
          <a:xfrm>
            <a:off x="12951781" y="6342370"/>
            <a:ext cx="3575180" cy="1031261"/>
            <a:chOff x="780310" y="-93039"/>
            <a:chExt cx="3575179" cy="1031259"/>
          </a:xfrm>
        </p:grpSpPr>
        <p:sp>
          <p:nvSpPr>
            <p:cNvPr id="744" name="√n = 2"/>
            <p:cNvSpPr/>
            <p:nvPr/>
          </p:nvSpPr>
          <p:spPr>
            <a:xfrm>
              <a:off x="2062454" y="-93040"/>
              <a:ext cx="2293037" cy="10312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6200"/>
              </a:lvl1pPr>
            </a:lstStyle>
            <a:p>
              <a:pPr/>
              <a:r>
                <a:t>√n = 2</a:t>
              </a:r>
            </a:p>
          </p:txBody>
        </p:sp>
        <p:sp>
          <p:nvSpPr>
            <p:cNvPr id="745" name="log n"/>
            <p:cNvSpPr/>
            <p:nvPr/>
          </p:nvSpPr>
          <p:spPr>
            <a:xfrm>
              <a:off x="780310" y="135647"/>
              <a:ext cx="1575475" cy="5738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8"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774" name="Group"/>
          <p:cNvGrpSpPr/>
          <p:nvPr/>
        </p:nvGrpSpPr>
        <p:grpSpPr>
          <a:xfrm>
            <a:off x="2425700" y="9539420"/>
            <a:ext cx="19537501" cy="4005469"/>
            <a:chOff x="63500" y="63500"/>
            <a:chExt cx="19537500" cy="4005467"/>
          </a:xfrm>
        </p:grpSpPr>
        <p:graphicFrame>
          <p:nvGraphicFramePr>
            <p:cNvPr id="749"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758" name="Group"/>
            <p:cNvGrpSpPr/>
            <p:nvPr/>
          </p:nvGrpSpPr>
          <p:grpSpPr>
            <a:xfrm>
              <a:off x="3507307" y="2756806"/>
              <a:ext cx="14720373" cy="18662"/>
              <a:chOff x="0" y="0"/>
              <a:chExt cx="14720371" cy="18660"/>
            </a:xfrm>
          </p:grpSpPr>
          <p:sp>
            <p:nvSpPr>
              <p:cNvPr id="750"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1"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2"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3"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4"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5"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6"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7"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759"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760"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61"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62"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63"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64"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65" name="√n"/>
            <p:cNvSpPr/>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66" name="√n"/>
            <p:cNvSpPr/>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67" name="√n"/>
            <p:cNvSpPr/>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68"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69"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0"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1"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2"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3"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775" name="What if we had more linked lists??…"/>
          <p:cNvSpPr/>
          <p:nvPr>
            <p:ph type="title" idx="4294967295"/>
          </p:nvPr>
        </p:nvSpPr>
        <p:spPr>
          <a:xfrm>
            <a:off x="-7248" y="1956547"/>
            <a:ext cx="13142315"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776" name="k"/>
          <p:cNvSpPr/>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777" name="log n"/>
          <p:cNvSpPr/>
          <p:nvPr/>
        </p:nvSpPr>
        <p:spPr>
          <a:xfrm>
            <a:off x="7875102" y="5487753"/>
            <a:ext cx="1575474"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sp>
        <p:nvSpPr>
          <p:cNvPr id="778" name="3 sorted lists: 3∛n"/>
          <p:cNvSpPr/>
          <p:nvPr/>
        </p:nvSpPr>
        <p:spPr>
          <a:xfrm>
            <a:off x="-7248" y="3605529"/>
            <a:ext cx="7903447"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779" name="log n sorted lists: log n   √n = 2 log n : logarithmic behavior!"/>
          <p:cNvSpPr/>
          <p:nvPr/>
        </p:nvSpPr>
        <p:spPr>
          <a:xfrm>
            <a:off x="-7248" y="5425135"/>
            <a:ext cx="23641048" cy="3284436"/>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log n sorted lists: log n   √n = 2 log n : logarithmic behavior!</a:t>
            </a:r>
          </a:p>
        </p:txBody>
      </p:sp>
      <p:sp>
        <p:nvSpPr>
          <p:cNvPr id="780" name="k sorted lists: k√n"/>
          <p:cNvSpPr/>
          <p:nvPr/>
        </p:nvSpPr>
        <p:spPr>
          <a:xfrm>
            <a:off x="-7248" y="4481750"/>
            <a:ext cx="7476779"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2" name="Skip Lis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Skip Lists</a:t>
            </a:r>
          </a:p>
        </p:txBody>
      </p:sp>
      <p:sp>
        <p:nvSpPr>
          <p:cNvPr id="783" name="log n linked lists look like a binary tree (and act like one!)"/>
          <p:cNvSpPr/>
          <p:nvPr>
            <p:ph type="title" idx="4294967295"/>
          </p:nvPr>
        </p:nvSpPr>
        <p:spPr>
          <a:xfrm>
            <a:off x="371476" y="2222128"/>
            <a:ext cx="23641048" cy="7610898"/>
          </a:xfrm>
          <a:prstGeom prst="rect">
            <a:avLst/>
          </a:prstGeom>
        </p:spPr>
        <p:txBody>
          <a:bodyPr lIns="76200" tIns="76200" rIns="76200" bIns="76200" anchor="t">
            <a:noAutofit/>
          </a:bodyPr>
          <a:lstStyle>
            <a:lvl1pPr marL="574357" defTabSz="819150">
              <a:lnSpc>
                <a:spcPct val="90000"/>
              </a:lnSpc>
              <a:defRPr sz="5900"/>
            </a:lvl1pPr>
          </a:lstStyle>
          <a:p>
            <a:pPr/>
            <a:r>
              <a:t>log n linked lists look like a binary tree (and act like one!)</a:t>
            </a:r>
          </a:p>
        </p:txBody>
      </p:sp>
      <p:graphicFrame>
        <p:nvGraphicFramePr>
          <p:cNvPr id="784" name="Table"/>
          <p:cNvGraphicFramePr/>
          <p:nvPr/>
        </p:nvGraphicFramePr>
        <p:xfrm>
          <a:off x="496514" y="9036619"/>
          <a:ext cx="23414534"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00203"/>
                <a:gridCol w="2600203"/>
                <a:gridCol w="2600203"/>
                <a:gridCol w="2600203"/>
                <a:gridCol w="2600203"/>
                <a:gridCol w="2600203"/>
                <a:gridCol w="2600203"/>
                <a:gridCol w="2600203"/>
                <a:gridCol w="2600203"/>
              </a:tblGrid>
              <a:tr h="1226615">
                <a:tc>
                  <a:txBody>
                    <a:bodyPr/>
                    <a:lstStyle/>
                    <a:p>
                      <a:pPr algn="ctr" defTabSz="876300">
                        <a:defRPr>
                          <a:solidFill>
                            <a:srgbClr val="000000"/>
                          </a:solidFill>
                        </a:defRPr>
                      </a:pPr>
                      <a:r>
                        <a:rPr sz="4200"/>
                        <a:t>14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r>
            </a:tbl>
          </a:graphicData>
        </a:graphic>
      </p:graphicFrame>
      <p:grpSp>
        <p:nvGrpSpPr>
          <p:cNvPr id="793" name="Group"/>
          <p:cNvGrpSpPr/>
          <p:nvPr/>
        </p:nvGrpSpPr>
        <p:grpSpPr>
          <a:xfrm>
            <a:off x="2566696" y="9616054"/>
            <a:ext cx="19250610" cy="24405"/>
            <a:chOff x="0" y="0"/>
            <a:chExt cx="19250609" cy="24403"/>
          </a:xfrm>
        </p:grpSpPr>
        <p:sp>
          <p:nvSpPr>
            <p:cNvPr id="785" name="Line"/>
            <p:cNvSpPr/>
            <p:nvPr/>
          </p:nvSpPr>
          <p:spPr>
            <a:xfrm>
              <a:off x="0" y="0"/>
              <a:ext cx="1231856" cy="0"/>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6" name="Line"/>
            <p:cNvSpPr/>
            <p:nvPr/>
          </p:nvSpPr>
          <p:spPr>
            <a:xfrm>
              <a:off x="2506689" y="0"/>
              <a:ext cx="1231856" cy="0"/>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7" name="Line"/>
            <p:cNvSpPr/>
            <p:nvPr/>
          </p:nvSpPr>
          <p:spPr>
            <a:xfrm>
              <a:off x="5013378" y="24403"/>
              <a:ext cx="1231856"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8" name="Line"/>
            <p:cNvSpPr/>
            <p:nvPr/>
          </p:nvSpPr>
          <p:spPr>
            <a:xfrm>
              <a:off x="7520068" y="24403"/>
              <a:ext cx="1231856"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9" name="Line"/>
            <p:cNvSpPr/>
            <p:nvPr/>
          </p:nvSpPr>
          <p:spPr>
            <a:xfrm>
              <a:off x="10026757" y="24403"/>
              <a:ext cx="1231857"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0" name="Line"/>
            <p:cNvSpPr/>
            <p:nvPr/>
          </p:nvSpPr>
          <p:spPr>
            <a:xfrm>
              <a:off x="12533445" y="24403"/>
              <a:ext cx="1231857"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1" name="Line"/>
            <p:cNvSpPr/>
            <p:nvPr/>
          </p:nvSpPr>
          <p:spPr>
            <a:xfrm>
              <a:off x="15276100" y="24403"/>
              <a:ext cx="1231856"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2" name="Line"/>
            <p:cNvSpPr/>
            <p:nvPr/>
          </p:nvSpPr>
          <p:spPr>
            <a:xfrm>
              <a:off x="18018754" y="24403"/>
              <a:ext cx="1231856"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794" name="Table"/>
          <p:cNvGraphicFramePr/>
          <p:nvPr/>
        </p:nvGraphicFramePr>
        <p:xfrm>
          <a:off x="477532" y="7108114"/>
          <a:ext cx="23452523"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04424"/>
                <a:gridCol w="2604424"/>
                <a:gridCol w="2604424"/>
                <a:gridCol w="2604424"/>
                <a:gridCol w="2604424"/>
                <a:gridCol w="2604424"/>
                <a:gridCol w="2604424"/>
                <a:gridCol w="2604424"/>
                <a:gridCol w="2604424"/>
              </a:tblGrid>
              <a:tr h="1226615">
                <a:tc>
                  <a:txBody>
                    <a:bodyPr/>
                    <a:lstStyle/>
                    <a:p>
                      <a:pPr algn="ctr" defTabSz="876300">
                        <a:defRPr>
                          <a:solidFill>
                            <a:srgbClr val="000000"/>
                          </a:solidFill>
                        </a:defRPr>
                      </a:pPr>
                      <a:r>
                        <a:rPr sz="4200"/>
                        <a:t>14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50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r>
            </a:tbl>
          </a:graphicData>
        </a:graphic>
      </p:graphicFrame>
      <p:sp>
        <p:nvSpPr>
          <p:cNvPr id="795" name="Line"/>
          <p:cNvSpPr/>
          <p:nvPr/>
        </p:nvSpPr>
        <p:spPr>
          <a:xfrm flipH="1">
            <a:off x="1833804" y="8118725"/>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6" name="Line"/>
          <p:cNvSpPr/>
          <p:nvPr/>
        </p:nvSpPr>
        <p:spPr>
          <a:xfrm>
            <a:off x="6955836" y="8118725"/>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7" name="Line"/>
          <p:cNvSpPr/>
          <p:nvPr/>
        </p:nvSpPr>
        <p:spPr>
          <a:xfrm>
            <a:off x="12191999" y="8118725"/>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8" name="Line"/>
          <p:cNvSpPr/>
          <p:nvPr/>
        </p:nvSpPr>
        <p:spPr>
          <a:xfrm>
            <a:off x="2269618" y="7718248"/>
            <a:ext cx="4193054"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9" name="Line"/>
          <p:cNvSpPr/>
          <p:nvPr/>
        </p:nvSpPr>
        <p:spPr>
          <a:xfrm>
            <a:off x="7548319" y="7723859"/>
            <a:ext cx="4193053"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aphicFrame>
        <p:nvGraphicFramePr>
          <p:cNvPr id="800" name="Table"/>
          <p:cNvGraphicFramePr/>
          <p:nvPr/>
        </p:nvGraphicFramePr>
        <p:xfrm>
          <a:off x="475263" y="5414269"/>
          <a:ext cx="23452523"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04424"/>
                <a:gridCol w="2604424"/>
                <a:gridCol w="2604424"/>
                <a:gridCol w="2604424"/>
                <a:gridCol w="2604424"/>
                <a:gridCol w="2604424"/>
                <a:gridCol w="2604424"/>
                <a:gridCol w="2604424"/>
                <a:gridCol w="2604424"/>
              </a:tblGrid>
              <a:tr h="1226615">
                <a:tc>
                  <a:txBody>
                    <a:bodyPr/>
                    <a:lstStyle/>
                    <a:p>
                      <a:pPr algn="ctr" defTabSz="876300">
                        <a:defRPr>
                          <a:solidFill>
                            <a:srgbClr val="000000"/>
                          </a:solidFill>
                        </a:defRPr>
                      </a:pPr>
                      <a:r>
                        <a:rPr sz="4200"/>
                        <a:t>14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50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r>
            </a:tbl>
          </a:graphicData>
        </a:graphic>
      </p:graphicFrame>
      <p:graphicFrame>
        <p:nvGraphicFramePr>
          <p:cNvPr id="801" name="Table"/>
          <p:cNvGraphicFramePr/>
          <p:nvPr/>
        </p:nvGraphicFramePr>
        <p:xfrm>
          <a:off x="475263" y="3771706"/>
          <a:ext cx="23452523"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04424"/>
                <a:gridCol w="2604424"/>
                <a:gridCol w="2604424"/>
                <a:gridCol w="2604424"/>
                <a:gridCol w="2604424"/>
                <a:gridCol w="2604424"/>
                <a:gridCol w="2604424"/>
                <a:gridCol w="2604424"/>
                <a:gridCol w="2604424"/>
              </a:tblGrid>
              <a:tr h="1226615">
                <a:tc>
                  <a:txBody>
                    <a:bodyPr/>
                    <a:lstStyle/>
                    <a:p>
                      <a:pPr algn="ctr" defTabSz="876300">
                        <a:defRPr>
                          <a:solidFill>
                            <a:srgbClr val="000000"/>
                          </a:solidFill>
                        </a:defRPr>
                      </a:pPr>
                      <a:r>
                        <a:rPr sz="4200"/>
                        <a:t>14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50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r>
            </a:tbl>
          </a:graphicData>
        </a:graphic>
      </p:graphicFrame>
      <p:sp>
        <p:nvSpPr>
          <p:cNvPr id="802" name="Line"/>
          <p:cNvSpPr/>
          <p:nvPr/>
        </p:nvSpPr>
        <p:spPr>
          <a:xfrm>
            <a:off x="17428164" y="8208804"/>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03" name="Line"/>
          <p:cNvSpPr/>
          <p:nvPr/>
        </p:nvSpPr>
        <p:spPr>
          <a:xfrm>
            <a:off x="22550195" y="8240817"/>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04" name="Line"/>
          <p:cNvSpPr/>
          <p:nvPr/>
        </p:nvSpPr>
        <p:spPr>
          <a:xfrm>
            <a:off x="12827020" y="7718247"/>
            <a:ext cx="4193053"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05" name="Line"/>
          <p:cNvSpPr/>
          <p:nvPr/>
        </p:nvSpPr>
        <p:spPr>
          <a:xfrm>
            <a:off x="17798696" y="7718247"/>
            <a:ext cx="4193054"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06" name="Line"/>
          <p:cNvSpPr/>
          <p:nvPr/>
        </p:nvSpPr>
        <p:spPr>
          <a:xfrm>
            <a:off x="2255756" y="6050043"/>
            <a:ext cx="9400161"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07" name="Line"/>
          <p:cNvSpPr/>
          <p:nvPr/>
        </p:nvSpPr>
        <p:spPr>
          <a:xfrm>
            <a:off x="12813158" y="6050042"/>
            <a:ext cx="9230011"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08" name="Line"/>
          <p:cNvSpPr/>
          <p:nvPr/>
        </p:nvSpPr>
        <p:spPr>
          <a:xfrm>
            <a:off x="2298294" y="4381839"/>
            <a:ext cx="19787411"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09" name="Line"/>
          <p:cNvSpPr/>
          <p:nvPr/>
        </p:nvSpPr>
        <p:spPr>
          <a:xfrm flipH="1">
            <a:off x="1833804" y="6294225"/>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10" name="Line"/>
          <p:cNvSpPr/>
          <p:nvPr/>
        </p:nvSpPr>
        <p:spPr>
          <a:xfrm>
            <a:off x="12191999" y="6294225"/>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11" name="Line"/>
          <p:cNvSpPr/>
          <p:nvPr/>
        </p:nvSpPr>
        <p:spPr>
          <a:xfrm>
            <a:off x="22550195" y="6416316"/>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12" name="Line"/>
          <p:cNvSpPr/>
          <p:nvPr/>
        </p:nvSpPr>
        <p:spPr>
          <a:xfrm flipH="1">
            <a:off x="1833804" y="4571802"/>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813" name="Line"/>
          <p:cNvSpPr/>
          <p:nvPr/>
        </p:nvSpPr>
        <p:spPr>
          <a:xfrm>
            <a:off x="22550195" y="4693893"/>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5" name="Building a Skip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a:t>
            </a:r>
          </a:p>
        </p:txBody>
      </p:sp>
      <p:sp>
        <p:nvSpPr>
          <p:cNvPr id="816" name="We just determined that the best option if we have n elements is to have log2n lists."/>
          <p:cNvSpPr/>
          <p:nvPr>
            <p:ph type="title" idx="4294967295"/>
          </p:nvPr>
        </p:nvSpPr>
        <p:spPr>
          <a:xfrm>
            <a:off x="499248" y="4614447"/>
            <a:ext cx="22802851" cy="4487107"/>
          </a:xfrm>
          <a:prstGeom prst="rect">
            <a:avLst/>
          </a:prstGeom>
        </p:spPr>
        <p:txBody>
          <a:bodyPr lIns="76200" tIns="76200" rIns="76200" bIns="76200" anchor="t">
            <a:noAutofit/>
          </a:bodyPr>
          <a:lstStyle/>
          <a:p>
            <a:pPr marL="574357" defTabSz="819150">
              <a:lnSpc>
                <a:spcPct val="90000"/>
              </a:lnSpc>
              <a:defRPr sz="8200"/>
            </a:pPr>
          </a:p>
          <a:p>
            <a:pPr marL="574357" defTabSz="819150">
              <a:lnSpc>
                <a:spcPct val="90000"/>
              </a:lnSpc>
              <a:defRPr sz="8200"/>
            </a:pPr>
            <a:r>
              <a:t>We just determined that the best option if we have </a:t>
            </a:r>
            <a:r>
              <a:rPr b="1" i="1" sz="9000">
                <a:latin typeface="Courier New"/>
                <a:ea typeface="Courier New"/>
                <a:cs typeface="Courier New"/>
                <a:sym typeface="Courier New"/>
              </a:rPr>
              <a:t>n</a:t>
            </a:r>
            <a:r>
              <a:t> elements is to have </a:t>
            </a:r>
            <a:r>
              <a:rPr b="1" i="1" sz="9000">
                <a:latin typeface="Courier New"/>
                <a:ea typeface="Courier New"/>
                <a:cs typeface="Courier New"/>
                <a:sym typeface="Courier New"/>
              </a:rPr>
              <a:t>log</a:t>
            </a:r>
            <a:r>
              <a:rPr b="1" baseline="-5999" i="1" sz="9000">
                <a:latin typeface="Courier New"/>
                <a:ea typeface="Courier New"/>
                <a:cs typeface="Courier New"/>
                <a:sym typeface="Courier New"/>
              </a:rPr>
              <a:t>2</a:t>
            </a:r>
            <a:r>
              <a:rPr b="1" i="1" sz="9000">
                <a:latin typeface="Courier New"/>
                <a:ea typeface="Courier New"/>
                <a:cs typeface="Courier New"/>
                <a:sym typeface="Courier New"/>
              </a:rPr>
              <a:t>n</a:t>
            </a:r>
            <a:r>
              <a:t> lists.</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8" name="Building a Skip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a:t>
            </a:r>
          </a:p>
        </p:txBody>
      </p:sp>
      <p:sp>
        <p:nvSpPr>
          <p:cNvPr id="819" name="To build a skip list, we could try to keep all the elements perfectly aligned — in the lowest list, we have n elements, and in the next list up we have n/2 elements, etc."/>
          <p:cNvSpPr/>
          <p:nvPr>
            <p:ph type="title" idx="4294967295"/>
          </p:nvPr>
        </p:nvSpPr>
        <p:spPr>
          <a:xfrm>
            <a:off x="499248" y="4614447"/>
            <a:ext cx="22802851" cy="5829711"/>
          </a:xfrm>
          <a:prstGeom prst="rect">
            <a:avLst/>
          </a:prstGeom>
        </p:spPr>
        <p:txBody>
          <a:bodyPr lIns="76200" tIns="76200" rIns="76200" bIns="76200" anchor="t">
            <a:noAutofit/>
          </a:bodyPr>
          <a:lstStyle>
            <a:lvl1pPr marL="574357" defTabSz="819150">
              <a:lnSpc>
                <a:spcPct val="90000"/>
              </a:lnSpc>
              <a:defRPr sz="8200"/>
            </a:lvl1pPr>
          </a:lstStyle>
          <a:p>
            <a:pPr/>
            <a:r>
              <a:t>To build a skip list, we could try to keep all the elements perfectly aligned — in the lowest list, we have n elements, and in the next list up we have n/2 elements, etc.</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1" name="Building a Skip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a:t>
            </a:r>
          </a:p>
        </p:txBody>
      </p:sp>
      <p:sp>
        <p:nvSpPr>
          <p:cNvPr id="822" name="To build a skip list, we could try to keep all the elements perfectly aligned — in the lowest list, we have n elements, and in the next list up we have n/2 elements, etc.…"/>
          <p:cNvSpPr/>
          <p:nvPr>
            <p:ph type="title" idx="4294967295"/>
          </p:nvPr>
        </p:nvSpPr>
        <p:spPr>
          <a:xfrm>
            <a:off x="499248" y="4614447"/>
            <a:ext cx="22802851" cy="8821842"/>
          </a:xfrm>
          <a:prstGeom prst="rect">
            <a:avLst/>
          </a:prstGeom>
        </p:spPr>
        <p:txBody>
          <a:bodyPr lIns="76200" tIns="76200" rIns="76200" bIns="76200" anchor="t">
            <a:noAutofit/>
          </a:bodyPr>
          <a:lstStyle/>
          <a:p>
            <a:pPr marL="574357" defTabSz="819150">
              <a:lnSpc>
                <a:spcPct val="90000"/>
              </a:lnSpc>
              <a:defRPr sz="8200"/>
            </a:pPr>
            <a:r>
              <a:t>To build a skip list, we could try to keep all the elements perfectly aligned — in the lowest list, we have n elements, and in the next list up we have n/2 elements, etc.</a:t>
            </a:r>
          </a:p>
          <a:p>
            <a:pPr marL="574357" defTabSz="819150">
              <a:lnSpc>
                <a:spcPct val="90000"/>
              </a:lnSpc>
              <a:defRPr sz="8200"/>
            </a:pPr>
          </a:p>
          <a:p>
            <a:pPr marL="574357" algn="ctr" defTabSz="819150">
              <a:lnSpc>
                <a:spcPct val="90000"/>
              </a:lnSpc>
              <a:defRPr sz="8200"/>
            </a:pPr>
            <a:r>
              <a:t>This is not efficient…we would have to be moving links all over the place!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4" name="Building a Skip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a:t>
            </a:r>
          </a:p>
        </p:txBody>
      </p:sp>
      <p:sp>
        <p:nvSpPr>
          <p:cNvPr id="825" name="So…what we do instead is implement a probabilistic strategy — we flip a coin!"/>
          <p:cNvSpPr/>
          <p:nvPr>
            <p:ph type="title" idx="4294967295"/>
          </p:nvPr>
        </p:nvSpPr>
        <p:spPr>
          <a:xfrm>
            <a:off x="499248" y="4614447"/>
            <a:ext cx="22802851" cy="5829711"/>
          </a:xfrm>
          <a:prstGeom prst="rect">
            <a:avLst/>
          </a:prstGeom>
        </p:spPr>
        <p:txBody>
          <a:bodyPr lIns="76200" tIns="76200" rIns="76200" bIns="76200" anchor="t">
            <a:noAutofit/>
          </a:bodyPr>
          <a:lstStyle/>
          <a:p>
            <a:pPr marL="574357" defTabSz="819150">
              <a:lnSpc>
                <a:spcPct val="90000"/>
              </a:lnSpc>
              <a:defRPr sz="8200"/>
            </a:pPr>
            <a:r>
              <a:t>So…what we do instead is implement a </a:t>
            </a:r>
            <a:r>
              <a:rPr i="1">
                <a:latin typeface="Helvetica Neue"/>
                <a:ea typeface="Helvetica Neue"/>
                <a:cs typeface="Helvetica Neue"/>
                <a:sym typeface="Helvetica Neue"/>
              </a:rPr>
              <a:t>probabilistic strategy</a:t>
            </a:r>
            <a:r>
              <a:t> — we flip a coin!</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7" name="Building a Skip List Probabilistic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 Probabilistically</a:t>
            </a:r>
          </a:p>
        </p:txBody>
      </p:sp>
      <p:sp>
        <p:nvSpPr>
          <p:cNvPr id="828" name="All elements must go into the bottom list (search to find the spot)…"/>
          <p:cNvSpPr/>
          <p:nvPr/>
        </p:nvSpPr>
        <p:spPr>
          <a:xfrm>
            <a:off x="258047" y="3565555"/>
            <a:ext cx="23867906" cy="658489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1597413" indent="-1023055" algn="l" defTabSz="819150">
              <a:lnSpc>
                <a:spcPct val="90000"/>
              </a:lnSpc>
              <a:buSzPct val="100000"/>
              <a:buAutoNum type="arabicPeriod" startAt="1"/>
              <a:defRPr sz="5800"/>
            </a:pPr>
            <a:r>
              <a:t>All elements must go into the bottom list (search to find the spot)</a:t>
            </a:r>
          </a:p>
          <a:p>
            <a:pPr marL="1597413" indent="-1023055" algn="l" defTabSz="819150">
              <a:lnSpc>
                <a:spcPct val="90000"/>
              </a:lnSpc>
              <a:buSzPct val="100000"/>
              <a:buAutoNum type="arabicPeriod" startAt="1"/>
              <a:defRPr sz="5800"/>
            </a:pPr>
            <a:r>
              <a:t>After inserting into the bottom list, flip a fair, two sided coin. If the coin comes up heads, add the element to the next list up, and flip again, repeating step 2.</a:t>
            </a:r>
          </a:p>
          <a:p>
            <a:pPr marL="1597413" indent="-1023055" algn="l" defTabSz="819150">
              <a:lnSpc>
                <a:spcPct val="90000"/>
              </a:lnSpc>
              <a:buSzPct val="100000"/>
              <a:buAutoNum type="arabicPeriod" startAt="1"/>
              <a:defRPr sz="5800"/>
            </a:pPr>
            <a:r>
              <a:t>If the coin comes up tails, stop.</a:t>
            </a:r>
          </a:p>
          <a:p>
            <a:pPr marL="574357" algn="l" defTabSz="819150">
              <a:lnSpc>
                <a:spcPct val="90000"/>
              </a:lnSpc>
              <a:defRPr sz="5800"/>
            </a:pPr>
            <a:r>
              <a:t>(example on board - you do have to have -∞ on each level)</a:t>
            </a:r>
          </a:p>
          <a:p>
            <a:pPr marL="574357" algn="l" defTabSz="819150">
              <a:lnSpc>
                <a:spcPct val="90000"/>
              </a:lnSpc>
              <a:defRPr sz="5800"/>
            </a:pPr>
          </a:p>
          <a:p>
            <a:pPr marL="574357" algn="l" defTabSz="819150">
              <a:lnSpc>
                <a:spcPct val="90000"/>
              </a:lnSpc>
              <a:defRPr sz="5800"/>
            </a:pPr>
            <a:r>
              <a:t>Let's build one!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0" name="Skip Lists: Big(O) for Building, Searching, Dele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Skip Lists: Big(O) for Building, Searching, Deleting</a:t>
            </a:r>
          </a:p>
        </p:txBody>
      </p:sp>
      <p:sp>
        <p:nvSpPr>
          <p:cNvPr id="831" name="To search a skip list, we &quot;traverse&quot; the list level-by-level, and there is a high probability that there are log n levels. Each level up has a good probability to have approximately half the number of elements. There is a high probability that searching is O(log n).…"/>
          <p:cNvSpPr/>
          <p:nvPr/>
        </p:nvSpPr>
        <p:spPr>
          <a:xfrm>
            <a:off x="-25400" y="2385976"/>
            <a:ext cx="24434801" cy="78304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defRPr sz="5100"/>
            </a:pPr>
            <a:r>
              <a:t>To search a skip list, we "traverse" the list level-by-level, and there is a high probability that there are log n levels. Each level up has a good probability to have approximately half the number of elements. There is a high probability that searching is O(log n).</a:t>
            </a:r>
          </a:p>
          <a:p>
            <a:pPr>
              <a:defRPr sz="5100"/>
            </a:pPr>
          </a:p>
          <a:p>
            <a:pPr>
              <a:defRPr sz="5100"/>
            </a:pPr>
            <a:r>
              <a:t>To insert, we first search O(log n), and then we must flip the coin to keep adding. Worst case? O(∞). But, there is a </a:t>
            </a:r>
            <a:r>
              <a:rPr i="1">
                <a:latin typeface="Helvetica Neue"/>
                <a:ea typeface="Helvetica Neue"/>
                <a:cs typeface="Helvetica Neue"/>
                <a:sym typeface="Helvetica Neue"/>
              </a:rPr>
              <a:t>very good probability</a:t>
            </a:r>
            <a:r>
              <a:t> that we will have to do a small number of inserts up the list. So, this has a high probability of also being simply O(log n)</a:t>
            </a:r>
          </a:p>
          <a:p>
            <a:pPr>
              <a:defRPr sz="5100"/>
            </a:pPr>
          </a:p>
          <a:p>
            <a:pPr>
              <a:defRPr sz="5100"/>
            </a:pPr>
            <a:r>
              <a:t>To delete? Find the first instance of your value, then delete from all the lists — also O(log n).</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3"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34" name="Our second esoteric data structure is called a bloom filter, named for its creator, Burton Howard Bloom, who invented the data structure in 1970.…"/>
          <p:cNvSpPr/>
          <p:nvPr/>
        </p:nvSpPr>
        <p:spPr>
          <a:xfrm>
            <a:off x="1014624" y="3695525"/>
            <a:ext cx="22354752" cy="6324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800"/>
            </a:pPr>
            <a:r>
              <a:t>Our second esoteric data structure is called a </a:t>
            </a:r>
            <a:r>
              <a:rPr i="1">
                <a:latin typeface="Helvetica Neue"/>
                <a:ea typeface="Helvetica Neue"/>
                <a:cs typeface="Helvetica Neue"/>
                <a:sym typeface="Helvetica Neue"/>
              </a:rPr>
              <a:t>bloom filter</a:t>
            </a:r>
            <a:r>
              <a:t>, named for its creator, Burton Howard Bloom, who invented the data structure in 1970.</a:t>
            </a:r>
          </a:p>
          <a:p>
            <a:pPr>
              <a:defRPr sz="6800"/>
            </a:pPr>
          </a:p>
          <a:p>
            <a:pPr>
              <a:defRPr sz="6800"/>
            </a:pPr>
            <a:r>
              <a:t>A bloom filter is a space efficient, probabilistic data structure that is used to tell whether a member is in a set.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6"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37" name="Bloom filters are a bit odd because they can definitely tell you whether an element is not in the set, but can only say whether the element is possibly in the set."/>
          <p:cNvSpPr/>
          <p:nvPr/>
        </p:nvSpPr>
        <p:spPr>
          <a:xfrm>
            <a:off x="1014624" y="3695525"/>
            <a:ext cx="22354752" cy="32007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800"/>
            </a:pPr>
            <a:r>
              <a:t>Bloom filters are a bit odd because they can </a:t>
            </a:r>
            <a:r>
              <a:rPr i="1">
                <a:latin typeface="Helvetica Neue"/>
                <a:ea typeface="Helvetica Neue"/>
                <a:cs typeface="Helvetica Neue"/>
                <a:sym typeface="Helvetica Neue"/>
              </a:rPr>
              <a:t>definitely</a:t>
            </a:r>
            <a:r>
              <a:t> tell you whether an element is </a:t>
            </a:r>
            <a:r>
              <a:rPr i="1">
                <a:latin typeface="Helvetica Neue"/>
                <a:ea typeface="Helvetica Neue"/>
                <a:cs typeface="Helvetica Neue"/>
                <a:sym typeface="Helvetica Neue"/>
              </a:rPr>
              <a:t>not</a:t>
            </a:r>
            <a:r>
              <a:t> in the set, but can only say whether the element is </a:t>
            </a:r>
            <a:r>
              <a:rPr i="1">
                <a:latin typeface="Helvetica Neue"/>
                <a:ea typeface="Helvetica Neue"/>
                <a:cs typeface="Helvetica Neue"/>
                <a:sym typeface="Helvetica Neue"/>
              </a:rPr>
              <a:t>possibly</a:t>
            </a:r>
            <a:r>
              <a:t> in the set.</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9"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40" name="In other words: “false positives” are possible, but “false negatives” are not.…"/>
          <p:cNvSpPr/>
          <p:nvPr/>
        </p:nvSpPr>
        <p:spPr>
          <a:xfrm>
            <a:off x="1014624" y="3695525"/>
            <a:ext cx="22354752" cy="5283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800"/>
            </a:pPr>
            <a:r>
              <a:t>In other words: “false positives” are possible, but “false negatives” are not.</a:t>
            </a:r>
          </a:p>
          <a:p>
            <a:pPr>
              <a:defRPr sz="6800"/>
            </a:pPr>
            <a:r>
              <a:t>(A </a:t>
            </a:r>
            <a:r>
              <a:rPr i="1">
                <a:latin typeface="Helvetica Neue"/>
                <a:ea typeface="Helvetica Neue"/>
                <a:cs typeface="Helvetica Neue"/>
                <a:sym typeface="Helvetica Neue"/>
              </a:rPr>
              <a:t>false positive</a:t>
            </a:r>
            <a:r>
              <a:t> would say that the element is in the set when it isn’t, and a </a:t>
            </a:r>
            <a:r>
              <a:rPr i="1">
                <a:latin typeface="Helvetica Neue"/>
                <a:ea typeface="Helvetica Neue"/>
                <a:cs typeface="Helvetica Neue"/>
                <a:sym typeface="Helvetica Neue"/>
              </a:rPr>
              <a:t>false negative</a:t>
            </a:r>
            <a:r>
              <a:t> would say that the element is not in the set when it is.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2"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43" name="The idea is that we have a “bit array.” We will model a bit array with a regular array, but you can compress a bit array by up to 32x because there are 8 bits in a byte, and there are 4 bytes to a 32-bit number (thus, 32x!) (although Bloom Filters themselves need more space per element than 1 bit)."/>
          <p:cNvSpPr/>
          <p:nvPr/>
        </p:nvSpPr>
        <p:spPr>
          <a:xfrm>
            <a:off x="1014624" y="3695525"/>
            <a:ext cx="22354752" cy="5283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6800"/>
            </a:lvl1pPr>
          </a:lstStyle>
          <a:p>
            <a:pPr/>
            <a:r>
              <a:t>The idea is that we have a “bit array.” We will model a bit array with a regular array, but you can compress a bit array by up to 32x because there are 8 bits in a byte, and there are 4 bytes to a 32-bit number (thus, 32x!) (although Bloom Filters themselves need more space per element than 1 bit).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5"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46" name="a bit array:"/>
          <p:cNvSpPr/>
          <p:nvPr/>
        </p:nvSpPr>
        <p:spPr>
          <a:xfrm>
            <a:off x="1014624" y="3695525"/>
            <a:ext cx="22354752" cy="1117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6800"/>
            </a:lvl1pPr>
          </a:lstStyle>
          <a:p>
            <a:pPr/>
            <a:r>
              <a:t>a bit array:</a:t>
            </a:r>
          </a:p>
        </p:txBody>
      </p:sp>
      <p:graphicFrame>
        <p:nvGraphicFramePr>
          <p:cNvPr id="847" name="Table"/>
          <p:cNvGraphicFramePr/>
          <p:nvPr/>
        </p:nvGraphicFramePr>
        <p:xfrm>
          <a:off x="1613987" y="6636765"/>
          <a:ext cx="21168724" cy="16265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613877">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9"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50" name="Bloom Filters: start with an empty bit array (all zeros), and k hash functions.…"/>
          <p:cNvSpPr/>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Bloom Filters: start with an empty bit array (all zeros), and </a:t>
            </a:r>
            <a:r>
              <a:rPr i="1">
                <a:latin typeface="Helvetica Neue"/>
                <a:ea typeface="Helvetica Neue"/>
                <a:cs typeface="Helvetica Neue"/>
                <a:sym typeface="Helvetica Neue"/>
              </a:rPr>
              <a:t>k</a:t>
            </a:r>
            <a:r>
              <a:t> hash functions.</a:t>
            </a:r>
          </a:p>
          <a:p>
            <a:pPr marL="574357" defTabSz="819150">
              <a:lnSpc>
                <a:spcPct val="90000"/>
              </a:lnSpc>
              <a:defRPr sz="8200"/>
            </a:pPr>
          </a:p>
          <a:p>
            <a:pPr marL="574357" defTabSz="819150">
              <a:lnSpc>
                <a:spcPct val="90000"/>
              </a:lnSpc>
              <a:defRPr sz="7200"/>
            </a:pPr>
            <a:r>
              <a:t>k1 = (13 - (x % 13))% 7, k2 = (3 + 5x) % 7, etc.</a:t>
            </a:r>
          </a:p>
        </p:txBody>
      </p:sp>
      <p:graphicFrame>
        <p:nvGraphicFramePr>
          <p:cNvPr id="851" name="Table"/>
          <p:cNvGraphicFramePr/>
          <p:nvPr/>
        </p:nvGraphicFramePr>
        <p:xfrm>
          <a:off x="1309962" y="8334657"/>
          <a:ext cx="21168725" cy="286823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3"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54" name="Bloom Filters: start with an empty bit array (all zeros), and k hash functions.…"/>
          <p:cNvSpPr/>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Bloom Filters: start with an empty bit array (all zeros), and </a:t>
            </a:r>
            <a:r>
              <a:rPr i="1">
                <a:latin typeface="Helvetica Neue"/>
                <a:ea typeface="Helvetica Neue"/>
                <a:cs typeface="Helvetica Neue"/>
                <a:sym typeface="Helvetica Neue"/>
              </a:rPr>
              <a:t>k</a:t>
            </a:r>
            <a:r>
              <a:t> hash functions.</a:t>
            </a:r>
          </a:p>
          <a:p>
            <a:pPr marL="574357" defTabSz="819150">
              <a:lnSpc>
                <a:spcPct val="90000"/>
              </a:lnSpc>
              <a:defRPr sz="8200"/>
            </a:pPr>
          </a:p>
          <a:p>
            <a:pPr marL="574357" defTabSz="819150">
              <a:lnSpc>
                <a:spcPct val="90000"/>
              </a:lnSpc>
              <a:defRPr sz="5600"/>
            </a:pPr>
            <a:r>
              <a:t>The hash functions should be independent, and the optimal amount is calculable based on the number of items you are hashing, and the length of your table (see Wikipedia for details).</a:t>
            </a:r>
          </a:p>
        </p:txBody>
      </p:sp>
      <p:graphicFrame>
        <p:nvGraphicFramePr>
          <p:cNvPr id="855" name="Table"/>
          <p:cNvGraphicFramePr/>
          <p:nvPr/>
        </p:nvGraphicFramePr>
        <p:xfrm>
          <a:off x="1309962" y="8334657"/>
          <a:ext cx="21168725" cy="286823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7"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58" name="Values then get hashed by all k hashes, and the bit in the hashed position is set to 1 in each case."/>
          <p:cNvSpPr/>
          <p:nvPr>
            <p:ph type="title" idx="4294967295"/>
          </p:nvPr>
        </p:nvSpPr>
        <p:spPr>
          <a:xfrm>
            <a:off x="486550" y="2077527"/>
            <a:ext cx="22802851" cy="7610897"/>
          </a:xfrm>
          <a:prstGeom prst="rect">
            <a:avLst/>
          </a:prstGeom>
        </p:spPr>
        <p:txBody>
          <a:bodyPr lIns="76200" tIns="76200" rIns="76200" bIns="76200" anchor="t">
            <a:noAutofit/>
          </a:bodyPr>
          <a:lstStyle>
            <a:lvl1pPr marL="574357" defTabSz="819150">
              <a:lnSpc>
                <a:spcPct val="90000"/>
              </a:lnSpc>
              <a:defRPr sz="8200"/>
            </a:lvl1pPr>
          </a:lstStyle>
          <a:p>
            <a:pPr/>
            <a:r>
              <a:t>Values then get hashed by all k hashes, and the bit in the hashed position is set to 1 in each case.</a:t>
            </a:r>
          </a:p>
        </p:txBody>
      </p:sp>
      <p:graphicFrame>
        <p:nvGraphicFramePr>
          <p:cNvPr id="859" name="Table"/>
          <p:cNvGraphicFramePr/>
          <p:nvPr/>
        </p:nvGraphicFramePr>
        <p:xfrm>
          <a:off x="1309962" y="8334657"/>
          <a:ext cx="21168725" cy="286823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1" name="Bloom Filter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 Example</a:t>
            </a:r>
          </a:p>
        </p:txBody>
      </p:sp>
      <p:sp>
        <p:nvSpPr>
          <p:cNvPr id="862" name="Insert 129: x=129, k1=1, k2=4…"/>
          <p:cNvSpPr/>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Insert 129: x=129, k1=1, k2=4</a:t>
            </a:r>
          </a:p>
          <a:p>
            <a:pPr marL="574357" defTabSz="819150">
              <a:lnSpc>
                <a:spcPct val="90000"/>
              </a:lnSpc>
              <a:defRPr sz="8200"/>
            </a:pPr>
          </a:p>
          <a:p>
            <a:pPr marL="574357" defTabSz="819150">
              <a:lnSpc>
                <a:spcPct val="90000"/>
              </a:lnSpc>
              <a:defRPr sz="7200"/>
            </a:pPr>
            <a:r>
              <a:t>k1 = (13 - (x % 13))% 7, k2 = (3 + 5x) % 7, etc.</a:t>
            </a:r>
          </a:p>
        </p:txBody>
      </p:sp>
      <p:graphicFrame>
        <p:nvGraphicFramePr>
          <p:cNvPr id="863"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64" name="k1 == 1, so we change bit 1 to a 1…"/>
          <p:cNvSpPr/>
          <p:nvPr/>
        </p:nvSpPr>
        <p:spPr>
          <a:xfrm>
            <a:off x="2587417" y="10265623"/>
            <a:ext cx="17933085" cy="24391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574357" algn="l" defTabSz="819150">
              <a:lnSpc>
                <a:spcPct val="90000"/>
              </a:lnSpc>
              <a:defRPr sz="8200"/>
            </a:pPr>
            <a:r>
              <a:t>k1 == 1, so we change bit 1 to a 1</a:t>
            </a:r>
          </a:p>
          <a:p>
            <a:pPr marL="574357" algn="l" defTabSz="819150">
              <a:lnSpc>
                <a:spcPct val="90000"/>
              </a:lnSpc>
              <a:defRPr sz="8200"/>
            </a:pPr>
            <a:r>
              <a:t>k2 == 4, so we change bit 4 to a 1</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6"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67" name="Insert 479: x=479, k1=2, k2=4…"/>
          <p:cNvSpPr/>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Insert 479: x=479, k1=2, k2=4</a:t>
            </a:r>
          </a:p>
          <a:p>
            <a:pPr marL="574357" defTabSz="819150">
              <a:lnSpc>
                <a:spcPct val="90000"/>
              </a:lnSpc>
              <a:defRPr sz="8200"/>
            </a:pPr>
          </a:p>
          <a:p>
            <a:pPr marL="574357" defTabSz="819150">
              <a:lnSpc>
                <a:spcPct val="90000"/>
              </a:lnSpc>
              <a:defRPr sz="7200"/>
            </a:pPr>
            <a:r>
              <a:t>k1 = (13 - (x % 13))% 7, k2 = (3 + 5x) % 7, etc.</a:t>
            </a:r>
          </a:p>
        </p:txBody>
      </p:sp>
      <p:graphicFrame>
        <p:nvGraphicFramePr>
          <p:cNvPr id="868"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69" name="k1 == 2, so we change bit 2 to a 1…"/>
          <p:cNvSpPr/>
          <p:nvPr/>
        </p:nvSpPr>
        <p:spPr>
          <a:xfrm>
            <a:off x="2837525" y="9761643"/>
            <a:ext cx="19281702" cy="3562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4357" algn="l" defTabSz="819150">
              <a:lnSpc>
                <a:spcPct val="90000"/>
              </a:lnSpc>
              <a:defRPr sz="8200"/>
            </a:pPr>
            <a:r>
              <a:t>k1 == 2, so we change bit 2 to a 1</a:t>
            </a:r>
          </a:p>
          <a:p>
            <a:pPr marL="574357" algn="l" defTabSz="819150">
              <a:lnSpc>
                <a:spcPct val="90000"/>
              </a:lnSpc>
              <a:defRPr sz="8200"/>
            </a:pPr>
            <a:r>
              <a:t>k2 == 4, so we would change bit </a:t>
            </a:r>
          </a:p>
          <a:p>
            <a:pPr marL="574357" algn="l" defTabSz="819150">
              <a:lnSpc>
                <a:spcPct val="90000"/>
              </a:lnSpc>
              <a:defRPr sz="8200"/>
            </a:pPr>
            <a:r>
              <a:t>              3 to a 1, but it is already a 1.</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1"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72" name="To check if 129 is in the table, just hash again and check the bits.…"/>
          <p:cNvSpPr/>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To check if 129 is in the table, just hash again and check the bits.</a:t>
            </a:r>
          </a:p>
          <a:p>
            <a:pPr marL="574357" defTabSz="819150">
              <a:spcBef>
                <a:spcPts val="1700"/>
              </a:spcBef>
              <a:defRPr sz="8200"/>
            </a:pPr>
            <a:r>
              <a:t>k1=1, k2=4: probably in the table!</a:t>
            </a:r>
          </a:p>
        </p:txBody>
      </p:sp>
      <p:graphicFrame>
        <p:nvGraphicFramePr>
          <p:cNvPr id="873"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74" name="k1 = (13 - (x % 13))% 7, k2 = (3 + 5x) % 7, etc."/>
          <p:cNvSpPr/>
          <p:nvPr/>
        </p:nvSpPr>
        <p:spPr>
          <a:xfrm>
            <a:off x="1120091" y="11624812"/>
            <a:ext cx="20377418" cy="11799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74357" algn="l" defTabSz="819150">
              <a:lnSpc>
                <a:spcPct val="90000"/>
              </a:lnSpc>
              <a:defRPr sz="7200"/>
            </a:lvl1pPr>
          </a:lstStyle>
          <a:p>
            <a:pPr/>
            <a:r>
              <a:t>k1 = (13 - (x % 13))% 7, k2 = (3 + 5x) % 7, etc.</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6"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77" name="To check if 123 is in the table, hash and check the bits. k1=0, k2=2: cannot be in table because the 0 bit is still 0."/>
          <p:cNvSpPr/>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To check if 123 is in the table, hash and check the bits. k1=0, k2=2: </a:t>
            </a:r>
            <a:r>
              <a:rPr i="1">
                <a:latin typeface="Helvetica Neue"/>
                <a:ea typeface="Helvetica Neue"/>
                <a:cs typeface="Helvetica Neue"/>
                <a:sym typeface="Helvetica Neue"/>
              </a:rPr>
              <a:t>cannot</a:t>
            </a:r>
            <a:r>
              <a:t> be in table because the 0 bit is still 0.</a:t>
            </a:r>
          </a:p>
          <a:p>
            <a:pPr marL="574357" defTabSz="819150">
              <a:spcBef>
                <a:spcPts val="1700"/>
              </a:spcBef>
              <a:defRPr sz="8200"/>
            </a:pPr>
          </a:p>
        </p:txBody>
      </p:sp>
      <p:graphicFrame>
        <p:nvGraphicFramePr>
          <p:cNvPr id="878"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79" name="k1 = (13 - (x % 13))% 7, k2 = (3 + 5x) % 7, etc."/>
          <p:cNvSpPr/>
          <p:nvPr/>
        </p:nvSpPr>
        <p:spPr>
          <a:xfrm>
            <a:off x="1120091" y="11624812"/>
            <a:ext cx="20377418" cy="11799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74357" algn="l" defTabSz="819150">
              <a:lnSpc>
                <a:spcPct val="90000"/>
              </a:lnSpc>
              <a:defRPr sz="7200"/>
            </a:lvl1pPr>
          </a:lstStyle>
          <a:p>
            <a:pPr/>
            <a:r>
              <a:t>k1 = (13 - (x % 13))% 7, k2 = (3 + 5x) % 7, etc.</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1"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82" name="To check if 402 is in the table, hash and check the bits. k1=1, k2=4:…"/>
          <p:cNvSpPr/>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To check if 402 is in the table, hash and check the bits. k1=1, k2=4:</a:t>
            </a:r>
          </a:p>
          <a:p>
            <a:pPr marL="574357" defTabSz="819150">
              <a:spcBef>
                <a:spcPts val="1700"/>
              </a:spcBef>
              <a:defRPr sz="7800"/>
            </a:pPr>
            <a:r>
              <a:t>Probably in the table (but isn’t! False positive!).</a:t>
            </a:r>
          </a:p>
        </p:txBody>
      </p:sp>
      <p:graphicFrame>
        <p:nvGraphicFramePr>
          <p:cNvPr id="883"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84" name="k1 = (13 - (x % 13))% 7, k2 = (3 + 5x) % 7, etc."/>
          <p:cNvSpPr/>
          <p:nvPr/>
        </p:nvSpPr>
        <p:spPr>
          <a:xfrm>
            <a:off x="1120091" y="11624812"/>
            <a:ext cx="20377418" cy="11799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74357" algn="l" defTabSz="819150">
              <a:lnSpc>
                <a:spcPct val="90000"/>
              </a:lnSpc>
              <a:defRPr sz="7200"/>
            </a:lvl1pPr>
          </a:lstStyle>
          <a:p>
            <a:pPr/>
            <a:r>
              <a:t>k1 = (13 - (x % 13))% 7, k2 = (3 + 5x) % 7, etc.</a:t>
            </a:r>
          </a:p>
        </p:txBody>
      </p:sp>
      <p:sp>
        <p:nvSpPr>
          <p:cNvPr id="885" name="Online example: http://billmill.org/bloomfilter-tutorial/"/>
          <p:cNvSpPr/>
          <p:nvPr/>
        </p:nvSpPr>
        <p:spPr>
          <a:xfrm>
            <a:off x="553980" y="9948653"/>
            <a:ext cx="22667990" cy="11799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574357" algn="l" defTabSz="819150">
              <a:lnSpc>
                <a:spcPct val="90000"/>
              </a:lnSpc>
              <a:defRPr sz="7200"/>
            </a:pPr>
            <a:r>
              <a:t>Online example: </a:t>
            </a:r>
            <a:r>
              <a:rPr u="sng">
                <a:hlinkClick r:id="rId2" invalidUrl="" action="" tgtFrame="" tooltip="" history="1" highlightClick="0" endSnd="0"/>
              </a:rPr>
              <a:t>http://billmill.org/bloomfilter-tutorial/</a:t>
            </a:r>
            <a:r>
              <a:t>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7"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88" name="What is the probability that we have a false positive?…"/>
          <p:cNvSpPr/>
          <p:nvPr/>
        </p:nvSpPr>
        <p:spPr>
          <a:xfrm>
            <a:off x="508631" y="2492979"/>
            <a:ext cx="23366739" cy="58086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4357" algn="l" defTabSz="819150">
              <a:lnSpc>
                <a:spcPct val="90000"/>
              </a:lnSpc>
              <a:defRPr sz="8200"/>
            </a:pPr>
            <a:r>
              <a:t>What is the probability that we have a false positive?</a:t>
            </a:r>
          </a:p>
          <a:p>
            <a:pPr marL="574357" algn="l" defTabSz="819150">
              <a:lnSpc>
                <a:spcPct val="90000"/>
              </a:lnSpc>
              <a:defRPr sz="8200"/>
            </a:pPr>
          </a:p>
          <a:p>
            <a:pPr marL="574357" algn="l" defTabSz="819150">
              <a:lnSpc>
                <a:spcPct val="90000"/>
              </a:lnSpc>
              <a:defRPr sz="8200"/>
            </a:pPr>
            <a:r>
              <a:t>If </a:t>
            </a:r>
            <a:r>
              <a:rPr i="1">
                <a:latin typeface="Helvetica Neue"/>
                <a:ea typeface="Helvetica Neue"/>
                <a:cs typeface="Helvetica Neue"/>
                <a:sym typeface="Helvetica Neue"/>
              </a:rPr>
              <a:t>m</a:t>
            </a:r>
            <a:r>
              <a:t> is the number of bits in the array, then the probability that a bit is not set to 1 is</a:t>
            </a:r>
          </a:p>
        </p:txBody>
      </p:sp>
      <p:pic>
        <p:nvPicPr>
          <p:cNvPr id="889" name="pasted-image.tif" descr="pasted-image.tif"/>
          <p:cNvPicPr>
            <a:picLocks noChangeAspect="1"/>
          </p:cNvPicPr>
          <p:nvPr/>
        </p:nvPicPr>
        <p:blipFill>
          <a:blip r:embed="rId2">
            <a:extLst/>
          </a:blip>
          <a:srcRect l="0" t="0" r="5816" b="0"/>
          <a:stretch>
            <a:fillRect/>
          </a:stretch>
        </p:blipFill>
        <p:spPr>
          <a:xfrm>
            <a:off x="10831115" y="8835753"/>
            <a:ext cx="2721831" cy="2042867"/>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1"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92" name="If k is the number of hash functions, the probability that the bit is not set to 1 by any hash function is"/>
          <p:cNvSpPr/>
          <p:nvPr/>
        </p:nvSpPr>
        <p:spPr>
          <a:xfrm>
            <a:off x="508631" y="4177720"/>
            <a:ext cx="23366739" cy="2439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If k is the number of hash functions, the probability that the bit is not set to 1 by any hash function is</a:t>
            </a:r>
          </a:p>
        </p:txBody>
      </p:sp>
      <p:pic>
        <p:nvPicPr>
          <p:cNvPr id="893" name="pasted-image.tif" descr="pasted-image.tif"/>
          <p:cNvPicPr>
            <a:picLocks noChangeAspect="1"/>
          </p:cNvPicPr>
          <p:nvPr/>
        </p:nvPicPr>
        <p:blipFill>
          <a:blip r:embed="rId2">
            <a:extLst/>
          </a:blip>
          <a:srcRect l="0" t="0" r="4353" b="0"/>
          <a:stretch>
            <a:fillRect/>
          </a:stretch>
        </p:blipFill>
        <p:spPr>
          <a:xfrm>
            <a:off x="10181431" y="7636802"/>
            <a:ext cx="4020942" cy="2079389"/>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5"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96" name="If we have inserted n elements, the probability that a certain bit is still 0 is"/>
          <p:cNvSpPr/>
          <p:nvPr/>
        </p:nvSpPr>
        <p:spPr>
          <a:xfrm>
            <a:off x="508631" y="4177720"/>
            <a:ext cx="23366739" cy="2439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If we have inserted n elements, the probability that a certain bit is still 0 is</a:t>
            </a:r>
          </a:p>
        </p:txBody>
      </p:sp>
      <p:pic>
        <p:nvPicPr>
          <p:cNvPr id="897" name="pasted-image.tif" descr="pasted-image.tif"/>
          <p:cNvPicPr>
            <a:picLocks noChangeAspect="1"/>
          </p:cNvPicPr>
          <p:nvPr/>
        </p:nvPicPr>
        <p:blipFill>
          <a:blip r:embed="rId2">
            <a:extLst/>
          </a:blip>
          <a:srcRect l="0" t="0" r="5159" b="0"/>
          <a:stretch>
            <a:fillRect/>
          </a:stretch>
        </p:blipFill>
        <p:spPr>
          <a:xfrm>
            <a:off x="10091737" y="7564263"/>
            <a:ext cx="4200495" cy="2017171"/>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9"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900" name="To get the probability that a bit is 1 is just 1- the answer on the previous slide:"/>
          <p:cNvSpPr/>
          <p:nvPr/>
        </p:nvSpPr>
        <p:spPr>
          <a:xfrm>
            <a:off x="508631" y="4177720"/>
            <a:ext cx="23366739" cy="2439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To get the probability that a bit is 1 is just 1- the answer on the previous slide:</a:t>
            </a:r>
          </a:p>
        </p:txBody>
      </p:sp>
      <p:pic>
        <p:nvPicPr>
          <p:cNvPr id="901" name="pasted-image.tif" descr="pasted-image.tif"/>
          <p:cNvPicPr>
            <a:picLocks noChangeAspect="1"/>
          </p:cNvPicPr>
          <p:nvPr/>
        </p:nvPicPr>
        <p:blipFill>
          <a:blip r:embed="rId2">
            <a:extLst/>
          </a:blip>
          <a:srcRect l="0" t="0" r="3390" b="0"/>
          <a:stretch>
            <a:fillRect/>
          </a:stretch>
        </p:blipFill>
        <p:spPr>
          <a:xfrm>
            <a:off x="8971359" y="7296208"/>
            <a:ext cx="6441423" cy="2238730"/>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3"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904" name="Now test membership of an element that is not in the set. Each of the k array positions computed by the hash functions is 1 with a probability as above. The probability of all of them being 1, (false positive):"/>
          <p:cNvSpPr/>
          <p:nvPr/>
        </p:nvSpPr>
        <p:spPr>
          <a:xfrm>
            <a:off x="508631" y="2492979"/>
            <a:ext cx="23366739" cy="58086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Now test membership of an element that is not in the set. Each of the k array positions computed by the hash functions is 1 with a probability as above. The probability of all of them being 1, (false positive):</a:t>
            </a:r>
          </a:p>
        </p:txBody>
      </p:sp>
      <p:pic>
        <p:nvPicPr>
          <p:cNvPr id="905" name="pasted-image.tif" descr="pasted-image.tif"/>
          <p:cNvPicPr>
            <a:picLocks noChangeAspect="1"/>
          </p:cNvPicPr>
          <p:nvPr/>
        </p:nvPicPr>
        <p:blipFill>
          <a:blip r:embed="rId2">
            <a:extLst/>
          </a:blip>
          <a:srcRect l="0" t="0" r="1662" b="0"/>
          <a:stretch>
            <a:fillRect/>
          </a:stretch>
        </p:blipFill>
        <p:spPr>
          <a:xfrm>
            <a:off x="5729287" y="9007005"/>
            <a:ext cx="12925281" cy="2339502"/>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7"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908" name="For our previous example, m=8, n=2, k=2, so:"/>
          <p:cNvSpPr/>
          <p:nvPr/>
        </p:nvSpPr>
        <p:spPr>
          <a:xfrm>
            <a:off x="508631" y="2596936"/>
            <a:ext cx="23366739" cy="13159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For our previous example, m=8, n=2, k=2, so:</a:t>
            </a:r>
          </a:p>
        </p:txBody>
      </p:sp>
      <p:sp>
        <p:nvSpPr>
          <p:cNvPr id="909" name="= 0.17, or 17% of the time we will get…"/>
          <p:cNvSpPr/>
          <p:nvPr/>
        </p:nvSpPr>
        <p:spPr>
          <a:xfrm>
            <a:off x="2211207" y="5936401"/>
            <a:ext cx="19961586" cy="1843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8" marL="574357" indent="5080000" algn="l" defTabSz="819150">
              <a:lnSpc>
                <a:spcPct val="90000"/>
              </a:lnSpc>
              <a:defRPr sz="6000"/>
            </a:pPr>
            <a:r>
              <a:t>= 0.17, or 17% of the time we will get   </a:t>
            </a:r>
          </a:p>
          <a:p>
            <a:pPr lvl="8" marL="574357" indent="5080000" algn="l" defTabSz="819150">
              <a:lnSpc>
                <a:spcPct val="90000"/>
              </a:lnSpc>
              <a:defRPr sz="6000"/>
            </a:pPr>
            <a:r>
              <a:t>               a false positive.</a:t>
            </a:r>
          </a:p>
        </p:txBody>
      </p:sp>
      <p:pic>
        <p:nvPicPr>
          <p:cNvPr id="910" name="pasted-image.tif" descr="pasted-image.tif"/>
          <p:cNvPicPr>
            <a:picLocks noChangeAspect="1"/>
          </p:cNvPicPr>
          <p:nvPr/>
        </p:nvPicPr>
        <p:blipFill>
          <a:blip r:embed="rId2">
            <a:extLst/>
          </a:blip>
          <a:srcRect l="0" t="0" r="48704" b="0"/>
          <a:stretch>
            <a:fillRect/>
          </a:stretch>
        </p:blipFill>
        <p:spPr>
          <a:xfrm>
            <a:off x="3904842" y="5550527"/>
            <a:ext cx="5241736" cy="1818861"/>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2" name="Bloom Filters: W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Why?</a:t>
            </a:r>
          </a:p>
        </p:txBody>
      </p:sp>
      <p:sp>
        <p:nvSpPr>
          <p:cNvPr id="913" name="Why would we want a structure that can produce false positives?…"/>
          <p:cNvSpPr/>
          <p:nvPr/>
        </p:nvSpPr>
        <p:spPr>
          <a:xfrm>
            <a:off x="508631" y="3625814"/>
            <a:ext cx="23366739" cy="6931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4357" algn="l" defTabSz="819150">
              <a:lnSpc>
                <a:spcPct val="90000"/>
              </a:lnSpc>
              <a:defRPr sz="8200"/>
            </a:pPr>
            <a:r>
              <a:t>Why would we want a structure that can produce false positives?</a:t>
            </a:r>
          </a:p>
          <a:p>
            <a:pPr marL="574357" algn="l" defTabSz="819150">
              <a:lnSpc>
                <a:spcPct val="90000"/>
              </a:lnSpc>
              <a:defRPr sz="8200"/>
            </a:pPr>
          </a:p>
          <a:p>
            <a:pPr marL="574357" algn="l" defTabSz="819150">
              <a:lnSpc>
                <a:spcPct val="90000"/>
              </a:lnSpc>
              <a:defRPr sz="8200"/>
            </a:pPr>
            <a:r>
              <a:t>Example: Google Chrome uses a local Bloom Filter to check for malicious URLs — if there is a hit, a stronger check is performed.</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5" name="Bloom Filters: W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Why?</a:t>
            </a:r>
          </a:p>
        </p:txBody>
      </p:sp>
      <p:sp>
        <p:nvSpPr>
          <p:cNvPr id="916" name="There is one more negative issue with a Bloom Filter: you can’t delete! If you delete, you might delete another inserted value, as well! You could keep a second bloom filter of removals, but then you could get false positives in that filter…"/>
          <p:cNvSpPr/>
          <p:nvPr/>
        </p:nvSpPr>
        <p:spPr>
          <a:xfrm>
            <a:off x="508631" y="4187394"/>
            <a:ext cx="23366739" cy="58086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There is one more negative issue with a Bloom Filter: you can’t delete! If you delete, you might delete another inserted value, as well! You could keep a second bloom filter of removals, but then you could get false positives in that filter…</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8" name="Bloom Filters: W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Why?</a:t>
            </a:r>
          </a:p>
        </p:txBody>
      </p:sp>
      <p:sp>
        <p:nvSpPr>
          <p:cNvPr id="919" name="You have to perform k hashing functions for an element, and then either flip bits, or read bits. Therefore, they perform in O(k) time, which is independent of the number of elements in the structure. Additionally, because the hashes are independent, they can be parallelized, which gives drastically better performance with multiple processors."/>
          <p:cNvSpPr/>
          <p:nvPr/>
        </p:nvSpPr>
        <p:spPr>
          <a:xfrm>
            <a:off x="508631" y="2502653"/>
            <a:ext cx="23366739" cy="91781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4357" algn="l" defTabSz="819150">
              <a:lnSpc>
                <a:spcPct val="90000"/>
              </a:lnSpc>
              <a:defRPr sz="8200"/>
            </a:pPr>
            <a:r>
              <a:t>You have to perform </a:t>
            </a:r>
            <a:r>
              <a:rPr i="1">
                <a:latin typeface="Helvetica Neue"/>
                <a:ea typeface="Helvetica Neue"/>
                <a:cs typeface="Helvetica Neue"/>
                <a:sym typeface="Helvetica Neue"/>
              </a:rPr>
              <a:t>k</a:t>
            </a:r>
            <a:r>
              <a:t> hashing functions for an element, and then either flip bits, or read bits. Therefore, they perform in O(k) time, which is independent of the number of elements in the structure. Additionally, because the hashes are independent, they can be parallelized, which gives drastically better performance with multiple processors.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1"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922" name="References:…"/>
          <p:cNvSpPr/>
          <p:nvPr/>
        </p:nvSpPr>
        <p:spPr>
          <a:xfrm>
            <a:off x="640426" y="5563433"/>
            <a:ext cx="21424603" cy="42655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MIT Skip Lists lecture: </a:t>
            </a:r>
            <a:r>
              <a:rPr u="sng">
                <a:hlinkClick r:id="rId2" invalidUrl="" action="" tgtFrame="" tooltip="" history="1" highlightClick="0" endSnd="0"/>
              </a:rPr>
              <a:t>http://ocw.mit.edu/courses/electrical-engineering-and-computer-science/6-046j-introduction-to-algorithms-sma-5503-fall-2005/video-lectures/lecture-12-skip-lists/</a:t>
            </a:r>
            <a:r>
              <a:t> </a:t>
            </a:r>
          </a:p>
          <a:p>
            <a:pPr lvl="1" marL="457200" indent="-228600" algn="l">
              <a:buSzPct val="100000"/>
              <a:buChar char="•"/>
              <a:defRPr sz="3900"/>
            </a:pPr>
            <a:r>
              <a:t>Online Bloom Filter example: </a:t>
            </a:r>
            <a:r>
              <a:rPr u="sng">
                <a:hlinkClick r:id="rId3" invalidUrl="" action="" tgtFrame="" tooltip="" history="1" highlightClick="0" endSnd="0"/>
              </a:rPr>
              <a:t>http://billmill.org/bloomfilter-tutorial/</a:t>
            </a:r>
            <a:r>
              <a:t> </a:t>
            </a:r>
          </a:p>
          <a:p>
            <a:pPr lvl="1" marL="457200" indent="-228600" algn="l">
              <a:buSzPct val="100000"/>
              <a:buChar char="•"/>
              <a:defRPr sz="3900"/>
            </a:pPr>
            <a:r>
              <a:t>Wikipedia Bloom Filters: </a:t>
            </a:r>
            <a:r>
              <a:rPr u="sng">
                <a:hlinkClick r:id="rId4" invalidUrl="" action="" tgtFrame="" tooltip="" history="1" highlightClick="0" endSnd="0"/>
              </a:rPr>
              <a:t>https://en.wikipedia.org/wiki/Bloom_filter</a:t>
            </a:r>
            <a:r>
              <a:t>  </a:t>
            </a:r>
          </a:p>
          <a:p>
            <a:pPr lvl="1" marL="457200" indent="-228600" algn="l">
              <a:buSzPct val="100000"/>
              <a:buChar char="•"/>
              <a:defRPr sz="3900"/>
            </a:pP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4"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26" name="Esoteric Data Structure: Ropes…"/>
          <p:cNvSpPr/>
          <p:nvPr>
            <p:ph type="title"/>
          </p:nvPr>
        </p:nvSpPr>
        <p:spPr>
          <a:xfrm>
            <a:off x="790575" y="407127"/>
            <a:ext cx="22802850" cy="7610897"/>
          </a:xfrm>
          <a:prstGeom prst="rect">
            <a:avLst/>
          </a:prstGeom>
        </p:spPr>
        <p:txBody>
          <a:bodyPr anchor="t"/>
          <a:lstStyle/>
          <a:p>
            <a:pPr>
              <a:defRPr sz="8200"/>
            </a:pPr>
            <a:r>
              <a:t>Esoteric Data Structure: Ropes</a:t>
            </a:r>
          </a:p>
          <a:p>
            <a:pPr>
              <a:defRPr sz="8200"/>
            </a:pPr>
            <a:r>
              <a:t>Normally, strings are kept in memory in contiguous chunks:</a:t>
            </a:r>
          </a:p>
          <a:p>
            <a:pPr>
              <a:defRPr sz="8200"/>
            </a:pPr>
            <a:r>
              <a:t>“The_quick_fox_jumps_over_the_dog”</a:t>
            </a:r>
          </a:p>
        </p:txBody>
      </p:sp>
      <p:graphicFrame>
        <p:nvGraphicFramePr>
          <p:cNvPr id="927" name="Table"/>
          <p:cNvGraphicFramePr/>
          <p:nvPr/>
        </p:nvGraphicFramePr>
        <p:xfrm>
          <a:off x="602893" y="5652728"/>
          <a:ext cx="23197264" cy="24867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tblGrid>
              <a:tr h="1237022">
                <a:tc>
                  <a:txBody>
                    <a:bodyPr/>
                    <a:lstStyle/>
                    <a:p>
                      <a:pPr algn="ctr" defTabSz="876300">
                        <a:defRPr>
                          <a:solidFill>
                            <a:srgbClr val="000000"/>
                          </a:solidFill>
                        </a:defRPr>
                      </a:pPr>
                      <a:r>
                        <a:rPr sz="4200">
                          <a:solidFill>
                            <a:srgbClr val="818181"/>
                          </a:solidFill>
                        </a:rPr>
                        <a:t>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r>
              <a:tr h="1237022">
                <a:tc>
                  <a:txBody>
                    <a:bodyPr/>
                    <a:lstStyle/>
                    <a:p>
                      <a:pPr algn="ctr" defTabSz="876300">
                        <a:defRPr>
                          <a:solidFill>
                            <a:srgbClr val="000000"/>
                          </a:solidFill>
                        </a:defRPr>
                      </a:pPr>
                      <a:r>
                        <a:rPr sz="4200">
                          <a:solidFill>
                            <a:srgbClr val="818181"/>
                          </a:solidFill>
                        </a:rPr>
                        <a:t>T</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h</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q</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u</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i</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c</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k</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f</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x</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j</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u</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m</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p</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s</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v</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r</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t</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h</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d</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g</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r>
            </a:tbl>
          </a:graphicData>
        </a:graphic>
      </p:graphicFrame>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31" name="Ropes…"/>
          <p:cNvSpPr/>
          <p:nvPr>
            <p:ph type="title"/>
          </p:nvPr>
        </p:nvSpPr>
        <p:spPr>
          <a:xfrm>
            <a:off x="790575" y="407127"/>
            <a:ext cx="22802850" cy="7610897"/>
          </a:xfrm>
          <a:prstGeom prst="rect">
            <a:avLst/>
          </a:prstGeom>
        </p:spPr>
        <p:txBody>
          <a:bodyPr anchor="t"/>
          <a:lstStyle/>
          <a:p>
            <a:pPr>
              <a:defRPr sz="8200"/>
            </a:pPr>
            <a:r>
              <a:t>Ropes</a:t>
            </a:r>
          </a:p>
          <a:p>
            <a:pPr>
              <a:defRPr sz="7800"/>
            </a:pPr>
            <a:r>
              <a:t>However, this doesn’t make it easy to insert into a string: you have to break the whole string up each time, and re-create a new string.</a:t>
            </a:r>
          </a:p>
        </p:txBody>
      </p:sp>
      <p:graphicFrame>
        <p:nvGraphicFramePr>
          <p:cNvPr id="932" name="Table"/>
          <p:cNvGraphicFramePr/>
          <p:nvPr/>
        </p:nvGraphicFramePr>
        <p:xfrm>
          <a:off x="602893" y="5652728"/>
          <a:ext cx="23197264" cy="24867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tblGrid>
              <a:tr h="1237022">
                <a:tc>
                  <a:txBody>
                    <a:bodyPr/>
                    <a:lstStyle/>
                    <a:p>
                      <a:pPr algn="ctr" defTabSz="876300">
                        <a:defRPr>
                          <a:solidFill>
                            <a:srgbClr val="000000"/>
                          </a:solidFill>
                        </a:defRPr>
                      </a:pPr>
                      <a:r>
                        <a:rPr sz="4200">
                          <a:solidFill>
                            <a:srgbClr val="818181"/>
                          </a:solidFill>
                        </a:rPr>
                        <a:t>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r>
              <a:tr h="1237022">
                <a:tc>
                  <a:txBody>
                    <a:bodyPr/>
                    <a:lstStyle/>
                    <a:p>
                      <a:pPr algn="ctr" defTabSz="876300">
                        <a:defRPr>
                          <a:solidFill>
                            <a:srgbClr val="000000"/>
                          </a:solidFill>
                        </a:defRPr>
                      </a:pPr>
                      <a:r>
                        <a:rPr sz="4200">
                          <a:solidFill>
                            <a:srgbClr val="818181"/>
                          </a:solidFill>
                        </a:rPr>
                        <a:t>T</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h</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q</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u</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i</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c</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k</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f</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x</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j</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u</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m</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p</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s</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v</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r</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t</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h</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d</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g</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r>
            </a:tbl>
          </a:graphicData>
        </a:graphic>
      </p:graphicFrame>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36" name="Line"/>
          <p:cNvSpPr/>
          <p:nvPr/>
        </p:nvSpPr>
        <p:spPr>
          <a:xfrm flipH="1">
            <a:off x="14227731" y="1193679"/>
            <a:ext cx="4626794" cy="1617834"/>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37" name="Line"/>
          <p:cNvSpPr/>
          <p:nvPr/>
        </p:nvSpPr>
        <p:spPr>
          <a:xfrm>
            <a:off x="18608076" y="1327030"/>
            <a:ext cx="2365452" cy="1481519"/>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38" name="Line"/>
          <p:cNvSpPr/>
          <p:nvPr/>
        </p:nvSpPr>
        <p:spPr>
          <a:xfrm flipH="1">
            <a:off x="12401987" y="2770337"/>
            <a:ext cx="1812695" cy="19760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39" name="Line"/>
          <p:cNvSpPr/>
          <p:nvPr/>
        </p:nvSpPr>
        <p:spPr>
          <a:xfrm>
            <a:off x="14269945" y="2714265"/>
            <a:ext cx="1342255" cy="1925075"/>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40" name="Line"/>
          <p:cNvSpPr/>
          <p:nvPr/>
        </p:nvSpPr>
        <p:spPr>
          <a:xfrm flipH="1">
            <a:off x="19711393" y="2759554"/>
            <a:ext cx="1301207" cy="19076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41" name="Line"/>
          <p:cNvSpPr/>
          <p:nvPr/>
        </p:nvSpPr>
        <p:spPr>
          <a:xfrm>
            <a:off x="20964345" y="2626024"/>
            <a:ext cx="2416510" cy="211223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42" name="Line"/>
          <p:cNvSpPr/>
          <p:nvPr/>
        </p:nvSpPr>
        <p:spPr>
          <a:xfrm>
            <a:off x="19797621" y="4564811"/>
            <a:ext cx="1188595" cy="173707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43" name="Line"/>
          <p:cNvSpPr/>
          <p:nvPr/>
        </p:nvSpPr>
        <p:spPr>
          <a:xfrm flipH="1">
            <a:off x="18396942" y="4516557"/>
            <a:ext cx="1437701" cy="1873566"/>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44" name="Ropes…"/>
          <p:cNvSpPr/>
          <p:nvPr>
            <p:ph type="title"/>
          </p:nvPr>
        </p:nvSpPr>
        <p:spPr>
          <a:xfrm>
            <a:off x="-934708" y="407127"/>
            <a:ext cx="12246544" cy="7610897"/>
          </a:xfrm>
          <a:prstGeom prst="rect">
            <a:avLst/>
          </a:prstGeom>
        </p:spPr>
        <p:txBody>
          <a:bodyPr anchor="t"/>
          <a:lstStyle/>
          <a:p>
            <a:pPr>
              <a:defRPr sz="8200"/>
            </a:pPr>
            <a:r>
              <a:t>Ropes</a:t>
            </a:r>
          </a:p>
          <a:p>
            <a:pPr>
              <a:defRPr sz="6800"/>
            </a:pPr>
            <a:r>
              <a:t>A “rope” is a tree of smaller strings (eventually—it can start as a long string) that makes it efficient to store and manipulate the entire string.</a:t>
            </a:r>
          </a:p>
        </p:txBody>
      </p:sp>
      <p:sp>
        <p:nvSpPr>
          <p:cNvPr id="945" name="16"/>
          <p:cNvSpPr/>
          <p:nvPr/>
        </p:nvSpPr>
        <p:spPr>
          <a:xfrm>
            <a:off x="18117627" y="525851"/>
            <a:ext cx="1342262"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16</a:t>
            </a:r>
          </a:p>
        </p:txBody>
      </p:sp>
      <p:sp>
        <p:nvSpPr>
          <p:cNvPr id="946" name="10"/>
          <p:cNvSpPr/>
          <p:nvPr/>
        </p:nvSpPr>
        <p:spPr>
          <a:xfrm>
            <a:off x="13588367" y="2096578"/>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47" name="24"/>
          <p:cNvSpPr/>
          <p:nvPr/>
        </p:nvSpPr>
        <p:spPr>
          <a:xfrm>
            <a:off x="20309454" y="2073574"/>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24</a:t>
            </a:r>
          </a:p>
        </p:txBody>
      </p:sp>
      <p:sp>
        <p:nvSpPr>
          <p:cNvPr id="948" name="10"/>
          <p:cNvSpPr/>
          <p:nvPr/>
        </p:nvSpPr>
        <p:spPr>
          <a:xfrm>
            <a:off x="11731531" y="3989357"/>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49" name="6"/>
          <p:cNvSpPr/>
          <p:nvPr/>
        </p:nvSpPr>
        <p:spPr>
          <a:xfrm>
            <a:off x="14875736" y="3996045"/>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950" name="19"/>
          <p:cNvSpPr/>
          <p:nvPr/>
        </p:nvSpPr>
        <p:spPr>
          <a:xfrm>
            <a:off x="19165737"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51" name="3"/>
          <p:cNvSpPr/>
          <p:nvPr/>
        </p:nvSpPr>
        <p:spPr>
          <a:xfrm>
            <a:off x="22469518"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952" name="19"/>
          <p:cNvSpPr/>
          <p:nvPr/>
        </p:nvSpPr>
        <p:spPr>
          <a:xfrm>
            <a:off x="17814983"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53" name="5"/>
          <p:cNvSpPr/>
          <p:nvPr/>
        </p:nvSpPr>
        <p:spPr>
          <a:xfrm>
            <a:off x="20309454"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954" name="The_quick_"/>
          <p:cNvSpPr/>
          <p:nvPr/>
        </p:nvSpPr>
        <p:spPr>
          <a:xfrm>
            <a:off x="10900161" y="5395452"/>
            <a:ext cx="2997302"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955" name="brown_"/>
          <p:cNvSpPr/>
          <p:nvPr/>
        </p:nvSpPr>
        <p:spPr>
          <a:xfrm>
            <a:off x="14538512" y="5395452"/>
            <a:ext cx="2010360"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956" name="fox_jumps_over_the_"/>
          <p:cNvSpPr/>
          <p:nvPr/>
        </p:nvSpPr>
        <p:spPr>
          <a:xfrm>
            <a:off x="14221162" y="6861568"/>
            <a:ext cx="5443628"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957" name="lazy_"/>
          <p:cNvSpPr/>
          <p:nvPr/>
        </p:nvSpPr>
        <p:spPr>
          <a:xfrm>
            <a:off x="20257526" y="6861568"/>
            <a:ext cx="1439774"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958" name="dog"/>
          <p:cNvSpPr/>
          <p:nvPr/>
        </p:nvSpPr>
        <p:spPr>
          <a:xfrm>
            <a:off x="22634500" y="5395452"/>
            <a:ext cx="1067309"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62" name="Line"/>
          <p:cNvSpPr/>
          <p:nvPr/>
        </p:nvSpPr>
        <p:spPr>
          <a:xfrm flipH="1">
            <a:off x="14227731" y="1193679"/>
            <a:ext cx="4626794" cy="1617834"/>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63" name="Line"/>
          <p:cNvSpPr/>
          <p:nvPr/>
        </p:nvSpPr>
        <p:spPr>
          <a:xfrm>
            <a:off x="18608076" y="1327030"/>
            <a:ext cx="2365452" cy="1481519"/>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64" name="Line"/>
          <p:cNvSpPr/>
          <p:nvPr/>
        </p:nvSpPr>
        <p:spPr>
          <a:xfrm flipH="1">
            <a:off x="12401987" y="2770337"/>
            <a:ext cx="1812695" cy="19760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65" name="Line"/>
          <p:cNvSpPr/>
          <p:nvPr/>
        </p:nvSpPr>
        <p:spPr>
          <a:xfrm>
            <a:off x="14269945" y="2714265"/>
            <a:ext cx="1342255" cy="1925075"/>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66" name="Line"/>
          <p:cNvSpPr/>
          <p:nvPr/>
        </p:nvSpPr>
        <p:spPr>
          <a:xfrm flipH="1">
            <a:off x="19711393" y="2759554"/>
            <a:ext cx="1301207" cy="19076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67" name="Line"/>
          <p:cNvSpPr/>
          <p:nvPr/>
        </p:nvSpPr>
        <p:spPr>
          <a:xfrm>
            <a:off x="20964345" y="2626024"/>
            <a:ext cx="2416510" cy="211223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68" name="Line"/>
          <p:cNvSpPr/>
          <p:nvPr/>
        </p:nvSpPr>
        <p:spPr>
          <a:xfrm>
            <a:off x="19797621" y="4564811"/>
            <a:ext cx="1188595" cy="173707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69" name="Line"/>
          <p:cNvSpPr/>
          <p:nvPr/>
        </p:nvSpPr>
        <p:spPr>
          <a:xfrm flipH="1">
            <a:off x="18396942" y="4516557"/>
            <a:ext cx="1437701" cy="1873566"/>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70" name="Ropes…"/>
          <p:cNvSpPr/>
          <p:nvPr>
            <p:ph type="title"/>
          </p:nvPr>
        </p:nvSpPr>
        <p:spPr>
          <a:xfrm>
            <a:off x="-934708" y="407127"/>
            <a:ext cx="12246544" cy="7610897"/>
          </a:xfrm>
          <a:prstGeom prst="rect">
            <a:avLst/>
          </a:prstGeom>
        </p:spPr>
        <p:txBody>
          <a:bodyPr anchor="t"/>
          <a:lstStyle/>
          <a:p>
            <a:pPr>
              <a:defRPr sz="8200"/>
            </a:pPr>
            <a:r>
              <a:t>Ropes</a:t>
            </a:r>
          </a:p>
          <a:p>
            <a:pPr>
              <a:defRPr sz="6800"/>
            </a:pPr>
            <a:r>
              <a:t>Strings are only kept at leaves, and the weight of a node is the length of the string plus the sum of all of the weights in its left subtree.</a:t>
            </a:r>
          </a:p>
        </p:txBody>
      </p:sp>
      <p:sp>
        <p:nvSpPr>
          <p:cNvPr id="971" name="16"/>
          <p:cNvSpPr/>
          <p:nvPr/>
        </p:nvSpPr>
        <p:spPr>
          <a:xfrm>
            <a:off x="18117627" y="525851"/>
            <a:ext cx="1342262"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16</a:t>
            </a:r>
          </a:p>
        </p:txBody>
      </p:sp>
      <p:sp>
        <p:nvSpPr>
          <p:cNvPr id="972" name="10"/>
          <p:cNvSpPr/>
          <p:nvPr/>
        </p:nvSpPr>
        <p:spPr>
          <a:xfrm>
            <a:off x="13588367" y="2096578"/>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73" name="24"/>
          <p:cNvSpPr/>
          <p:nvPr/>
        </p:nvSpPr>
        <p:spPr>
          <a:xfrm>
            <a:off x="20309454" y="2073574"/>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24</a:t>
            </a:r>
          </a:p>
        </p:txBody>
      </p:sp>
      <p:sp>
        <p:nvSpPr>
          <p:cNvPr id="974" name="10"/>
          <p:cNvSpPr/>
          <p:nvPr/>
        </p:nvSpPr>
        <p:spPr>
          <a:xfrm>
            <a:off x="11731531" y="3989357"/>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75" name="6"/>
          <p:cNvSpPr/>
          <p:nvPr/>
        </p:nvSpPr>
        <p:spPr>
          <a:xfrm>
            <a:off x="14875736" y="3996045"/>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976" name="19"/>
          <p:cNvSpPr/>
          <p:nvPr/>
        </p:nvSpPr>
        <p:spPr>
          <a:xfrm>
            <a:off x="19165737"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77" name="3"/>
          <p:cNvSpPr/>
          <p:nvPr/>
        </p:nvSpPr>
        <p:spPr>
          <a:xfrm>
            <a:off x="22469518"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978" name="19"/>
          <p:cNvSpPr/>
          <p:nvPr/>
        </p:nvSpPr>
        <p:spPr>
          <a:xfrm>
            <a:off x="17814983"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79" name="5"/>
          <p:cNvSpPr/>
          <p:nvPr/>
        </p:nvSpPr>
        <p:spPr>
          <a:xfrm>
            <a:off x="20309454"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980" name="The_quick_"/>
          <p:cNvSpPr/>
          <p:nvPr/>
        </p:nvSpPr>
        <p:spPr>
          <a:xfrm>
            <a:off x="10900161" y="5395452"/>
            <a:ext cx="2997302"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981" name="brown_"/>
          <p:cNvSpPr/>
          <p:nvPr/>
        </p:nvSpPr>
        <p:spPr>
          <a:xfrm>
            <a:off x="14538512" y="5395452"/>
            <a:ext cx="2010360"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982" name="fox_jumps_over_the_"/>
          <p:cNvSpPr/>
          <p:nvPr/>
        </p:nvSpPr>
        <p:spPr>
          <a:xfrm>
            <a:off x="14221162" y="6861568"/>
            <a:ext cx="5443628"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983" name="lazy_"/>
          <p:cNvSpPr/>
          <p:nvPr/>
        </p:nvSpPr>
        <p:spPr>
          <a:xfrm>
            <a:off x="20257526" y="6861568"/>
            <a:ext cx="1439774"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984" name="dog"/>
          <p:cNvSpPr/>
          <p:nvPr/>
        </p:nvSpPr>
        <p:spPr>
          <a:xfrm>
            <a:off x="22634500" y="5395452"/>
            <a:ext cx="1067309"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88" name="Line"/>
          <p:cNvSpPr/>
          <p:nvPr/>
        </p:nvSpPr>
        <p:spPr>
          <a:xfrm flipH="1">
            <a:off x="14227731" y="1193679"/>
            <a:ext cx="4626794" cy="1617834"/>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89" name="Line"/>
          <p:cNvSpPr/>
          <p:nvPr/>
        </p:nvSpPr>
        <p:spPr>
          <a:xfrm>
            <a:off x="18608076" y="1327030"/>
            <a:ext cx="2365452" cy="1481519"/>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90" name="Line"/>
          <p:cNvSpPr/>
          <p:nvPr/>
        </p:nvSpPr>
        <p:spPr>
          <a:xfrm flipH="1">
            <a:off x="12401987" y="2770337"/>
            <a:ext cx="1812695" cy="19760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91" name="Line"/>
          <p:cNvSpPr/>
          <p:nvPr/>
        </p:nvSpPr>
        <p:spPr>
          <a:xfrm>
            <a:off x="14269945" y="2714265"/>
            <a:ext cx="1342255" cy="1925075"/>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92" name="Line"/>
          <p:cNvSpPr/>
          <p:nvPr/>
        </p:nvSpPr>
        <p:spPr>
          <a:xfrm flipH="1">
            <a:off x="19711393" y="2759554"/>
            <a:ext cx="1301207" cy="19076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93" name="Line"/>
          <p:cNvSpPr/>
          <p:nvPr/>
        </p:nvSpPr>
        <p:spPr>
          <a:xfrm>
            <a:off x="20964345" y="2626024"/>
            <a:ext cx="2416510" cy="211223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94" name="Line"/>
          <p:cNvSpPr/>
          <p:nvPr/>
        </p:nvSpPr>
        <p:spPr>
          <a:xfrm>
            <a:off x="19797621" y="4564811"/>
            <a:ext cx="1188595" cy="173707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95" name="Line"/>
          <p:cNvSpPr/>
          <p:nvPr/>
        </p:nvSpPr>
        <p:spPr>
          <a:xfrm flipH="1">
            <a:off x="18396942" y="4516557"/>
            <a:ext cx="1437701" cy="1873566"/>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96" name="Ropes…"/>
          <p:cNvSpPr/>
          <p:nvPr>
            <p:ph type="title"/>
          </p:nvPr>
        </p:nvSpPr>
        <p:spPr>
          <a:xfrm>
            <a:off x="-109811" y="378970"/>
            <a:ext cx="11163396" cy="7610897"/>
          </a:xfrm>
          <a:prstGeom prst="rect">
            <a:avLst/>
          </a:prstGeom>
        </p:spPr>
        <p:txBody>
          <a:bodyPr anchor="t"/>
          <a:lstStyle/>
          <a:p>
            <a:pPr>
              <a:defRPr sz="5600"/>
            </a:pPr>
            <a:r>
              <a:t>Ropes</a:t>
            </a:r>
          </a:p>
          <a:p>
            <a:pPr>
              <a:defRPr sz="4200"/>
            </a:pPr>
            <a:r>
              <a:t>Searching for a character at a position, do a recursive search from the root: to search for the “j” at character position 21:</a:t>
            </a:r>
          </a:p>
          <a:p>
            <a:pPr marL="1092941" indent="-518583">
              <a:buClr>
                <a:srgbClr val="777775"/>
              </a:buClr>
              <a:buSzPct val="115000"/>
              <a:buFont typeface="Helvetica Neue"/>
              <a:defRPr sz="4200"/>
            </a:pPr>
            <a:r>
              <a:t>The root is 16, which is less than 21. We subtract 21-16==5, and we go right.</a:t>
            </a:r>
          </a:p>
          <a:p>
            <a:pPr marL="1092941" indent="-518583">
              <a:buClr>
                <a:srgbClr val="777775"/>
              </a:buClr>
              <a:buSzPct val="115000"/>
              <a:buFont typeface="Helvetica Neue"/>
              <a:defRPr sz="4200"/>
            </a:pPr>
            <a:r>
              <a:t>24 &gt; 5, no subtraction (only on right), go left</a:t>
            </a:r>
          </a:p>
          <a:p>
            <a:pPr marL="1092941" indent="-518583">
              <a:buClr>
                <a:srgbClr val="777775"/>
              </a:buClr>
              <a:buSzPct val="115000"/>
              <a:buFont typeface="Helvetica Neue"/>
              <a:defRPr sz="4200"/>
            </a:pPr>
            <a:r>
              <a:t>19 &gt; 5, go left.</a:t>
            </a:r>
          </a:p>
          <a:p>
            <a:pPr marL="1092941" indent="-518583">
              <a:buClr>
                <a:srgbClr val="777775"/>
              </a:buClr>
              <a:buSzPct val="115000"/>
              <a:buFont typeface="Helvetica Neue"/>
              <a:defRPr sz="4200"/>
            </a:pPr>
            <a:r>
              <a:t>19 &gt; 5, but no more left! The character at the index of the string at that node is “j”</a:t>
            </a:r>
          </a:p>
        </p:txBody>
      </p:sp>
      <p:sp>
        <p:nvSpPr>
          <p:cNvPr id="997" name="16"/>
          <p:cNvSpPr/>
          <p:nvPr/>
        </p:nvSpPr>
        <p:spPr>
          <a:xfrm>
            <a:off x="18117627" y="525851"/>
            <a:ext cx="1342262"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16</a:t>
            </a:r>
          </a:p>
        </p:txBody>
      </p:sp>
      <p:sp>
        <p:nvSpPr>
          <p:cNvPr id="998" name="10"/>
          <p:cNvSpPr/>
          <p:nvPr/>
        </p:nvSpPr>
        <p:spPr>
          <a:xfrm>
            <a:off x="13588367" y="2096578"/>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99" name="24"/>
          <p:cNvSpPr/>
          <p:nvPr/>
        </p:nvSpPr>
        <p:spPr>
          <a:xfrm>
            <a:off x="20309454" y="2073574"/>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24</a:t>
            </a:r>
          </a:p>
        </p:txBody>
      </p:sp>
      <p:sp>
        <p:nvSpPr>
          <p:cNvPr id="1000" name="10"/>
          <p:cNvSpPr/>
          <p:nvPr/>
        </p:nvSpPr>
        <p:spPr>
          <a:xfrm>
            <a:off x="11731531" y="3989357"/>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1001" name="6"/>
          <p:cNvSpPr/>
          <p:nvPr/>
        </p:nvSpPr>
        <p:spPr>
          <a:xfrm>
            <a:off x="14875736" y="3996045"/>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1002" name="19"/>
          <p:cNvSpPr/>
          <p:nvPr/>
        </p:nvSpPr>
        <p:spPr>
          <a:xfrm>
            <a:off x="19165737"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1003" name="3"/>
          <p:cNvSpPr/>
          <p:nvPr/>
        </p:nvSpPr>
        <p:spPr>
          <a:xfrm>
            <a:off x="22469518"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1004" name="19"/>
          <p:cNvSpPr/>
          <p:nvPr/>
        </p:nvSpPr>
        <p:spPr>
          <a:xfrm>
            <a:off x="17814983"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1005" name="5"/>
          <p:cNvSpPr/>
          <p:nvPr/>
        </p:nvSpPr>
        <p:spPr>
          <a:xfrm>
            <a:off x="20309454"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1006" name="The_quick_"/>
          <p:cNvSpPr/>
          <p:nvPr/>
        </p:nvSpPr>
        <p:spPr>
          <a:xfrm>
            <a:off x="10900161" y="5395452"/>
            <a:ext cx="2997302"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007" name="brown_"/>
          <p:cNvSpPr/>
          <p:nvPr/>
        </p:nvSpPr>
        <p:spPr>
          <a:xfrm>
            <a:off x="14538512" y="5395452"/>
            <a:ext cx="2010360"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008" name="fox_jumps_over_the_"/>
          <p:cNvSpPr/>
          <p:nvPr/>
        </p:nvSpPr>
        <p:spPr>
          <a:xfrm>
            <a:off x="14221162" y="6861568"/>
            <a:ext cx="5443628"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009" name="lazy_"/>
          <p:cNvSpPr/>
          <p:nvPr/>
        </p:nvSpPr>
        <p:spPr>
          <a:xfrm>
            <a:off x="20257526" y="6861568"/>
            <a:ext cx="1439774"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010" name="dog"/>
          <p:cNvSpPr/>
          <p:nvPr/>
        </p:nvSpPr>
        <p:spPr>
          <a:xfrm>
            <a:off x="22634500" y="5395452"/>
            <a:ext cx="1067309"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14" name="Ropes: Full search algorithm: O(log n)"/>
          <p:cNvSpPr/>
          <p:nvPr>
            <p:ph type="title"/>
          </p:nvPr>
        </p:nvSpPr>
        <p:spPr>
          <a:xfrm>
            <a:off x="-109811" y="378970"/>
            <a:ext cx="11892534" cy="7610897"/>
          </a:xfrm>
          <a:prstGeom prst="rect">
            <a:avLst/>
          </a:prstGeom>
        </p:spPr>
        <p:txBody>
          <a:bodyPr anchor="t"/>
          <a:lstStyle/>
          <a:p>
            <a:pPr>
              <a:defRPr sz="5600"/>
            </a:pPr>
            <a:r>
              <a:t>Ropes: </a:t>
            </a:r>
            <a:r>
              <a:rPr sz="4600"/>
              <a:t>Full search algorithm: O(log n)</a:t>
            </a:r>
            <a:endParaRPr sz="4600"/>
          </a:p>
        </p:txBody>
      </p:sp>
      <p:grpSp>
        <p:nvGrpSpPr>
          <p:cNvPr id="1037" name="Group"/>
          <p:cNvGrpSpPr/>
          <p:nvPr/>
        </p:nvGrpSpPr>
        <p:grpSpPr>
          <a:xfrm>
            <a:off x="10900161" y="525851"/>
            <a:ext cx="12911619" cy="7207650"/>
            <a:chOff x="0" y="0"/>
            <a:chExt cx="12911618" cy="7207648"/>
          </a:xfrm>
        </p:grpSpPr>
        <p:sp>
          <p:nvSpPr>
            <p:cNvPr id="1015" name="Line"/>
            <p:cNvSpPr/>
            <p:nvPr/>
          </p:nvSpPr>
          <p:spPr>
            <a:xfrm flipH="1">
              <a:off x="3327569" y="667828"/>
              <a:ext cx="4626794" cy="161783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16" name="Line"/>
            <p:cNvSpPr/>
            <p:nvPr/>
          </p:nvSpPr>
          <p:spPr>
            <a:xfrm>
              <a:off x="7707914" y="801178"/>
              <a:ext cx="2365452" cy="1481519"/>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17" name="Line"/>
            <p:cNvSpPr/>
            <p:nvPr/>
          </p:nvSpPr>
          <p:spPr>
            <a:xfrm flipH="1">
              <a:off x="1501825" y="2244485"/>
              <a:ext cx="1812696" cy="19760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18" name="Line"/>
            <p:cNvSpPr/>
            <p:nvPr/>
          </p:nvSpPr>
          <p:spPr>
            <a:xfrm>
              <a:off x="3369783" y="2188413"/>
              <a:ext cx="1342255" cy="1925075"/>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19" name="Line"/>
            <p:cNvSpPr/>
            <p:nvPr/>
          </p:nvSpPr>
          <p:spPr>
            <a:xfrm flipH="1">
              <a:off x="8811232" y="2233702"/>
              <a:ext cx="1301207" cy="19076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20" name="Line"/>
            <p:cNvSpPr/>
            <p:nvPr/>
          </p:nvSpPr>
          <p:spPr>
            <a:xfrm>
              <a:off x="10064184" y="2100172"/>
              <a:ext cx="2416510" cy="2112231"/>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21" name="Line"/>
            <p:cNvSpPr/>
            <p:nvPr/>
          </p:nvSpPr>
          <p:spPr>
            <a:xfrm>
              <a:off x="8897459" y="4038959"/>
              <a:ext cx="1188594" cy="1737072"/>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22" name="Line"/>
            <p:cNvSpPr/>
            <p:nvPr/>
          </p:nvSpPr>
          <p:spPr>
            <a:xfrm flipH="1">
              <a:off x="7496781" y="3990706"/>
              <a:ext cx="1437701" cy="1873566"/>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23" name="16"/>
            <p:cNvSpPr/>
            <p:nvPr/>
          </p:nvSpPr>
          <p:spPr>
            <a:xfrm>
              <a:off x="7217466" y="0"/>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16</a:t>
              </a:r>
            </a:p>
          </p:txBody>
        </p:sp>
        <p:sp>
          <p:nvSpPr>
            <p:cNvPr id="1024" name="10"/>
            <p:cNvSpPr/>
            <p:nvPr/>
          </p:nvSpPr>
          <p:spPr>
            <a:xfrm>
              <a:off x="2688206" y="1570726"/>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25" name="24"/>
            <p:cNvSpPr/>
            <p:nvPr/>
          </p:nvSpPr>
          <p:spPr>
            <a:xfrm>
              <a:off x="9409293" y="1547722"/>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24</a:t>
              </a:r>
            </a:p>
          </p:txBody>
        </p:sp>
        <p:sp>
          <p:nvSpPr>
            <p:cNvPr id="1026" name="10"/>
            <p:cNvSpPr/>
            <p:nvPr/>
          </p:nvSpPr>
          <p:spPr>
            <a:xfrm>
              <a:off x="831370" y="3463505"/>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27" name="6"/>
            <p:cNvSpPr/>
            <p:nvPr/>
          </p:nvSpPr>
          <p:spPr>
            <a:xfrm>
              <a:off x="3975575" y="347019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1028" name="19"/>
            <p:cNvSpPr/>
            <p:nvPr/>
          </p:nvSpPr>
          <p:spPr>
            <a:xfrm>
              <a:off x="8265576"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29" name="3"/>
            <p:cNvSpPr/>
            <p:nvPr/>
          </p:nvSpPr>
          <p:spPr>
            <a:xfrm>
              <a:off x="11569357"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1030" name="19"/>
            <p:cNvSpPr/>
            <p:nvPr/>
          </p:nvSpPr>
          <p:spPr>
            <a:xfrm>
              <a:off x="6914822"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31" name="5"/>
            <p:cNvSpPr/>
            <p:nvPr/>
          </p:nvSpPr>
          <p:spPr>
            <a:xfrm>
              <a:off x="9409293"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1032" name="The_quick_"/>
            <p:cNvSpPr/>
            <p:nvPr/>
          </p:nvSpPr>
          <p:spPr>
            <a:xfrm>
              <a:off x="0" y="4869601"/>
              <a:ext cx="2997302"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033" name="brown_"/>
            <p:cNvSpPr/>
            <p:nvPr/>
          </p:nvSpPr>
          <p:spPr>
            <a:xfrm>
              <a:off x="3638351" y="4869601"/>
              <a:ext cx="2010360"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034" name="fox_jumps_over_the_"/>
            <p:cNvSpPr/>
            <p:nvPr/>
          </p:nvSpPr>
          <p:spPr>
            <a:xfrm>
              <a:off x="3321001" y="6335717"/>
              <a:ext cx="5443628"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035" name="lazy_"/>
            <p:cNvSpPr/>
            <p:nvPr/>
          </p:nvSpPr>
          <p:spPr>
            <a:xfrm>
              <a:off x="9357365" y="6335717"/>
              <a:ext cx="1439774"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036" name="dog"/>
            <p:cNvSpPr/>
            <p:nvPr/>
          </p:nvSpPr>
          <p:spPr>
            <a:xfrm>
              <a:off x="11734338" y="4869601"/>
              <a:ext cx="1067309"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grpSp>
      <p:sp>
        <p:nvSpPr>
          <p:cNvPr id="1038" name="// Note: Assumes 1-based indexing.…"/>
          <p:cNvSpPr/>
          <p:nvPr/>
        </p:nvSpPr>
        <p:spPr>
          <a:xfrm>
            <a:off x="97559" y="1792205"/>
            <a:ext cx="11685164" cy="55245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6200" tIns="76200" rIns="76200" bIns="76200" anchor="ctr"/>
          <a:lstStyle/>
          <a:p>
            <a:pPr algn="l" defTabSz="685800">
              <a:defRPr i="1" sz="3000">
                <a:solidFill>
                  <a:srgbClr val="808080"/>
                </a:solidFill>
                <a:latin typeface="Courier"/>
                <a:ea typeface="Courier"/>
                <a:cs typeface="Courier"/>
                <a:sym typeface="Courier"/>
              </a:defRPr>
            </a:pPr>
            <a:r>
              <a:rPr i="0">
                <a:solidFill>
                  <a:srgbClr val="252525"/>
                </a:solidFill>
              </a:rPr>
              <a:t> </a:t>
            </a:r>
            <a:r>
              <a:t>// Note: Assumes 1-based indexing.</a:t>
            </a:r>
            <a:endParaRPr i="0">
              <a:solidFill>
                <a:srgbClr val="252525"/>
              </a:solidFill>
            </a:endParaRPr>
          </a:p>
          <a:p>
            <a:pPr algn="l" defTabSz="685800">
              <a:defRPr sz="3000">
                <a:solidFill>
                  <a:srgbClr val="252525"/>
                </a:solidFill>
                <a:latin typeface="Courier"/>
                <a:ea typeface="Courier"/>
                <a:cs typeface="Courier"/>
                <a:sym typeface="Courier"/>
              </a:defRPr>
            </a:pPr>
            <a:r>
              <a:t> </a:t>
            </a:r>
            <a:r>
              <a:rPr b="1"/>
              <a:t>function</a:t>
            </a:r>
            <a:r>
              <a:t> </a:t>
            </a:r>
            <a:r>
              <a:rPr b="1"/>
              <a:t>index</a:t>
            </a:r>
            <a:r>
              <a:rPr>
                <a:solidFill>
                  <a:srgbClr val="009900"/>
                </a:solidFill>
              </a:rPr>
              <a:t>(</a:t>
            </a:r>
            <a:r>
              <a:t>RopeNode node</a:t>
            </a:r>
            <a:r>
              <a:rPr>
                <a:solidFill>
                  <a:srgbClr val="010E66"/>
                </a:solidFill>
              </a:rPr>
              <a:t>,</a:t>
            </a:r>
            <a:r>
              <a:t> </a:t>
            </a:r>
            <a:r>
              <a:rPr b="1">
                <a:solidFill>
                  <a:srgbClr val="010E66"/>
                </a:solidFill>
              </a:rPr>
              <a:t>integer</a:t>
            </a:r>
            <a:r>
              <a:t> i</a:t>
            </a:r>
            <a:r>
              <a:rPr>
                <a:solidFill>
                  <a:srgbClr val="009900"/>
                </a:solidFill>
              </a:rPr>
              <a:t>)</a:t>
            </a:r>
          </a:p>
          <a:p>
            <a:pPr algn="l" defTabSz="685800">
              <a:defRPr sz="3000">
                <a:solidFill>
                  <a:srgbClr val="252525"/>
                </a:solidFill>
                <a:latin typeface="Courier"/>
                <a:ea typeface="Courier"/>
                <a:cs typeface="Courier"/>
                <a:sym typeface="Courier"/>
              </a:defRPr>
            </a:pPr>
            <a:r>
              <a:t>     </a:t>
            </a:r>
            <a:r>
              <a:rPr b="1"/>
              <a:t>if</a:t>
            </a:r>
            <a:r>
              <a:t> node</a:t>
            </a:r>
            <a:r>
              <a:rPr>
                <a:solidFill>
                  <a:srgbClr val="010E66"/>
                </a:solidFill>
              </a:rPr>
              <a:t>.</a:t>
            </a:r>
            <a:r>
              <a:rPr>
                <a:solidFill>
                  <a:srgbClr val="006600"/>
                </a:solidFill>
              </a:rPr>
              <a:t>weight</a:t>
            </a:r>
            <a:r>
              <a:t> &lt; i </a:t>
            </a:r>
            <a:r>
              <a:rPr b="1"/>
              <a:t>then</a:t>
            </a:r>
          </a:p>
          <a:p>
            <a:pPr algn="l" defTabSz="685800">
              <a:defRPr sz="3000">
                <a:solidFill>
                  <a:srgbClr val="252525"/>
                </a:solidFill>
                <a:latin typeface="Courier"/>
                <a:ea typeface="Courier"/>
                <a:cs typeface="Courier"/>
                <a:sym typeface="Courier"/>
              </a:defRPr>
            </a:pPr>
            <a:r>
              <a:t>         return </a:t>
            </a:r>
            <a:r>
              <a:rPr b="1"/>
              <a:t>index</a:t>
            </a:r>
            <a:r>
              <a:rPr>
                <a:solidFill>
                  <a:srgbClr val="009900"/>
                </a:solidFill>
              </a:rPr>
              <a:t>(</a:t>
            </a:r>
            <a:r>
              <a:t>node</a:t>
            </a:r>
            <a:r>
              <a:rPr>
                <a:solidFill>
                  <a:srgbClr val="010E66"/>
                </a:solidFill>
              </a:rPr>
              <a:t>.</a:t>
            </a:r>
            <a:r>
              <a:rPr>
                <a:solidFill>
                  <a:srgbClr val="006600"/>
                </a:solidFill>
              </a:rPr>
              <a:t>right</a:t>
            </a:r>
            <a:r>
              <a:rPr>
                <a:solidFill>
                  <a:srgbClr val="010E66"/>
                </a:solidFill>
              </a:rPr>
              <a:t>,</a:t>
            </a:r>
            <a:r>
              <a:t> i </a:t>
            </a:r>
            <a:r>
              <a:rPr>
                <a:solidFill>
                  <a:srgbClr val="010E66"/>
                </a:solidFill>
              </a:rPr>
              <a:t>-</a:t>
            </a:r>
            <a:r>
              <a:t> node</a:t>
            </a:r>
            <a:r>
              <a:rPr>
                <a:solidFill>
                  <a:srgbClr val="010E66"/>
                </a:solidFill>
              </a:rPr>
              <a:t>.</a:t>
            </a:r>
            <a:r>
              <a:rPr>
                <a:solidFill>
                  <a:srgbClr val="006600"/>
                </a:solidFill>
              </a:rPr>
              <a:t>weight</a:t>
            </a:r>
            <a:r>
              <a:rPr>
                <a:solidFill>
                  <a:srgbClr val="009900"/>
                </a:solidFill>
              </a:rPr>
              <a:t>)</a:t>
            </a:r>
          </a:p>
          <a:p>
            <a:pPr algn="l" defTabSz="685800">
              <a:defRPr sz="3000">
                <a:solidFill>
                  <a:srgbClr val="252525"/>
                </a:solidFill>
                <a:latin typeface="Courier"/>
                <a:ea typeface="Courier"/>
                <a:cs typeface="Courier"/>
                <a:sym typeface="Courier"/>
              </a:defRPr>
            </a:pPr>
            <a:r>
              <a:t>     </a:t>
            </a:r>
            <a:r>
              <a:rPr b="1"/>
              <a:t>else</a:t>
            </a:r>
          </a:p>
          <a:p>
            <a:pPr algn="l" defTabSz="685800">
              <a:defRPr sz="3000">
                <a:solidFill>
                  <a:srgbClr val="252525"/>
                </a:solidFill>
                <a:latin typeface="Courier"/>
                <a:ea typeface="Courier"/>
                <a:cs typeface="Courier"/>
                <a:sym typeface="Courier"/>
              </a:defRPr>
            </a:pPr>
            <a:r>
              <a:t>         </a:t>
            </a:r>
            <a:r>
              <a:rPr b="1"/>
              <a:t>if</a:t>
            </a:r>
            <a:r>
              <a:t> exists</a:t>
            </a:r>
            <a:r>
              <a:rPr>
                <a:solidFill>
                  <a:srgbClr val="009900"/>
                </a:solidFill>
              </a:rPr>
              <a:t>(</a:t>
            </a:r>
            <a:r>
              <a:t>node</a:t>
            </a:r>
            <a:r>
              <a:rPr>
                <a:solidFill>
                  <a:srgbClr val="010E66"/>
                </a:solidFill>
              </a:rPr>
              <a:t>.</a:t>
            </a:r>
            <a:r>
              <a:rPr>
                <a:solidFill>
                  <a:srgbClr val="006600"/>
                </a:solidFill>
              </a:rPr>
              <a:t>left</a:t>
            </a:r>
            <a:r>
              <a:rPr>
                <a:solidFill>
                  <a:srgbClr val="009900"/>
                </a:solidFill>
              </a:rPr>
              <a:t>)</a:t>
            </a:r>
            <a:r>
              <a:t> </a:t>
            </a:r>
            <a:r>
              <a:rPr b="1"/>
              <a:t>then</a:t>
            </a:r>
          </a:p>
          <a:p>
            <a:pPr algn="l" defTabSz="685800">
              <a:defRPr sz="3000">
                <a:solidFill>
                  <a:srgbClr val="252525"/>
                </a:solidFill>
                <a:latin typeface="Courier"/>
                <a:ea typeface="Courier"/>
                <a:cs typeface="Courier"/>
                <a:sym typeface="Courier"/>
              </a:defRPr>
            </a:pPr>
            <a:r>
              <a:t>             return </a:t>
            </a:r>
            <a:r>
              <a:rPr b="1"/>
              <a:t>index</a:t>
            </a:r>
            <a:r>
              <a:rPr>
                <a:solidFill>
                  <a:srgbClr val="009900"/>
                </a:solidFill>
              </a:rPr>
              <a:t>(</a:t>
            </a:r>
            <a:r>
              <a:t>node</a:t>
            </a:r>
            <a:r>
              <a:rPr>
                <a:solidFill>
                  <a:srgbClr val="010E66"/>
                </a:solidFill>
              </a:rPr>
              <a:t>.</a:t>
            </a:r>
            <a:r>
              <a:rPr>
                <a:solidFill>
                  <a:srgbClr val="006600"/>
                </a:solidFill>
              </a:rPr>
              <a:t>left</a:t>
            </a:r>
            <a:r>
              <a:rPr>
                <a:solidFill>
                  <a:srgbClr val="010E66"/>
                </a:solidFill>
              </a:rPr>
              <a:t>,</a:t>
            </a:r>
            <a:r>
              <a:t> i</a:t>
            </a:r>
            <a:r>
              <a:rPr>
                <a:solidFill>
                  <a:srgbClr val="009900"/>
                </a:solidFill>
              </a:rPr>
              <a:t>)</a:t>
            </a:r>
          </a:p>
          <a:p>
            <a:pPr algn="l" defTabSz="685800">
              <a:defRPr sz="3000">
                <a:solidFill>
                  <a:srgbClr val="252525"/>
                </a:solidFill>
                <a:latin typeface="Courier"/>
                <a:ea typeface="Courier"/>
                <a:cs typeface="Courier"/>
                <a:sym typeface="Courier"/>
              </a:defRPr>
            </a:pPr>
            <a:r>
              <a:t>         </a:t>
            </a:r>
            <a:r>
              <a:rPr b="1"/>
              <a:t>else</a:t>
            </a:r>
          </a:p>
          <a:p>
            <a:pPr algn="l" defTabSz="685800">
              <a:defRPr sz="3000">
                <a:solidFill>
                  <a:srgbClr val="252525"/>
                </a:solidFill>
                <a:latin typeface="Courier"/>
                <a:ea typeface="Courier"/>
                <a:cs typeface="Courier"/>
                <a:sym typeface="Courier"/>
              </a:defRPr>
            </a:pPr>
            <a:r>
              <a:t>             return node</a:t>
            </a:r>
            <a:r>
              <a:rPr>
                <a:solidFill>
                  <a:srgbClr val="010E66"/>
                </a:solidFill>
              </a:rPr>
              <a:t>.</a:t>
            </a:r>
            <a:r>
              <a:rPr b="1">
                <a:solidFill>
                  <a:srgbClr val="010E66"/>
                </a:solidFill>
              </a:rPr>
              <a:t>string</a:t>
            </a:r>
            <a:r>
              <a:rPr>
                <a:solidFill>
                  <a:srgbClr val="009900"/>
                </a:solidFill>
              </a:rPr>
              <a:t>[</a:t>
            </a:r>
            <a:r>
              <a:t>i</a:t>
            </a:r>
            <a:r>
              <a:rPr>
                <a:solidFill>
                  <a:srgbClr val="009900"/>
                </a:solidFill>
              </a:rPr>
              <a:t>]</a:t>
            </a:r>
          </a:p>
          <a:p>
            <a:pPr algn="l" defTabSz="685800">
              <a:defRPr sz="3000">
                <a:solidFill>
                  <a:srgbClr val="252525"/>
                </a:solidFill>
                <a:latin typeface="Courier"/>
                <a:ea typeface="Courier"/>
                <a:cs typeface="Courier"/>
                <a:sym typeface="Courier"/>
              </a:defRPr>
            </a:pPr>
            <a:r>
              <a:t>         endif</a:t>
            </a:r>
          </a:p>
          <a:p>
            <a:pPr algn="l" defTabSz="685800">
              <a:defRPr sz="3000">
                <a:solidFill>
                  <a:srgbClr val="252525"/>
                </a:solidFill>
                <a:latin typeface="Courier"/>
                <a:ea typeface="Courier"/>
                <a:cs typeface="Courier"/>
                <a:sym typeface="Courier"/>
              </a:defRPr>
            </a:pPr>
            <a:r>
              <a:t>     endif</a:t>
            </a:r>
          </a:p>
          <a:p>
            <a:pPr algn="l" defTabSz="685800">
              <a:defRPr b="1" sz="3000">
                <a:solidFill>
                  <a:srgbClr val="252525"/>
                </a:solidFill>
                <a:latin typeface="Courier"/>
                <a:ea typeface="Courier"/>
                <a:cs typeface="Courier"/>
                <a:sym typeface="Courier"/>
              </a:defRPr>
            </a:pPr>
            <a:r>
              <a:rPr b="0"/>
              <a:t> </a:t>
            </a:r>
            <a:r>
              <a:t>end</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42" name="Ropes: Concatenate(S1,S2)…"/>
          <p:cNvSpPr/>
          <p:nvPr>
            <p:ph type="title"/>
          </p:nvPr>
        </p:nvSpPr>
        <p:spPr>
          <a:xfrm>
            <a:off x="-109811" y="378970"/>
            <a:ext cx="11163396" cy="7610897"/>
          </a:xfrm>
          <a:prstGeom prst="rect">
            <a:avLst/>
          </a:prstGeom>
        </p:spPr>
        <p:txBody>
          <a:bodyPr anchor="t"/>
          <a:lstStyle/>
          <a:p>
            <a:pPr>
              <a:defRPr sz="5600"/>
            </a:pPr>
            <a:r>
              <a:t>Ropes: Concatenate(S1,S2)</a:t>
            </a:r>
          </a:p>
          <a:p>
            <a:pPr>
              <a:defRPr sz="5600"/>
            </a:pPr>
            <a:r>
              <a:t>Time: O(1) (or O(log N) time to compute the root weight)</a:t>
            </a:r>
          </a:p>
          <a:p>
            <a:pPr>
              <a:defRPr sz="5600"/>
            </a:pPr>
          </a:p>
          <a:p>
            <a:pPr>
              <a:defRPr sz="5600"/>
            </a:pPr>
            <a:r>
              <a:t>Simply create a new root node, with left=S1 and right=S2.</a:t>
            </a:r>
            <a:endParaRPr sz="4600"/>
          </a:p>
        </p:txBody>
      </p:sp>
      <p:pic>
        <p:nvPicPr>
          <p:cNvPr id="1043" name="pasted-image.png" descr="pasted-image.png"/>
          <p:cNvPicPr>
            <a:picLocks noChangeAspect="1"/>
          </p:cNvPicPr>
          <p:nvPr/>
        </p:nvPicPr>
        <p:blipFill>
          <a:blip r:embed="rId3">
            <a:extLst/>
          </a:blip>
          <a:stretch>
            <a:fillRect/>
          </a:stretch>
        </p:blipFill>
        <p:spPr>
          <a:xfrm>
            <a:off x="12202017" y="79459"/>
            <a:ext cx="10369671" cy="8209919"/>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47" name="Ropes: Split(i,S)…"/>
          <p:cNvSpPr/>
          <p:nvPr>
            <p:ph type="title"/>
          </p:nvPr>
        </p:nvSpPr>
        <p:spPr>
          <a:xfrm>
            <a:off x="-109811" y="378970"/>
            <a:ext cx="11163396" cy="7610897"/>
          </a:xfrm>
          <a:prstGeom prst="rect">
            <a:avLst/>
          </a:prstGeom>
        </p:spPr>
        <p:txBody>
          <a:bodyPr anchor="t"/>
          <a:lstStyle/>
          <a:p>
            <a:pPr>
              <a:defRPr sz="5600"/>
            </a:pPr>
            <a:r>
              <a:t>Ropes: Split(i,S)</a:t>
            </a:r>
          </a:p>
          <a:p>
            <a:pPr>
              <a:defRPr sz="5600"/>
            </a:pPr>
          </a:p>
          <a:p>
            <a:pPr>
              <a:defRPr sz="4800"/>
            </a:pPr>
            <a:r>
              <a:t>split the string S into two new strings S1 and S2, S1 = C</a:t>
            </a:r>
            <a:r>
              <a:rPr baseline="-5999"/>
              <a:t>1</a:t>
            </a:r>
            <a:r>
              <a:t>, …, C</a:t>
            </a:r>
            <a:r>
              <a:rPr baseline="-5999"/>
              <a:t>i</a:t>
            </a:r>
            <a:r>
              <a:t> and S2 = C</a:t>
            </a:r>
            <a:r>
              <a:rPr baseline="-5999"/>
              <a:t>i + 1</a:t>
            </a:r>
            <a:r>
              <a:t>, …, C</a:t>
            </a:r>
            <a:r>
              <a:rPr baseline="-5999"/>
              <a:t>m</a:t>
            </a:r>
            <a:r>
              <a:t>.</a:t>
            </a:r>
          </a:p>
          <a:p>
            <a:pPr>
              <a:defRPr sz="4800"/>
            </a:pPr>
            <a:r>
              <a:t>Time complexity: O(log N)</a:t>
            </a:r>
            <a:endParaRPr sz="4600"/>
          </a:p>
          <a:p>
            <a:pPr>
              <a:defRPr sz="4800"/>
            </a:pPr>
            <a:endParaRPr sz="4600"/>
          </a:p>
          <a:p>
            <a:pPr>
              <a:defRPr sz="4800"/>
            </a:pPr>
            <a:r>
              <a:rPr sz="4600"/>
              <a:t>(step 1: split)</a:t>
            </a:r>
          </a:p>
        </p:txBody>
      </p:sp>
      <p:pic>
        <p:nvPicPr>
          <p:cNvPr id="1048" name="pasted-image.png" descr="pasted-image.png"/>
          <p:cNvPicPr>
            <a:picLocks noChangeAspect="1"/>
          </p:cNvPicPr>
          <p:nvPr/>
        </p:nvPicPr>
        <p:blipFill>
          <a:blip r:embed="rId3">
            <a:extLst/>
          </a:blip>
          <a:stretch>
            <a:fillRect/>
          </a:stretch>
        </p:blipFill>
        <p:spPr>
          <a:xfrm>
            <a:off x="8927495" y="572910"/>
            <a:ext cx="14977835" cy="7223016"/>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52" name="Ropes: Split(i,S)…"/>
          <p:cNvSpPr/>
          <p:nvPr>
            <p:ph type="title"/>
          </p:nvPr>
        </p:nvSpPr>
        <p:spPr>
          <a:xfrm>
            <a:off x="-109811" y="378970"/>
            <a:ext cx="11163396" cy="7610897"/>
          </a:xfrm>
          <a:prstGeom prst="rect">
            <a:avLst/>
          </a:prstGeom>
        </p:spPr>
        <p:txBody>
          <a:bodyPr anchor="t"/>
          <a:lstStyle/>
          <a:p>
            <a:pPr>
              <a:defRPr sz="5600"/>
            </a:pPr>
            <a:r>
              <a:t>Ropes: Split(i,S)</a:t>
            </a:r>
          </a:p>
          <a:p>
            <a:pPr>
              <a:defRPr sz="5600"/>
            </a:pPr>
          </a:p>
          <a:p>
            <a:pPr>
              <a:defRPr sz="4800"/>
            </a:pPr>
            <a:r>
              <a:t>split the string S into two new strings S1 and S2, S1 = C</a:t>
            </a:r>
            <a:r>
              <a:rPr baseline="-5999"/>
              <a:t>1</a:t>
            </a:r>
            <a:r>
              <a:t>, …, C</a:t>
            </a:r>
            <a:r>
              <a:rPr baseline="-5999"/>
              <a:t>i</a:t>
            </a:r>
            <a:r>
              <a:t> and S2 = C</a:t>
            </a:r>
            <a:r>
              <a:rPr baseline="-5999"/>
              <a:t>i + 1</a:t>
            </a:r>
            <a:r>
              <a:t>, …, C</a:t>
            </a:r>
            <a:r>
              <a:rPr baseline="-5999"/>
              <a:t>m</a:t>
            </a:r>
            <a:r>
              <a:t>.</a:t>
            </a:r>
          </a:p>
          <a:p>
            <a:pPr>
              <a:defRPr sz="4800"/>
            </a:pPr>
            <a:r>
              <a:t>Time complexity: O(log N)</a:t>
            </a:r>
            <a:endParaRPr sz="4600"/>
          </a:p>
          <a:p>
            <a:pPr>
              <a:defRPr sz="4800"/>
            </a:pPr>
            <a:endParaRPr sz="4600"/>
          </a:p>
          <a:p>
            <a:pPr>
              <a:defRPr sz="4800"/>
            </a:pPr>
            <a:r>
              <a:rPr sz="4600"/>
              <a:t>(step 2: update left (node D),</a:t>
            </a:r>
            <a:endParaRPr sz="4600"/>
          </a:p>
          <a:p>
            <a:pPr>
              <a:defRPr sz="4800"/>
            </a:pPr>
            <a:r>
              <a:rPr sz="4600"/>
              <a:t>and elements on right still need </a:t>
            </a:r>
            <a:endParaRPr sz="4600"/>
          </a:p>
          <a:p>
            <a:pPr>
              <a:defRPr sz="4800"/>
            </a:pPr>
            <a:r>
              <a:rPr sz="4600"/>
              <a:t>to be combined)</a:t>
            </a:r>
          </a:p>
        </p:txBody>
      </p:sp>
      <p:pic>
        <p:nvPicPr>
          <p:cNvPr id="1053" name="pasted-image.png" descr="pasted-image.png"/>
          <p:cNvPicPr>
            <a:picLocks noChangeAspect="1"/>
          </p:cNvPicPr>
          <p:nvPr/>
        </p:nvPicPr>
        <p:blipFill>
          <a:blip r:embed="rId3">
            <a:extLst/>
          </a:blip>
          <a:stretch>
            <a:fillRect/>
          </a:stretch>
        </p:blipFill>
        <p:spPr>
          <a:xfrm>
            <a:off x="9118945" y="1012151"/>
            <a:ext cx="14786385" cy="6953216"/>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57" name="Ropes: Split(i,S)…"/>
          <p:cNvSpPr/>
          <p:nvPr>
            <p:ph type="title"/>
          </p:nvPr>
        </p:nvSpPr>
        <p:spPr>
          <a:xfrm>
            <a:off x="-109811" y="378970"/>
            <a:ext cx="11163396" cy="7610897"/>
          </a:xfrm>
          <a:prstGeom prst="rect">
            <a:avLst/>
          </a:prstGeom>
        </p:spPr>
        <p:txBody>
          <a:bodyPr anchor="t"/>
          <a:lstStyle/>
          <a:p>
            <a:pPr>
              <a:defRPr sz="5600"/>
            </a:pPr>
            <a:r>
              <a:t>Ropes: Split(i,S)</a:t>
            </a:r>
          </a:p>
          <a:p>
            <a:pPr>
              <a:defRPr sz="5600"/>
            </a:pPr>
          </a:p>
          <a:p>
            <a:pPr>
              <a:defRPr sz="4800"/>
            </a:pPr>
            <a:r>
              <a:t>split the string S into two new strings S1 and S2, S1 = C1, …, Ci and S2 = C</a:t>
            </a:r>
            <a:r>
              <a:rPr baseline="-5999"/>
              <a:t>i + 1</a:t>
            </a:r>
            <a:r>
              <a:t>, …, C</a:t>
            </a:r>
            <a:r>
              <a:rPr baseline="-5999"/>
              <a:t>m</a:t>
            </a:r>
            <a:r>
              <a:t>.</a:t>
            </a:r>
          </a:p>
          <a:p>
            <a:pPr>
              <a:defRPr sz="4800"/>
            </a:pPr>
            <a:r>
              <a:t>Time complexity: O(log N)</a:t>
            </a:r>
            <a:endParaRPr sz="4600"/>
          </a:p>
          <a:p>
            <a:pPr>
              <a:defRPr sz="4800"/>
            </a:pPr>
            <a:endParaRPr sz="4600"/>
          </a:p>
          <a:p>
            <a:pPr>
              <a:defRPr sz="4800"/>
            </a:pPr>
            <a:r>
              <a:rPr sz="4600"/>
              <a:t>(step 3: combine with new root</a:t>
            </a:r>
            <a:endParaRPr sz="4600"/>
          </a:p>
          <a:p>
            <a:pPr>
              <a:defRPr sz="4800"/>
            </a:pPr>
            <a:r>
              <a:rPr sz="4600"/>
              <a:t>P for right side)</a:t>
            </a:r>
            <a:endParaRPr sz="4600"/>
          </a:p>
          <a:p>
            <a:pPr>
              <a:defRPr sz="4800"/>
            </a:pPr>
            <a:r>
              <a:rPr sz="4600"/>
              <a:t>(may need to balance)</a:t>
            </a:r>
          </a:p>
        </p:txBody>
      </p:sp>
      <p:pic>
        <p:nvPicPr>
          <p:cNvPr id="1058" name="pasted-image.png" descr="pasted-image.png"/>
          <p:cNvPicPr>
            <a:picLocks noChangeAspect="1"/>
          </p:cNvPicPr>
          <p:nvPr/>
        </p:nvPicPr>
        <p:blipFill>
          <a:blip r:embed="rId3">
            <a:extLst/>
          </a:blip>
          <a:stretch>
            <a:fillRect/>
          </a:stretch>
        </p:blipFill>
        <p:spPr>
          <a:xfrm>
            <a:off x="9480122" y="951385"/>
            <a:ext cx="14087324" cy="6466067"/>
          </a:xfrm>
          <a:prstGeom prst="rect">
            <a:avLst/>
          </a:prstGeom>
          <a:ln w="12700">
            <a:miter lim="400000"/>
          </a:ln>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62" name="Ropes: Insert(i,S’)…"/>
          <p:cNvSpPr/>
          <p:nvPr>
            <p:ph type="title"/>
          </p:nvPr>
        </p:nvSpPr>
        <p:spPr>
          <a:xfrm>
            <a:off x="-109811" y="378970"/>
            <a:ext cx="11163396" cy="7610897"/>
          </a:xfrm>
          <a:prstGeom prst="rect">
            <a:avLst/>
          </a:prstGeom>
        </p:spPr>
        <p:txBody>
          <a:bodyPr anchor="t"/>
          <a:lstStyle/>
          <a:p>
            <a:pPr>
              <a:defRPr sz="5600"/>
            </a:pPr>
            <a:r>
              <a:t>Ropes: Insert(i,S’)</a:t>
            </a:r>
          </a:p>
          <a:p>
            <a:pPr>
              <a:defRPr sz="5600"/>
            </a:pPr>
          </a:p>
          <a:p>
            <a:pPr>
              <a:defRPr sz="4800"/>
            </a:pPr>
            <a:r>
              <a:t>insert the string S’ beginning at position i in the string s, to form a new string C</a:t>
            </a:r>
            <a:r>
              <a:rPr baseline="-5999" sz="4600"/>
              <a:t>1</a:t>
            </a:r>
            <a:r>
              <a:t>, …, C</a:t>
            </a:r>
            <a:r>
              <a:rPr baseline="-5999"/>
              <a:t>i</a:t>
            </a:r>
            <a:r>
              <a:t>, S’, C</a:t>
            </a:r>
            <a:r>
              <a:rPr baseline="-5999"/>
              <a:t>i + 1</a:t>
            </a:r>
            <a:r>
              <a:t>, …, C</a:t>
            </a:r>
            <a:r>
              <a:rPr baseline="-5999"/>
              <a:t>m</a:t>
            </a:r>
            <a:r>
              <a:t>.</a:t>
            </a:r>
          </a:p>
          <a:p>
            <a:pPr>
              <a:defRPr sz="4800"/>
            </a:pPr>
            <a:r>
              <a:t>Time complexity: O(log N).</a:t>
            </a:r>
          </a:p>
          <a:p>
            <a:pPr>
              <a:defRPr sz="4800"/>
            </a:pPr>
          </a:p>
          <a:p>
            <a:pPr>
              <a:defRPr sz="4800"/>
            </a:pPr>
            <a:r>
              <a:t>Can be done by a Split() and two Concat() operations</a:t>
            </a:r>
          </a:p>
        </p:txBody>
      </p:sp>
      <p:grpSp>
        <p:nvGrpSpPr>
          <p:cNvPr id="1085" name="Group"/>
          <p:cNvGrpSpPr/>
          <p:nvPr/>
        </p:nvGrpSpPr>
        <p:grpSpPr>
          <a:xfrm>
            <a:off x="10900161" y="525851"/>
            <a:ext cx="12911619" cy="7207650"/>
            <a:chOff x="0" y="0"/>
            <a:chExt cx="12911618" cy="7207648"/>
          </a:xfrm>
        </p:grpSpPr>
        <p:sp>
          <p:nvSpPr>
            <p:cNvPr id="1063" name="Line"/>
            <p:cNvSpPr/>
            <p:nvPr/>
          </p:nvSpPr>
          <p:spPr>
            <a:xfrm flipH="1">
              <a:off x="3327569" y="667828"/>
              <a:ext cx="4626794" cy="161783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64" name="Line"/>
            <p:cNvSpPr/>
            <p:nvPr/>
          </p:nvSpPr>
          <p:spPr>
            <a:xfrm>
              <a:off x="7707914" y="801178"/>
              <a:ext cx="2365452" cy="1481519"/>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65" name="Line"/>
            <p:cNvSpPr/>
            <p:nvPr/>
          </p:nvSpPr>
          <p:spPr>
            <a:xfrm flipH="1">
              <a:off x="1501825" y="2244485"/>
              <a:ext cx="1812696" cy="19760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66" name="Line"/>
            <p:cNvSpPr/>
            <p:nvPr/>
          </p:nvSpPr>
          <p:spPr>
            <a:xfrm>
              <a:off x="3369783" y="2188413"/>
              <a:ext cx="1342255" cy="1925075"/>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67" name="Line"/>
            <p:cNvSpPr/>
            <p:nvPr/>
          </p:nvSpPr>
          <p:spPr>
            <a:xfrm flipH="1">
              <a:off x="8811232" y="2233702"/>
              <a:ext cx="1301207" cy="19076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68" name="Line"/>
            <p:cNvSpPr/>
            <p:nvPr/>
          </p:nvSpPr>
          <p:spPr>
            <a:xfrm>
              <a:off x="10064184" y="2100172"/>
              <a:ext cx="2416510" cy="2112231"/>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69" name="Line"/>
            <p:cNvSpPr/>
            <p:nvPr/>
          </p:nvSpPr>
          <p:spPr>
            <a:xfrm>
              <a:off x="8897459" y="4038959"/>
              <a:ext cx="1188594" cy="1737072"/>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70" name="Line"/>
            <p:cNvSpPr/>
            <p:nvPr/>
          </p:nvSpPr>
          <p:spPr>
            <a:xfrm flipH="1">
              <a:off x="7496781" y="3990706"/>
              <a:ext cx="1437701" cy="1873566"/>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71" name="16"/>
            <p:cNvSpPr/>
            <p:nvPr/>
          </p:nvSpPr>
          <p:spPr>
            <a:xfrm>
              <a:off x="7217466" y="0"/>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16</a:t>
              </a:r>
            </a:p>
          </p:txBody>
        </p:sp>
        <p:sp>
          <p:nvSpPr>
            <p:cNvPr id="1072" name="10"/>
            <p:cNvSpPr/>
            <p:nvPr/>
          </p:nvSpPr>
          <p:spPr>
            <a:xfrm>
              <a:off x="2688206" y="1570726"/>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73" name="24"/>
            <p:cNvSpPr/>
            <p:nvPr/>
          </p:nvSpPr>
          <p:spPr>
            <a:xfrm>
              <a:off x="9409293" y="1547722"/>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24</a:t>
              </a:r>
            </a:p>
          </p:txBody>
        </p:sp>
        <p:sp>
          <p:nvSpPr>
            <p:cNvPr id="1074" name="10"/>
            <p:cNvSpPr/>
            <p:nvPr/>
          </p:nvSpPr>
          <p:spPr>
            <a:xfrm>
              <a:off x="831370" y="3463505"/>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75" name="6"/>
            <p:cNvSpPr/>
            <p:nvPr/>
          </p:nvSpPr>
          <p:spPr>
            <a:xfrm>
              <a:off x="3975575" y="347019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1076" name="19"/>
            <p:cNvSpPr/>
            <p:nvPr/>
          </p:nvSpPr>
          <p:spPr>
            <a:xfrm>
              <a:off x="8265576"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77" name="3"/>
            <p:cNvSpPr/>
            <p:nvPr/>
          </p:nvSpPr>
          <p:spPr>
            <a:xfrm>
              <a:off x="11569357"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1078" name="19"/>
            <p:cNvSpPr/>
            <p:nvPr/>
          </p:nvSpPr>
          <p:spPr>
            <a:xfrm>
              <a:off x="6914822"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79" name="5"/>
            <p:cNvSpPr/>
            <p:nvPr/>
          </p:nvSpPr>
          <p:spPr>
            <a:xfrm>
              <a:off x="9409293"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1080" name="The_quick_"/>
            <p:cNvSpPr/>
            <p:nvPr/>
          </p:nvSpPr>
          <p:spPr>
            <a:xfrm>
              <a:off x="0" y="4869601"/>
              <a:ext cx="2997302"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081" name="brown_"/>
            <p:cNvSpPr/>
            <p:nvPr/>
          </p:nvSpPr>
          <p:spPr>
            <a:xfrm>
              <a:off x="3638351" y="4869601"/>
              <a:ext cx="2010360"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082" name="fox_jumps_over_the_"/>
            <p:cNvSpPr/>
            <p:nvPr/>
          </p:nvSpPr>
          <p:spPr>
            <a:xfrm>
              <a:off x="3321001" y="6335717"/>
              <a:ext cx="5443628"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083" name="lazy_"/>
            <p:cNvSpPr/>
            <p:nvPr/>
          </p:nvSpPr>
          <p:spPr>
            <a:xfrm>
              <a:off x="9357365" y="6335717"/>
              <a:ext cx="1439774"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084" name="dog"/>
            <p:cNvSpPr/>
            <p:nvPr/>
          </p:nvSpPr>
          <p:spPr>
            <a:xfrm>
              <a:off x="11734338" y="4869601"/>
              <a:ext cx="1067309"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gr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89" name="Ropes: Delete(i,j)…"/>
          <p:cNvSpPr/>
          <p:nvPr>
            <p:ph type="title"/>
          </p:nvPr>
        </p:nvSpPr>
        <p:spPr>
          <a:xfrm>
            <a:off x="-109811" y="378970"/>
            <a:ext cx="11163396" cy="7610897"/>
          </a:xfrm>
          <a:prstGeom prst="rect">
            <a:avLst/>
          </a:prstGeom>
        </p:spPr>
        <p:txBody>
          <a:bodyPr anchor="t"/>
          <a:lstStyle/>
          <a:p>
            <a:pPr>
              <a:defRPr sz="5600"/>
            </a:pPr>
            <a:r>
              <a:t>Ropes: Delete(i,j)</a:t>
            </a:r>
          </a:p>
          <a:p>
            <a:pPr>
              <a:defRPr sz="5600"/>
            </a:pPr>
          </a:p>
          <a:p>
            <a:pPr>
              <a:defRPr sz="4800"/>
            </a:pPr>
            <a:r>
              <a:t>delete the substring C</a:t>
            </a:r>
            <a:r>
              <a:rPr baseline="-5999"/>
              <a:t>i</a:t>
            </a:r>
            <a:r>
              <a:t>, …, C</a:t>
            </a:r>
            <a:r>
              <a:rPr baseline="-5999"/>
              <a:t>i + j − 1</a:t>
            </a:r>
            <a:r>
              <a:t>, from s to form a new string C</a:t>
            </a:r>
            <a:r>
              <a:rPr baseline="-5999"/>
              <a:t>1</a:t>
            </a:r>
            <a:r>
              <a:t>, …, C</a:t>
            </a:r>
            <a:r>
              <a:rPr baseline="-5999"/>
              <a:t>i − 1</a:t>
            </a:r>
            <a:r>
              <a:t>, C</a:t>
            </a:r>
            <a:r>
              <a:rPr baseline="-5999"/>
              <a:t>i + j</a:t>
            </a:r>
            <a:r>
              <a:t>, …, C</a:t>
            </a:r>
            <a:r>
              <a:rPr baseline="-5999"/>
              <a:t>m</a:t>
            </a:r>
            <a:r>
              <a:t>.</a:t>
            </a:r>
          </a:p>
          <a:p>
            <a:pPr>
              <a:defRPr sz="4800"/>
            </a:pPr>
            <a:r>
              <a:t>Time complexity: O(log N).</a:t>
            </a:r>
          </a:p>
          <a:p>
            <a:pPr>
              <a:defRPr sz="4800"/>
            </a:pPr>
          </a:p>
          <a:p>
            <a:pPr>
              <a:defRPr sz="4800"/>
            </a:pPr>
            <a:r>
              <a:t>Can be done by two Split() operations and one Concat() operation</a:t>
            </a:r>
          </a:p>
        </p:txBody>
      </p:sp>
      <p:grpSp>
        <p:nvGrpSpPr>
          <p:cNvPr id="1112" name="Group"/>
          <p:cNvGrpSpPr/>
          <p:nvPr/>
        </p:nvGrpSpPr>
        <p:grpSpPr>
          <a:xfrm>
            <a:off x="10900161" y="525851"/>
            <a:ext cx="12911619" cy="7207650"/>
            <a:chOff x="0" y="0"/>
            <a:chExt cx="12911618" cy="7207648"/>
          </a:xfrm>
        </p:grpSpPr>
        <p:sp>
          <p:nvSpPr>
            <p:cNvPr id="1090" name="Line"/>
            <p:cNvSpPr/>
            <p:nvPr/>
          </p:nvSpPr>
          <p:spPr>
            <a:xfrm flipH="1">
              <a:off x="3327569" y="667828"/>
              <a:ext cx="4626794" cy="161783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91" name="Line"/>
            <p:cNvSpPr/>
            <p:nvPr/>
          </p:nvSpPr>
          <p:spPr>
            <a:xfrm>
              <a:off x="7707914" y="801178"/>
              <a:ext cx="2365452" cy="1481519"/>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92" name="Line"/>
            <p:cNvSpPr/>
            <p:nvPr/>
          </p:nvSpPr>
          <p:spPr>
            <a:xfrm flipH="1">
              <a:off x="1501825" y="2244485"/>
              <a:ext cx="1812696" cy="19760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93" name="Line"/>
            <p:cNvSpPr/>
            <p:nvPr/>
          </p:nvSpPr>
          <p:spPr>
            <a:xfrm>
              <a:off x="3369783" y="2188413"/>
              <a:ext cx="1342255" cy="1925075"/>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94" name="Line"/>
            <p:cNvSpPr/>
            <p:nvPr/>
          </p:nvSpPr>
          <p:spPr>
            <a:xfrm flipH="1">
              <a:off x="8811232" y="2233702"/>
              <a:ext cx="1301207" cy="19076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95" name="Line"/>
            <p:cNvSpPr/>
            <p:nvPr/>
          </p:nvSpPr>
          <p:spPr>
            <a:xfrm>
              <a:off x="10064184" y="2100172"/>
              <a:ext cx="2416510" cy="2112231"/>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96" name="Line"/>
            <p:cNvSpPr/>
            <p:nvPr/>
          </p:nvSpPr>
          <p:spPr>
            <a:xfrm>
              <a:off x="8897459" y="4038959"/>
              <a:ext cx="1188594" cy="1737072"/>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97" name="Line"/>
            <p:cNvSpPr/>
            <p:nvPr/>
          </p:nvSpPr>
          <p:spPr>
            <a:xfrm flipH="1">
              <a:off x="7496781" y="3990706"/>
              <a:ext cx="1437701" cy="1873566"/>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98" name="16"/>
            <p:cNvSpPr/>
            <p:nvPr/>
          </p:nvSpPr>
          <p:spPr>
            <a:xfrm>
              <a:off x="7217466" y="0"/>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16</a:t>
              </a:r>
            </a:p>
          </p:txBody>
        </p:sp>
        <p:sp>
          <p:nvSpPr>
            <p:cNvPr id="1099" name="10"/>
            <p:cNvSpPr/>
            <p:nvPr/>
          </p:nvSpPr>
          <p:spPr>
            <a:xfrm>
              <a:off x="2688206" y="1570726"/>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100" name="24"/>
            <p:cNvSpPr/>
            <p:nvPr/>
          </p:nvSpPr>
          <p:spPr>
            <a:xfrm>
              <a:off x="9409293" y="1547722"/>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24</a:t>
              </a:r>
            </a:p>
          </p:txBody>
        </p:sp>
        <p:sp>
          <p:nvSpPr>
            <p:cNvPr id="1101" name="10"/>
            <p:cNvSpPr/>
            <p:nvPr/>
          </p:nvSpPr>
          <p:spPr>
            <a:xfrm>
              <a:off x="831370" y="3463505"/>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102" name="6"/>
            <p:cNvSpPr/>
            <p:nvPr/>
          </p:nvSpPr>
          <p:spPr>
            <a:xfrm>
              <a:off x="3975575" y="347019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1103" name="19"/>
            <p:cNvSpPr/>
            <p:nvPr/>
          </p:nvSpPr>
          <p:spPr>
            <a:xfrm>
              <a:off x="8265576"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104" name="3"/>
            <p:cNvSpPr/>
            <p:nvPr/>
          </p:nvSpPr>
          <p:spPr>
            <a:xfrm>
              <a:off x="11569357"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1105" name="19"/>
            <p:cNvSpPr/>
            <p:nvPr/>
          </p:nvSpPr>
          <p:spPr>
            <a:xfrm>
              <a:off x="6914822"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106" name="5"/>
            <p:cNvSpPr/>
            <p:nvPr/>
          </p:nvSpPr>
          <p:spPr>
            <a:xfrm>
              <a:off x="9409293"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1107" name="The_quick_"/>
            <p:cNvSpPr/>
            <p:nvPr/>
          </p:nvSpPr>
          <p:spPr>
            <a:xfrm>
              <a:off x="0" y="4869601"/>
              <a:ext cx="2997302"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108" name="brown_"/>
            <p:cNvSpPr/>
            <p:nvPr/>
          </p:nvSpPr>
          <p:spPr>
            <a:xfrm>
              <a:off x="3638351" y="4869601"/>
              <a:ext cx="2010360"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109" name="fox_jumps_over_the_"/>
            <p:cNvSpPr/>
            <p:nvPr/>
          </p:nvSpPr>
          <p:spPr>
            <a:xfrm>
              <a:off x="3321001" y="6335717"/>
              <a:ext cx="5443628"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110" name="lazy_"/>
            <p:cNvSpPr/>
            <p:nvPr/>
          </p:nvSpPr>
          <p:spPr>
            <a:xfrm>
              <a:off x="9357365" y="6335717"/>
              <a:ext cx="1439774"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111" name="dog"/>
            <p:cNvSpPr/>
            <p:nvPr/>
          </p:nvSpPr>
          <p:spPr>
            <a:xfrm>
              <a:off x="11734338" y="4869601"/>
              <a:ext cx="1067309"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gr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116" name="Ropes: Report(i,j)…"/>
          <p:cNvSpPr/>
          <p:nvPr>
            <p:ph type="title"/>
          </p:nvPr>
        </p:nvSpPr>
        <p:spPr>
          <a:xfrm>
            <a:off x="-109811" y="378970"/>
            <a:ext cx="11163396" cy="7610897"/>
          </a:xfrm>
          <a:prstGeom prst="rect">
            <a:avLst/>
          </a:prstGeom>
        </p:spPr>
        <p:txBody>
          <a:bodyPr anchor="t"/>
          <a:lstStyle/>
          <a:p>
            <a:pPr>
              <a:defRPr sz="5600"/>
            </a:pPr>
            <a:r>
              <a:t>Ropes: Report(i,j)</a:t>
            </a:r>
          </a:p>
          <a:p>
            <a:pPr>
              <a:defRPr sz="5600"/>
            </a:pPr>
          </a:p>
          <a:p>
            <a:pPr>
              <a:defRPr sz="4800"/>
            </a:pPr>
            <a:r>
              <a:t>output the string C</a:t>
            </a:r>
            <a:r>
              <a:rPr baseline="-5999"/>
              <a:t>i</a:t>
            </a:r>
            <a:r>
              <a:t>, …, C</a:t>
            </a:r>
            <a:r>
              <a:rPr baseline="-5999"/>
              <a:t>i + j − 1</a:t>
            </a:r>
            <a:r>
              <a:t>.</a:t>
            </a:r>
          </a:p>
          <a:p>
            <a:pPr>
              <a:defRPr sz="4800"/>
            </a:pPr>
            <a:r>
              <a:t>Time complexity: O(j + log N)</a:t>
            </a:r>
          </a:p>
          <a:p>
            <a:pPr>
              <a:defRPr sz="4800"/>
            </a:pPr>
          </a:p>
          <a:p>
            <a:pPr>
              <a:defRPr sz="4800"/>
            </a:pPr>
            <a:r>
              <a:t>To report the string C</a:t>
            </a:r>
            <a:r>
              <a:rPr baseline="-5999"/>
              <a:t>i</a:t>
            </a:r>
            <a:r>
              <a:t>, …, C</a:t>
            </a:r>
            <a:r>
              <a:rPr baseline="-5999"/>
              <a:t>i + j − 1</a:t>
            </a:r>
            <a:r>
              <a:t>, output C</a:t>
            </a:r>
            <a:r>
              <a:rPr baseline="-5999"/>
              <a:t>i</a:t>
            </a:r>
            <a:r>
              <a:t>, …, C</a:t>
            </a:r>
            <a:r>
              <a:rPr baseline="-5999"/>
              <a:t>i + j − 1</a:t>
            </a:r>
            <a:r>
              <a:t> by doing an in-order traversal of T starting at the node that has the i</a:t>
            </a:r>
            <a:r>
              <a:rPr baseline="31999" sz="5000"/>
              <a:t>th</a:t>
            </a:r>
            <a:r>
              <a:t> element.</a:t>
            </a:r>
          </a:p>
        </p:txBody>
      </p:sp>
      <p:grpSp>
        <p:nvGrpSpPr>
          <p:cNvPr id="1139" name="Group"/>
          <p:cNvGrpSpPr/>
          <p:nvPr/>
        </p:nvGrpSpPr>
        <p:grpSpPr>
          <a:xfrm>
            <a:off x="10900161" y="525851"/>
            <a:ext cx="12911619" cy="7207650"/>
            <a:chOff x="0" y="0"/>
            <a:chExt cx="12911618" cy="7207648"/>
          </a:xfrm>
        </p:grpSpPr>
        <p:sp>
          <p:nvSpPr>
            <p:cNvPr id="1117" name="Line"/>
            <p:cNvSpPr/>
            <p:nvPr/>
          </p:nvSpPr>
          <p:spPr>
            <a:xfrm flipH="1">
              <a:off x="3327569" y="667828"/>
              <a:ext cx="4626794" cy="161783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18" name="Line"/>
            <p:cNvSpPr/>
            <p:nvPr/>
          </p:nvSpPr>
          <p:spPr>
            <a:xfrm>
              <a:off x="7707914" y="801178"/>
              <a:ext cx="2365452" cy="1481519"/>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19" name="Line"/>
            <p:cNvSpPr/>
            <p:nvPr/>
          </p:nvSpPr>
          <p:spPr>
            <a:xfrm flipH="1">
              <a:off x="1501825" y="2244485"/>
              <a:ext cx="1812696" cy="19760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20" name="Line"/>
            <p:cNvSpPr/>
            <p:nvPr/>
          </p:nvSpPr>
          <p:spPr>
            <a:xfrm>
              <a:off x="3369783" y="2188413"/>
              <a:ext cx="1342255" cy="1925075"/>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21" name="Line"/>
            <p:cNvSpPr/>
            <p:nvPr/>
          </p:nvSpPr>
          <p:spPr>
            <a:xfrm flipH="1">
              <a:off x="8811232" y="2233702"/>
              <a:ext cx="1301207" cy="19076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22" name="Line"/>
            <p:cNvSpPr/>
            <p:nvPr/>
          </p:nvSpPr>
          <p:spPr>
            <a:xfrm>
              <a:off x="10064184" y="2100172"/>
              <a:ext cx="2416510" cy="2112231"/>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23" name="Line"/>
            <p:cNvSpPr/>
            <p:nvPr/>
          </p:nvSpPr>
          <p:spPr>
            <a:xfrm>
              <a:off x="8897459" y="4038959"/>
              <a:ext cx="1188594" cy="1737072"/>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24" name="Line"/>
            <p:cNvSpPr/>
            <p:nvPr/>
          </p:nvSpPr>
          <p:spPr>
            <a:xfrm flipH="1">
              <a:off x="7496781" y="3990706"/>
              <a:ext cx="1437701" cy="1873566"/>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25" name="16"/>
            <p:cNvSpPr/>
            <p:nvPr/>
          </p:nvSpPr>
          <p:spPr>
            <a:xfrm>
              <a:off x="7217466" y="0"/>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16</a:t>
              </a:r>
            </a:p>
          </p:txBody>
        </p:sp>
        <p:sp>
          <p:nvSpPr>
            <p:cNvPr id="1126" name="10"/>
            <p:cNvSpPr/>
            <p:nvPr/>
          </p:nvSpPr>
          <p:spPr>
            <a:xfrm>
              <a:off x="2688206" y="1570726"/>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127" name="24"/>
            <p:cNvSpPr/>
            <p:nvPr/>
          </p:nvSpPr>
          <p:spPr>
            <a:xfrm>
              <a:off x="9409293" y="1547722"/>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24</a:t>
              </a:r>
            </a:p>
          </p:txBody>
        </p:sp>
        <p:sp>
          <p:nvSpPr>
            <p:cNvPr id="1128" name="10"/>
            <p:cNvSpPr/>
            <p:nvPr/>
          </p:nvSpPr>
          <p:spPr>
            <a:xfrm>
              <a:off x="831370" y="3463505"/>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129" name="6"/>
            <p:cNvSpPr/>
            <p:nvPr/>
          </p:nvSpPr>
          <p:spPr>
            <a:xfrm>
              <a:off x="3975575" y="347019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1130" name="19"/>
            <p:cNvSpPr/>
            <p:nvPr/>
          </p:nvSpPr>
          <p:spPr>
            <a:xfrm>
              <a:off x="8265576"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131" name="3"/>
            <p:cNvSpPr/>
            <p:nvPr/>
          </p:nvSpPr>
          <p:spPr>
            <a:xfrm>
              <a:off x="11569357"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1132" name="19"/>
            <p:cNvSpPr/>
            <p:nvPr/>
          </p:nvSpPr>
          <p:spPr>
            <a:xfrm>
              <a:off x="6914822"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133" name="5"/>
            <p:cNvSpPr/>
            <p:nvPr/>
          </p:nvSpPr>
          <p:spPr>
            <a:xfrm>
              <a:off x="9409293"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1134" name="The_quick_"/>
            <p:cNvSpPr/>
            <p:nvPr/>
          </p:nvSpPr>
          <p:spPr>
            <a:xfrm>
              <a:off x="0" y="4869601"/>
              <a:ext cx="2997302"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135" name="brown_"/>
            <p:cNvSpPr/>
            <p:nvPr/>
          </p:nvSpPr>
          <p:spPr>
            <a:xfrm>
              <a:off x="3638351" y="4869601"/>
              <a:ext cx="2010360"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136" name="fox_jumps_over_the_"/>
            <p:cNvSpPr/>
            <p:nvPr/>
          </p:nvSpPr>
          <p:spPr>
            <a:xfrm>
              <a:off x="3321001" y="6335717"/>
              <a:ext cx="5443628"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137" name="lazy_"/>
            <p:cNvSpPr/>
            <p:nvPr/>
          </p:nvSpPr>
          <p:spPr>
            <a:xfrm>
              <a:off x="9357365" y="6335717"/>
              <a:ext cx="1439774"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138" name="dog"/>
            <p:cNvSpPr/>
            <p:nvPr/>
          </p:nvSpPr>
          <p:spPr>
            <a:xfrm>
              <a:off x="11734338" y="4869601"/>
              <a:ext cx="1067309"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gr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143" name="Comparison: Ropes -vs- Strings (from Wikipedia)…"/>
          <p:cNvSpPr/>
          <p:nvPr>
            <p:ph type="title"/>
          </p:nvPr>
        </p:nvSpPr>
        <p:spPr>
          <a:xfrm>
            <a:off x="-109811" y="378970"/>
            <a:ext cx="23424249" cy="7610897"/>
          </a:xfrm>
          <a:prstGeom prst="rect">
            <a:avLst/>
          </a:prstGeom>
        </p:spPr>
        <p:txBody>
          <a:bodyPr anchor="t"/>
          <a:lstStyle/>
          <a:p>
            <a:pPr>
              <a:defRPr sz="5600"/>
            </a:pPr>
            <a:r>
              <a:t>Comparison: Ropes -vs- Strings (from Wikipedia)</a:t>
            </a:r>
          </a:p>
          <a:p>
            <a:pPr>
              <a:defRPr sz="4800"/>
            </a:pPr>
            <a:r>
              <a:t>Rope Advantages: </a:t>
            </a:r>
          </a:p>
          <a:p>
            <a:pPr>
              <a:defRPr sz="4800"/>
            </a:pPr>
            <a:r>
              <a:t>	•	Ropes enable much faster insertion and deletion of text than monolithic string arrays, on which operations have time complexity O(n).</a:t>
            </a:r>
          </a:p>
          <a:p>
            <a:pPr>
              <a:defRPr sz="4800"/>
            </a:pPr>
            <a:r>
              <a:t>	•	Ropes don't require O(n) extra memory when operated upon (arrays need that for copying operations)</a:t>
            </a:r>
          </a:p>
          <a:p>
            <a:pPr>
              <a:defRPr sz="4800"/>
            </a:pPr>
            <a:r>
              <a:t>	•	Ropes don't require large contiguous memory spaces.</a:t>
            </a:r>
          </a:p>
          <a:p>
            <a:pPr>
              <a:defRPr sz="4800"/>
            </a:pPr>
            <a:r>
              <a:t>	•	If only nondestructive versions of operations are used, rope is a persistent data structure. For the text editing program example, this leads to an easy support for multiple undo levels.</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147" name="Comparison: Ropes -vs- Strings (from Wikipedia)…"/>
          <p:cNvSpPr/>
          <p:nvPr>
            <p:ph type="title"/>
          </p:nvPr>
        </p:nvSpPr>
        <p:spPr>
          <a:xfrm>
            <a:off x="-109811" y="378970"/>
            <a:ext cx="23424249" cy="7610897"/>
          </a:xfrm>
          <a:prstGeom prst="rect">
            <a:avLst/>
          </a:prstGeom>
        </p:spPr>
        <p:txBody>
          <a:bodyPr anchor="t"/>
          <a:lstStyle/>
          <a:p>
            <a:pPr>
              <a:defRPr sz="5600"/>
            </a:pPr>
            <a:r>
              <a:t>Comparison: Ropes -vs- Strings (from Wikipedia)</a:t>
            </a:r>
          </a:p>
          <a:p>
            <a:pPr>
              <a:defRPr sz="4800"/>
            </a:pPr>
            <a:r>
              <a:t>Rope Disadvantages: </a:t>
            </a:r>
          </a:p>
          <a:p>
            <a:pPr>
              <a:defRPr sz="4800"/>
            </a:pPr>
            <a:r>
              <a:t>	•	Greater overall space usage when not being operated on, mainly to store parent nodes. There is a trade-off between how much of the total memory is such overhead and how long pieces of data are being processed as strings; note that the strings in example figures above are unrealistically short for modern architectures. The overhead is always O(n), but the constant can be made arbitrarily small.</a:t>
            </a:r>
          </a:p>
          <a:p>
            <a:pPr>
              <a:defRPr sz="4800"/>
            </a:pPr>
            <a:r>
              <a:t>	•	Increase in time to manage the extra storage</a:t>
            </a:r>
          </a:p>
          <a:p>
            <a:pPr>
              <a:defRPr sz="4800"/>
            </a:pPr>
            <a:r>
              <a:t>	•	Increased complexity of source code; greater risk for bugs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