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media/image1.jpeg" ContentType="image/jpeg"/>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p:nvPr>
            <p:ph type="sldImg"/>
          </p:nvPr>
        </p:nvSpPr>
        <p:spPr>
          <a:xfrm>
            <a:off x="1143000" y="685800"/>
            <a:ext cx="4572000" cy="3429000"/>
          </a:xfrm>
          <a:prstGeom prst="rect">
            <a:avLst/>
          </a:prstGeom>
        </p:spPr>
        <p:txBody>
          <a:bodyPr/>
          <a:lstStyle/>
          <a:p>
            <a:pPr/>
          </a:p>
        </p:txBody>
      </p:sp>
      <p:sp>
        <p:nvSpPr>
          <p:cNvPr id="207" name="Shape 20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p:nvPr>
            <p:ph type="title"/>
          </p:nvPr>
        </p:nvSpPr>
        <p:spPr>
          <a:xfrm>
            <a:off x="1066800" y="1854200"/>
            <a:ext cx="22237700" cy="4470400"/>
          </a:xfrm>
          <a:prstGeom prst="rect">
            <a:avLst/>
          </a:prstGeom>
        </p:spPr>
        <p:txBody>
          <a:bodyPr/>
          <a:lstStyle/>
          <a:p>
            <a:pPr/>
            <a:r>
              <a:t>Title Text</a:t>
            </a:r>
          </a:p>
        </p:txBody>
      </p:sp>
      <p:sp>
        <p:nvSpPr>
          <p:cNvPr id="15" name="Body Level One…"/>
          <p:cNvSpPr/>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p:nvPr>
            <p:ph type="title"/>
          </p:nvPr>
        </p:nvSpPr>
        <p:spPr>
          <a:xfrm>
            <a:off x="1066800" y="2019300"/>
            <a:ext cx="10007600" cy="4470400"/>
          </a:xfrm>
          <a:prstGeom prst="rect">
            <a:avLst/>
          </a:prstGeom>
        </p:spPr>
        <p:txBody>
          <a:bodyPr/>
          <a:lstStyle/>
          <a:p>
            <a:pPr/>
            <a:r>
              <a:t>Title Text</a:t>
            </a:r>
          </a:p>
        </p:txBody>
      </p:sp>
      <p:sp>
        <p:nvSpPr>
          <p:cNvPr id="48" name="Body Level One…"/>
          <p:cNvSpPr/>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p:nvPr>
            <p:ph type="title"/>
          </p:nvPr>
        </p:nvSpPr>
        <p:spPr>
          <a:prstGeom prst="rect">
            <a:avLst/>
          </a:prstGeom>
        </p:spPr>
        <p:txBody>
          <a:bodyPr/>
          <a:lstStyle/>
          <a:p>
            <a:pPr/>
            <a:r>
              <a:t>Title Text</a:t>
            </a:r>
          </a:p>
        </p:txBody>
      </p:sp>
      <p:sp>
        <p:nvSpPr>
          <p:cNvPr id="5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p:nvPr>
            <p:ph type="title"/>
          </p:nvPr>
        </p:nvSpPr>
        <p:spPr>
          <a:prstGeom prst="rect">
            <a:avLst/>
          </a:prstGeom>
        </p:spPr>
        <p:txBody>
          <a:bodyPr/>
          <a:lstStyle/>
          <a:p>
            <a:pPr/>
            <a:r>
              <a:t>Title Text</a:t>
            </a:r>
          </a:p>
        </p:txBody>
      </p:sp>
      <p:sp>
        <p:nvSpPr>
          <p:cNvPr id="66"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p:nvPr>
            <p:ph type="title"/>
          </p:nvPr>
        </p:nvSpPr>
        <p:spPr>
          <a:xfrm>
            <a:off x="1066800" y="469900"/>
            <a:ext cx="9525000" cy="1968500"/>
          </a:xfrm>
          <a:prstGeom prst="rect">
            <a:avLst/>
          </a:prstGeom>
        </p:spPr>
        <p:txBody>
          <a:bodyPr/>
          <a:lstStyle/>
          <a:p>
            <a:pPr/>
            <a:r>
              <a:t>Title Text</a:t>
            </a:r>
          </a:p>
        </p:txBody>
      </p:sp>
      <p:sp>
        <p:nvSpPr>
          <p:cNvPr id="77" name="Body Level One…"/>
          <p:cNvSpPr/>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spTree>
      <p:nvGrpSpPr>
        <p:cNvPr id="1" name=""/>
        <p:cNvGrpSpPr/>
        <p:nvPr/>
      </p:nvGrpSpPr>
      <p:grpSpPr>
        <a:xfrm>
          <a:off x="0" y="0"/>
          <a:ext cx="0" cy="0"/>
          <a:chOff x="0" y="0"/>
          <a:chExt cx="0" cy="0"/>
        </a:xfrm>
      </p:grpSpPr>
      <p:sp>
        <p:nvSpPr>
          <p:cNvPr id="136" name="Rectangle"/>
          <p:cNvSpPr/>
          <p:nvPr/>
        </p:nvSpPr>
        <p:spPr>
          <a:xfrm>
            <a:off x="3047999" y="-1"/>
            <a:ext cx="18288001" cy="8229601"/>
          </a:xfrm>
          <a:prstGeom prst="rect">
            <a:avLst/>
          </a:prstGeom>
          <a:solidFill>
            <a:srgbClr val="7F0325"/>
          </a:solidFill>
          <a:ln w="25400">
            <a:solidFill>
              <a:srgbClr val="4F81BD"/>
            </a:solidFill>
          </a:ln>
        </p:spPr>
        <p:txBody>
          <a:bodyPr tIns="91439" bIns="91439" anchor="ctr"/>
          <a:lstStyle/>
          <a:p>
            <a:pPr defTabSz="1828800">
              <a:defRPr baseline="-15913" sz="4600">
                <a:solidFill>
                  <a:srgbClr val="FFFFFF"/>
                </a:solidFill>
                <a:uFill>
                  <a:solidFill>
                    <a:srgbClr val="FFFFFF"/>
                  </a:solidFill>
                </a:uFill>
                <a:latin typeface="Verdana"/>
                <a:ea typeface="Verdana"/>
                <a:cs typeface="Verdana"/>
                <a:sym typeface="Verdana"/>
              </a:defRPr>
            </a:pPr>
          </a:p>
        </p:txBody>
      </p:sp>
      <p:sp>
        <p:nvSpPr>
          <p:cNvPr id="137" name="Title Text"/>
          <p:cNvSpPr/>
          <p:nvPr>
            <p:ph type="title"/>
          </p:nvPr>
        </p:nvSpPr>
        <p:spPr>
          <a:xfrm>
            <a:off x="4419599" y="457199"/>
            <a:ext cx="15544801" cy="1219201"/>
          </a:xfrm>
          <a:prstGeom prst="rect">
            <a:avLst/>
          </a:prstGeom>
        </p:spPr>
        <p:txBody>
          <a:bodyPr lIns="91439" tIns="91439" rIns="91439" bIns="91439" anchor="t">
            <a:noAutofit/>
          </a:bodyPr>
          <a:lstStyle>
            <a:lvl1pPr defTabSz="1828800">
              <a:defRPr sz="46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38"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6363" sz="22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5"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6"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47"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p:nvPr>
            <p:ph type="sldNum" sz="quarter" idx="2"/>
          </p:nvPr>
        </p:nvSpPr>
        <p:spPr>
          <a:xfrm>
            <a:off x="23473501" y="-43703"/>
            <a:ext cx="984200"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49"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Default - Title and Content">
    <p:bg>
      <p:bgPr>
        <a:solidFill>
          <a:srgbClr val="6699CC"/>
        </a:solidFill>
      </p:bgPr>
    </p:bg>
    <p:spTree>
      <p:nvGrpSpPr>
        <p:cNvPr id="1" name=""/>
        <p:cNvGrpSpPr/>
        <p:nvPr/>
      </p:nvGrpSpPr>
      <p:grpSpPr>
        <a:xfrm>
          <a:off x="0" y="0"/>
          <a:ext cx="0" cy="0"/>
          <a:chOff x="0" y="0"/>
          <a:chExt cx="0" cy="0"/>
        </a:xfrm>
      </p:grpSpPr>
      <p:sp>
        <p:nvSpPr>
          <p:cNvPr id="156" name="Rectangle"/>
          <p:cNvSpPr/>
          <p:nvPr/>
        </p:nvSpPr>
        <p:spPr>
          <a:xfrm>
            <a:off x="3048000" y="0"/>
            <a:ext cx="18288000" cy="8229600"/>
          </a:xfrm>
          <a:prstGeom prst="rect">
            <a:avLst/>
          </a:prstGeom>
          <a:solidFill>
            <a:srgbClr val="5788BE"/>
          </a:solidFill>
          <a:ln w="50800">
            <a:solidFill>
              <a:srgbClr val="4F81BD"/>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sp>
        <p:nvSpPr>
          <p:cNvPr id="157" name="Rectangle"/>
          <p:cNvSpPr/>
          <p:nvPr/>
        </p:nvSpPr>
        <p:spPr>
          <a:xfrm>
            <a:off x="3048000" y="8229600"/>
            <a:ext cx="18288000" cy="5486400"/>
          </a:xfrm>
          <a:prstGeom prst="rect">
            <a:avLst/>
          </a:prstGeom>
          <a:solidFill>
            <a:srgbClr val="000000"/>
          </a:solidFill>
          <a:ln w="50800">
            <a:solidFill>
              <a:srgbClr val="000000"/>
            </a:solidFill>
          </a:ln>
        </p:spPr>
        <p:txBody>
          <a:bodyPr tIns="91439" bIns="91439" anchor="ctr"/>
          <a:lstStyle/>
          <a:p>
            <a:pPr defTabSz="1828800">
              <a:defRPr baseline="-15500" sz="4800">
                <a:solidFill>
                  <a:srgbClr val="FFFFFF"/>
                </a:solidFill>
                <a:uFill>
                  <a:solidFill>
                    <a:srgbClr val="FFFFFF"/>
                  </a:solidFill>
                </a:uFill>
                <a:latin typeface="Verdana"/>
                <a:ea typeface="Verdana"/>
                <a:cs typeface="Verdana"/>
                <a:sym typeface="Verdana"/>
              </a:defRPr>
            </a:pPr>
          </a:p>
        </p:txBody>
      </p:sp>
      <p:pic>
        <p:nvPicPr>
          <p:cNvPr id="158" name="image1.png" descr="image1.png"/>
          <p:cNvPicPr>
            <a:picLocks noChangeAspect="1"/>
          </p:cNvPicPr>
          <p:nvPr/>
        </p:nvPicPr>
        <p:blipFill>
          <a:blip r:embed="rId2">
            <a:extLst/>
          </a:blip>
          <a:stretch>
            <a:fillRect/>
          </a:stretch>
        </p:blipFill>
        <p:spPr>
          <a:xfrm>
            <a:off x="19542126" y="7531100"/>
            <a:ext cx="1641475" cy="546100"/>
          </a:xfrm>
          <a:prstGeom prst="rect">
            <a:avLst/>
          </a:prstGeom>
          <a:ln w="12700">
            <a:miter lim="400000"/>
          </a:ln>
        </p:spPr>
      </p:pic>
      <p:sp>
        <p:nvSpPr>
          <p:cNvPr id="159" name="Title Text"/>
          <p:cNvSpPr/>
          <p:nvPr>
            <p:ph type="title"/>
          </p:nvPr>
        </p:nvSpPr>
        <p:spPr>
          <a:xfrm>
            <a:off x="4419600" y="457200"/>
            <a:ext cx="15544800" cy="1219200"/>
          </a:xfrm>
          <a:prstGeom prst="rect">
            <a:avLst/>
          </a:prstGeom>
        </p:spPr>
        <p:txBody>
          <a:bodyPr lIns="91439" tIns="91439" rIns="91439" bIns="91439" anchor="t">
            <a:noAutofit/>
          </a:bodyPr>
          <a:lstStyle>
            <a:lvl1pPr defTabSz="1828800">
              <a:defRPr sz="4800">
                <a:solidFill>
                  <a:srgbClr val="FFFFFF"/>
                </a:solidFill>
                <a:uFill>
                  <a:solidFill>
                    <a:srgbClr val="FFFFFF"/>
                  </a:solidFill>
                </a:uFill>
                <a:latin typeface="Avenir Heavy"/>
                <a:ea typeface="Avenir Heavy"/>
                <a:cs typeface="Avenir Heavy"/>
                <a:sym typeface="Avenir Heavy"/>
              </a:defRPr>
            </a:lvl1pPr>
          </a:lstStyle>
          <a:p>
            <a:pPr/>
            <a:r>
              <a:t>Title Text</a:t>
            </a:r>
          </a:p>
        </p:txBody>
      </p:sp>
      <p:sp>
        <p:nvSpPr>
          <p:cNvPr id="160" name="Body Level One…"/>
          <p:cNvSpPr/>
          <p:nvPr>
            <p:ph type="body" idx="1"/>
          </p:nvPr>
        </p:nvSpPr>
        <p:spPr>
          <a:xfrm>
            <a:off x="4419600" y="1676400"/>
            <a:ext cx="15544800" cy="9677400"/>
          </a:xfrm>
          <a:prstGeom prst="rect">
            <a:avLst/>
          </a:prstGeom>
        </p:spPr>
        <p:txBody>
          <a:bodyPr lIns="91439" tIns="91439" rIns="91439" bIns="91439">
            <a:noAutofit/>
          </a:bodyPr>
          <a:lstStyle>
            <a:lvl1pPr marL="228600" indent="-228600"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1pPr>
            <a:lvl2pPr marL="7184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2pPr>
            <a:lvl3pPr marL="1175657" indent="-261257" defTabSz="1828800">
              <a:spcBef>
                <a:spcPts val="700"/>
              </a:spcBef>
              <a:buSzPct val="100000"/>
              <a:buFontTx/>
              <a:defRPr sz="3200">
                <a:solidFill>
                  <a:srgbClr val="FFFFFF"/>
                </a:solidFill>
                <a:uFill>
                  <a:solidFill>
                    <a:srgbClr val="FFFFFF"/>
                  </a:solidFill>
                </a:uFill>
                <a:latin typeface="Avenir Heavy"/>
                <a:ea typeface="Avenir Heavy"/>
                <a:cs typeface="Avenir Heavy"/>
                <a:sym typeface="Avenir Heavy"/>
              </a:defRPr>
            </a:lvl3pPr>
            <a:lvl4pPr marL="16328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4pPr>
            <a:lvl5pPr marL="2090057" indent="-261257" defTabSz="1828800">
              <a:spcBef>
                <a:spcPts val="700"/>
              </a:spcBef>
              <a:buSzPct val="100000"/>
              <a:buFontTx/>
              <a:buChar char="»"/>
              <a:defRPr sz="3200">
                <a:solidFill>
                  <a:srgbClr val="FFFFFF"/>
                </a:solidFill>
                <a:uFill>
                  <a:solidFill>
                    <a:srgbClr val="FFFFFF"/>
                  </a:solidFill>
                </a:uFill>
                <a:latin typeface="Avenir Heavy"/>
                <a:ea typeface="Avenir Heavy"/>
                <a:cs typeface="Avenir Heavy"/>
                <a:sym typeface="Avenir Heavy"/>
              </a:defRPr>
            </a:lvl5pPr>
          </a:lstStyle>
          <a:p>
            <a:pPr/>
            <a:r>
              <a:t>Body Level One</a:t>
            </a:r>
          </a:p>
          <a:p>
            <a:pPr lvl="1"/>
            <a:r>
              <a:t>Body Level Two</a:t>
            </a:r>
          </a:p>
          <a:p>
            <a:pPr lvl="2"/>
            <a:r>
              <a:t>Body Level Three</a:t>
            </a:r>
          </a:p>
          <a:p>
            <a:pPr lvl="3"/>
            <a:r>
              <a:t>Body Level Four</a:t>
            </a:r>
          </a:p>
          <a:p>
            <a:pPr lvl="4"/>
            <a:r>
              <a:t>Body Level Five</a:t>
            </a:r>
          </a:p>
        </p:txBody>
      </p:sp>
      <p:sp>
        <p:nvSpPr>
          <p:cNvPr id="161" name="Slide Number"/>
          <p:cNvSpPr/>
          <p:nvPr>
            <p:ph type="sldNum" sz="quarter" idx="2"/>
          </p:nvPr>
        </p:nvSpPr>
        <p:spPr>
          <a:xfrm>
            <a:off x="16154400" y="12344400"/>
            <a:ext cx="4267200" cy="736601"/>
          </a:xfrm>
          <a:prstGeom prst="rect">
            <a:avLst/>
          </a:prstGeom>
        </p:spPr>
        <p:txBody>
          <a:bodyPr wrap="square" lIns="91439" tIns="91439" rIns="91439" bIns="91439" anchor="ctr"/>
          <a:lstStyle>
            <a:lvl1pPr defTabSz="1828800">
              <a:defRPr baseline="-15500" sz="2400">
                <a:uFill>
                  <a:solidFill>
                    <a:srgbClr val="000000"/>
                  </a:solidFill>
                </a:uFill>
                <a:latin typeface="Times"/>
                <a:ea typeface="Times"/>
                <a:cs typeface="Times"/>
                <a:sym typeface="Time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8" name="Rectangle"/>
          <p:cNvSpPr/>
          <p:nvPr/>
        </p:nvSpPr>
        <p:spPr>
          <a:xfrm>
            <a:off x="394134" y="400050"/>
            <a:ext cx="23602951" cy="12973050"/>
          </a:xfrm>
          <a:prstGeom prst="rect">
            <a:avLst/>
          </a:prstGeom>
          <a:ln w="38100">
            <a:solidFill>
              <a:srgbClr val="A2A1A6"/>
            </a:solidFill>
            <a:miter lim="400000"/>
          </a:ln>
        </p:spPr>
        <p:txBody>
          <a:bodyPr lIns="76200" tIns="76200" rIns="76200" bIns="76200" anchor="ctr"/>
          <a:lstStyle/>
          <a:p>
            <a:pPr defTabSz="819150">
              <a:defRPr sz="54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9" name="Title Text"/>
          <p:cNvSpPr/>
          <p:nvPr>
            <p:ph type="title"/>
          </p:nvPr>
        </p:nvSpPr>
        <p:spPr>
          <a:xfrm>
            <a:off x="1447800" y="361950"/>
            <a:ext cx="21488400" cy="3429000"/>
          </a:xfrm>
          <a:prstGeom prst="rect">
            <a:avLst/>
          </a:prstGeom>
        </p:spPr>
        <p:txBody>
          <a:bodyPr lIns="76200" tIns="76200" rIns="76200" bIns="76200" anchor="ctr">
            <a:noAutofit/>
          </a:bodyPr>
          <a:lstStyle>
            <a:lvl1pPr marL="574357" defTabSz="819150">
              <a:lnSpc>
                <a:spcPct val="90000"/>
              </a:lnSpc>
              <a:defRPr sz="10800">
                <a:solidFill>
                  <a:srgbClr val="5C89A5"/>
                </a:solidFill>
              </a:defRPr>
            </a:lvl1pPr>
          </a:lstStyle>
          <a:p>
            <a:pPr/>
            <a:r>
              <a:t>Title Text</a:t>
            </a:r>
          </a:p>
        </p:txBody>
      </p:sp>
      <p:sp>
        <p:nvSpPr>
          <p:cNvPr id="170" name="Body Level One…"/>
          <p:cNvSpPr/>
          <p:nvPr>
            <p:ph type="body" idx="1"/>
          </p:nvPr>
        </p:nvSpPr>
        <p:spPr>
          <a:xfrm>
            <a:off x="1447800" y="3905250"/>
            <a:ext cx="21488400" cy="8039100"/>
          </a:xfrm>
          <a:prstGeom prst="rect">
            <a:avLst/>
          </a:prstGeom>
        </p:spPr>
        <p:txBody>
          <a:bodyPr lIns="76200" tIns="76200" rIns="76200" bIns="76200" anchor="ctr">
            <a:noAutofit/>
          </a:bodyPr>
          <a:lstStyle>
            <a:lvl1pPr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1pPr>
            <a:lvl2pPr marL="1079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2pPr>
            <a:lvl3pPr marL="1524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3pPr>
            <a:lvl4pPr marL="19685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4pPr>
            <a:lvl5pPr marL="2413000" defTabSz="819150">
              <a:spcBef>
                <a:spcPts val="4500"/>
              </a:spcBef>
              <a:buSzPct val="50000"/>
              <a:buFontTx/>
              <a:buBlip>
                <a:blip r:embed="rId3"/>
              </a:buBlip>
              <a:defRPr>
                <a:solidFill>
                  <a:srgbClr val="777775"/>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p:nvPr>
            <p:ph type="sldNum" sz="quarter" idx="2"/>
          </p:nvPr>
        </p:nvSpPr>
        <p:spPr>
          <a:xfrm>
            <a:off x="22874836" y="347730"/>
            <a:ext cx="984201" cy="1008076"/>
          </a:xfrm>
          <a:prstGeom prst="rect">
            <a:avLst/>
          </a:prstGeom>
        </p:spPr>
        <p:txBody>
          <a:bodyPr lIns="76200" tIns="76200" rIns="76200" bIns="76200"/>
          <a:lstStyle>
            <a:lvl1pPr algn="ctr" defTabSz="819150">
              <a:defRPr sz="5800">
                <a:solidFill>
                  <a:srgbClr val="5C89A5"/>
                </a:solidFill>
              </a:defRPr>
            </a:lvl1pPr>
          </a:lstStyle>
          <a:p>
            <a:pPr/>
            <a:fld id="{86CB4B4D-7CA3-9044-876B-883B54F8677D}" type="slidenum"/>
          </a:p>
        </p:txBody>
      </p:sp>
      <p:sp>
        <p:nvSpPr>
          <p:cNvPr id="172" name="Rectangle"/>
          <p:cNvSpPr/>
          <p:nvPr/>
        </p:nvSpPr>
        <p:spPr>
          <a:xfrm>
            <a:off x="16116" y="8223997"/>
            <a:ext cx="24351768" cy="5486401"/>
          </a:xfrm>
          <a:prstGeom prst="rect">
            <a:avLst/>
          </a:prstGeom>
          <a:solidFill>
            <a:srgbClr val="000000"/>
          </a:solidFill>
          <a:ln w="38100">
            <a:solidFill>
              <a:srgbClr val="000000"/>
            </a:solidFill>
          </a:ln>
        </p:spPr>
        <p:txBody>
          <a:bodyPr lIns="68579" tIns="68579" rIns="68579" bIns="68579" anchor="ctr"/>
          <a:lstStyle/>
          <a:p>
            <a:pPr defTabSz="1371600">
              <a:defRPr baseline="-18666" sz="3600">
                <a:solidFill>
                  <a:srgbClr val="FFFFFF"/>
                </a:solidFill>
                <a:uFill>
                  <a:solidFill>
                    <a:srgbClr val="FFFFFF"/>
                  </a:solidFill>
                </a:uFill>
                <a:latin typeface="Verdana"/>
                <a:ea typeface="Verdana"/>
                <a:cs typeface="Verdana"/>
                <a:sym typeface="Verdana"/>
              </a:defRPr>
            </a:pPr>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sp>
        <p:nvSpPr>
          <p:cNvPr id="179"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80" name="Body Level One…"/>
          <p:cNvSpPr/>
          <p:nvPr>
            <p:ph type="body" idx="1"/>
          </p:nvPr>
        </p:nvSpPr>
        <p:spPr>
          <a:xfrm>
            <a:off x="3352800" y="2590800"/>
            <a:ext cx="17678400" cy="10363200"/>
          </a:xfrm>
          <a:prstGeom prst="rect">
            <a:avLst/>
          </a:prstGeom>
        </p:spPr>
        <p:txBody>
          <a:bodyPr lIns="91439" tIns="91439" rIns="91439" bIns="91439"/>
          <a:lstStyle>
            <a:lvl1pPr marL="460376" indent="-460376" defTabSz="1828800">
              <a:spcBef>
                <a:spcPts val="1100"/>
              </a:spcBef>
              <a:buSzPct val="100000"/>
              <a:buFontTx/>
              <a:defRPr sz="4800">
                <a:solidFill>
                  <a:srgbClr val="000000"/>
                </a:solidFill>
                <a:latin typeface="Calibri"/>
                <a:ea typeface="Calibri"/>
                <a:cs typeface="Calibri"/>
                <a:sym typeface="Calibri"/>
              </a:defRPr>
            </a:lvl1pPr>
            <a:lvl2pPr marL="839788" indent="-495301"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defTabSz="1828800">
              <a:spcBef>
                <a:spcPts val="1100"/>
              </a:spcBef>
              <a:buSzPct val="100000"/>
              <a:buFontTx/>
              <a:defRPr sz="4800">
                <a:solidFill>
                  <a:srgbClr val="000000"/>
                </a:solidFill>
                <a:latin typeface="Calibri"/>
                <a:ea typeface="Calibri"/>
                <a:cs typeface="Calibri"/>
                <a:sym typeface="Calibri"/>
              </a:defRPr>
            </a:lvl3pPr>
            <a:lvl4pPr marL="1435629" indent="-465666"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18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showMasterPhAnim="1">
  <p:cSld name="Title Slide">
    <p:spTree>
      <p:nvGrpSpPr>
        <p:cNvPr id="1" name=""/>
        <p:cNvGrpSpPr/>
        <p:nvPr/>
      </p:nvGrpSpPr>
      <p:grpSpPr>
        <a:xfrm>
          <a:off x="0" y="0"/>
          <a:ext cx="0" cy="0"/>
          <a:chOff x="0" y="0"/>
          <a:chExt cx="0" cy="0"/>
        </a:xfrm>
      </p:grpSpPr>
      <p:sp>
        <p:nvSpPr>
          <p:cNvPr id="188" name="This document is copyright (C) Stanford Computer Science and Marty Stepp, licensed under Creative Commons Attribution 2.5 License.  All rights reserved. Based on slides created by Keith Schwarz, Julie Zelenski, Jerry Cain, Eric Roberts, Mehran Sahami, Stuart Reges, Cynthia Lee, and others."/>
          <p:cNvSpPr/>
          <p:nvPr/>
        </p:nvSpPr>
        <p:spPr>
          <a:xfrm>
            <a:off x="4419600" y="12801600"/>
            <a:ext cx="15544800" cy="6654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spcBef>
                <a:spcPts val="300"/>
              </a:spcBef>
              <a:defRPr sz="1600">
                <a:latin typeface="Calibri"/>
                <a:ea typeface="Calibri"/>
                <a:cs typeface="Calibri"/>
                <a:sym typeface="Calibri"/>
              </a:defRPr>
            </a:pPr>
            <a:r>
              <a:t>This document is copyright (C) Stanford Computer Science and Marty Stepp, licensed under Creative Commons Attribution 2.5 License.  All rights reserved.</a:t>
            </a:r>
            <a:br/>
            <a:r>
              <a:t>Based on slides created by Keith Schwarz, Julie Zelenski, Jerry Cain, Eric Roberts, Mehran Sahami, Stuart Reges, Cynthia Lee, and others.</a:t>
            </a:r>
          </a:p>
        </p:txBody>
      </p:sp>
      <p:sp>
        <p:nvSpPr>
          <p:cNvPr id="189" name="Title Text"/>
          <p:cNvSpPr/>
          <p:nvPr>
            <p:ph type="title"/>
          </p:nvPr>
        </p:nvSpPr>
        <p:spPr>
          <a:xfrm>
            <a:off x="4419600" y="3200400"/>
            <a:ext cx="15544800" cy="4114800"/>
          </a:xfrm>
          <a:prstGeom prst="rect">
            <a:avLst/>
          </a:prstGeom>
        </p:spPr>
        <p:txBody>
          <a:bodyPr lIns="91439" tIns="91439" rIns="91439" bIns="91439" anchor="ctr"/>
          <a:lstStyle>
            <a:lvl1pPr algn="ctr" defTabSz="1828800">
              <a:defRPr b="1" sz="8800">
                <a:latin typeface="Calibri"/>
                <a:ea typeface="Calibri"/>
                <a:cs typeface="Calibri"/>
                <a:sym typeface="Calibri"/>
              </a:defRPr>
            </a:lvl1pPr>
          </a:lstStyle>
          <a:p>
            <a:pPr/>
            <a:r>
              <a:t>Title Text</a:t>
            </a:r>
          </a:p>
        </p:txBody>
      </p:sp>
      <p:sp>
        <p:nvSpPr>
          <p:cNvPr id="190" name="Body Level One…"/>
          <p:cNvSpPr/>
          <p:nvPr>
            <p:ph type="body" sz="quarter" idx="1"/>
          </p:nvPr>
        </p:nvSpPr>
        <p:spPr>
          <a:xfrm>
            <a:off x="5791200" y="8839200"/>
            <a:ext cx="12801600" cy="3048000"/>
          </a:xfrm>
          <a:prstGeom prst="rect">
            <a:avLst/>
          </a:prstGeom>
        </p:spPr>
        <p:txBody>
          <a:bodyPr lIns="91439" tIns="91439" rIns="91439" bIns="91439"/>
          <a:lstStyle>
            <a:lvl1pPr marL="0" indent="0" algn="ctr" defTabSz="1828800">
              <a:spcBef>
                <a:spcPts val="1100"/>
              </a:spcBef>
              <a:buSzTx/>
              <a:buFontTx/>
              <a:buNone/>
              <a:defRPr sz="4800">
                <a:solidFill>
                  <a:srgbClr val="000000"/>
                </a:solidFill>
                <a:latin typeface="Calibri"/>
                <a:ea typeface="Calibri"/>
                <a:cs typeface="Calibri"/>
                <a:sym typeface="Calibri"/>
              </a:defRPr>
            </a:lvl1pPr>
            <a:lvl2pPr marL="839788" indent="-495301" algn="ctr" defTabSz="1828800">
              <a:spcBef>
                <a:spcPts val="1100"/>
              </a:spcBef>
              <a:buSzPct val="100000"/>
              <a:buFontTx/>
              <a:buChar char="–"/>
              <a:defRPr sz="4800">
                <a:solidFill>
                  <a:srgbClr val="000000"/>
                </a:solidFill>
                <a:latin typeface="Calibri"/>
                <a:ea typeface="Calibri"/>
                <a:cs typeface="Calibri"/>
                <a:sym typeface="Calibri"/>
              </a:defRPr>
            </a:lvl2pPr>
            <a:lvl3pPr marL="1093471" indent="-407671" algn="ctr" defTabSz="1828800">
              <a:spcBef>
                <a:spcPts val="1100"/>
              </a:spcBef>
              <a:buSzPct val="100000"/>
              <a:buFontTx/>
              <a:defRPr sz="4800">
                <a:solidFill>
                  <a:srgbClr val="000000"/>
                </a:solidFill>
                <a:latin typeface="Calibri"/>
                <a:ea typeface="Calibri"/>
                <a:cs typeface="Calibri"/>
                <a:sym typeface="Calibri"/>
              </a:defRPr>
            </a:lvl3pPr>
            <a:lvl4pPr marL="1435629" indent="-465666" algn="ctr" defTabSz="1828800">
              <a:spcBef>
                <a:spcPts val="1100"/>
              </a:spcBef>
              <a:buSzPct val="100000"/>
              <a:buFontTx/>
              <a:buChar char="–"/>
              <a:defRPr sz="4800">
                <a:solidFill>
                  <a:srgbClr val="000000"/>
                </a:solidFill>
                <a:latin typeface="Calibri"/>
                <a:ea typeface="Calibri"/>
                <a:cs typeface="Calibri"/>
                <a:sym typeface="Calibri"/>
              </a:defRPr>
            </a:lvl4pPr>
            <a:lvl5pPr marL="1868487" indent="-609599" algn="ctr" defTabSz="1828800">
              <a:spcBef>
                <a:spcPts val="1100"/>
              </a:spcBef>
              <a:buSzPct val="100000"/>
              <a:buFontTx/>
              <a:buChar char="»"/>
              <a:defRPr sz="48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91" name="Slide Number"/>
          <p:cNvSpPr/>
          <p:nvPr>
            <p:ph type="sldNum" sz="quarter" idx="2"/>
          </p:nvPr>
        </p:nvSpPr>
        <p:spPr>
          <a:xfrm>
            <a:off x="11887200" y="12344400"/>
            <a:ext cx="4267200" cy="736601"/>
          </a:xfrm>
          <a:prstGeom prst="rect">
            <a:avLst/>
          </a:prstGeom>
        </p:spPr>
        <p:txBody>
          <a:bodyPr lIns="91439" tIns="91439" rIns="91439" bIns="91439" anchor="ctr"/>
          <a:lstStyle>
            <a:lvl1pPr defTabSz="1828800">
              <a:defRPr sz="24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showMasterPhAnim="1">
  <p:cSld name="Title Only">
    <p:spTree>
      <p:nvGrpSpPr>
        <p:cNvPr id="1" name=""/>
        <p:cNvGrpSpPr/>
        <p:nvPr/>
      </p:nvGrpSpPr>
      <p:grpSpPr>
        <a:xfrm>
          <a:off x="0" y="0"/>
          <a:ext cx="0" cy="0"/>
          <a:chOff x="0" y="0"/>
          <a:chExt cx="0" cy="0"/>
        </a:xfrm>
      </p:grpSpPr>
      <p:sp>
        <p:nvSpPr>
          <p:cNvPr id="198" name="Slide Number"/>
          <p:cNvSpPr/>
          <p:nvPr>
            <p:ph type="sldNum" sz="quarter" idx="2"/>
          </p:nvPr>
        </p:nvSpPr>
        <p:spPr>
          <a:xfrm>
            <a:off x="20630951" y="13074650"/>
            <a:ext cx="400249" cy="368301"/>
          </a:xfrm>
          <a:prstGeom prst="rect">
            <a:avLst/>
          </a:prstGeom>
        </p:spPr>
        <p:txBody>
          <a:bodyPr lIns="0" tIns="0" rIns="0" bIns="0" anchor="b"/>
          <a:lstStyle>
            <a:lvl1pPr defTabSz="1828800">
              <a:spcBef>
                <a:spcPts val="1000"/>
              </a:spcBef>
              <a:defRPr sz="2400">
                <a:solidFill>
                  <a:srgbClr val="424242"/>
                </a:solidFill>
                <a:latin typeface="Verdana"/>
                <a:ea typeface="Verdana"/>
                <a:cs typeface="Verdana"/>
                <a:sym typeface="Verdana"/>
              </a:defRPr>
            </a:lvl1pPr>
          </a:lstStyle>
          <a:p>
            <a:pPr/>
            <a:fld id="{86CB4B4D-7CA3-9044-876B-883B54F8677D}" type="slidenum"/>
          </a:p>
        </p:txBody>
      </p:sp>
      <p:sp>
        <p:nvSpPr>
          <p:cNvPr id="199" name="Title Text"/>
          <p:cNvSpPr/>
          <p:nvPr>
            <p:ph type="title"/>
          </p:nvPr>
        </p:nvSpPr>
        <p:spPr>
          <a:xfrm>
            <a:off x="3962400" y="0"/>
            <a:ext cx="16459200" cy="1371600"/>
          </a:xfrm>
          <a:prstGeom prst="rect">
            <a:avLst/>
          </a:prstGeom>
        </p:spPr>
        <p:txBody>
          <a:bodyPr lIns="91439" tIns="91439" rIns="91439" bIns="91439" anchor="ctr"/>
          <a:lstStyle>
            <a:lvl1pPr algn="ctr" defTabSz="1828800">
              <a:defRPr sz="9200">
                <a:latin typeface="Calibri"/>
                <a:ea typeface="Calibri"/>
                <a:cs typeface="Calibri"/>
                <a:sym typeface="Calibri"/>
              </a:defRPr>
            </a:lvl1pPr>
          </a:lstStyle>
          <a:p>
            <a:pPr/>
            <a:r>
              <a:t>Title Text</a:t>
            </a:r>
          </a:p>
        </p:txBody>
      </p:sp>
      <p:pic>
        <p:nvPicPr>
          <p:cNvPr id="20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eb.stanford.edu/class/cs106b/handouts/final.html"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web.stanford.edu/class/cs106b//lectures/27-Inheritance/code/InheritancePolymorphismExamples.pdf" TargetMode="Externa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png"/><Relationship Id="rId3" Type="http://schemas.openxmlformats.org/officeDocument/2006/relationships/image" Target="../media/image6.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7.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8.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tutorialspoint.com/cplusplus/cpp_inheritance.htm" TargetMode="External"/><Relationship Id="rId3" Type="http://schemas.openxmlformats.org/officeDocument/2006/relationships/hyperlink" Target="https://www.tutorialspoint.com/cplusplus/cpp_polymorphism.htm" TargetMode="External"/><Relationship Id="rId4" Type="http://schemas.openxmlformats.org/officeDocument/2006/relationships/hyperlink" Target="http://stackoverflow.com/questions/5854581/polymorphism-in-c" TargetMode="External"/><Relationship Id="rId5" Type="http://schemas.openxmlformats.org/officeDocument/2006/relationships/hyperlink" Target="https://www.codingunit.com/cplusplus-tutorial-polymorphism-and-abstract-base-clas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9" name="Monday, June 5, 2017"/>
          <p:cNvSpPr/>
          <p:nvPr>
            <p:ph type="title"/>
          </p:nvPr>
        </p:nvSpPr>
        <p:spPr>
          <a:xfrm>
            <a:off x="1066800" y="4403468"/>
            <a:ext cx="10007600" cy="2086232"/>
          </a:xfrm>
          <a:prstGeom prst="rect">
            <a:avLst/>
          </a:prstGeom>
        </p:spPr>
        <p:txBody>
          <a:bodyPr/>
          <a:lstStyle/>
          <a:p>
            <a:pPr/>
            <a:r>
              <a:t>Monday, June 5, 2017</a:t>
            </a:r>
          </a:p>
        </p:txBody>
      </p:sp>
      <p:sp>
        <p:nvSpPr>
          <p:cNvPr id="210" name="Programming Abstractions…"/>
          <p:cNvSpPr/>
          <p:nvPr>
            <p:ph type="body" sz="half" idx="1"/>
          </p:nvPr>
        </p:nvSpPr>
        <p:spPr>
          <a:xfrm>
            <a:off x="1066800" y="7213600"/>
            <a:ext cx="11372420" cy="6209677"/>
          </a:xfrm>
          <a:prstGeom prst="rect">
            <a:avLst/>
          </a:prstGeom>
        </p:spPr>
        <p:txBody>
          <a:bodyPr/>
          <a:lstStyle/>
          <a:p>
            <a:pPr>
              <a:defRPr>
                <a:solidFill>
                  <a:srgbClr val="000000"/>
                </a:solidFill>
              </a:defRPr>
            </a:pPr>
            <a:r>
              <a:t>Programming Abstractions</a:t>
            </a:r>
          </a:p>
          <a:p>
            <a:pPr>
              <a:defRPr>
                <a:solidFill>
                  <a:srgbClr val="000000"/>
                </a:solidFill>
              </a:defRPr>
            </a:pPr>
            <a:r>
              <a:t>Spring 2017</a:t>
            </a:r>
          </a:p>
          <a:p>
            <a:pPr>
              <a:defRPr>
                <a:solidFill>
                  <a:srgbClr val="000000"/>
                </a:solidFill>
              </a:defRPr>
            </a:pPr>
            <a:r>
              <a:t>Stanford University </a:t>
            </a:r>
          </a:p>
          <a:p>
            <a:pPr>
              <a:defRPr>
                <a:solidFill>
                  <a:srgbClr val="000000"/>
                </a:solidFill>
              </a:defRPr>
            </a:pPr>
            <a:r>
              <a:t>Computer Science Department</a:t>
            </a:r>
          </a:p>
          <a:p>
            <a:pPr>
              <a:defRPr>
                <a:solidFill>
                  <a:srgbClr val="000000"/>
                </a:solidFill>
              </a:defRPr>
            </a:pPr>
          </a:p>
          <a:p>
            <a:pPr>
              <a:defRPr>
                <a:solidFill>
                  <a:srgbClr val="000000"/>
                </a:solidFill>
              </a:defRPr>
            </a:pPr>
            <a:r>
              <a:t>Lecturer: Chris Gregg</a:t>
            </a:r>
          </a:p>
          <a:p>
            <a:pPr>
              <a:defRPr>
                <a:solidFill>
                  <a:srgbClr val="000000"/>
                </a:solidFill>
              </a:defRPr>
            </a:pPr>
          </a:p>
          <a:p>
            <a:pPr algn="ctr">
              <a:defRPr>
                <a:solidFill>
                  <a:srgbClr val="000000"/>
                </a:solidFill>
              </a:defRPr>
            </a:pPr>
            <a:r>
              <a:t>reading:</a:t>
            </a:r>
          </a:p>
          <a:p>
            <a:pPr algn="ctr">
              <a:defRPr>
                <a:solidFill>
                  <a:srgbClr val="000000"/>
                </a:solidFill>
              </a:defRPr>
            </a:pPr>
            <a:r>
              <a:t>Programming Abstractions in C++, Chapter 19</a:t>
            </a:r>
          </a:p>
        </p:txBody>
      </p:sp>
      <p:sp>
        <p:nvSpPr>
          <p:cNvPr id="211" name="CS 106B…"/>
          <p:cNvSpPr/>
          <p:nvPr/>
        </p:nvSpPr>
        <p:spPr>
          <a:xfrm>
            <a:off x="1063288" y="415500"/>
            <a:ext cx="10501680" cy="3997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96239">
              <a:defRPr sz="9168">
                <a:solidFill>
                  <a:srgbClr val="7F0325"/>
                </a:solidFill>
              </a:defRPr>
            </a:pPr>
            <a:r>
              <a:t>CS 106B</a:t>
            </a:r>
          </a:p>
          <a:p>
            <a:pPr algn="l" defTabSz="396239">
              <a:defRPr sz="7200">
                <a:solidFill>
                  <a:srgbClr val="7F0325"/>
                </a:solidFill>
              </a:defRPr>
            </a:pPr>
            <a:r>
              <a:t>Lecture 27: Inheritance and Polymorphism in C++</a:t>
            </a:r>
          </a:p>
        </p:txBody>
      </p:sp>
      <p:pic>
        <p:nvPicPr>
          <p:cNvPr id="212" name="pasted-image.tiff" descr="pasted-image.tiff"/>
          <p:cNvPicPr>
            <a:picLocks noChangeAspect="1"/>
          </p:cNvPicPr>
          <p:nvPr/>
        </p:nvPicPr>
        <p:blipFill>
          <a:blip r:embed="rId2">
            <a:extLst/>
          </a:blip>
          <a:stretch>
            <a:fillRect/>
          </a:stretch>
        </p:blipFill>
        <p:spPr>
          <a:xfrm>
            <a:off x="11856140" y="3654299"/>
            <a:ext cx="12863721" cy="638200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4"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215" name="Logistics…"/>
          <p:cNvSpPr/>
          <p:nvPr/>
        </p:nvSpPr>
        <p:spPr>
          <a:xfrm>
            <a:off x="903694" y="5275833"/>
            <a:ext cx="22576612" cy="45031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4900"/>
            </a:pPr>
            <a:r>
              <a:t>Logistics</a:t>
            </a:r>
          </a:p>
          <a:p>
            <a:pPr lvl="1" marL="457200" indent="-228600" algn="l">
              <a:buSzPct val="100000"/>
              <a:buChar char="•"/>
              <a:defRPr sz="4900"/>
            </a:pPr>
            <a:r>
              <a:t>Final Exam prep online: </a:t>
            </a:r>
            <a:r>
              <a:rPr u="sng">
                <a:hlinkClick r:id="rId2" invalidUrl="" action="" tgtFrame="" tooltip="" history="1" highlightClick="0" endSnd="0"/>
              </a:rPr>
              <a:t>http://web.stanford.edu/class/cs106b/handouts/final.html</a:t>
            </a:r>
            <a:r>
              <a:t> </a:t>
            </a:r>
          </a:p>
          <a:p>
            <a:pPr lvl="1" marL="457200" indent="-228600" algn="l">
              <a:buSzPct val="100000"/>
              <a:buChar char="•"/>
              <a:defRPr sz="4900"/>
            </a:pPr>
            <a:r>
              <a:t>Final exam is on Friday, June 9th at 8:30am.</a:t>
            </a:r>
          </a:p>
          <a:p>
            <a:pPr lvl="1" marL="457200" indent="-228600" algn="l">
              <a:buSzPct val="100000"/>
              <a:buChar char="•"/>
              <a:defRPr sz="4900"/>
            </a:pPr>
            <a:r>
              <a:t>Course evaluations now open on Axess</a:t>
            </a:r>
          </a:p>
          <a:p>
            <a:pPr algn="l">
              <a:defRPr sz="4900"/>
            </a:pPr>
          </a:p>
          <a:p>
            <a:pPr marL="228600" indent="-228600" algn="l">
              <a:buSzPct val="100000"/>
              <a:buChar char="•"/>
              <a:defRPr sz="4900"/>
            </a:pPr>
            <a:r>
              <a:t>Inheritance and Polymorphism in C++</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7" name="Inheritance in C++"/>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Inheritance in C++</a:t>
            </a:r>
          </a:p>
        </p:txBody>
      </p:sp>
      <p:sp>
        <p:nvSpPr>
          <p:cNvPr id="218" name="inheritance: A way to form new classes based on existing classes, taking on their attributes/behavior.…"/>
          <p:cNvSpPr/>
          <p:nvPr/>
        </p:nvSpPr>
        <p:spPr>
          <a:xfrm>
            <a:off x="327394" y="2157570"/>
            <a:ext cx="16120592" cy="52121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500"/>
            </a:pPr>
            <a:r>
              <a:rPr b="1">
                <a:latin typeface="Helvetica Neue"/>
                <a:ea typeface="Helvetica Neue"/>
                <a:cs typeface="Helvetica Neue"/>
                <a:sym typeface="Helvetica Neue"/>
              </a:rPr>
              <a:t>inheritance</a:t>
            </a:r>
            <a:r>
              <a:t>: A way to form new classes based on existing classes, taking on their attributes/behavior.</a:t>
            </a:r>
          </a:p>
          <a:p>
            <a:pPr algn="l">
              <a:defRPr sz="5500"/>
            </a:pPr>
          </a:p>
          <a:p>
            <a:pPr marL="635000" indent="-635000" algn="l">
              <a:buSzPct val="75000"/>
              <a:buFont typeface="Helvetica Neue"/>
              <a:buChar char="•"/>
              <a:defRPr sz="5500"/>
            </a:pPr>
            <a:r>
              <a:t>a way to indicate that classes are related</a:t>
            </a:r>
          </a:p>
          <a:p>
            <a:pPr marL="635000" indent="-635000" algn="l">
              <a:buSzPct val="75000"/>
              <a:buFont typeface="Helvetica Neue"/>
              <a:buChar char="•"/>
              <a:defRPr sz="5500"/>
            </a:pPr>
            <a:r>
              <a:t>a way to share code between two or more related classes (a </a:t>
            </a:r>
            <a:r>
              <a:rPr b="1">
                <a:latin typeface="Helvetica Neue"/>
                <a:ea typeface="Helvetica Neue"/>
                <a:cs typeface="Helvetica Neue"/>
                <a:sym typeface="Helvetica Neue"/>
              </a:rPr>
              <a:t>hierarchy</a:t>
            </a:r>
            <a:r>
              <a:t>)</a:t>
            </a:r>
          </a:p>
        </p:txBody>
      </p:sp>
      <p:pic>
        <p:nvPicPr>
          <p:cNvPr id="219" name="page2image696.png" descr="page2image696.png"/>
          <p:cNvPicPr>
            <a:picLocks noChangeAspect="1"/>
          </p:cNvPicPr>
          <p:nvPr/>
        </p:nvPicPr>
        <p:blipFill>
          <a:blip r:embed="rId2">
            <a:extLst/>
          </a:blip>
          <a:srcRect l="0" t="0" r="0" b="1"/>
          <a:stretch>
            <a:fillRect/>
          </a:stretch>
        </p:blipFill>
        <p:spPr>
          <a:xfrm>
            <a:off x="15528162" y="2514476"/>
            <a:ext cx="8180984" cy="58384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0780" y="26"/>
                </a:lnTo>
                <a:cubicBezTo>
                  <a:pt x="4830" y="41"/>
                  <a:pt x="1896" y="65"/>
                  <a:pt x="4260" y="81"/>
                </a:cubicBezTo>
                <a:cubicBezTo>
                  <a:pt x="8103" y="106"/>
                  <a:pt x="8575" y="127"/>
                  <a:pt x="8698" y="283"/>
                </a:cubicBezTo>
                <a:cubicBezTo>
                  <a:pt x="8774" y="379"/>
                  <a:pt x="8812" y="513"/>
                  <a:pt x="8783" y="579"/>
                </a:cubicBezTo>
                <a:cubicBezTo>
                  <a:pt x="8754" y="644"/>
                  <a:pt x="8729" y="1279"/>
                  <a:pt x="8727" y="1988"/>
                </a:cubicBezTo>
                <a:lnTo>
                  <a:pt x="8724" y="3277"/>
                </a:lnTo>
                <a:lnTo>
                  <a:pt x="8513" y="3273"/>
                </a:lnTo>
                <a:cubicBezTo>
                  <a:pt x="8396" y="3270"/>
                  <a:pt x="8297" y="3307"/>
                  <a:pt x="8291" y="3354"/>
                </a:cubicBezTo>
                <a:cubicBezTo>
                  <a:pt x="8286" y="3400"/>
                  <a:pt x="8278" y="3494"/>
                  <a:pt x="8273" y="3562"/>
                </a:cubicBezTo>
                <a:cubicBezTo>
                  <a:pt x="8262" y="3703"/>
                  <a:pt x="7996" y="3860"/>
                  <a:pt x="7876" y="3797"/>
                </a:cubicBezTo>
                <a:cubicBezTo>
                  <a:pt x="7831" y="3774"/>
                  <a:pt x="7712" y="3877"/>
                  <a:pt x="7611" y="4026"/>
                </a:cubicBezTo>
                <a:cubicBezTo>
                  <a:pt x="7511" y="4176"/>
                  <a:pt x="7356" y="4299"/>
                  <a:pt x="7266" y="4299"/>
                </a:cubicBezTo>
                <a:cubicBezTo>
                  <a:pt x="7176" y="4299"/>
                  <a:pt x="6957" y="4448"/>
                  <a:pt x="6778" y="4631"/>
                </a:cubicBezTo>
                <a:cubicBezTo>
                  <a:pt x="6600" y="4814"/>
                  <a:pt x="6403" y="4938"/>
                  <a:pt x="6340" y="4904"/>
                </a:cubicBezTo>
                <a:cubicBezTo>
                  <a:pt x="6194" y="4826"/>
                  <a:pt x="5984" y="4936"/>
                  <a:pt x="6040" y="5063"/>
                </a:cubicBezTo>
                <a:cubicBezTo>
                  <a:pt x="6063" y="5116"/>
                  <a:pt x="6020" y="5186"/>
                  <a:pt x="5943" y="5220"/>
                </a:cubicBezTo>
                <a:cubicBezTo>
                  <a:pt x="5867" y="5253"/>
                  <a:pt x="5624" y="5409"/>
                  <a:pt x="5405" y="5566"/>
                </a:cubicBezTo>
                <a:lnTo>
                  <a:pt x="5005" y="5853"/>
                </a:lnTo>
                <a:lnTo>
                  <a:pt x="4827" y="5629"/>
                </a:lnTo>
                <a:cubicBezTo>
                  <a:pt x="4662" y="5422"/>
                  <a:pt x="4572" y="5409"/>
                  <a:pt x="3498" y="5436"/>
                </a:cubicBezTo>
                <a:cubicBezTo>
                  <a:pt x="2171" y="5469"/>
                  <a:pt x="1928" y="5554"/>
                  <a:pt x="1908" y="5989"/>
                </a:cubicBezTo>
                <a:cubicBezTo>
                  <a:pt x="1808" y="8212"/>
                  <a:pt x="1809" y="8221"/>
                  <a:pt x="1992" y="8635"/>
                </a:cubicBezTo>
                <a:cubicBezTo>
                  <a:pt x="2162" y="9020"/>
                  <a:pt x="2328" y="9131"/>
                  <a:pt x="2422" y="8920"/>
                </a:cubicBezTo>
                <a:cubicBezTo>
                  <a:pt x="2486" y="8775"/>
                  <a:pt x="3177" y="8783"/>
                  <a:pt x="3282" y="8930"/>
                </a:cubicBezTo>
                <a:cubicBezTo>
                  <a:pt x="3343" y="9015"/>
                  <a:pt x="3409" y="9015"/>
                  <a:pt x="3523" y="8930"/>
                </a:cubicBezTo>
                <a:cubicBezTo>
                  <a:pt x="3717" y="8785"/>
                  <a:pt x="4248" y="8775"/>
                  <a:pt x="4349" y="8915"/>
                </a:cubicBezTo>
                <a:cubicBezTo>
                  <a:pt x="4473" y="9090"/>
                  <a:pt x="4765" y="8910"/>
                  <a:pt x="4886" y="8584"/>
                </a:cubicBezTo>
                <a:cubicBezTo>
                  <a:pt x="4949" y="8414"/>
                  <a:pt x="5038" y="8275"/>
                  <a:pt x="5084" y="8275"/>
                </a:cubicBezTo>
                <a:cubicBezTo>
                  <a:pt x="5140" y="8275"/>
                  <a:pt x="5137" y="8221"/>
                  <a:pt x="5074" y="8114"/>
                </a:cubicBezTo>
                <a:cubicBezTo>
                  <a:pt x="5001" y="7991"/>
                  <a:pt x="4998" y="7917"/>
                  <a:pt x="5066" y="7802"/>
                </a:cubicBezTo>
                <a:cubicBezTo>
                  <a:pt x="5132" y="7692"/>
                  <a:pt x="5135" y="7471"/>
                  <a:pt x="5078" y="6974"/>
                </a:cubicBezTo>
                <a:cubicBezTo>
                  <a:pt x="5005" y="6343"/>
                  <a:pt x="5011" y="6283"/>
                  <a:pt x="5168" y="6079"/>
                </a:cubicBezTo>
                <a:cubicBezTo>
                  <a:pt x="5260" y="5958"/>
                  <a:pt x="5372" y="5859"/>
                  <a:pt x="5416" y="5857"/>
                </a:cubicBezTo>
                <a:cubicBezTo>
                  <a:pt x="5486" y="5853"/>
                  <a:pt x="5959" y="5545"/>
                  <a:pt x="6303" y="5280"/>
                </a:cubicBezTo>
                <a:cubicBezTo>
                  <a:pt x="6679" y="4990"/>
                  <a:pt x="6760" y="4953"/>
                  <a:pt x="6804" y="5052"/>
                </a:cubicBezTo>
                <a:cubicBezTo>
                  <a:pt x="6879" y="5223"/>
                  <a:pt x="7072" y="5177"/>
                  <a:pt x="7024" y="5000"/>
                </a:cubicBezTo>
                <a:cubicBezTo>
                  <a:pt x="6995" y="4895"/>
                  <a:pt x="7054" y="4800"/>
                  <a:pt x="7199" y="4721"/>
                </a:cubicBezTo>
                <a:cubicBezTo>
                  <a:pt x="7319" y="4654"/>
                  <a:pt x="7600" y="4484"/>
                  <a:pt x="7823" y="4342"/>
                </a:cubicBezTo>
                <a:cubicBezTo>
                  <a:pt x="8258" y="4065"/>
                  <a:pt x="8494" y="4018"/>
                  <a:pt x="8571" y="4193"/>
                </a:cubicBezTo>
                <a:cubicBezTo>
                  <a:pt x="8598" y="4254"/>
                  <a:pt x="8654" y="4273"/>
                  <a:pt x="8695" y="4237"/>
                </a:cubicBezTo>
                <a:cubicBezTo>
                  <a:pt x="8736" y="4202"/>
                  <a:pt x="8824" y="4235"/>
                  <a:pt x="8890" y="4312"/>
                </a:cubicBezTo>
                <a:cubicBezTo>
                  <a:pt x="8969" y="4404"/>
                  <a:pt x="9188" y="4442"/>
                  <a:pt x="9532" y="4422"/>
                </a:cubicBezTo>
                <a:cubicBezTo>
                  <a:pt x="10079" y="4391"/>
                  <a:pt x="10286" y="4535"/>
                  <a:pt x="10046" y="4781"/>
                </a:cubicBezTo>
                <a:cubicBezTo>
                  <a:pt x="9964" y="4864"/>
                  <a:pt x="9947" y="4944"/>
                  <a:pt x="9996" y="5013"/>
                </a:cubicBezTo>
                <a:cubicBezTo>
                  <a:pt x="10046" y="5082"/>
                  <a:pt x="9967" y="5277"/>
                  <a:pt x="9769" y="5578"/>
                </a:cubicBezTo>
                <a:cubicBezTo>
                  <a:pt x="9602" y="5831"/>
                  <a:pt x="9483" y="6104"/>
                  <a:pt x="9505" y="6184"/>
                </a:cubicBezTo>
                <a:cubicBezTo>
                  <a:pt x="9527" y="6265"/>
                  <a:pt x="9457" y="6455"/>
                  <a:pt x="9349" y="6606"/>
                </a:cubicBezTo>
                <a:cubicBezTo>
                  <a:pt x="9241" y="6757"/>
                  <a:pt x="9168" y="6939"/>
                  <a:pt x="9187" y="7013"/>
                </a:cubicBezTo>
                <a:cubicBezTo>
                  <a:pt x="9206" y="7086"/>
                  <a:pt x="9156" y="7264"/>
                  <a:pt x="9076" y="7409"/>
                </a:cubicBezTo>
                <a:cubicBezTo>
                  <a:pt x="8950" y="7638"/>
                  <a:pt x="8914" y="7654"/>
                  <a:pt x="8804" y="7526"/>
                </a:cubicBezTo>
                <a:cubicBezTo>
                  <a:pt x="8696" y="7401"/>
                  <a:pt x="8681" y="7402"/>
                  <a:pt x="8701" y="7531"/>
                </a:cubicBezTo>
                <a:cubicBezTo>
                  <a:pt x="8714" y="7615"/>
                  <a:pt x="8776" y="7740"/>
                  <a:pt x="8840" y="7810"/>
                </a:cubicBezTo>
                <a:cubicBezTo>
                  <a:pt x="8941" y="7921"/>
                  <a:pt x="8939" y="7946"/>
                  <a:pt x="8821" y="8010"/>
                </a:cubicBezTo>
                <a:cubicBezTo>
                  <a:pt x="8747" y="8050"/>
                  <a:pt x="8685" y="8154"/>
                  <a:pt x="8685" y="8240"/>
                </a:cubicBezTo>
                <a:cubicBezTo>
                  <a:pt x="8685" y="8326"/>
                  <a:pt x="8649" y="8493"/>
                  <a:pt x="8604" y="8612"/>
                </a:cubicBezTo>
                <a:cubicBezTo>
                  <a:pt x="8539" y="8781"/>
                  <a:pt x="8498" y="8800"/>
                  <a:pt x="8413" y="8701"/>
                </a:cubicBezTo>
                <a:cubicBezTo>
                  <a:pt x="8341" y="8617"/>
                  <a:pt x="8157" y="8600"/>
                  <a:pt x="7851" y="8650"/>
                </a:cubicBezTo>
                <a:cubicBezTo>
                  <a:pt x="7566" y="8696"/>
                  <a:pt x="7378" y="8682"/>
                  <a:pt x="7347" y="8613"/>
                </a:cubicBezTo>
                <a:cubicBezTo>
                  <a:pt x="7285" y="8471"/>
                  <a:pt x="6874" y="8661"/>
                  <a:pt x="6850" y="8844"/>
                </a:cubicBezTo>
                <a:cubicBezTo>
                  <a:pt x="6792" y="9275"/>
                  <a:pt x="6792" y="11788"/>
                  <a:pt x="6850" y="11887"/>
                </a:cubicBezTo>
                <a:cubicBezTo>
                  <a:pt x="6934" y="12033"/>
                  <a:pt x="6733" y="12303"/>
                  <a:pt x="6615" y="12201"/>
                </a:cubicBezTo>
                <a:cubicBezTo>
                  <a:pt x="6569" y="12162"/>
                  <a:pt x="6553" y="12196"/>
                  <a:pt x="6577" y="12284"/>
                </a:cubicBezTo>
                <a:cubicBezTo>
                  <a:pt x="6629" y="12473"/>
                  <a:pt x="6262" y="13097"/>
                  <a:pt x="6023" y="13223"/>
                </a:cubicBezTo>
                <a:cubicBezTo>
                  <a:pt x="5915" y="13281"/>
                  <a:pt x="5861" y="13377"/>
                  <a:pt x="5886" y="13469"/>
                </a:cubicBezTo>
                <a:cubicBezTo>
                  <a:pt x="5908" y="13552"/>
                  <a:pt x="5808" y="13797"/>
                  <a:pt x="5660" y="14016"/>
                </a:cubicBezTo>
                <a:cubicBezTo>
                  <a:pt x="5513" y="14234"/>
                  <a:pt x="5337" y="14530"/>
                  <a:pt x="5270" y="14674"/>
                </a:cubicBezTo>
                <a:cubicBezTo>
                  <a:pt x="5202" y="14818"/>
                  <a:pt x="5109" y="14925"/>
                  <a:pt x="5063" y="14910"/>
                </a:cubicBezTo>
                <a:cubicBezTo>
                  <a:pt x="5017" y="14896"/>
                  <a:pt x="4965" y="15002"/>
                  <a:pt x="4948" y="15147"/>
                </a:cubicBezTo>
                <a:cubicBezTo>
                  <a:pt x="4915" y="15418"/>
                  <a:pt x="4465" y="16029"/>
                  <a:pt x="4362" y="15941"/>
                </a:cubicBezTo>
                <a:cubicBezTo>
                  <a:pt x="4330" y="15914"/>
                  <a:pt x="4300" y="15943"/>
                  <a:pt x="4295" y="16006"/>
                </a:cubicBezTo>
                <a:cubicBezTo>
                  <a:pt x="4290" y="16068"/>
                  <a:pt x="4281" y="16172"/>
                  <a:pt x="4276" y="16236"/>
                </a:cubicBezTo>
                <a:cubicBezTo>
                  <a:pt x="4271" y="16300"/>
                  <a:pt x="4186" y="16413"/>
                  <a:pt x="4088" y="16486"/>
                </a:cubicBezTo>
                <a:cubicBezTo>
                  <a:pt x="3990" y="16559"/>
                  <a:pt x="3867" y="16736"/>
                  <a:pt x="3816" y="16879"/>
                </a:cubicBezTo>
                <a:lnTo>
                  <a:pt x="3724" y="17141"/>
                </a:lnTo>
                <a:lnTo>
                  <a:pt x="2150" y="17170"/>
                </a:lnTo>
                <a:cubicBezTo>
                  <a:pt x="506" y="17202"/>
                  <a:pt x="258" y="17266"/>
                  <a:pt x="214" y="17666"/>
                </a:cubicBezTo>
                <a:cubicBezTo>
                  <a:pt x="200" y="17791"/>
                  <a:pt x="146" y="17881"/>
                  <a:pt x="94" y="17866"/>
                </a:cubicBezTo>
                <a:cubicBezTo>
                  <a:pt x="23" y="17846"/>
                  <a:pt x="0" y="18291"/>
                  <a:pt x="0" y="19719"/>
                </a:cubicBezTo>
                <a:lnTo>
                  <a:pt x="0" y="21600"/>
                </a:lnTo>
                <a:lnTo>
                  <a:pt x="10800" y="21600"/>
                </a:lnTo>
                <a:lnTo>
                  <a:pt x="21600" y="21600"/>
                </a:lnTo>
                <a:lnTo>
                  <a:pt x="21600" y="10801"/>
                </a:lnTo>
                <a:lnTo>
                  <a:pt x="21600" y="0"/>
                </a:lnTo>
                <a:close/>
              </a:path>
            </a:pathLst>
          </a:custGeom>
          <a:ln w="12700">
            <a:miter lim="400000"/>
          </a:ln>
        </p:spPr>
      </p:pic>
      <p:sp>
        <p:nvSpPr>
          <p:cNvPr id="220" name="Text"/>
          <p:cNvSpPr/>
          <p:nvPr/>
        </p:nvSpPr>
        <p:spPr>
          <a:xfrm>
            <a:off x="15586428" y="185781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21" name="One class can extend another, absorbing its data/behavior.…"/>
          <p:cNvSpPr/>
          <p:nvPr/>
        </p:nvSpPr>
        <p:spPr>
          <a:xfrm>
            <a:off x="440453" y="8789278"/>
            <a:ext cx="23503094" cy="43612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500"/>
            </a:pPr>
            <a:r>
              <a:t>One class can </a:t>
            </a:r>
            <a:r>
              <a:rPr i="1">
                <a:latin typeface="Helvetica Neue"/>
                <a:ea typeface="Helvetica Neue"/>
                <a:cs typeface="Helvetica Neue"/>
                <a:sym typeface="Helvetica Neue"/>
              </a:rPr>
              <a:t>extend</a:t>
            </a:r>
            <a:r>
              <a:t> another, absorbing its data/behavior. </a:t>
            </a:r>
          </a:p>
          <a:p>
            <a:pPr lvl="1" marL="1333500" indent="-698500" algn="l">
              <a:buSzPct val="75000"/>
              <a:buFont typeface="Helvetica Neue"/>
              <a:buChar char="•"/>
              <a:defRPr sz="5500"/>
            </a:pPr>
            <a:r>
              <a:rPr b="1">
                <a:latin typeface="Helvetica Neue"/>
                <a:ea typeface="Helvetica Neue"/>
                <a:cs typeface="Helvetica Neue"/>
                <a:sym typeface="Helvetica Neue"/>
              </a:rPr>
              <a:t>superclass</a:t>
            </a:r>
            <a:r>
              <a:t> (base class): Parent class that is being extended. </a:t>
            </a:r>
          </a:p>
          <a:p>
            <a:pPr lvl="1" marL="1333500" indent="-698500" algn="l">
              <a:buSzPct val="75000"/>
              <a:buFont typeface="Helvetica Neue"/>
              <a:buChar char="•"/>
              <a:defRPr sz="5500"/>
            </a:pPr>
            <a:r>
              <a:rPr b="1">
                <a:latin typeface="Helvetica Neue"/>
                <a:ea typeface="Helvetica Neue"/>
                <a:cs typeface="Helvetica Neue"/>
                <a:sym typeface="Helvetica Neue"/>
              </a:rPr>
              <a:t>subclass</a:t>
            </a:r>
            <a:r>
              <a:t> (derived class): Child class that inherits from the superclass. </a:t>
            </a:r>
          </a:p>
          <a:p>
            <a:pPr lvl="2" marL="1968500" indent="-698500" algn="l">
              <a:buSzPct val="75000"/>
              <a:buFont typeface="Helvetica Neue"/>
              <a:buChar char="•"/>
              <a:defRPr sz="5500"/>
            </a:pPr>
            <a:r>
              <a:t>Subclass gets a copy of every field and method from superclass.</a:t>
            </a:r>
          </a:p>
          <a:p>
            <a:pPr lvl="2" marL="1968500" indent="-698500" algn="l">
              <a:buSzPct val="75000"/>
              <a:buFont typeface="Helvetica Neue"/>
              <a:buChar char="•"/>
              <a:defRPr sz="5500"/>
            </a:pPr>
            <a:r>
              <a:t>Subclass can add its own behavior, and/or change inherited behavior.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GObject Hierarch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GObject Hierarchy</a:t>
            </a:r>
          </a:p>
        </p:txBody>
      </p:sp>
      <p:sp>
        <p:nvSpPr>
          <p:cNvPr id="224" name="The Stanford C++ library contains a hierarchy of graphical objects based on a common base class named GObject.…"/>
          <p:cNvSpPr/>
          <p:nvPr/>
        </p:nvSpPr>
        <p:spPr>
          <a:xfrm>
            <a:off x="440453" y="1878324"/>
            <a:ext cx="23503094" cy="42577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500"/>
            </a:pPr>
            <a:r>
              <a:t>The Stanford C++ library contains a hierarchy of graphical objects based on a common base class named </a:t>
            </a:r>
            <a:r>
              <a:rPr>
                <a:latin typeface="Menlo"/>
                <a:ea typeface="Menlo"/>
                <a:cs typeface="Menlo"/>
                <a:sym typeface="Menlo"/>
              </a:rPr>
              <a:t>GObject</a:t>
            </a:r>
            <a:r>
              <a:t>. </a:t>
            </a:r>
          </a:p>
          <a:p>
            <a:pPr marL="698500" indent="-698500" algn="l">
              <a:buSzPct val="75000"/>
              <a:buFont typeface="Helvetica Neue"/>
              <a:buChar char="•"/>
              <a:defRPr sz="5500">
                <a:latin typeface="Menlo"/>
                <a:ea typeface="Menlo"/>
                <a:cs typeface="Menlo"/>
                <a:sym typeface="Menlo"/>
              </a:defRPr>
            </a:pPr>
            <a:r>
              <a:t>GArc, GCompound, GImage, GLabel, GLine, GOval, GPolygon, GRect, G3DRect, GRoundRect, ... </a:t>
            </a:r>
          </a:p>
        </p:txBody>
      </p:sp>
      <p:pic>
        <p:nvPicPr>
          <p:cNvPr id="225" name="page3image696.png" descr="page3image696.png"/>
          <p:cNvPicPr>
            <a:picLocks noChangeAspect="1"/>
          </p:cNvPicPr>
          <p:nvPr/>
        </p:nvPicPr>
        <p:blipFill>
          <a:blip r:embed="rId2">
            <a:extLst/>
          </a:blip>
          <a:srcRect l="0" t="1357" r="326" b="0"/>
          <a:stretch>
            <a:fillRect/>
          </a:stretch>
        </p:blipFill>
        <p:spPr>
          <a:xfrm>
            <a:off x="2356445" y="5451577"/>
            <a:ext cx="19671278" cy="7691968"/>
          </a:xfrm>
          <a:prstGeom prst="rect">
            <a:avLst/>
          </a:prstGeom>
          <a:ln w="12700">
            <a:miter lim="400000"/>
          </a:ln>
        </p:spPr>
      </p:pic>
      <p:sp>
        <p:nvSpPr>
          <p:cNvPr id="226"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8" name="GObject Memb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GObject Members</a:t>
            </a:r>
          </a:p>
        </p:txBody>
      </p:sp>
      <p:sp>
        <p:nvSpPr>
          <p:cNvPr id="229" name="GObject defines the state and behavior common to all shapes:…"/>
          <p:cNvSpPr/>
          <p:nvPr/>
        </p:nvSpPr>
        <p:spPr>
          <a:xfrm>
            <a:off x="644381" y="1580842"/>
            <a:ext cx="23503094" cy="67723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500"/>
            </a:pPr>
            <a:r>
              <a:rPr>
                <a:latin typeface="Menlo"/>
                <a:ea typeface="Menlo"/>
                <a:cs typeface="Menlo"/>
                <a:sym typeface="Menlo"/>
              </a:rPr>
              <a:t>GObject</a:t>
            </a:r>
            <a:r>
              <a:t> defines the state and behavior common to all shapes:</a:t>
            </a:r>
          </a:p>
          <a:p>
            <a:pPr algn="l">
              <a:defRPr sz="5500"/>
            </a:pPr>
          </a:p>
          <a:p>
            <a:pPr marL="698500" indent="-698500" algn="l">
              <a:lnSpc>
                <a:spcPct val="110000"/>
              </a:lnSpc>
              <a:buSzPct val="75000"/>
              <a:buFont typeface="Helvetica Neue"/>
              <a:buChar char="•"/>
              <a:defRPr sz="5200">
                <a:latin typeface="Menlo"/>
                <a:ea typeface="Menlo"/>
                <a:cs typeface="Menlo"/>
                <a:sym typeface="Menlo"/>
              </a:defRPr>
            </a:pPr>
            <a:r>
              <a:t>contains(x, y)</a:t>
            </a:r>
          </a:p>
          <a:p>
            <a:pPr marL="698500" indent="-698500" algn="l">
              <a:lnSpc>
                <a:spcPct val="110000"/>
              </a:lnSpc>
              <a:buSzPct val="75000"/>
              <a:buFont typeface="Helvetica Neue"/>
              <a:buChar char="•"/>
              <a:defRPr sz="5200">
                <a:latin typeface="Menlo"/>
                <a:ea typeface="Menlo"/>
                <a:cs typeface="Menlo"/>
                <a:sym typeface="Menlo"/>
              </a:defRPr>
            </a:pPr>
            <a:r>
              <a:t>getColor(), setColor(color)</a:t>
            </a:r>
          </a:p>
          <a:p>
            <a:pPr marL="698500" indent="-698500" algn="l">
              <a:lnSpc>
                <a:spcPct val="110000"/>
              </a:lnSpc>
              <a:buSzPct val="75000"/>
              <a:buFont typeface="Helvetica Neue"/>
              <a:buChar char="•"/>
              <a:defRPr sz="5200">
                <a:latin typeface="Menlo"/>
                <a:ea typeface="Menlo"/>
                <a:cs typeface="Menlo"/>
                <a:sym typeface="Menlo"/>
              </a:defRPr>
            </a:pPr>
            <a:r>
              <a:t>getHeight(), getWidth(), getLocation(), setLocation(x, y)</a:t>
            </a:r>
          </a:p>
          <a:p>
            <a:pPr marL="698500" indent="-698500" algn="l">
              <a:lnSpc>
                <a:spcPct val="110000"/>
              </a:lnSpc>
              <a:buSzPct val="75000"/>
              <a:buFont typeface="Helvetica Neue"/>
              <a:buChar char="•"/>
              <a:defRPr sz="5200">
                <a:latin typeface="Menlo"/>
                <a:ea typeface="Menlo"/>
                <a:cs typeface="Menlo"/>
                <a:sym typeface="Menlo"/>
              </a:defRPr>
            </a:pPr>
            <a:r>
              <a:t>getX(), getY(), setX(x), setY(y), move(dx, dy)</a:t>
            </a:r>
          </a:p>
          <a:p>
            <a:pPr marL="698500" indent="-698500" algn="l">
              <a:lnSpc>
                <a:spcPct val="110000"/>
              </a:lnSpc>
              <a:buSzPct val="75000"/>
              <a:buFont typeface="Helvetica Neue"/>
              <a:buChar char="•"/>
              <a:defRPr sz="5200">
                <a:latin typeface="Menlo"/>
                <a:ea typeface="Menlo"/>
                <a:cs typeface="Menlo"/>
                <a:sym typeface="Menlo"/>
              </a:defRPr>
            </a:pPr>
            <a:r>
              <a:t>setVisible(visible)</a:t>
            </a:r>
          </a:p>
          <a:p>
            <a:pPr marL="698500" indent="-698500" algn="l">
              <a:lnSpc>
                <a:spcPct val="110000"/>
              </a:lnSpc>
              <a:buSzPct val="75000"/>
              <a:buFont typeface="Helvetica Neue"/>
              <a:buChar char="•"/>
              <a:defRPr sz="5200">
                <a:latin typeface="Menlo"/>
                <a:ea typeface="Menlo"/>
                <a:cs typeface="Menlo"/>
                <a:sym typeface="Menlo"/>
              </a:defRPr>
            </a:pPr>
            <a:r>
              <a:t>toString()</a:t>
            </a:r>
          </a:p>
        </p:txBody>
      </p:sp>
      <p:sp>
        <p:nvSpPr>
          <p:cNvPr id="230"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31" name="The subclasses add state and behavior unique to them:"/>
          <p:cNvSpPr/>
          <p:nvPr/>
        </p:nvSpPr>
        <p:spPr>
          <a:xfrm>
            <a:off x="440453" y="8749528"/>
            <a:ext cx="23503094" cy="9322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defRPr sz="5500"/>
            </a:lvl1pPr>
          </a:lstStyle>
          <a:p>
            <a:pPr/>
            <a:r>
              <a:t>The subclasses add state and behavior unique to them:</a:t>
            </a:r>
          </a:p>
        </p:txBody>
      </p:sp>
      <p:sp>
        <p:nvSpPr>
          <p:cNvPr id="232" name="GLabel:…"/>
          <p:cNvSpPr/>
          <p:nvPr/>
        </p:nvSpPr>
        <p:spPr>
          <a:xfrm>
            <a:off x="1023105" y="10078098"/>
            <a:ext cx="5318879" cy="359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latin typeface="Menlo"/>
                <a:ea typeface="Menlo"/>
                <a:cs typeface="Menlo"/>
                <a:sym typeface="Menlo"/>
              </a:defRPr>
            </a:pPr>
            <a:r>
              <a:t>GLabel:</a:t>
            </a:r>
          </a:p>
          <a:p>
            <a:pPr marL="596900" indent="-596900" algn="l">
              <a:buSzPct val="75000"/>
              <a:buFont typeface="Helvetica Neue"/>
              <a:buChar char="•"/>
              <a:defRPr sz="4700">
                <a:latin typeface="Menlo"/>
                <a:ea typeface="Menlo"/>
                <a:cs typeface="Menlo"/>
                <a:sym typeface="Menlo"/>
              </a:defRPr>
            </a:pPr>
            <a:r>
              <a:t>get/setFont </a:t>
            </a:r>
          </a:p>
          <a:p>
            <a:pPr marL="596900" indent="-596900" algn="l">
              <a:buSzPct val="75000"/>
              <a:buFont typeface="Helvetica Neue"/>
              <a:buChar char="•"/>
              <a:defRPr sz="4700">
                <a:latin typeface="Menlo"/>
                <a:ea typeface="Menlo"/>
                <a:cs typeface="Menlo"/>
                <a:sym typeface="Menlo"/>
              </a:defRPr>
            </a:pPr>
            <a:r>
              <a:t>get/setLabel</a:t>
            </a:r>
          </a:p>
          <a:p>
            <a:pPr marL="596900" indent="-596900" algn="l">
              <a:buSzPct val="75000"/>
              <a:buFont typeface="Helvetica Neue"/>
              <a:buChar char="•"/>
              <a:defRPr sz="4700">
                <a:latin typeface="Menlo"/>
                <a:ea typeface="Menlo"/>
                <a:cs typeface="Menlo"/>
                <a:sym typeface="Menlo"/>
              </a:defRPr>
            </a:pPr>
            <a:r>
              <a:t>            </a:t>
            </a:r>
          </a:p>
          <a:p>
            <a:pPr marL="596900" indent="-596900" algn="l">
              <a:buSzPct val="75000"/>
              <a:buFont typeface="Helvetica Neue"/>
              <a:buChar char="•"/>
              <a:defRPr sz="4700">
                <a:latin typeface="Menlo"/>
                <a:ea typeface="Menlo"/>
                <a:cs typeface="Menlo"/>
                <a:sym typeface="Menlo"/>
              </a:defRPr>
            </a:pPr>
            <a:r>
              <a:t>...         </a:t>
            </a:r>
          </a:p>
        </p:txBody>
      </p:sp>
      <p:sp>
        <p:nvSpPr>
          <p:cNvPr id="233" name="GLine:…"/>
          <p:cNvSpPr/>
          <p:nvPr/>
        </p:nvSpPr>
        <p:spPr>
          <a:xfrm>
            <a:off x="7675812" y="10078098"/>
            <a:ext cx="7385701" cy="359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latin typeface="Menlo"/>
                <a:ea typeface="Menlo"/>
                <a:cs typeface="Menlo"/>
                <a:sym typeface="Menlo"/>
              </a:defRPr>
            </a:pPr>
            <a:r>
              <a:t>GLine:</a:t>
            </a:r>
          </a:p>
          <a:p>
            <a:pPr marL="596900" indent="-596900" algn="l">
              <a:buSzPct val="75000"/>
              <a:buFont typeface="Helvetica Neue"/>
              <a:buChar char="•"/>
              <a:defRPr sz="4700">
                <a:latin typeface="Menlo"/>
                <a:ea typeface="Menlo"/>
                <a:cs typeface="Menlo"/>
                <a:sym typeface="Menlo"/>
              </a:defRPr>
            </a:pPr>
            <a:r>
              <a:t>get/setStartPoint </a:t>
            </a:r>
          </a:p>
          <a:p>
            <a:pPr marL="596900" indent="-596900" algn="l">
              <a:buSzPct val="75000"/>
              <a:buFont typeface="Helvetica Neue"/>
              <a:buChar char="•"/>
              <a:defRPr sz="4700">
                <a:latin typeface="Menlo"/>
                <a:ea typeface="Menlo"/>
                <a:cs typeface="Menlo"/>
                <a:sym typeface="Menlo"/>
              </a:defRPr>
            </a:pPr>
            <a:r>
              <a:t>get/setEndPoint</a:t>
            </a:r>
          </a:p>
          <a:p>
            <a:pPr marL="596900" indent="-596900" algn="l">
              <a:buSzPct val="75000"/>
              <a:buFont typeface="Helvetica Neue"/>
              <a:buChar char="•"/>
              <a:defRPr sz="4700">
                <a:latin typeface="Menlo"/>
                <a:ea typeface="Menlo"/>
                <a:cs typeface="Menlo"/>
                <a:sym typeface="Menlo"/>
              </a:defRPr>
            </a:pPr>
            <a:r>
              <a:t>            </a:t>
            </a:r>
          </a:p>
          <a:p>
            <a:pPr marL="596900" indent="-596900" algn="l">
              <a:buSzPct val="75000"/>
              <a:buFont typeface="Helvetica Neue"/>
              <a:buChar char="•"/>
              <a:defRPr sz="4700">
                <a:latin typeface="Menlo"/>
                <a:ea typeface="Menlo"/>
                <a:cs typeface="Menlo"/>
                <a:sym typeface="Menlo"/>
              </a:defRPr>
            </a:pPr>
            <a:r>
              <a:t>...         </a:t>
            </a:r>
          </a:p>
        </p:txBody>
      </p:sp>
      <p:sp>
        <p:nvSpPr>
          <p:cNvPr id="234" name="GPolygon:…"/>
          <p:cNvSpPr/>
          <p:nvPr/>
        </p:nvSpPr>
        <p:spPr>
          <a:xfrm>
            <a:off x="15814281" y="10078098"/>
            <a:ext cx="7385701" cy="359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700">
                <a:latin typeface="Menlo"/>
                <a:ea typeface="Menlo"/>
                <a:cs typeface="Menlo"/>
                <a:sym typeface="Menlo"/>
              </a:defRPr>
            </a:pPr>
            <a:r>
              <a:t>GPolygon:</a:t>
            </a:r>
          </a:p>
          <a:p>
            <a:pPr marL="596900" indent="-596900" algn="l">
              <a:buSzPct val="75000"/>
              <a:buFont typeface="Helvetica Neue"/>
              <a:buChar char="•"/>
              <a:defRPr sz="4700">
                <a:latin typeface="Menlo"/>
                <a:ea typeface="Menlo"/>
                <a:cs typeface="Menlo"/>
                <a:sym typeface="Menlo"/>
              </a:defRPr>
            </a:pPr>
            <a:r>
              <a:t>addEdge</a:t>
            </a:r>
          </a:p>
          <a:p>
            <a:pPr marL="596900" indent="-596900" algn="l">
              <a:buSzPct val="75000"/>
              <a:buFont typeface="Helvetica Neue"/>
              <a:buChar char="•"/>
              <a:defRPr sz="4700">
                <a:latin typeface="Menlo"/>
                <a:ea typeface="Menlo"/>
                <a:cs typeface="Menlo"/>
                <a:sym typeface="Menlo"/>
              </a:defRPr>
            </a:pPr>
            <a:r>
              <a:t>addVertex</a:t>
            </a:r>
          </a:p>
          <a:p>
            <a:pPr marL="596900" indent="-596900" algn="l">
              <a:buSzPct val="75000"/>
              <a:buFont typeface="Helvetica Neue"/>
              <a:buChar char="•"/>
              <a:defRPr sz="4700">
                <a:latin typeface="Menlo"/>
                <a:ea typeface="Menlo"/>
                <a:cs typeface="Menlo"/>
                <a:sym typeface="Menlo"/>
              </a:defRPr>
            </a:pPr>
            <a:r>
              <a:t>get/setFillColor</a:t>
            </a:r>
          </a:p>
          <a:p>
            <a:pPr marL="596900" indent="-596900" algn="l">
              <a:buSzPct val="75000"/>
              <a:buFont typeface="Helvetica Neue"/>
              <a:buChar char="•"/>
              <a:defRPr sz="4700">
                <a:latin typeface="Menlo"/>
                <a:ea typeface="Menlo"/>
                <a:cs typeface="Menlo"/>
                <a:sym typeface="Menlo"/>
              </a:defRPr>
            </a:pPr>
            <a:r>
              <a:t>...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6" name="Example: Employ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Employees</a:t>
            </a:r>
          </a:p>
        </p:txBody>
      </p:sp>
      <p:sp>
        <p:nvSpPr>
          <p:cNvPr id="237" name="Imagine a company with the following employee regulations:…"/>
          <p:cNvSpPr/>
          <p:nvPr/>
        </p:nvSpPr>
        <p:spPr>
          <a:xfrm>
            <a:off x="440453" y="1493798"/>
            <a:ext cx="23503094" cy="77443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pPr>
            <a:r>
              <a:t>Imagine a company with the following </a:t>
            </a:r>
            <a:r>
              <a:rPr b="1">
                <a:latin typeface="Helvetica Neue"/>
                <a:ea typeface="Helvetica Neue"/>
                <a:cs typeface="Helvetica Neue"/>
                <a:sym typeface="Helvetica Neue"/>
              </a:rPr>
              <a:t>employee regulations</a:t>
            </a:r>
            <a:r>
              <a:t>: </a:t>
            </a:r>
          </a:p>
          <a:p>
            <a:pPr marL="698500" indent="-698500" algn="l">
              <a:lnSpc>
                <a:spcPct val="120000"/>
              </a:lnSpc>
              <a:buSzPct val="75000"/>
              <a:buFont typeface="Helvetica Neue"/>
              <a:buChar char="•"/>
              <a:defRPr sz="4900"/>
            </a:pPr>
            <a:r>
              <a:t>All employees work 40 hours / week. </a:t>
            </a:r>
          </a:p>
          <a:p>
            <a:pPr marL="698500" indent="-698500" algn="l">
              <a:lnSpc>
                <a:spcPct val="120000"/>
              </a:lnSpc>
              <a:buSzPct val="75000"/>
              <a:buFont typeface="Helvetica Neue"/>
              <a:buChar char="•"/>
              <a:defRPr sz="4900"/>
            </a:pPr>
            <a:r>
              <a:t>Employees make $40,000 per year plus $500 for each year worked, </a:t>
            </a:r>
          </a:p>
          <a:p>
            <a:pPr lvl="1" marL="1333500" indent="-698500" algn="l">
              <a:lnSpc>
                <a:spcPct val="120000"/>
              </a:lnSpc>
              <a:buSzPct val="75000"/>
              <a:buFont typeface="Helvetica Neue"/>
              <a:buChar char="•"/>
              <a:defRPr sz="4900"/>
            </a:pPr>
            <a:r>
              <a:t>except for lawyers who get twice the usual pay,</a:t>
            </a:r>
            <a:br/>
            <a:r>
              <a:t>and programmers who get the same $40k base but $2000 for each year worked. </a:t>
            </a:r>
          </a:p>
          <a:p>
            <a:pPr marL="698500" indent="-698500" algn="l">
              <a:lnSpc>
                <a:spcPct val="120000"/>
              </a:lnSpc>
              <a:buSzPct val="75000"/>
              <a:buFont typeface="Helvetica Neue"/>
              <a:buChar char="•"/>
              <a:defRPr sz="4900"/>
            </a:pPr>
            <a:r>
              <a:t>Employees have 2 weeks of paid vacation days per year,</a:t>
            </a:r>
          </a:p>
          <a:p>
            <a:pPr lvl="1" marL="1333500" indent="-698500" algn="l">
              <a:lnSpc>
                <a:spcPct val="120000"/>
              </a:lnSpc>
              <a:buSzPct val="75000"/>
              <a:buFont typeface="Helvetica Neue"/>
              <a:buChar char="•"/>
              <a:defRPr sz="4900"/>
            </a:pPr>
            <a:r>
              <a:t>except for programmers who get an extra week (a total of 3). </a:t>
            </a:r>
          </a:p>
          <a:p>
            <a:pPr marL="698500" indent="-698500" algn="l">
              <a:lnSpc>
                <a:spcPct val="120000"/>
              </a:lnSpc>
              <a:buSzPct val="75000"/>
              <a:buFont typeface="Helvetica Neue"/>
              <a:buChar char="•"/>
              <a:defRPr sz="4900"/>
            </a:pPr>
            <a:r>
              <a:t>Employees should use a yellow form to apply for leave,</a:t>
            </a:r>
          </a:p>
          <a:p>
            <a:pPr lvl="1" marL="1333500" indent="-698500" algn="l">
              <a:lnSpc>
                <a:spcPct val="120000"/>
              </a:lnSpc>
              <a:buSzPct val="75000"/>
              <a:buFont typeface="Helvetica Neue"/>
              <a:buChar char="•"/>
              <a:defRPr sz="4900"/>
            </a:pPr>
            <a:r>
              <a:t>except for programmers who use a pink form. </a:t>
            </a:r>
          </a:p>
        </p:txBody>
      </p:sp>
      <p:sp>
        <p:nvSpPr>
          <p:cNvPr id="238"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39" name="Each type of employee has some unique behavior:…"/>
          <p:cNvSpPr/>
          <p:nvPr/>
        </p:nvSpPr>
        <p:spPr>
          <a:xfrm>
            <a:off x="440453" y="9639923"/>
            <a:ext cx="23503094" cy="38681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4900"/>
            </a:pPr>
            <a:r>
              <a:t>Each type of employee has some unique behavior: </a:t>
            </a:r>
          </a:p>
          <a:p>
            <a:pPr marL="622300" indent="-622300" algn="l">
              <a:buSzPct val="75000"/>
              <a:buFont typeface="Helvetica Neue"/>
              <a:buChar char="•"/>
              <a:defRPr sz="4900"/>
            </a:pPr>
            <a:r>
              <a:rPr b="1">
                <a:latin typeface="Helvetica Neue"/>
                <a:ea typeface="Helvetica Neue"/>
                <a:cs typeface="Helvetica Neue"/>
                <a:sym typeface="Helvetica Neue"/>
              </a:rPr>
              <a:t>Lawyers</a:t>
            </a:r>
            <a:r>
              <a:t> know how to sue.</a:t>
            </a:r>
          </a:p>
          <a:p>
            <a:pPr marL="622300" indent="-622300" algn="l">
              <a:buSzPct val="75000"/>
              <a:buFont typeface="Helvetica Neue"/>
              <a:buChar char="•"/>
              <a:defRPr sz="4900"/>
            </a:pPr>
            <a:r>
              <a:rPr b="1">
                <a:latin typeface="Helvetica Neue"/>
                <a:ea typeface="Helvetica Neue"/>
                <a:cs typeface="Helvetica Neue"/>
                <a:sym typeface="Helvetica Neue"/>
              </a:rPr>
              <a:t>Programmers</a:t>
            </a:r>
            <a:r>
              <a:t> know how to write code.</a:t>
            </a:r>
          </a:p>
          <a:p>
            <a:pPr marL="622300" indent="-622300" algn="l">
              <a:buSzPct val="75000"/>
              <a:buFont typeface="Helvetica Neue"/>
              <a:buChar char="•"/>
              <a:defRPr sz="4900"/>
            </a:pPr>
            <a:r>
              <a:rPr b="1">
                <a:latin typeface="Helvetica Neue"/>
                <a:ea typeface="Helvetica Neue"/>
                <a:cs typeface="Helvetica Neue"/>
                <a:sym typeface="Helvetica Neue"/>
              </a:rPr>
              <a:t>Secretaries</a:t>
            </a:r>
            <a:r>
              <a:t> know how to take dictation. </a:t>
            </a:r>
          </a:p>
          <a:p>
            <a:pPr marL="622300" indent="-622300" algn="l">
              <a:buSzPct val="75000"/>
              <a:buFont typeface="Helvetica Neue"/>
              <a:buChar char="•"/>
              <a:defRPr sz="4900"/>
            </a:pPr>
            <a:r>
              <a:rPr b="1">
                <a:latin typeface="Helvetica Neue"/>
                <a:ea typeface="Helvetica Neue"/>
                <a:cs typeface="Helvetica Neue"/>
                <a:sym typeface="Helvetica Neue"/>
              </a:rPr>
              <a:t>Legal Secretaries</a:t>
            </a:r>
            <a:r>
              <a:t> know how to take dictation and how to file legal briefs.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1" name="Employee Clas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Employee Class</a:t>
            </a:r>
          </a:p>
        </p:txBody>
      </p:sp>
      <p:sp>
        <p:nvSpPr>
          <p:cNvPr id="242" name="// Employee.h…"/>
          <p:cNvSpPr/>
          <p:nvPr/>
        </p:nvSpPr>
        <p:spPr>
          <a:xfrm>
            <a:off x="411320" y="1718005"/>
            <a:ext cx="12300351" cy="6007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2700">
                <a:solidFill>
                  <a:srgbClr val="008F00"/>
                </a:solidFill>
                <a:latin typeface="Menlo"/>
                <a:ea typeface="Menlo"/>
                <a:cs typeface="Menlo"/>
                <a:sym typeface="Menlo"/>
              </a:defRPr>
            </a:pPr>
            <a:r>
              <a:t>// Employee.h</a:t>
            </a:r>
            <a:endParaRPr>
              <a:solidFill>
                <a:srgbClr val="000000"/>
              </a:solidFill>
            </a:endParaRPr>
          </a:p>
          <a:p>
            <a:pPr algn="l" defTabSz="457200">
              <a:tabLst>
                <a:tab pos="342900" algn="l"/>
              </a:tabLst>
              <a:defRPr sz="2700">
                <a:latin typeface="Menlo"/>
                <a:ea typeface="Menlo"/>
                <a:cs typeface="Menlo"/>
                <a:sym typeface="Menlo"/>
              </a:defRPr>
            </a:pPr>
            <a:r>
              <a:rPr>
                <a:solidFill>
                  <a:srgbClr val="0433FF"/>
                </a:solidFill>
              </a:rPr>
              <a:t>class</a:t>
            </a:r>
            <a:r>
              <a:t> Employee {</a:t>
            </a:r>
          </a:p>
          <a:p>
            <a:pPr algn="l" defTabSz="457200">
              <a:tabLst>
                <a:tab pos="342900" algn="l"/>
              </a:tabLst>
              <a:defRPr sz="27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342900" algn="l"/>
              </a:tabLst>
              <a:defRPr sz="2700">
                <a:latin typeface="Menlo"/>
                <a:ea typeface="Menlo"/>
                <a:cs typeface="Menlo"/>
                <a:sym typeface="Menlo"/>
              </a:defRPr>
            </a:pPr>
            <a:r>
              <a:t>    Employee(string name, </a:t>
            </a:r>
            <a:r>
              <a:rPr>
                <a:solidFill>
                  <a:srgbClr val="0433FF"/>
                </a:solidFill>
              </a:rPr>
              <a:t>int</a:t>
            </a:r>
            <a:r>
              <a:t> years);</a:t>
            </a:r>
          </a:p>
          <a:p>
            <a:pPr algn="l" defTabSz="457200">
              <a:tabLst>
                <a:tab pos="342900" algn="l"/>
              </a:tabLst>
              <a:defRPr sz="2700">
                <a:latin typeface="Menlo"/>
                <a:ea typeface="Menlo"/>
                <a:cs typeface="Menlo"/>
                <a:sym typeface="Menlo"/>
              </a:defRPr>
            </a:pPr>
            <a:r>
              <a:t>    </a:t>
            </a:r>
            <a:r>
              <a:rPr>
                <a:solidFill>
                  <a:srgbClr val="0433FF"/>
                </a:solidFill>
              </a:rPr>
              <a:t>virtual</a:t>
            </a:r>
            <a:r>
              <a:t> </a:t>
            </a:r>
            <a:r>
              <a:rPr>
                <a:solidFill>
                  <a:srgbClr val="0433FF"/>
                </a:solidFill>
              </a:rPr>
              <a:t>int</a:t>
            </a:r>
            <a:r>
              <a:t> hours() </a:t>
            </a:r>
            <a:r>
              <a:rPr>
                <a:solidFill>
                  <a:srgbClr val="0433FF"/>
                </a:solidFill>
              </a:rPr>
              <a:t>const</a:t>
            </a:r>
            <a:r>
              <a:t>;</a:t>
            </a:r>
          </a:p>
          <a:p>
            <a:pPr algn="l" defTabSz="457200">
              <a:tabLst>
                <a:tab pos="342900" algn="l"/>
              </a:tabLst>
              <a:defRPr sz="2700">
                <a:latin typeface="Menlo"/>
                <a:ea typeface="Menlo"/>
                <a:cs typeface="Menlo"/>
                <a:sym typeface="Menlo"/>
              </a:defRPr>
            </a:pPr>
            <a:r>
              <a:t>    </a:t>
            </a:r>
            <a:r>
              <a:rPr>
                <a:solidFill>
                  <a:srgbClr val="0433FF"/>
                </a:solidFill>
              </a:rPr>
              <a:t>virtual</a:t>
            </a:r>
            <a:r>
              <a:t> string name() </a:t>
            </a:r>
            <a:r>
              <a:rPr>
                <a:solidFill>
                  <a:srgbClr val="0433FF"/>
                </a:solidFill>
              </a:rPr>
              <a:t>const</a:t>
            </a:r>
            <a:r>
              <a:t>;</a:t>
            </a:r>
          </a:p>
          <a:p>
            <a:pPr algn="l" defTabSz="457200">
              <a:tabLst>
                <a:tab pos="342900" algn="l"/>
              </a:tabLst>
              <a:defRPr sz="2700">
                <a:latin typeface="Menlo"/>
                <a:ea typeface="Menlo"/>
                <a:cs typeface="Menlo"/>
                <a:sym typeface="Menlo"/>
              </a:defRPr>
            </a:pPr>
            <a:r>
              <a:t>    </a:t>
            </a:r>
            <a:r>
              <a:rPr>
                <a:solidFill>
                  <a:srgbClr val="0433FF"/>
                </a:solidFill>
              </a:rPr>
              <a:t>virtual</a:t>
            </a:r>
            <a:r>
              <a:t> </a:t>
            </a:r>
            <a:r>
              <a:rPr>
                <a:solidFill>
                  <a:srgbClr val="0433FF"/>
                </a:solidFill>
              </a:rPr>
              <a:t>double</a:t>
            </a:r>
            <a:r>
              <a:t> salary() </a:t>
            </a:r>
            <a:r>
              <a:rPr>
                <a:solidFill>
                  <a:srgbClr val="0433FF"/>
                </a:solidFill>
              </a:rPr>
              <a:t>const</a:t>
            </a:r>
            <a:r>
              <a:t>;</a:t>
            </a:r>
          </a:p>
          <a:p>
            <a:pPr algn="l" defTabSz="457200">
              <a:tabLst>
                <a:tab pos="342900" algn="l"/>
              </a:tabLst>
              <a:defRPr sz="2700">
                <a:latin typeface="Menlo"/>
                <a:ea typeface="Menlo"/>
                <a:cs typeface="Menlo"/>
                <a:sym typeface="Menlo"/>
              </a:defRPr>
            </a:pPr>
            <a:r>
              <a:t>    </a:t>
            </a:r>
            <a:r>
              <a:rPr>
                <a:solidFill>
                  <a:srgbClr val="0433FF"/>
                </a:solidFill>
              </a:rPr>
              <a:t>virtual</a:t>
            </a:r>
            <a:r>
              <a:t> </a:t>
            </a:r>
            <a:r>
              <a:rPr>
                <a:solidFill>
                  <a:srgbClr val="0433FF"/>
                </a:solidFill>
              </a:rPr>
              <a:t>int</a:t>
            </a:r>
            <a:r>
              <a:t> vacationDays() </a:t>
            </a:r>
            <a:r>
              <a:rPr>
                <a:solidFill>
                  <a:srgbClr val="0433FF"/>
                </a:solidFill>
              </a:rPr>
              <a:t>const</a:t>
            </a:r>
            <a:r>
              <a:t>;</a:t>
            </a:r>
          </a:p>
          <a:p>
            <a:pPr algn="l" defTabSz="457200">
              <a:tabLst>
                <a:tab pos="342900" algn="l"/>
              </a:tabLst>
              <a:defRPr sz="2700">
                <a:latin typeface="Menlo"/>
                <a:ea typeface="Menlo"/>
                <a:cs typeface="Menlo"/>
                <a:sym typeface="Menlo"/>
              </a:defRPr>
            </a:pPr>
            <a:r>
              <a:t>    </a:t>
            </a:r>
            <a:r>
              <a:rPr>
                <a:solidFill>
                  <a:srgbClr val="0433FF"/>
                </a:solidFill>
              </a:rPr>
              <a:t>virtual</a:t>
            </a:r>
            <a:r>
              <a:t> string vacationForm() </a:t>
            </a:r>
            <a:r>
              <a:rPr>
                <a:solidFill>
                  <a:srgbClr val="0433FF"/>
                </a:solidFill>
              </a:rPr>
              <a:t>const</a:t>
            </a:r>
            <a:r>
              <a:t>;</a:t>
            </a:r>
          </a:p>
          <a:p>
            <a:pPr algn="l" defTabSz="457200">
              <a:tabLst>
                <a:tab pos="342900" algn="l"/>
              </a:tabLst>
              <a:defRPr sz="2700">
                <a:latin typeface="Menlo"/>
                <a:ea typeface="Menlo"/>
                <a:cs typeface="Menlo"/>
                <a:sym typeface="Menlo"/>
              </a:defRPr>
            </a:pPr>
            <a:r>
              <a:t>    </a:t>
            </a:r>
            <a:r>
              <a:rPr>
                <a:solidFill>
                  <a:srgbClr val="0433FF"/>
                </a:solidFill>
              </a:rPr>
              <a:t>virtual</a:t>
            </a:r>
            <a:r>
              <a:t> </a:t>
            </a:r>
            <a:r>
              <a:rPr>
                <a:solidFill>
                  <a:srgbClr val="0433FF"/>
                </a:solidFill>
              </a:rPr>
              <a:t>int</a:t>
            </a:r>
            <a:r>
              <a:t> years() </a:t>
            </a:r>
            <a:r>
              <a:rPr>
                <a:solidFill>
                  <a:srgbClr val="0433FF"/>
                </a:solidFill>
              </a:rPr>
              <a:t>const</a:t>
            </a:r>
            <a:r>
              <a:t>;</a:t>
            </a:r>
          </a:p>
          <a:p>
            <a:pPr algn="l" defTabSz="457200">
              <a:tabLst>
                <a:tab pos="342900" algn="l"/>
              </a:tabLst>
              <a:defRPr sz="2700">
                <a:solidFill>
                  <a:srgbClr val="008F00"/>
                </a:solidFill>
                <a:latin typeface="Menlo"/>
                <a:ea typeface="Menlo"/>
                <a:cs typeface="Menlo"/>
                <a:sym typeface="Menlo"/>
              </a:defRPr>
            </a:pPr>
            <a:r>
              <a:t>   </a:t>
            </a:r>
          </a:p>
          <a:p>
            <a:pPr algn="l" defTabSz="457200">
              <a:tabLst>
                <a:tab pos="342900" algn="l"/>
              </a:tabLst>
              <a:defRPr sz="27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342900" algn="l"/>
              </a:tabLst>
              <a:defRPr sz="2700">
                <a:latin typeface="Menlo"/>
                <a:ea typeface="Menlo"/>
                <a:cs typeface="Menlo"/>
                <a:sym typeface="Menlo"/>
              </a:defRPr>
            </a:pPr>
            <a:r>
              <a:t>    string myName;</a:t>
            </a:r>
          </a:p>
          <a:p>
            <a:pPr algn="l" defTabSz="457200">
              <a:tabLst>
                <a:tab pos="342900" algn="l"/>
              </a:tabLst>
              <a:defRPr sz="2700">
                <a:latin typeface="Menlo"/>
                <a:ea typeface="Menlo"/>
                <a:cs typeface="Menlo"/>
                <a:sym typeface="Menlo"/>
              </a:defRPr>
            </a:pPr>
            <a:r>
              <a:t>    </a:t>
            </a:r>
            <a:r>
              <a:rPr>
                <a:solidFill>
                  <a:srgbClr val="0433FF"/>
                </a:solidFill>
              </a:rPr>
              <a:t>int</a:t>
            </a:r>
            <a:r>
              <a:t> myYears;</a:t>
            </a:r>
          </a:p>
          <a:p>
            <a:pPr algn="l" defTabSz="457200">
              <a:tabLst>
                <a:tab pos="342900" algn="l"/>
              </a:tabLst>
              <a:defRPr sz="2700">
                <a:latin typeface="Menlo"/>
                <a:ea typeface="Menlo"/>
                <a:cs typeface="Menlo"/>
                <a:sym typeface="Menlo"/>
              </a:defRPr>
            </a:pPr>
            <a:r>
              <a:t>};</a:t>
            </a:r>
          </a:p>
        </p:txBody>
      </p:sp>
      <p:sp>
        <p:nvSpPr>
          <p:cNvPr id="243"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44" name="// Employee.cpp…"/>
          <p:cNvSpPr/>
          <p:nvPr/>
        </p:nvSpPr>
        <p:spPr>
          <a:xfrm>
            <a:off x="13362020" y="1601474"/>
            <a:ext cx="10570373" cy="11912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2700">
                <a:solidFill>
                  <a:srgbClr val="008F00"/>
                </a:solidFill>
                <a:latin typeface="Menlo"/>
                <a:ea typeface="Menlo"/>
                <a:cs typeface="Menlo"/>
                <a:sym typeface="Menlo"/>
              </a:defRPr>
            </a:pPr>
            <a:r>
              <a:t>// Employee.cpp</a:t>
            </a:r>
            <a:endParaRPr>
              <a:solidFill>
                <a:srgbClr val="000000"/>
              </a:solidFill>
            </a:endParaRPr>
          </a:p>
          <a:p>
            <a:pPr algn="l" defTabSz="457200">
              <a:tabLst>
                <a:tab pos="342900" algn="l"/>
              </a:tabLst>
              <a:defRPr sz="2700">
                <a:latin typeface="Menlo"/>
                <a:ea typeface="Menlo"/>
                <a:cs typeface="Menlo"/>
                <a:sym typeface="Menlo"/>
              </a:defRPr>
            </a:pPr>
            <a:r>
              <a:t>Employee::Employee(string name, </a:t>
            </a:r>
            <a:r>
              <a:rPr>
                <a:solidFill>
                  <a:srgbClr val="0433FF"/>
                </a:solidFill>
              </a:rPr>
              <a:t>int</a:t>
            </a:r>
            <a:r>
              <a:t> years) {</a:t>
            </a:r>
          </a:p>
          <a:p>
            <a:pPr algn="l" defTabSz="457200">
              <a:tabLst>
                <a:tab pos="342900" algn="l"/>
              </a:tabLst>
              <a:defRPr sz="2700">
                <a:latin typeface="Menlo"/>
                <a:ea typeface="Menlo"/>
                <a:cs typeface="Menlo"/>
                <a:sym typeface="Menlo"/>
              </a:defRPr>
            </a:pPr>
            <a:r>
              <a:t>    myName = name;</a:t>
            </a:r>
          </a:p>
          <a:p>
            <a:pPr algn="l" defTabSz="457200">
              <a:tabLst>
                <a:tab pos="342900" algn="l"/>
              </a:tabLst>
              <a:defRPr sz="2700">
                <a:latin typeface="Menlo"/>
                <a:ea typeface="Menlo"/>
                <a:cs typeface="Menlo"/>
                <a:sym typeface="Menlo"/>
              </a:defRPr>
            </a:pPr>
            <a:r>
              <a:t>    myYears = years;</a:t>
            </a: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rPr>
                <a:solidFill>
                  <a:srgbClr val="0433FF"/>
                </a:solidFill>
              </a:rPr>
              <a:t>int</a:t>
            </a:r>
            <a:r>
              <a:t> Employee::hours() </a:t>
            </a:r>
            <a:r>
              <a:rPr>
                <a:solidFill>
                  <a:srgbClr val="0433FF"/>
                </a:solidFill>
              </a:rPr>
              <a:t>const</a:t>
            </a:r>
            <a:r>
              <a:t> {</a:t>
            </a:r>
          </a:p>
          <a:p>
            <a:pPr algn="l" defTabSz="457200">
              <a:tabLst>
                <a:tab pos="342900" algn="l"/>
              </a:tabLst>
              <a:defRPr sz="2700">
                <a:solidFill>
                  <a:srgbClr val="0433FF"/>
                </a:solidFill>
                <a:latin typeface="Menlo"/>
                <a:ea typeface="Menlo"/>
                <a:cs typeface="Menlo"/>
                <a:sym typeface="Menlo"/>
              </a:defRPr>
            </a:pPr>
            <a:r>
              <a:rPr>
                <a:solidFill>
                  <a:srgbClr val="000000"/>
                </a:solidFill>
              </a:rPr>
              <a:t>    </a:t>
            </a:r>
            <a:r>
              <a:t>return</a:t>
            </a:r>
            <a:r>
              <a:rPr>
                <a:solidFill>
                  <a:srgbClr val="000000"/>
                </a:solidFill>
              </a:rPr>
              <a:t> 40;</a:t>
            </a:r>
            <a:endParaRPr>
              <a:solidFill>
                <a:srgbClr val="000000"/>
              </a:solidFill>
            </a:endParaRP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t>string Employee::name() </a:t>
            </a:r>
            <a:r>
              <a:rPr>
                <a:solidFill>
                  <a:srgbClr val="0433FF"/>
                </a:solidFill>
              </a:rPr>
              <a:t>const</a:t>
            </a:r>
            <a:r>
              <a:t> {</a:t>
            </a:r>
          </a:p>
          <a:p>
            <a:pPr algn="l" defTabSz="457200">
              <a:tabLst>
                <a:tab pos="342900" algn="l"/>
              </a:tabLst>
              <a:defRPr sz="2700">
                <a:latin typeface="Menlo"/>
                <a:ea typeface="Menlo"/>
                <a:cs typeface="Menlo"/>
                <a:sym typeface="Menlo"/>
              </a:defRPr>
            </a:pPr>
            <a:r>
              <a:t>    </a:t>
            </a:r>
            <a:r>
              <a:rPr>
                <a:solidFill>
                  <a:srgbClr val="0433FF"/>
                </a:solidFill>
              </a:rPr>
              <a:t>return</a:t>
            </a:r>
            <a:r>
              <a:t> myName;</a:t>
            </a: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rPr>
                <a:solidFill>
                  <a:srgbClr val="0433FF"/>
                </a:solidFill>
              </a:rPr>
              <a:t>double</a:t>
            </a:r>
            <a:r>
              <a:t> Employee::salary() </a:t>
            </a:r>
            <a:r>
              <a:rPr>
                <a:solidFill>
                  <a:srgbClr val="0433FF"/>
                </a:solidFill>
              </a:rPr>
              <a:t>const</a:t>
            </a:r>
            <a:r>
              <a:t> {</a:t>
            </a:r>
          </a:p>
          <a:p>
            <a:pPr algn="l" defTabSz="457200">
              <a:tabLst>
                <a:tab pos="342900" algn="l"/>
              </a:tabLst>
              <a:defRPr sz="2700">
                <a:latin typeface="Menlo"/>
                <a:ea typeface="Menlo"/>
                <a:cs typeface="Menlo"/>
                <a:sym typeface="Menlo"/>
              </a:defRPr>
            </a:pPr>
            <a:r>
              <a:t>    </a:t>
            </a:r>
            <a:r>
              <a:rPr>
                <a:solidFill>
                  <a:srgbClr val="0433FF"/>
                </a:solidFill>
              </a:rPr>
              <a:t>return</a:t>
            </a:r>
            <a:r>
              <a:t> 40000.0 + (500 * myYears);</a:t>
            </a: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rPr>
                <a:solidFill>
                  <a:srgbClr val="0433FF"/>
                </a:solidFill>
              </a:rPr>
              <a:t>int</a:t>
            </a:r>
            <a:r>
              <a:t> Employee::vacationDays() </a:t>
            </a:r>
            <a:r>
              <a:rPr>
                <a:solidFill>
                  <a:srgbClr val="0433FF"/>
                </a:solidFill>
              </a:rPr>
              <a:t>const</a:t>
            </a:r>
            <a:r>
              <a:t> {</a:t>
            </a:r>
          </a:p>
          <a:p>
            <a:pPr algn="l" defTabSz="457200">
              <a:tabLst>
                <a:tab pos="342900" algn="l"/>
              </a:tabLst>
              <a:defRPr sz="2700">
                <a:solidFill>
                  <a:srgbClr val="0433FF"/>
                </a:solidFill>
                <a:latin typeface="Menlo"/>
                <a:ea typeface="Menlo"/>
                <a:cs typeface="Menlo"/>
                <a:sym typeface="Menlo"/>
              </a:defRPr>
            </a:pPr>
            <a:r>
              <a:rPr>
                <a:solidFill>
                  <a:srgbClr val="000000"/>
                </a:solidFill>
              </a:rPr>
              <a:t>    </a:t>
            </a:r>
            <a:r>
              <a:t>return</a:t>
            </a:r>
            <a:r>
              <a:rPr>
                <a:solidFill>
                  <a:srgbClr val="000000"/>
                </a:solidFill>
              </a:rPr>
              <a:t> 10;</a:t>
            </a:r>
            <a:endParaRPr>
              <a:solidFill>
                <a:srgbClr val="000000"/>
              </a:solidFill>
            </a:endParaRP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t>string Employee::vacationForm() </a:t>
            </a:r>
            <a:r>
              <a:rPr>
                <a:solidFill>
                  <a:srgbClr val="0433FF"/>
                </a:solidFill>
              </a:rPr>
              <a:t>const</a:t>
            </a:r>
            <a:r>
              <a:t> {</a:t>
            </a:r>
          </a:p>
          <a:p>
            <a:pPr algn="l" defTabSz="457200">
              <a:tabLst>
                <a:tab pos="342900" algn="l"/>
              </a:tabLst>
              <a:defRPr sz="2700">
                <a:solidFill>
                  <a:srgbClr val="B4261A"/>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"yellow"</a:t>
            </a:r>
            <a:r>
              <a:rPr>
                <a:solidFill>
                  <a:srgbClr val="000000"/>
                </a:solidFill>
              </a:rPr>
              <a:t>;</a:t>
            </a:r>
            <a:endParaRPr>
              <a:solidFill>
                <a:srgbClr val="000000"/>
              </a:solidFill>
            </a:endParaRPr>
          </a:p>
          <a:p>
            <a:pPr algn="l" defTabSz="457200">
              <a:tabLst>
                <a:tab pos="342900" algn="l"/>
              </a:tabLst>
              <a:defRPr sz="2700">
                <a:latin typeface="Menlo"/>
                <a:ea typeface="Menlo"/>
                <a:cs typeface="Menlo"/>
                <a:sym typeface="Menlo"/>
              </a:defRPr>
            </a:pPr>
            <a:r>
              <a:t>}</a:t>
            </a:r>
          </a:p>
          <a:p>
            <a:pPr algn="l" defTabSz="457200">
              <a:tabLst>
                <a:tab pos="342900" algn="l"/>
              </a:tabLst>
              <a:defRPr sz="2700">
                <a:latin typeface="Menlo"/>
                <a:ea typeface="Menlo"/>
                <a:cs typeface="Menlo"/>
                <a:sym typeface="Menlo"/>
              </a:defRPr>
            </a:pPr>
          </a:p>
          <a:p>
            <a:pPr algn="l" defTabSz="457200">
              <a:tabLst>
                <a:tab pos="342900" algn="l"/>
              </a:tabLst>
              <a:defRPr sz="2700">
                <a:latin typeface="Menlo"/>
                <a:ea typeface="Menlo"/>
                <a:cs typeface="Menlo"/>
                <a:sym typeface="Menlo"/>
              </a:defRPr>
            </a:pPr>
            <a:r>
              <a:rPr>
                <a:solidFill>
                  <a:srgbClr val="0433FF"/>
                </a:solidFill>
              </a:rPr>
              <a:t>int</a:t>
            </a:r>
            <a:r>
              <a:t> Employee::years() </a:t>
            </a:r>
            <a:r>
              <a:rPr>
                <a:solidFill>
                  <a:srgbClr val="0433FF"/>
                </a:solidFill>
              </a:rPr>
              <a:t>const</a:t>
            </a:r>
            <a:r>
              <a:t> {</a:t>
            </a:r>
          </a:p>
          <a:p>
            <a:pPr algn="l" defTabSz="457200">
              <a:tabLst>
                <a:tab pos="342900" algn="l"/>
              </a:tabLst>
              <a:defRPr sz="2700">
                <a:latin typeface="Menlo"/>
                <a:ea typeface="Menlo"/>
                <a:cs typeface="Menlo"/>
                <a:sym typeface="Menlo"/>
              </a:defRPr>
            </a:pPr>
            <a:r>
              <a:t>    </a:t>
            </a:r>
            <a:r>
              <a:rPr>
                <a:solidFill>
                  <a:srgbClr val="0433FF"/>
                </a:solidFill>
              </a:rPr>
              <a:t>return</a:t>
            </a:r>
            <a:r>
              <a:t> myYears;</a:t>
            </a:r>
          </a:p>
          <a:p>
            <a:pPr algn="l" defTabSz="457200">
              <a:tabLst>
                <a:tab pos="342900" algn="l"/>
              </a:tabLst>
              <a:defRPr sz="27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6" name="Exercise: Employ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Exercise: Employees</a:t>
            </a:r>
          </a:p>
        </p:txBody>
      </p:sp>
      <p:sp>
        <p:nvSpPr>
          <p:cNvPr id="247" name="Exercise: Implement classes Lawyer and Programmer.…"/>
          <p:cNvSpPr/>
          <p:nvPr/>
        </p:nvSpPr>
        <p:spPr>
          <a:xfrm>
            <a:off x="507652" y="1892800"/>
            <a:ext cx="23368696" cy="120581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latin typeface="Helvetica Neue"/>
                <a:ea typeface="Helvetica Neue"/>
                <a:cs typeface="Helvetica Neue"/>
                <a:sym typeface="Helvetica Neue"/>
              </a:defRPr>
            </a:pPr>
            <a:r>
              <a:rPr i="1"/>
              <a:t>Exercise</a:t>
            </a:r>
            <a:r>
              <a:t>: Implement classes Lawyer and Programmer.</a:t>
            </a:r>
          </a:p>
          <a:p>
            <a:pPr algn="l" defTabSz="457200">
              <a:tabLst>
                <a:tab pos="342900" algn="l"/>
              </a:tabLst>
              <a:defRPr b="1" sz="5500" u="sng">
                <a:latin typeface="Helvetica Neue"/>
                <a:ea typeface="Helvetica Neue"/>
                <a:cs typeface="Helvetica Neue"/>
                <a:sym typeface="Helvetica Neue"/>
              </a:defRPr>
            </a:pPr>
            <a:r>
              <a:t>Lawyer</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A Lawyer remembers what </a:t>
            </a:r>
            <a:r>
              <a:rPr b="1"/>
              <a:t>law school</a:t>
            </a:r>
            <a:r>
              <a:t> he/she went to.</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Lawyers make twice as much </a:t>
            </a:r>
            <a:r>
              <a:rPr b="1"/>
              <a:t>salary</a:t>
            </a:r>
            <a:r>
              <a:t> as normal employees.</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Lawyers know how to </a:t>
            </a:r>
            <a:r>
              <a:rPr b="1"/>
              <a:t>sue</a:t>
            </a:r>
            <a:r>
              <a:t> people (unique behavior).</a:t>
            </a:r>
          </a:p>
          <a:p>
            <a:pPr algn="l" defTabSz="457200">
              <a:tabLst>
                <a:tab pos="342900" algn="l"/>
              </a:tabLst>
              <a:defRPr sz="5500">
                <a:latin typeface="Helvetica Neue"/>
                <a:ea typeface="Helvetica Neue"/>
                <a:cs typeface="Helvetica Neue"/>
                <a:sym typeface="Helvetica Neue"/>
              </a:defRPr>
            </a:pPr>
          </a:p>
          <a:p>
            <a:pPr algn="l" defTabSz="457200">
              <a:tabLst>
                <a:tab pos="342900" algn="l"/>
              </a:tabLst>
              <a:defRPr b="1" sz="5500" u="sng">
                <a:latin typeface="Helvetica Neue"/>
                <a:ea typeface="Helvetica Neue"/>
                <a:cs typeface="Helvetica Neue"/>
                <a:sym typeface="Helvetica Neue"/>
              </a:defRPr>
            </a:pPr>
            <a:r>
              <a:t>Programmer</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Programmers make the same base salary as normal employees, but they earn a </a:t>
            </a:r>
            <a:r>
              <a:rPr b="1"/>
              <a:t>bonus of $2k/year</a:t>
            </a:r>
            <a:r>
              <a:t> instead of $500/year.</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Programmers fill out the </a:t>
            </a:r>
            <a:r>
              <a:rPr b="1"/>
              <a:t>pink form</a:t>
            </a:r>
            <a:r>
              <a:t> rather than yellow for vacations.</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Programmers get </a:t>
            </a:r>
            <a:r>
              <a:rPr b="1"/>
              <a:t>3 weeks of vacation</a:t>
            </a:r>
            <a:r>
              <a:t> rather than 2.</a:t>
            </a:r>
          </a:p>
          <a:p>
            <a:pPr marL="698500" indent="-698500" algn="l" defTabSz="457200">
              <a:buSzPct val="75000"/>
              <a:buFont typeface="Helvetica Neue"/>
              <a:buChar char="•"/>
              <a:tabLst>
                <a:tab pos="342900" algn="l"/>
              </a:tabLst>
              <a:defRPr sz="5500">
                <a:latin typeface="Helvetica Neue"/>
                <a:ea typeface="Helvetica Neue"/>
                <a:cs typeface="Helvetica Neue"/>
                <a:sym typeface="Helvetica Neue"/>
              </a:defRPr>
            </a:pPr>
            <a:r>
              <a:t>Programmers know how to write </a:t>
            </a:r>
            <a:r>
              <a:rPr b="1"/>
              <a:t>code</a:t>
            </a:r>
            <a:r>
              <a:t> (unique behavior).</a:t>
            </a:r>
          </a:p>
          <a:p>
            <a:pPr algn="l" defTabSz="457200">
              <a:tabLst>
                <a:tab pos="342900" algn="l"/>
              </a:tabLst>
              <a:defRPr sz="5500">
                <a:latin typeface="Helvetica Neue"/>
                <a:ea typeface="Helvetica Neue"/>
                <a:cs typeface="Helvetica Neue"/>
                <a:sym typeface="Helvetica Neue"/>
              </a:defRPr>
            </a:pPr>
          </a:p>
        </p:txBody>
      </p:sp>
      <p:sp>
        <p:nvSpPr>
          <p:cNvPr id="248"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0" name="Overri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Overriding</a:t>
            </a:r>
          </a:p>
        </p:txBody>
      </p:sp>
      <p:sp>
        <p:nvSpPr>
          <p:cNvPr id="251" name="override: To replace a superclass's member function by writing a new version of that function in a subclass.…"/>
          <p:cNvSpPr/>
          <p:nvPr/>
        </p:nvSpPr>
        <p:spPr>
          <a:xfrm>
            <a:off x="507652" y="1892800"/>
            <a:ext cx="23368696" cy="437719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98500" indent="-698500" algn="l" defTabSz="457200">
              <a:buSzPct val="75000"/>
              <a:buFont typeface="Helvetica Neue"/>
              <a:buChar char="•"/>
              <a:tabLst>
                <a:tab pos="342900" algn="l"/>
              </a:tabLst>
              <a:defRPr sz="5500"/>
            </a:pPr>
            <a:r>
              <a:rPr b="1">
                <a:latin typeface="Helvetica Neue"/>
                <a:ea typeface="Helvetica Neue"/>
                <a:cs typeface="Helvetica Neue"/>
                <a:sym typeface="Helvetica Neue"/>
              </a:rPr>
              <a:t>override</a:t>
            </a:r>
            <a:r>
              <a:t>: To replace a superclass's member function by writing a new version of that function in a subclass. </a:t>
            </a:r>
          </a:p>
          <a:p>
            <a:pPr marL="698500" indent="-698500" algn="l" defTabSz="457200">
              <a:buSzPct val="75000"/>
              <a:buFont typeface="Helvetica Neue"/>
              <a:buChar char="•"/>
              <a:tabLst>
                <a:tab pos="342900" algn="l"/>
              </a:tabLst>
              <a:defRPr sz="5500"/>
            </a:pPr>
            <a:r>
              <a:rPr b="1">
                <a:latin typeface="Helvetica Neue"/>
                <a:ea typeface="Helvetica Neue"/>
                <a:cs typeface="Helvetica Neue"/>
                <a:sym typeface="Helvetica Neue"/>
              </a:rPr>
              <a:t>virtual function</a:t>
            </a:r>
            <a:r>
              <a:t>: One that is allowed to be overridden.</a:t>
            </a:r>
          </a:p>
          <a:p>
            <a:pPr lvl="1" marL="1333500" indent="-698500" algn="l" defTabSz="457200">
              <a:buSzPct val="75000"/>
              <a:buFont typeface="Helvetica Neue"/>
              <a:buChar char="•"/>
              <a:tabLst>
                <a:tab pos="342900" algn="l"/>
              </a:tabLst>
              <a:defRPr sz="5500"/>
            </a:pPr>
            <a:r>
              <a:t>Must be declared with </a:t>
            </a:r>
            <a:r>
              <a:rPr>
                <a:latin typeface="Menlo"/>
                <a:ea typeface="Menlo"/>
                <a:cs typeface="Menlo"/>
                <a:sym typeface="Menlo"/>
              </a:rPr>
              <a:t>virtual</a:t>
            </a:r>
            <a:r>
              <a:t> keyword in superclass. </a:t>
            </a:r>
          </a:p>
        </p:txBody>
      </p:sp>
      <p:sp>
        <p:nvSpPr>
          <p:cNvPr id="252"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grpSp>
        <p:nvGrpSpPr>
          <p:cNvPr id="256" name="Group"/>
          <p:cNvGrpSpPr/>
          <p:nvPr/>
        </p:nvGrpSpPr>
        <p:grpSpPr>
          <a:xfrm>
            <a:off x="772014" y="5533124"/>
            <a:ext cx="23370774" cy="4968201"/>
            <a:chOff x="0" y="417164"/>
            <a:chExt cx="23370773" cy="4968200"/>
          </a:xfrm>
        </p:grpSpPr>
        <p:sp>
          <p:nvSpPr>
            <p:cNvPr id="253" name="// Employee.h…"/>
            <p:cNvSpPr/>
            <p:nvPr/>
          </p:nvSpPr>
          <p:spPr>
            <a:xfrm>
              <a:off x="0" y="417164"/>
              <a:ext cx="10512922" cy="4775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342900" algn="l"/>
                </a:tabLst>
                <a:defRPr sz="4000">
                  <a:solidFill>
                    <a:srgbClr val="008F00"/>
                  </a:solidFill>
                  <a:latin typeface="Menlo"/>
                  <a:ea typeface="Menlo"/>
                  <a:cs typeface="Menlo"/>
                  <a:sym typeface="Menlo"/>
                </a:defRPr>
              </a:pPr>
              <a:r>
                <a:t>// Employee.h</a:t>
              </a:r>
              <a:endParaRPr>
                <a:solidFill>
                  <a:srgbClr val="000000"/>
                </a:solidFill>
              </a:endParaRPr>
            </a:p>
            <a:p>
              <a:pPr algn="l" defTabSz="457200">
                <a:tabLst>
                  <a:tab pos="342900" algn="l"/>
                </a:tabLst>
                <a:defRPr sz="4000">
                  <a:latin typeface="Menlo"/>
                  <a:ea typeface="Menlo"/>
                  <a:cs typeface="Menlo"/>
                  <a:sym typeface="Menlo"/>
                </a:defRPr>
              </a:pPr>
              <a:r>
                <a:rPr>
                  <a:solidFill>
                    <a:srgbClr val="0433FF"/>
                  </a:solidFill>
                </a:rPr>
                <a:t>virtual</a:t>
              </a:r>
              <a:r>
                <a:t> </a:t>
              </a:r>
              <a:r>
                <a:rPr>
                  <a:solidFill>
                    <a:srgbClr val="3495AF"/>
                  </a:solidFill>
                </a:rPr>
                <a:t>string</a:t>
              </a:r>
              <a:r>
                <a:t> vacationForm();</a:t>
              </a:r>
            </a:p>
            <a:p>
              <a:pPr algn="l" defTabSz="457200">
                <a:tabLst>
                  <a:tab pos="342900" algn="l"/>
                </a:tabLst>
                <a:defRPr sz="4000">
                  <a:latin typeface="Menlo"/>
                  <a:ea typeface="Menlo"/>
                  <a:cs typeface="Menlo"/>
                  <a:sym typeface="Menlo"/>
                </a:defRPr>
              </a:pPr>
            </a:p>
            <a:p>
              <a:pPr algn="l" defTabSz="457200">
                <a:tabLst>
                  <a:tab pos="342900" algn="l"/>
                </a:tabLst>
                <a:defRPr sz="4000">
                  <a:latin typeface="Menlo"/>
                  <a:ea typeface="Menlo"/>
                  <a:cs typeface="Menlo"/>
                  <a:sym typeface="Menlo"/>
                </a:defRPr>
              </a:pPr>
            </a:p>
            <a:p>
              <a:pPr algn="l" defTabSz="457200">
                <a:tabLst>
                  <a:tab pos="342900" algn="l"/>
                </a:tabLst>
                <a:defRPr sz="4000">
                  <a:solidFill>
                    <a:srgbClr val="008F00"/>
                  </a:solidFill>
                  <a:latin typeface="Menlo"/>
                  <a:ea typeface="Menlo"/>
                  <a:cs typeface="Menlo"/>
                  <a:sym typeface="Menlo"/>
                </a:defRPr>
              </a:pPr>
              <a:r>
                <a:t>// Employee.cpp</a:t>
              </a:r>
              <a:endParaRPr>
                <a:solidFill>
                  <a:srgbClr val="000000"/>
                </a:solidFill>
              </a:endParaRPr>
            </a:p>
            <a:p>
              <a:pPr algn="l" defTabSz="457200">
                <a:tabLst>
                  <a:tab pos="342900" algn="l"/>
                </a:tabLst>
                <a:defRPr sz="4000">
                  <a:latin typeface="Menlo"/>
                  <a:ea typeface="Menlo"/>
                  <a:cs typeface="Menlo"/>
                  <a:sym typeface="Menlo"/>
                </a:defRPr>
              </a:pPr>
              <a:r>
                <a:t>string Employee::vacationForm() {</a:t>
              </a:r>
            </a:p>
            <a:p>
              <a:pPr algn="l" defTabSz="457200">
                <a:tabLst>
                  <a:tab pos="342900" algn="l"/>
                </a:tabLst>
                <a:defRPr sz="4000">
                  <a:solidFill>
                    <a:srgbClr val="B4261A"/>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t>"yellow"</a:t>
              </a:r>
              <a:r>
                <a:rPr>
                  <a:solidFill>
                    <a:srgbClr val="000000"/>
                  </a:solidFill>
                </a:rPr>
                <a:t>;</a:t>
              </a:r>
              <a:endParaRPr>
                <a:solidFill>
                  <a:srgbClr val="000000"/>
                </a:solidFill>
              </a:endParaRPr>
            </a:p>
            <a:p>
              <a:pPr algn="l" defTabSz="457200">
                <a:tabLst>
                  <a:tab pos="342900" algn="l"/>
                </a:tabLst>
                <a:defRPr sz="4000">
                  <a:latin typeface="Menlo"/>
                  <a:ea typeface="Menlo"/>
                  <a:cs typeface="Menlo"/>
                  <a:sym typeface="Menlo"/>
                </a:defRPr>
              </a:pPr>
              <a:r>
                <a:t>}</a:t>
              </a:r>
            </a:p>
          </p:txBody>
        </p:sp>
        <p:sp>
          <p:nvSpPr>
            <p:cNvPr id="254" name="// Programmer.h…"/>
            <p:cNvSpPr/>
            <p:nvPr/>
          </p:nvSpPr>
          <p:spPr>
            <a:xfrm>
              <a:off x="12246168" y="417164"/>
              <a:ext cx="11124606" cy="4775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342900" algn="l"/>
                </a:tabLst>
                <a:defRPr sz="4000">
                  <a:solidFill>
                    <a:srgbClr val="008F00"/>
                  </a:solidFill>
                  <a:latin typeface="Menlo"/>
                  <a:ea typeface="Menlo"/>
                  <a:cs typeface="Menlo"/>
                  <a:sym typeface="Menlo"/>
                </a:defRPr>
              </a:pPr>
              <a:r>
                <a:t>// Programmer.h</a:t>
              </a:r>
              <a:endParaRPr>
                <a:solidFill>
                  <a:srgbClr val="000000"/>
                </a:solidFill>
              </a:endParaRPr>
            </a:p>
            <a:p>
              <a:pPr algn="l" defTabSz="457200">
                <a:tabLst>
                  <a:tab pos="342900" algn="l"/>
                </a:tabLst>
                <a:defRPr sz="4000">
                  <a:latin typeface="Menlo"/>
                  <a:ea typeface="Menlo"/>
                  <a:cs typeface="Menlo"/>
                  <a:sym typeface="Menlo"/>
                </a:defRPr>
              </a:pPr>
              <a:r>
                <a:rPr>
                  <a:solidFill>
                    <a:srgbClr val="0433FF"/>
                  </a:solidFill>
                </a:rPr>
                <a:t>virtual</a:t>
              </a:r>
              <a:r>
                <a:t> </a:t>
              </a:r>
              <a:r>
                <a:rPr>
                  <a:solidFill>
                    <a:srgbClr val="3495AF"/>
                  </a:solidFill>
                </a:rPr>
                <a:t>string</a:t>
              </a:r>
              <a:r>
                <a:t> vacationForm();</a:t>
              </a:r>
            </a:p>
            <a:p>
              <a:pPr algn="l" defTabSz="457200">
                <a:tabLst>
                  <a:tab pos="342900" algn="l"/>
                </a:tabLst>
                <a:defRPr sz="4000">
                  <a:latin typeface="Menlo"/>
                  <a:ea typeface="Menlo"/>
                  <a:cs typeface="Menlo"/>
                  <a:sym typeface="Menlo"/>
                </a:defRPr>
              </a:pPr>
            </a:p>
            <a:p>
              <a:pPr algn="l" defTabSz="457200">
                <a:tabLst>
                  <a:tab pos="342900" algn="l"/>
                </a:tabLst>
                <a:defRPr sz="4000">
                  <a:latin typeface="Menlo"/>
                  <a:ea typeface="Menlo"/>
                  <a:cs typeface="Menlo"/>
                  <a:sym typeface="Menlo"/>
                </a:defRPr>
              </a:pPr>
            </a:p>
            <a:p>
              <a:pPr algn="l" defTabSz="457200">
                <a:tabLst>
                  <a:tab pos="342900" algn="l"/>
                </a:tabLst>
                <a:defRPr sz="4000">
                  <a:solidFill>
                    <a:srgbClr val="008F00"/>
                  </a:solidFill>
                  <a:latin typeface="Menlo"/>
                  <a:ea typeface="Menlo"/>
                  <a:cs typeface="Menlo"/>
                  <a:sym typeface="Menlo"/>
                </a:defRPr>
              </a:pPr>
              <a:r>
                <a:t>// Programmer.cpp</a:t>
              </a:r>
              <a:endParaRPr>
                <a:solidFill>
                  <a:srgbClr val="000000"/>
                </a:solidFill>
              </a:endParaRPr>
            </a:p>
            <a:p>
              <a:pPr algn="l" defTabSz="457200">
                <a:tabLst>
                  <a:tab pos="342900" algn="l"/>
                </a:tabLst>
                <a:defRPr sz="4000">
                  <a:latin typeface="Menlo"/>
                  <a:ea typeface="Menlo"/>
                  <a:cs typeface="Menlo"/>
                  <a:sym typeface="Menlo"/>
                </a:defRPr>
              </a:pPr>
              <a:r>
                <a:t>string Programmer::vacationForm() {</a:t>
              </a:r>
            </a:p>
            <a:p>
              <a:pPr algn="l" defTabSz="457200">
                <a:tabLst>
                  <a:tab pos="342900" algn="l"/>
                </a:tabLst>
                <a:defRPr sz="4000">
                  <a:solidFill>
                    <a:srgbClr val="008F00"/>
                  </a:solidFill>
                  <a:latin typeface="Menlo"/>
                  <a:ea typeface="Menlo"/>
                  <a:cs typeface="Menlo"/>
                  <a:sym typeface="Menlo"/>
                </a:defRPr>
              </a:pPr>
              <a:r>
                <a:rPr>
                  <a:solidFill>
                    <a:srgbClr val="000000"/>
                  </a:solidFill>
                </a:rPr>
                <a:t>    </a:t>
              </a:r>
              <a:r>
                <a:rPr>
                  <a:solidFill>
                    <a:srgbClr val="0433FF"/>
                  </a:solidFill>
                </a:rPr>
                <a:t>return</a:t>
              </a:r>
              <a:r>
                <a:rPr>
                  <a:solidFill>
                    <a:srgbClr val="000000"/>
                  </a:solidFill>
                </a:rPr>
                <a:t> </a:t>
              </a:r>
              <a:r>
                <a:rPr>
                  <a:solidFill>
                    <a:srgbClr val="B4261A"/>
                  </a:solidFill>
                </a:rPr>
                <a:t>"pink"</a:t>
              </a:r>
              <a:r>
                <a:rPr>
                  <a:solidFill>
                    <a:srgbClr val="000000"/>
                  </a:solidFill>
                </a:rPr>
                <a:t>;   </a:t>
              </a:r>
              <a:r>
                <a:t>// override!</a:t>
              </a:r>
              <a:endParaRPr>
                <a:solidFill>
                  <a:srgbClr val="000000"/>
                </a:solidFill>
              </a:endParaRPr>
            </a:p>
            <a:p>
              <a:pPr algn="l" defTabSz="457200">
                <a:tabLst>
                  <a:tab pos="342900" algn="l"/>
                </a:tabLst>
                <a:defRPr sz="4000">
                  <a:latin typeface="Menlo"/>
                  <a:ea typeface="Menlo"/>
                  <a:cs typeface="Menlo"/>
                  <a:sym typeface="Menlo"/>
                </a:defRPr>
              </a:pPr>
              <a:r>
                <a:t>}</a:t>
              </a:r>
            </a:p>
          </p:txBody>
        </p:sp>
        <p:sp>
          <p:nvSpPr>
            <p:cNvPr id="255" name="Line"/>
            <p:cNvSpPr/>
            <p:nvPr/>
          </p:nvSpPr>
          <p:spPr>
            <a:xfrm flipV="1">
              <a:off x="10744018" y="512552"/>
              <a:ext cx="1" cy="4872813"/>
            </a:xfrm>
            <a:prstGeom prst="line">
              <a:avLst/>
            </a:prstGeom>
            <a:noFill/>
            <a:ln w="63500" cap="flat">
              <a:solidFill>
                <a:srgbClr val="ABABAB"/>
              </a:solidFill>
              <a:prstDash val="solid"/>
              <a:miter lim="400000"/>
            </a:ln>
            <a:effectLst/>
          </p:spPr>
          <p:txBody>
            <a:bodyPr wrap="square" lIns="50800" tIns="50800" rIns="50800" bIns="50800" numCol="1" anchor="ctr">
              <a:noAutofit/>
            </a:bodyPr>
            <a:lstStyle/>
            <a:p>
              <a:pPr/>
            </a:p>
          </p:txBody>
        </p:sp>
      </p:grpSp>
      <p:sp>
        <p:nvSpPr>
          <p:cNvPr id="257" name="If you &quot;override&quot; a non-virtual function, it actually just puts a second copy of that function in the subclass, which can be confusing later.…"/>
          <p:cNvSpPr/>
          <p:nvPr/>
        </p:nvSpPr>
        <p:spPr>
          <a:xfrm>
            <a:off x="256975" y="10704248"/>
            <a:ext cx="22141209" cy="28554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 If you "override" a non-virtual function, it actually just puts a second copy of that function in the subclass, which can be confusing later.</a:t>
            </a:r>
          </a:p>
          <a:p>
            <a:pPr algn="l">
              <a:defRPr sz="4000"/>
            </a:pPr>
            <a:r>
              <a:t>  * Virtual has some subtleties. For example, destructors in inheritance hierarchies should always be declared virtual or else memory may not get cleaned up properly; ugh.</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9" name="Calling the Superclass Constructo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Calling the Superclass Constructor</a:t>
            </a:r>
          </a:p>
        </p:txBody>
      </p:sp>
      <p:sp>
        <p:nvSpPr>
          <p:cNvPr id="260" name="SubclassName::SubclassName(params) : SuperclassName(params) {…"/>
          <p:cNvSpPr/>
          <p:nvPr/>
        </p:nvSpPr>
        <p:spPr>
          <a:xfrm>
            <a:off x="507652" y="1892800"/>
            <a:ext cx="23368696" cy="2120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4500">
                <a:latin typeface="Menlo"/>
                <a:ea typeface="Menlo"/>
                <a:cs typeface="Menlo"/>
                <a:sym typeface="Menlo"/>
              </a:defRPr>
            </a:pPr>
            <a:r>
              <a:rPr b="1"/>
              <a:t>SubclassName::SubclassName(params) : SuperclassName(params) {</a:t>
            </a:r>
            <a:endParaRPr b="1"/>
          </a:p>
          <a:p>
            <a:pPr algn="l" defTabSz="457200">
              <a:tabLst>
                <a:tab pos="342900" algn="l"/>
              </a:tabLst>
              <a:defRPr sz="4500">
                <a:latin typeface="Menlo"/>
                <a:ea typeface="Menlo"/>
                <a:cs typeface="Menlo"/>
                <a:sym typeface="Menlo"/>
              </a:defRPr>
            </a:pPr>
            <a:r>
              <a:rPr b="1"/>
              <a:t>    statements;</a:t>
            </a:r>
            <a:endParaRPr b="1"/>
          </a:p>
          <a:p>
            <a:pPr algn="l" defTabSz="457200">
              <a:tabLst>
                <a:tab pos="342900" algn="l"/>
              </a:tabLst>
              <a:defRPr sz="4500">
                <a:latin typeface="Menlo"/>
                <a:ea typeface="Menlo"/>
                <a:cs typeface="Menlo"/>
                <a:sym typeface="Menlo"/>
              </a:defRPr>
            </a:pPr>
            <a:r>
              <a:rPr b="1"/>
              <a:t>}</a:t>
            </a:r>
          </a:p>
        </p:txBody>
      </p:sp>
      <p:sp>
        <p:nvSpPr>
          <p:cNvPr id="261"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62" name="To call a superclass constructor from subclass constructor, use an initialization list, with a colon after the constructor declaration.…"/>
          <p:cNvSpPr/>
          <p:nvPr/>
        </p:nvSpPr>
        <p:spPr>
          <a:xfrm>
            <a:off x="1121395" y="4592742"/>
            <a:ext cx="22141209" cy="65163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To call a superclass constructor from subclass constructor, use an </a:t>
            </a:r>
            <a:r>
              <a:rPr i="1">
                <a:latin typeface="Helvetica Neue"/>
                <a:ea typeface="Helvetica Neue"/>
                <a:cs typeface="Helvetica Neue"/>
                <a:sym typeface="Helvetica Neue"/>
              </a:rPr>
              <a:t>initialization list</a:t>
            </a:r>
            <a:r>
              <a:t>, with a colon after the constructor declaration. </a:t>
            </a:r>
          </a:p>
          <a:p>
            <a:pPr algn="l"/>
          </a:p>
          <a:p>
            <a:pPr algn="l"/>
            <a:r>
              <a:t>Example:</a:t>
            </a:r>
          </a:p>
          <a:p>
            <a:pPr algn="l" defTabSz="457200">
              <a:tabLst>
                <a:tab pos="342900" algn="l"/>
              </a:tabLst>
              <a:defRPr sz="4500">
                <a:latin typeface="Menlo"/>
                <a:ea typeface="Menlo"/>
                <a:cs typeface="Menlo"/>
                <a:sym typeface="Menlo"/>
              </a:defRPr>
            </a:pPr>
            <a:r>
              <a:rPr>
                <a:solidFill>
                  <a:srgbClr val="3495AF"/>
                </a:solidFill>
              </a:rPr>
              <a:t>Lawyer</a:t>
            </a:r>
            <a:r>
              <a:t>::</a:t>
            </a:r>
            <a:r>
              <a:rPr>
                <a:solidFill>
                  <a:srgbClr val="3495AF"/>
                </a:solidFill>
              </a:rPr>
              <a:t>Lawyer</a:t>
            </a:r>
            <a:r>
              <a:t>(string name, string lawSchool, </a:t>
            </a:r>
            <a:r>
              <a:rPr>
                <a:solidFill>
                  <a:srgbClr val="0433FF"/>
                </a:solidFill>
              </a:rPr>
              <a:t>int</a:t>
            </a:r>
            <a:r>
              <a:t> years) : </a:t>
            </a:r>
          </a:p>
          <a:p>
            <a:pPr algn="l" defTabSz="457200">
              <a:tabLst>
                <a:tab pos="342900" algn="l"/>
              </a:tabLst>
              <a:defRPr sz="4500">
                <a:latin typeface="Menlo"/>
                <a:ea typeface="Menlo"/>
                <a:cs typeface="Menlo"/>
                <a:sym typeface="Menlo"/>
              </a:defRPr>
            </a:pPr>
            <a:r>
              <a:t>          Employee(name, years) {</a:t>
            </a:r>
          </a:p>
          <a:p>
            <a:pPr algn="l" defTabSz="457200">
              <a:tabLst>
                <a:tab pos="342900" algn="l"/>
              </a:tabLst>
              <a:defRPr sz="4500">
                <a:solidFill>
                  <a:srgbClr val="008F00"/>
                </a:solidFill>
                <a:latin typeface="Menlo"/>
                <a:ea typeface="Menlo"/>
                <a:cs typeface="Menlo"/>
                <a:sym typeface="Menlo"/>
              </a:defRPr>
            </a:pPr>
            <a:r>
              <a:rPr>
                <a:solidFill>
                  <a:srgbClr val="000000"/>
                </a:solidFill>
              </a:rPr>
              <a:t>    </a:t>
            </a:r>
            <a:r>
              <a:t>// calls Employee constructor first</a:t>
            </a:r>
            <a:endParaRPr>
              <a:solidFill>
                <a:srgbClr val="000000"/>
              </a:solidFill>
            </a:endParaRPr>
          </a:p>
          <a:p>
            <a:pPr algn="l" defTabSz="457200">
              <a:tabLst>
                <a:tab pos="342900" algn="l"/>
              </a:tabLst>
              <a:defRPr sz="4500">
                <a:latin typeface="Menlo"/>
                <a:ea typeface="Menlo"/>
                <a:cs typeface="Menlo"/>
                <a:sym typeface="Menlo"/>
              </a:defRPr>
            </a:pPr>
            <a:r>
              <a:t>    mylawSchool = lawSchool;</a:t>
            </a:r>
          </a:p>
          <a:p>
            <a:pPr algn="l" defTabSz="457200">
              <a:tabLst>
                <a:tab pos="342900" algn="l"/>
              </a:tabLst>
              <a:defRPr sz="45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4" name="Calling the Superclass Memb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Calling the Superclass Member</a:t>
            </a:r>
          </a:p>
        </p:txBody>
      </p:sp>
      <p:sp>
        <p:nvSpPr>
          <p:cNvPr id="265" name="SuperclassName::memberName(params)"/>
          <p:cNvSpPr/>
          <p:nvPr/>
        </p:nvSpPr>
        <p:spPr>
          <a:xfrm>
            <a:off x="507652" y="1892800"/>
            <a:ext cx="23368696" cy="774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tabLst>
                <a:tab pos="342900" algn="l"/>
              </a:tabLst>
              <a:defRPr b="1" sz="4500">
                <a:latin typeface="Menlo"/>
                <a:ea typeface="Menlo"/>
                <a:cs typeface="Menlo"/>
                <a:sym typeface="Menlo"/>
              </a:defRPr>
            </a:lvl1pPr>
          </a:lstStyle>
          <a:p>
            <a:pPr>
              <a:defRPr b="0"/>
            </a:pPr>
            <a:r>
              <a:rPr b="1"/>
              <a:t>SuperclassName::memberName(params)</a:t>
            </a:r>
          </a:p>
        </p:txBody>
      </p:sp>
      <p:sp>
        <p:nvSpPr>
          <p:cNvPr id="266"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67" name="To call a superclass overridden member from subclass member.…"/>
          <p:cNvSpPr/>
          <p:nvPr/>
        </p:nvSpPr>
        <p:spPr>
          <a:xfrm>
            <a:off x="393080" y="3223510"/>
            <a:ext cx="22141209" cy="4406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To call a superclass overridden member from subclass member. </a:t>
            </a:r>
          </a:p>
          <a:p>
            <a:pPr algn="l"/>
          </a:p>
          <a:p>
            <a:pPr algn="l"/>
            <a:r>
              <a:t>Example:</a:t>
            </a:r>
          </a:p>
          <a:p>
            <a:pPr algn="l" defTabSz="457200">
              <a:tabLst>
                <a:tab pos="342900" algn="l"/>
              </a:tabLst>
              <a:defRPr sz="4500">
                <a:solidFill>
                  <a:srgbClr val="008F00"/>
                </a:solidFill>
                <a:latin typeface="Menlo"/>
                <a:ea typeface="Menlo"/>
                <a:cs typeface="Menlo"/>
                <a:sym typeface="Menlo"/>
              </a:defRPr>
            </a:pPr>
            <a:r>
              <a:rPr>
                <a:solidFill>
                  <a:srgbClr val="0433FF"/>
                </a:solidFill>
              </a:rPr>
              <a:t>double</a:t>
            </a:r>
            <a:r>
              <a:rPr>
                <a:solidFill>
                  <a:srgbClr val="000000"/>
                </a:solidFill>
              </a:rPr>
              <a:t> </a:t>
            </a:r>
            <a:r>
              <a:rPr>
                <a:solidFill>
                  <a:srgbClr val="3495AF"/>
                </a:solidFill>
              </a:rPr>
              <a:t>Lawyer</a:t>
            </a:r>
            <a:r>
              <a:rPr>
                <a:solidFill>
                  <a:srgbClr val="000000"/>
                </a:solidFill>
              </a:rPr>
              <a:t>::salary() { </a:t>
            </a:r>
            <a:r>
              <a:t>// paid twice as much</a:t>
            </a:r>
            <a:endParaRPr>
              <a:solidFill>
                <a:srgbClr val="000000"/>
              </a:solidFill>
            </a:endParaRPr>
          </a:p>
          <a:p>
            <a:pPr algn="l" defTabSz="457200">
              <a:tabLst>
                <a:tab pos="342900" algn="l"/>
              </a:tabLst>
              <a:defRPr sz="4500">
                <a:latin typeface="Menlo"/>
                <a:ea typeface="Menlo"/>
                <a:cs typeface="Menlo"/>
                <a:sym typeface="Menlo"/>
              </a:defRPr>
            </a:pPr>
            <a:r>
              <a:t>    </a:t>
            </a:r>
            <a:r>
              <a:rPr>
                <a:solidFill>
                  <a:srgbClr val="0433FF"/>
                </a:solidFill>
              </a:rPr>
              <a:t>return</a:t>
            </a:r>
            <a:r>
              <a:t> Employee::salary() * 2;</a:t>
            </a:r>
          </a:p>
          <a:p>
            <a:pPr algn="l" defTabSz="457200">
              <a:tabLst>
                <a:tab pos="342900" algn="l"/>
              </a:tabLst>
              <a:defRPr sz="4500">
                <a:latin typeface="Menlo"/>
                <a:ea typeface="Menlo"/>
                <a:cs typeface="Menlo"/>
                <a:sym typeface="Menlo"/>
              </a:defRPr>
            </a:pPr>
            <a:r>
              <a:t>}</a:t>
            </a:r>
          </a:p>
        </p:txBody>
      </p:sp>
      <p:sp>
        <p:nvSpPr>
          <p:cNvPr id="268" name="Notes:…"/>
          <p:cNvSpPr/>
          <p:nvPr/>
        </p:nvSpPr>
        <p:spPr>
          <a:xfrm>
            <a:off x="393080" y="8186418"/>
            <a:ext cx="22141209" cy="5431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r>
              <a:t>Notes: </a:t>
            </a:r>
          </a:p>
          <a:p>
            <a:pPr marL="635000" indent="-635000" algn="l">
              <a:buSzPct val="75000"/>
              <a:buFont typeface="Helvetica Neue"/>
              <a:buChar char="•"/>
            </a:pPr>
            <a:r>
              <a:t>Subclass cannot access private members of the superclass. </a:t>
            </a:r>
          </a:p>
          <a:p>
            <a:pPr marL="635000" indent="-635000" algn="l">
              <a:buSzPct val="75000"/>
              <a:buFont typeface="Helvetica Neue"/>
              <a:buChar char="•"/>
            </a:pPr>
            <a:r>
              <a:t>You only need to use this syntax when the superclass's member has been overridden. </a:t>
            </a:r>
          </a:p>
          <a:p>
            <a:pPr marL="635000" indent="-635000" algn="l">
              <a:buSzPct val="75000"/>
              <a:buFont typeface="Helvetica Neue"/>
              <a:buChar char="•"/>
            </a:pPr>
            <a:r>
              <a:t>If you just want to call one member from another, even if that member came from the superclass, you don't need to write </a:t>
            </a:r>
            <a:r>
              <a:rPr>
                <a:latin typeface="Menlo"/>
                <a:ea typeface="Menlo"/>
                <a:cs typeface="Menlo"/>
                <a:sym typeface="Menlo"/>
              </a:rPr>
              <a:t>Superclass::</a:t>
            </a:r>
            <a:r>
              <a:t> .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0" name="Lawyer.h"/>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Lawyer.h</a:t>
            </a:r>
          </a:p>
        </p:txBody>
      </p:sp>
      <p:sp>
        <p:nvSpPr>
          <p:cNvPr id="271"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72" name="#pragma once…"/>
          <p:cNvSpPr/>
          <p:nvPr/>
        </p:nvSpPr>
        <p:spPr>
          <a:xfrm>
            <a:off x="480477" y="2116470"/>
            <a:ext cx="22141210" cy="10198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4500">
                <a:solidFill>
                  <a:srgbClr val="0433FF"/>
                </a:solidFill>
                <a:latin typeface="Menlo"/>
                <a:ea typeface="Menlo"/>
                <a:cs typeface="Menlo"/>
                <a:sym typeface="Menlo"/>
              </a:defRPr>
            </a:pPr>
            <a:r>
              <a:t>#pragma once</a:t>
            </a:r>
          </a:p>
          <a:p>
            <a:pPr algn="l" defTabSz="457200">
              <a:tabLst>
                <a:tab pos="342900" algn="l"/>
              </a:tabLst>
              <a:defRPr sz="4500">
                <a:latin typeface="Menlo"/>
                <a:ea typeface="Menlo"/>
                <a:cs typeface="Menlo"/>
                <a:sym typeface="Menlo"/>
              </a:defRPr>
            </a:pPr>
          </a:p>
          <a:p>
            <a:pPr algn="l" defTabSz="457200">
              <a:tabLst>
                <a:tab pos="342900" algn="l"/>
              </a:tabLst>
              <a:defRPr sz="4500">
                <a:solidFill>
                  <a:srgbClr val="B4261A"/>
                </a:solidFill>
                <a:latin typeface="Menlo"/>
                <a:ea typeface="Menlo"/>
                <a:cs typeface="Menlo"/>
                <a:sym typeface="Menlo"/>
              </a:defRPr>
            </a:pPr>
            <a:r>
              <a:rPr>
                <a:solidFill>
                  <a:srgbClr val="0433FF"/>
                </a:solidFill>
              </a:rPr>
              <a:t>#include </a:t>
            </a:r>
            <a:r>
              <a:t>"Employee.h"</a:t>
            </a:r>
            <a:endParaRPr>
              <a:solidFill>
                <a:srgbClr val="0433FF"/>
              </a:solidFill>
            </a:endParaRPr>
          </a:p>
          <a:p>
            <a:pPr algn="l" defTabSz="457200">
              <a:tabLst>
                <a:tab pos="342900" algn="l"/>
              </a:tabLst>
              <a:defRPr sz="4500">
                <a:solidFill>
                  <a:srgbClr val="0433FF"/>
                </a:solidFill>
                <a:latin typeface="Menlo"/>
                <a:ea typeface="Menlo"/>
                <a:cs typeface="Menlo"/>
                <a:sym typeface="Menlo"/>
              </a:defRPr>
            </a:pPr>
            <a:r>
              <a:t>#include </a:t>
            </a:r>
            <a:r>
              <a:rPr>
                <a:solidFill>
                  <a:srgbClr val="B4261A"/>
                </a:solidFill>
              </a:rPr>
              <a:t>&lt;string&gt;</a:t>
            </a:r>
            <a:endParaRPr>
              <a:solidFill>
                <a:srgbClr val="000000"/>
              </a:solidFill>
            </a:endParaRPr>
          </a:p>
          <a:p>
            <a:pPr algn="l" defTabSz="457200">
              <a:tabLst>
                <a:tab pos="342900" algn="l"/>
              </a:tabLst>
              <a:defRPr sz="4500">
                <a:latin typeface="Menlo"/>
                <a:ea typeface="Menlo"/>
                <a:cs typeface="Menlo"/>
                <a:sym typeface="Menlo"/>
              </a:defRPr>
            </a:pPr>
          </a:p>
          <a:p>
            <a:pPr algn="l" defTabSz="457200">
              <a:tabLst>
                <a:tab pos="342900" algn="l"/>
              </a:tabLst>
              <a:defRPr sz="4500">
                <a:latin typeface="Menlo"/>
                <a:ea typeface="Menlo"/>
                <a:cs typeface="Menlo"/>
                <a:sym typeface="Menlo"/>
              </a:defRPr>
            </a:pPr>
            <a:r>
              <a:rPr>
                <a:solidFill>
                  <a:srgbClr val="0433FF"/>
                </a:solidFill>
              </a:rPr>
              <a:t>class</a:t>
            </a:r>
            <a:r>
              <a:t> Lawyer : </a:t>
            </a:r>
            <a:r>
              <a:rPr>
                <a:solidFill>
                  <a:srgbClr val="0433FF"/>
                </a:solidFill>
              </a:rPr>
              <a:t>public</a:t>
            </a:r>
            <a:r>
              <a:t> Employee {</a:t>
            </a:r>
          </a:p>
          <a:p>
            <a:pPr algn="l" defTabSz="457200">
              <a:tabLst>
                <a:tab pos="342900" algn="l"/>
              </a:tabLst>
              <a:defRPr sz="4500">
                <a:solidFill>
                  <a:srgbClr val="008F00"/>
                </a:solidFill>
                <a:latin typeface="Menlo"/>
                <a:ea typeface="Menlo"/>
                <a:cs typeface="Menlo"/>
                <a:sym typeface="Menlo"/>
              </a:defRPr>
            </a:pPr>
            <a:r>
              <a:rPr>
                <a:solidFill>
                  <a:srgbClr val="000000"/>
                </a:solidFill>
              </a:rPr>
              <a:t>    </a:t>
            </a:r>
            <a:r>
              <a:t>// I now have an hours, name, salary, etc. method. yay!</a:t>
            </a:r>
            <a:endParaRPr>
              <a:solidFill>
                <a:srgbClr val="000000"/>
              </a:solidFill>
            </a:endParaRPr>
          </a:p>
          <a:p>
            <a:pPr algn="l" defTabSz="457200">
              <a:tabLst>
                <a:tab pos="342900" algn="l"/>
              </a:tabLst>
              <a:defRPr sz="45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342900" algn="l"/>
              </a:tabLst>
              <a:defRPr sz="4500">
                <a:latin typeface="Menlo"/>
                <a:ea typeface="Menlo"/>
                <a:cs typeface="Menlo"/>
                <a:sym typeface="Menlo"/>
              </a:defRPr>
            </a:pPr>
            <a:r>
              <a:t>    Lawyer(string name, string lawSchool, </a:t>
            </a:r>
            <a:r>
              <a:rPr>
                <a:solidFill>
                  <a:srgbClr val="0433FF"/>
                </a:solidFill>
              </a:rPr>
              <a:t>int</a:t>
            </a:r>
            <a:r>
              <a:t> years);</a:t>
            </a:r>
          </a:p>
          <a:p>
            <a:pPr algn="l" defTabSz="457200">
              <a:tabLst>
                <a:tab pos="342900" algn="l"/>
              </a:tabLst>
              <a:defRPr sz="4500">
                <a:latin typeface="Menlo"/>
                <a:ea typeface="Menlo"/>
                <a:cs typeface="Menlo"/>
                <a:sym typeface="Menlo"/>
              </a:defRPr>
            </a:pPr>
            <a:r>
              <a:t>    </a:t>
            </a:r>
            <a:r>
              <a:rPr>
                <a:solidFill>
                  <a:srgbClr val="0433FF"/>
                </a:solidFill>
              </a:rPr>
              <a:t>virtual</a:t>
            </a:r>
            <a:r>
              <a:t> </a:t>
            </a:r>
            <a:r>
              <a:rPr>
                <a:solidFill>
                  <a:srgbClr val="0433FF"/>
                </a:solidFill>
              </a:rPr>
              <a:t>double</a:t>
            </a:r>
            <a:r>
              <a:t> salary() </a:t>
            </a:r>
            <a:r>
              <a:rPr>
                <a:solidFill>
                  <a:srgbClr val="0433FF"/>
                </a:solidFill>
              </a:rPr>
              <a:t>const</a:t>
            </a:r>
            <a:r>
              <a:t>;</a:t>
            </a:r>
          </a:p>
          <a:p>
            <a:pPr algn="l" defTabSz="457200">
              <a:tabLst>
                <a:tab pos="342900" algn="l"/>
              </a:tabLst>
              <a:defRPr sz="4500">
                <a:latin typeface="Menlo"/>
                <a:ea typeface="Menlo"/>
                <a:cs typeface="Menlo"/>
                <a:sym typeface="Menlo"/>
              </a:defRPr>
            </a:pPr>
            <a:r>
              <a:t>    </a:t>
            </a:r>
            <a:r>
              <a:rPr>
                <a:solidFill>
                  <a:srgbClr val="0433FF"/>
                </a:solidFill>
              </a:rPr>
              <a:t>void</a:t>
            </a:r>
            <a:r>
              <a:t> sue(string person);</a:t>
            </a:r>
          </a:p>
          <a:p>
            <a:pPr algn="l" defTabSz="457200">
              <a:tabLst>
                <a:tab pos="342900" algn="l"/>
              </a:tabLst>
              <a:defRPr sz="4500">
                <a:latin typeface="Menlo"/>
                <a:ea typeface="Menlo"/>
                <a:cs typeface="Menlo"/>
                <a:sym typeface="Menlo"/>
              </a:defRPr>
            </a:pPr>
            <a:r>
              <a:t>    </a:t>
            </a:r>
          </a:p>
          <a:p>
            <a:pPr algn="l" defTabSz="457200">
              <a:tabLst>
                <a:tab pos="342900" algn="l"/>
              </a:tabLst>
              <a:defRPr sz="4500">
                <a:solidFill>
                  <a:srgbClr val="0433FF"/>
                </a:solidFill>
                <a:latin typeface="Menlo"/>
                <a:ea typeface="Menlo"/>
                <a:cs typeface="Menlo"/>
                <a:sym typeface="Menlo"/>
              </a:defRPr>
            </a:pPr>
            <a:r>
              <a:t>private</a:t>
            </a:r>
            <a:r>
              <a:rPr>
                <a:solidFill>
                  <a:srgbClr val="000000"/>
                </a:solidFill>
              </a:rPr>
              <a:t>:</a:t>
            </a:r>
            <a:endParaRPr>
              <a:solidFill>
                <a:srgbClr val="000000"/>
              </a:solidFill>
            </a:endParaRPr>
          </a:p>
          <a:p>
            <a:pPr algn="l" defTabSz="457200">
              <a:tabLst>
                <a:tab pos="342900" algn="l"/>
              </a:tabLst>
              <a:defRPr sz="4500">
                <a:latin typeface="Menlo"/>
                <a:ea typeface="Menlo"/>
                <a:cs typeface="Menlo"/>
                <a:sym typeface="Menlo"/>
              </a:defRPr>
            </a:pPr>
            <a:r>
              <a:t>    string myLawSchool;</a:t>
            </a:r>
          </a:p>
          <a:p>
            <a:pPr algn="l" defTabSz="457200">
              <a:tabLst>
                <a:tab pos="342900" algn="l"/>
              </a:tabLst>
              <a:defRPr sz="4500">
                <a:latin typeface="Menlo"/>
                <a:ea typeface="Menlo"/>
                <a:cs typeface="Menlo"/>
                <a:sym typeface="Menlo"/>
              </a:defRPr>
            </a:pPr>
            <a:r>
              <a:t>};</a:t>
            </a:r>
          </a:p>
        </p:txBody>
      </p:sp>
      <p:sp>
        <p:nvSpPr>
          <p:cNvPr id="273" name="PDF: http://web.stanford.edu/class/cs106b//lectures/27-Inheritance/code/InheritancePolymorphismExamples.pdf"/>
          <p:cNvSpPr/>
          <p:nvPr/>
        </p:nvSpPr>
        <p:spPr>
          <a:xfrm>
            <a:off x="5362579" y="1892759"/>
            <a:ext cx="18436591" cy="148202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500"/>
            </a:pPr>
            <a:r>
              <a:t>PDF: </a:t>
            </a:r>
            <a:r>
              <a:rPr u="sng">
                <a:hlinkClick r:id="rId2" invalidUrl="" action="" tgtFrame="" tooltip="" history="1" highlightClick="0" endSnd="0"/>
              </a:rPr>
              <a:t>http://web.stanford.edu/class/cs106b//lectures/27-Inheritance/code/InheritancePolymorphismExamples.pdf</a:t>
            </a:r>
            <a:r>
              <a:t> </a:t>
            </a:r>
          </a:p>
        </p:txBody>
      </p:sp>
      <p:sp>
        <p:nvSpPr>
          <p:cNvPr id="274" name="One typo: cross out line 195"/>
          <p:cNvSpPr/>
          <p:nvPr/>
        </p:nvSpPr>
        <p:spPr>
          <a:xfrm>
            <a:off x="9940347" y="3743504"/>
            <a:ext cx="8523606"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atin typeface="Helvetica Neue"/>
                <a:ea typeface="Helvetica Neue"/>
                <a:cs typeface="Helvetica Neue"/>
                <a:sym typeface="Helvetica Neue"/>
              </a:defRPr>
            </a:lvl1pPr>
          </a:lstStyle>
          <a:p>
            <a:pPr/>
            <a:r>
              <a:t>One typo: cross out line 195</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6" name="Lawyer.cpp"/>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Lawyer.cpp</a:t>
            </a:r>
          </a:p>
        </p:txBody>
      </p:sp>
      <p:sp>
        <p:nvSpPr>
          <p:cNvPr id="277"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78" name="#include &quot;Lawyer.h&quot;…"/>
          <p:cNvSpPr/>
          <p:nvPr/>
        </p:nvSpPr>
        <p:spPr>
          <a:xfrm>
            <a:off x="480477" y="2116470"/>
            <a:ext cx="22141210" cy="1087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4500">
                <a:solidFill>
                  <a:srgbClr val="B4261A"/>
                </a:solidFill>
                <a:latin typeface="Menlo"/>
                <a:ea typeface="Menlo"/>
                <a:cs typeface="Menlo"/>
                <a:sym typeface="Menlo"/>
              </a:defRPr>
            </a:pPr>
            <a:r>
              <a:rPr>
                <a:solidFill>
                  <a:srgbClr val="0433FF"/>
                </a:solidFill>
              </a:rPr>
              <a:t>#include </a:t>
            </a:r>
            <a:r>
              <a:t>"Lawyer.h"</a:t>
            </a:r>
            <a:endParaRPr>
              <a:solidFill>
                <a:srgbClr val="0433FF"/>
              </a:solidFill>
            </a:endParaRPr>
          </a:p>
          <a:p>
            <a:pPr algn="l" defTabSz="457200">
              <a:tabLst>
                <a:tab pos="342900" algn="l"/>
              </a:tabLst>
              <a:defRPr sz="4500">
                <a:latin typeface="Menlo"/>
                <a:ea typeface="Menlo"/>
                <a:cs typeface="Menlo"/>
                <a:sym typeface="Menlo"/>
              </a:defRPr>
            </a:pPr>
          </a:p>
          <a:p>
            <a:pPr algn="l" defTabSz="457200">
              <a:tabLst>
                <a:tab pos="342900" algn="l"/>
              </a:tabLst>
              <a:defRPr sz="4500">
                <a:solidFill>
                  <a:srgbClr val="008F00"/>
                </a:solidFill>
                <a:latin typeface="Menlo"/>
                <a:ea typeface="Menlo"/>
                <a:cs typeface="Menlo"/>
                <a:sym typeface="Menlo"/>
              </a:defRPr>
            </a:pPr>
            <a:r>
              <a:t>// call the constructor of Employee superclass?</a:t>
            </a:r>
            <a:endParaRPr>
              <a:solidFill>
                <a:srgbClr val="000000"/>
              </a:solidFill>
            </a:endParaRPr>
          </a:p>
          <a:p>
            <a:pPr algn="l" defTabSz="457200">
              <a:tabLst>
                <a:tab pos="342900" algn="l"/>
              </a:tabLst>
              <a:defRPr sz="4500">
                <a:latin typeface="Menlo"/>
                <a:ea typeface="Menlo"/>
                <a:cs typeface="Menlo"/>
                <a:sym typeface="Menlo"/>
              </a:defRPr>
            </a:pPr>
            <a:r>
              <a:rPr>
                <a:solidFill>
                  <a:srgbClr val="3495AF"/>
                </a:solidFill>
              </a:rPr>
              <a:t>Lawyer</a:t>
            </a:r>
            <a:r>
              <a:t>::Lawyer(</a:t>
            </a:r>
            <a:r>
              <a:rPr>
                <a:solidFill>
                  <a:srgbClr val="3495AF"/>
                </a:solidFill>
              </a:rPr>
              <a:t>string</a:t>
            </a:r>
            <a:r>
              <a:t> name, </a:t>
            </a:r>
            <a:r>
              <a:rPr>
                <a:solidFill>
                  <a:srgbClr val="3495AF"/>
                </a:solidFill>
              </a:rPr>
              <a:t>string</a:t>
            </a:r>
            <a:r>
              <a:t> lawSchool, </a:t>
            </a:r>
            <a:r>
              <a:rPr>
                <a:solidFill>
                  <a:srgbClr val="0433FF"/>
                </a:solidFill>
              </a:rPr>
              <a:t>int</a:t>
            </a:r>
            <a:r>
              <a:t> years)</a:t>
            </a:r>
          </a:p>
          <a:p>
            <a:pPr algn="l" defTabSz="457200">
              <a:tabLst>
                <a:tab pos="342900" algn="l"/>
              </a:tabLst>
              <a:defRPr sz="4500">
                <a:latin typeface="Menlo"/>
                <a:ea typeface="Menlo"/>
                <a:cs typeface="Menlo"/>
                <a:sym typeface="Menlo"/>
              </a:defRPr>
            </a:pPr>
            <a:r>
              <a:t>: Employee(name, years) {</a:t>
            </a:r>
          </a:p>
          <a:p>
            <a:pPr algn="l" defTabSz="457200">
              <a:tabLst>
                <a:tab pos="342900" algn="l"/>
              </a:tabLst>
              <a:defRPr sz="4500">
                <a:latin typeface="Menlo"/>
                <a:ea typeface="Menlo"/>
                <a:cs typeface="Menlo"/>
                <a:sym typeface="Menlo"/>
              </a:defRPr>
            </a:pPr>
            <a:r>
              <a:t>    myLawSchool = lawSchool;</a:t>
            </a:r>
          </a:p>
          <a:p>
            <a:pPr algn="l" defTabSz="457200">
              <a:tabLst>
                <a:tab pos="342900" algn="l"/>
              </a:tabLst>
              <a:defRPr sz="4500">
                <a:latin typeface="Menlo"/>
                <a:ea typeface="Menlo"/>
                <a:cs typeface="Menlo"/>
                <a:sym typeface="Menlo"/>
              </a:defRPr>
            </a:pPr>
            <a:r>
              <a:t>}</a:t>
            </a:r>
          </a:p>
          <a:p>
            <a:pPr algn="l" defTabSz="457200">
              <a:tabLst>
                <a:tab pos="342900" algn="l"/>
              </a:tabLst>
              <a:defRPr sz="4500">
                <a:latin typeface="Menlo"/>
                <a:ea typeface="Menlo"/>
                <a:cs typeface="Menlo"/>
                <a:sym typeface="Menlo"/>
              </a:defRPr>
            </a:pPr>
          </a:p>
          <a:p>
            <a:pPr algn="l" defTabSz="457200">
              <a:tabLst>
                <a:tab pos="342900" algn="l"/>
              </a:tabLst>
              <a:defRPr sz="4500">
                <a:solidFill>
                  <a:srgbClr val="008F00"/>
                </a:solidFill>
                <a:latin typeface="Menlo"/>
                <a:ea typeface="Menlo"/>
                <a:cs typeface="Menlo"/>
                <a:sym typeface="Menlo"/>
              </a:defRPr>
            </a:pPr>
            <a:r>
              <a:t>// overriding: replace version from Employee class</a:t>
            </a:r>
            <a:endParaRPr>
              <a:solidFill>
                <a:srgbClr val="000000"/>
              </a:solidFill>
            </a:endParaRPr>
          </a:p>
          <a:p>
            <a:pPr algn="l" defTabSz="457200">
              <a:tabLst>
                <a:tab pos="342900" algn="l"/>
              </a:tabLst>
              <a:defRPr sz="4500">
                <a:latin typeface="Menlo"/>
                <a:ea typeface="Menlo"/>
                <a:cs typeface="Menlo"/>
                <a:sym typeface="Menlo"/>
              </a:defRPr>
            </a:pPr>
            <a:r>
              <a:rPr>
                <a:solidFill>
                  <a:srgbClr val="0433FF"/>
                </a:solidFill>
              </a:rPr>
              <a:t>double</a:t>
            </a:r>
            <a:r>
              <a:t> </a:t>
            </a:r>
            <a:r>
              <a:rPr>
                <a:solidFill>
                  <a:srgbClr val="3495AF"/>
                </a:solidFill>
              </a:rPr>
              <a:t>Lawyer</a:t>
            </a:r>
            <a:r>
              <a:t>::salary() </a:t>
            </a:r>
            <a:r>
              <a:rPr>
                <a:solidFill>
                  <a:srgbClr val="0433FF"/>
                </a:solidFill>
              </a:rPr>
              <a:t>const</a:t>
            </a:r>
            <a:r>
              <a:t> {</a:t>
            </a:r>
          </a:p>
          <a:p>
            <a:pPr algn="l" defTabSz="457200">
              <a:tabLst>
                <a:tab pos="342900" algn="l"/>
              </a:tabLst>
              <a:defRPr sz="4500">
                <a:latin typeface="Menlo"/>
                <a:ea typeface="Menlo"/>
                <a:cs typeface="Menlo"/>
                <a:sym typeface="Menlo"/>
              </a:defRPr>
            </a:pPr>
            <a:r>
              <a:t>    </a:t>
            </a:r>
            <a:r>
              <a:rPr>
                <a:solidFill>
                  <a:srgbClr val="0433FF"/>
                </a:solidFill>
              </a:rPr>
              <a:t>return</a:t>
            </a:r>
            <a:r>
              <a:t> Employee::salary() * 2;</a:t>
            </a:r>
          </a:p>
          <a:p>
            <a:pPr algn="l" defTabSz="457200">
              <a:tabLst>
                <a:tab pos="342900" algn="l"/>
              </a:tabLst>
              <a:defRPr sz="4500">
                <a:latin typeface="Menlo"/>
                <a:ea typeface="Menlo"/>
                <a:cs typeface="Menlo"/>
                <a:sym typeface="Menlo"/>
              </a:defRPr>
            </a:pPr>
            <a:r>
              <a:t>}</a:t>
            </a:r>
          </a:p>
          <a:p>
            <a:pPr algn="l" defTabSz="457200">
              <a:tabLst>
                <a:tab pos="342900" algn="l"/>
              </a:tabLst>
              <a:defRPr sz="4500">
                <a:latin typeface="Menlo"/>
                <a:ea typeface="Menlo"/>
                <a:cs typeface="Menlo"/>
                <a:sym typeface="Menlo"/>
              </a:defRPr>
            </a:pPr>
          </a:p>
          <a:p>
            <a:pPr algn="l" defTabSz="457200">
              <a:tabLst>
                <a:tab pos="342900" algn="l"/>
              </a:tabLst>
              <a:defRPr sz="4500">
                <a:latin typeface="Menlo"/>
                <a:ea typeface="Menlo"/>
                <a:cs typeface="Menlo"/>
                <a:sym typeface="Menlo"/>
              </a:defRPr>
            </a:pPr>
            <a:r>
              <a:rPr>
                <a:solidFill>
                  <a:srgbClr val="0433FF"/>
                </a:solidFill>
              </a:rPr>
              <a:t>void</a:t>
            </a:r>
            <a:r>
              <a:t> </a:t>
            </a:r>
            <a:r>
              <a:rPr>
                <a:solidFill>
                  <a:srgbClr val="3495AF"/>
                </a:solidFill>
              </a:rPr>
              <a:t>Lawyer</a:t>
            </a:r>
            <a:r>
              <a:t>::sue(</a:t>
            </a:r>
            <a:r>
              <a:rPr>
                <a:solidFill>
                  <a:srgbClr val="3495AF"/>
                </a:solidFill>
              </a:rPr>
              <a:t>string</a:t>
            </a:r>
            <a:r>
              <a:t> person) {</a:t>
            </a:r>
          </a:p>
          <a:p>
            <a:pPr algn="l" defTabSz="457200">
              <a:tabLst>
                <a:tab pos="342900" algn="l"/>
              </a:tabLst>
              <a:defRPr sz="4500">
                <a:solidFill>
                  <a:srgbClr val="B4261A"/>
                </a:solidFill>
                <a:latin typeface="Menlo"/>
                <a:ea typeface="Menlo"/>
                <a:cs typeface="Menlo"/>
                <a:sym typeface="Menlo"/>
              </a:defRPr>
            </a:pPr>
            <a:r>
              <a:rPr>
                <a:solidFill>
                  <a:srgbClr val="000000"/>
                </a:solidFill>
              </a:rPr>
              <a:t>    cout &lt;&lt; </a:t>
            </a:r>
            <a:r>
              <a:t>"See you in court, "</a:t>
            </a:r>
            <a:r>
              <a:rPr>
                <a:solidFill>
                  <a:srgbClr val="000000"/>
                </a:solidFill>
              </a:rPr>
              <a:t> &lt;&lt; person &lt;&lt; endl;</a:t>
            </a:r>
            <a:endParaRPr>
              <a:solidFill>
                <a:srgbClr val="000000"/>
              </a:solidFill>
            </a:endParaRPr>
          </a:p>
          <a:p>
            <a:pPr algn="l" defTabSz="457200">
              <a:tabLst>
                <a:tab pos="342900" algn="l"/>
              </a:tabLst>
              <a:defRPr sz="45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80" name="pasted-image.png" descr="pasted-image.png"/>
          <p:cNvPicPr>
            <a:picLocks noChangeAspect="1"/>
          </p:cNvPicPr>
          <p:nvPr/>
        </p:nvPicPr>
        <p:blipFill>
          <a:blip r:embed="rId2">
            <a:extLst/>
          </a:blip>
          <a:stretch>
            <a:fillRect/>
          </a:stretch>
        </p:blipFill>
        <p:spPr>
          <a:xfrm>
            <a:off x="16775830" y="4028017"/>
            <a:ext cx="7675039" cy="3171407"/>
          </a:xfrm>
          <a:prstGeom prst="rect">
            <a:avLst/>
          </a:prstGeom>
          <a:ln w="12700">
            <a:miter lim="400000"/>
          </a:ln>
        </p:spPr>
      </p:pic>
      <p:sp>
        <p:nvSpPr>
          <p:cNvPr id="281" name="Perils of Inheritance (i.e., think before you inheri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Perils of Inheritance (i.e., think before you inherit!)</a:t>
            </a:r>
          </a:p>
        </p:txBody>
      </p:sp>
      <p:sp>
        <p:nvSpPr>
          <p:cNvPr id="282"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83" name="Consider the following places you might use inheritance:…"/>
          <p:cNvSpPr/>
          <p:nvPr/>
        </p:nvSpPr>
        <p:spPr>
          <a:xfrm>
            <a:off x="218284" y="3000063"/>
            <a:ext cx="16815517" cy="3616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4500"/>
            </a:pPr>
            <a:r>
              <a:t>Consider the following places you might use inheritance: </a:t>
            </a:r>
          </a:p>
          <a:p>
            <a:pPr marL="571500" indent="-571500" algn="l" defTabSz="457200">
              <a:buSzPct val="75000"/>
              <a:buFont typeface="Helvetica Neue"/>
              <a:buChar char="•"/>
              <a:tabLst>
                <a:tab pos="342900" algn="l"/>
              </a:tabLst>
              <a:defRPr sz="4500"/>
            </a:pPr>
            <a:r>
              <a:t>class </a:t>
            </a:r>
            <a:r>
              <a:rPr>
                <a:latin typeface="Menlo"/>
                <a:ea typeface="Menlo"/>
                <a:cs typeface="Menlo"/>
                <a:sym typeface="Menlo"/>
              </a:rPr>
              <a:t>Point3D</a:t>
            </a:r>
            <a:r>
              <a:t> extends </a:t>
            </a:r>
            <a:r>
              <a:rPr>
                <a:latin typeface="Menlo"/>
                <a:ea typeface="Menlo"/>
                <a:cs typeface="Menlo"/>
                <a:sym typeface="Menlo"/>
              </a:rPr>
              <a:t>Point2D</a:t>
            </a:r>
            <a:r>
              <a:t> and adds z-coordinate</a:t>
            </a:r>
          </a:p>
          <a:p>
            <a:pPr marL="571500" indent="-571500" algn="l" defTabSz="457200">
              <a:buSzPct val="75000"/>
              <a:buFont typeface="Helvetica Neue"/>
              <a:buChar char="•"/>
              <a:tabLst>
                <a:tab pos="342900" algn="l"/>
              </a:tabLst>
              <a:defRPr sz="4500"/>
            </a:pPr>
            <a:r>
              <a:t>class </a:t>
            </a:r>
            <a:r>
              <a:rPr>
                <a:latin typeface="Menlo"/>
                <a:ea typeface="Menlo"/>
                <a:cs typeface="Menlo"/>
                <a:sym typeface="Menlo"/>
              </a:rPr>
              <a:t>Square</a:t>
            </a:r>
            <a:r>
              <a:t> extends </a:t>
            </a:r>
            <a:r>
              <a:rPr>
                <a:latin typeface="Menlo"/>
                <a:ea typeface="Menlo"/>
                <a:cs typeface="Menlo"/>
                <a:sym typeface="Menlo"/>
              </a:rPr>
              <a:t>Rectangle</a:t>
            </a:r>
            <a:r>
              <a:t> (or vice versa?)</a:t>
            </a:r>
          </a:p>
          <a:p>
            <a:pPr marL="571500" indent="-571500" algn="l" defTabSz="457200">
              <a:buSzPct val="75000"/>
              <a:buFont typeface="Helvetica Neue"/>
              <a:buChar char="•"/>
              <a:tabLst>
                <a:tab pos="342900" algn="l"/>
              </a:tabLst>
              <a:defRPr sz="4500"/>
            </a:pPr>
            <a:r>
              <a:t>class </a:t>
            </a:r>
            <a:r>
              <a:rPr>
                <a:latin typeface="Menlo"/>
                <a:ea typeface="Menlo"/>
                <a:cs typeface="Menlo"/>
                <a:sym typeface="Menlo"/>
              </a:rPr>
              <a:t>SortedVector</a:t>
            </a:r>
            <a:r>
              <a:t> extends </a:t>
            </a:r>
            <a:r>
              <a:rPr>
                <a:latin typeface="Menlo"/>
                <a:ea typeface="Menlo"/>
                <a:cs typeface="Menlo"/>
                <a:sym typeface="Menlo"/>
              </a:rPr>
              <a:t>Vector</a:t>
            </a:r>
            <a:r>
              <a:t>, keeps it in sorted order </a:t>
            </a:r>
          </a:p>
        </p:txBody>
      </p:sp>
      <p:pic>
        <p:nvPicPr>
          <p:cNvPr id="284" name="pasted-image.png" descr="pasted-image.png"/>
          <p:cNvPicPr>
            <a:picLocks noChangeAspect="1"/>
          </p:cNvPicPr>
          <p:nvPr/>
        </p:nvPicPr>
        <p:blipFill>
          <a:blip r:embed="rId3">
            <a:extLst/>
          </a:blip>
          <a:stretch>
            <a:fillRect/>
          </a:stretch>
        </p:blipFill>
        <p:spPr>
          <a:xfrm>
            <a:off x="19052430" y="8163395"/>
            <a:ext cx="4037446" cy="1524588"/>
          </a:xfrm>
          <a:prstGeom prst="rect">
            <a:avLst/>
          </a:prstGeom>
          <a:ln w="12700">
            <a:miter lim="400000"/>
          </a:ln>
        </p:spPr>
      </p:pic>
      <p:sp>
        <p:nvSpPr>
          <p:cNvPr id="285" name="What's wrong with these examples? Is inheritance good here?…"/>
          <p:cNvSpPr/>
          <p:nvPr/>
        </p:nvSpPr>
        <p:spPr>
          <a:xfrm>
            <a:off x="218284" y="8099126"/>
            <a:ext cx="19278361" cy="36166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4500"/>
            </a:pPr>
            <a:r>
              <a:t>What's wrong with these examples? Is inheritance good here?</a:t>
            </a:r>
          </a:p>
          <a:p>
            <a:pPr marL="571500" indent="-571500" algn="l" defTabSz="457200">
              <a:buSzPct val="75000"/>
              <a:buFont typeface="Helvetica Neue"/>
              <a:buChar char="•"/>
              <a:tabLst>
                <a:tab pos="342900" algn="l"/>
              </a:tabLst>
              <a:defRPr sz="4500"/>
            </a:pPr>
            <a:r>
              <a:rPr>
                <a:latin typeface="Menlo"/>
                <a:ea typeface="Menlo"/>
                <a:cs typeface="Menlo"/>
                <a:sym typeface="Menlo"/>
              </a:rPr>
              <a:t>Point2D</a:t>
            </a:r>
            <a:r>
              <a:t>'s </a:t>
            </a:r>
            <a:r>
              <a:rPr>
                <a:latin typeface="Menlo"/>
                <a:ea typeface="Menlo"/>
                <a:cs typeface="Menlo"/>
                <a:sym typeface="Menlo"/>
              </a:rPr>
              <a:t>distance()</a:t>
            </a:r>
            <a:r>
              <a:t> function is wrong for 3D points</a:t>
            </a:r>
          </a:p>
          <a:p>
            <a:pPr marL="571500" indent="-571500" algn="l" defTabSz="457200">
              <a:buSzPct val="75000"/>
              <a:buFont typeface="Helvetica Neue"/>
              <a:buChar char="•"/>
              <a:tabLst>
                <a:tab pos="342900" algn="l"/>
              </a:tabLst>
              <a:defRPr sz="4500"/>
            </a:pPr>
            <a:r>
              <a:rPr>
                <a:latin typeface="Menlo"/>
                <a:ea typeface="Menlo"/>
                <a:cs typeface="Menlo"/>
                <a:sym typeface="Menlo"/>
              </a:rPr>
              <a:t>Rectangle</a:t>
            </a:r>
            <a:r>
              <a:t> supports operations a </a:t>
            </a:r>
            <a:r>
              <a:rPr>
                <a:latin typeface="Menlo"/>
                <a:ea typeface="Menlo"/>
                <a:cs typeface="Menlo"/>
                <a:sym typeface="Menlo"/>
              </a:rPr>
              <a:t>Square</a:t>
            </a:r>
            <a:r>
              <a:t> shouldn't (e.g. </a:t>
            </a:r>
            <a:r>
              <a:rPr>
                <a:latin typeface="Menlo"/>
                <a:ea typeface="Menlo"/>
                <a:cs typeface="Menlo"/>
                <a:sym typeface="Menlo"/>
              </a:rPr>
              <a:t>setWidth</a:t>
            </a:r>
            <a:r>
              <a:t>)</a:t>
            </a:r>
          </a:p>
          <a:p>
            <a:pPr marL="571500" indent="-571500" algn="l" defTabSz="457200">
              <a:buSzPct val="75000"/>
              <a:buFont typeface="Helvetica Neue"/>
              <a:buChar char="•"/>
              <a:tabLst>
                <a:tab pos="342900" algn="l"/>
              </a:tabLst>
              <a:defRPr sz="4500"/>
            </a:pPr>
            <a:r>
              <a:rPr>
                <a:latin typeface="Menlo"/>
                <a:ea typeface="Menlo"/>
                <a:cs typeface="Menlo"/>
                <a:sym typeface="Menlo"/>
              </a:rPr>
              <a:t>SortedVector</a:t>
            </a:r>
            <a:r>
              <a:t> might confuse client; they call insert at an index, then check that index, and the element they inserted is elsewhere!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8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8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8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85">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85" grpId="1"/>
    </p:bldLst>
  </p:timing>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7" name="Private Inheritan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Private Inheritance</a:t>
            </a:r>
          </a:p>
        </p:txBody>
      </p:sp>
      <p:sp>
        <p:nvSpPr>
          <p:cNvPr id="288"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89" name="class Name : private SuperclassName { ..."/>
          <p:cNvSpPr/>
          <p:nvPr/>
        </p:nvSpPr>
        <p:spPr>
          <a:xfrm>
            <a:off x="334814" y="2381090"/>
            <a:ext cx="16815517" cy="9322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rPr>
                <a:solidFill>
                  <a:srgbClr val="0433FF"/>
                </a:solidFill>
              </a:rPr>
              <a:t>class</a:t>
            </a:r>
            <a:r>
              <a:t> Name : </a:t>
            </a:r>
            <a:r>
              <a:rPr>
                <a:solidFill>
                  <a:srgbClr val="0433FF"/>
                </a:solidFill>
              </a:rPr>
              <a:t>private</a:t>
            </a:r>
            <a:r>
              <a:t> SuperclassName { ...</a:t>
            </a:r>
          </a:p>
        </p:txBody>
      </p:sp>
      <p:sp>
        <p:nvSpPr>
          <p:cNvPr id="290" name="private inheritance: Copies code from superclass but does not publicly advertise that your class extends that superclass.…"/>
          <p:cNvSpPr/>
          <p:nvPr/>
        </p:nvSpPr>
        <p:spPr>
          <a:xfrm>
            <a:off x="334814" y="4311886"/>
            <a:ext cx="23714372" cy="69491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rPr b="1">
                <a:latin typeface="Helvetica Neue"/>
                <a:ea typeface="Helvetica Neue"/>
                <a:cs typeface="Helvetica Neue"/>
                <a:sym typeface="Helvetica Neue"/>
              </a:rPr>
              <a:t>private inheritance</a:t>
            </a:r>
            <a:r>
              <a:t>: Copies code from superclass but does not publicly advertise that your class extends that superclass. </a:t>
            </a:r>
          </a:p>
          <a:p>
            <a:pPr marL="571500" indent="-571500" algn="l" defTabSz="457200">
              <a:buSzPct val="75000"/>
              <a:buFont typeface="Helvetica Neue"/>
              <a:buChar char="•"/>
              <a:tabLst>
                <a:tab pos="342900" algn="l"/>
              </a:tabLst>
              <a:defRPr sz="5500"/>
            </a:pPr>
            <a:r>
              <a:t>Good for cases where you want to inherit another class's code, but you don't want outside clients to be able to randomly call it. </a:t>
            </a:r>
          </a:p>
          <a:p>
            <a:pPr marL="571500" indent="-571500" algn="l" defTabSz="457200">
              <a:buSzPct val="75000"/>
              <a:buFont typeface="Helvetica Neue"/>
              <a:buChar char="•"/>
              <a:tabLst>
                <a:tab pos="342900" algn="l"/>
              </a:tabLst>
              <a:defRPr sz="5500"/>
            </a:pPr>
            <a:r>
              <a:t>Example: Have </a:t>
            </a:r>
            <a:r>
              <a:rPr>
                <a:latin typeface="Menlo"/>
                <a:ea typeface="Menlo"/>
                <a:cs typeface="Menlo"/>
                <a:sym typeface="Menlo"/>
              </a:rPr>
              <a:t>Point3D</a:t>
            </a:r>
            <a:r>
              <a:t> privately extend </a:t>
            </a:r>
            <a:r>
              <a:rPr>
                <a:latin typeface="Menlo"/>
                <a:ea typeface="Menlo"/>
                <a:cs typeface="Menlo"/>
                <a:sym typeface="Menlo"/>
              </a:rPr>
              <a:t>Point2D</a:t>
            </a:r>
            <a:r>
              <a:t> and add z-coordinate functionality. </a:t>
            </a:r>
          </a:p>
          <a:p>
            <a:pPr marL="571500" indent="-571500" algn="l" defTabSz="457200">
              <a:buSzPct val="75000"/>
              <a:buFont typeface="Helvetica Neue"/>
              <a:buChar char="•"/>
              <a:tabLst>
                <a:tab pos="342900" algn="l"/>
              </a:tabLst>
              <a:defRPr sz="5500"/>
            </a:pPr>
            <a:r>
              <a:t>Example: Have </a:t>
            </a:r>
            <a:r>
              <a:rPr>
                <a:latin typeface="Menlo"/>
                <a:ea typeface="Menlo"/>
                <a:cs typeface="Menlo"/>
                <a:sym typeface="Menlo"/>
              </a:rPr>
              <a:t>SortedVector</a:t>
            </a:r>
            <a:r>
              <a:t> privately extend </a:t>
            </a:r>
            <a:r>
              <a:rPr>
                <a:latin typeface="Menlo"/>
                <a:ea typeface="Menlo"/>
                <a:cs typeface="Menlo"/>
                <a:sym typeface="Menlo"/>
              </a:rPr>
              <a:t>Vector</a:t>
            </a:r>
            <a:r>
              <a:t> and add only the public members it feels are appropriate (e.g., no </a:t>
            </a:r>
            <a:r>
              <a:rPr>
                <a:latin typeface="Menlo"/>
                <a:ea typeface="Menlo"/>
                <a:cs typeface="Menlo"/>
                <a:sym typeface="Menlo"/>
              </a:rPr>
              <a:t>insert</a:t>
            </a:r>
            <a:r>
              <a:t>).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2" name="Pure Virtual Fun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Pure Virtual Functions</a:t>
            </a:r>
          </a:p>
        </p:txBody>
      </p:sp>
      <p:sp>
        <p:nvSpPr>
          <p:cNvPr id="293"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294" name="virtual returntype name(params) = 0;"/>
          <p:cNvSpPr/>
          <p:nvPr/>
        </p:nvSpPr>
        <p:spPr>
          <a:xfrm>
            <a:off x="334814" y="2381090"/>
            <a:ext cx="16815517" cy="9449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t>virtual </a:t>
            </a:r>
            <a:r>
              <a:rPr b="1">
                <a:latin typeface="Helvetica Neue"/>
                <a:ea typeface="Helvetica Neue"/>
                <a:cs typeface="Helvetica Neue"/>
                <a:sym typeface="Helvetica Neue"/>
              </a:rPr>
              <a:t>returntype</a:t>
            </a:r>
            <a:r>
              <a:t> </a:t>
            </a:r>
            <a:r>
              <a:rPr b="1">
                <a:latin typeface="Helvetica Neue"/>
                <a:ea typeface="Helvetica Neue"/>
                <a:cs typeface="Helvetica Neue"/>
                <a:sym typeface="Helvetica Neue"/>
              </a:rPr>
              <a:t>name(params)</a:t>
            </a:r>
            <a:r>
              <a:t> = 0;</a:t>
            </a:r>
          </a:p>
        </p:txBody>
      </p:sp>
      <p:sp>
        <p:nvSpPr>
          <p:cNvPr id="295" name="pure virtual function: Declared in superclass's .h file and set to 0 (null). An absent function that has not been implemented.…"/>
          <p:cNvSpPr/>
          <p:nvPr/>
        </p:nvSpPr>
        <p:spPr>
          <a:xfrm>
            <a:off x="334814" y="4311886"/>
            <a:ext cx="23714372" cy="43485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rPr b="1">
                <a:latin typeface="Helvetica Neue"/>
                <a:ea typeface="Helvetica Neue"/>
                <a:cs typeface="Helvetica Neue"/>
                <a:sym typeface="Helvetica Neue"/>
              </a:rPr>
              <a:t>pure virtual function: </a:t>
            </a:r>
            <a:r>
              <a:t>Declared in superclass's .h file and set to 0 (null). An absent function that has not been implemented. </a:t>
            </a:r>
          </a:p>
          <a:p>
            <a:pPr marL="698500" indent="-698500" algn="l" defTabSz="457200">
              <a:buSzPct val="75000"/>
              <a:buFont typeface="Helvetica Neue"/>
              <a:buChar char="•"/>
              <a:tabLst>
                <a:tab pos="342900" algn="l"/>
              </a:tabLst>
              <a:defRPr sz="5500"/>
            </a:pPr>
            <a:r>
              <a:t>Must be implemented by any subclass, or it cannot be used.</a:t>
            </a:r>
          </a:p>
          <a:p>
            <a:pPr marL="698500" indent="-698500" algn="l" defTabSz="457200">
              <a:buSzPct val="75000"/>
              <a:buFont typeface="Helvetica Neue"/>
              <a:buChar char="•"/>
              <a:tabLst>
                <a:tab pos="342900" algn="l"/>
              </a:tabLst>
              <a:defRPr sz="5500"/>
            </a:pPr>
            <a:r>
              <a:t>A way of forcing subclasses to add certain important behavior. </a:t>
            </a:r>
          </a:p>
        </p:txBody>
      </p:sp>
      <p:sp>
        <p:nvSpPr>
          <p:cNvPr id="296" name="class Employee {…"/>
          <p:cNvSpPr/>
          <p:nvPr/>
        </p:nvSpPr>
        <p:spPr>
          <a:xfrm>
            <a:off x="451555" y="8299905"/>
            <a:ext cx="18350118" cy="346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tabLst>
                <a:tab pos="342900" algn="l"/>
              </a:tabLst>
              <a:defRPr sz="4500">
                <a:latin typeface="Menlo"/>
                <a:ea typeface="Menlo"/>
                <a:cs typeface="Menlo"/>
                <a:sym typeface="Menlo"/>
              </a:defRPr>
            </a:pPr>
            <a:r>
              <a:rPr>
                <a:solidFill>
                  <a:srgbClr val="0433FF"/>
                </a:solidFill>
              </a:rPr>
              <a:t>class</a:t>
            </a:r>
            <a:r>
              <a:t> Employee {</a:t>
            </a:r>
          </a:p>
          <a:p>
            <a:pPr algn="l" defTabSz="457200">
              <a:tabLst>
                <a:tab pos="342900" algn="l"/>
              </a:tabLst>
              <a:defRPr sz="4500">
                <a:latin typeface="Menlo"/>
                <a:ea typeface="Menlo"/>
                <a:cs typeface="Menlo"/>
                <a:sym typeface="Menlo"/>
              </a:defRPr>
            </a:pPr>
            <a:r>
              <a:t>    ...</a:t>
            </a:r>
          </a:p>
          <a:p>
            <a:pPr algn="l" defTabSz="457200">
              <a:tabLst>
                <a:tab pos="342900" algn="l"/>
              </a:tabLst>
              <a:defRPr sz="4500">
                <a:latin typeface="Menlo"/>
                <a:ea typeface="Menlo"/>
                <a:cs typeface="Menlo"/>
                <a:sym typeface="Menlo"/>
              </a:defRPr>
            </a:pPr>
            <a:r>
              <a:t>    </a:t>
            </a:r>
            <a:r>
              <a:rPr>
                <a:solidFill>
                  <a:srgbClr val="0433FF"/>
                </a:solidFill>
              </a:rPr>
              <a:t>virtual</a:t>
            </a:r>
            <a:r>
              <a:t> </a:t>
            </a:r>
            <a:r>
              <a:rPr>
                <a:solidFill>
                  <a:srgbClr val="0433FF"/>
                </a:solidFill>
              </a:rPr>
              <a:t>void</a:t>
            </a:r>
            <a:r>
              <a:t> work() = 0;  </a:t>
            </a:r>
            <a:r>
              <a:rPr>
                <a:solidFill>
                  <a:srgbClr val="008F00"/>
                </a:solidFill>
              </a:rPr>
              <a:t>// every employee does</a:t>
            </a:r>
          </a:p>
          <a:p>
            <a:pPr algn="l" defTabSz="457200">
              <a:tabLst>
                <a:tab pos="342900" algn="l"/>
              </a:tabLst>
              <a:defRPr sz="4500">
                <a:solidFill>
                  <a:srgbClr val="008F00"/>
                </a:solidFill>
                <a:latin typeface="Menlo"/>
                <a:ea typeface="Menlo"/>
                <a:cs typeface="Menlo"/>
                <a:sym typeface="Menlo"/>
              </a:defRPr>
            </a:pPr>
            <a:r>
              <a:rPr>
                <a:solidFill>
                  <a:srgbClr val="000000"/>
                </a:solidFill>
              </a:rPr>
              <a:t>                              </a:t>
            </a:r>
            <a:r>
              <a:t>// some kind of work</a:t>
            </a:r>
            <a:endParaRPr>
              <a:solidFill>
                <a:srgbClr val="000000"/>
              </a:solidFill>
            </a:endParaRPr>
          </a:p>
          <a:p>
            <a:pPr algn="l" defTabSz="457200">
              <a:tabLst>
                <a:tab pos="342900" algn="l"/>
              </a:tabLst>
              <a:defRPr sz="4500">
                <a:latin typeface="Menlo"/>
                <a:ea typeface="Menlo"/>
                <a:cs typeface="Menlo"/>
                <a:sym typeface="Menlo"/>
              </a:defRPr>
            </a:pPr>
            <a:r>
              <a:t>};</a:t>
            </a:r>
          </a:p>
        </p:txBody>
      </p:sp>
      <p:sp>
        <p:nvSpPr>
          <p:cNvPr id="297" name="FYI: In Java, this is called an abstract method."/>
          <p:cNvSpPr/>
          <p:nvPr/>
        </p:nvSpPr>
        <p:spPr>
          <a:xfrm>
            <a:off x="505728" y="12382847"/>
            <a:ext cx="12651741" cy="845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FYI: In Java, this is called an </a:t>
            </a:r>
            <a:r>
              <a:rPr i="1">
                <a:latin typeface="Helvetica Neue"/>
                <a:ea typeface="Helvetica Neue"/>
                <a:cs typeface="Helvetica Neue"/>
                <a:sym typeface="Helvetica Neue"/>
              </a:rPr>
              <a:t>abstract method</a:t>
            </a:r>
            <a:r>
              <a:t>.</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9" name="Multiple Inheritanc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Multiple Inheritance</a:t>
            </a:r>
          </a:p>
        </p:txBody>
      </p:sp>
      <p:sp>
        <p:nvSpPr>
          <p:cNvPr id="300"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01" name="class Name : public Superclass1, public Superclass2, ..."/>
          <p:cNvSpPr/>
          <p:nvPr/>
        </p:nvSpPr>
        <p:spPr>
          <a:xfrm>
            <a:off x="334814" y="1802876"/>
            <a:ext cx="22792711" cy="9449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t>class </a:t>
            </a:r>
            <a:r>
              <a:rPr b="1" i="1">
                <a:latin typeface="Helvetica Neue"/>
                <a:ea typeface="Helvetica Neue"/>
                <a:cs typeface="Helvetica Neue"/>
                <a:sym typeface="Helvetica Neue"/>
              </a:rPr>
              <a:t>Name</a:t>
            </a:r>
            <a:r>
              <a:t> : public </a:t>
            </a:r>
            <a:r>
              <a:rPr b="1" i="1">
                <a:latin typeface="Helvetica Neue"/>
                <a:ea typeface="Helvetica Neue"/>
                <a:cs typeface="Helvetica Neue"/>
                <a:sym typeface="Helvetica Neue"/>
              </a:rPr>
              <a:t>Superclass1</a:t>
            </a:r>
            <a:r>
              <a:t>, public </a:t>
            </a:r>
            <a:r>
              <a:rPr b="1" i="1">
                <a:latin typeface="Helvetica Neue"/>
                <a:ea typeface="Helvetica Neue"/>
                <a:cs typeface="Helvetica Neue"/>
                <a:sym typeface="Helvetica Neue"/>
              </a:rPr>
              <a:t>Superclass2</a:t>
            </a:r>
            <a:r>
              <a:t>, ... </a:t>
            </a:r>
          </a:p>
        </p:txBody>
      </p:sp>
      <p:sp>
        <p:nvSpPr>
          <p:cNvPr id="302" name="multiple inheritance: When one subclass has multiple superclasses.…"/>
          <p:cNvSpPr/>
          <p:nvPr/>
        </p:nvSpPr>
        <p:spPr>
          <a:xfrm>
            <a:off x="334814" y="3141051"/>
            <a:ext cx="23714372" cy="43485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rPr b="1">
                <a:latin typeface="Helvetica Neue"/>
                <a:ea typeface="Helvetica Neue"/>
                <a:cs typeface="Helvetica Neue"/>
                <a:sym typeface="Helvetica Neue"/>
              </a:rPr>
              <a:t>multiple inheritance: </a:t>
            </a:r>
            <a:r>
              <a:t>When one subclass has multiple superclasses. </a:t>
            </a:r>
          </a:p>
          <a:p>
            <a:pPr marL="698500" indent="-698500" algn="l" defTabSz="457200">
              <a:buSzPct val="75000"/>
              <a:buFont typeface="Helvetica Neue"/>
              <a:buChar char="•"/>
              <a:tabLst>
                <a:tab pos="342900" algn="l"/>
              </a:tabLst>
              <a:defRPr sz="5500"/>
            </a:pPr>
            <a:r>
              <a:t>Forbidden in many OO languages (e.g. Java) but allowed in C++. </a:t>
            </a:r>
          </a:p>
          <a:p>
            <a:pPr marL="698500" indent="-698500" algn="l" defTabSz="457200">
              <a:buSzPct val="75000"/>
              <a:buFont typeface="Helvetica Neue"/>
              <a:buChar char="•"/>
              <a:tabLst>
                <a:tab pos="342900" algn="l"/>
              </a:tabLst>
              <a:defRPr sz="5500"/>
            </a:pPr>
            <a:r>
              <a:t>Convenient because it allows code sharing from multiple sources. </a:t>
            </a:r>
          </a:p>
          <a:p>
            <a:pPr marL="698500" indent="-698500" algn="l" defTabSz="457200">
              <a:buSzPct val="75000"/>
              <a:buFont typeface="Helvetica Neue"/>
              <a:buChar char="•"/>
              <a:tabLst>
                <a:tab pos="342900" algn="l"/>
              </a:tabLst>
              <a:defRPr sz="5500"/>
            </a:pPr>
            <a:r>
              <a:t>Can be confusing or buggy, e.g. when both superclasses define a member with the same name. </a:t>
            </a:r>
          </a:p>
        </p:txBody>
      </p:sp>
      <p:sp>
        <p:nvSpPr>
          <p:cNvPr id="303" name="Example: The C++ I/O streams use multiple inheritance:"/>
          <p:cNvSpPr/>
          <p:nvPr/>
        </p:nvSpPr>
        <p:spPr>
          <a:xfrm>
            <a:off x="913372" y="8409794"/>
            <a:ext cx="8010748" cy="26340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5500"/>
            </a:lvl1pPr>
          </a:lstStyle>
          <a:p>
            <a:pPr/>
            <a:r>
              <a:t>Example: The C++ I/O streams use multiple inheritance: </a:t>
            </a:r>
          </a:p>
        </p:txBody>
      </p:sp>
      <p:pic>
        <p:nvPicPr>
          <p:cNvPr id="304" name="page18image696.png" descr="page18image696.png"/>
          <p:cNvPicPr>
            <a:picLocks noChangeAspect="1"/>
          </p:cNvPicPr>
          <p:nvPr/>
        </p:nvPicPr>
        <p:blipFill>
          <a:blip r:embed="rId2">
            <a:extLst/>
          </a:blip>
          <a:stretch>
            <a:fillRect/>
          </a:stretch>
        </p:blipFill>
        <p:spPr>
          <a:xfrm>
            <a:off x="8500936" y="6835025"/>
            <a:ext cx="13766512" cy="6507805"/>
          </a:xfrm>
          <a:prstGeom prst="rect">
            <a:avLst/>
          </a:prstGeom>
          <a:ln w="12700">
            <a:miter lim="400000"/>
          </a:ln>
        </p:spPr>
      </p:pic>
      <p:sp>
        <p:nvSpPr>
          <p:cNvPr id="305" name="Text"/>
          <p:cNvSpPr/>
          <p:nvPr/>
        </p:nvSpPr>
        <p:spPr>
          <a:xfrm>
            <a:off x="8642259" y="911295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07" name="page20image704.png" descr="page20image704.png"/>
          <p:cNvPicPr>
            <a:picLocks noChangeAspect="1"/>
          </p:cNvPicPr>
          <p:nvPr/>
        </p:nvPicPr>
        <p:blipFill>
          <a:blip r:embed="rId2">
            <a:extLst/>
          </a:blip>
          <a:stretch>
            <a:fillRect/>
          </a:stretch>
        </p:blipFill>
        <p:spPr>
          <a:xfrm>
            <a:off x="16110999" y="2115553"/>
            <a:ext cx="8232806" cy="8091557"/>
          </a:xfrm>
          <a:prstGeom prst="rect">
            <a:avLst/>
          </a:prstGeom>
          <a:ln w="12700">
            <a:miter lim="400000"/>
          </a:ln>
        </p:spPr>
      </p:pic>
      <p:sp>
        <p:nvSpPr>
          <p:cNvPr id="308" name="Text"/>
          <p:cNvSpPr/>
          <p:nvPr/>
        </p:nvSpPr>
        <p:spPr>
          <a:xfrm>
            <a:off x="16535559" y="255792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09" name="Polymorphis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Polymorphism</a:t>
            </a:r>
          </a:p>
        </p:txBody>
      </p:sp>
      <p:sp>
        <p:nvSpPr>
          <p:cNvPr id="310"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11" name="polymorphism: Ability for the same code to be used with different types of objects and behave differently with each.…"/>
          <p:cNvSpPr/>
          <p:nvPr/>
        </p:nvSpPr>
        <p:spPr>
          <a:xfrm>
            <a:off x="334814" y="2002086"/>
            <a:ext cx="16138868" cy="77521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rPr b="1">
                <a:latin typeface="Helvetica Neue"/>
                <a:ea typeface="Helvetica Neue"/>
                <a:cs typeface="Helvetica Neue"/>
                <a:sym typeface="Helvetica Neue"/>
              </a:rPr>
              <a:t>polymorphism: </a:t>
            </a:r>
            <a:r>
              <a:t>Ability for the same code to be used with different types of objects and behave differently with each. </a:t>
            </a:r>
          </a:p>
          <a:p>
            <a:pPr marL="698500" indent="-698500" algn="l" defTabSz="457200">
              <a:buSzPct val="75000"/>
              <a:buFont typeface="Helvetica Neue"/>
              <a:buChar char="•"/>
              <a:tabLst>
                <a:tab pos="342900" algn="l"/>
              </a:tabLst>
              <a:defRPr sz="5500"/>
            </a:pPr>
            <a:r>
              <a:t>Templates provide </a:t>
            </a:r>
            <a:r>
              <a:rPr i="1">
                <a:latin typeface="Helvetica Neue"/>
                <a:ea typeface="Helvetica Neue"/>
                <a:cs typeface="Helvetica Neue"/>
                <a:sym typeface="Helvetica Neue"/>
              </a:rPr>
              <a:t>compile-time</a:t>
            </a:r>
            <a:r>
              <a:t> polymorphism. Inheritance provides </a:t>
            </a:r>
            <a:r>
              <a:rPr i="1">
                <a:latin typeface="Helvetica Neue"/>
                <a:ea typeface="Helvetica Neue"/>
                <a:cs typeface="Helvetica Neue"/>
                <a:sym typeface="Helvetica Neue"/>
              </a:rPr>
              <a:t>run-time</a:t>
            </a:r>
            <a:r>
              <a:t> polymorphism. </a:t>
            </a:r>
          </a:p>
          <a:p>
            <a:pPr algn="l" defTabSz="457200">
              <a:tabLst>
                <a:tab pos="342900" algn="l"/>
              </a:tabLst>
              <a:defRPr sz="5500"/>
            </a:pPr>
          </a:p>
          <a:p>
            <a:pPr algn="l" defTabSz="457200">
              <a:tabLst>
                <a:tab pos="342900" algn="l"/>
              </a:tabLst>
              <a:defRPr sz="5500"/>
            </a:pPr>
            <a:r>
              <a:rPr i="1">
                <a:latin typeface="Helvetica Neue"/>
                <a:ea typeface="Helvetica Neue"/>
                <a:cs typeface="Helvetica Neue"/>
                <a:sym typeface="Helvetica Neue"/>
              </a:rPr>
              <a:t>Idea</a:t>
            </a:r>
            <a:r>
              <a:t>: Client code can call a method on different kinds of objects, and the resulting behavior will be different. </a:t>
            </a:r>
          </a:p>
        </p:txBody>
      </p:sp>
      <p:sp>
        <p:nvSpPr>
          <p:cNvPr id="312" name="Text"/>
          <p:cNvSpPr/>
          <p:nvPr/>
        </p:nvSpPr>
        <p:spPr>
          <a:xfrm>
            <a:off x="8642259" y="911295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grpSp>
        <p:nvGrpSpPr>
          <p:cNvPr id="342" name="Group"/>
          <p:cNvGrpSpPr/>
          <p:nvPr/>
        </p:nvGrpSpPr>
        <p:grpSpPr>
          <a:xfrm>
            <a:off x="8389470" y="9194020"/>
            <a:ext cx="7605060" cy="4173291"/>
            <a:chOff x="0" y="0"/>
            <a:chExt cx="7605059" cy="4173290"/>
          </a:xfrm>
        </p:grpSpPr>
        <p:grpSp>
          <p:nvGrpSpPr>
            <p:cNvPr id="318" name="Group"/>
            <p:cNvGrpSpPr/>
            <p:nvPr/>
          </p:nvGrpSpPr>
          <p:grpSpPr>
            <a:xfrm>
              <a:off x="2786350" y="0"/>
              <a:ext cx="2032359" cy="1858420"/>
              <a:chOff x="0" y="0"/>
              <a:chExt cx="2032357" cy="1858419"/>
            </a:xfrm>
          </p:grpSpPr>
          <p:grpSp>
            <p:nvGrpSpPr>
              <p:cNvPr id="315" name="Group"/>
              <p:cNvGrpSpPr/>
              <p:nvPr/>
            </p:nvGrpSpPr>
            <p:grpSpPr>
              <a:xfrm>
                <a:off x="0" y="0"/>
                <a:ext cx="2032358" cy="1858420"/>
                <a:chOff x="0" y="0"/>
                <a:chExt cx="2032357" cy="1858419"/>
              </a:xfrm>
            </p:grpSpPr>
            <p:sp>
              <p:nvSpPr>
                <p:cNvPr id="313" name="Rectangle"/>
                <p:cNvSpPr/>
                <p:nvPr/>
              </p:nvSpPr>
              <p:spPr>
                <a:xfrm>
                  <a:off x="0" y="0"/>
                  <a:ext cx="2032358" cy="185842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14" name="Line"/>
                <p:cNvSpPr/>
                <p:nvPr/>
              </p:nvSpPr>
              <p:spPr>
                <a:xfrm>
                  <a:off x="3168" y="567269"/>
                  <a:ext cx="2026022"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grpSp>
          <p:sp>
            <p:nvSpPr>
              <p:cNvPr id="316" name="draw()…"/>
              <p:cNvSpPr/>
              <p:nvPr/>
            </p:nvSpPr>
            <p:spPr>
              <a:xfrm>
                <a:off x="224301" y="754629"/>
                <a:ext cx="1583756" cy="8938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2500">
                    <a:latin typeface="Menlo"/>
                    <a:ea typeface="Menlo"/>
                    <a:cs typeface="Menlo"/>
                    <a:sym typeface="Menlo"/>
                  </a:defRPr>
                </a:pPr>
                <a:r>
                  <a:t>draw()</a:t>
                </a:r>
              </a:p>
              <a:p>
                <a:pPr algn="l">
                  <a:defRPr sz="2500">
                    <a:latin typeface="Menlo"/>
                    <a:ea typeface="Menlo"/>
                    <a:cs typeface="Menlo"/>
                    <a:sym typeface="Menlo"/>
                  </a:defRPr>
                </a:pPr>
                <a:r>
                  <a:t>erase()</a:t>
                </a:r>
              </a:p>
            </p:txBody>
          </p:sp>
          <p:sp>
            <p:nvSpPr>
              <p:cNvPr id="317" name="Shape"/>
              <p:cNvSpPr/>
              <p:nvPr/>
            </p:nvSpPr>
            <p:spPr>
              <a:xfrm>
                <a:off x="482957" y="-1"/>
                <a:ext cx="1066444" cy="4797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500"/>
                </a:lvl1pPr>
              </a:lstStyle>
              <a:p>
                <a:pPr/>
                <a:r>
                  <a:t>Shape</a:t>
                </a:r>
              </a:p>
            </p:txBody>
          </p:sp>
        </p:grpSp>
        <p:grpSp>
          <p:nvGrpSpPr>
            <p:cNvPr id="337" name="Group"/>
            <p:cNvGrpSpPr/>
            <p:nvPr/>
          </p:nvGrpSpPr>
          <p:grpSpPr>
            <a:xfrm>
              <a:off x="0" y="2314870"/>
              <a:ext cx="7605060" cy="1858421"/>
              <a:chOff x="0" y="0"/>
              <a:chExt cx="7605059" cy="1858419"/>
            </a:xfrm>
          </p:grpSpPr>
          <p:grpSp>
            <p:nvGrpSpPr>
              <p:cNvPr id="324" name="Group"/>
              <p:cNvGrpSpPr/>
              <p:nvPr/>
            </p:nvGrpSpPr>
            <p:grpSpPr>
              <a:xfrm>
                <a:off x="0" y="0"/>
                <a:ext cx="2032358" cy="1858420"/>
                <a:chOff x="0" y="0"/>
                <a:chExt cx="2032357" cy="1858419"/>
              </a:xfrm>
            </p:grpSpPr>
            <p:grpSp>
              <p:nvGrpSpPr>
                <p:cNvPr id="321" name="Group"/>
                <p:cNvGrpSpPr/>
                <p:nvPr/>
              </p:nvGrpSpPr>
              <p:grpSpPr>
                <a:xfrm>
                  <a:off x="0" y="0"/>
                  <a:ext cx="2032358" cy="1858420"/>
                  <a:chOff x="0" y="0"/>
                  <a:chExt cx="2032357" cy="1858419"/>
                </a:xfrm>
              </p:grpSpPr>
              <p:sp>
                <p:nvSpPr>
                  <p:cNvPr id="319" name="Rectangle"/>
                  <p:cNvSpPr/>
                  <p:nvPr/>
                </p:nvSpPr>
                <p:spPr>
                  <a:xfrm>
                    <a:off x="0" y="0"/>
                    <a:ext cx="2032358" cy="185842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20" name="Line"/>
                  <p:cNvSpPr/>
                  <p:nvPr/>
                </p:nvSpPr>
                <p:spPr>
                  <a:xfrm>
                    <a:off x="3168" y="567269"/>
                    <a:ext cx="2026022"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grpSp>
            <p:sp>
              <p:nvSpPr>
                <p:cNvPr id="322" name="draw()…"/>
                <p:cNvSpPr/>
                <p:nvPr/>
              </p:nvSpPr>
              <p:spPr>
                <a:xfrm>
                  <a:off x="224301" y="754629"/>
                  <a:ext cx="1583756" cy="8938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2500">
                      <a:latin typeface="Menlo"/>
                      <a:ea typeface="Menlo"/>
                      <a:cs typeface="Menlo"/>
                      <a:sym typeface="Menlo"/>
                    </a:defRPr>
                  </a:pPr>
                  <a:r>
                    <a:t>draw()</a:t>
                  </a:r>
                </a:p>
                <a:p>
                  <a:pPr algn="l">
                    <a:defRPr sz="2500">
                      <a:latin typeface="Menlo"/>
                      <a:ea typeface="Menlo"/>
                      <a:cs typeface="Menlo"/>
                      <a:sym typeface="Menlo"/>
                    </a:defRPr>
                  </a:pPr>
                  <a:r>
                    <a:t>erase()</a:t>
                  </a:r>
                </a:p>
              </p:txBody>
            </p:sp>
            <p:sp>
              <p:nvSpPr>
                <p:cNvPr id="323" name="Circle"/>
                <p:cNvSpPr/>
                <p:nvPr/>
              </p:nvSpPr>
              <p:spPr>
                <a:xfrm>
                  <a:off x="549632" y="-1"/>
                  <a:ext cx="933094" cy="4797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500"/>
                  </a:lvl1pPr>
                </a:lstStyle>
                <a:p>
                  <a:pPr/>
                  <a:r>
                    <a:t>Circle</a:t>
                  </a:r>
                </a:p>
              </p:txBody>
            </p:sp>
          </p:grpSp>
          <p:grpSp>
            <p:nvGrpSpPr>
              <p:cNvPr id="330" name="Group"/>
              <p:cNvGrpSpPr/>
              <p:nvPr/>
            </p:nvGrpSpPr>
            <p:grpSpPr>
              <a:xfrm>
                <a:off x="2786350" y="0"/>
                <a:ext cx="2032359" cy="1858420"/>
                <a:chOff x="0" y="0"/>
                <a:chExt cx="2032357" cy="1858419"/>
              </a:xfrm>
            </p:grpSpPr>
            <p:grpSp>
              <p:nvGrpSpPr>
                <p:cNvPr id="327" name="Group"/>
                <p:cNvGrpSpPr/>
                <p:nvPr/>
              </p:nvGrpSpPr>
              <p:grpSpPr>
                <a:xfrm>
                  <a:off x="0" y="0"/>
                  <a:ext cx="2032358" cy="1858420"/>
                  <a:chOff x="0" y="0"/>
                  <a:chExt cx="2032357" cy="1858419"/>
                </a:xfrm>
              </p:grpSpPr>
              <p:sp>
                <p:nvSpPr>
                  <p:cNvPr id="325" name="Rectangle"/>
                  <p:cNvSpPr/>
                  <p:nvPr/>
                </p:nvSpPr>
                <p:spPr>
                  <a:xfrm>
                    <a:off x="0" y="0"/>
                    <a:ext cx="2032358" cy="185842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26" name="Line"/>
                  <p:cNvSpPr/>
                  <p:nvPr/>
                </p:nvSpPr>
                <p:spPr>
                  <a:xfrm>
                    <a:off x="3168" y="567269"/>
                    <a:ext cx="2026022"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grpSp>
            <p:sp>
              <p:nvSpPr>
                <p:cNvPr id="328" name="draw()…"/>
                <p:cNvSpPr/>
                <p:nvPr/>
              </p:nvSpPr>
              <p:spPr>
                <a:xfrm>
                  <a:off x="224301" y="754629"/>
                  <a:ext cx="1583756" cy="8938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2500">
                      <a:latin typeface="Menlo"/>
                      <a:ea typeface="Menlo"/>
                      <a:cs typeface="Menlo"/>
                      <a:sym typeface="Menlo"/>
                    </a:defRPr>
                  </a:pPr>
                  <a:r>
                    <a:t>draw()</a:t>
                  </a:r>
                </a:p>
                <a:p>
                  <a:pPr algn="l">
                    <a:defRPr sz="2500">
                      <a:latin typeface="Menlo"/>
                      <a:ea typeface="Menlo"/>
                      <a:cs typeface="Menlo"/>
                      <a:sym typeface="Menlo"/>
                    </a:defRPr>
                  </a:pPr>
                  <a:r>
                    <a:t>erase()</a:t>
                  </a:r>
                </a:p>
              </p:txBody>
            </p:sp>
            <p:sp>
              <p:nvSpPr>
                <p:cNvPr id="329" name="Square"/>
                <p:cNvSpPr/>
                <p:nvPr/>
              </p:nvSpPr>
              <p:spPr>
                <a:xfrm>
                  <a:off x="429436" y="-1"/>
                  <a:ext cx="1173485" cy="4797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500"/>
                  </a:lvl1pPr>
                </a:lstStyle>
                <a:p>
                  <a:pPr/>
                  <a:r>
                    <a:t>Square</a:t>
                  </a:r>
                </a:p>
              </p:txBody>
            </p:sp>
          </p:grpSp>
          <p:grpSp>
            <p:nvGrpSpPr>
              <p:cNvPr id="336" name="Group"/>
              <p:cNvGrpSpPr/>
              <p:nvPr/>
            </p:nvGrpSpPr>
            <p:grpSpPr>
              <a:xfrm>
                <a:off x="5572701" y="0"/>
                <a:ext cx="2032359" cy="1858420"/>
                <a:chOff x="0" y="0"/>
                <a:chExt cx="2032357" cy="1858419"/>
              </a:xfrm>
            </p:grpSpPr>
            <p:grpSp>
              <p:nvGrpSpPr>
                <p:cNvPr id="333" name="Group"/>
                <p:cNvGrpSpPr/>
                <p:nvPr/>
              </p:nvGrpSpPr>
              <p:grpSpPr>
                <a:xfrm>
                  <a:off x="0" y="0"/>
                  <a:ext cx="2032358" cy="1858420"/>
                  <a:chOff x="0" y="0"/>
                  <a:chExt cx="2032357" cy="1858419"/>
                </a:xfrm>
              </p:grpSpPr>
              <p:sp>
                <p:nvSpPr>
                  <p:cNvPr id="331" name="Rectangle"/>
                  <p:cNvSpPr/>
                  <p:nvPr/>
                </p:nvSpPr>
                <p:spPr>
                  <a:xfrm>
                    <a:off x="0" y="0"/>
                    <a:ext cx="2032358" cy="185842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32" name="Line"/>
                  <p:cNvSpPr/>
                  <p:nvPr/>
                </p:nvSpPr>
                <p:spPr>
                  <a:xfrm>
                    <a:off x="3168" y="567269"/>
                    <a:ext cx="2026022"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grpSp>
            <p:sp>
              <p:nvSpPr>
                <p:cNvPr id="334" name="draw()…"/>
                <p:cNvSpPr/>
                <p:nvPr/>
              </p:nvSpPr>
              <p:spPr>
                <a:xfrm>
                  <a:off x="224301" y="754629"/>
                  <a:ext cx="1583756" cy="8938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2500">
                      <a:latin typeface="Menlo"/>
                      <a:ea typeface="Menlo"/>
                      <a:cs typeface="Menlo"/>
                      <a:sym typeface="Menlo"/>
                    </a:defRPr>
                  </a:pPr>
                  <a:r>
                    <a:t>draw()</a:t>
                  </a:r>
                </a:p>
                <a:p>
                  <a:pPr algn="l">
                    <a:defRPr sz="2500">
                      <a:latin typeface="Menlo"/>
                      <a:ea typeface="Menlo"/>
                      <a:cs typeface="Menlo"/>
                      <a:sym typeface="Menlo"/>
                    </a:defRPr>
                  </a:pPr>
                  <a:r>
                    <a:t>erase()</a:t>
                  </a:r>
                </a:p>
              </p:txBody>
            </p:sp>
            <p:sp>
              <p:nvSpPr>
                <p:cNvPr id="335" name="Triangle"/>
                <p:cNvSpPr/>
                <p:nvPr/>
              </p:nvSpPr>
              <p:spPr>
                <a:xfrm>
                  <a:off x="392675" y="-1"/>
                  <a:ext cx="1247008" cy="4797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2500"/>
                  </a:lvl1pPr>
                </a:lstStyle>
                <a:p>
                  <a:pPr/>
                  <a:r>
                    <a:t>Triangle</a:t>
                  </a:r>
                </a:p>
              </p:txBody>
            </p:sp>
          </p:grpSp>
        </p:grpSp>
        <p:sp>
          <p:nvSpPr>
            <p:cNvPr id="338" name="Line"/>
            <p:cNvSpPr/>
            <p:nvPr/>
          </p:nvSpPr>
          <p:spPr>
            <a:xfrm>
              <a:off x="956482" y="2086645"/>
              <a:ext cx="5692094"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339" name="Line"/>
            <p:cNvSpPr/>
            <p:nvPr/>
          </p:nvSpPr>
          <p:spPr>
            <a:xfrm>
              <a:off x="6650391" y="2070110"/>
              <a:ext cx="1" cy="25949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340" name="Line"/>
            <p:cNvSpPr/>
            <p:nvPr/>
          </p:nvSpPr>
          <p:spPr>
            <a:xfrm>
              <a:off x="963278" y="2070110"/>
              <a:ext cx="1" cy="25949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341" name="Line"/>
            <p:cNvSpPr/>
            <p:nvPr/>
          </p:nvSpPr>
          <p:spPr>
            <a:xfrm>
              <a:off x="3802529" y="1843687"/>
              <a:ext cx="1" cy="485917"/>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gr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4" name="Text"/>
          <p:cNvSpPr/>
          <p:nvPr/>
        </p:nvSpPr>
        <p:spPr>
          <a:xfrm>
            <a:off x="16535559" y="255792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45" name="Polymorphism and Pointer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Polymorphism and Pointers</a:t>
            </a:r>
          </a:p>
        </p:txBody>
      </p:sp>
      <p:sp>
        <p:nvSpPr>
          <p:cNvPr id="346"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47" name="A pointer of type T can point to any subclass of T."/>
          <p:cNvSpPr/>
          <p:nvPr/>
        </p:nvSpPr>
        <p:spPr>
          <a:xfrm>
            <a:off x="334814" y="2002086"/>
            <a:ext cx="16138868" cy="9322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t>A pointer of type </a:t>
            </a:r>
            <a:r>
              <a:rPr i="1">
                <a:latin typeface="Helvetica Neue"/>
                <a:ea typeface="Helvetica Neue"/>
                <a:cs typeface="Helvetica Neue"/>
                <a:sym typeface="Helvetica Neue"/>
              </a:rPr>
              <a:t>T</a:t>
            </a:r>
            <a:r>
              <a:t> can point to any subclass of </a:t>
            </a:r>
            <a:r>
              <a:rPr i="1">
                <a:latin typeface="Helvetica Neue"/>
                <a:ea typeface="Helvetica Neue"/>
                <a:cs typeface="Helvetica Neue"/>
                <a:sym typeface="Helvetica Neue"/>
              </a:rPr>
              <a:t>T</a:t>
            </a:r>
            <a:r>
              <a:t>. </a:t>
            </a:r>
          </a:p>
        </p:txBody>
      </p:sp>
      <p:sp>
        <p:nvSpPr>
          <p:cNvPr id="348" name="Text"/>
          <p:cNvSpPr/>
          <p:nvPr/>
        </p:nvSpPr>
        <p:spPr>
          <a:xfrm>
            <a:off x="8642259" y="911295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49" name="Employee* edna = new Lawyer(&quot;Edna&quot;, &quot;Harvard&quot;, 5);…"/>
          <p:cNvSpPr/>
          <p:nvPr/>
        </p:nvSpPr>
        <p:spPr>
          <a:xfrm>
            <a:off x="334814" y="4055364"/>
            <a:ext cx="23714370"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558800" algn="l"/>
              </a:tabLst>
              <a:defRPr>
                <a:latin typeface="Menlo"/>
                <a:ea typeface="Menlo"/>
                <a:cs typeface="Menlo"/>
                <a:sym typeface="Menlo"/>
              </a:defRPr>
            </a:pPr>
            <a:r>
              <a:t>Employee* edna = </a:t>
            </a:r>
            <a:r>
              <a:rPr>
                <a:solidFill>
                  <a:srgbClr val="0433FF"/>
                </a:solidFill>
              </a:rPr>
              <a:t>new</a:t>
            </a:r>
            <a:r>
              <a:t> Lawyer(</a:t>
            </a:r>
            <a:r>
              <a:rPr>
                <a:solidFill>
                  <a:srgbClr val="B4261A"/>
                </a:solidFill>
              </a:rPr>
              <a:t>"Edna"</a:t>
            </a:r>
            <a:r>
              <a:t>, </a:t>
            </a:r>
            <a:r>
              <a:rPr>
                <a:solidFill>
                  <a:srgbClr val="B4261A"/>
                </a:solidFill>
              </a:rPr>
              <a:t>"Harvard"</a:t>
            </a:r>
            <a:r>
              <a:t>, 5);</a:t>
            </a:r>
          </a:p>
          <a:p>
            <a:pPr algn="l" defTabSz="457200">
              <a:tabLst>
                <a:tab pos="558800" algn="l"/>
              </a:tabLst>
              <a:defRPr>
                <a:latin typeface="Menlo"/>
                <a:ea typeface="Menlo"/>
                <a:cs typeface="Menlo"/>
                <a:sym typeface="Menlo"/>
              </a:defRPr>
            </a:pPr>
            <a:r>
              <a:t>Secretary* steve = </a:t>
            </a:r>
            <a:r>
              <a:rPr>
                <a:solidFill>
                  <a:srgbClr val="0433FF"/>
                </a:solidFill>
              </a:rPr>
              <a:t>new</a:t>
            </a:r>
            <a:r>
              <a:t> LegalSecretary(</a:t>
            </a:r>
            <a:r>
              <a:rPr>
                <a:solidFill>
                  <a:srgbClr val="B4261A"/>
                </a:solidFill>
              </a:rPr>
              <a:t>"Steve"</a:t>
            </a:r>
            <a:r>
              <a:t>, 2);</a:t>
            </a:r>
          </a:p>
          <a:p>
            <a:pPr algn="l" defTabSz="457200">
              <a:tabLst>
                <a:tab pos="558800" algn="l"/>
              </a:tabLst>
              <a:defRPr>
                <a:latin typeface="Menlo"/>
                <a:ea typeface="Menlo"/>
                <a:cs typeface="Menlo"/>
                <a:sym typeface="Menlo"/>
              </a:defRPr>
            </a:pPr>
            <a:r>
              <a:t>World* world     = </a:t>
            </a:r>
            <a:r>
              <a:rPr>
                <a:solidFill>
                  <a:srgbClr val="0433FF"/>
                </a:solidFill>
              </a:rPr>
              <a:t>new</a:t>
            </a:r>
            <a:r>
              <a:t> WorldMap(</a:t>
            </a:r>
            <a:r>
              <a:rPr>
                <a:solidFill>
                  <a:srgbClr val="B4261A"/>
                </a:solidFill>
              </a:rPr>
              <a:t>"map-stanford.txt"</a:t>
            </a:r>
            <a:r>
              <a:t>);</a:t>
            </a:r>
          </a:p>
        </p:txBody>
      </p:sp>
      <p:sp>
        <p:nvSpPr>
          <p:cNvPr id="350" name="When a member function is called on edna, it behaves as a Lawyer.…"/>
          <p:cNvSpPr/>
          <p:nvPr/>
        </p:nvSpPr>
        <p:spPr>
          <a:xfrm>
            <a:off x="334814" y="6935968"/>
            <a:ext cx="22650691" cy="5234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t>When a member function is called on edna, it behaves as a Lawyer. </a:t>
            </a:r>
          </a:p>
          <a:p>
            <a:pPr marL="698500" indent="-698500" algn="l" defTabSz="457200">
              <a:buSzPct val="75000"/>
              <a:buFont typeface="Helvetica Neue"/>
              <a:buChar char="•"/>
              <a:tabLst>
                <a:tab pos="342900" algn="l"/>
              </a:tabLst>
              <a:defRPr sz="5500"/>
            </a:pPr>
            <a:r>
              <a:t>(This is because the employee functions are declared virtual.) </a:t>
            </a:r>
          </a:p>
          <a:p>
            <a:pPr marL="698500" indent="-698500" algn="l" defTabSz="457200">
              <a:buSzPct val="75000"/>
              <a:buFont typeface="Helvetica Neue"/>
              <a:buChar char="•"/>
              <a:tabLst>
                <a:tab pos="342900" algn="l"/>
              </a:tabLst>
              <a:defRPr sz="5500"/>
            </a:pPr>
            <a:r>
              <a:t>You can </a:t>
            </a:r>
            <a:r>
              <a:rPr i="1">
                <a:latin typeface="Helvetica Neue"/>
                <a:ea typeface="Helvetica Neue"/>
                <a:cs typeface="Helvetica Neue"/>
                <a:sym typeface="Helvetica Neue"/>
              </a:rPr>
              <a:t>not</a:t>
            </a:r>
            <a:r>
              <a:t> call any </a:t>
            </a:r>
            <a:r>
              <a:rPr>
                <a:latin typeface="Menlo"/>
                <a:ea typeface="Menlo"/>
                <a:cs typeface="Menlo"/>
                <a:sym typeface="Menlo"/>
              </a:rPr>
              <a:t>Lawyer</a:t>
            </a:r>
            <a:r>
              <a:t>-only members on </a:t>
            </a:r>
            <a:r>
              <a:rPr>
                <a:latin typeface="Menlo"/>
                <a:ea typeface="Menlo"/>
                <a:cs typeface="Menlo"/>
                <a:sym typeface="Menlo"/>
              </a:rPr>
              <a:t>edna</a:t>
            </a:r>
            <a:r>
              <a:t> (e.g. </a:t>
            </a:r>
            <a:r>
              <a:rPr>
                <a:latin typeface="Menlo"/>
                <a:ea typeface="Menlo"/>
                <a:cs typeface="Menlo"/>
                <a:sym typeface="Menlo"/>
              </a:rPr>
              <a:t>sue</a:t>
            </a:r>
            <a:r>
              <a:t>).</a:t>
            </a:r>
            <a:br/>
            <a:r>
              <a:t>You can </a:t>
            </a:r>
            <a:r>
              <a:rPr i="1">
                <a:latin typeface="Helvetica Neue"/>
                <a:ea typeface="Helvetica Neue"/>
                <a:cs typeface="Helvetica Neue"/>
                <a:sym typeface="Helvetica Neue"/>
              </a:rPr>
              <a:t>not</a:t>
            </a:r>
            <a:r>
              <a:t> call any </a:t>
            </a:r>
            <a:r>
              <a:rPr>
                <a:latin typeface="Menlo"/>
                <a:ea typeface="Menlo"/>
                <a:cs typeface="Menlo"/>
                <a:sym typeface="Menlo"/>
              </a:rPr>
              <a:t>LegalSecretary</a:t>
            </a:r>
            <a:r>
              <a:t>-only members on </a:t>
            </a:r>
            <a:r>
              <a:rPr>
                <a:latin typeface="Menlo"/>
                <a:ea typeface="Menlo"/>
                <a:cs typeface="Menlo"/>
                <a:sym typeface="Menlo"/>
              </a:rPr>
              <a:t>steve</a:t>
            </a:r>
            <a:r>
              <a:t> (e.g. </a:t>
            </a:r>
            <a:r>
              <a:rPr>
                <a:latin typeface="Menlo"/>
                <a:ea typeface="Menlo"/>
                <a:cs typeface="Menlo"/>
                <a:sym typeface="Menlo"/>
              </a:rPr>
              <a:t>fileLegalBriefs</a:t>
            </a:r>
            <a:r>
              <a:t>).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2" name="Text"/>
          <p:cNvSpPr/>
          <p:nvPr/>
        </p:nvSpPr>
        <p:spPr>
          <a:xfrm>
            <a:off x="16535559" y="255792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53" name="Polymorphism Examp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Polymorphism Example</a:t>
            </a:r>
          </a:p>
        </p:txBody>
      </p:sp>
      <p:sp>
        <p:nvSpPr>
          <p:cNvPr id="354"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55" name="You can use the object's extra functionality by casting."/>
          <p:cNvSpPr/>
          <p:nvPr/>
        </p:nvSpPr>
        <p:spPr>
          <a:xfrm>
            <a:off x="334814" y="2002086"/>
            <a:ext cx="21259837" cy="9322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defTabSz="457200">
              <a:tabLst>
                <a:tab pos="342900" algn="l"/>
              </a:tabLst>
              <a:defRPr sz="5500"/>
            </a:lvl1pPr>
          </a:lstStyle>
          <a:p>
            <a:pPr/>
            <a:r>
              <a:t>You can use the object's extra functionality by casting. </a:t>
            </a:r>
          </a:p>
        </p:txBody>
      </p:sp>
      <p:sp>
        <p:nvSpPr>
          <p:cNvPr id="356" name="Text"/>
          <p:cNvSpPr/>
          <p:nvPr/>
        </p:nvSpPr>
        <p:spPr>
          <a:xfrm>
            <a:off x="8642259" y="911295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57" name="Employee* edna = new Lawyer(&quot;Edna&quot;, &quot;Harvard&quot;, 5);…"/>
          <p:cNvSpPr/>
          <p:nvPr/>
        </p:nvSpPr>
        <p:spPr>
          <a:xfrm>
            <a:off x="334814" y="3181386"/>
            <a:ext cx="23714370" cy="3467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558800" algn="l"/>
              </a:tabLst>
              <a:defRPr sz="4500">
                <a:latin typeface="Menlo"/>
                <a:ea typeface="Menlo"/>
                <a:cs typeface="Menlo"/>
                <a:sym typeface="Menlo"/>
              </a:defRPr>
            </a:pPr>
            <a:r>
              <a:t>Employee* edna = </a:t>
            </a:r>
            <a:r>
              <a:rPr>
                <a:solidFill>
                  <a:srgbClr val="0433FF"/>
                </a:solidFill>
              </a:rPr>
              <a:t>new</a:t>
            </a:r>
            <a:r>
              <a:t> Lawyer(</a:t>
            </a:r>
            <a:r>
              <a:rPr>
                <a:solidFill>
                  <a:srgbClr val="B4261A"/>
                </a:solidFill>
              </a:rPr>
              <a:t>"Edna"</a:t>
            </a:r>
            <a:r>
              <a:t>, </a:t>
            </a:r>
            <a:r>
              <a:rPr>
                <a:solidFill>
                  <a:srgbClr val="B4261A"/>
                </a:solidFill>
              </a:rPr>
              <a:t>"Harvard"</a:t>
            </a:r>
            <a:r>
              <a:t>, 5);</a:t>
            </a:r>
          </a:p>
          <a:p>
            <a:pPr algn="l" defTabSz="457200">
              <a:tabLst>
                <a:tab pos="558800" algn="l"/>
              </a:tabLst>
              <a:defRPr sz="4500">
                <a:latin typeface="Menlo"/>
                <a:ea typeface="Menlo"/>
                <a:cs typeface="Menlo"/>
                <a:sym typeface="Menlo"/>
              </a:defRPr>
            </a:pPr>
            <a:r>
              <a:t>edna-&gt;vacationDays();                          </a:t>
            </a:r>
            <a:r>
              <a:rPr>
                <a:solidFill>
                  <a:srgbClr val="008F00"/>
                </a:solidFill>
              </a:rPr>
              <a:t>// ok</a:t>
            </a:r>
          </a:p>
          <a:p>
            <a:pPr algn="l" defTabSz="457200">
              <a:tabLst>
                <a:tab pos="558800" algn="l"/>
              </a:tabLst>
              <a:defRPr sz="4500">
                <a:latin typeface="Menlo"/>
                <a:ea typeface="Menlo"/>
                <a:cs typeface="Menlo"/>
                <a:sym typeface="Menlo"/>
              </a:defRPr>
            </a:pPr>
            <a:r>
              <a:t>edna-&gt;sue(</a:t>
            </a:r>
            <a:r>
              <a:rPr>
                <a:solidFill>
                  <a:srgbClr val="B4261A"/>
                </a:solidFill>
              </a:rPr>
              <a:t>"Stuart"</a:t>
            </a:r>
            <a:r>
              <a:t>);                           </a:t>
            </a:r>
            <a:r>
              <a:rPr>
                <a:solidFill>
                  <a:srgbClr val="008F00"/>
                </a:solidFill>
              </a:rPr>
              <a:t>// compiler error</a:t>
            </a:r>
          </a:p>
          <a:p>
            <a:pPr algn="l" defTabSz="457200">
              <a:tabLst>
                <a:tab pos="558800" algn="l"/>
              </a:tabLst>
              <a:defRPr sz="4500">
                <a:latin typeface="Menlo"/>
                <a:ea typeface="Menlo"/>
                <a:cs typeface="Menlo"/>
                <a:sym typeface="Menlo"/>
              </a:defRPr>
            </a:pPr>
            <a:r>
              <a:t>((Lawyer*) edna)-&gt;sue(</a:t>
            </a:r>
            <a:r>
              <a:rPr>
                <a:solidFill>
                  <a:srgbClr val="B4261A"/>
                </a:solidFill>
              </a:rPr>
              <a:t>"Stuart"</a:t>
            </a:r>
            <a:r>
              <a:t>);               </a:t>
            </a:r>
            <a:r>
              <a:rPr>
                <a:solidFill>
                  <a:srgbClr val="008F00"/>
                </a:solidFill>
              </a:rPr>
              <a:t>// ok</a:t>
            </a:r>
          </a:p>
        </p:txBody>
      </p:sp>
      <p:sp>
        <p:nvSpPr>
          <p:cNvPr id="358" name="You should not cast a pointer to something that it is not.…"/>
          <p:cNvSpPr/>
          <p:nvPr/>
        </p:nvSpPr>
        <p:spPr>
          <a:xfrm>
            <a:off x="305681" y="6895546"/>
            <a:ext cx="22650692" cy="26340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342900" algn="l"/>
              </a:tabLst>
              <a:defRPr sz="5500"/>
            </a:pPr>
            <a:r>
              <a:t>You should not cast a pointer to something that it is not.</a:t>
            </a:r>
          </a:p>
          <a:p>
            <a:pPr marL="698500" indent="-698500" algn="l" defTabSz="457200">
              <a:buSzPct val="75000"/>
              <a:buFont typeface="Helvetica Neue"/>
              <a:buChar char="•"/>
              <a:tabLst>
                <a:tab pos="342900" algn="l"/>
              </a:tabLst>
              <a:defRPr sz="5500"/>
            </a:pPr>
            <a:r>
              <a:t>It will compile, but the code will crash (or behave unpredictably) when you try to run it</a:t>
            </a:r>
          </a:p>
        </p:txBody>
      </p:sp>
      <p:sp>
        <p:nvSpPr>
          <p:cNvPr id="359" name="Employee* paul = new Programmer(&quot;Paul&quot;, 3);…"/>
          <p:cNvSpPr/>
          <p:nvPr/>
        </p:nvSpPr>
        <p:spPr>
          <a:xfrm>
            <a:off x="334815" y="10060142"/>
            <a:ext cx="23714371" cy="2794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558800" algn="l"/>
              </a:tabLst>
              <a:defRPr sz="4500">
                <a:latin typeface="Menlo"/>
                <a:ea typeface="Menlo"/>
                <a:cs typeface="Menlo"/>
                <a:sym typeface="Menlo"/>
              </a:defRPr>
            </a:pPr>
            <a:r>
              <a:t>Employee* paul = </a:t>
            </a:r>
            <a:r>
              <a:rPr>
                <a:solidFill>
                  <a:srgbClr val="0433FF"/>
                </a:solidFill>
              </a:rPr>
              <a:t>new</a:t>
            </a:r>
            <a:r>
              <a:t> Programmer(</a:t>
            </a:r>
            <a:r>
              <a:rPr>
                <a:solidFill>
                  <a:srgbClr val="B4261A"/>
                </a:solidFill>
              </a:rPr>
              <a:t>"Paul"</a:t>
            </a:r>
            <a:r>
              <a:t>, 3);</a:t>
            </a:r>
          </a:p>
          <a:p>
            <a:pPr algn="l" defTabSz="457200">
              <a:tabLst>
                <a:tab pos="558800" algn="l"/>
              </a:tabLst>
              <a:defRPr sz="4500">
                <a:latin typeface="Menlo"/>
                <a:ea typeface="Menlo"/>
                <a:cs typeface="Menlo"/>
                <a:sym typeface="Menlo"/>
              </a:defRPr>
            </a:pPr>
            <a:r>
              <a:t>paul-&gt;code();                               </a:t>
            </a:r>
            <a:r>
              <a:rPr>
                <a:solidFill>
                  <a:srgbClr val="008F00"/>
                </a:solidFill>
              </a:rPr>
              <a:t>// compiler error</a:t>
            </a:r>
          </a:p>
          <a:p>
            <a:pPr algn="l" defTabSz="457200">
              <a:tabLst>
                <a:tab pos="558800" algn="l"/>
              </a:tabLst>
              <a:defRPr sz="4500">
                <a:latin typeface="Menlo"/>
                <a:ea typeface="Menlo"/>
                <a:cs typeface="Menlo"/>
                <a:sym typeface="Menlo"/>
              </a:defRPr>
            </a:pPr>
            <a:r>
              <a:t>((Programmer*) paul)-&gt;code();               </a:t>
            </a:r>
            <a:r>
              <a:rPr>
                <a:solidFill>
                  <a:srgbClr val="008F00"/>
                </a:solidFill>
              </a:rPr>
              <a:t>// ok</a:t>
            </a:r>
          </a:p>
          <a:p>
            <a:pPr algn="l" defTabSz="457200">
              <a:tabLst>
                <a:tab pos="558800" algn="l"/>
              </a:tabLst>
              <a:defRPr sz="4500">
                <a:latin typeface="Menlo"/>
                <a:ea typeface="Menlo"/>
                <a:cs typeface="Menlo"/>
                <a:sym typeface="Menlo"/>
              </a:defRPr>
            </a:pPr>
            <a:r>
              <a:t>((Lawyer*) paul)-&gt;sue(</a:t>
            </a:r>
            <a:r>
              <a:rPr>
                <a:solidFill>
                  <a:srgbClr val="B4261A"/>
                </a:solidFill>
              </a:rPr>
              <a:t>"Marty"</a:t>
            </a:r>
            <a:r>
              <a:t>);             </a:t>
            </a:r>
            <a:r>
              <a:rPr>
                <a:solidFill>
                  <a:srgbClr val="008F00"/>
                </a:solidFill>
              </a:rPr>
              <a:t>// crash!</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1" name="Text"/>
          <p:cNvSpPr/>
          <p:nvPr/>
        </p:nvSpPr>
        <p:spPr>
          <a:xfrm>
            <a:off x="16535559" y="255792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62" name="Polymorphism Mystery"/>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Polymorphism Mystery</a:t>
            </a:r>
          </a:p>
        </p:txBody>
      </p:sp>
      <p:sp>
        <p:nvSpPr>
          <p:cNvPr id="363" name="Text"/>
          <p:cNvSpPr/>
          <p:nvPr/>
        </p:nvSpPr>
        <p:spPr>
          <a:xfrm>
            <a:off x="2003641" y="535020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64" name="Text"/>
          <p:cNvSpPr/>
          <p:nvPr/>
        </p:nvSpPr>
        <p:spPr>
          <a:xfrm>
            <a:off x="8642259" y="9112955"/>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65" name="class Snow {…"/>
          <p:cNvSpPr/>
          <p:nvPr/>
        </p:nvSpPr>
        <p:spPr>
          <a:xfrm>
            <a:off x="744947" y="2948325"/>
            <a:ext cx="10033534" cy="975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558800" algn="l"/>
              </a:tabLst>
              <a:defRPr sz="3500">
                <a:latin typeface="Menlo"/>
                <a:ea typeface="Menlo"/>
                <a:cs typeface="Menlo"/>
                <a:sym typeface="Menlo"/>
              </a:defRPr>
            </a:pPr>
            <a:r>
              <a:rPr>
                <a:solidFill>
                  <a:srgbClr val="0433FF"/>
                </a:solidFill>
              </a:rPr>
              <a:t>class</a:t>
            </a:r>
            <a:r>
              <a:t> Snow {</a:t>
            </a:r>
          </a:p>
          <a:p>
            <a:pPr algn="l" defTabSz="457200">
              <a:tabLst>
                <a:tab pos="558800" algn="l"/>
              </a:tabLst>
              <a:defRPr sz="35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method2() {</a:t>
            </a:r>
          </a:p>
          <a:p>
            <a:pPr algn="l" defTabSz="457200">
              <a:tabLst>
                <a:tab pos="558800" algn="l"/>
              </a:tabLst>
              <a:defRPr sz="3500">
                <a:latin typeface="Menlo"/>
                <a:ea typeface="Menlo"/>
                <a:cs typeface="Menlo"/>
                <a:sym typeface="Menlo"/>
              </a:defRPr>
            </a:pPr>
            <a:r>
              <a:t>        cout &lt;&lt; </a:t>
            </a:r>
            <a:r>
              <a:rPr>
                <a:solidFill>
                  <a:srgbClr val="B4261A"/>
                </a:solidFill>
              </a:rPr>
              <a:t>"Snow 2"</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method3() {</a:t>
            </a:r>
          </a:p>
          <a:p>
            <a:pPr algn="l" defTabSz="457200">
              <a:tabLst>
                <a:tab pos="558800" algn="l"/>
              </a:tabLst>
              <a:defRPr sz="3500">
                <a:latin typeface="Menlo"/>
                <a:ea typeface="Menlo"/>
                <a:cs typeface="Menlo"/>
                <a:sym typeface="Menlo"/>
              </a:defRPr>
            </a:pPr>
            <a:r>
              <a:t>        cout &lt;&lt; </a:t>
            </a:r>
            <a:r>
              <a:rPr>
                <a:solidFill>
                  <a:srgbClr val="B4261A"/>
                </a:solidFill>
              </a:rPr>
              <a:t>"Snow 3"</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a:t>
            </a:r>
          </a:p>
          <a:p>
            <a:pPr algn="l" defTabSz="457200">
              <a:tabLst>
                <a:tab pos="558800" algn="l"/>
              </a:tabLst>
              <a:defRPr sz="3500">
                <a:latin typeface="Menlo"/>
                <a:ea typeface="Menlo"/>
                <a:cs typeface="Menlo"/>
                <a:sym typeface="Menlo"/>
              </a:defRPr>
            </a:pPr>
          </a:p>
          <a:p>
            <a:pPr algn="l" defTabSz="457200">
              <a:tabLst>
                <a:tab pos="558800" algn="l"/>
              </a:tabLst>
              <a:defRPr sz="3500">
                <a:latin typeface="Menlo"/>
                <a:ea typeface="Menlo"/>
                <a:cs typeface="Menlo"/>
                <a:sym typeface="Menlo"/>
              </a:defRPr>
            </a:pPr>
            <a:r>
              <a:rPr>
                <a:solidFill>
                  <a:srgbClr val="0433FF"/>
                </a:solidFill>
              </a:rPr>
              <a:t>class</a:t>
            </a:r>
            <a:r>
              <a:t> Rain : </a:t>
            </a:r>
            <a:r>
              <a:rPr>
                <a:solidFill>
                  <a:srgbClr val="0433FF"/>
                </a:solidFill>
              </a:rPr>
              <a:t>public</a:t>
            </a:r>
            <a:r>
              <a:t> </a:t>
            </a:r>
            <a:r>
              <a:rPr>
                <a:solidFill>
                  <a:srgbClr val="3495AF"/>
                </a:solidFill>
              </a:rPr>
              <a:t>Snow</a:t>
            </a:r>
            <a:r>
              <a:t> {</a:t>
            </a:r>
          </a:p>
          <a:p>
            <a:pPr algn="l" defTabSz="457200">
              <a:tabLst>
                <a:tab pos="558800" algn="l"/>
              </a:tabLst>
              <a:defRPr sz="35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method1() {</a:t>
            </a:r>
          </a:p>
          <a:p>
            <a:pPr algn="l" defTabSz="457200">
              <a:tabLst>
                <a:tab pos="558800" algn="l"/>
              </a:tabLst>
              <a:defRPr sz="3500">
                <a:latin typeface="Menlo"/>
                <a:ea typeface="Menlo"/>
                <a:cs typeface="Menlo"/>
                <a:sym typeface="Menlo"/>
              </a:defRPr>
            </a:pPr>
            <a:r>
              <a:t>        cout &lt;&lt; </a:t>
            </a:r>
            <a:r>
              <a:rPr>
                <a:solidFill>
                  <a:srgbClr val="B4261A"/>
                </a:solidFill>
              </a:rPr>
              <a:t>"Rain 1"</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method2() {</a:t>
            </a:r>
          </a:p>
          <a:p>
            <a:pPr algn="l" defTabSz="457200">
              <a:tabLst>
                <a:tab pos="558800" algn="l"/>
              </a:tabLst>
              <a:defRPr sz="3500">
                <a:latin typeface="Menlo"/>
                <a:ea typeface="Menlo"/>
                <a:cs typeface="Menlo"/>
                <a:sym typeface="Menlo"/>
              </a:defRPr>
            </a:pPr>
            <a:r>
              <a:t>        cout &lt;&lt; </a:t>
            </a:r>
            <a:r>
              <a:rPr>
                <a:solidFill>
                  <a:srgbClr val="B4261A"/>
                </a:solidFill>
              </a:rPr>
              <a:t>"Rain 2"</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a:t>
            </a:r>
          </a:p>
        </p:txBody>
      </p:sp>
      <p:sp>
        <p:nvSpPr>
          <p:cNvPr id="366" name="class Sleet : public Snow {…"/>
          <p:cNvSpPr/>
          <p:nvPr/>
        </p:nvSpPr>
        <p:spPr>
          <a:xfrm>
            <a:off x="13242839" y="2440325"/>
            <a:ext cx="10211972" cy="1026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tabLst>
                <a:tab pos="558800" algn="l"/>
              </a:tabLst>
              <a:defRPr sz="3500">
                <a:latin typeface="Menlo"/>
                <a:ea typeface="Menlo"/>
                <a:cs typeface="Menlo"/>
                <a:sym typeface="Menlo"/>
              </a:defRPr>
            </a:pPr>
            <a:r>
              <a:rPr>
                <a:solidFill>
                  <a:srgbClr val="0433FF"/>
                </a:solidFill>
              </a:rPr>
              <a:t>class</a:t>
            </a:r>
            <a:r>
              <a:t> Sleet : </a:t>
            </a:r>
            <a:r>
              <a:rPr>
                <a:solidFill>
                  <a:srgbClr val="0433FF"/>
                </a:solidFill>
              </a:rPr>
              <a:t>public</a:t>
            </a:r>
            <a:r>
              <a:t> Snow {</a:t>
            </a:r>
          </a:p>
          <a:p>
            <a:pPr algn="l" defTabSz="457200">
              <a:tabLst>
                <a:tab pos="558800" algn="l"/>
              </a:tabLst>
              <a:defRPr sz="35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method2() {</a:t>
            </a:r>
          </a:p>
          <a:p>
            <a:pPr algn="l" defTabSz="457200">
              <a:tabLst>
                <a:tab pos="558800" algn="l"/>
              </a:tabLst>
              <a:defRPr sz="3500">
                <a:latin typeface="Menlo"/>
                <a:ea typeface="Menlo"/>
                <a:cs typeface="Menlo"/>
                <a:sym typeface="Menlo"/>
              </a:defRPr>
            </a:pPr>
            <a:r>
              <a:t>        cout &lt;&lt; </a:t>
            </a:r>
            <a:r>
              <a:rPr>
                <a:solidFill>
                  <a:srgbClr val="B4261A"/>
                </a:solidFill>
              </a:rPr>
              <a:t>"Sleet 2"</a:t>
            </a:r>
            <a:r>
              <a:t> &lt;&lt; endl;</a:t>
            </a:r>
          </a:p>
          <a:p>
            <a:pPr algn="l" defTabSz="457200">
              <a:tabLst>
                <a:tab pos="558800" algn="l"/>
              </a:tabLst>
              <a:defRPr sz="3500">
                <a:latin typeface="Menlo"/>
                <a:ea typeface="Menlo"/>
                <a:cs typeface="Menlo"/>
                <a:sym typeface="Menlo"/>
              </a:defRPr>
            </a:pPr>
            <a:r>
              <a:t>        Snow::method2();</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method3() {</a:t>
            </a:r>
          </a:p>
          <a:p>
            <a:pPr algn="l" defTabSz="457200">
              <a:tabLst>
                <a:tab pos="558800" algn="l"/>
              </a:tabLst>
              <a:defRPr sz="3500">
                <a:latin typeface="Menlo"/>
                <a:ea typeface="Menlo"/>
                <a:cs typeface="Menlo"/>
                <a:sym typeface="Menlo"/>
              </a:defRPr>
            </a:pPr>
            <a:r>
              <a:t>        cout &lt;&lt; </a:t>
            </a:r>
            <a:r>
              <a:rPr>
                <a:solidFill>
                  <a:srgbClr val="B4261A"/>
                </a:solidFill>
              </a:rPr>
              <a:t>"Sleet 3"</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a:t>
            </a:r>
          </a:p>
          <a:p>
            <a:pPr algn="l" defTabSz="457200">
              <a:tabLst>
                <a:tab pos="558800" algn="l"/>
              </a:tabLst>
              <a:defRPr sz="3500">
                <a:latin typeface="Menlo"/>
                <a:ea typeface="Menlo"/>
                <a:cs typeface="Menlo"/>
                <a:sym typeface="Menlo"/>
              </a:defRPr>
            </a:pPr>
          </a:p>
          <a:p>
            <a:pPr algn="l" defTabSz="457200">
              <a:tabLst>
                <a:tab pos="558800" algn="l"/>
              </a:tabLst>
              <a:defRPr sz="3500">
                <a:latin typeface="Menlo"/>
                <a:ea typeface="Menlo"/>
                <a:cs typeface="Menlo"/>
                <a:sym typeface="Menlo"/>
              </a:defRPr>
            </a:pPr>
            <a:r>
              <a:rPr>
                <a:solidFill>
                  <a:srgbClr val="0433FF"/>
                </a:solidFill>
              </a:rPr>
              <a:t>class</a:t>
            </a:r>
            <a:r>
              <a:t> Fog : </a:t>
            </a:r>
            <a:r>
              <a:rPr>
                <a:solidFill>
                  <a:srgbClr val="0433FF"/>
                </a:solidFill>
              </a:rPr>
              <a:t>public</a:t>
            </a:r>
            <a:r>
              <a:t> Sleet {</a:t>
            </a:r>
          </a:p>
          <a:p>
            <a:pPr algn="l" defTabSz="457200">
              <a:tabLst>
                <a:tab pos="558800" algn="l"/>
              </a:tabLst>
              <a:defRPr sz="3500">
                <a:solidFill>
                  <a:srgbClr val="0433FF"/>
                </a:solidFill>
                <a:latin typeface="Menlo"/>
                <a:ea typeface="Menlo"/>
                <a:cs typeface="Menlo"/>
                <a:sym typeface="Menlo"/>
              </a:defRPr>
            </a:pPr>
            <a:r>
              <a:t>public</a:t>
            </a:r>
            <a:r>
              <a:rPr>
                <a:solidFill>
                  <a:srgbClr val="000000"/>
                </a:solidFill>
              </a:rPr>
              <a:t>:</a:t>
            </a:r>
            <a:endParaRPr>
              <a:solidFill>
                <a:srgbClr val="000000"/>
              </a:solidFill>
            </a:endParaRP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method1()   {</a:t>
            </a:r>
          </a:p>
          <a:p>
            <a:pPr algn="l" defTabSz="457200">
              <a:tabLst>
                <a:tab pos="558800" algn="l"/>
              </a:tabLst>
              <a:defRPr sz="3500">
                <a:latin typeface="Menlo"/>
                <a:ea typeface="Menlo"/>
                <a:cs typeface="Menlo"/>
                <a:sym typeface="Menlo"/>
              </a:defRPr>
            </a:pPr>
            <a:r>
              <a:t>        cout &lt;&lt; </a:t>
            </a:r>
            <a:r>
              <a:rPr>
                <a:solidFill>
                  <a:srgbClr val="B4261A"/>
                </a:solidFill>
              </a:rPr>
              <a:t>"Fog 1"</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    </a:t>
            </a:r>
            <a:r>
              <a:rPr>
                <a:solidFill>
                  <a:srgbClr val="0433FF"/>
                </a:solidFill>
              </a:rPr>
              <a:t>virtual</a:t>
            </a:r>
            <a:r>
              <a:t> </a:t>
            </a:r>
            <a:r>
              <a:rPr>
                <a:solidFill>
                  <a:srgbClr val="0433FF"/>
                </a:solidFill>
              </a:rPr>
              <a:t>void</a:t>
            </a:r>
            <a:r>
              <a:t> method3()   {</a:t>
            </a:r>
          </a:p>
          <a:p>
            <a:pPr algn="l" defTabSz="457200">
              <a:tabLst>
                <a:tab pos="558800" algn="l"/>
              </a:tabLst>
              <a:defRPr sz="3500">
                <a:latin typeface="Menlo"/>
                <a:ea typeface="Menlo"/>
                <a:cs typeface="Menlo"/>
                <a:sym typeface="Menlo"/>
              </a:defRPr>
            </a:pPr>
            <a:r>
              <a:t>        cout &lt;&lt; </a:t>
            </a:r>
            <a:r>
              <a:rPr>
                <a:solidFill>
                  <a:srgbClr val="B4261A"/>
                </a:solidFill>
              </a:rPr>
              <a:t>"Fog 3"</a:t>
            </a:r>
            <a:r>
              <a:t> &lt;&lt;   endl;</a:t>
            </a:r>
          </a:p>
          <a:p>
            <a:pPr algn="l" defTabSz="457200">
              <a:tabLst>
                <a:tab pos="558800" algn="l"/>
              </a:tabLst>
              <a:defRPr sz="3500">
                <a:latin typeface="Menlo"/>
                <a:ea typeface="Menlo"/>
                <a:cs typeface="Menlo"/>
                <a:sym typeface="Menlo"/>
              </a:defRPr>
            </a:pPr>
            <a:r>
              <a:t>    }</a:t>
            </a:r>
          </a:p>
          <a:p>
            <a:pPr algn="l" defTabSz="457200">
              <a:tabLst>
                <a:tab pos="558800" algn="l"/>
              </a:tabLst>
              <a:defRPr sz="3500">
                <a:latin typeface="Menlo"/>
                <a:ea typeface="Menlo"/>
                <a:cs typeface="Menlo"/>
                <a:sym typeface="Menlo"/>
              </a:defRPr>
            </a:pPr>
            <a:r>
              <a:t>};</a:t>
            </a:r>
          </a:p>
        </p:txBody>
      </p:sp>
      <p:sp>
        <p:nvSpPr>
          <p:cNvPr id="367" name="Line"/>
          <p:cNvSpPr/>
          <p:nvPr/>
        </p:nvSpPr>
        <p:spPr>
          <a:xfrm flipV="1">
            <a:off x="11557000" y="2095329"/>
            <a:ext cx="0" cy="10951593"/>
          </a:xfrm>
          <a:prstGeom prst="line">
            <a:avLst/>
          </a:prstGeom>
          <a:ln w="50800">
            <a:solidFill>
              <a:srgbClr val="000000"/>
            </a:solidFill>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9"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70" name="Diagramming class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Diagramming classes</a:t>
            </a:r>
          </a:p>
        </p:txBody>
      </p:sp>
      <p:sp>
        <p:nvSpPr>
          <p:cNvPr id="371"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72" name="Text"/>
          <p:cNvSpPr/>
          <p:nvPr/>
        </p:nvSpPr>
        <p:spPr>
          <a:xfrm>
            <a:off x="6632109" y="7481528"/>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373" name="Draw a diagram of the classes from top (superclass) to bottom."/>
          <p:cNvSpPr/>
          <p:nvPr/>
        </p:nvSpPr>
        <p:spPr>
          <a:xfrm>
            <a:off x="62174" y="2007675"/>
            <a:ext cx="9572717" cy="28607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lvl1pPr>
          </a:lstStyle>
          <a:p>
            <a:pPr/>
            <a:r>
              <a:t>Draw a diagram of the classes from top (superclass) to bottom.</a:t>
            </a:r>
          </a:p>
        </p:txBody>
      </p:sp>
      <p:sp>
        <p:nvSpPr>
          <p:cNvPr id="374" name="Line"/>
          <p:cNvSpPr/>
          <p:nvPr/>
        </p:nvSpPr>
        <p:spPr>
          <a:xfrm>
            <a:off x="6471815" y="5756940"/>
            <a:ext cx="1" cy="456552"/>
          </a:xfrm>
          <a:prstGeom prst="line">
            <a:avLst/>
          </a:prstGeom>
          <a:ln w="50800">
            <a:solidFill>
              <a:srgbClr val="000000"/>
            </a:solidFill>
            <a:miter lim="400000"/>
          </a:ln>
        </p:spPr>
        <p:txBody>
          <a:bodyPr lIns="50800" tIns="50800" rIns="50800" bIns="50800" anchor="ctr"/>
          <a:lstStyle/>
          <a:p>
            <a:pPr/>
          </a:p>
        </p:txBody>
      </p:sp>
      <p:grpSp>
        <p:nvGrpSpPr>
          <p:cNvPr id="396" name="Group"/>
          <p:cNvGrpSpPr/>
          <p:nvPr/>
        </p:nvGrpSpPr>
        <p:grpSpPr>
          <a:xfrm>
            <a:off x="4777026" y="2114794"/>
            <a:ext cx="13488833" cy="11360680"/>
            <a:chOff x="0" y="0"/>
            <a:chExt cx="13488832" cy="11360679"/>
          </a:xfrm>
        </p:grpSpPr>
        <p:grpSp>
          <p:nvGrpSpPr>
            <p:cNvPr id="394" name="Group"/>
            <p:cNvGrpSpPr/>
            <p:nvPr/>
          </p:nvGrpSpPr>
          <p:grpSpPr>
            <a:xfrm>
              <a:off x="0" y="0"/>
              <a:ext cx="13488833" cy="11360680"/>
              <a:chOff x="0" y="0"/>
              <a:chExt cx="13488832" cy="11360678"/>
            </a:xfrm>
          </p:grpSpPr>
          <p:sp>
            <p:nvSpPr>
              <p:cNvPr id="375" name="Rectangle"/>
              <p:cNvSpPr/>
              <p:nvPr/>
            </p:nvSpPr>
            <p:spPr>
              <a:xfrm>
                <a:off x="49022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76" name="Line"/>
              <p:cNvSpPr/>
              <p:nvPr/>
            </p:nvSpPr>
            <p:spPr>
              <a:xfrm>
                <a:off x="49078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377" name="method2()…"/>
              <p:cNvSpPr/>
              <p:nvPr/>
            </p:nvSpPr>
            <p:spPr>
              <a:xfrm>
                <a:off x="5296932" y="1327692"/>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378" name="Rectangle"/>
              <p:cNvSpPr/>
              <p:nvPr/>
            </p:nvSpPr>
            <p:spPr>
              <a:xfrm>
                <a:off x="0" y="4072776"/>
                <a:ext cx="3575725" cy="326970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79"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380" name="method1()…"/>
              <p:cNvSpPr/>
              <p:nvPr/>
            </p:nvSpPr>
            <p:spPr>
              <a:xfrm>
                <a:off x="213921" y="5400469"/>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381" name="Rain"/>
              <p:cNvSpPr/>
              <p:nvPr/>
            </p:nvSpPr>
            <p:spPr>
              <a:xfrm>
                <a:off x="967021" y="4072776"/>
                <a:ext cx="1641682"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382" name="Rectangle"/>
              <p:cNvSpPr/>
              <p:nvPr/>
            </p:nvSpPr>
            <p:spPr>
              <a:xfrm>
                <a:off x="9913108" y="4072776"/>
                <a:ext cx="3575725" cy="3269700"/>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83" name="Line"/>
              <p:cNvSpPr/>
              <p:nvPr/>
            </p:nvSpPr>
            <p:spPr>
              <a:xfrm>
                <a:off x="9918682" y="501256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384" name="Sleet"/>
              <p:cNvSpPr/>
              <p:nvPr/>
            </p:nvSpPr>
            <p:spPr>
              <a:xfrm>
                <a:off x="10668657" y="4014511"/>
                <a:ext cx="2064626"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385" name="Rectangle"/>
              <p:cNvSpPr/>
              <p:nvPr/>
            </p:nvSpPr>
            <p:spPr>
              <a:xfrm>
                <a:off x="9913108" y="8090980"/>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386" name="Line"/>
              <p:cNvSpPr/>
              <p:nvPr/>
            </p:nvSpPr>
            <p:spPr>
              <a:xfrm>
                <a:off x="9918682" y="908903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387" name="Fog"/>
              <p:cNvSpPr/>
              <p:nvPr/>
            </p:nvSpPr>
            <p:spPr>
              <a:xfrm>
                <a:off x="10603979" y="8090979"/>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388" name="Line"/>
              <p:cNvSpPr/>
              <p:nvPr/>
            </p:nvSpPr>
            <p:spPr>
              <a:xfrm>
                <a:off x="1682833" y="3671237"/>
                <a:ext cx="10014654"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389" name="Line"/>
              <p:cNvSpPr/>
              <p:nvPr/>
            </p:nvSpPr>
            <p:spPr>
              <a:xfrm flipH="1">
                <a:off x="11618692" y="7339374"/>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390" name="Line"/>
              <p:cNvSpPr/>
              <p:nvPr/>
            </p:nvSpPr>
            <p:spPr>
              <a:xfrm>
                <a:off x="6638680" y="3243777"/>
                <a:ext cx="31865" cy="436935"/>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391" name="Line"/>
              <p:cNvSpPr/>
              <p:nvPr/>
            </p:nvSpPr>
            <p:spPr>
              <a:xfrm>
                <a:off x="11700970" y="3658642"/>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392" name="method2()…"/>
              <p:cNvSpPr/>
              <p:nvPr/>
            </p:nvSpPr>
            <p:spPr>
              <a:xfrm>
                <a:off x="10127029" y="5400469"/>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393" name="method1()…"/>
              <p:cNvSpPr/>
              <p:nvPr/>
            </p:nvSpPr>
            <p:spPr>
              <a:xfrm>
                <a:off x="10129480" y="9402107"/>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grpSp>
        <p:sp>
          <p:nvSpPr>
            <p:cNvPr id="395" name="Snow"/>
            <p:cNvSpPr/>
            <p:nvPr/>
          </p:nvSpPr>
          <p:spPr>
            <a:xfrm>
              <a:off x="57520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grpSp>
      <p:grpSp>
        <p:nvGrpSpPr>
          <p:cNvPr id="399" name="Group"/>
          <p:cNvGrpSpPr/>
          <p:nvPr/>
        </p:nvGrpSpPr>
        <p:grpSpPr>
          <a:xfrm>
            <a:off x="12582968" y="3563231"/>
            <a:ext cx="4400853" cy="824848"/>
            <a:chOff x="-16045" y="0"/>
            <a:chExt cx="4400852" cy="824846"/>
          </a:xfrm>
        </p:grpSpPr>
        <p:sp>
          <p:nvSpPr>
            <p:cNvPr id="397"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398" name="Snow 3"/>
            <p:cNvSpPr/>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grpSp>
      <p:grpSp>
        <p:nvGrpSpPr>
          <p:cNvPr id="402" name="Group"/>
          <p:cNvGrpSpPr/>
          <p:nvPr/>
        </p:nvGrpSpPr>
        <p:grpSpPr>
          <a:xfrm>
            <a:off x="12582968" y="2967385"/>
            <a:ext cx="4400853" cy="824847"/>
            <a:chOff x="-16045" y="0"/>
            <a:chExt cx="4400852" cy="824846"/>
          </a:xfrm>
        </p:grpSpPr>
        <p:sp>
          <p:nvSpPr>
            <p:cNvPr id="400"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01" name="Snow 2"/>
            <p:cNvSpPr/>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grpSp>
      <p:grpSp>
        <p:nvGrpSpPr>
          <p:cNvPr id="405" name="Group"/>
          <p:cNvGrpSpPr/>
          <p:nvPr/>
        </p:nvGrpSpPr>
        <p:grpSpPr>
          <a:xfrm>
            <a:off x="17556452" y="12189166"/>
            <a:ext cx="4400853" cy="824847"/>
            <a:chOff x="-16045" y="0"/>
            <a:chExt cx="4400852" cy="824846"/>
          </a:xfrm>
        </p:grpSpPr>
        <p:sp>
          <p:nvSpPr>
            <p:cNvPr id="403"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04" name="Fog 3"/>
            <p:cNvSpPr/>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grpSp>
      <p:grpSp>
        <p:nvGrpSpPr>
          <p:cNvPr id="408" name="Group"/>
          <p:cNvGrpSpPr/>
          <p:nvPr/>
        </p:nvGrpSpPr>
        <p:grpSpPr>
          <a:xfrm>
            <a:off x="7670025" y="7595628"/>
            <a:ext cx="4400853" cy="824847"/>
            <a:chOff x="-16045" y="0"/>
            <a:chExt cx="4400852" cy="824846"/>
          </a:xfrm>
        </p:grpSpPr>
        <p:sp>
          <p:nvSpPr>
            <p:cNvPr id="406"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07" name="Rain 2"/>
            <p:cNvSpPr/>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grpSp>
      <p:grpSp>
        <p:nvGrpSpPr>
          <p:cNvPr id="411" name="Group"/>
          <p:cNvGrpSpPr/>
          <p:nvPr/>
        </p:nvGrpSpPr>
        <p:grpSpPr>
          <a:xfrm>
            <a:off x="8117484" y="8204689"/>
            <a:ext cx="4400853" cy="824847"/>
            <a:chOff x="-16045" y="0"/>
            <a:chExt cx="4400852" cy="824846"/>
          </a:xfrm>
        </p:grpSpPr>
        <p:sp>
          <p:nvSpPr>
            <p:cNvPr id="409"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10" name="Snow 3"/>
            <p:cNvSpPr/>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grpSp>
      <p:grpSp>
        <p:nvGrpSpPr>
          <p:cNvPr id="414" name="Group"/>
          <p:cNvGrpSpPr/>
          <p:nvPr/>
        </p:nvGrpSpPr>
        <p:grpSpPr>
          <a:xfrm>
            <a:off x="7524362" y="6999782"/>
            <a:ext cx="4400853" cy="824848"/>
            <a:chOff x="-16045" y="0"/>
            <a:chExt cx="4400852" cy="824846"/>
          </a:xfrm>
        </p:grpSpPr>
        <p:sp>
          <p:nvSpPr>
            <p:cNvPr id="412"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13" name="Rain 1"/>
            <p:cNvSpPr/>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grpSp>
      <p:grpSp>
        <p:nvGrpSpPr>
          <p:cNvPr id="417" name="Group"/>
          <p:cNvGrpSpPr/>
          <p:nvPr/>
        </p:nvGrpSpPr>
        <p:grpSpPr>
          <a:xfrm>
            <a:off x="17585585" y="7635230"/>
            <a:ext cx="4400853" cy="824848"/>
            <a:chOff x="-16045" y="0"/>
            <a:chExt cx="4400852" cy="824846"/>
          </a:xfrm>
        </p:grpSpPr>
        <p:sp>
          <p:nvSpPr>
            <p:cNvPr id="415"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16" name="Sleet 3"/>
            <p:cNvSpPr/>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grpSp>
      <p:grpSp>
        <p:nvGrpSpPr>
          <p:cNvPr id="420" name="Group"/>
          <p:cNvGrpSpPr/>
          <p:nvPr/>
        </p:nvGrpSpPr>
        <p:grpSpPr>
          <a:xfrm>
            <a:off x="17410789" y="6548410"/>
            <a:ext cx="6715986" cy="1340674"/>
            <a:chOff x="-26080" y="-29132"/>
            <a:chExt cx="6715985" cy="1340673"/>
          </a:xfrm>
        </p:grpSpPr>
        <p:sp>
          <p:nvSpPr>
            <p:cNvPr id="418" name="Line"/>
            <p:cNvSpPr/>
            <p:nvPr/>
          </p:nvSpPr>
          <p:spPr>
            <a:xfrm flipH="1">
              <a:off x="-26081" y="899227"/>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19" name="Sleet 2 / Snow 2"/>
            <p:cNvSpPr/>
            <p:nvPr/>
          </p:nvSpPr>
          <p:spPr>
            <a:xfrm>
              <a:off x="2006336" y="-29133"/>
              <a:ext cx="4683570"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grpSp>
      <p:grpSp>
        <p:nvGrpSpPr>
          <p:cNvPr id="423" name="Group"/>
          <p:cNvGrpSpPr/>
          <p:nvPr/>
        </p:nvGrpSpPr>
        <p:grpSpPr>
          <a:xfrm>
            <a:off x="17469053" y="11655531"/>
            <a:ext cx="5390111" cy="824847"/>
            <a:chOff x="-249106" y="29132"/>
            <a:chExt cx="5390109" cy="824846"/>
          </a:xfrm>
        </p:grpSpPr>
        <p:sp>
          <p:nvSpPr>
            <p:cNvPr id="421" name="Line"/>
            <p:cNvSpPr/>
            <p:nvPr/>
          </p:nvSpPr>
          <p:spPr>
            <a:xfrm flipH="1">
              <a:off x="-249107" y="585777"/>
              <a:ext cx="915103"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22" name="Sleet 2 / Snow 2"/>
            <p:cNvSpPr/>
            <p:nvPr/>
          </p:nvSpPr>
          <p:spPr>
            <a:xfrm>
              <a:off x="483609" y="29132"/>
              <a:ext cx="4657394"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grpSp>
      <p:grpSp>
        <p:nvGrpSpPr>
          <p:cNvPr id="426" name="Group"/>
          <p:cNvGrpSpPr/>
          <p:nvPr/>
        </p:nvGrpSpPr>
        <p:grpSpPr>
          <a:xfrm>
            <a:off x="17556452" y="11030553"/>
            <a:ext cx="4400853" cy="824847"/>
            <a:chOff x="-16045" y="0"/>
            <a:chExt cx="4400852" cy="824846"/>
          </a:xfrm>
        </p:grpSpPr>
        <p:sp>
          <p:nvSpPr>
            <p:cNvPr id="424" name="Line"/>
            <p:cNvSpPr/>
            <p:nvPr/>
          </p:nvSpPr>
          <p:spPr>
            <a:xfrm flipH="1">
              <a:off x="-16046" y="548906"/>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25" name="Fog 1"/>
            <p:cNvSpPr/>
            <p:nvPr/>
          </p:nvSpPr>
          <p:spPr>
            <a:xfrm>
              <a:off x="1503250" y="0"/>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40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4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4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4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4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9" fill="hold">
                                  <p:stCondLst>
                                    <p:cond delay="0"/>
                                  </p:stCondLst>
                                  <p:iterate type="el" backwards="0">
                                    <p:tmAbs val="0"/>
                                  </p:iterate>
                                  <p:childTnLst>
                                    <p:set>
                                      <p:cBhvr>
                                        <p:cTn id="38" fill="hold"/>
                                        <p:tgtEl>
                                          <p:spTgt spid="4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10" fill="hold">
                                  <p:stCondLst>
                                    <p:cond delay="0"/>
                                  </p:stCondLst>
                                  <p:iterate type="el" backwards="0">
                                    <p:tmAbs val="0"/>
                                  </p:iterate>
                                  <p:childTnLst>
                                    <p:set>
                                      <p:cBhvr>
                                        <p:cTn id="42" fill="hold"/>
                                        <p:tgtEl>
                                          <p:spTgt spid="4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5" grpId="10"/>
      <p:bldP build="whole" bldLvl="1" animBg="1" rev="0" advAuto="0" spid="408" grpId="4"/>
      <p:bldP build="whole" bldLvl="1" animBg="1" rev="0" advAuto="0" spid="411" grpId="5"/>
      <p:bldP build="whole" bldLvl="1" animBg="1" rev="0" advAuto="0" spid="420" grpId="6"/>
      <p:bldP build="whole" bldLvl="1" animBg="1" rev="0" advAuto="0" spid="423" grpId="9"/>
      <p:bldP build="whole" bldLvl="1" animBg="1" rev="0" advAuto="0" spid="402" grpId="1"/>
      <p:bldP build="whole" bldLvl="1" animBg="1" rev="0" advAuto="0" spid="414" grpId="3"/>
      <p:bldP build="whole" bldLvl="1" animBg="1" rev="0" advAuto="0" spid="426" grpId="8"/>
      <p:bldP build="whole" bldLvl="1" animBg="1" rev="0" advAuto="0" spid="417" grpId="7"/>
      <p:bldP build="whole" bldLvl="1" animBg="1" rev="0" advAuto="0" spid="399" grpId="2"/>
    </p:bldLst>
  </p:timing>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8" name="Mystery Problem"/>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Mystery Problem</a:t>
            </a:r>
          </a:p>
        </p:txBody>
      </p:sp>
      <p:sp>
        <p:nvSpPr>
          <p:cNvPr id="429"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30" name="Snow* var1 = new Sleet(); var1-&gt;method2(); // What's the output?"/>
          <p:cNvSpPr/>
          <p:nvPr/>
        </p:nvSpPr>
        <p:spPr>
          <a:xfrm>
            <a:off x="858601" y="2338575"/>
            <a:ext cx="18464808" cy="292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ts val="10500"/>
              </a:lnSpc>
              <a:spcBef>
                <a:spcPts val="1200"/>
              </a:spcBef>
              <a:defRPr sz="6000">
                <a:solidFill>
                  <a:srgbClr val="008000"/>
                </a:solidFill>
                <a:latin typeface="Menlo"/>
                <a:ea typeface="Menlo"/>
                <a:cs typeface="Menlo"/>
                <a:sym typeface="Menlo"/>
              </a:defRPr>
            </a:pPr>
            <a:r>
              <a:rPr>
                <a:solidFill>
                  <a:srgbClr val="0000FF"/>
                </a:solidFill>
              </a:rPr>
              <a:t>Snow* </a:t>
            </a:r>
            <a:r>
              <a:rPr>
                <a:solidFill>
                  <a:srgbClr val="000000"/>
                </a:solidFill>
              </a:rPr>
              <a:t>var1 = new </a:t>
            </a:r>
            <a:r>
              <a:rPr>
                <a:solidFill>
                  <a:srgbClr val="FF0000"/>
                </a:solidFill>
              </a:rPr>
              <a:t>Sleet</a:t>
            </a:r>
            <a:r>
              <a:rPr>
                <a:solidFill>
                  <a:srgbClr val="000000"/>
                </a:solidFill>
              </a:rPr>
              <a:t>();</a:t>
            </a:r>
            <a:br>
              <a:rPr>
                <a:solidFill>
                  <a:srgbClr val="000000"/>
                </a:solidFill>
              </a:rPr>
            </a:br>
            <a:r>
              <a:rPr>
                <a:solidFill>
                  <a:srgbClr val="000000"/>
                </a:solidFill>
              </a:rPr>
              <a:t>var1-&gt;method2(); </a:t>
            </a:r>
            <a:r>
              <a:t>// What's the output? </a:t>
            </a:r>
            <a:endParaRPr>
              <a:solidFill>
                <a:srgbClr val="000000"/>
              </a:solidFill>
            </a:endParaRPr>
          </a:p>
        </p:txBody>
      </p:sp>
      <p:sp>
        <p:nvSpPr>
          <p:cNvPr id="431" name="To find the behavior/output of calls like the one above:…"/>
          <p:cNvSpPr/>
          <p:nvPr/>
        </p:nvSpPr>
        <p:spPr>
          <a:xfrm>
            <a:off x="1575608" y="5180156"/>
            <a:ext cx="21232785" cy="70263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11200"/>
              </a:lnSpc>
              <a:spcBef>
                <a:spcPts val="1200"/>
              </a:spcBef>
              <a:defRPr sz="6000"/>
            </a:pPr>
            <a:r>
              <a:t>To find the behavior/output of calls like the one above: </a:t>
            </a:r>
          </a:p>
          <a:p>
            <a:pPr marL="1097280" indent="-1097280" algn="l" defTabSz="457200">
              <a:lnSpc>
                <a:spcPts val="10900"/>
              </a:lnSpc>
              <a:spcBef>
                <a:spcPts val="1200"/>
              </a:spcBef>
              <a:buSzPct val="100000"/>
              <a:buAutoNum type="arabicPeriod" startAt="1"/>
              <a:defRPr sz="6000"/>
            </a:pPr>
            <a:r>
              <a:t>Look at the </a:t>
            </a:r>
            <a:r>
              <a:rPr>
                <a:solidFill>
                  <a:srgbClr val="0000FF"/>
                </a:solidFill>
              </a:rPr>
              <a:t>variable</a:t>
            </a:r>
            <a:r>
              <a:t>'s type.</a:t>
            </a:r>
            <a:br/>
            <a:r>
              <a:t>If that type does not have that member: COMPILER ERROR. </a:t>
            </a:r>
          </a:p>
          <a:p>
            <a:pPr marL="1097280" indent="-1097280" algn="l" defTabSz="457200">
              <a:lnSpc>
                <a:spcPts val="10900"/>
              </a:lnSpc>
              <a:spcBef>
                <a:spcPts val="1200"/>
              </a:spcBef>
              <a:buSzPct val="100000"/>
              <a:buAutoNum type="arabicPeriod" startAt="1"/>
              <a:defRPr sz="6000"/>
            </a:pPr>
            <a:r>
              <a:t>Execute the member.</a:t>
            </a:r>
            <a:br/>
            <a:r>
              <a:t>Since the member is virtual: behave like the </a:t>
            </a:r>
            <a:r>
              <a:rPr>
                <a:solidFill>
                  <a:srgbClr val="800000"/>
                </a:solidFill>
              </a:rPr>
              <a:t>object</a:t>
            </a:r>
            <a:r>
              <a:t>'s type, not like the </a:t>
            </a:r>
            <a:r>
              <a:rPr>
                <a:solidFill>
                  <a:srgbClr val="0000FF"/>
                </a:solidFill>
              </a:rPr>
              <a:t>variable</a:t>
            </a:r>
            <a:r>
              <a:t>'s type.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3"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34" name="Example 1"/>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1</a:t>
            </a:r>
          </a:p>
        </p:txBody>
      </p:sp>
      <p:sp>
        <p:nvSpPr>
          <p:cNvPr id="435"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36" name="Q: What is the result of the following call?"/>
          <p:cNvSpPr/>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437" name="Snow* var1 = new Sleet();…"/>
          <p:cNvSpPr/>
          <p:nvPr/>
        </p:nvSpPr>
        <p:spPr>
          <a:xfrm>
            <a:off x="424982" y="4504540"/>
            <a:ext cx="12500894"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var1 = new </a:t>
            </a:r>
            <a:r>
              <a:rPr>
                <a:solidFill>
                  <a:srgbClr val="FF0000"/>
                </a:solidFill>
              </a:rPr>
              <a:t>Sleet</a:t>
            </a:r>
            <a:r>
              <a:t>(); </a:t>
            </a:r>
          </a:p>
          <a:p>
            <a:pPr algn="l" defTabSz="457200">
              <a:lnSpc>
                <a:spcPts val="10500"/>
              </a:lnSpc>
              <a:spcBef>
                <a:spcPts val="1200"/>
              </a:spcBef>
              <a:defRPr sz="6000">
                <a:latin typeface="Menlo"/>
                <a:ea typeface="Menlo"/>
                <a:cs typeface="Menlo"/>
                <a:sym typeface="Menlo"/>
              </a:defRPr>
            </a:pPr>
            <a:r>
              <a:t>var1-&gt;method2(); </a:t>
            </a:r>
          </a:p>
        </p:txBody>
      </p:sp>
      <p:sp>
        <p:nvSpPr>
          <p:cNvPr id="438" name="Snow 2…"/>
          <p:cNvSpPr/>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2</a:t>
            </a:r>
          </a:p>
          <a:p>
            <a:pPr marL="1097280" indent="-1097280" algn="l" defTabSz="457200">
              <a:buSzPct val="100000"/>
              <a:buAutoNum type="alphaUcPeriod" startAt="1"/>
              <a:defRPr sz="6000">
                <a:latin typeface="Menlo"/>
                <a:ea typeface="Menlo"/>
                <a:cs typeface="Menlo"/>
                <a:sym typeface="Menlo"/>
              </a:defRPr>
            </a:pPr>
            <a:r>
              <a:t>Sleet 2</a:t>
            </a:r>
          </a:p>
          <a:p>
            <a:pPr algn="l" defTabSz="457200">
              <a:lnSpc>
                <a:spcPct val="140000"/>
              </a:lnSpc>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483" name="Group"/>
          <p:cNvGrpSpPr/>
          <p:nvPr/>
        </p:nvGrpSpPr>
        <p:grpSpPr>
          <a:xfrm>
            <a:off x="8954279" y="2318722"/>
            <a:ext cx="15700005" cy="11360681"/>
            <a:chOff x="0" y="0"/>
            <a:chExt cx="15700004" cy="11360679"/>
          </a:xfrm>
        </p:grpSpPr>
        <p:sp>
          <p:nvSpPr>
            <p:cNvPr id="439"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440"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441" name="Text"/>
            <p:cNvSpPr/>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442"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43"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44"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45" name="method2()…"/>
            <p:cNvSpPr/>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446"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47"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48" name="method1()…"/>
            <p:cNvSpPr/>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449" name="Rain"/>
            <p:cNvSpPr/>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450"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51"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52" name="Sleet"/>
            <p:cNvSpPr/>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453"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54"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55" name="Fog"/>
            <p:cNvSpPr/>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456"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57"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458"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459"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60" name="method2()…"/>
            <p:cNvSpPr/>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461" name="method1()…"/>
            <p:cNvSpPr/>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462" name="Snow"/>
            <p:cNvSpPr/>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463"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64" name="Snow 3"/>
            <p:cNvSpPr/>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465"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66" name="Snow 2"/>
            <p:cNvSpPr/>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467"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68" name="Fog 3"/>
            <p:cNvSpPr/>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469"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70" name="Rain 2"/>
            <p:cNvSpPr/>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471"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72" name="Snow 3"/>
            <p:cNvSpPr/>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473"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74" name="Rain 1"/>
            <p:cNvSpPr/>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475"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76" name="Sleet 3"/>
            <p:cNvSpPr/>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477"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78" name="Sleet 2 / Snow 2"/>
            <p:cNvSpPr/>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479"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80" name="Sleet 2 / Snow 2"/>
            <p:cNvSpPr/>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481"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82" name="Fog 1"/>
            <p:cNvSpPr/>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484"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485" name="object"/>
          <p:cNvSpPr/>
          <p:nvPr/>
        </p:nvSpPr>
        <p:spPr>
          <a:xfrm>
            <a:off x="18675649" y="538062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7"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88" name="Example 1"/>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1</a:t>
            </a:r>
          </a:p>
        </p:txBody>
      </p:sp>
      <p:sp>
        <p:nvSpPr>
          <p:cNvPr id="489"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490" name="Q: What is the result of the following call?"/>
          <p:cNvSpPr/>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491" name="Snow* var1 = new Sleet();…"/>
          <p:cNvSpPr/>
          <p:nvPr/>
        </p:nvSpPr>
        <p:spPr>
          <a:xfrm>
            <a:off x="424982" y="4504540"/>
            <a:ext cx="12500894"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var1 = new </a:t>
            </a:r>
            <a:r>
              <a:rPr>
                <a:solidFill>
                  <a:srgbClr val="FF0000"/>
                </a:solidFill>
              </a:rPr>
              <a:t>Sleet</a:t>
            </a:r>
            <a:r>
              <a:t>(); </a:t>
            </a:r>
          </a:p>
          <a:p>
            <a:pPr algn="l" defTabSz="457200">
              <a:lnSpc>
                <a:spcPts val="10500"/>
              </a:lnSpc>
              <a:spcBef>
                <a:spcPts val="1200"/>
              </a:spcBef>
              <a:defRPr sz="6000">
                <a:latin typeface="Menlo"/>
                <a:ea typeface="Menlo"/>
                <a:cs typeface="Menlo"/>
                <a:sym typeface="Menlo"/>
              </a:defRPr>
            </a:pPr>
            <a:r>
              <a:t>var1-&gt;method2(); </a:t>
            </a:r>
          </a:p>
        </p:txBody>
      </p:sp>
      <p:sp>
        <p:nvSpPr>
          <p:cNvPr id="492" name="Snow 2…"/>
          <p:cNvSpPr/>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2</a:t>
            </a:r>
          </a:p>
          <a:p>
            <a:pPr marL="1097280" indent="-1097280" algn="l" defTabSz="457200">
              <a:buSzPct val="100000"/>
              <a:buAutoNum type="alphaUcPeriod" startAt="1"/>
              <a:defRPr sz="6000">
                <a:latin typeface="Menlo"/>
                <a:ea typeface="Menlo"/>
                <a:cs typeface="Menlo"/>
                <a:sym typeface="Menlo"/>
              </a:defRPr>
            </a:pPr>
            <a:r>
              <a:t>Sleet 2</a:t>
            </a:r>
          </a:p>
          <a:p>
            <a:pPr algn="l" defTabSz="457200">
              <a:lnSpc>
                <a:spcPct val="140000"/>
              </a:lnSpc>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537" name="Group"/>
          <p:cNvGrpSpPr/>
          <p:nvPr/>
        </p:nvGrpSpPr>
        <p:grpSpPr>
          <a:xfrm>
            <a:off x="8954279" y="2318722"/>
            <a:ext cx="15700005" cy="11360681"/>
            <a:chOff x="0" y="0"/>
            <a:chExt cx="15700004" cy="11360679"/>
          </a:xfrm>
        </p:grpSpPr>
        <p:sp>
          <p:nvSpPr>
            <p:cNvPr id="493"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494"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495" name="Text"/>
            <p:cNvSpPr/>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496"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97"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498"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499" name="method2()…"/>
            <p:cNvSpPr/>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500"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01"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02" name="method1()…"/>
            <p:cNvSpPr/>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503" name="Rain"/>
            <p:cNvSpPr/>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504"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05"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06" name="Sleet"/>
            <p:cNvSpPr/>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507"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08"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09" name="Fog"/>
            <p:cNvSpPr/>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510"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11"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512"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513"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14" name="method2()…"/>
            <p:cNvSpPr/>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515" name="method1()…"/>
            <p:cNvSpPr/>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516" name="Snow"/>
            <p:cNvSpPr/>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517"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18" name="Snow 3"/>
            <p:cNvSpPr/>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519"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20" name="Snow 2"/>
            <p:cNvSpPr/>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521"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22" name="Fog 3"/>
            <p:cNvSpPr/>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523"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24" name="Rain 2"/>
            <p:cNvSpPr/>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525"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26" name="Snow 3"/>
            <p:cNvSpPr/>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527"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28" name="Rain 1"/>
            <p:cNvSpPr/>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529"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30" name="Sleet 3"/>
            <p:cNvSpPr/>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531"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32" name="Sleet 2 / Snow 2"/>
            <p:cNvSpPr/>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533"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34" name="Sleet 2 / Snow 2"/>
            <p:cNvSpPr/>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535"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36" name="Fog 1"/>
            <p:cNvSpPr/>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538"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539" name="object"/>
          <p:cNvSpPr/>
          <p:nvPr/>
        </p:nvSpPr>
        <p:spPr>
          <a:xfrm>
            <a:off x="18675649" y="538062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540" name="Rounded Rectangle"/>
          <p:cNvSpPr/>
          <p:nvPr/>
        </p:nvSpPr>
        <p:spPr>
          <a:xfrm>
            <a:off x="282677" y="10272433"/>
            <a:ext cx="5230557" cy="2086233"/>
          </a:xfrm>
          <a:prstGeom prst="roundRect">
            <a:avLst>
              <a:gd name="adj" fmla="val 1500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2"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43" name="Example 2"/>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2</a:t>
            </a:r>
          </a:p>
        </p:txBody>
      </p:sp>
      <p:sp>
        <p:nvSpPr>
          <p:cNvPr id="544"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45" name="Q: What is the result of the following call?"/>
          <p:cNvSpPr/>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546" name="Snow* var2 = new Rain();…"/>
          <p:cNvSpPr/>
          <p:nvPr/>
        </p:nvSpPr>
        <p:spPr>
          <a:xfrm>
            <a:off x="424982" y="4504540"/>
            <a:ext cx="12042131"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var2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var2-&gt;method1(); </a:t>
            </a:r>
          </a:p>
        </p:txBody>
      </p:sp>
      <p:sp>
        <p:nvSpPr>
          <p:cNvPr id="547" name="Snow 1…"/>
          <p:cNvSpPr/>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1</a:t>
            </a:r>
          </a:p>
          <a:p>
            <a:pPr marL="1097280" indent="-1097280" algn="l" defTabSz="457200">
              <a:buSzPct val="100000"/>
              <a:buAutoNum type="alphaUcPeriod" startAt="1"/>
              <a:defRPr sz="6000">
                <a:latin typeface="Menlo"/>
                <a:ea typeface="Menlo"/>
                <a:cs typeface="Menlo"/>
                <a:sym typeface="Menlo"/>
              </a:defRPr>
            </a:pPr>
            <a:r>
              <a:t>Snow 1</a:t>
            </a:r>
          </a:p>
          <a:p>
            <a:pPr algn="l" defTabSz="457200">
              <a:lnSpc>
                <a:spcPct val="140000"/>
              </a:lnSpc>
              <a:defRPr sz="6000">
                <a:latin typeface="Menlo"/>
                <a:ea typeface="Menlo"/>
                <a:cs typeface="Menlo"/>
                <a:sym typeface="Menlo"/>
              </a:defRPr>
            </a:pPr>
            <a:r>
              <a:t>Rain 1</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592" name="Group"/>
          <p:cNvGrpSpPr/>
          <p:nvPr/>
        </p:nvGrpSpPr>
        <p:grpSpPr>
          <a:xfrm>
            <a:off x="8954279" y="2318722"/>
            <a:ext cx="15700005" cy="11360681"/>
            <a:chOff x="0" y="0"/>
            <a:chExt cx="15700004" cy="11360679"/>
          </a:xfrm>
        </p:grpSpPr>
        <p:sp>
          <p:nvSpPr>
            <p:cNvPr id="548"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549"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550" name="Text"/>
            <p:cNvSpPr/>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551"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52"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53"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54" name="method2()…"/>
            <p:cNvSpPr/>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555"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56"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57" name="method1()…"/>
            <p:cNvSpPr/>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558" name="Rain"/>
            <p:cNvSpPr/>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559"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60"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61" name="Sleet"/>
            <p:cNvSpPr/>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562"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563"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64" name="Fog"/>
            <p:cNvSpPr/>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565"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66"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567"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568"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69" name="method2()…"/>
            <p:cNvSpPr/>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570" name="method1()…"/>
            <p:cNvSpPr/>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571" name="Snow"/>
            <p:cNvSpPr/>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572"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73" name="Snow 3"/>
            <p:cNvSpPr/>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574"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75" name="Snow 2"/>
            <p:cNvSpPr/>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576"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77" name="Fog 3"/>
            <p:cNvSpPr/>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578"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79" name="Rain 2"/>
            <p:cNvSpPr/>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580"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81" name="Snow 3"/>
            <p:cNvSpPr/>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582"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83" name="Rain 1"/>
            <p:cNvSpPr/>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584"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85" name="Sleet 3"/>
            <p:cNvSpPr/>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586"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87" name="Sleet 2 / Snow 2"/>
            <p:cNvSpPr/>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588"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89" name="Sleet 2 / Snow 2"/>
            <p:cNvSpPr/>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590"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591" name="Fog 1"/>
            <p:cNvSpPr/>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593"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594" name="object"/>
          <p:cNvSpPr/>
          <p:nvPr/>
        </p:nvSpPr>
        <p:spPr>
          <a:xfrm>
            <a:off x="6731276" y="706311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6"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97" name="Example 2"/>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2</a:t>
            </a:r>
          </a:p>
        </p:txBody>
      </p:sp>
      <p:sp>
        <p:nvSpPr>
          <p:cNvPr id="598"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599" name="Q: What is the result of the following call?"/>
          <p:cNvSpPr/>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600" name="Snow* var2 = new Rain();…"/>
          <p:cNvSpPr/>
          <p:nvPr/>
        </p:nvSpPr>
        <p:spPr>
          <a:xfrm>
            <a:off x="424982" y="4504540"/>
            <a:ext cx="12042131"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var2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var2-&gt;method1(); </a:t>
            </a:r>
          </a:p>
        </p:txBody>
      </p:sp>
      <p:sp>
        <p:nvSpPr>
          <p:cNvPr id="601" name="Snow 1…"/>
          <p:cNvSpPr/>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1</a:t>
            </a:r>
          </a:p>
          <a:p>
            <a:pPr marL="1097280" indent="-1097280" algn="l" defTabSz="457200">
              <a:buSzPct val="100000"/>
              <a:buAutoNum type="alphaUcPeriod" startAt="1"/>
              <a:defRPr sz="6000">
                <a:latin typeface="Menlo"/>
                <a:ea typeface="Menlo"/>
                <a:cs typeface="Menlo"/>
                <a:sym typeface="Menlo"/>
              </a:defRPr>
            </a:pPr>
            <a:r>
              <a:t>Snow 1</a:t>
            </a:r>
          </a:p>
          <a:p>
            <a:pPr algn="l" defTabSz="457200">
              <a:lnSpc>
                <a:spcPct val="140000"/>
              </a:lnSpc>
              <a:defRPr sz="6000">
                <a:latin typeface="Menlo"/>
                <a:ea typeface="Menlo"/>
                <a:cs typeface="Menlo"/>
                <a:sym typeface="Menlo"/>
              </a:defRPr>
            </a:pPr>
            <a:r>
              <a:t>Rain 1</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646" name="Group"/>
          <p:cNvGrpSpPr/>
          <p:nvPr/>
        </p:nvGrpSpPr>
        <p:grpSpPr>
          <a:xfrm>
            <a:off x="8954279" y="2318722"/>
            <a:ext cx="15700005" cy="11360681"/>
            <a:chOff x="0" y="0"/>
            <a:chExt cx="15700004" cy="11360679"/>
          </a:xfrm>
        </p:grpSpPr>
        <p:sp>
          <p:nvSpPr>
            <p:cNvPr id="602"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03"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04" name="Text"/>
            <p:cNvSpPr/>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05"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06"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07"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08" name="method2()…"/>
            <p:cNvSpPr/>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09"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10"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11" name="method1()…"/>
            <p:cNvSpPr/>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612" name="Rain"/>
            <p:cNvSpPr/>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613"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14"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15" name="Sleet"/>
            <p:cNvSpPr/>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616"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17"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18" name="Fog"/>
            <p:cNvSpPr/>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619"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20"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621"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622"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23" name="method2()…"/>
            <p:cNvSpPr/>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24" name="method1()…"/>
            <p:cNvSpPr/>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25" name="Snow"/>
            <p:cNvSpPr/>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626"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27" name="Snow 3"/>
            <p:cNvSpPr/>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628"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29" name="Snow 2"/>
            <p:cNvSpPr/>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630"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31" name="Fog 3"/>
            <p:cNvSpPr/>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632"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33" name="Rain 2"/>
            <p:cNvSpPr/>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634"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35" name="Snow 3"/>
            <p:cNvSpPr/>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636"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37" name="Rain 1"/>
            <p:cNvSpPr/>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638"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39" name="Sleet 3"/>
            <p:cNvSpPr/>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640"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41" name="Sleet 2 / Snow 2"/>
            <p:cNvSpPr/>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642"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43" name="Sleet 2 / Snow 2"/>
            <p:cNvSpPr/>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644"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45" name="Fog 1"/>
            <p:cNvSpPr/>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647"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648" name="object"/>
          <p:cNvSpPr/>
          <p:nvPr/>
        </p:nvSpPr>
        <p:spPr>
          <a:xfrm>
            <a:off x="6731276" y="706311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649" name="Rounded Rectangle"/>
          <p:cNvSpPr/>
          <p:nvPr/>
        </p:nvSpPr>
        <p:spPr>
          <a:xfrm>
            <a:off x="428340" y="12195186"/>
            <a:ext cx="8067005" cy="1355300"/>
          </a:xfrm>
          <a:prstGeom prst="roundRect">
            <a:avLst>
              <a:gd name="adj" fmla="val 23090"/>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1"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652" name="Example 3"/>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3</a:t>
            </a:r>
          </a:p>
        </p:txBody>
      </p:sp>
      <p:sp>
        <p:nvSpPr>
          <p:cNvPr id="653"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654" name="Q: What is the result of the following call?"/>
          <p:cNvSpPr/>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655" name="Snow* var3 = new Rain();…"/>
          <p:cNvSpPr/>
          <p:nvPr/>
        </p:nvSpPr>
        <p:spPr>
          <a:xfrm>
            <a:off x="424982" y="4504540"/>
            <a:ext cx="12042131"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var3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var3-&gt;method2(); </a:t>
            </a:r>
          </a:p>
        </p:txBody>
      </p:sp>
      <p:sp>
        <p:nvSpPr>
          <p:cNvPr id="656" name="Snow 2…"/>
          <p:cNvSpPr/>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2</a:t>
            </a:r>
          </a:p>
          <a:p>
            <a:pPr marL="1097280" indent="-1097280" algn="l" defTabSz="457200">
              <a:buSzPct val="100000"/>
              <a:buAutoNum type="alphaUcPeriod" startAt="1"/>
              <a:defRPr sz="6000">
                <a:latin typeface="Menlo"/>
                <a:ea typeface="Menlo"/>
                <a:cs typeface="Menlo"/>
                <a:sym typeface="Menlo"/>
              </a:defRPr>
            </a:pPr>
            <a:r>
              <a:t>Sleet 2</a:t>
            </a:r>
          </a:p>
          <a:p>
            <a:pPr algn="l" defTabSz="457200">
              <a:lnSpc>
                <a:spcPct val="140000"/>
              </a:lnSpc>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701" name="Group"/>
          <p:cNvGrpSpPr/>
          <p:nvPr/>
        </p:nvGrpSpPr>
        <p:grpSpPr>
          <a:xfrm>
            <a:off x="8954279" y="2318722"/>
            <a:ext cx="15700005" cy="11360681"/>
            <a:chOff x="0" y="0"/>
            <a:chExt cx="15700004" cy="11360679"/>
          </a:xfrm>
        </p:grpSpPr>
        <p:sp>
          <p:nvSpPr>
            <p:cNvPr id="657"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58"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59" name="Text"/>
            <p:cNvSpPr/>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660"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61"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62"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63" name="method2()…"/>
            <p:cNvSpPr/>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64"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65"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66" name="method1()…"/>
            <p:cNvSpPr/>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667" name="Rain"/>
            <p:cNvSpPr/>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668"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69"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70" name="Sleet"/>
            <p:cNvSpPr/>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671"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672"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73" name="Fog"/>
            <p:cNvSpPr/>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674"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75"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676"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677"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78" name="method2()…"/>
            <p:cNvSpPr/>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79" name="method1()…"/>
            <p:cNvSpPr/>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680" name="Snow"/>
            <p:cNvSpPr/>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681"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82" name="Snow 3"/>
            <p:cNvSpPr/>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683"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84" name="Snow 2"/>
            <p:cNvSpPr/>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685"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86" name="Fog 3"/>
            <p:cNvSpPr/>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687"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88" name="Rain 2"/>
            <p:cNvSpPr/>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689"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90" name="Snow 3"/>
            <p:cNvSpPr/>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691"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92" name="Rain 1"/>
            <p:cNvSpPr/>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693"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94" name="Sleet 3"/>
            <p:cNvSpPr/>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695"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96" name="Sleet 2 / Snow 2"/>
            <p:cNvSpPr/>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697"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698" name="Sleet 2 / Snow 2"/>
            <p:cNvSpPr/>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699"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00" name="Fog 1"/>
            <p:cNvSpPr/>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702"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703" name="object"/>
          <p:cNvSpPr/>
          <p:nvPr/>
        </p:nvSpPr>
        <p:spPr>
          <a:xfrm>
            <a:off x="6731276" y="706311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5"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706" name="Example 3"/>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3</a:t>
            </a:r>
          </a:p>
        </p:txBody>
      </p:sp>
      <p:sp>
        <p:nvSpPr>
          <p:cNvPr id="707"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708" name="Q: What is the result of the following call?"/>
          <p:cNvSpPr/>
          <p:nvPr/>
        </p:nvSpPr>
        <p:spPr>
          <a:xfrm>
            <a:off x="1496119" y="2044265"/>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709" name="Snow* var3 = new Rain();…"/>
          <p:cNvSpPr/>
          <p:nvPr/>
        </p:nvSpPr>
        <p:spPr>
          <a:xfrm>
            <a:off x="424982" y="4504540"/>
            <a:ext cx="12042131"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var3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var3-&gt;method2(); </a:t>
            </a:r>
          </a:p>
        </p:txBody>
      </p:sp>
      <p:sp>
        <p:nvSpPr>
          <p:cNvPr id="710" name="Snow 2…"/>
          <p:cNvSpPr/>
          <p:nvPr/>
        </p:nvSpPr>
        <p:spPr>
          <a:xfrm>
            <a:off x="545212" y="7555701"/>
            <a:ext cx="8939049" cy="591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1"/>
              <a:defRPr sz="6000">
                <a:latin typeface="Menlo"/>
                <a:ea typeface="Menlo"/>
                <a:cs typeface="Menlo"/>
                <a:sym typeface="Menlo"/>
              </a:defRPr>
            </a:pPr>
            <a:r>
              <a:t>Rain 2</a:t>
            </a:r>
          </a:p>
          <a:p>
            <a:pPr marL="1097280" indent="-1097280" algn="l" defTabSz="457200">
              <a:buSzPct val="100000"/>
              <a:buAutoNum type="alphaUcPeriod" startAt="1"/>
              <a:defRPr sz="6000">
                <a:latin typeface="Menlo"/>
                <a:ea typeface="Menlo"/>
                <a:cs typeface="Menlo"/>
                <a:sym typeface="Menlo"/>
              </a:defRPr>
            </a:pPr>
            <a:r>
              <a:t>Sleet 2</a:t>
            </a:r>
          </a:p>
          <a:p>
            <a:pPr algn="l" defTabSz="457200">
              <a:lnSpc>
                <a:spcPct val="140000"/>
              </a:lnSpc>
              <a:defRPr sz="6000">
                <a:latin typeface="Menlo"/>
                <a:ea typeface="Menlo"/>
                <a:cs typeface="Menlo"/>
                <a:sym typeface="Menlo"/>
              </a:defRPr>
            </a:pPr>
            <a:r>
              <a:t>Snow 2</a:t>
            </a:r>
          </a:p>
          <a:p>
            <a:pPr marL="1097280" indent="-1097280" algn="l" defTabSz="457200">
              <a:lnSpc>
                <a:spcPct val="140000"/>
              </a:lnSpc>
              <a:spcBef>
                <a:spcPts val="1200"/>
              </a:spcBef>
              <a:buSzPct val="100000"/>
              <a:buAutoNum type="alphaUcPeriod" startAt="4"/>
              <a:defRPr sz="6000">
                <a:latin typeface="Menlo"/>
                <a:ea typeface="Menlo"/>
                <a:cs typeface="Menlo"/>
                <a:sym typeface="Menlo"/>
              </a:defRPr>
            </a:pPr>
            <a:r>
              <a:t>COMPILER ERROR</a:t>
            </a:r>
          </a:p>
        </p:txBody>
      </p:sp>
      <p:grpSp>
        <p:nvGrpSpPr>
          <p:cNvPr id="755" name="Group"/>
          <p:cNvGrpSpPr/>
          <p:nvPr/>
        </p:nvGrpSpPr>
        <p:grpSpPr>
          <a:xfrm>
            <a:off x="8954279" y="2318722"/>
            <a:ext cx="15700005" cy="11360681"/>
            <a:chOff x="0" y="0"/>
            <a:chExt cx="15700004" cy="11360679"/>
          </a:xfrm>
        </p:grpSpPr>
        <p:sp>
          <p:nvSpPr>
            <p:cNvPr id="711"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712"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713" name="Text"/>
            <p:cNvSpPr/>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714"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15"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16"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17" name="method2()…"/>
            <p:cNvSpPr/>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718"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19"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20" name="method1()…"/>
            <p:cNvSpPr/>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721" name="Rain"/>
            <p:cNvSpPr/>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722"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23"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24" name="Sleet"/>
            <p:cNvSpPr/>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725"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26"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27" name="Fog"/>
            <p:cNvSpPr/>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728"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29"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730"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731"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32" name="method2()…"/>
            <p:cNvSpPr/>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733" name="method1()…"/>
            <p:cNvSpPr/>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734" name="Snow"/>
            <p:cNvSpPr/>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735"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36" name="Snow 3"/>
            <p:cNvSpPr/>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737"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38" name="Snow 2"/>
            <p:cNvSpPr/>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739"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40" name="Fog 3"/>
            <p:cNvSpPr/>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741"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42" name="Rain 2"/>
            <p:cNvSpPr/>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743"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44" name="Snow 3"/>
            <p:cNvSpPr/>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745"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46" name="Rain 1"/>
            <p:cNvSpPr/>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747"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48" name="Sleet 3"/>
            <p:cNvSpPr/>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749"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50" name="Sleet 2 / Snow 2"/>
            <p:cNvSpPr/>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751"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52" name="Sleet 2 / Snow 2"/>
            <p:cNvSpPr/>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753"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54" name="Fog 1"/>
            <p:cNvSpPr/>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756"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757" name="object"/>
          <p:cNvSpPr/>
          <p:nvPr/>
        </p:nvSpPr>
        <p:spPr>
          <a:xfrm>
            <a:off x="6731276" y="706311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758" name="Rounded Rectangle"/>
          <p:cNvSpPr/>
          <p:nvPr/>
        </p:nvSpPr>
        <p:spPr>
          <a:xfrm>
            <a:off x="253544" y="8787125"/>
            <a:ext cx="4579740" cy="1386139"/>
          </a:xfrm>
          <a:prstGeom prst="roundRect">
            <a:avLst>
              <a:gd name="adj" fmla="val 22576"/>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60"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761" name="Mystery with type cast"/>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Mystery with type cast</a:t>
            </a:r>
          </a:p>
        </p:txBody>
      </p:sp>
      <p:sp>
        <p:nvSpPr>
          <p:cNvPr id="762"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763" name="Snow* var4 = new Rain();…"/>
          <p:cNvSpPr/>
          <p:nvPr/>
        </p:nvSpPr>
        <p:spPr>
          <a:xfrm>
            <a:off x="424982" y="2028267"/>
            <a:ext cx="22134911" cy="187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tabLst>
                <a:tab pos="558800" algn="l"/>
              </a:tabLst>
              <a:defRPr sz="6000">
                <a:latin typeface="Menlo"/>
                <a:ea typeface="Menlo"/>
                <a:cs typeface="Menlo"/>
                <a:sym typeface="Menlo"/>
              </a:defRPr>
            </a:pPr>
            <a:r>
              <a:rPr>
                <a:solidFill>
                  <a:srgbClr val="3495AF"/>
                </a:solidFill>
              </a:rPr>
              <a:t>Snow</a:t>
            </a:r>
            <a:r>
              <a:t>* var4 = </a:t>
            </a:r>
            <a:r>
              <a:rPr>
                <a:solidFill>
                  <a:srgbClr val="0433FF"/>
                </a:solidFill>
              </a:rPr>
              <a:t>new</a:t>
            </a:r>
            <a:r>
              <a:t> </a:t>
            </a:r>
            <a:r>
              <a:rPr>
                <a:solidFill>
                  <a:srgbClr val="3495AF"/>
                </a:solidFill>
              </a:rPr>
              <a:t>Rain</a:t>
            </a:r>
            <a:r>
              <a:t>();</a:t>
            </a:r>
          </a:p>
          <a:p>
            <a:pPr algn="l" defTabSz="457200">
              <a:tabLst>
                <a:tab pos="558800" algn="l"/>
              </a:tabLst>
              <a:defRPr sz="6000">
                <a:latin typeface="Menlo"/>
                <a:ea typeface="Menlo"/>
                <a:cs typeface="Menlo"/>
                <a:sym typeface="Menlo"/>
              </a:defRPr>
            </a:pPr>
            <a:r>
              <a:t>((Rain *) var4-&gt;method1(); </a:t>
            </a:r>
            <a:r>
              <a:rPr>
                <a:solidFill>
                  <a:srgbClr val="008F00"/>
                </a:solidFill>
              </a:rPr>
              <a:t>// What's the output?</a:t>
            </a:r>
          </a:p>
        </p:txBody>
      </p:sp>
      <p:sp>
        <p:nvSpPr>
          <p:cNvPr id="764" name="If the mystery problem has a type cast, then:…"/>
          <p:cNvSpPr/>
          <p:nvPr/>
        </p:nvSpPr>
        <p:spPr>
          <a:xfrm>
            <a:off x="1575608" y="4478584"/>
            <a:ext cx="21232785" cy="88805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11200"/>
              </a:lnSpc>
              <a:spcBef>
                <a:spcPts val="1200"/>
              </a:spcBef>
              <a:defRPr sz="6000"/>
            </a:pPr>
            <a:r>
              <a:t>If the mystery problem has a type cast, then:</a:t>
            </a:r>
          </a:p>
          <a:p>
            <a:pPr marL="1097280" indent="-1097280" algn="l" defTabSz="457200">
              <a:lnSpc>
                <a:spcPts val="10900"/>
              </a:lnSpc>
              <a:spcBef>
                <a:spcPts val="1200"/>
              </a:spcBef>
              <a:buSzPct val="100000"/>
              <a:buAutoNum type="arabicPeriod" startAt="1"/>
              <a:defRPr sz="6000"/>
            </a:pPr>
            <a:r>
              <a:t>Look at the </a:t>
            </a:r>
            <a:r>
              <a:rPr>
                <a:solidFill>
                  <a:srgbClr val="0000FF"/>
                </a:solidFill>
              </a:rPr>
              <a:t>cast</a:t>
            </a:r>
            <a:r>
              <a:t> type.</a:t>
            </a:r>
            <a:br/>
            <a:r>
              <a:t>If that type does not have the method: COMPILER ERROR.</a:t>
            </a:r>
          </a:p>
          <a:p>
            <a:pPr algn="l" defTabSz="457200">
              <a:lnSpc>
                <a:spcPts val="10900"/>
              </a:lnSpc>
              <a:spcBef>
                <a:spcPts val="1200"/>
              </a:spcBef>
              <a:defRPr sz="6000"/>
            </a:pPr>
            <a:r>
              <a:t>(Note: if the </a:t>
            </a:r>
            <a:r>
              <a:rPr>
                <a:solidFill>
                  <a:srgbClr val="4F8F00"/>
                </a:solidFill>
              </a:rPr>
              <a:t>object's</a:t>
            </a:r>
            <a:r>
              <a:t> type was not equal to or a subclass of the </a:t>
            </a:r>
            <a:r>
              <a:rPr>
                <a:solidFill>
                  <a:srgbClr val="4F8F00"/>
                </a:solidFill>
              </a:rPr>
              <a:t>cast</a:t>
            </a:r>
            <a:r>
              <a:t> type, the code would CRASH / have unpredictable behavior.) </a:t>
            </a:r>
          </a:p>
          <a:p>
            <a:pPr marL="1097280" indent="-1097280" algn="l" defTabSz="457200">
              <a:lnSpc>
                <a:spcPts val="10900"/>
              </a:lnSpc>
              <a:spcBef>
                <a:spcPts val="1200"/>
              </a:spcBef>
              <a:buSzPct val="100000"/>
              <a:buAutoNum type="arabicPeriod" startAt="2"/>
              <a:defRPr sz="6000"/>
            </a:pPr>
            <a:r>
              <a:t>Execute the member.</a:t>
            </a:r>
            <a:br/>
            <a:r>
              <a:t>Since the member is virtual: behave like the </a:t>
            </a:r>
            <a:r>
              <a:rPr>
                <a:solidFill>
                  <a:srgbClr val="800000"/>
                </a:solidFill>
              </a:rPr>
              <a:t>object</a:t>
            </a:r>
            <a:r>
              <a:t>'s type, not like the </a:t>
            </a:r>
            <a:r>
              <a:rPr>
                <a:solidFill>
                  <a:srgbClr val="0000FF"/>
                </a:solidFill>
              </a:rPr>
              <a:t>variable</a:t>
            </a:r>
            <a:r>
              <a:t>'s type.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66"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767" name="Example 4"/>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4</a:t>
            </a:r>
          </a:p>
        </p:txBody>
      </p:sp>
      <p:sp>
        <p:nvSpPr>
          <p:cNvPr id="768"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769" name="Q: What is the result of the following call?"/>
          <p:cNvSpPr/>
          <p:nvPr/>
        </p:nvSpPr>
        <p:spPr>
          <a:xfrm>
            <a:off x="1117395" y="1552342"/>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770" name="Snow* var4 = new Rain();…"/>
          <p:cNvSpPr/>
          <p:nvPr/>
        </p:nvSpPr>
        <p:spPr>
          <a:xfrm>
            <a:off x="162789" y="3520694"/>
            <a:ext cx="12959656"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var4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a:t>
            </a:r>
            <a:r>
              <a:rPr>
                <a:solidFill>
                  <a:srgbClr val="4F8F00"/>
                </a:solidFill>
              </a:rPr>
              <a:t>Rain</a:t>
            </a:r>
            <a:r>
              <a:t> *) var4)-&gt;method1(); </a:t>
            </a:r>
          </a:p>
        </p:txBody>
      </p:sp>
      <p:sp>
        <p:nvSpPr>
          <p:cNvPr id="771" name="Snow 1…"/>
          <p:cNvSpPr/>
          <p:nvPr/>
        </p:nvSpPr>
        <p:spPr>
          <a:xfrm>
            <a:off x="545212" y="7600151"/>
            <a:ext cx="8939049" cy="582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Rain 1</a:t>
            </a:r>
          </a:p>
          <a:p>
            <a:pPr marL="1097280" indent="-1097280" algn="l" defTabSz="457200">
              <a:lnSpc>
                <a:spcPct val="170000"/>
              </a:lnSpc>
              <a:buSzPct val="100000"/>
              <a:buAutoNum type="alphaUcPeriod" startAt="1"/>
              <a:defRPr sz="6000">
                <a:latin typeface="Menlo"/>
                <a:ea typeface="Menlo"/>
                <a:cs typeface="Menlo"/>
                <a:sym typeface="Menlo"/>
              </a:defRPr>
            </a:pPr>
            <a:r>
              <a:t>Sleet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COMPILER ERROR</a:t>
            </a:r>
          </a:p>
        </p:txBody>
      </p:sp>
      <p:grpSp>
        <p:nvGrpSpPr>
          <p:cNvPr id="816" name="Group"/>
          <p:cNvGrpSpPr/>
          <p:nvPr/>
        </p:nvGrpSpPr>
        <p:grpSpPr>
          <a:xfrm>
            <a:off x="8954279" y="2318722"/>
            <a:ext cx="15700005" cy="11360681"/>
            <a:chOff x="0" y="0"/>
            <a:chExt cx="15700004" cy="11360679"/>
          </a:xfrm>
        </p:grpSpPr>
        <p:sp>
          <p:nvSpPr>
            <p:cNvPr id="772"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773"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774" name="Text"/>
            <p:cNvSpPr/>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775"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76"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77"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78" name="method2()…"/>
            <p:cNvSpPr/>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779"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80"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81" name="method1()…"/>
            <p:cNvSpPr/>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782" name="Rain"/>
            <p:cNvSpPr/>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783"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84"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85" name="Sleet"/>
            <p:cNvSpPr/>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786"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787"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88" name="Fog"/>
            <p:cNvSpPr/>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789"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90"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791"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792"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93" name="method2()…"/>
            <p:cNvSpPr/>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794" name="method1()…"/>
            <p:cNvSpPr/>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795" name="Snow"/>
            <p:cNvSpPr/>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796"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97" name="Snow 3"/>
            <p:cNvSpPr/>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798"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799" name="Snow 2"/>
            <p:cNvSpPr/>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800"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01" name="Fog 3"/>
            <p:cNvSpPr/>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802"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03" name="Rain 2"/>
            <p:cNvSpPr/>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804"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05" name="Snow 3"/>
            <p:cNvSpPr/>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806"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07" name="Rain 1"/>
            <p:cNvSpPr/>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808"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09" name="Sleet 3"/>
            <p:cNvSpPr/>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810"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11" name="Sleet 2 / Snow 2"/>
            <p:cNvSpPr/>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812"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13" name="Sleet 2 / Snow 2"/>
            <p:cNvSpPr/>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814"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15" name="Fog 1"/>
            <p:cNvSpPr/>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817"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818" name="cast…"/>
          <p:cNvSpPr/>
          <p:nvPr/>
        </p:nvSpPr>
        <p:spPr>
          <a:xfrm>
            <a:off x="6731276" y="6663678"/>
            <a:ext cx="2231137" cy="179354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ct val="70000"/>
              </a:lnSpc>
              <a:spcBef>
                <a:spcPts val="1200"/>
              </a:spcBef>
              <a:defRPr sz="6000">
                <a:solidFill>
                  <a:srgbClr val="4F8F00"/>
                </a:solidFill>
                <a:latin typeface="Helvetica Neue"/>
                <a:ea typeface="Helvetica Neue"/>
                <a:cs typeface="Helvetica Neue"/>
                <a:sym typeface="Helvetica Neue"/>
              </a:defRPr>
            </a:pPr>
            <a:r>
              <a:t>cast</a:t>
            </a:r>
          </a:p>
          <a:p>
            <a:pPr algn="l" defTabSz="457200">
              <a:lnSpc>
                <a:spcPct val="70000"/>
              </a:lnSpc>
              <a:spcBef>
                <a:spcPts val="1200"/>
              </a:spcBef>
              <a:defRPr sz="6000">
                <a:solidFill>
                  <a:srgbClr val="FF2600"/>
                </a:solidFill>
                <a:latin typeface="Helvetica Neue"/>
                <a:ea typeface="Helvetica Neue"/>
                <a:cs typeface="Helvetica Neue"/>
                <a:sym typeface="Helvetica Neue"/>
              </a:defRPr>
            </a:pPr>
            <a:r>
              <a:t>object</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0"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821" name="Example 4"/>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4</a:t>
            </a:r>
          </a:p>
        </p:txBody>
      </p:sp>
      <p:sp>
        <p:nvSpPr>
          <p:cNvPr id="822"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823" name="Q: What is the result of the following call?"/>
          <p:cNvSpPr/>
          <p:nvPr/>
        </p:nvSpPr>
        <p:spPr>
          <a:xfrm>
            <a:off x="1117395" y="1552342"/>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824" name="Snow* var4 = new Rain();…"/>
          <p:cNvSpPr/>
          <p:nvPr/>
        </p:nvSpPr>
        <p:spPr>
          <a:xfrm>
            <a:off x="162789" y="3520694"/>
            <a:ext cx="12959656"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var4 = new </a:t>
            </a:r>
            <a:r>
              <a:rPr>
                <a:solidFill>
                  <a:srgbClr val="FF0000"/>
                </a:solidFill>
              </a:rPr>
              <a:t>Rain</a:t>
            </a:r>
            <a:r>
              <a:t>(); </a:t>
            </a:r>
          </a:p>
          <a:p>
            <a:pPr algn="l" defTabSz="457200">
              <a:lnSpc>
                <a:spcPts val="10500"/>
              </a:lnSpc>
              <a:spcBef>
                <a:spcPts val="1200"/>
              </a:spcBef>
              <a:defRPr sz="6000">
                <a:latin typeface="Menlo"/>
                <a:ea typeface="Menlo"/>
                <a:cs typeface="Menlo"/>
                <a:sym typeface="Menlo"/>
              </a:defRPr>
            </a:pPr>
            <a:r>
              <a:t>((</a:t>
            </a:r>
            <a:r>
              <a:rPr>
                <a:solidFill>
                  <a:srgbClr val="4F8F00"/>
                </a:solidFill>
              </a:rPr>
              <a:t>Rain</a:t>
            </a:r>
            <a:r>
              <a:t> *) var4)-&gt;method1(); </a:t>
            </a:r>
          </a:p>
        </p:txBody>
      </p:sp>
      <p:sp>
        <p:nvSpPr>
          <p:cNvPr id="825" name="Snow 1…"/>
          <p:cNvSpPr/>
          <p:nvPr/>
        </p:nvSpPr>
        <p:spPr>
          <a:xfrm>
            <a:off x="545212" y="7600151"/>
            <a:ext cx="8939049" cy="582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Rain 1</a:t>
            </a:r>
          </a:p>
          <a:p>
            <a:pPr marL="1097280" indent="-1097280" algn="l" defTabSz="457200">
              <a:lnSpc>
                <a:spcPct val="170000"/>
              </a:lnSpc>
              <a:buSzPct val="100000"/>
              <a:buAutoNum type="alphaUcPeriod" startAt="1"/>
              <a:defRPr sz="6000">
                <a:latin typeface="Menlo"/>
                <a:ea typeface="Menlo"/>
                <a:cs typeface="Menlo"/>
                <a:sym typeface="Menlo"/>
              </a:defRPr>
            </a:pPr>
            <a:r>
              <a:t>Sleet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COMPILER ERROR</a:t>
            </a:r>
          </a:p>
        </p:txBody>
      </p:sp>
      <p:grpSp>
        <p:nvGrpSpPr>
          <p:cNvPr id="870" name="Group"/>
          <p:cNvGrpSpPr/>
          <p:nvPr/>
        </p:nvGrpSpPr>
        <p:grpSpPr>
          <a:xfrm>
            <a:off x="8954279" y="2318722"/>
            <a:ext cx="15700005" cy="11360681"/>
            <a:chOff x="0" y="0"/>
            <a:chExt cx="15700004" cy="11360679"/>
          </a:xfrm>
        </p:grpSpPr>
        <p:sp>
          <p:nvSpPr>
            <p:cNvPr id="826"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27"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28" name="Text"/>
            <p:cNvSpPr/>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29"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30"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31"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32" name="method2()…"/>
            <p:cNvSpPr/>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833"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34"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35" name="method1()…"/>
            <p:cNvSpPr/>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836" name="Rain"/>
            <p:cNvSpPr/>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837"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38"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39" name="Sleet"/>
            <p:cNvSpPr/>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840"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41"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42" name="Fog"/>
            <p:cNvSpPr/>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843"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44"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845"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846"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47" name="method2()…"/>
            <p:cNvSpPr/>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848" name="method1()…"/>
            <p:cNvSpPr/>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849" name="Snow"/>
            <p:cNvSpPr/>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850"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51" name="Snow 3"/>
            <p:cNvSpPr/>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852"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53" name="Snow 2"/>
            <p:cNvSpPr/>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854"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55" name="Fog 3"/>
            <p:cNvSpPr/>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856"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57" name="Rain 2"/>
            <p:cNvSpPr/>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858"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59" name="Snow 3"/>
            <p:cNvSpPr/>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860"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61" name="Rain 1"/>
            <p:cNvSpPr/>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862"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63" name="Sleet 3"/>
            <p:cNvSpPr/>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864"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65" name="Sleet 2 / Snow 2"/>
            <p:cNvSpPr/>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866"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67" name="Sleet 2 / Snow 2"/>
            <p:cNvSpPr/>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868"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69" name="Fog 1"/>
            <p:cNvSpPr/>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871"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872" name="cast…"/>
          <p:cNvSpPr/>
          <p:nvPr/>
        </p:nvSpPr>
        <p:spPr>
          <a:xfrm>
            <a:off x="6731276" y="6663678"/>
            <a:ext cx="2231137" cy="179354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lnSpc>
                <a:spcPct val="70000"/>
              </a:lnSpc>
              <a:spcBef>
                <a:spcPts val="1200"/>
              </a:spcBef>
              <a:defRPr sz="6000">
                <a:solidFill>
                  <a:srgbClr val="4F8F00"/>
                </a:solidFill>
                <a:latin typeface="Helvetica Neue"/>
                <a:ea typeface="Helvetica Neue"/>
                <a:cs typeface="Helvetica Neue"/>
                <a:sym typeface="Helvetica Neue"/>
              </a:defRPr>
            </a:pPr>
            <a:r>
              <a:t>cast</a:t>
            </a:r>
          </a:p>
          <a:p>
            <a:pPr algn="l" defTabSz="457200">
              <a:lnSpc>
                <a:spcPct val="70000"/>
              </a:lnSpc>
              <a:spcBef>
                <a:spcPts val="1200"/>
              </a:spcBef>
              <a:defRPr sz="6000">
                <a:solidFill>
                  <a:srgbClr val="FF2600"/>
                </a:solidFill>
                <a:latin typeface="Helvetica Neue"/>
                <a:ea typeface="Helvetica Neue"/>
                <a:cs typeface="Helvetica Neue"/>
                <a:sym typeface="Helvetica Neue"/>
              </a:defRPr>
            </a:pPr>
            <a:r>
              <a:t>object</a:t>
            </a:r>
          </a:p>
        </p:txBody>
      </p:sp>
      <p:sp>
        <p:nvSpPr>
          <p:cNvPr id="873" name="Rounded Rectangle"/>
          <p:cNvSpPr/>
          <p:nvPr/>
        </p:nvSpPr>
        <p:spPr>
          <a:xfrm>
            <a:off x="282677" y="9274188"/>
            <a:ext cx="5230557" cy="994665"/>
          </a:xfrm>
          <a:prstGeom prst="roundRect">
            <a:avLst>
              <a:gd name="adj" fmla="val 3146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5"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876" name="Example 5"/>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5</a:t>
            </a:r>
          </a:p>
        </p:txBody>
      </p:sp>
      <p:sp>
        <p:nvSpPr>
          <p:cNvPr id="877"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878" name="Q: What is the result of the following call?"/>
          <p:cNvSpPr/>
          <p:nvPr/>
        </p:nvSpPr>
        <p:spPr>
          <a:xfrm>
            <a:off x="1117395" y="1552342"/>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879" name="Snow* var5 = new Fog();…"/>
          <p:cNvSpPr/>
          <p:nvPr/>
        </p:nvSpPr>
        <p:spPr>
          <a:xfrm>
            <a:off x="-12007" y="3520694"/>
            <a:ext cx="13418419"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var5 = new </a:t>
            </a:r>
            <a:r>
              <a:rPr>
                <a:solidFill>
                  <a:srgbClr val="FF0000"/>
                </a:solidFill>
              </a:rPr>
              <a:t>Fog</a:t>
            </a:r>
            <a:r>
              <a:t>(); </a:t>
            </a:r>
          </a:p>
          <a:p>
            <a:pPr algn="l" defTabSz="457200">
              <a:lnSpc>
                <a:spcPts val="10500"/>
              </a:lnSpc>
              <a:spcBef>
                <a:spcPts val="1200"/>
              </a:spcBef>
              <a:defRPr sz="6000">
                <a:latin typeface="Menlo"/>
                <a:ea typeface="Menlo"/>
                <a:cs typeface="Menlo"/>
                <a:sym typeface="Menlo"/>
              </a:defRPr>
            </a:pPr>
            <a:r>
              <a:t>((</a:t>
            </a:r>
            <a:r>
              <a:rPr>
                <a:solidFill>
                  <a:srgbClr val="4F8F00"/>
                </a:solidFill>
              </a:rPr>
              <a:t>Sleet</a:t>
            </a:r>
            <a:r>
              <a:t> *) var5)-&gt;method1(); </a:t>
            </a:r>
          </a:p>
        </p:txBody>
      </p:sp>
      <p:sp>
        <p:nvSpPr>
          <p:cNvPr id="880" name="Snow 1…"/>
          <p:cNvSpPr/>
          <p:nvPr/>
        </p:nvSpPr>
        <p:spPr>
          <a:xfrm>
            <a:off x="545212" y="7600151"/>
            <a:ext cx="8939049" cy="582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Sleet 1</a:t>
            </a:r>
          </a:p>
          <a:p>
            <a:pPr marL="1097280" indent="-1097280" algn="l" defTabSz="457200">
              <a:lnSpc>
                <a:spcPct val="170000"/>
              </a:lnSpc>
              <a:buSzPct val="100000"/>
              <a:buAutoNum type="alphaUcPeriod" startAt="1"/>
              <a:defRPr sz="6000">
                <a:latin typeface="Menlo"/>
                <a:ea typeface="Menlo"/>
                <a:cs typeface="Menlo"/>
                <a:sym typeface="Menlo"/>
              </a:defRPr>
            </a:pPr>
            <a:r>
              <a:t>Fog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COMPILER ERROR</a:t>
            </a:r>
          </a:p>
        </p:txBody>
      </p:sp>
      <p:grpSp>
        <p:nvGrpSpPr>
          <p:cNvPr id="925" name="Group"/>
          <p:cNvGrpSpPr/>
          <p:nvPr/>
        </p:nvGrpSpPr>
        <p:grpSpPr>
          <a:xfrm>
            <a:off x="8954279" y="2318722"/>
            <a:ext cx="15700005" cy="11360681"/>
            <a:chOff x="0" y="0"/>
            <a:chExt cx="15700004" cy="11360679"/>
          </a:xfrm>
        </p:grpSpPr>
        <p:sp>
          <p:nvSpPr>
            <p:cNvPr id="881"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82"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83" name="Text"/>
            <p:cNvSpPr/>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884"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85"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86"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87" name="method2()…"/>
            <p:cNvSpPr/>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888"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89"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90" name="method1()…"/>
            <p:cNvSpPr/>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891" name="Rain"/>
            <p:cNvSpPr/>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892"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93"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94" name="Sleet"/>
            <p:cNvSpPr/>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895"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896"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97" name="Fog"/>
            <p:cNvSpPr/>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898"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899"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900"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901"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02" name="method2()…"/>
            <p:cNvSpPr/>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03" name="method1()…"/>
            <p:cNvSpPr/>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04" name="Snow"/>
            <p:cNvSpPr/>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905"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06" name="Snow 3"/>
            <p:cNvSpPr/>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907"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08" name="Snow 2"/>
            <p:cNvSpPr/>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909"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10" name="Fog 3"/>
            <p:cNvSpPr/>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911"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12" name="Rain 2"/>
            <p:cNvSpPr/>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913"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14" name="Snow 3"/>
            <p:cNvSpPr/>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915"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16" name="Rain 1"/>
            <p:cNvSpPr/>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917"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18" name="Sleet 3"/>
            <p:cNvSpPr/>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919"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20" name="Sleet 2 / Snow 2"/>
            <p:cNvSpPr/>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921"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22" name="Sleet 2 / Snow 2"/>
            <p:cNvSpPr/>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923"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24" name="Fog 1"/>
            <p:cNvSpPr/>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926"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927" name="cast"/>
          <p:cNvSpPr/>
          <p:nvPr/>
        </p:nvSpPr>
        <p:spPr>
          <a:xfrm>
            <a:off x="20044881" y="6014344"/>
            <a:ext cx="155371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4F8F00"/>
                </a:solidFill>
                <a:latin typeface="Helvetica Neue"/>
                <a:ea typeface="Helvetica Neue"/>
                <a:cs typeface="Helvetica Neue"/>
                <a:sym typeface="Helvetica Neue"/>
              </a:defRPr>
            </a:lvl1pPr>
          </a:lstStyle>
          <a:p>
            <a:pPr/>
            <a:r>
              <a:t>cast</a:t>
            </a:r>
          </a:p>
        </p:txBody>
      </p:sp>
      <p:sp>
        <p:nvSpPr>
          <p:cNvPr id="928" name="object"/>
          <p:cNvSpPr/>
          <p:nvPr/>
        </p:nvSpPr>
        <p:spPr>
          <a:xfrm>
            <a:off x="20055352" y="1022139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30"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931" name="Example 5"/>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5</a:t>
            </a:r>
          </a:p>
        </p:txBody>
      </p:sp>
      <p:sp>
        <p:nvSpPr>
          <p:cNvPr id="932"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933" name="Q: What is the result of the following call?"/>
          <p:cNvSpPr/>
          <p:nvPr/>
        </p:nvSpPr>
        <p:spPr>
          <a:xfrm>
            <a:off x="1117395" y="1552342"/>
            <a:ext cx="8248287"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Q: What is the result of the following call?</a:t>
            </a:r>
          </a:p>
        </p:txBody>
      </p:sp>
      <p:sp>
        <p:nvSpPr>
          <p:cNvPr id="934" name="Snow* var5 = new Fog();…"/>
          <p:cNvSpPr/>
          <p:nvPr/>
        </p:nvSpPr>
        <p:spPr>
          <a:xfrm>
            <a:off x="-12007" y="3520694"/>
            <a:ext cx="13418419"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Snow* </a:t>
            </a:r>
            <a:r>
              <a:t>var5 = new </a:t>
            </a:r>
            <a:r>
              <a:rPr>
                <a:solidFill>
                  <a:srgbClr val="FF0000"/>
                </a:solidFill>
              </a:rPr>
              <a:t>Fog</a:t>
            </a:r>
            <a:r>
              <a:t>(); </a:t>
            </a:r>
          </a:p>
          <a:p>
            <a:pPr algn="l" defTabSz="457200">
              <a:lnSpc>
                <a:spcPts val="10500"/>
              </a:lnSpc>
              <a:spcBef>
                <a:spcPts val="1200"/>
              </a:spcBef>
              <a:defRPr sz="6000">
                <a:latin typeface="Menlo"/>
                <a:ea typeface="Menlo"/>
                <a:cs typeface="Menlo"/>
                <a:sym typeface="Menlo"/>
              </a:defRPr>
            </a:pPr>
            <a:r>
              <a:t>((</a:t>
            </a:r>
            <a:r>
              <a:rPr>
                <a:solidFill>
                  <a:srgbClr val="4F8F00"/>
                </a:solidFill>
              </a:rPr>
              <a:t>Sleet</a:t>
            </a:r>
            <a:r>
              <a:t> *) var5)-&gt;method1(); </a:t>
            </a:r>
          </a:p>
        </p:txBody>
      </p:sp>
      <p:sp>
        <p:nvSpPr>
          <p:cNvPr id="935" name="Snow 1…"/>
          <p:cNvSpPr/>
          <p:nvPr/>
        </p:nvSpPr>
        <p:spPr>
          <a:xfrm>
            <a:off x="545212" y="7600151"/>
            <a:ext cx="8939049" cy="582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Sleet 1</a:t>
            </a:r>
          </a:p>
          <a:p>
            <a:pPr marL="1097280" indent="-1097280" algn="l" defTabSz="457200">
              <a:lnSpc>
                <a:spcPct val="170000"/>
              </a:lnSpc>
              <a:buSzPct val="100000"/>
              <a:buAutoNum type="alphaUcPeriod" startAt="1"/>
              <a:defRPr sz="6000">
                <a:latin typeface="Menlo"/>
                <a:ea typeface="Menlo"/>
                <a:cs typeface="Menlo"/>
                <a:sym typeface="Menlo"/>
              </a:defRPr>
            </a:pPr>
            <a:r>
              <a:t>Fog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COMPILER ERROR</a:t>
            </a:r>
          </a:p>
        </p:txBody>
      </p:sp>
      <p:grpSp>
        <p:nvGrpSpPr>
          <p:cNvPr id="980" name="Group"/>
          <p:cNvGrpSpPr/>
          <p:nvPr/>
        </p:nvGrpSpPr>
        <p:grpSpPr>
          <a:xfrm>
            <a:off x="8954279" y="2318722"/>
            <a:ext cx="15700005" cy="11360681"/>
            <a:chOff x="0" y="0"/>
            <a:chExt cx="15700004" cy="11360679"/>
          </a:xfrm>
        </p:grpSpPr>
        <p:sp>
          <p:nvSpPr>
            <p:cNvPr id="936"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937" name="Text"/>
            <p:cNvSpPr/>
            <p:nvPr/>
          </p:nvSpPr>
          <p:spPr>
            <a:xfrm>
              <a:off x="8717452" y="384866"/>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938" name="Text"/>
            <p:cNvSpPr/>
            <p:nvPr/>
          </p:nvSpPr>
          <p:spPr>
            <a:xfrm>
              <a:off x="1855082" y="5366734"/>
              <a:ext cx="190501"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457200">
                <a:lnSpc>
                  <a:spcPts val="2800"/>
                </a:lnSpc>
                <a:defRPr sz="1200">
                  <a:latin typeface="Times"/>
                  <a:ea typeface="Times"/>
                  <a:cs typeface="Times"/>
                  <a:sym typeface="Times"/>
                </a:defRPr>
              </a:lvl1pPr>
            </a:lstStyle>
            <a:p>
              <a:pPr/>
              <a:r>
                <a:t> </a:t>
              </a:r>
            </a:p>
          </p:txBody>
        </p:sp>
        <p:sp>
          <p:nvSpPr>
            <p:cNvPr id="939" name="Line"/>
            <p:cNvSpPr/>
            <p:nvPr/>
          </p:nvSpPr>
          <p:spPr>
            <a:xfrm>
              <a:off x="1694789" y="3642145"/>
              <a:ext cx="1" cy="456552"/>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40" name="Rectangle"/>
            <p:cNvSpPr/>
            <p:nvPr/>
          </p:nvSpPr>
          <p:spPr>
            <a:xfrm>
              <a:off x="3987897" y="0"/>
              <a:ext cx="3575726"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41" name="Line"/>
            <p:cNvSpPr/>
            <p:nvPr/>
          </p:nvSpPr>
          <p:spPr>
            <a:xfrm>
              <a:off x="3993472" y="998053"/>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42" name="method2()…"/>
            <p:cNvSpPr/>
            <p:nvPr/>
          </p:nvSpPr>
          <p:spPr>
            <a:xfrm>
              <a:off x="4382532" y="1327693"/>
              <a:ext cx="2786455"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43" name="Rectangle"/>
            <p:cNvSpPr/>
            <p:nvPr/>
          </p:nvSpPr>
          <p:spPr>
            <a:xfrm>
              <a:off x="0"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44" name="Line"/>
            <p:cNvSpPr/>
            <p:nvPr/>
          </p:nvSpPr>
          <p:spPr>
            <a:xfrm>
              <a:off x="5574" y="5070830"/>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45" name="method1()…"/>
            <p:cNvSpPr/>
            <p:nvPr/>
          </p:nvSpPr>
          <p:spPr>
            <a:xfrm>
              <a:off x="213921"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946" name="Rain"/>
            <p:cNvSpPr/>
            <p:nvPr/>
          </p:nvSpPr>
          <p:spPr>
            <a:xfrm>
              <a:off x="967021" y="4072776"/>
              <a:ext cx="1641682"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947" name="Rectangle"/>
            <p:cNvSpPr/>
            <p:nvPr/>
          </p:nvSpPr>
          <p:spPr>
            <a:xfrm>
              <a:off x="7367282" y="4072777"/>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48" name="Line"/>
            <p:cNvSpPr/>
            <p:nvPr/>
          </p:nvSpPr>
          <p:spPr>
            <a:xfrm>
              <a:off x="7372856" y="5012565"/>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49" name="Sleet"/>
            <p:cNvSpPr/>
            <p:nvPr/>
          </p:nvSpPr>
          <p:spPr>
            <a:xfrm>
              <a:off x="8122831" y="4014512"/>
              <a:ext cx="2064626"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950" name="Rectangle"/>
            <p:cNvSpPr/>
            <p:nvPr/>
          </p:nvSpPr>
          <p:spPr>
            <a:xfrm>
              <a:off x="7367282" y="8090981"/>
              <a:ext cx="3575725" cy="3269699"/>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51" name="Line"/>
            <p:cNvSpPr/>
            <p:nvPr/>
          </p:nvSpPr>
          <p:spPr>
            <a:xfrm>
              <a:off x="7372856" y="9089034"/>
              <a:ext cx="356457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52" name="Fog"/>
            <p:cNvSpPr/>
            <p:nvPr/>
          </p:nvSpPr>
          <p:spPr>
            <a:xfrm>
              <a:off x="8058153" y="8090980"/>
              <a:ext cx="2193981" cy="8439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953" name="Line"/>
            <p:cNvSpPr/>
            <p:nvPr/>
          </p:nvSpPr>
          <p:spPr>
            <a:xfrm>
              <a:off x="1679712" y="3671237"/>
              <a:ext cx="750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54" name="Line"/>
            <p:cNvSpPr/>
            <p:nvPr/>
          </p:nvSpPr>
          <p:spPr>
            <a:xfrm flipH="1">
              <a:off x="9072866" y="7339375"/>
              <a:ext cx="15933" cy="77752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955" name="Line"/>
            <p:cNvSpPr/>
            <p:nvPr/>
          </p:nvSpPr>
          <p:spPr>
            <a:xfrm>
              <a:off x="5724280" y="3243777"/>
              <a:ext cx="31865" cy="436936"/>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956" name="Line"/>
            <p:cNvSpPr/>
            <p:nvPr/>
          </p:nvSpPr>
          <p:spPr>
            <a:xfrm>
              <a:off x="9155144" y="3658643"/>
              <a:ext cx="1" cy="45655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57" name="method2()…"/>
            <p:cNvSpPr/>
            <p:nvPr/>
          </p:nvSpPr>
          <p:spPr>
            <a:xfrm>
              <a:off x="7581203" y="5400470"/>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58" name="method1()…"/>
            <p:cNvSpPr/>
            <p:nvPr/>
          </p:nvSpPr>
          <p:spPr>
            <a:xfrm>
              <a:off x="7583654" y="9402108"/>
              <a:ext cx="3147882" cy="15725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59" name="Snow"/>
            <p:cNvSpPr/>
            <p:nvPr/>
          </p:nvSpPr>
          <p:spPr>
            <a:xfrm>
              <a:off x="4837610" y="0"/>
              <a:ext cx="1876299" cy="843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960" name="Line"/>
            <p:cNvSpPr/>
            <p:nvPr/>
          </p:nvSpPr>
          <p:spPr>
            <a:xfrm flipH="1">
              <a:off x="6891541" y="1997344"/>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61" name="Snow 3"/>
            <p:cNvSpPr/>
            <p:nvPr/>
          </p:nvSpPr>
          <p:spPr>
            <a:xfrm>
              <a:off x="8410838" y="1448437"/>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962" name="Line"/>
            <p:cNvSpPr/>
            <p:nvPr/>
          </p:nvSpPr>
          <p:spPr>
            <a:xfrm flipH="1">
              <a:off x="6891541" y="1401497"/>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63" name="Snow 2"/>
            <p:cNvSpPr/>
            <p:nvPr/>
          </p:nvSpPr>
          <p:spPr>
            <a:xfrm>
              <a:off x="8410838" y="852590"/>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964" name="Line"/>
            <p:cNvSpPr/>
            <p:nvPr/>
          </p:nvSpPr>
          <p:spPr>
            <a:xfrm flipH="1">
              <a:off x="10233599" y="10623278"/>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65" name="Fog 3"/>
            <p:cNvSpPr/>
            <p:nvPr/>
          </p:nvSpPr>
          <p:spPr>
            <a:xfrm>
              <a:off x="11752896" y="10074371"/>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966" name="Line"/>
            <p:cNvSpPr/>
            <p:nvPr/>
          </p:nvSpPr>
          <p:spPr>
            <a:xfrm flipH="1">
              <a:off x="2892999" y="6029741"/>
              <a:ext cx="184086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67" name="Rain 2"/>
            <p:cNvSpPr/>
            <p:nvPr/>
          </p:nvSpPr>
          <p:spPr>
            <a:xfrm>
              <a:off x="4412295" y="5480834"/>
              <a:ext cx="2881557" cy="8248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968" name="Line"/>
            <p:cNvSpPr/>
            <p:nvPr/>
          </p:nvSpPr>
          <p:spPr>
            <a:xfrm flipH="1">
              <a:off x="3340457" y="6638802"/>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69" name="Snow 3"/>
            <p:cNvSpPr/>
            <p:nvPr/>
          </p:nvSpPr>
          <p:spPr>
            <a:xfrm>
              <a:off x="4859754" y="6089894"/>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970" name="Line"/>
            <p:cNvSpPr/>
            <p:nvPr/>
          </p:nvSpPr>
          <p:spPr>
            <a:xfrm flipH="1">
              <a:off x="2747335" y="5433895"/>
              <a:ext cx="1840861" cy="17256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71" name="Rain 1"/>
            <p:cNvSpPr/>
            <p:nvPr/>
          </p:nvSpPr>
          <p:spPr>
            <a:xfrm>
              <a:off x="4266632" y="488498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972" name="Line"/>
            <p:cNvSpPr/>
            <p:nvPr/>
          </p:nvSpPr>
          <p:spPr>
            <a:xfrm flipH="1">
              <a:off x="10262732" y="6069344"/>
              <a:ext cx="1234880"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73" name="Sleet 3"/>
            <p:cNvSpPr/>
            <p:nvPr/>
          </p:nvSpPr>
          <p:spPr>
            <a:xfrm>
              <a:off x="11016436" y="5494587"/>
              <a:ext cx="2881556"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974" name="Line"/>
            <p:cNvSpPr/>
            <p:nvPr/>
          </p:nvSpPr>
          <p:spPr>
            <a:xfrm flipH="1">
              <a:off x="10087936" y="5361976"/>
              <a:ext cx="2202751" cy="27342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75" name="Sleet 2 / Snow 2"/>
            <p:cNvSpPr/>
            <p:nvPr/>
          </p:nvSpPr>
          <p:spPr>
            <a:xfrm>
              <a:off x="11016436" y="4400494"/>
              <a:ext cx="4683569" cy="13406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976" name="Line"/>
            <p:cNvSpPr/>
            <p:nvPr/>
          </p:nvSpPr>
          <p:spPr>
            <a:xfrm flipH="1">
              <a:off x="10146201" y="10097382"/>
              <a:ext cx="915104" cy="7742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77" name="Sleet 2 / Snow 2"/>
            <p:cNvSpPr/>
            <p:nvPr/>
          </p:nvSpPr>
          <p:spPr>
            <a:xfrm>
              <a:off x="10878917" y="9540737"/>
              <a:ext cx="4657394"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978" name="Line"/>
            <p:cNvSpPr/>
            <p:nvPr/>
          </p:nvSpPr>
          <p:spPr>
            <a:xfrm flipH="1">
              <a:off x="10233599" y="9464665"/>
              <a:ext cx="1840861" cy="172563"/>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79" name="Fog 1"/>
            <p:cNvSpPr/>
            <p:nvPr/>
          </p:nvSpPr>
          <p:spPr>
            <a:xfrm>
              <a:off x="11752896" y="8915758"/>
              <a:ext cx="2881557" cy="8248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981"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982" name="cast"/>
          <p:cNvSpPr/>
          <p:nvPr/>
        </p:nvSpPr>
        <p:spPr>
          <a:xfrm>
            <a:off x="20044881" y="6014344"/>
            <a:ext cx="155371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4F8F00"/>
                </a:solidFill>
                <a:latin typeface="Helvetica Neue"/>
                <a:ea typeface="Helvetica Neue"/>
                <a:cs typeface="Helvetica Neue"/>
                <a:sym typeface="Helvetica Neue"/>
              </a:defRPr>
            </a:lvl1pPr>
          </a:lstStyle>
          <a:p>
            <a:pPr/>
            <a:r>
              <a:t>cast</a:t>
            </a:r>
          </a:p>
        </p:txBody>
      </p:sp>
      <p:sp>
        <p:nvSpPr>
          <p:cNvPr id="983" name="object"/>
          <p:cNvSpPr/>
          <p:nvPr/>
        </p:nvSpPr>
        <p:spPr>
          <a:xfrm>
            <a:off x="20055352" y="10221398"/>
            <a:ext cx="2231137"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984" name="Rounded Rectangle"/>
          <p:cNvSpPr/>
          <p:nvPr/>
        </p:nvSpPr>
        <p:spPr>
          <a:xfrm>
            <a:off x="224412" y="12435441"/>
            <a:ext cx="8337619" cy="994665"/>
          </a:xfrm>
          <a:prstGeom prst="roundRect">
            <a:avLst>
              <a:gd name="adj" fmla="val 3146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86"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987" name="Example 6"/>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6</a:t>
            </a:r>
          </a:p>
        </p:txBody>
      </p:sp>
      <p:sp>
        <p:nvSpPr>
          <p:cNvPr id="988"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989" name="Suppose we add the following method to base class Snow:"/>
          <p:cNvSpPr/>
          <p:nvPr/>
        </p:nvSpPr>
        <p:spPr>
          <a:xfrm>
            <a:off x="505610" y="1552342"/>
            <a:ext cx="11159615"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Suppose we add the following method to base class Snow:</a:t>
            </a:r>
          </a:p>
        </p:txBody>
      </p:sp>
      <p:sp>
        <p:nvSpPr>
          <p:cNvPr id="990" name="virtual void method4() {…"/>
          <p:cNvSpPr/>
          <p:nvPr/>
        </p:nvSpPr>
        <p:spPr>
          <a:xfrm>
            <a:off x="-12007" y="3520694"/>
            <a:ext cx="12959656" cy="411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10500"/>
              </a:lnSpc>
              <a:spcBef>
                <a:spcPts val="1200"/>
              </a:spcBef>
              <a:defRPr sz="6000">
                <a:latin typeface="Menlo"/>
                <a:ea typeface="Menlo"/>
                <a:cs typeface="Menlo"/>
                <a:sym typeface="Menlo"/>
              </a:defRPr>
            </a:pPr>
            <a:r>
              <a:rPr>
                <a:solidFill>
                  <a:srgbClr val="0000FF"/>
                </a:solidFill>
              </a:rPr>
              <a:t>virtual </a:t>
            </a:r>
            <a:r>
              <a:t>void method4() {</a:t>
            </a:r>
          </a:p>
          <a:p>
            <a:pPr algn="l" defTabSz="457200">
              <a:lnSpc>
                <a:spcPts val="10500"/>
              </a:lnSpc>
              <a:spcBef>
                <a:spcPts val="1200"/>
              </a:spcBef>
              <a:defRPr sz="6000">
                <a:latin typeface="Menlo"/>
                <a:ea typeface="Menlo"/>
                <a:cs typeface="Menlo"/>
                <a:sym typeface="Menlo"/>
              </a:defRPr>
            </a:pPr>
            <a:r>
              <a:t>  cout &lt;&lt; "Snow 4" &lt;&lt; endl;</a:t>
            </a:r>
          </a:p>
          <a:p>
            <a:pPr algn="l" defTabSz="457200">
              <a:lnSpc>
                <a:spcPts val="10500"/>
              </a:lnSpc>
              <a:spcBef>
                <a:spcPts val="1200"/>
              </a:spcBef>
              <a:defRPr sz="6000">
                <a:latin typeface="Menlo"/>
                <a:ea typeface="Menlo"/>
                <a:cs typeface="Menlo"/>
                <a:sym typeface="Menlo"/>
              </a:defRPr>
            </a:pPr>
            <a:r>
              <a:t>  </a:t>
            </a:r>
            <a:r>
              <a:rPr b="1"/>
              <a:t>method2</a:t>
            </a:r>
            <a:r>
              <a:t>();</a:t>
            </a:r>
          </a:p>
          <a:p>
            <a:pPr algn="l" defTabSz="457200">
              <a:lnSpc>
                <a:spcPts val="10500"/>
              </a:lnSpc>
              <a:spcBef>
                <a:spcPts val="1200"/>
              </a:spcBef>
              <a:defRPr sz="6000">
                <a:latin typeface="Menlo"/>
                <a:ea typeface="Menlo"/>
                <a:cs typeface="Menlo"/>
                <a:sym typeface="Menlo"/>
              </a:defRPr>
            </a:pPr>
            <a:r>
              <a:t>}</a:t>
            </a:r>
          </a:p>
        </p:txBody>
      </p:sp>
      <p:sp>
        <p:nvSpPr>
          <p:cNvPr id="991" name="What is the output?…"/>
          <p:cNvSpPr/>
          <p:nvPr/>
        </p:nvSpPr>
        <p:spPr>
          <a:xfrm>
            <a:off x="166488" y="7797148"/>
            <a:ext cx="8939049" cy="242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200"/>
              </a:spcBef>
              <a:defRPr sz="5500"/>
            </a:pPr>
            <a:r>
              <a:t>What is the output?</a:t>
            </a:r>
          </a:p>
          <a:p>
            <a:pPr algn="l" defTabSz="457200">
              <a:spcBef>
                <a:spcPts val="1200"/>
              </a:spcBef>
              <a:defRPr sz="4000">
                <a:latin typeface="Menlo"/>
                <a:ea typeface="Menlo"/>
                <a:cs typeface="Menlo"/>
                <a:sym typeface="Menlo"/>
              </a:defRPr>
            </a:pPr>
            <a:r>
              <a:rPr>
                <a:solidFill>
                  <a:srgbClr val="0433FF"/>
                </a:solidFill>
              </a:rPr>
              <a:t>Snow*</a:t>
            </a:r>
            <a:r>
              <a:t> var6 = new </a:t>
            </a:r>
            <a:r>
              <a:rPr>
                <a:solidFill>
                  <a:srgbClr val="FF2600"/>
                </a:solidFill>
              </a:rPr>
              <a:t>Sleet</a:t>
            </a:r>
            <a:r>
              <a:t>();</a:t>
            </a:r>
          </a:p>
          <a:p>
            <a:pPr algn="l" defTabSz="457200">
              <a:spcBef>
                <a:spcPts val="1200"/>
              </a:spcBef>
              <a:defRPr sz="4000">
                <a:latin typeface="Menlo"/>
                <a:ea typeface="Menlo"/>
                <a:cs typeface="Menlo"/>
                <a:sym typeface="Menlo"/>
              </a:defRPr>
            </a:pPr>
            <a:r>
              <a:t>var6-&gt;method4();</a:t>
            </a:r>
          </a:p>
        </p:txBody>
      </p:sp>
      <p:grpSp>
        <p:nvGrpSpPr>
          <p:cNvPr id="1036" name="Group"/>
          <p:cNvGrpSpPr/>
          <p:nvPr/>
        </p:nvGrpSpPr>
        <p:grpSpPr>
          <a:xfrm>
            <a:off x="9318338" y="2658430"/>
            <a:ext cx="15190284" cy="10991840"/>
            <a:chOff x="0" y="0"/>
            <a:chExt cx="15190282" cy="10991839"/>
          </a:xfrm>
        </p:grpSpPr>
        <p:sp>
          <p:nvSpPr>
            <p:cNvPr id="992" name="Rectangle"/>
            <p:cNvSpPr/>
            <p:nvPr/>
          </p:nvSpPr>
          <p:spPr>
            <a:xfrm>
              <a:off x="8434427" y="372370"/>
              <a:ext cx="184316"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993" name="Rectangle"/>
            <p:cNvSpPr/>
            <p:nvPr/>
          </p:nvSpPr>
          <p:spPr>
            <a:xfrm>
              <a:off x="8434427" y="372370"/>
              <a:ext cx="184316"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994" name="Rectangle"/>
            <p:cNvSpPr/>
            <p:nvPr/>
          </p:nvSpPr>
          <p:spPr>
            <a:xfrm>
              <a:off x="1794854" y="5192495"/>
              <a:ext cx="184317"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995" name="Line"/>
            <p:cNvSpPr/>
            <p:nvPr/>
          </p:nvSpPr>
          <p:spPr>
            <a:xfrm>
              <a:off x="1639765" y="3523898"/>
              <a:ext cx="1" cy="441729"/>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96" name="Rectangle"/>
            <p:cNvSpPr/>
            <p:nvPr/>
          </p:nvSpPr>
          <p:spPr>
            <a:xfrm>
              <a:off x="3858424" y="0"/>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997" name="Line"/>
            <p:cNvSpPr/>
            <p:nvPr/>
          </p:nvSpPr>
          <p:spPr>
            <a:xfrm>
              <a:off x="3863818" y="965650"/>
              <a:ext cx="3448847"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998" name="method2()…"/>
            <p:cNvSpPr/>
            <p:nvPr/>
          </p:nvSpPr>
          <p:spPr>
            <a:xfrm>
              <a:off x="4240247" y="1284587"/>
              <a:ext cx="2695989"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999" name="Rectangle"/>
            <p:cNvSpPr/>
            <p:nvPr/>
          </p:nvSpPr>
          <p:spPr>
            <a:xfrm>
              <a:off x="0" y="3940549"/>
              <a:ext cx="3459634"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00" name="Line"/>
            <p:cNvSpPr/>
            <p:nvPr/>
          </p:nvSpPr>
          <p:spPr>
            <a:xfrm>
              <a:off x="5393" y="4906199"/>
              <a:ext cx="3448847"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01" name="method1()…"/>
            <p:cNvSpPr/>
            <p:nvPr/>
          </p:nvSpPr>
          <p:spPr>
            <a:xfrm>
              <a:off x="206976" y="5225136"/>
              <a:ext cx="3045682"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1002" name="Rain"/>
            <p:cNvSpPr/>
            <p:nvPr/>
          </p:nvSpPr>
          <p:spPr>
            <a:xfrm>
              <a:off x="935625" y="3940548"/>
              <a:ext cx="1588383"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1003" name="Rectangle"/>
            <p:cNvSpPr/>
            <p:nvPr/>
          </p:nvSpPr>
          <p:spPr>
            <a:xfrm>
              <a:off x="7128092" y="3940549"/>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04" name="Line"/>
            <p:cNvSpPr/>
            <p:nvPr/>
          </p:nvSpPr>
          <p:spPr>
            <a:xfrm>
              <a:off x="7133487" y="4849825"/>
              <a:ext cx="344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05" name="Sleet"/>
            <p:cNvSpPr/>
            <p:nvPr/>
          </p:nvSpPr>
          <p:spPr>
            <a:xfrm>
              <a:off x="7859112" y="3884175"/>
              <a:ext cx="1997595"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1006" name="Rectangle"/>
            <p:cNvSpPr/>
            <p:nvPr/>
          </p:nvSpPr>
          <p:spPr>
            <a:xfrm>
              <a:off x="7128092" y="7828296"/>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07" name="Line"/>
            <p:cNvSpPr/>
            <p:nvPr/>
          </p:nvSpPr>
          <p:spPr>
            <a:xfrm>
              <a:off x="7133487" y="8793946"/>
              <a:ext cx="344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08" name="Fog"/>
            <p:cNvSpPr/>
            <p:nvPr/>
          </p:nvSpPr>
          <p:spPr>
            <a:xfrm>
              <a:off x="7796534" y="7828295"/>
              <a:ext cx="2122751"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1009" name="Line"/>
            <p:cNvSpPr/>
            <p:nvPr/>
          </p:nvSpPr>
          <p:spPr>
            <a:xfrm>
              <a:off x="1625178" y="3552045"/>
              <a:ext cx="7265060"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10" name="Line"/>
            <p:cNvSpPr/>
            <p:nvPr/>
          </p:nvSpPr>
          <p:spPr>
            <a:xfrm flipH="1">
              <a:off x="8778303" y="7101091"/>
              <a:ext cx="15416" cy="752283"/>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011" name="Line"/>
            <p:cNvSpPr/>
            <p:nvPr/>
          </p:nvSpPr>
          <p:spPr>
            <a:xfrm>
              <a:off x="5538434" y="3138464"/>
              <a:ext cx="30830" cy="422749"/>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012" name="Line"/>
            <p:cNvSpPr/>
            <p:nvPr/>
          </p:nvSpPr>
          <p:spPr>
            <a:xfrm>
              <a:off x="8857909" y="3539860"/>
              <a:ext cx="1" cy="441729"/>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13" name="method2()…"/>
            <p:cNvSpPr/>
            <p:nvPr/>
          </p:nvSpPr>
          <p:spPr>
            <a:xfrm>
              <a:off x="7335069" y="5225136"/>
              <a:ext cx="3045681"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014" name="method1()…"/>
            <p:cNvSpPr/>
            <p:nvPr/>
          </p:nvSpPr>
          <p:spPr>
            <a:xfrm>
              <a:off x="7337441" y="9096855"/>
              <a:ext cx="3045681"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015" name="Snow"/>
            <p:cNvSpPr/>
            <p:nvPr/>
          </p:nvSpPr>
          <p:spPr>
            <a:xfrm>
              <a:off x="4680551" y="0"/>
              <a:ext cx="1815381" cy="81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1016" name="Line"/>
            <p:cNvSpPr/>
            <p:nvPr/>
          </p:nvSpPr>
          <p:spPr>
            <a:xfrm flipH="1">
              <a:off x="6667798" y="1932497"/>
              <a:ext cx="1781094"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17" name="Snow 3"/>
            <p:cNvSpPr/>
            <p:nvPr/>
          </p:nvSpPr>
          <p:spPr>
            <a:xfrm>
              <a:off x="8137769" y="1401411"/>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018" name="Line"/>
            <p:cNvSpPr/>
            <p:nvPr/>
          </p:nvSpPr>
          <p:spPr>
            <a:xfrm flipH="1">
              <a:off x="6667798" y="1355996"/>
              <a:ext cx="1781094"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19" name="Snow 2"/>
            <p:cNvSpPr/>
            <p:nvPr/>
          </p:nvSpPr>
          <p:spPr>
            <a:xfrm>
              <a:off x="8137769" y="824910"/>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1020" name="Line"/>
            <p:cNvSpPr/>
            <p:nvPr/>
          </p:nvSpPr>
          <p:spPr>
            <a:xfrm flipH="1">
              <a:off x="9901351" y="10278379"/>
              <a:ext cx="1781095"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21" name="Fog 3"/>
            <p:cNvSpPr/>
            <p:nvPr/>
          </p:nvSpPr>
          <p:spPr>
            <a:xfrm>
              <a:off x="11371322" y="9747293"/>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1022" name="Line"/>
            <p:cNvSpPr/>
            <p:nvPr/>
          </p:nvSpPr>
          <p:spPr>
            <a:xfrm flipH="1">
              <a:off x="2799073" y="5833977"/>
              <a:ext cx="1781095"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23" name="Rain 2"/>
            <p:cNvSpPr/>
            <p:nvPr/>
          </p:nvSpPr>
          <p:spPr>
            <a:xfrm>
              <a:off x="4269044" y="5302891"/>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1024" name="Line"/>
            <p:cNvSpPr/>
            <p:nvPr/>
          </p:nvSpPr>
          <p:spPr>
            <a:xfrm flipH="1">
              <a:off x="3232005" y="6423264"/>
              <a:ext cx="1781094"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25" name="Snow 3"/>
            <p:cNvSpPr/>
            <p:nvPr/>
          </p:nvSpPr>
          <p:spPr>
            <a:xfrm>
              <a:off x="4701975" y="5892177"/>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026" name="Line"/>
            <p:cNvSpPr/>
            <p:nvPr/>
          </p:nvSpPr>
          <p:spPr>
            <a:xfrm flipH="1">
              <a:off x="2658139" y="5257477"/>
              <a:ext cx="1781095"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27" name="Rain 1"/>
            <p:cNvSpPr/>
            <p:nvPr/>
          </p:nvSpPr>
          <p:spPr>
            <a:xfrm>
              <a:off x="4128110" y="4726390"/>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1028" name="Line"/>
            <p:cNvSpPr/>
            <p:nvPr/>
          </p:nvSpPr>
          <p:spPr>
            <a:xfrm flipH="1">
              <a:off x="9929539" y="5872294"/>
              <a:ext cx="1194787"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29" name="Sleet 3"/>
            <p:cNvSpPr/>
            <p:nvPr/>
          </p:nvSpPr>
          <p:spPr>
            <a:xfrm>
              <a:off x="10658771" y="5316198"/>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1030" name="Line"/>
            <p:cNvSpPr/>
            <p:nvPr/>
          </p:nvSpPr>
          <p:spPr>
            <a:xfrm flipH="1">
              <a:off x="9760417" y="5187892"/>
              <a:ext cx="2131236" cy="26454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31" name="Sleet 2 / Snow 2"/>
            <p:cNvSpPr/>
            <p:nvPr/>
          </p:nvSpPr>
          <p:spPr>
            <a:xfrm>
              <a:off x="10658771" y="4257626"/>
              <a:ext cx="4531512" cy="12971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032" name="Line"/>
            <p:cNvSpPr/>
            <p:nvPr/>
          </p:nvSpPr>
          <p:spPr>
            <a:xfrm flipH="1">
              <a:off x="9816791" y="9769556"/>
              <a:ext cx="885393" cy="7491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33" name="Sleet 2 / Snow 2"/>
            <p:cNvSpPr/>
            <p:nvPr/>
          </p:nvSpPr>
          <p:spPr>
            <a:xfrm>
              <a:off x="10525717" y="9230984"/>
              <a:ext cx="4506186"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034" name="Line"/>
            <p:cNvSpPr/>
            <p:nvPr/>
          </p:nvSpPr>
          <p:spPr>
            <a:xfrm flipH="1">
              <a:off x="9901351" y="9157381"/>
              <a:ext cx="1781095"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35" name="Fog 1"/>
            <p:cNvSpPr/>
            <p:nvPr/>
          </p:nvSpPr>
          <p:spPr>
            <a:xfrm>
              <a:off x="11371322" y="8626296"/>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1037"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1038" name="object"/>
          <p:cNvSpPr/>
          <p:nvPr/>
        </p:nvSpPr>
        <p:spPr>
          <a:xfrm>
            <a:off x="19997087" y="6084566"/>
            <a:ext cx="2231137" cy="9946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1039" name="Answer?…"/>
          <p:cNvSpPr/>
          <p:nvPr/>
        </p:nvSpPr>
        <p:spPr>
          <a:xfrm>
            <a:off x="312151" y="10576736"/>
            <a:ext cx="3453127" cy="2750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spcBef>
                <a:spcPts val="1200"/>
              </a:spcBef>
              <a:defRPr sz="5500"/>
            </a:pPr>
            <a:r>
              <a:t>Answer?</a:t>
            </a:r>
          </a:p>
          <a:p>
            <a:pPr algn="l" defTabSz="457200">
              <a:lnSpc>
                <a:spcPct val="70000"/>
              </a:lnSpc>
              <a:spcBef>
                <a:spcPts val="1200"/>
              </a:spcBef>
              <a:defRPr sz="3800">
                <a:latin typeface="Menlo"/>
                <a:ea typeface="Menlo"/>
                <a:cs typeface="Menlo"/>
                <a:sym typeface="Menlo"/>
              </a:defRPr>
            </a:pPr>
            <a:r>
              <a:t>Snow 4</a:t>
            </a:r>
          </a:p>
          <a:p>
            <a:pPr algn="l" defTabSz="457200">
              <a:lnSpc>
                <a:spcPct val="70000"/>
              </a:lnSpc>
              <a:spcBef>
                <a:spcPts val="1200"/>
              </a:spcBef>
              <a:defRPr sz="3800">
                <a:latin typeface="Menlo"/>
                <a:ea typeface="Menlo"/>
                <a:cs typeface="Menlo"/>
                <a:sym typeface="Menlo"/>
              </a:defRPr>
            </a:pPr>
            <a:r>
              <a:t>Sleet 2</a:t>
            </a:r>
          </a:p>
          <a:p>
            <a:pPr algn="l" defTabSz="457200">
              <a:lnSpc>
                <a:spcPct val="70000"/>
              </a:lnSpc>
              <a:spcBef>
                <a:spcPts val="1200"/>
              </a:spcBef>
              <a:defRPr sz="3800">
                <a:latin typeface="Menlo"/>
                <a:ea typeface="Menlo"/>
                <a:cs typeface="Menlo"/>
                <a:sym typeface="Menlo"/>
              </a:defRPr>
            </a:pPr>
            <a:r>
              <a:t>Snow 2</a:t>
            </a:r>
          </a:p>
        </p:txBody>
      </p:sp>
      <p:sp>
        <p:nvSpPr>
          <p:cNvPr id="1040" name="(Sleet's method2 is used because method 4 and method2 are virtual)"/>
          <p:cNvSpPr/>
          <p:nvPr/>
        </p:nvSpPr>
        <p:spPr>
          <a:xfrm>
            <a:off x="3519668" y="11060577"/>
            <a:ext cx="12437697" cy="17831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spcBef>
                <a:spcPts val="1200"/>
              </a:spcBef>
              <a:defRPr sz="5500"/>
            </a:lvl1pPr>
          </a:lstStyle>
          <a:p>
            <a:pPr/>
            <a:r>
              <a:t>(Sleet's method2 is used because method 4 and method2 are virtual)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39"/>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0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40" grpId="2"/>
      <p:bldP build="whole" bldLvl="1" animBg="1" rev="0" advAuto="0" spid="1039" grpId="1"/>
    </p:bldLst>
  </p:timing>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2" name="Text"/>
          <p:cNvSpPr/>
          <p:nvPr/>
        </p:nvSpPr>
        <p:spPr>
          <a:xfrm>
            <a:off x="14408878" y="249966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043" name="Example 7"/>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Example 7</a:t>
            </a:r>
          </a:p>
        </p:txBody>
      </p:sp>
      <p:sp>
        <p:nvSpPr>
          <p:cNvPr id="1044" name="Text"/>
          <p:cNvSpPr/>
          <p:nvPr/>
        </p:nvSpPr>
        <p:spPr>
          <a:xfrm>
            <a:off x="-123040" y="5291940"/>
            <a:ext cx="190501"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2800"/>
              </a:lnSpc>
              <a:defRPr sz="1200">
                <a:latin typeface="Times"/>
                <a:ea typeface="Times"/>
                <a:cs typeface="Times"/>
                <a:sym typeface="Times"/>
              </a:defRPr>
            </a:lvl1pPr>
          </a:lstStyle>
          <a:p>
            <a:pPr/>
            <a:r>
              <a:t> </a:t>
            </a:r>
          </a:p>
        </p:txBody>
      </p:sp>
      <p:sp>
        <p:nvSpPr>
          <p:cNvPr id="1045" name="What is the output of the following call?"/>
          <p:cNvSpPr/>
          <p:nvPr/>
        </p:nvSpPr>
        <p:spPr>
          <a:xfrm>
            <a:off x="505610" y="1552342"/>
            <a:ext cx="11159615" cy="19336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lnSpc>
                <a:spcPts val="11200"/>
              </a:lnSpc>
              <a:spcBef>
                <a:spcPts val="1200"/>
              </a:spcBef>
              <a:defRPr sz="6000"/>
            </a:lvl1pPr>
          </a:lstStyle>
          <a:p>
            <a:pPr/>
            <a:r>
              <a:t>What is the output of the following call?</a:t>
            </a:r>
          </a:p>
        </p:txBody>
      </p:sp>
      <p:sp>
        <p:nvSpPr>
          <p:cNvPr id="1046" name="Snow* var7 = new Sleet();…"/>
          <p:cNvSpPr/>
          <p:nvPr/>
        </p:nvSpPr>
        <p:spPr>
          <a:xfrm>
            <a:off x="395850" y="3724622"/>
            <a:ext cx="10436461" cy="172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9300"/>
              </a:lnSpc>
              <a:spcBef>
                <a:spcPts val="1200"/>
              </a:spcBef>
              <a:defRPr>
                <a:latin typeface="Menlo"/>
                <a:ea typeface="Menlo"/>
                <a:cs typeface="Menlo"/>
                <a:sym typeface="Menlo"/>
              </a:defRPr>
            </a:pPr>
            <a:r>
              <a:rPr>
                <a:solidFill>
                  <a:srgbClr val="0000FF"/>
                </a:solidFill>
              </a:rPr>
              <a:t>Snow* </a:t>
            </a:r>
            <a:r>
              <a:t>var7 = new </a:t>
            </a:r>
            <a:r>
              <a:rPr>
                <a:solidFill>
                  <a:srgbClr val="FF0000"/>
                </a:solidFill>
              </a:rPr>
              <a:t>Sleet</a:t>
            </a:r>
            <a:r>
              <a:t>(); </a:t>
            </a:r>
          </a:p>
          <a:p>
            <a:pPr algn="l" defTabSz="457200">
              <a:lnSpc>
                <a:spcPts val="9300"/>
              </a:lnSpc>
              <a:spcBef>
                <a:spcPts val="1200"/>
              </a:spcBef>
              <a:defRPr>
                <a:latin typeface="Menlo"/>
                <a:ea typeface="Menlo"/>
                <a:cs typeface="Menlo"/>
                <a:sym typeface="Menlo"/>
              </a:defRPr>
            </a:pPr>
            <a:r>
              <a:t>((</a:t>
            </a:r>
            <a:r>
              <a:rPr>
                <a:solidFill>
                  <a:srgbClr val="008000"/>
                </a:solidFill>
              </a:rPr>
              <a:t>Rain*</a:t>
            </a:r>
            <a:r>
              <a:t>) var7)-&gt;method1(); </a:t>
            </a:r>
          </a:p>
        </p:txBody>
      </p:sp>
      <p:grpSp>
        <p:nvGrpSpPr>
          <p:cNvPr id="1091" name="Group"/>
          <p:cNvGrpSpPr/>
          <p:nvPr/>
        </p:nvGrpSpPr>
        <p:grpSpPr>
          <a:xfrm>
            <a:off x="9318338" y="2658430"/>
            <a:ext cx="15190284" cy="10991840"/>
            <a:chOff x="0" y="0"/>
            <a:chExt cx="15190282" cy="10991839"/>
          </a:xfrm>
        </p:grpSpPr>
        <p:sp>
          <p:nvSpPr>
            <p:cNvPr id="1047" name="Rectangle"/>
            <p:cNvSpPr/>
            <p:nvPr/>
          </p:nvSpPr>
          <p:spPr>
            <a:xfrm>
              <a:off x="8434427" y="372370"/>
              <a:ext cx="184316"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048" name="Rectangle"/>
            <p:cNvSpPr/>
            <p:nvPr/>
          </p:nvSpPr>
          <p:spPr>
            <a:xfrm>
              <a:off x="8434427" y="372370"/>
              <a:ext cx="184316"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049" name="Rectangle"/>
            <p:cNvSpPr/>
            <p:nvPr/>
          </p:nvSpPr>
          <p:spPr>
            <a:xfrm>
              <a:off x="1794854" y="5192495"/>
              <a:ext cx="184317" cy="4423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l" defTabSz="457200">
                <a:lnSpc>
                  <a:spcPts val="2800"/>
                </a:lnSpc>
                <a:defRPr sz="1200">
                  <a:latin typeface="Times"/>
                  <a:ea typeface="Times"/>
                  <a:cs typeface="Times"/>
                  <a:sym typeface="Times"/>
                </a:defRPr>
              </a:lvl1pPr>
            </a:lstStyle>
            <a:p>
              <a:pPr/>
              <a:r>
                <a:t> </a:t>
              </a:r>
            </a:p>
          </p:txBody>
        </p:sp>
        <p:sp>
          <p:nvSpPr>
            <p:cNvPr id="1050" name="Line"/>
            <p:cNvSpPr/>
            <p:nvPr/>
          </p:nvSpPr>
          <p:spPr>
            <a:xfrm>
              <a:off x="1639765" y="3523898"/>
              <a:ext cx="1" cy="441729"/>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51" name="Rectangle"/>
            <p:cNvSpPr/>
            <p:nvPr/>
          </p:nvSpPr>
          <p:spPr>
            <a:xfrm>
              <a:off x="3858424" y="0"/>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52" name="Line"/>
            <p:cNvSpPr/>
            <p:nvPr/>
          </p:nvSpPr>
          <p:spPr>
            <a:xfrm>
              <a:off x="3863818" y="965650"/>
              <a:ext cx="3448847"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53" name="method2()…"/>
            <p:cNvSpPr/>
            <p:nvPr/>
          </p:nvSpPr>
          <p:spPr>
            <a:xfrm>
              <a:off x="4240247" y="1284587"/>
              <a:ext cx="2695989"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054" name="Rectangle"/>
            <p:cNvSpPr/>
            <p:nvPr/>
          </p:nvSpPr>
          <p:spPr>
            <a:xfrm>
              <a:off x="0" y="3940549"/>
              <a:ext cx="3459634"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55" name="Line"/>
            <p:cNvSpPr/>
            <p:nvPr/>
          </p:nvSpPr>
          <p:spPr>
            <a:xfrm>
              <a:off x="5393" y="4906199"/>
              <a:ext cx="3448847"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56" name="method1()…"/>
            <p:cNvSpPr/>
            <p:nvPr/>
          </p:nvSpPr>
          <p:spPr>
            <a:xfrm>
              <a:off x="206976" y="5225136"/>
              <a:ext cx="3045682"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sz="3500">
                  <a:latin typeface="Menlo"/>
                  <a:ea typeface="Menlo"/>
                  <a:cs typeface="Menlo"/>
                  <a:sym typeface="Menlo"/>
                </a:defRPr>
              </a:pPr>
              <a:r>
                <a:t>method2()</a:t>
              </a:r>
            </a:p>
            <a:p>
              <a:pPr algn="l">
                <a:defRPr i="1" sz="3500">
                  <a:latin typeface="Menlo"/>
                  <a:ea typeface="Menlo"/>
                  <a:cs typeface="Menlo"/>
                  <a:sym typeface="Menlo"/>
                </a:defRPr>
              </a:pPr>
              <a:r>
                <a:t>(method3())</a:t>
              </a:r>
            </a:p>
          </p:txBody>
        </p:sp>
        <p:sp>
          <p:nvSpPr>
            <p:cNvPr id="1057" name="Rain"/>
            <p:cNvSpPr/>
            <p:nvPr/>
          </p:nvSpPr>
          <p:spPr>
            <a:xfrm>
              <a:off x="935625" y="3940548"/>
              <a:ext cx="1588383"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Rain</a:t>
              </a:r>
            </a:p>
          </p:txBody>
        </p:sp>
        <p:sp>
          <p:nvSpPr>
            <p:cNvPr id="1058" name="Rectangle"/>
            <p:cNvSpPr/>
            <p:nvPr/>
          </p:nvSpPr>
          <p:spPr>
            <a:xfrm>
              <a:off x="7128092" y="3940549"/>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59" name="Line"/>
            <p:cNvSpPr/>
            <p:nvPr/>
          </p:nvSpPr>
          <p:spPr>
            <a:xfrm>
              <a:off x="7133487" y="4849825"/>
              <a:ext cx="344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60" name="Sleet"/>
            <p:cNvSpPr/>
            <p:nvPr/>
          </p:nvSpPr>
          <p:spPr>
            <a:xfrm>
              <a:off x="7859112" y="3884175"/>
              <a:ext cx="1997595"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Sleet</a:t>
              </a:r>
            </a:p>
          </p:txBody>
        </p:sp>
        <p:sp>
          <p:nvSpPr>
            <p:cNvPr id="1061" name="Rectangle"/>
            <p:cNvSpPr/>
            <p:nvPr/>
          </p:nvSpPr>
          <p:spPr>
            <a:xfrm>
              <a:off x="7128092" y="7828296"/>
              <a:ext cx="3459635" cy="3163544"/>
            </a:xfrm>
            <a:prstGeom prst="rect">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defRPr>
                  <a:solidFill>
                    <a:srgbClr val="FFFFFF"/>
                  </a:solidFill>
                </a:defRPr>
              </a:pPr>
            </a:p>
          </p:txBody>
        </p:sp>
        <p:sp>
          <p:nvSpPr>
            <p:cNvPr id="1062" name="Line"/>
            <p:cNvSpPr/>
            <p:nvPr/>
          </p:nvSpPr>
          <p:spPr>
            <a:xfrm>
              <a:off x="7133487" y="8793946"/>
              <a:ext cx="3448846"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63" name="Fog"/>
            <p:cNvSpPr/>
            <p:nvPr/>
          </p:nvSpPr>
          <p:spPr>
            <a:xfrm>
              <a:off x="7796534" y="7828295"/>
              <a:ext cx="2122751" cy="8165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Fog</a:t>
              </a:r>
            </a:p>
          </p:txBody>
        </p:sp>
        <p:sp>
          <p:nvSpPr>
            <p:cNvPr id="1064" name="Line"/>
            <p:cNvSpPr/>
            <p:nvPr/>
          </p:nvSpPr>
          <p:spPr>
            <a:xfrm>
              <a:off x="1625178" y="3552045"/>
              <a:ext cx="7265060"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65" name="Line"/>
            <p:cNvSpPr/>
            <p:nvPr/>
          </p:nvSpPr>
          <p:spPr>
            <a:xfrm flipH="1">
              <a:off x="8778303" y="7101091"/>
              <a:ext cx="15416" cy="752283"/>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066" name="Line"/>
            <p:cNvSpPr/>
            <p:nvPr/>
          </p:nvSpPr>
          <p:spPr>
            <a:xfrm>
              <a:off x="5538434" y="3138464"/>
              <a:ext cx="30830" cy="422749"/>
            </a:xfrm>
            <a:prstGeom prst="line">
              <a:avLst/>
            </a:prstGeom>
            <a:noFill/>
            <a:ln w="508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sp>
          <p:nvSpPr>
            <p:cNvPr id="1067" name="Line"/>
            <p:cNvSpPr/>
            <p:nvPr/>
          </p:nvSpPr>
          <p:spPr>
            <a:xfrm>
              <a:off x="8857909" y="3539860"/>
              <a:ext cx="1" cy="441729"/>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68" name="method2()…"/>
            <p:cNvSpPr/>
            <p:nvPr/>
          </p:nvSpPr>
          <p:spPr>
            <a:xfrm>
              <a:off x="7335069" y="5225136"/>
              <a:ext cx="3045681"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069" name="method1()…"/>
            <p:cNvSpPr/>
            <p:nvPr/>
          </p:nvSpPr>
          <p:spPr>
            <a:xfrm>
              <a:off x="7337441" y="9096855"/>
              <a:ext cx="3045681" cy="15215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l">
                <a:defRPr sz="3500">
                  <a:latin typeface="Menlo"/>
                  <a:ea typeface="Menlo"/>
                  <a:cs typeface="Menlo"/>
                  <a:sym typeface="Menlo"/>
                </a:defRPr>
              </a:pPr>
              <a:r>
                <a:t>method1()</a:t>
              </a:r>
            </a:p>
            <a:p>
              <a:pPr algn="l">
                <a:defRPr i="1" sz="3500">
                  <a:latin typeface="Menlo"/>
                  <a:ea typeface="Menlo"/>
                  <a:cs typeface="Menlo"/>
                  <a:sym typeface="Menlo"/>
                </a:defRPr>
              </a:pPr>
              <a:r>
                <a:t>method2()</a:t>
              </a:r>
            </a:p>
            <a:p>
              <a:pPr algn="l">
                <a:defRPr sz="3500">
                  <a:latin typeface="Menlo"/>
                  <a:ea typeface="Menlo"/>
                  <a:cs typeface="Menlo"/>
                  <a:sym typeface="Menlo"/>
                </a:defRPr>
              </a:pPr>
              <a:r>
                <a:t>method3()</a:t>
              </a:r>
            </a:p>
          </p:txBody>
        </p:sp>
        <p:sp>
          <p:nvSpPr>
            <p:cNvPr id="1070" name="Snow"/>
            <p:cNvSpPr/>
            <p:nvPr/>
          </p:nvSpPr>
          <p:spPr>
            <a:xfrm>
              <a:off x="4680551" y="0"/>
              <a:ext cx="1815381" cy="81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r>
                <a:t>Snow</a:t>
              </a:r>
            </a:p>
          </p:txBody>
        </p:sp>
        <p:sp>
          <p:nvSpPr>
            <p:cNvPr id="1071" name="Line"/>
            <p:cNvSpPr/>
            <p:nvPr/>
          </p:nvSpPr>
          <p:spPr>
            <a:xfrm flipH="1">
              <a:off x="6667798" y="1932497"/>
              <a:ext cx="1781094"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72" name="Snow 3"/>
            <p:cNvSpPr/>
            <p:nvPr/>
          </p:nvSpPr>
          <p:spPr>
            <a:xfrm>
              <a:off x="8137769" y="1401411"/>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073" name="Line"/>
            <p:cNvSpPr/>
            <p:nvPr/>
          </p:nvSpPr>
          <p:spPr>
            <a:xfrm flipH="1">
              <a:off x="6667798" y="1355996"/>
              <a:ext cx="1781094"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74" name="Snow 2"/>
            <p:cNvSpPr/>
            <p:nvPr/>
          </p:nvSpPr>
          <p:spPr>
            <a:xfrm>
              <a:off x="8137769" y="824910"/>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2</a:t>
              </a:r>
            </a:p>
          </p:txBody>
        </p:sp>
        <p:sp>
          <p:nvSpPr>
            <p:cNvPr id="1075" name="Line"/>
            <p:cNvSpPr/>
            <p:nvPr/>
          </p:nvSpPr>
          <p:spPr>
            <a:xfrm flipH="1">
              <a:off x="9901351" y="10278379"/>
              <a:ext cx="1781095"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76" name="Fog 3"/>
            <p:cNvSpPr/>
            <p:nvPr/>
          </p:nvSpPr>
          <p:spPr>
            <a:xfrm>
              <a:off x="11371322" y="9747293"/>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3</a:t>
              </a:r>
            </a:p>
          </p:txBody>
        </p:sp>
        <p:sp>
          <p:nvSpPr>
            <p:cNvPr id="1077" name="Line"/>
            <p:cNvSpPr/>
            <p:nvPr/>
          </p:nvSpPr>
          <p:spPr>
            <a:xfrm flipH="1">
              <a:off x="2799073" y="5833977"/>
              <a:ext cx="1781095"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78" name="Rain 2"/>
            <p:cNvSpPr/>
            <p:nvPr/>
          </p:nvSpPr>
          <p:spPr>
            <a:xfrm>
              <a:off x="4269044" y="5302891"/>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2</a:t>
              </a:r>
            </a:p>
          </p:txBody>
        </p:sp>
        <p:sp>
          <p:nvSpPr>
            <p:cNvPr id="1079" name="Line"/>
            <p:cNvSpPr/>
            <p:nvPr/>
          </p:nvSpPr>
          <p:spPr>
            <a:xfrm flipH="1">
              <a:off x="3232005" y="6423264"/>
              <a:ext cx="1781094"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80" name="Snow 3"/>
            <p:cNvSpPr/>
            <p:nvPr/>
          </p:nvSpPr>
          <p:spPr>
            <a:xfrm>
              <a:off x="4701975" y="5892177"/>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Snow 3</a:t>
              </a:r>
            </a:p>
          </p:txBody>
        </p:sp>
        <p:sp>
          <p:nvSpPr>
            <p:cNvPr id="1081" name="Line"/>
            <p:cNvSpPr/>
            <p:nvPr/>
          </p:nvSpPr>
          <p:spPr>
            <a:xfrm flipH="1">
              <a:off x="2658139" y="5257477"/>
              <a:ext cx="1781095"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82" name="Rain 1"/>
            <p:cNvSpPr/>
            <p:nvPr/>
          </p:nvSpPr>
          <p:spPr>
            <a:xfrm>
              <a:off x="4128110" y="4726390"/>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Rain 1</a:t>
              </a:r>
            </a:p>
          </p:txBody>
        </p:sp>
        <p:sp>
          <p:nvSpPr>
            <p:cNvPr id="1083" name="Line"/>
            <p:cNvSpPr/>
            <p:nvPr/>
          </p:nvSpPr>
          <p:spPr>
            <a:xfrm flipH="1">
              <a:off x="9929539" y="5872294"/>
              <a:ext cx="1194787" cy="166960"/>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84" name="Sleet 3"/>
            <p:cNvSpPr/>
            <p:nvPr/>
          </p:nvSpPr>
          <p:spPr>
            <a:xfrm>
              <a:off x="10658771" y="5316198"/>
              <a:ext cx="2788003" cy="7980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3</a:t>
              </a:r>
            </a:p>
          </p:txBody>
        </p:sp>
        <p:sp>
          <p:nvSpPr>
            <p:cNvPr id="1085" name="Line"/>
            <p:cNvSpPr/>
            <p:nvPr/>
          </p:nvSpPr>
          <p:spPr>
            <a:xfrm flipH="1">
              <a:off x="9760417" y="5187892"/>
              <a:ext cx="2131236" cy="26454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86" name="Sleet 2 / Snow 2"/>
            <p:cNvSpPr/>
            <p:nvPr/>
          </p:nvSpPr>
          <p:spPr>
            <a:xfrm>
              <a:off x="10658771" y="4257626"/>
              <a:ext cx="4531512" cy="129714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087" name="Line"/>
            <p:cNvSpPr/>
            <p:nvPr/>
          </p:nvSpPr>
          <p:spPr>
            <a:xfrm flipH="1">
              <a:off x="9816791" y="9769556"/>
              <a:ext cx="885393" cy="74914"/>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88" name="Sleet 2 / Snow 2"/>
            <p:cNvSpPr/>
            <p:nvPr/>
          </p:nvSpPr>
          <p:spPr>
            <a:xfrm>
              <a:off x="10525717" y="9230984"/>
              <a:ext cx="4506186"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Sleet 2 / Snow 2</a:t>
              </a:r>
            </a:p>
          </p:txBody>
        </p:sp>
        <p:sp>
          <p:nvSpPr>
            <p:cNvPr id="1089" name="Line"/>
            <p:cNvSpPr/>
            <p:nvPr/>
          </p:nvSpPr>
          <p:spPr>
            <a:xfrm flipH="1">
              <a:off x="9901351" y="9157381"/>
              <a:ext cx="1781095" cy="16696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1090" name="Fog 1"/>
            <p:cNvSpPr/>
            <p:nvPr/>
          </p:nvSpPr>
          <p:spPr>
            <a:xfrm>
              <a:off x="11371322" y="8626296"/>
              <a:ext cx="2788003" cy="798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sz="4500"/>
              </a:lvl1pPr>
            </a:lstStyle>
            <a:p>
              <a:pPr/>
              <a:r>
                <a:t>Fog 1</a:t>
              </a:r>
            </a:p>
          </p:txBody>
        </p:sp>
      </p:grpSp>
      <p:sp>
        <p:nvSpPr>
          <p:cNvPr id="1092" name="variable"/>
          <p:cNvSpPr/>
          <p:nvPr/>
        </p:nvSpPr>
        <p:spPr>
          <a:xfrm>
            <a:off x="13333910" y="1408123"/>
            <a:ext cx="2978659" cy="9946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ts val="10500"/>
              </a:lnSpc>
              <a:spcBef>
                <a:spcPts val="1200"/>
              </a:spcBef>
              <a:defRPr sz="6000">
                <a:solidFill>
                  <a:srgbClr val="0000FF"/>
                </a:solidFill>
                <a:latin typeface="Helvetica Neue"/>
                <a:ea typeface="Helvetica Neue"/>
                <a:cs typeface="Helvetica Neue"/>
                <a:sym typeface="Helvetica Neue"/>
              </a:defRPr>
            </a:lvl1pPr>
          </a:lstStyle>
          <a:p>
            <a:pPr/>
            <a:r>
              <a:t>variable </a:t>
            </a:r>
          </a:p>
        </p:txBody>
      </p:sp>
      <p:sp>
        <p:nvSpPr>
          <p:cNvPr id="1093" name="object"/>
          <p:cNvSpPr/>
          <p:nvPr/>
        </p:nvSpPr>
        <p:spPr>
          <a:xfrm>
            <a:off x="19997087" y="6084566"/>
            <a:ext cx="2231137" cy="9946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FF2600"/>
                </a:solidFill>
                <a:latin typeface="Helvetica Neue"/>
                <a:ea typeface="Helvetica Neue"/>
                <a:cs typeface="Helvetica Neue"/>
                <a:sym typeface="Helvetica Neue"/>
              </a:defRPr>
            </a:lvl1pPr>
          </a:lstStyle>
          <a:p>
            <a:pPr/>
            <a:r>
              <a:t>object</a:t>
            </a:r>
          </a:p>
        </p:txBody>
      </p:sp>
      <p:sp>
        <p:nvSpPr>
          <p:cNvPr id="1094" name="cast"/>
          <p:cNvSpPr/>
          <p:nvPr/>
        </p:nvSpPr>
        <p:spPr>
          <a:xfrm>
            <a:off x="7721785" y="6360667"/>
            <a:ext cx="1553719" cy="9946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lnSpc>
                <a:spcPct val="70000"/>
              </a:lnSpc>
              <a:spcBef>
                <a:spcPts val="1200"/>
              </a:spcBef>
              <a:defRPr sz="6000">
                <a:solidFill>
                  <a:srgbClr val="4F8F00"/>
                </a:solidFill>
                <a:latin typeface="Helvetica Neue"/>
                <a:ea typeface="Helvetica Neue"/>
                <a:cs typeface="Helvetica Neue"/>
                <a:sym typeface="Helvetica Neue"/>
              </a:defRPr>
            </a:lvl1pPr>
          </a:lstStyle>
          <a:p>
            <a:pPr/>
            <a:r>
              <a:t>cast</a:t>
            </a:r>
          </a:p>
        </p:txBody>
      </p:sp>
      <p:sp>
        <p:nvSpPr>
          <p:cNvPr id="1095" name="Snow 1…"/>
          <p:cNvSpPr/>
          <p:nvPr/>
        </p:nvSpPr>
        <p:spPr>
          <a:xfrm>
            <a:off x="545212" y="6243914"/>
            <a:ext cx="9970526" cy="7493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Snow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Sleet 1</a:t>
            </a:r>
          </a:p>
          <a:p>
            <a:pPr marL="1097280" indent="-1097280" algn="l" defTabSz="457200">
              <a:lnSpc>
                <a:spcPct val="170000"/>
              </a:lnSpc>
              <a:buSzPct val="100000"/>
              <a:buAutoNum type="alphaUcPeriod" startAt="1"/>
              <a:defRPr sz="6000">
                <a:latin typeface="Menlo"/>
                <a:ea typeface="Menlo"/>
                <a:cs typeface="Menlo"/>
                <a:sym typeface="Menlo"/>
              </a:defRPr>
            </a:pPr>
            <a:r>
              <a:t>Fog 1</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COMPILER ERROR</a:t>
            </a:r>
          </a:p>
          <a:p>
            <a:pPr marL="1097280" indent="-1097280" algn="l" defTabSz="457200">
              <a:lnSpc>
                <a:spcPct val="170000"/>
              </a:lnSpc>
              <a:spcBef>
                <a:spcPts val="1200"/>
              </a:spcBef>
              <a:buSzPct val="100000"/>
              <a:buAutoNum type="alphaUcPeriod" startAt="1"/>
              <a:defRPr sz="6000">
                <a:latin typeface="Menlo"/>
                <a:ea typeface="Menlo"/>
                <a:cs typeface="Menlo"/>
                <a:sym typeface="Menlo"/>
              </a:defRPr>
            </a:pPr>
            <a:r>
              <a:t>CRASH / UNDEFINED</a:t>
            </a:r>
          </a:p>
        </p:txBody>
      </p:sp>
      <p:sp>
        <p:nvSpPr>
          <p:cNvPr id="1096" name="Rounded Rectangle"/>
          <p:cNvSpPr/>
          <p:nvPr/>
        </p:nvSpPr>
        <p:spPr>
          <a:xfrm>
            <a:off x="370075" y="12726767"/>
            <a:ext cx="9276008" cy="994665"/>
          </a:xfrm>
          <a:prstGeom prst="roundRect">
            <a:avLst>
              <a:gd name="adj" fmla="val 31461"/>
            </a:avLst>
          </a:prstGeom>
          <a:solidFill>
            <a:srgbClr val="7F0325">
              <a:alpha val="30222"/>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98"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099" name="References:…"/>
          <p:cNvSpPr/>
          <p:nvPr/>
        </p:nvSpPr>
        <p:spPr>
          <a:xfrm>
            <a:off x="640426" y="5264983"/>
            <a:ext cx="21424603" cy="48624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3900">
                <a:latin typeface="Helvetica Neue"/>
                <a:ea typeface="Helvetica Neue"/>
                <a:cs typeface="Helvetica Neue"/>
                <a:sym typeface="Helvetica Neue"/>
              </a:defRPr>
            </a:pPr>
            <a:r>
              <a:t>References:</a:t>
            </a:r>
          </a:p>
          <a:p>
            <a:pPr lvl="1" marL="457200" indent="-228600" algn="l">
              <a:buSzPct val="100000"/>
              <a:buChar char="•"/>
              <a:defRPr sz="3900"/>
            </a:pPr>
            <a:r>
              <a:t>C++ Inheritance: </a:t>
            </a:r>
            <a:r>
              <a:rPr u="sng">
                <a:hlinkClick r:id="rId2" invalidUrl="" action="" tgtFrame="" tooltip="" history="1" highlightClick="0" endSnd="0"/>
              </a:rPr>
              <a:t>https://www.tutorialspoint.com/cplusplus/cpp_inheritance.htm</a:t>
            </a:r>
            <a:r>
              <a:t> </a:t>
            </a:r>
          </a:p>
          <a:p>
            <a:pPr lvl="1" marL="457200" indent="-228600" algn="l">
              <a:buSzPct val="100000"/>
              <a:buChar char="•"/>
              <a:defRPr sz="3900"/>
            </a:pPr>
            <a:r>
              <a:t>C++ Polymorphism: </a:t>
            </a:r>
            <a:r>
              <a:rPr u="sng">
                <a:hlinkClick r:id="rId3" invalidUrl="" action="" tgtFrame="" tooltip="" history="1" highlightClick="0" endSnd="0"/>
              </a:rPr>
              <a:t>https://www.tutorialspoint.com/cplusplus/cpp_polymorphism.htm</a:t>
            </a:r>
            <a:r>
              <a:t> </a:t>
            </a:r>
          </a:p>
          <a:p>
            <a:pPr algn="l">
              <a:defRPr sz="3900"/>
            </a:pPr>
          </a:p>
          <a:p>
            <a:pPr marL="228600" indent="-228600" algn="l">
              <a:buSzPct val="100000"/>
              <a:buChar char="•"/>
              <a:defRPr b="1" sz="3900">
                <a:latin typeface="Helvetica Neue"/>
                <a:ea typeface="Helvetica Neue"/>
                <a:cs typeface="Helvetica Neue"/>
                <a:sym typeface="Helvetica Neue"/>
              </a:defRPr>
            </a:pPr>
            <a:r>
              <a:t>Advanced Reading:</a:t>
            </a:r>
          </a:p>
          <a:p>
            <a:pPr lvl="1" marL="457200" indent="-228600" algn="l">
              <a:buSzPct val="100000"/>
              <a:buChar char="•"/>
              <a:defRPr sz="3900"/>
            </a:pPr>
            <a:r>
              <a:rPr u="sng">
                <a:hlinkClick r:id="rId4" invalidUrl="" action="" tgtFrame="" tooltip="" history="1" highlightClick="0" endSnd="0"/>
              </a:rPr>
              <a:t>http://stackoverflow.com/questions/5854581/polymorphism-in-c</a:t>
            </a:r>
          </a:p>
          <a:p>
            <a:pPr lvl="1" marL="457200" indent="-228600" algn="l">
              <a:buSzPct val="100000"/>
              <a:buChar char="•"/>
              <a:defRPr sz="3900"/>
            </a:pPr>
            <a:r>
              <a:rPr u="sng">
                <a:hlinkClick r:id="rId5" invalidUrl="" action="" tgtFrame="" tooltip="" history="1" highlightClick="0" endSnd="0"/>
              </a:rPr>
              <a:t>https://www.codingunit.com/cplusplus-tutorial-polymorphism-and-abstract-base-class</a:t>
            </a: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