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25400" cap="flat">
              <a:solidFill>
                <a:srgbClr val="C4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 Light"/>
          <a:ea typeface="Helvetica Neue Light"/>
          <a:cs typeface="Helvetica Neue Light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E6A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7D9"/>
          </a:solidFill>
        </a:fill>
      </a:tcStyle>
    </a:wholeTbl>
    <a:band2H>
      <a:tcTxStyle b="def" i="def"/>
      <a:tcStyle>
        <a:tcBdr/>
        <a:fill>
          <a:solidFill>
            <a:srgbClr val="E9EC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DED8"/>
          </a:solidFill>
        </a:fill>
      </a:tcStyle>
    </a:wholeTbl>
    <a:band2H>
      <a:tcTxStyle b="def" i="def"/>
      <a:tcStyle>
        <a:tcBdr/>
        <a:fill>
          <a:solidFill>
            <a:srgbClr val="F2EF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2D6"/>
          </a:solidFill>
        </a:fill>
      </a:tcStyle>
    </a:wholeTbl>
    <a:band2H>
      <a:tcTxStyle b="def" i="def"/>
      <a:tcStyle>
        <a:tcBdr/>
        <a:fill>
          <a:solidFill>
            <a:srgbClr val="EAEA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Shape 1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1"/>
            <a:ext cx="22252676" cy="17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099"/>
            <a:ext cx="1" cy="200043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500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799" y="2768599"/>
            <a:ext cx="9512614" cy="18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6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5"/>
            <a:ext cx="7569200" cy="53467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Body Level One…"/>
          <p:cNvSpPr/>
          <p:nvPr>
            <p:ph type="body" sz="quarter" idx="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/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09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72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99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Rectangle"/>
          <p:cNvSpPr/>
          <p:nvPr>
            <p:ph type="body" sz="quarter" idx="13"/>
          </p:nvPr>
        </p:nvSpPr>
        <p:spPr>
          <a:xfrm>
            <a:off x="2387600" y="6061864"/>
            <a:ext cx="19621500" cy="944573"/>
          </a:xfrm>
          <a:prstGeom prst="rect">
            <a:avLst/>
          </a:prstGeom>
        </p:spPr>
        <p:txBody>
          <a:bodyPr anchor="ctr"/>
          <a:lstStyle/>
          <a:p>
            <a:pPr marL="0" indent="0" algn="ctr" defTabSz="634745">
              <a:spcBef>
                <a:spcPts val="3300"/>
              </a:spcBef>
              <a:buSzTx/>
              <a:buFontTx/>
              <a:buNone/>
              <a:defRPr sz="5488"/>
            </a:pPr>
          </a:p>
        </p:txBody>
      </p:sp>
      <p:pic>
        <p:nvPicPr>
          <p:cNvPr id="111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799" y="2768602"/>
            <a:ext cx="22252700" cy="17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" name="image1.tif" descr="image1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3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sayat.me/chrisgregg" TargetMode="Externa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tif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stanford.edu/~stepp/cppdoc/Set-class.html" TargetMode="External"/><Relationship Id="rId3" Type="http://schemas.openxmlformats.org/officeDocument/2006/relationships/hyperlink" Target="http://stanford.edu/~stepp/cppdoc/Map-class.html" TargetMode="External"/><Relationship Id="rId4" Type="http://schemas.openxmlformats.org/officeDocument/2006/relationships/hyperlink" Target="http://www.cprogramming.com/tutorial/const_correctness.html" TargetMode="External"/><Relationship Id="rId5" Type="http://schemas.openxmlformats.org/officeDocument/2006/relationships/hyperlink" Target="https://en.wikipedia.org/wiki/Hash_table" TargetMode="External"/><Relationship Id="rId6" Type="http://schemas.openxmlformats.org/officeDocument/2006/relationships/hyperlink" Target="https://en.wikipedia.org/wiki/Relational_database" TargetMode="External"/><Relationship Id="rId7" Type="http://schemas.openxmlformats.org/officeDocument/2006/relationships/hyperlink" Target="http://duramecho.com/ComputerInformation/WhyHowCppConst.html" TargetMode="Externa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Friday, April 14, 2017"/>
          <p:cNvSpPr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Friday, April 14, 2017</a:t>
            </a:r>
          </a:p>
        </p:txBody>
      </p:sp>
      <p:sp>
        <p:nvSpPr>
          <p:cNvPr id="147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8"/>
          </a:xfrm>
          <a:prstGeom prst="rect">
            <a:avLst/>
          </a:prstGeom>
        </p:spPr>
        <p:txBody>
          <a:bodyPr/>
          <a:lstStyle/>
          <a:p>
            <a:pPr/>
            <a:r>
              <a:t>Programming Abstractions</a:t>
            </a:r>
          </a:p>
          <a:p>
            <a:pPr/>
            <a:r>
              <a:t>Spring 2017</a:t>
            </a:r>
          </a:p>
          <a:p>
            <a:pPr/>
            <a:r>
              <a:t>Stanford University </a:t>
            </a:r>
          </a:p>
          <a:p>
            <a:pPr/>
            <a:r>
              <a:t>Computer Science Department</a:t>
            </a:r>
          </a:p>
          <a:p>
            <a:pPr/>
          </a:p>
          <a:p>
            <a:pPr/>
            <a:r>
              <a:t>Lecturer: Chris Gregg</a:t>
            </a:r>
          </a:p>
          <a:p>
            <a:pPr/>
          </a:p>
          <a:p>
            <a:pPr algn="ctr"/>
            <a:r>
              <a:t>reading:</a:t>
            </a:r>
          </a:p>
          <a:p>
            <a:pPr algn="ctr"/>
            <a:r>
              <a:t>Programming Abstractions in C++, Chapter 5.4-5.6</a:t>
            </a:r>
          </a:p>
        </p:txBody>
      </p:sp>
      <p:sp>
        <p:nvSpPr>
          <p:cNvPr id="148" name="CS 106B…"/>
          <p:cNvSpPr/>
          <p:nvPr/>
        </p:nvSpPr>
        <p:spPr>
          <a:xfrm>
            <a:off x="1064069" y="1746925"/>
            <a:ext cx="11377881" cy="2375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346708">
              <a:defRPr sz="8400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346708">
              <a:defRPr sz="6600">
                <a:solidFill>
                  <a:srgbClr val="7F0325"/>
                </a:solidFill>
              </a:defRPr>
            </a:pPr>
            <a:r>
              <a:t>Lecture 6: Sets and Maps</a:t>
            </a:r>
          </a:p>
        </p:txBody>
      </p:sp>
      <p:grpSp>
        <p:nvGrpSpPr>
          <p:cNvPr id="169" name="Group"/>
          <p:cNvGrpSpPr/>
          <p:nvPr/>
        </p:nvGrpSpPr>
        <p:grpSpPr>
          <a:xfrm>
            <a:off x="14445938" y="7347835"/>
            <a:ext cx="6420520" cy="5941207"/>
            <a:chOff x="0" y="0"/>
            <a:chExt cx="6420518" cy="5941205"/>
          </a:xfrm>
        </p:grpSpPr>
        <p:grpSp>
          <p:nvGrpSpPr>
            <p:cNvPr id="167" name="Group"/>
            <p:cNvGrpSpPr/>
            <p:nvPr/>
          </p:nvGrpSpPr>
          <p:grpSpPr>
            <a:xfrm>
              <a:off x="2697858" y="0"/>
              <a:ext cx="3722662" cy="5941206"/>
              <a:chOff x="0" y="0"/>
              <a:chExt cx="3722660" cy="5941205"/>
            </a:xfrm>
          </p:grpSpPr>
          <p:sp>
            <p:nvSpPr>
              <p:cNvPr id="149" name="Line"/>
              <p:cNvSpPr/>
              <p:nvPr/>
            </p:nvSpPr>
            <p:spPr>
              <a:xfrm>
                <a:off x="1311851" y="489213"/>
                <a:ext cx="1108811" cy="1"/>
              </a:xfrm>
              <a:prstGeom prst="line">
                <a:avLst/>
              </a:prstGeom>
              <a:noFill/>
              <a:ln w="76200" cap="flat">
                <a:solidFill>
                  <a:srgbClr val="7F0325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0" name="Line"/>
              <p:cNvSpPr/>
              <p:nvPr/>
            </p:nvSpPr>
            <p:spPr>
              <a:xfrm>
                <a:off x="1311851" y="1490118"/>
                <a:ext cx="1108811" cy="1"/>
              </a:xfrm>
              <a:prstGeom prst="line">
                <a:avLst/>
              </a:prstGeom>
              <a:noFill/>
              <a:ln w="76200" cap="flat">
                <a:solidFill>
                  <a:srgbClr val="7F0325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1" name="Line"/>
              <p:cNvSpPr/>
              <p:nvPr/>
            </p:nvSpPr>
            <p:spPr>
              <a:xfrm>
                <a:off x="1311851" y="2491023"/>
                <a:ext cx="1108811" cy="1"/>
              </a:xfrm>
              <a:prstGeom prst="line">
                <a:avLst/>
              </a:prstGeom>
              <a:noFill/>
              <a:ln w="76200" cap="flat">
                <a:solidFill>
                  <a:srgbClr val="7F0325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2" name="Line"/>
              <p:cNvSpPr/>
              <p:nvPr/>
            </p:nvSpPr>
            <p:spPr>
              <a:xfrm>
                <a:off x="1311851" y="3491928"/>
                <a:ext cx="1108811" cy="1"/>
              </a:xfrm>
              <a:prstGeom prst="line">
                <a:avLst/>
              </a:prstGeom>
              <a:noFill/>
              <a:ln w="76200" cap="flat">
                <a:solidFill>
                  <a:srgbClr val="7F0325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3" name="Line"/>
              <p:cNvSpPr/>
              <p:nvPr/>
            </p:nvSpPr>
            <p:spPr>
              <a:xfrm>
                <a:off x="1311851" y="4492833"/>
                <a:ext cx="1108811" cy="1"/>
              </a:xfrm>
              <a:prstGeom prst="line">
                <a:avLst/>
              </a:prstGeom>
              <a:noFill/>
              <a:ln w="76200" cap="flat">
                <a:solidFill>
                  <a:srgbClr val="7F0325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4" name="Line"/>
              <p:cNvSpPr/>
              <p:nvPr/>
            </p:nvSpPr>
            <p:spPr>
              <a:xfrm>
                <a:off x="1311851" y="5493738"/>
                <a:ext cx="1108811" cy="1"/>
              </a:xfrm>
              <a:prstGeom prst="line">
                <a:avLst/>
              </a:prstGeom>
              <a:noFill/>
              <a:ln w="76200" cap="flat">
                <a:solidFill>
                  <a:srgbClr val="7F0325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5" name="b"/>
              <p:cNvSpPr/>
              <p:nvPr/>
            </p:nvSpPr>
            <p:spPr>
              <a:xfrm>
                <a:off x="0" y="1042652"/>
                <a:ext cx="1317571" cy="894933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b</a:t>
                </a:r>
              </a:p>
            </p:txBody>
          </p:sp>
          <p:sp>
            <p:nvSpPr>
              <p:cNvPr id="156" name="d"/>
              <p:cNvSpPr/>
              <p:nvPr/>
            </p:nvSpPr>
            <p:spPr>
              <a:xfrm>
                <a:off x="0" y="3044462"/>
                <a:ext cx="1317571" cy="89493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d</a:t>
                </a:r>
              </a:p>
            </p:txBody>
          </p:sp>
          <p:sp>
            <p:nvSpPr>
              <p:cNvPr id="157" name="c"/>
              <p:cNvSpPr/>
              <p:nvPr/>
            </p:nvSpPr>
            <p:spPr>
              <a:xfrm>
                <a:off x="0" y="2043557"/>
                <a:ext cx="1317571" cy="894933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c</a:t>
                </a:r>
              </a:p>
            </p:txBody>
          </p:sp>
          <p:sp>
            <p:nvSpPr>
              <p:cNvPr id="158" name="a"/>
              <p:cNvSpPr/>
              <p:nvPr/>
            </p:nvSpPr>
            <p:spPr>
              <a:xfrm>
                <a:off x="0" y="41747"/>
                <a:ext cx="1317571" cy="894933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a</a:t>
                </a:r>
              </a:p>
            </p:txBody>
          </p:sp>
          <p:sp>
            <p:nvSpPr>
              <p:cNvPr id="159" name="e"/>
              <p:cNvSpPr/>
              <p:nvPr/>
            </p:nvSpPr>
            <p:spPr>
              <a:xfrm>
                <a:off x="0" y="4045367"/>
                <a:ext cx="1317571" cy="894933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e</a:t>
                </a:r>
              </a:p>
            </p:txBody>
          </p:sp>
          <p:sp>
            <p:nvSpPr>
              <p:cNvPr id="160" name="f"/>
              <p:cNvSpPr/>
              <p:nvPr/>
            </p:nvSpPr>
            <p:spPr>
              <a:xfrm>
                <a:off x="0" y="5046272"/>
                <a:ext cx="1317571" cy="89493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f</a:t>
                </a:r>
              </a:p>
            </p:txBody>
          </p:sp>
          <p:sp>
            <p:nvSpPr>
              <p:cNvPr id="161" name="B"/>
              <p:cNvSpPr/>
              <p:nvPr/>
            </p:nvSpPr>
            <p:spPr>
              <a:xfrm>
                <a:off x="2405090" y="1000904"/>
                <a:ext cx="1317571" cy="89493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B</a:t>
                </a:r>
              </a:p>
            </p:txBody>
          </p:sp>
          <p:sp>
            <p:nvSpPr>
              <p:cNvPr id="162" name="D"/>
              <p:cNvSpPr/>
              <p:nvPr/>
            </p:nvSpPr>
            <p:spPr>
              <a:xfrm>
                <a:off x="2405090" y="3002715"/>
                <a:ext cx="1317571" cy="894933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D</a:t>
                </a:r>
              </a:p>
            </p:txBody>
          </p:sp>
          <p:sp>
            <p:nvSpPr>
              <p:cNvPr id="163" name="C"/>
              <p:cNvSpPr/>
              <p:nvPr/>
            </p:nvSpPr>
            <p:spPr>
              <a:xfrm>
                <a:off x="2405090" y="2001809"/>
                <a:ext cx="1317571" cy="89493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C</a:t>
                </a:r>
              </a:p>
            </p:txBody>
          </p:sp>
          <p:sp>
            <p:nvSpPr>
              <p:cNvPr id="164" name="A"/>
              <p:cNvSpPr/>
              <p:nvPr/>
            </p:nvSpPr>
            <p:spPr>
              <a:xfrm>
                <a:off x="2405090" y="0"/>
                <a:ext cx="1317571" cy="894933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A</a:t>
                </a:r>
              </a:p>
            </p:txBody>
          </p:sp>
          <p:sp>
            <p:nvSpPr>
              <p:cNvPr id="165" name="E"/>
              <p:cNvSpPr/>
              <p:nvPr/>
            </p:nvSpPr>
            <p:spPr>
              <a:xfrm>
                <a:off x="2405090" y="4003619"/>
                <a:ext cx="1317571" cy="89493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E</a:t>
                </a:r>
              </a:p>
            </p:txBody>
          </p:sp>
          <p:sp>
            <p:nvSpPr>
              <p:cNvPr id="166" name="F"/>
              <p:cNvSpPr/>
              <p:nvPr/>
            </p:nvSpPr>
            <p:spPr>
              <a:xfrm>
                <a:off x="2405090" y="5004525"/>
                <a:ext cx="1317571" cy="894933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7F0325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4100"/>
                </a:lvl1pPr>
              </a:lstStyle>
              <a:p>
                <a:pPr/>
                <a:r>
                  <a:t>F</a:t>
                </a:r>
              </a:p>
            </p:txBody>
          </p:sp>
        </p:grpSp>
        <p:sp>
          <p:nvSpPr>
            <p:cNvPr id="168" name="Map:"/>
            <p:cNvSpPr/>
            <p:nvPr/>
          </p:nvSpPr>
          <p:spPr>
            <a:xfrm>
              <a:off x="0" y="2423959"/>
              <a:ext cx="1951635" cy="1093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346708">
                <a:defRPr sz="6600">
                  <a:solidFill>
                    <a:srgbClr val="7F0325"/>
                  </a:solidFill>
                </a:defRPr>
              </a:lvl1pPr>
            </a:lstStyle>
            <a:p>
              <a:pPr/>
              <a:r>
                <a:t>Map:</a:t>
              </a:r>
            </a:p>
          </p:txBody>
        </p:sp>
      </p:grpSp>
      <p:grpSp>
        <p:nvGrpSpPr>
          <p:cNvPr id="185" name="Group"/>
          <p:cNvGrpSpPr/>
          <p:nvPr/>
        </p:nvGrpSpPr>
        <p:grpSpPr>
          <a:xfrm>
            <a:off x="11990094" y="1329324"/>
            <a:ext cx="11332206" cy="4682961"/>
            <a:chOff x="0" y="0"/>
            <a:chExt cx="11332205" cy="4682959"/>
          </a:xfrm>
        </p:grpSpPr>
        <p:grpSp>
          <p:nvGrpSpPr>
            <p:cNvPr id="183" name="Group"/>
            <p:cNvGrpSpPr/>
            <p:nvPr/>
          </p:nvGrpSpPr>
          <p:grpSpPr>
            <a:xfrm>
              <a:off x="2383978" y="0"/>
              <a:ext cx="8948228" cy="4682960"/>
              <a:chOff x="0" y="0"/>
              <a:chExt cx="8948226" cy="4682959"/>
            </a:xfrm>
          </p:grpSpPr>
          <p:grpSp>
            <p:nvGrpSpPr>
              <p:cNvPr id="181" name="Group"/>
              <p:cNvGrpSpPr/>
              <p:nvPr/>
            </p:nvGrpSpPr>
            <p:grpSpPr>
              <a:xfrm>
                <a:off x="624130" y="221041"/>
                <a:ext cx="7040481" cy="3847134"/>
                <a:chOff x="0" y="0"/>
                <a:chExt cx="7040479" cy="3847132"/>
              </a:xfrm>
            </p:grpSpPr>
            <p:sp>
              <p:nvSpPr>
                <p:cNvPr id="170" name="a"/>
                <p:cNvSpPr/>
                <p:nvPr/>
              </p:nvSpPr>
              <p:spPr>
                <a:xfrm>
                  <a:off x="702234" y="558096"/>
                  <a:ext cx="1317571" cy="894934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a</a:t>
                  </a:r>
                </a:p>
              </p:txBody>
            </p:sp>
            <p:sp>
              <p:nvSpPr>
                <p:cNvPr id="171" name="e"/>
                <p:cNvSpPr/>
                <p:nvPr/>
              </p:nvSpPr>
              <p:spPr>
                <a:xfrm>
                  <a:off x="5722909" y="2147574"/>
                  <a:ext cx="1317571" cy="894933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e</a:t>
                  </a:r>
                </a:p>
              </p:txBody>
            </p:sp>
            <p:sp>
              <p:nvSpPr>
                <p:cNvPr id="172" name="m"/>
                <p:cNvSpPr/>
                <p:nvPr/>
              </p:nvSpPr>
              <p:spPr>
                <a:xfrm>
                  <a:off x="0" y="1570645"/>
                  <a:ext cx="1317571" cy="894933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m</a:t>
                  </a:r>
                </a:p>
              </p:txBody>
            </p:sp>
            <p:sp>
              <p:nvSpPr>
                <p:cNvPr id="173" name="i"/>
                <p:cNvSpPr/>
                <p:nvPr/>
              </p:nvSpPr>
              <p:spPr>
                <a:xfrm>
                  <a:off x="2195033" y="1396404"/>
                  <a:ext cx="1317571" cy="894934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i</a:t>
                  </a:r>
                </a:p>
              </p:txBody>
            </p:sp>
            <p:sp>
              <p:nvSpPr>
                <p:cNvPr id="174" name="k"/>
                <p:cNvSpPr/>
                <p:nvPr/>
              </p:nvSpPr>
              <p:spPr>
                <a:xfrm>
                  <a:off x="956234" y="2583194"/>
                  <a:ext cx="1317571" cy="894933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k</a:t>
                  </a:r>
                </a:p>
              </p:txBody>
            </p:sp>
            <p:sp>
              <p:nvSpPr>
                <p:cNvPr id="175" name="g"/>
                <p:cNvSpPr/>
                <p:nvPr/>
              </p:nvSpPr>
              <p:spPr>
                <a:xfrm>
                  <a:off x="4487186" y="2952200"/>
                  <a:ext cx="1317571" cy="894933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g</a:t>
                  </a:r>
                </a:p>
              </p:txBody>
            </p:sp>
            <p:sp>
              <p:nvSpPr>
                <p:cNvPr id="176" name="d"/>
                <p:cNvSpPr/>
                <p:nvPr/>
              </p:nvSpPr>
              <p:spPr>
                <a:xfrm>
                  <a:off x="4994194" y="939096"/>
                  <a:ext cx="1317571" cy="894934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d</a:t>
                  </a:r>
                </a:p>
              </p:txBody>
            </p:sp>
            <p:sp>
              <p:nvSpPr>
                <p:cNvPr id="177" name="b"/>
                <p:cNvSpPr/>
                <p:nvPr/>
              </p:nvSpPr>
              <p:spPr>
                <a:xfrm>
                  <a:off x="2195033" y="209615"/>
                  <a:ext cx="1317571" cy="894934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b</a:t>
                  </a:r>
                </a:p>
              </p:txBody>
            </p:sp>
            <p:sp>
              <p:nvSpPr>
                <p:cNvPr id="178" name="n"/>
                <p:cNvSpPr/>
                <p:nvPr/>
              </p:nvSpPr>
              <p:spPr>
                <a:xfrm>
                  <a:off x="2480893" y="2952200"/>
                  <a:ext cx="1317571" cy="894933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n</a:t>
                  </a:r>
                </a:p>
              </p:txBody>
            </p:sp>
            <p:sp>
              <p:nvSpPr>
                <p:cNvPr id="179" name="h"/>
                <p:cNvSpPr/>
                <p:nvPr/>
              </p:nvSpPr>
              <p:spPr>
                <a:xfrm>
                  <a:off x="3687833" y="1844268"/>
                  <a:ext cx="1317571" cy="894933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h</a:t>
                  </a:r>
                </a:p>
              </p:txBody>
            </p:sp>
            <p:sp>
              <p:nvSpPr>
                <p:cNvPr id="180" name="c"/>
                <p:cNvSpPr/>
                <p:nvPr/>
              </p:nvSpPr>
              <p:spPr>
                <a:xfrm>
                  <a:off x="3687833" y="0"/>
                  <a:ext cx="1317571" cy="894933"/>
                </a:xfrm>
                <a:prstGeom prst="ellipse">
                  <a:avLst/>
                </a:prstGeom>
                <a:solidFill>
                  <a:srgbClr val="FFFFFF"/>
                </a:solidFill>
                <a:ln w="50800" cap="flat">
                  <a:solidFill>
                    <a:srgbClr val="7F0325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>
                    <a:defRPr sz="4100"/>
                  </a:lvl1pPr>
                </a:lstStyle>
                <a:p>
                  <a:pPr/>
                  <a:r>
                    <a:t>c</a:t>
                  </a:r>
                </a:p>
              </p:txBody>
            </p:sp>
          </p:grpSp>
          <p:sp>
            <p:nvSpPr>
              <p:cNvPr id="182" name="Rounded Rectangle"/>
              <p:cNvSpPr/>
              <p:nvPr/>
            </p:nvSpPr>
            <p:spPr>
              <a:xfrm>
                <a:off x="0" y="0"/>
                <a:ext cx="8948227" cy="4682960"/>
              </a:xfrm>
              <a:prstGeom prst="roundRect">
                <a:avLst>
                  <a:gd name="adj" fmla="val 15000"/>
                </a:avLst>
              </a:prstGeom>
              <a:noFill/>
              <a:ln w="63500" cap="flat">
                <a:solidFill>
                  <a:srgbClr val="7F0325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184" name="Set:"/>
            <p:cNvSpPr/>
            <p:nvPr/>
          </p:nvSpPr>
          <p:spPr>
            <a:xfrm>
              <a:off x="0" y="1794837"/>
              <a:ext cx="1558519" cy="1093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 defTabSz="346708">
                <a:defRPr sz="6600">
                  <a:solidFill>
                    <a:srgbClr val="7F0325"/>
                  </a:solidFill>
                </a:defRPr>
              </a:lvl1pPr>
            </a:lstStyle>
            <a:p>
              <a:pPr/>
              <a:r>
                <a:t>Set: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8" name="Today's Topics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Today's Topics</a:t>
              </a:r>
            </a:p>
          </p:txBody>
        </p:sp>
      </p:grpSp>
      <p:sp>
        <p:nvSpPr>
          <p:cNvPr id="190" name="Logistics:…"/>
          <p:cNvSpPr/>
          <p:nvPr/>
        </p:nvSpPr>
        <p:spPr>
          <a:xfrm>
            <a:off x="903693" y="2213253"/>
            <a:ext cx="22576614" cy="10751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</a:pPr>
            <a:r>
              <a:t>Logistics:</a:t>
            </a:r>
          </a:p>
          <a:p>
            <a:pPr lvl="1" marL="457200" indent="-228600" algn="l">
              <a:buSzPct val="100000"/>
              <a:buChar char="•"/>
            </a:pPr>
            <a:r>
              <a:t>Tiny Feedback: some responses!</a:t>
            </a:r>
          </a:p>
          <a:p>
            <a:pPr lvl="2" marL="685800" indent="-228600" algn="l">
              <a:buSzPct val="100000"/>
              <a:buChar char="•"/>
            </a:pPr>
            <a:r>
              <a:t>Not enough motivation for why we care about ADTs: good point!</a:t>
            </a:r>
          </a:p>
          <a:p>
            <a:pPr lvl="2" marL="685800" indent="-228600" algn="l">
              <a:buSzPct val="100000"/>
              <a:buChar char="•"/>
            </a:pPr>
            <a:r>
              <a:t>More interactive classes: I'll see what I can do!</a:t>
            </a:r>
          </a:p>
          <a:p>
            <a:pPr lvl="2" marL="685800" indent="-228600" algn="l">
              <a:buSzPct val="100000"/>
              <a:buChar char="•"/>
            </a:pPr>
            <a:r>
              <a:t>KEY pages (           )</a:t>
            </a:r>
          </a:p>
          <a:p>
            <a:pPr algn="l"/>
          </a:p>
          <a:p>
            <a:pPr lvl="2" marL="685800" indent="-228600" algn="l">
              <a:buSzPct val="100000"/>
              <a:buChar char="•"/>
            </a:pPr>
            <a:r>
              <a:t>Late credits change: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up to two calendar days equals one late credit.</a:t>
            </a:r>
            <a:r>
              <a:t> You get three automatic late credits per quarter.</a:t>
            </a:r>
          </a:p>
          <a:p>
            <a:pPr lvl="2" marL="685800" indent="-228600" algn="l">
              <a:buSzPct val="100000"/>
              <a:buChar char="•"/>
            </a:pPr>
          </a:p>
          <a:p>
            <a:pPr marL="228600" indent="-228600" algn="l">
              <a:buSzPct val="100000"/>
              <a:buChar char="•"/>
            </a:pPr>
            <a:r>
              <a:t>the "const" qualifier</a:t>
            </a:r>
          </a:p>
          <a:p>
            <a:pPr marL="228600" indent="-228600" algn="l">
              <a:buSzPct val="100000"/>
              <a:buChar char="•"/>
            </a:pPr>
            <a:r>
              <a:t>Postfix refresher</a:t>
            </a:r>
          </a:p>
          <a:p>
            <a:pPr marL="228600" indent="-228600" algn="l">
              <a:buSzPct val="100000"/>
              <a:buChar char="•"/>
            </a:pPr>
            <a:r>
              <a:t>Structs (details will come later!)</a:t>
            </a:r>
          </a:p>
          <a:p>
            <a:pPr marL="228600" indent="-228600" algn="l">
              <a:buSzPct val="100000"/>
              <a:buChar char="•"/>
            </a:pPr>
            <a:r>
              <a:t>Sets</a:t>
            </a:r>
          </a:p>
          <a:p>
            <a:pPr marL="228600" indent="-228600" algn="l">
              <a:buSzPct val="100000"/>
              <a:buChar char="•"/>
            </a:pPr>
            <a:r>
              <a:t>Maps</a:t>
            </a:r>
          </a:p>
        </p:txBody>
      </p:sp>
      <p:pic>
        <p:nvPicPr>
          <p:cNvPr id="191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81" r="7728" b="9207"/>
          <a:stretch>
            <a:fillRect/>
          </a:stretch>
        </p:blipFill>
        <p:spPr>
          <a:xfrm>
            <a:off x="5435959" y="5259543"/>
            <a:ext cx="1006103" cy="1004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284" fill="norm" stroke="1" extrusionOk="0">
                <a:moveTo>
                  <a:pt x="15418" y="15"/>
                </a:moveTo>
                <a:cubicBezTo>
                  <a:pt x="12582" y="219"/>
                  <a:pt x="10454" y="2481"/>
                  <a:pt x="10690" y="5711"/>
                </a:cubicBezTo>
                <a:cubicBezTo>
                  <a:pt x="10843" y="7802"/>
                  <a:pt x="10545" y="8239"/>
                  <a:pt x="5426" y="13324"/>
                </a:cubicBezTo>
                <a:cubicBezTo>
                  <a:pt x="2441" y="16289"/>
                  <a:pt x="0" y="18984"/>
                  <a:pt x="0" y="19314"/>
                </a:cubicBezTo>
                <a:cubicBezTo>
                  <a:pt x="0" y="19645"/>
                  <a:pt x="317" y="20234"/>
                  <a:pt x="706" y="20618"/>
                </a:cubicBezTo>
                <a:cubicBezTo>
                  <a:pt x="1645" y="21547"/>
                  <a:pt x="2358" y="21496"/>
                  <a:pt x="3555" y="20425"/>
                </a:cubicBezTo>
                <a:cubicBezTo>
                  <a:pt x="4445" y="19628"/>
                  <a:pt x="4621" y="19628"/>
                  <a:pt x="5290" y="20425"/>
                </a:cubicBezTo>
                <a:cubicBezTo>
                  <a:pt x="5754" y="20978"/>
                  <a:pt x="6344" y="21266"/>
                  <a:pt x="6820" y="21283"/>
                </a:cubicBezTo>
                <a:cubicBezTo>
                  <a:pt x="7296" y="21300"/>
                  <a:pt x="7654" y="21046"/>
                  <a:pt x="7654" y="20509"/>
                </a:cubicBezTo>
                <a:cubicBezTo>
                  <a:pt x="7654" y="20067"/>
                  <a:pt x="7252" y="19371"/>
                  <a:pt x="6752" y="18961"/>
                </a:cubicBezTo>
                <a:cubicBezTo>
                  <a:pt x="6136" y="18454"/>
                  <a:pt x="6030" y="18026"/>
                  <a:pt x="6438" y="17623"/>
                </a:cubicBezTo>
                <a:cubicBezTo>
                  <a:pt x="6845" y="17220"/>
                  <a:pt x="7430" y="17378"/>
                  <a:pt x="8249" y="18111"/>
                </a:cubicBezTo>
                <a:cubicBezTo>
                  <a:pt x="9160" y="18926"/>
                  <a:pt x="9616" y="19022"/>
                  <a:pt x="10129" y="18515"/>
                </a:cubicBezTo>
                <a:cubicBezTo>
                  <a:pt x="10641" y="18008"/>
                  <a:pt x="10546" y="17550"/>
                  <a:pt x="9720" y="16647"/>
                </a:cubicBezTo>
                <a:cubicBezTo>
                  <a:pt x="8644" y="15470"/>
                  <a:pt x="8664" y="15417"/>
                  <a:pt x="11107" y="12954"/>
                </a:cubicBezTo>
                <a:cubicBezTo>
                  <a:pt x="13072" y="10973"/>
                  <a:pt x="13922" y="10500"/>
                  <a:pt x="15189" y="10683"/>
                </a:cubicBezTo>
                <a:cubicBezTo>
                  <a:pt x="19062" y="11241"/>
                  <a:pt x="21600" y="8060"/>
                  <a:pt x="21558" y="5021"/>
                </a:cubicBezTo>
                <a:cubicBezTo>
                  <a:pt x="21533" y="3197"/>
                  <a:pt x="20576" y="1424"/>
                  <a:pt x="18429" y="537"/>
                </a:cubicBezTo>
                <a:cubicBezTo>
                  <a:pt x="17386" y="105"/>
                  <a:pt x="16364" y="-53"/>
                  <a:pt x="15418" y="15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4" name="const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const</a:t>
              </a:r>
            </a:p>
          </p:txBody>
        </p:sp>
      </p:grpSp>
      <p:sp>
        <p:nvSpPr>
          <p:cNvPr id="196" name="When we pass variables by reference into a function, we do so for a couple of reasons:…"/>
          <p:cNvSpPr/>
          <p:nvPr/>
        </p:nvSpPr>
        <p:spPr>
          <a:xfrm>
            <a:off x="903693" y="2491265"/>
            <a:ext cx="22576614" cy="102521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6000"/>
            </a:pPr>
            <a:r>
              <a:t>When we pass variables by reference into a function, we do so for a couple of reasons:</a:t>
            </a:r>
          </a:p>
          <a:p>
            <a:pPr lvl="1" marL="457200" indent="-228600" algn="l">
              <a:buSzPct val="100000"/>
              <a:buChar char="•"/>
              <a:defRPr sz="6000"/>
            </a:pPr>
            <a:r>
              <a:t>We don't want to make copies of big objects</a:t>
            </a:r>
          </a:p>
          <a:p>
            <a:pPr lvl="2" marL="685800" indent="-228600" algn="l">
              <a:buSzPct val="100000"/>
              <a:buChar char="•"/>
              <a:defRPr sz="4900"/>
            </a:pPr>
            <a:r>
              <a:t>As it turns out (thanks to the person who put a note on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sayat.me/chrisgregg</a:t>
            </a:r>
            <a:r>
              <a:t> who reminded me to mention this), C++ has new functionality that allows us to return big objects in some cases without lots of copying (but the Stanford libraries don't have that functionality yet)</a:t>
            </a:r>
          </a:p>
          <a:p>
            <a:pPr lvl="2" marL="685800" indent="-228600" algn="l">
              <a:buSzPct val="100000"/>
              <a:buChar char="•"/>
              <a:defRPr sz="4900"/>
            </a:pPr>
          </a:p>
          <a:p>
            <a:pPr lvl="2" indent="457200">
              <a:defRPr sz="6000"/>
            </a:pPr>
            <a:r>
              <a:t>and / or</a:t>
            </a:r>
          </a:p>
          <a:p>
            <a:pPr lvl="2" indent="457200">
              <a:defRPr sz="6000"/>
            </a:pPr>
          </a:p>
          <a:p>
            <a:pPr lvl="2" marL="685800" indent="-228600" algn="l">
              <a:buSzPct val="100000"/>
              <a:buChar char="•"/>
              <a:defRPr sz="6000"/>
            </a:pPr>
            <a:r>
              <a:t>We need to modify an object in place (we will do this a great deal with recursion)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9" name="const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const</a:t>
              </a:r>
            </a:p>
          </p:txBody>
        </p:sp>
      </p:grpSp>
      <p:sp>
        <p:nvSpPr>
          <p:cNvPr id="201" name="What if we want to pass a variable by reference, but we know we won't modify it?…"/>
          <p:cNvSpPr/>
          <p:nvPr/>
        </p:nvSpPr>
        <p:spPr>
          <a:xfrm>
            <a:off x="903693" y="4324061"/>
            <a:ext cx="22576614" cy="6586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6000"/>
            </a:pPr>
            <a:r>
              <a:t>What if we want to pass a variable by reference, but we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know</a:t>
            </a:r>
            <a:r>
              <a:t> we won't modify it? </a:t>
            </a:r>
          </a:p>
          <a:p>
            <a:pPr marL="228600" indent="-228600" algn="l">
              <a:buSzPct val="100000"/>
              <a:buChar char="•"/>
              <a:defRPr sz="6000"/>
            </a:pPr>
          </a:p>
          <a:p>
            <a:pPr lvl="1" marL="457200" indent="-228600" algn="l">
              <a:buSzPct val="100000"/>
              <a:buChar char="•"/>
              <a:defRPr sz="6000"/>
            </a:pPr>
            <a:r>
              <a:t>We could just have self-control and not modify it.</a:t>
            </a:r>
          </a:p>
          <a:p>
            <a:pPr lvl="1" marL="457200" indent="-228600" algn="l">
              <a:buSzPct val="100000"/>
              <a:buChar char="•"/>
              <a:defRPr sz="6000"/>
            </a:pPr>
          </a:p>
          <a:p>
            <a:pPr lvl="1" marL="457200" indent="-228600" algn="l">
              <a:buSzPct val="100000"/>
              <a:buChar char="•"/>
              <a:defRPr sz="6000"/>
            </a:pPr>
            <a:r>
              <a:t>Or, we could make the compiler keep us honest. To do this, we use the keyword </a:t>
            </a:r>
            <a:r>
              <a:rPr b="1">
                <a:latin typeface="Menlo"/>
                <a:ea typeface="Menlo"/>
                <a:cs typeface="Menlo"/>
                <a:sym typeface="Menlo"/>
              </a:rPr>
              <a:t>const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0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4" name="const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const</a:t>
              </a:r>
            </a:p>
          </p:txBody>
        </p:sp>
      </p:grpSp>
      <p:sp>
        <p:nvSpPr>
          <p:cNvPr id="206" name="const allows a programmer to tell the compiler that the object passed cannot be changed in the function. E.g.,…"/>
          <p:cNvSpPr/>
          <p:nvPr/>
        </p:nvSpPr>
        <p:spPr>
          <a:xfrm>
            <a:off x="903693" y="3892903"/>
            <a:ext cx="22576614" cy="7448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6000"/>
            </a:pPr>
            <a:r>
              <a:rPr b="1">
                <a:latin typeface="Menlo"/>
                <a:ea typeface="Menlo"/>
                <a:cs typeface="Menlo"/>
                <a:sym typeface="Menlo"/>
              </a:rPr>
              <a:t>const</a:t>
            </a:r>
            <a:r>
              <a:t> allows a programmer to tell the compiler that the object passed cannot be changed in the function. E.g.,</a:t>
            </a:r>
          </a:p>
          <a:p>
            <a:pPr marL="228600" indent="-228600" algn="l">
              <a:buSzPct val="100000"/>
              <a:buChar char="•"/>
              <a:defRPr sz="6000"/>
            </a:pPr>
          </a:p>
          <a:p>
            <a:pPr lvl="1" indent="228600" algn="l">
              <a:defRPr sz="6000">
                <a:latin typeface="Menlo"/>
                <a:ea typeface="Menlo"/>
                <a:cs typeface="Menlo"/>
                <a:sym typeface="Menlo"/>
              </a:defRPr>
            </a:pPr>
            <a:r>
              <a:t>void printLifeGrid(Grid&lt;char&gt; const &amp;lifeGrid);</a:t>
            </a:r>
          </a:p>
          <a:p>
            <a:pPr algn="l">
              <a:defRPr sz="6000">
                <a:latin typeface="Menlo"/>
                <a:ea typeface="Menlo"/>
                <a:cs typeface="Menlo"/>
                <a:sym typeface="Menlo"/>
              </a:defRPr>
            </a:pPr>
          </a:p>
          <a:p>
            <a:pPr marL="228600" indent="-228600" algn="l">
              <a:buSzPct val="100000"/>
              <a:buChar char="•"/>
              <a:defRPr sz="6000"/>
            </a:pPr>
            <a:r>
              <a:t>There is no need for the </a:t>
            </a:r>
            <a:r>
              <a:rPr sz="5800">
                <a:latin typeface="Menlo"/>
                <a:ea typeface="Menlo"/>
                <a:cs typeface="Menlo"/>
                <a:sym typeface="Menlo"/>
              </a:rPr>
              <a:t>printLifeGrid()</a:t>
            </a:r>
            <a:r>
              <a:t> function to change the lifeGrid, but we would rather pass the grid by reference to avoid big copies.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0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9" name="const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const</a:t>
              </a:r>
            </a:p>
          </p:txBody>
        </p:sp>
      </p:grpSp>
      <p:sp>
        <p:nvSpPr>
          <p:cNvPr id="211" name="We use const to tell the compiler to give us an error if we do try to modify a const-declared variable in a function.…"/>
          <p:cNvSpPr/>
          <p:nvPr/>
        </p:nvSpPr>
        <p:spPr>
          <a:xfrm>
            <a:off x="903693" y="4790606"/>
            <a:ext cx="22576614" cy="5653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6000"/>
            </a:pPr>
            <a:r>
              <a:t>We use </a:t>
            </a:r>
            <a:r>
              <a:rPr sz="5800">
                <a:latin typeface="Menlo"/>
                <a:ea typeface="Menlo"/>
                <a:cs typeface="Menlo"/>
                <a:sym typeface="Menlo"/>
              </a:rPr>
              <a:t>const</a:t>
            </a:r>
            <a:r>
              <a:t> to tell the compiler to give us an error if we do try to modify a const-declared variable in a function.</a:t>
            </a:r>
          </a:p>
          <a:p>
            <a:pPr marL="228600" indent="-228600" algn="l">
              <a:buSzPct val="100000"/>
              <a:buChar char="•"/>
              <a:defRPr sz="6000"/>
            </a:pPr>
          </a:p>
          <a:p>
            <a:pPr marL="228600" indent="-228600" algn="l">
              <a:buSzPct val="100000"/>
              <a:buChar char="•"/>
              <a:defRPr sz="6000"/>
            </a:pPr>
            <a:r>
              <a:t>This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also</a:t>
            </a:r>
            <a:r>
              <a:t> tells someone reading our code that we are guaranteeing that the object will be the same when the function ends as when it began.</a:t>
            </a:r>
          </a:p>
        </p:txBody>
      </p:sp>
      <p:pic>
        <p:nvPicPr>
          <p:cNvPr id="21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8" r="7740" b="9190"/>
          <a:stretch>
            <a:fillRect/>
          </a:stretch>
        </p:blipFill>
        <p:spPr>
          <a:xfrm>
            <a:off x="11212489" y="2408031"/>
            <a:ext cx="1959022" cy="195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196" fill="norm" stroke="1" extrusionOk="0">
                <a:moveTo>
                  <a:pt x="16143" y="8"/>
                </a:moveTo>
                <a:cubicBezTo>
                  <a:pt x="12953" y="-151"/>
                  <a:pt x="10441" y="2206"/>
                  <a:pt x="10696" y="5690"/>
                </a:cubicBezTo>
                <a:cubicBezTo>
                  <a:pt x="10849" y="7772"/>
                  <a:pt x="10549" y="8201"/>
                  <a:pt x="5429" y="13264"/>
                </a:cubicBezTo>
                <a:cubicBezTo>
                  <a:pt x="2443" y="16216"/>
                  <a:pt x="0" y="18901"/>
                  <a:pt x="0" y="19230"/>
                </a:cubicBezTo>
                <a:cubicBezTo>
                  <a:pt x="0" y="19559"/>
                  <a:pt x="319" y="20141"/>
                  <a:pt x="708" y="20524"/>
                </a:cubicBezTo>
                <a:cubicBezTo>
                  <a:pt x="1647" y="21449"/>
                  <a:pt x="2354" y="21401"/>
                  <a:pt x="3551" y="20335"/>
                </a:cubicBezTo>
                <a:cubicBezTo>
                  <a:pt x="4441" y="19542"/>
                  <a:pt x="4621" y="19542"/>
                  <a:pt x="5289" y="20335"/>
                </a:cubicBezTo>
                <a:cubicBezTo>
                  <a:pt x="5754" y="20886"/>
                  <a:pt x="6346" y="21178"/>
                  <a:pt x="6822" y="21195"/>
                </a:cubicBezTo>
                <a:cubicBezTo>
                  <a:pt x="7298" y="21212"/>
                  <a:pt x="7661" y="20956"/>
                  <a:pt x="7661" y="20421"/>
                </a:cubicBezTo>
                <a:cubicBezTo>
                  <a:pt x="7661" y="19981"/>
                  <a:pt x="7252" y="19290"/>
                  <a:pt x="6752" y="18881"/>
                </a:cubicBezTo>
                <a:cubicBezTo>
                  <a:pt x="6135" y="18377"/>
                  <a:pt x="6035" y="17949"/>
                  <a:pt x="6442" y="17548"/>
                </a:cubicBezTo>
                <a:cubicBezTo>
                  <a:pt x="6850" y="17147"/>
                  <a:pt x="7427" y="17300"/>
                  <a:pt x="8246" y="18030"/>
                </a:cubicBezTo>
                <a:cubicBezTo>
                  <a:pt x="9157" y="18841"/>
                  <a:pt x="9620" y="18943"/>
                  <a:pt x="10133" y="18438"/>
                </a:cubicBezTo>
                <a:cubicBezTo>
                  <a:pt x="10646" y="17933"/>
                  <a:pt x="10544" y="17475"/>
                  <a:pt x="9718" y="16576"/>
                </a:cubicBezTo>
                <a:cubicBezTo>
                  <a:pt x="8641" y="15404"/>
                  <a:pt x="8663" y="15346"/>
                  <a:pt x="11107" y="12894"/>
                </a:cubicBezTo>
                <a:cubicBezTo>
                  <a:pt x="13073" y="10922"/>
                  <a:pt x="13923" y="10454"/>
                  <a:pt x="15190" y="10636"/>
                </a:cubicBezTo>
                <a:cubicBezTo>
                  <a:pt x="19064" y="11192"/>
                  <a:pt x="21600" y="8027"/>
                  <a:pt x="21558" y="5002"/>
                </a:cubicBezTo>
                <a:cubicBezTo>
                  <a:pt x="21533" y="3186"/>
                  <a:pt x="20579" y="1421"/>
                  <a:pt x="18431" y="537"/>
                </a:cubicBezTo>
                <a:cubicBezTo>
                  <a:pt x="17649" y="215"/>
                  <a:pt x="16879" y="45"/>
                  <a:pt x="16143" y="8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5" name="Postfix (RPN) Refresher"/>
            <p:cNvSpPr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Postfix (RPN) Refresher</a:t>
              </a:r>
            </a:p>
          </p:txBody>
        </p:sp>
      </p:grpSp>
      <p:sp>
        <p:nvSpPr>
          <p:cNvPr id="217" name="What does the following postfix (RPN) computation equal?"/>
          <p:cNvSpPr/>
          <p:nvPr/>
        </p:nvSpPr>
        <p:spPr>
          <a:xfrm>
            <a:off x="1439780" y="2465853"/>
            <a:ext cx="215044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What does the following postfix (RPN) computation equal?</a:t>
            </a:r>
          </a:p>
        </p:txBody>
      </p:sp>
      <p:sp>
        <p:nvSpPr>
          <p:cNvPr id="218" name="10 3 5 * 9 4 - / +"/>
          <p:cNvSpPr/>
          <p:nvPr/>
        </p:nvSpPr>
        <p:spPr>
          <a:xfrm>
            <a:off x="1439780" y="3605338"/>
            <a:ext cx="2150444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b="1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10 3 5 * 9 4 - / +</a:t>
            </a:r>
          </a:p>
        </p:txBody>
      </p:sp>
      <p:sp>
        <p:nvSpPr>
          <p:cNvPr id="219" name="Feel free to use our stack algorithm:"/>
          <p:cNvSpPr/>
          <p:nvPr/>
        </p:nvSpPr>
        <p:spPr>
          <a:xfrm>
            <a:off x="1439780" y="4763242"/>
            <a:ext cx="21504441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Feel free to use our stack algorithm:</a:t>
            </a:r>
          </a:p>
        </p:txBody>
      </p:sp>
      <p:sp>
        <p:nvSpPr>
          <p:cNvPr id="220" name="Read the input and push numbers onto a stack until you reach an operator.…"/>
          <p:cNvSpPr/>
          <p:nvPr/>
        </p:nvSpPr>
        <p:spPr>
          <a:xfrm>
            <a:off x="596365" y="6149150"/>
            <a:ext cx="23191268" cy="231684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indent="382904" algn="l" defTabSz="546100">
              <a:lnSpc>
                <a:spcPct val="90000"/>
              </a:lnSpc>
              <a:defRPr b="1" sz="3800">
                <a:latin typeface="+mn-lt"/>
                <a:ea typeface="+mn-ea"/>
                <a:cs typeface="+mn-cs"/>
                <a:sym typeface="Helvetica Neue"/>
              </a:defRPr>
            </a:pPr>
            <a:r>
              <a:t>Read the input and push numbers onto a stack until you reach an operator. </a:t>
            </a:r>
          </a:p>
          <a:p>
            <a:pPr indent="382904" algn="l" defTabSz="546100">
              <a:lnSpc>
                <a:spcPct val="90000"/>
              </a:lnSpc>
              <a:defRPr b="1" sz="3800">
                <a:latin typeface="+mn-lt"/>
                <a:ea typeface="+mn-ea"/>
                <a:cs typeface="+mn-cs"/>
                <a:sym typeface="Helvetica Neue"/>
              </a:defRPr>
            </a:pPr>
            <a:r>
              <a:t>When you see an operator, apply the operator to the two numbers that are popped from the stack.</a:t>
            </a:r>
          </a:p>
          <a:p>
            <a:pPr indent="382904" algn="l" defTabSz="546100">
              <a:lnSpc>
                <a:spcPct val="90000"/>
              </a:lnSpc>
              <a:defRPr b="1" sz="3800">
                <a:latin typeface="+mn-lt"/>
                <a:ea typeface="+mn-ea"/>
                <a:cs typeface="+mn-cs"/>
                <a:sym typeface="Helvetica Neue"/>
              </a:defRPr>
            </a:pPr>
            <a:r>
              <a:t>Push the resulting value back onto the stack. </a:t>
            </a:r>
          </a:p>
          <a:p>
            <a:pPr indent="382904" algn="l" defTabSz="546100">
              <a:lnSpc>
                <a:spcPct val="90000"/>
              </a:lnSpc>
              <a:defRPr b="1" sz="3800">
                <a:latin typeface="+mn-lt"/>
                <a:ea typeface="+mn-ea"/>
                <a:cs typeface="+mn-cs"/>
                <a:sym typeface="Helvetica Neue"/>
              </a:defRPr>
            </a:pPr>
            <a:r>
              <a:t>When the input is complete, the value left on the stack is the result.</a:t>
            </a:r>
          </a:p>
        </p:txBody>
      </p:sp>
      <p:sp>
        <p:nvSpPr>
          <p:cNvPr id="221" name="Answer: 13"/>
          <p:cNvSpPr/>
          <p:nvPr/>
        </p:nvSpPr>
        <p:spPr>
          <a:xfrm>
            <a:off x="1439780" y="9326600"/>
            <a:ext cx="21504441" cy="86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Answer: 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13</a:t>
            </a:r>
          </a:p>
        </p:txBody>
      </p:sp>
      <p:sp>
        <p:nvSpPr>
          <p:cNvPr id="222" name="How would our stack-based RPN know that we had made an error, e.g.,…"/>
          <p:cNvSpPr/>
          <p:nvPr/>
        </p:nvSpPr>
        <p:spPr>
          <a:xfrm>
            <a:off x="1439780" y="10399324"/>
            <a:ext cx="2150444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How would our stack-based RPN know that we had made an error, e.g.,</a:t>
            </a:r>
          </a:p>
          <a:p>
            <a:pPr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10 3 5 * - + 9 4 -</a:t>
            </a:r>
          </a:p>
        </p:txBody>
      </p:sp>
      <p:sp>
        <p:nvSpPr>
          <p:cNvPr id="223" name="Answer: the stack is empty when we try to pop two operands"/>
          <p:cNvSpPr/>
          <p:nvPr/>
        </p:nvSpPr>
        <p:spPr>
          <a:xfrm>
            <a:off x="1439780" y="12383166"/>
            <a:ext cx="215044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Answer: the stack is empty when we try to pop two operands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2" grpId="2"/>
      <p:bldP build="whole" bldLvl="1" animBg="1" rev="0" advAuto="0" spid="221" grpId="1"/>
      <p:bldP build="whole" bldLvl="1" animBg="1" rev="0" advAuto="0" spid="223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Brief Introduction to Struc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Brief Introduction to Structs</a:t>
            </a:r>
          </a:p>
        </p:txBody>
      </p:sp>
      <p:sp>
        <p:nvSpPr>
          <p:cNvPr id="226" name="/*…"/>
          <p:cNvSpPr/>
          <p:nvPr/>
        </p:nvSpPr>
        <p:spPr>
          <a:xfrm>
            <a:off x="910907" y="3314700"/>
            <a:ext cx="22492813" cy="764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4800">
                <a:solidFill>
                  <a:srgbClr val="008F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/*</a:t>
            </a:r>
          </a:p>
          <a:p>
            <a:pPr algn="l">
              <a:defRPr b="1" sz="4800">
                <a:solidFill>
                  <a:srgbClr val="008F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* Solves a quadratic equation ax^2 + bx + c = 0,</a:t>
            </a:r>
          </a:p>
          <a:p>
            <a:pPr algn="l">
              <a:defRPr b="1" sz="4800">
                <a:solidFill>
                  <a:srgbClr val="008F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* storing the results in output parameters root1 and root2. </a:t>
            </a:r>
          </a:p>
          <a:p>
            <a:pPr algn="l">
              <a:defRPr b="1" sz="4800">
                <a:solidFill>
                  <a:srgbClr val="008F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* Assumes that the given equation has two real roots.</a:t>
            </a:r>
          </a:p>
          <a:p>
            <a:pPr algn="l">
              <a:defRPr b="1" sz="4800">
                <a:solidFill>
                  <a:srgbClr val="008F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 */</a:t>
            </a:r>
          </a:p>
          <a:p>
            <a:pPr algn="l"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quadratic(double a, double b, double c,</a:t>
            </a:r>
          </a:p>
          <a:p>
            <a:pPr algn="l"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       double&amp; root1, double&amp; root2) {</a:t>
            </a:r>
          </a:p>
          <a:p>
            <a:pPr algn="l"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double d = sqrt(b * b - 4 * a * c);</a:t>
            </a:r>
          </a:p>
          <a:p>
            <a:pPr algn="l"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root1 = (-b + d) / (2 * a);</a:t>
            </a:r>
          </a:p>
          <a:p>
            <a:pPr algn="l"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root2 = (-b - d) / (2 * a);</a:t>
            </a:r>
          </a:p>
          <a:p>
            <a:pPr algn="l">
              <a:defRPr b="1" sz="48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pic>
        <p:nvPicPr>
          <p:cNvPr id="227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05692" y="8375650"/>
            <a:ext cx="5867401" cy="260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Recall that in C++, we can only return one value from a function. We have overcome this in the past by using references:"/>
          <p:cNvSpPr/>
          <p:nvPr/>
        </p:nvSpPr>
        <p:spPr>
          <a:xfrm>
            <a:off x="1439780" y="1612603"/>
            <a:ext cx="21504441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Recall that in C++, we can only return one value from a function. We have overcome this in the past by using references:</a:t>
            </a:r>
          </a:p>
        </p:txBody>
      </p:sp>
      <p:sp>
        <p:nvSpPr>
          <p:cNvPr id="229" name="Rounded Rectangle"/>
          <p:cNvSpPr/>
          <p:nvPr/>
        </p:nvSpPr>
        <p:spPr>
          <a:xfrm>
            <a:off x="6382079" y="7439607"/>
            <a:ext cx="5081978" cy="861755"/>
          </a:xfrm>
          <a:prstGeom prst="roundRect">
            <a:avLst>
              <a:gd name="adj" fmla="val 22106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0" name="Rounded Rectangle"/>
          <p:cNvSpPr/>
          <p:nvPr/>
        </p:nvSpPr>
        <p:spPr>
          <a:xfrm>
            <a:off x="11937120" y="7439607"/>
            <a:ext cx="5081979" cy="861755"/>
          </a:xfrm>
          <a:prstGeom prst="roundRect">
            <a:avLst>
              <a:gd name="adj" fmla="val 22106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9" grpId="2"/>
      <p:bldP build="whole" bldLvl="1" animBg="1" rev="0" advAuto="0" spid="23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Brief Introduction to Struc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Brief Introduction to Structs</a:t>
            </a:r>
          </a:p>
        </p:txBody>
      </p:sp>
      <p:sp>
        <p:nvSpPr>
          <p:cNvPr id="233" name="struct Roots {…"/>
          <p:cNvSpPr/>
          <p:nvPr/>
        </p:nvSpPr>
        <p:spPr>
          <a:xfrm>
            <a:off x="9030308" y="7648203"/>
            <a:ext cx="8385705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struct</a:t>
            </a:r>
            <a:r>
              <a:t> Roots {</a:t>
            </a: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double</a:t>
            </a:r>
            <a:r>
              <a:rPr>
                <a:solidFill>
                  <a:srgbClr val="000000"/>
                </a:solidFill>
              </a:rPr>
              <a:t> root1;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double</a:t>
            </a:r>
            <a:r>
              <a:rPr>
                <a:solidFill>
                  <a:srgbClr val="000000"/>
                </a:solidFill>
              </a:rPr>
              <a:t> root2;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54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</p:txBody>
      </p:sp>
      <p:sp>
        <p:nvSpPr>
          <p:cNvPr id="234" name="There is another way we can return variables by packaging them up in a type called a &quot;struct&quot;…"/>
          <p:cNvSpPr/>
          <p:nvPr/>
        </p:nvSpPr>
        <p:spPr>
          <a:xfrm>
            <a:off x="1439780" y="2020848"/>
            <a:ext cx="21504441" cy="3914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There is another way we can return variables by packaging them up in a type called a "struct"</a:t>
            </a:r>
          </a:p>
          <a:p>
            <a:pPr marL="501315" indent="-501315" algn="l">
              <a:buSzPct val="100000"/>
              <a:buChar char="•"/>
            </a:pPr>
            <a:r>
              <a:t>Structs are a way to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define a new type</a:t>
            </a:r>
            <a:r>
              <a:t> for us to use.</a:t>
            </a:r>
          </a:p>
          <a:p>
            <a:pPr marL="501315" indent="-501315" algn="l">
              <a:buSzPct val="100000"/>
              <a:buChar char="•"/>
            </a:pPr>
            <a:r>
              <a:t>Once we define a struct, we can use that type anywhere we would normally use another type (e.g., an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double</a:t>
            </a:r>
            <a:r>
              <a:t>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string</a:t>
            </a:r>
            <a:r>
              <a:t>, etc.)</a:t>
            </a:r>
          </a:p>
        </p:txBody>
      </p:sp>
      <p:sp>
        <p:nvSpPr>
          <p:cNvPr id="235" name="Rounded Rectangle"/>
          <p:cNvSpPr/>
          <p:nvPr/>
        </p:nvSpPr>
        <p:spPr>
          <a:xfrm>
            <a:off x="11852747" y="7636478"/>
            <a:ext cx="2402124" cy="861756"/>
          </a:xfrm>
          <a:prstGeom prst="roundRect">
            <a:avLst>
              <a:gd name="adj" fmla="val 22106"/>
            </a:avLst>
          </a:prstGeom>
          <a:solidFill>
            <a:srgbClr val="7F0325">
              <a:alpha val="2499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6" name="Line"/>
          <p:cNvSpPr/>
          <p:nvPr/>
        </p:nvSpPr>
        <p:spPr>
          <a:xfrm flipH="1">
            <a:off x="13234438" y="7212174"/>
            <a:ext cx="1265453" cy="560883"/>
          </a:xfrm>
          <a:prstGeom prst="line">
            <a:avLst/>
          </a:prstGeom>
          <a:ln w="635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37" name="new type name"/>
          <p:cNvSpPr/>
          <p:nvPr/>
        </p:nvSpPr>
        <p:spPr>
          <a:xfrm>
            <a:off x="12538308" y="6438847"/>
            <a:ext cx="431355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new type name</a:t>
            </a:r>
          </a:p>
        </p:txBody>
      </p:sp>
      <p:sp>
        <p:nvSpPr>
          <p:cNvPr id="238" name="Line"/>
          <p:cNvSpPr/>
          <p:nvPr/>
        </p:nvSpPr>
        <p:spPr>
          <a:xfrm flipH="1">
            <a:off x="16198832" y="8829776"/>
            <a:ext cx="1971754" cy="183838"/>
          </a:xfrm>
          <a:prstGeom prst="line">
            <a:avLst/>
          </a:prstGeom>
          <a:ln w="635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39" name="struct variables, referred to with dot notation"/>
          <p:cNvSpPr/>
          <p:nvPr/>
        </p:nvSpPr>
        <p:spPr>
          <a:xfrm>
            <a:off x="18067540" y="7664572"/>
            <a:ext cx="6063636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struct variables, referred to with dot notation</a:t>
            </a:r>
          </a:p>
        </p:txBody>
      </p:sp>
      <p:sp>
        <p:nvSpPr>
          <p:cNvPr id="240" name="Line"/>
          <p:cNvSpPr/>
          <p:nvPr/>
        </p:nvSpPr>
        <p:spPr>
          <a:xfrm flipH="1">
            <a:off x="16233549" y="8852297"/>
            <a:ext cx="1958571" cy="805436"/>
          </a:xfrm>
          <a:prstGeom prst="line">
            <a:avLst/>
          </a:prstGeom>
          <a:ln w="635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1" name="Line"/>
          <p:cNvSpPr/>
          <p:nvPr/>
        </p:nvSpPr>
        <p:spPr>
          <a:xfrm flipH="1" flipV="1">
            <a:off x="9930241" y="10712513"/>
            <a:ext cx="1400803" cy="477420"/>
          </a:xfrm>
          <a:prstGeom prst="line">
            <a:avLst/>
          </a:prstGeom>
          <a:ln w="635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2" name="don't forget the semicolon"/>
          <p:cNvSpPr/>
          <p:nvPr/>
        </p:nvSpPr>
        <p:spPr>
          <a:xfrm>
            <a:off x="8547417" y="11093902"/>
            <a:ext cx="728916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don't forget the semicolon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1" grpId="8"/>
      <p:bldP build="whole" bldLvl="1" animBg="1" rev="0" advAuto="0" spid="240" grpId="6"/>
      <p:bldP build="whole" bldLvl="1" animBg="1" rev="0" advAuto="0" spid="235" grpId="1"/>
      <p:bldP build="whole" bldLvl="1" animBg="1" rev="0" advAuto="0" spid="236" grpId="3"/>
      <p:bldP build="whole" bldLvl="1" animBg="1" rev="0" advAuto="0" spid="238" grpId="5"/>
      <p:bldP build="whole" bldLvl="1" animBg="1" rev="0" advAuto="0" spid="237" grpId="2"/>
      <p:bldP build="whole" bldLvl="1" animBg="1" rev="0" advAuto="0" spid="239" grpId="4"/>
      <p:bldP build="whole" bldLvl="1" animBg="1" rev="0" advAuto="0" spid="242" grpId="7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Brief Introduction to Struc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Brief Introduction to Structs</a:t>
            </a:r>
          </a:p>
        </p:txBody>
      </p:sp>
      <p:sp>
        <p:nvSpPr>
          <p:cNvPr id="245" name="Let's re-write our quadratic equation solver to use the Roots struct."/>
          <p:cNvSpPr/>
          <p:nvPr/>
        </p:nvSpPr>
        <p:spPr>
          <a:xfrm>
            <a:off x="1439780" y="2020848"/>
            <a:ext cx="215044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</a:lvl1pPr>
          </a:lstStyle>
          <a:p>
            <a:pPr/>
            <a:r>
              <a:t>Let's re-write our quadratic equation solver to use the Roots struct.</a:t>
            </a:r>
          </a:p>
        </p:txBody>
      </p:sp>
      <p:pic>
        <p:nvPicPr>
          <p:cNvPr id="246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10450" y="3295650"/>
            <a:ext cx="9563100" cy="9105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Brief Introduction to Struc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Brief Introduction to Structs</a:t>
            </a:r>
          </a:p>
        </p:txBody>
      </p:sp>
      <p:sp>
        <p:nvSpPr>
          <p:cNvPr id="249" name="struct Roots {…"/>
          <p:cNvSpPr/>
          <p:nvPr/>
        </p:nvSpPr>
        <p:spPr>
          <a:xfrm>
            <a:off x="2337870" y="3629541"/>
            <a:ext cx="19708260" cy="895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struct</a:t>
            </a:r>
            <a:r>
              <a:t> Roots {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double</a:t>
            </a:r>
            <a:r>
              <a:t> root1;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double</a:t>
            </a:r>
            <a:r>
              <a:t> root2;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/*</a:t>
            </a: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* Solves a quadratic equation ax^2 + bx + c = 0,</a:t>
            </a: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* storing the results in output parameters root1 and root2.</a:t>
            </a: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* Assumes that the given equation has two real roots.</a:t>
            </a:r>
          </a:p>
          <a:p>
            <a:pPr algn="l" defTabSz="457200">
              <a:tabLst>
                <a:tab pos="558800" algn="l"/>
              </a:tabLst>
              <a:defRPr sz="36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 */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3495AF"/>
                </a:solidFill>
              </a:rPr>
              <a:t>Roots</a:t>
            </a:r>
            <a:r>
              <a:t> quadratic(</a:t>
            </a:r>
            <a:r>
              <a:rPr>
                <a:solidFill>
                  <a:srgbClr val="0433FF"/>
                </a:solidFill>
              </a:rPr>
              <a:t>double</a:t>
            </a:r>
            <a:r>
              <a:t> a, </a:t>
            </a:r>
            <a:r>
              <a:rPr>
                <a:solidFill>
                  <a:srgbClr val="0433FF"/>
                </a:solidFill>
              </a:rPr>
              <a:t>double</a:t>
            </a:r>
            <a:r>
              <a:t> b, </a:t>
            </a:r>
            <a:r>
              <a:rPr>
                <a:solidFill>
                  <a:srgbClr val="0433FF"/>
                </a:solidFill>
              </a:rPr>
              <a:t>double</a:t>
            </a:r>
            <a:r>
              <a:t> c) {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3495AF"/>
                </a:solidFill>
              </a:rPr>
              <a:t>Roots</a:t>
            </a:r>
            <a:r>
              <a:t> roots;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double</a:t>
            </a:r>
            <a:r>
              <a:t> d = </a:t>
            </a:r>
            <a:r>
              <a:rPr>
                <a:solidFill>
                  <a:srgbClr val="3495AF"/>
                </a:solidFill>
              </a:rPr>
              <a:t>sqrt</a:t>
            </a:r>
            <a:r>
              <a:t>(b * b - 4 * a * c);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roots.</a:t>
            </a:r>
            <a:r>
              <a:rPr>
                <a:solidFill>
                  <a:srgbClr val="3495AF"/>
                </a:solidFill>
              </a:rPr>
              <a:t>root1</a:t>
            </a:r>
            <a:r>
              <a:t> = (-b + d) / (2 * a);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roots.</a:t>
            </a:r>
            <a:r>
              <a:rPr>
                <a:solidFill>
                  <a:srgbClr val="3495AF"/>
                </a:solidFill>
              </a:rPr>
              <a:t>root2</a:t>
            </a:r>
            <a:r>
              <a:t> = (-b - d) / (2 * a);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roots;</a:t>
            </a:r>
          </a:p>
          <a:p>
            <a:pPr algn="l" defTabSz="457200">
              <a:tabLst>
                <a:tab pos="558800" algn="l"/>
              </a:tabLst>
              <a:defRPr sz="3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50" name="Let's re-write our quadratic equation solver to use the Roots struct."/>
          <p:cNvSpPr/>
          <p:nvPr/>
        </p:nvSpPr>
        <p:spPr>
          <a:xfrm>
            <a:off x="1439780" y="2020848"/>
            <a:ext cx="215044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01315" indent="-501315" algn="l">
              <a:buSzPct val="100000"/>
              <a:buChar char="•"/>
            </a:lvl1pPr>
          </a:lstStyle>
          <a:p>
            <a:pPr/>
            <a:r>
              <a:t>Let's re-write our quadratic equation solver to use the Roots struct.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ets and M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Sets and Maps</a:t>
            </a:r>
          </a:p>
        </p:txBody>
      </p:sp>
      <p:sp>
        <p:nvSpPr>
          <p:cNvPr id="253" name="Sets"/>
          <p:cNvSpPr/>
          <p:nvPr/>
        </p:nvSpPr>
        <p:spPr>
          <a:xfrm>
            <a:off x="4658430" y="2733429"/>
            <a:ext cx="2242338" cy="141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700"/>
            </a:lvl1pPr>
          </a:lstStyle>
          <a:p>
            <a:pPr/>
            <a:r>
              <a:t>Sets</a:t>
            </a:r>
          </a:p>
        </p:txBody>
      </p:sp>
      <p:sp>
        <p:nvSpPr>
          <p:cNvPr id="254" name="Maps"/>
          <p:cNvSpPr/>
          <p:nvPr/>
        </p:nvSpPr>
        <p:spPr>
          <a:xfrm>
            <a:off x="16133757" y="2733429"/>
            <a:ext cx="2760537" cy="141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700"/>
            </a:lvl1pPr>
          </a:lstStyle>
          <a:p>
            <a:pPr/>
            <a:r>
              <a:t>Maps</a:t>
            </a:r>
          </a:p>
        </p:txBody>
      </p:sp>
      <p:sp>
        <p:nvSpPr>
          <p:cNvPr id="255" name="Collection of elements with no duplicates."/>
          <p:cNvSpPr/>
          <p:nvPr/>
        </p:nvSpPr>
        <p:spPr>
          <a:xfrm>
            <a:off x="2249665" y="4535363"/>
            <a:ext cx="7059867" cy="1607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Collection of elements with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no duplicates</a:t>
            </a:r>
            <a:r>
              <a:t>.</a:t>
            </a:r>
          </a:p>
        </p:txBody>
      </p:sp>
      <p:sp>
        <p:nvSpPr>
          <p:cNvPr id="256" name="Collection of key/value pairs…"/>
          <p:cNvSpPr/>
          <p:nvPr/>
        </p:nvSpPr>
        <p:spPr>
          <a:xfrm>
            <a:off x="13243349" y="4366056"/>
            <a:ext cx="8541353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Collection of key/value pairs</a:t>
            </a:r>
          </a:p>
          <a:p>
            <a:pPr marL="501315" indent="-501315" algn="l">
              <a:buSzPct val="100000"/>
              <a:buChar char="•"/>
            </a:pPr>
            <a:r>
              <a:t>The key is used to find its associated value.</a:t>
            </a:r>
          </a:p>
        </p:txBody>
      </p:sp>
      <p:sp>
        <p:nvSpPr>
          <p:cNvPr id="257" name="Oval"/>
          <p:cNvSpPr/>
          <p:nvPr/>
        </p:nvSpPr>
        <p:spPr>
          <a:xfrm>
            <a:off x="2420964" y="6561117"/>
            <a:ext cx="6717269" cy="3633783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8" name="&quot;the&quot;"/>
          <p:cNvSpPr/>
          <p:nvPr/>
        </p:nvSpPr>
        <p:spPr>
          <a:xfrm>
            <a:off x="3567636" y="6829153"/>
            <a:ext cx="14427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"the"</a:t>
            </a:r>
          </a:p>
        </p:txBody>
      </p:sp>
      <p:sp>
        <p:nvSpPr>
          <p:cNvPr id="259" name="&quot;if&quot;"/>
          <p:cNvSpPr/>
          <p:nvPr/>
        </p:nvSpPr>
        <p:spPr>
          <a:xfrm>
            <a:off x="5014667" y="7251021"/>
            <a:ext cx="86614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"if"</a:t>
            </a:r>
          </a:p>
        </p:txBody>
      </p:sp>
      <p:sp>
        <p:nvSpPr>
          <p:cNvPr id="260" name="&quot;down&quot;"/>
          <p:cNvSpPr/>
          <p:nvPr/>
        </p:nvSpPr>
        <p:spPr>
          <a:xfrm>
            <a:off x="2824990" y="7955417"/>
            <a:ext cx="211328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"down"</a:t>
            </a:r>
          </a:p>
        </p:txBody>
      </p:sp>
      <p:sp>
        <p:nvSpPr>
          <p:cNvPr id="261" name="&quot;of&quot;"/>
          <p:cNvSpPr/>
          <p:nvPr/>
        </p:nvSpPr>
        <p:spPr>
          <a:xfrm>
            <a:off x="5127624" y="7955417"/>
            <a:ext cx="110172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"of"</a:t>
            </a:r>
          </a:p>
        </p:txBody>
      </p:sp>
      <p:sp>
        <p:nvSpPr>
          <p:cNvPr id="262" name="&quot;to&quot;"/>
          <p:cNvSpPr/>
          <p:nvPr/>
        </p:nvSpPr>
        <p:spPr>
          <a:xfrm>
            <a:off x="3825262" y="8912934"/>
            <a:ext cx="11252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"to"</a:t>
            </a:r>
          </a:p>
        </p:txBody>
      </p:sp>
      <p:sp>
        <p:nvSpPr>
          <p:cNvPr id="263" name="&quot;from&quot;"/>
          <p:cNvSpPr/>
          <p:nvPr/>
        </p:nvSpPr>
        <p:spPr>
          <a:xfrm>
            <a:off x="4869961" y="8843061"/>
            <a:ext cx="18192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"from"</a:t>
            </a:r>
          </a:p>
        </p:txBody>
      </p:sp>
      <p:sp>
        <p:nvSpPr>
          <p:cNvPr id="264" name="&quot;he&quot;"/>
          <p:cNvSpPr/>
          <p:nvPr/>
        </p:nvSpPr>
        <p:spPr>
          <a:xfrm>
            <a:off x="6053083" y="7070532"/>
            <a:ext cx="12547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"he"</a:t>
            </a:r>
          </a:p>
        </p:txBody>
      </p:sp>
      <p:sp>
        <p:nvSpPr>
          <p:cNvPr id="265" name="&quot;them&quot;"/>
          <p:cNvSpPr/>
          <p:nvPr/>
        </p:nvSpPr>
        <p:spPr>
          <a:xfrm>
            <a:off x="6728375" y="8210699"/>
            <a:ext cx="197167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"them"</a:t>
            </a:r>
          </a:p>
        </p:txBody>
      </p:sp>
      <p:sp>
        <p:nvSpPr>
          <p:cNvPr id="266" name="&quot;in&quot;"/>
          <p:cNvSpPr/>
          <p:nvPr/>
        </p:nvSpPr>
        <p:spPr>
          <a:xfrm>
            <a:off x="6811132" y="9081681"/>
            <a:ext cx="10426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"in"</a:t>
            </a:r>
          </a:p>
        </p:txBody>
      </p:sp>
      <p:sp>
        <p:nvSpPr>
          <p:cNvPr id="267" name="&quot;by&quot;"/>
          <p:cNvSpPr/>
          <p:nvPr/>
        </p:nvSpPr>
        <p:spPr>
          <a:xfrm>
            <a:off x="7485140" y="7519926"/>
            <a:ext cx="12426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"by"</a:t>
            </a:r>
          </a:p>
        </p:txBody>
      </p:sp>
      <p:sp>
        <p:nvSpPr>
          <p:cNvPr id="268" name="Oval"/>
          <p:cNvSpPr/>
          <p:nvPr/>
        </p:nvSpPr>
        <p:spPr>
          <a:xfrm>
            <a:off x="11744698" y="7561870"/>
            <a:ext cx="5163319" cy="512012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9" name="Oval"/>
          <p:cNvSpPr/>
          <p:nvPr/>
        </p:nvSpPr>
        <p:spPr>
          <a:xfrm>
            <a:off x="17384114" y="7561870"/>
            <a:ext cx="5163318" cy="512012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70" name="&quot;Chris&quot;"/>
          <p:cNvSpPr/>
          <p:nvPr/>
        </p:nvSpPr>
        <p:spPr>
          <a:xfrm>
            <a:off x="12897213" y="8210699"/>
            <a:ext cx="199517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"Chris"</a:t>
            </a:r>
          </a:p>
        </p:txBody>
      </p:sp>
      <p:sp>
        <p:nvSpPr>
          <p:cNvPr id="271" name="&quot;Jenny&quot;"/>
          <p:cNvSpPr/>
          <p:nvPr/>
        </p:nvSpPr>
        <p:spPr>
          <a:xfrm>
            <a:off x="13794514" y="9173946"/>
            <a:ext cx="22072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"Jenny"</a:t>
            </a:r>
          </a:p>
        </p:txBody>
      </p:sp>
      <p:sp>
        <p:nvSpPr>
          <p:cNvPr id="272" name="&quot;Mehran&quot;"/>
          <p:cNvSpPr/>
          <p:nvPr/>
        </p:nvSpPr>
        <p:spPr>
          <a:xfrm>
            <a:off x="12571458" y="10137194"/>
            <a:ext cx="264668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"Mehran"</a:t>
            </a:r>
          </a:p>
        </p:txBody>
      </p:sp>
      <p:sp>
        <p:nvSpPr>
          <p:cNvPr id="273" name="&quot;867-5309&quot;"/>
          <p:cNvSpPr/>
          <p:nvPr/>
        </p:nvSpPr>
        <p:spPr>
          <a:xfrm>
            <a:off x="18320488" y="8489784"/>
            <a:ext cx="329057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"867-5309"</a:t>
            </a:r>
          </a:p>
        </p:txBody>
      </p:sp>
      <p:sp>
        <p:nvSpPr>
          <p:cNvPr id="274" name="&quot;Anton&quot;"/>
          <p:cNvSpPr/>
          <p:nvPr/>
        </p:nvSpPr>
        <p:spPr>
          <a:xfrm>
            <a:off x="13222726" y="11192706"/>
            <a:ext cx="22072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"Anton"</a:t>
            </a:r>
          </a:p>
        </p:txBody>
      </p:sp>
      <p:sp>
        <p:nvSpPr>
          <p:cNvPr id="275" name="&quot;866-2233&quot;"/>
          <p:cNvSpPr/>
          <p:nvPr/>
        </p:nvSpPr>
        <p:spPr>
          <a:xfrm>
            <a:off x="18384664" y="9425987"/>
            <a:ext cx="32905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"866-2233"</a:t>
            </a:r>
          </a:p>
        </p:txBody>
      </p:sp>
      <p:sp>
        <p:nvSpPr>
          <p:cNvPr id="276" name="&quot;685-6232&quot;"/>
          <p:cNvSpPr/>
          <p:nvPr/>
        </p:nvSpPr>
        <p:spPr>
          <a:xfrm>
            <a:off x="18798605" y="10362190"/>
            <a:ext cx="32905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"685-6232"</a:t>
            </a:r>
          </a:p>
        </p:txBody>
      </p:sp>
      <p:sp>
        <p:nvSpPr>
          <p:cNvPr id="277" name="&quot;488-0312&quot;"/>
          <p:cNvSpPr/>
          <p:nvPr/>
        </p:nvSpPr>
        <p:spPr>
          <a:xfrm>
            <a:off x="18629858" y="11248956"/>
            <a:ext cx="329057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"488-0312"</a:t>
            </a:r>
          </a:p>
        </p:txBody>
      </p:sp>
      <p:sp>
        <p:nvSpPr>
          <p:cNvPr id="278" name="Line"/>
          <p:cNvSpPr/>
          <p:nvPr/>
        </p:nvSpPr>
        <p:spPr>
          <a:xfrm>
            <a:off x="14940956" y="8730754"/>
            <a:ext cx="3469650" cy="1185006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9" name="Line"/>
          <p:cNvSpPr/>
          <p:nvPr/>
        </p:nvSpPr>
        <p:spPr>
          <a:xfrm flipV="1">
            <a:off x="16052317" y="8954800"/>
            <a:ext cx="2347194" cy="634194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80" name="Line"/>
          <p:cNvSpPr/>
          <p:nvPr/>
        </p:nvSpPr>
        <p:spPr>
          <a:xfrm>
            <a:off x="15335580" y="10531605"/>
            <a:ext cx="3416587" cy="252172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81" name="Line"/>
          <p:cNvSpPr/>
          <p:nvPr/>
        </p:nvSpPr>
        <p:spPr>
          <a:xfrm flipV="1">
            <a:off x="15448078" y="11640916"/>
            <a:ext cx="3077114" cy="43798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e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Sets</a:t>
            </a:r>
          </a:p>
        </p:txBody>
      </p:sp>
      <p:sp>
        <p:nvSpPr>
          <p:cNvPr id="284" name="set: a collection of elements with no duplicates."/>
          <p:cNvSpPr/>
          <p:nvPr/>
        </p:nvSpPr>
        <p:spPr>
          <a:xfrm>
            <a:off x="2206325" y="2566123"/>
            <a:ext cx="19971350" cy="115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01315" indent="-501315" algn="l">
              <a:buSzPct val="100000"/>
              <a:buChar char="•"/>
              <a:defRPr sz="7000"/>
            </a:pPr>
            <a:r>
              <a:rPr b="1">
                <a:latin typeface="+mn-lt"/>
                <a:ea typeface="+mn-ea"/>
                <a:cs typeface="+mn-cs"/>
                <a:sym typeface="Helvetica Neue"/>
              </a:rPr>
              <a:t>set</a:t>
            </a:r>
            <a:r>
              <a:t>: a collection of elements with no duplicates.</a:t>
            </a:r>
          </a:p>
        </p:txBody>
      </p:sp>
      <p:sp>
        <p:nvSpPr>
          <p:cNvPr id="285" name="Oval"/>
          <p:cNvSpPr/>
          <p:nvPr/>
        </p:nvSpPr>
        <p:spPr>
          <a:xfrm>
            <a:off x="8732872" y="8867331"/>
            <a:ext cx="6717268" cy="3633783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86" name="&quot;the&quot;"/>
          <p:cNvSpPr/>
          <p:nvPr/>
        </p:nvSpPr>
        <p:spPr>
          <a:xfrm>
            <a:off x="9879543" y="9135368"/>
            <a:ext cx="144272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"the"</a:t>
            </a:r>
          </a:p>
        </p:txBody>
      </p:sp>
      <p:sp>
        <p:nvSpPr>
          <p:cNvPr id="287" name="&quot;if&quot;"/>
          <p:cNvSpPr/>
          <p:nvPr/>
        </p:nvSpPr>
        <p:spPr>
          <a:xfrm>
            <a:off x="11326574" y="9557236"/>
            <a:ext cx="86614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"if"</a:t>
            </a:r>
          </a:p>
        </p:txBody>
      </p:sp>
      <p:sp>
        <p:nvSpPr>
          <p:cNvPr id="288" name="&quot;down&quot;"/>
          <p:cNvSpPr/>
          <p:nvPr/>
        </p:nvSpPr>
        <p:spPr>
          <a:xfrm>
            <a:off x="9136897" y="10261632"/>
            <a:ext cx="211328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"down"</a:t>
            </a:r>
          </a:p>
        </p:txBody>
      </p:sp>
      <p:sp>
        <p:nvSpPr>
          <p:cNvPr id="289" name="&quot;of&quot;"/>
          <p:cNvSpPr/>
          <p:nvPr/>
        </p:nvSpPr>
        <p:spPr>
          <a:xfrm>
            <a:off x="11439531" y="10261632"/>
            <a:ext cx="110172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"of"</a:t>
            </a:r>
          </a:p>
        </p:txBody>
      </p:sp>
      <p:sp>
        <p:nvSpPr>
          <p:cNvPr id="290" name="&quot;to&quot;"/>
          <p:cNvSpPr/>
          <p:nvPr/>
        </p:nvSpPr>
        <p:spPr>
          <a:xfrm>
            <a:off x="10137169" y="11219148"/>
            <a:ext cx="112522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"to"</a:t>
            </a:r>
          </a:p>
        </p:txBody>
      </p:sp>
      <p:sp>
        <p:nvSpPr>
          <p:cNvPr id="291" name="&quot;from&quot;"/>
          <p:cNvSpPr/>
          <p:nvPr/>
        </p:nvSpPr>
        <p:spPr>
          <a:xfrm>
            <a:off x="11181868" y="11149276"/>
            <a:ext cx="181927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"from"</a:t>
            </a:r>
          </a:p>
        </p:txBody>
      </p:sp>
      <p:sp>
        <p:nvSpPr>
          <p:cNvPr id="292" name="&quot;he&quot;"/>
          <p:cNvSpPr/>
          <p:nvPr/>
        </p:nvSpPr>
        <p:spPr>
          <a:xfrm>
            <a:off x="12364990" y="9376746"/>
            <a:ext cx="12547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"he"</a:t>
            </a:r>
          </a:p>
        </p:txBody>
      </p:sp>
      <p:sp>
        <p:nvSpPr>
          <p:cNvPr id="293" name="&quot;them&quot;"/>
          <p:cNvSpPr/>
          <p:nvPr/>
        </p:nvSpPr>
        <p:spPr>
          <a:xfrm>
            <a:off x="13040282" y="10516913"/>
            <a:ext cx="19716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"them"</a:t>
            </a:r>
          </a:p>
        </p:txBody>
      </p:sp>
      <p:sp>
        <p:nvSpPr>
          <p:cNvPr id="294" name="&quot;in&quot;"/>
          <p:cNvSpPr/>
          <p:nvPr/>
        </p:nvSpPr>
        <p:spPr>
          <a:xfrm>
            <a:off x="13123040" y="11387895"/>
            <a:ext cx="10426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"in"</a:t>
            </a:r>
          </a:p>
        </p:txBody>
      </p:sp>
      <p:sp>
        <p:nvSpPr>
          <p:cNvPr id="295" name="&quot;by&quot;"/>
          <p:cNvSpPr/>
          <p:nvPr/>
        </p:nvSpPr>
        <p:spPr>
          <a:xfrm>
            <a:off x="13797047" y="9826140"/>
            <a:ext cx="124269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"by"</a:t>
            </a:r>
          </a:p>
        </p:txBody>
      </p:sp>
      <p:sp>
        <p:nvSpPr>
          <p:cNvPr id="296" name="Operations include add, contains, and remove, and they are all fast…"/>
          <p:cNvSpPr/>
          <p:nvPr/>
        </p:nvSpPr>
        <p:spPr>
          <a:xfrm>
            <a:off x="1446845" y="3827974"/>
            <a:ext cx="21490309" cy="4408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7000"/>
            </a:pPr>
            <a:r>
              <a:t>Operations include </a:t>
            </a:r>
            <a:r>
              <a:rPr sz="6800">
                <a:latin typeface="Menlo"/>
                <a:ea typeface="Menlo"/>
                <a:cs typeface="Menlo"/>
                <a:sym typeface="Menlo"/>
              </a:rPr>
              <a:t>add</a:t>
            </a:r>
            <a:r>
              <a:t>, </a:t>
            </a:r>
            <a:r>
              <a:rPr sz="6800">
                <a:latin typeface="Menlo"/>
                <a:ea typeface="Menlo"/>
                <a:cs typeface="Menlo"/>
                <a:sym typeface="Menlo"/>
              </a:rPr>
              <a:t>contains</a:t>
            </a:r>
            <a:r>
              <a:t>, and </a:t>
            </a:r>
            <a:r>
              <a:rPr sz="6800">
                <a:latin typeface="Menlo"/>
                <a:ea typeface="Menlo"/>
                <a:cs typeface="Menlo"/>
                <a:sym typeface="Menlo"/>
              </a:rPr>
              <a:t>remove</a:t>
            </a:r>
            <a:r>
              <a:t>, and they are all fast</a:t>
            </a:r>
          </a:p>
          <a:p>
            <a:pPr>
              <a:defRPr sz="7000"/>
            </a:pPr>
          </a:p>
          <a:p>
            <a:pPr>
              <a:defRPr sz="7000"/>
            </a:pPr>
            <a:r>
              <a:t>Sets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do not</a:t>
            </a:r>
            <a:r>
              <a:t> have indexes</a:t>
            </a:r>
          </a:p>
        </p:txBody>
      </p:sp>
      <p:sp>
        <p:nvSpPr>
          <p:cNvPr id="297" name="set.contains(&quot;to&quot;)"/>
          <p:cNvSpPr/>
          <p:nvPr/>
        </p:nvSpPr>
        <p:spPr>
          <a:xfrm>
            <a:off x="1863401" y="9126158"/>
            <a:ext cx="697341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set.contains("to")</a:t>
            </a:r>
          </a:p>
        </p:txBody>
      </p:sp>
      <p:sp>
        <p:nvSpPr>
          <p:cNvPr id="298" name="set.contains(&quot;be&quot;)"/>
          <p:cNvSpPr/>
          <p:nvPr/>
        </p:nvSpPr>
        <p:spPr>
          <a:xfrm>
            <a:off x="1863400" y="11140066"/>
            <a:ext cx="697341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set.contains("be")</a:t>
            </a:r>
          </a:p>
        </p:txBody>
      </p:sp>
      <p:sp>
        <p:nvSpPr>
          <p:cNvPr id="299" name="Line"/>
          <p:cNvSpPr/>
          <p:nvPr/>
        </p:nvSpPr>
        <p:spPr>
          <a:xfrm>
            <a:off x="1383297" y="10646314"/>
            <a:ext cx="7287499" cy="1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00" name="Line"/>
          <p:cNvSpPr/>
          <p:nvPr/>
        </p:nvSpPr>
        <p:spPr>
          <a:xfrm>
            <a:off x="15713204" y="10646314"/>
            <a:ext cx="7287499" cy="1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01" name="true"/>
          <p:cNvSpPr/>
          <p:nvPr/>
        </p:nvSpPr>
        <p:spPr>
          <a:xfrm>
            <a:off x="18537679" y="9207560"/>
            <a:ext cx="163854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true</a:t>
            </a:r>
          </a:p>
        </p:txBody>
      </p:sp>
      <p:sp>
        <p:nvSpPr>
          <p:cNvPr id="302" name="false"/>
          <p:cNvSpPr/>
          <p:nvPr/>
        </p:nvSpPr>
        <p:spPr>
          <a:xfrm>
            <a:off x="18347147" y="11221468"/>
            <a:ext cx="201961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false</a:t>
            </a:r>
          </a:p>
        </p:txBody>
      </p:sp>
      <p:pic>
        <p:nvPicPr>
          <p:cNvPr id="303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81" r="7728" b="9207"/>
          <a:stretch>
            <a:fillRect/>
          </a:stretch>
        </p:blipFill>
        <p:spPr>
          <a:xfrm>
            <a:off x="907904" y="2643529"/>
            <a:ext cx="1006102" cy="1004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284" fill="norm" stroke="1" extrusionOk="0">
                <a:moveTo>
                  <a:pt x="15418" y="15"/>
                </a:moveTo>
                <a:cubicBezTo>
                  <a:pt x="12582" y="219"/>
                  <a:pt x="10454" y="2481"/>
                  <a:pt x="10690" y="5711"/>
                </a:cubicBezTo>
                <a:cubicBezTo>
                  <a:pt x="10843" y="7802"/>
                  <a:pt x="10545" y="8239"/>
                  <a:pt x="5426" y="13324"/>
                </a:cubicBezTo>
                <a:cubicBezTo>
                  <a:pt x="2441" y="16289"/>
                  <a:pt x="0" y="18984"/>
                  <a:pt x="0" y="19314"/>
                </a:cubicBezTo>
                <a:cubicBezTo>
                  <a:pt x="0" y="19645"/>
                  <a:pt x="317" y="20234"/>
                  <a:pt x="706" y="20618"/>
                </a:cubicBezTo>
                <a:cubicBezTo>
                  <a:pt x="1645" y="21547"/>
                  <a:pt x="2358" y="21496"/>
                  <a:pt x="3555" y="20425"/>
                </a:cubicBezTo>
                <a:cubicBezTo>
                  <a:pt x="4445" y="19628"/>
                  <a:pt x="4621" y="19628"/>
                  <a:pt x="5290" y="20425"/>
                </a:cubicBezTo>
                <a:cubicBezTo>
                  <a:pt x="5754" y="20978"/>
                  <a:pt x="6344" y="21265"/>
                  <a:pt x="6820" y="21283"/>
                </a:cubicBezTo>
                <a:cubicBezTo>
                  <a:pt x="7296" y="21300"/>
                  <a:pt x="7654" y="21046"/>
                  <a:pt x="7654" y="20509"/>
                </a:cubicBezTo>
                <a:cubicBezTo>
                  <a:pt x="7654" y="20067"/>
                  <a:pt x="7252" y="19371"/>
                  <a:pt x="6752" y="18961"/>
                </a:cubicBezTo>
                <a:cubicBezTo>
                  <a:pt x="6136" y="18454"/>
                  <a:pt x="6030" y="18026"/>
                  <a:pt x="6438" y="17623"/>
                </a:cubicBezTo>
                <a:cubicBezTo>
                  <a:pt x="6845" y="17220"/>
                  <a:pt x="7430" y="17378"/>
                  <a:pt x="8249" y="18111"/>
                </a:cubicBezTo>
                <a:cubicBezTo>
                  <a:pt x="9160" y="18926"/>
                  <a:pt x="9616" y="19022"/>
                  <a:pt x="10129" y="18515"/>
                </a:cubicBezTo>
                <a:cubicBezTo>
                  <a:pt x="10641" y="18008"/>
                  <a:pt x="10546" y="17550"/>
                  <a:pt x="9720" y="16647"/>
                </a:cubicBezTo>
                <a:cubicBezTo>
                  <a:pt x="8644" y="15470"/>
                  <a:pt x="8664" y="15417"/>
                  <a:pt x="11107" y="12954"/>
                </a:cubicBezTo>
                <a:cubicBezTo>
                  <a:pt x="13072" y="10973"/>
                  <a:pt x="13922" y="10500"/>
                  <a:pt x="15189" y="10683"/>
                </a:cubicBezTo>
                <a:cubicBezTo>
                  <a:pt x="19062" y="11241"/>
                  <a:pt x="21600" y="8060"/>
                  <a:pt x="21558" y="5021"/>
                </a:cubicBezTo>
                <a:cubicBezTo>
                  <a:pt x="21533" y="3197"/>
                  <a:pt x="20576" y="1424"/>
                  <a:pt x="18429" y="537"/>
                </a:cubicBezTo>
                <a:cubicBezTo>
                  <a:pt x="17386" y="105"/>
                  <a:pt x="16364" y="-53"/>
                  <a:pt x="15418" y="15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ets: Simple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Sets: Simple Example</a:t>
            </a:r>
          </a:p>
        </p:txBody>
      </p:sp>
      <p:sp>
        <p:nvSpPr>
          <p:cNvPr id="306" name="Set&lt;string&gt; friends;…"/>
          <p:cNvSpPr/>
          <p:nvPr/>
        </p:nvSpPr>
        <p:spPr>
          <a:xfrm>
            <a:off x="2028205" y="3873500"/>
            <a:ext cx="20327591" cy="5969001"/>
          </a:xfrm>
          <a:prstGeom prst="rect">
            <a:avLst/>
          </a:prstGeom>
          <a:ln w="889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Set&lt;string&gt; friends;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friends.add(</a:t>
            </a:r>
            <a:r>
              <a:rPr>
                <a:solidFill>
                  <a:srgbClr val="B4261A"/>
                </a:solidFill>
              </a:rPr>
              <a:t>"chris"</a:t>
            </a:r>
            <a:r>
              <a:t>);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friends.add(</a:t>
            </a:r>
            <a:r>
              <a:rPr>
                <a:solidFill>
                  <a:srgbClr val="B4261A"/>
                </a:solidFill>
              </a:rPr>
              <a:t>"anton"</a:t>
            </a:r>
            <a:r>
              <a:t>);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cout &lt;&lt; friends.contains(</a:t>
            </a:r>
            <a:r>
              <a:rPr>
                <a:solidFill>
                  <a:srgbClr val="B4261A"/>
                </a:solidFill>
              </a:rPr>
              <a:t>"voldemort"</a:t>
            </a:r>
            <a:r>
              <a:t>) &lt;&lt; endl;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for</a:t>
            </a:r>
            <a:r>
              <a:t>(string person : friends) {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    cout &lt;&lt; person &lt;&lt; endl;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et Essential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Set Essentials</a:t>
            </a:r>
          </a:p>
        </p:txBody>
      </p:sp>
      <p:graphicFrame>
        <p:nvGraphicFramePr>
          <p:cNvPr id="309" name="Table"/>
          <p:cNvGraphicFramePr/>
          <p:nvPr/>
        </p:nvGraphicFramePr>
        <p:xfrm>
          <a:off x="2830715" y="2550788"/>
          <a:ext cx="19572459" cy="415079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9559758"/>
              </a:tblGrid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int set.size()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Returns the number of elements in the set.</a:t>
                      </a:r>
                    </a:p>
                  </a:txBody>
                  <a:tcPr marL="0" marR="0" marT="0" marB="0" anchor="t" anchorCtr="0" horzOverflow="overflow"/>
                </a:tc>
              </a:tr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void set.add(value)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Adds the new value to the set (ignores it if the value is already in the set)</a:t>
                      </a:r>
                    </a:p>
                  </a:txBody>
                  <a:tcPr marL="0" marR="0" marT="0" marB="0" anchor="t" anchorCtr="0" horzOverflow="overflow"/>
                </a:tc>
              </a:tr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bool set.contains(value)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Returns </a:t>
                      </a:r>
                      <a:r>
                        <a:rPr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true</a:t>
                      </a:r>
                      <a:r>
                        <a:t> if the value is in the set, </a:t>
                      </a:r>
                      <a:r>
                        <a:rPr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false</a:t>
                      </a:r>
                      <a:r>
                        <a:t> otherwise.</a:t>
                      </a:r>
                    </a:p>
                  </a:txBody>
                  <a:tcPr marL="0" marR="0" marT="0" marB="0" anchor="t" anchorCtr="0" horzOverflow="overflow"/>
                </a:tc>
              </a:tr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void set.remove(value)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Removes the value if present in the set. Does not return the value.</a:t>
                      </a:r>
                    </a:p>
                  </a:txBody>
                  <a:tcPr marL="0" marR="0" marT="0" marB="0" anchor="t" anchorCtr="0" horzOverflow="overflow"/>
                </a:tc>
              </a:tr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bool set.isEmpty()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Returns </a:t>
                      </a:r>
                      <a:r>
                        <a:rPr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true</a:t>
                      </a:r>
                      <a:r>
                        <a:t> if the set is empty, </a:t>
                      </a:r>
                      <a:r>
                        <a:rPr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false</a:t>
                      </a:r>
                      <a:r>
                        <a:t> otherwise.</a:t>
                      </a:r>
                    </a:p>
                  </a:txBody>
                  <a:tcPr marL="0" marR="0" marT="0" marB="0" anchor="t" anchorCtr="0" horzOverflow="overflow"/>
                </a:tc>
              </a:tr>
            </a:tbl>
          </a:graphicData>
        </a:graphic>
      </p:graphicFrame>
      <p:sp>
        <p:nvSpPr>
          <p:cNvPr id="310" name="Sets also have other helpful methods. See the online docs for more."/>
          <p:cNvSpPr/>
          <p:nvPr/>
        </p:nvSpPr>
        <p:spPr>
          <a:xfrm>
            <a:off x="4285128" y="9892838"/>
            <a:ext cx="16246929" cy="160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Sets also have other helpful methods. See the online docs for more.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Looping Over a Se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Looping Over a Set</a:t>
            </a:r>
          </a:p>
        </p:txBody>
      </p:sp>
      <p:sp>
        <p:nvSpPr>
          <p:cNvPr id="313" name="for(type currElem : set) {…"/>
          <p:cNvSpPr/>
          <p:nvPr/>
        </p:nvSpPr>
        <p:spPr>
          <a:xfrm>
            <a:off x="3098651" y="2515171"/>
            <a:ext cx="16473984" cy="2667001"/>
          </a:xfrm>
          <a:prstGeom prst="rect">
            <a:avLst/>
          </a:prstGeom>
          <a:ln w="889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for</a:t>
            </a:r>
            <a:r>
              <a:t>(type currElem : set) {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    // process elements one at a time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314" name="for(int i=0; i &lt; set.size(); i++) {…"/>
          <p:cNvSpPr/>
          <p:nvPr/>
        </p:nvSpPr>
        <p:spPr>
          <a:xfrm>
            <a:off x="1178098" y="9129473"/>
            <a:ext cx="15430726" cy="3492501"/>
          </a:xfrm>
          <a:prstGeom prst="rect">
            <a:avLst/>
          </a:prstGeom>
          <a:ln w="889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433FF"/>
                </a:solidFill>
              </a:rPr>
              <a:t>for</a:t>
            </a:r>
            <a:r>
              <a:t>(int i=0; i &lt; set.size(); i++) {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    // does not work, no index!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    cout &lt;&lt; set[i];</a:t>
            </a:r>
          </a:p>
          <a:p>
            <a:pPr algn="l" defTabSz="457200">
              <a:tabLst>
                <a:tab pos="558800" algn="l"/>
              </a:tabLst>
              <a:defRPr sz="5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grpSp>
        <p:nvGrpSpPr>
          <p:cNvPr id="317" name="Group"/>
          <p:cNvGrpSpPr/>
          <p:nvPr/>
        </p:nvGrpSpPr>
        <p:grpSpPr>
          <a:xfrm>
            <a:off x="4005992" y="6713397"/>
            <a:ext cx="16372016" cy="884850"/>
            <a:chOff x="0" y="0"/>
            <a:chExt cx="16372014" cy="884849"/>
          </a:xfrm>
        </p:grpSpPr>
        <p:sp>
          <p:nvSpPr>
            <p:cNvPr id="315" name="can't use a normal for loop and get each element [i]"/>
            <p:cNvSpPr/>
            <p:nvPr/>
          </p:nvSpPr>
          <p:spPr>
            <a:xfrm>
              <a:off x="185208" y="-1"/>
              <a:ext cx="16001599" cy="8661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can't use a normal </a:t>
              </a:r>
              <a:r>
                <a:rPr>
                  <a:latin typeface="Courier"/>
                  <a:ea typeface="Courier"/>
                  <a:cs typeface="Courier"/>
                  <a:sym typeface="Courier"/>
                </a:rPr>
                <a:t>for</a:t>
              </a:r>
              <a:r>
                <a:t> loop and get each </a:t>
              </a:r>
              <a:r>
                <a:rPr>
                  <a:latin typeface="Courier"/>
                  <a:ea typeface="Courier"/>
                  <a:cs typeface="Courier"/>
                  <a:sym typeface="Courier"/>
                </a:rPr>
                <a:t>element [i]</a:t>
              </a:r>
            </a:p>
          </p:txBody>
        </p:sp>
        <p:sp>
          <p:nvSpPr>
            <p:cNvPr id="316" name="Rounded Rectangle"/>
            <p:cNvSpPr/>
            <p:nvPr/>
          </p:nvSpPr>
          <p:spPr>
            <a:xfrm>
              <a:off x="0" y="23094"/>
              <a:ext cx="16372015" cy="861755"/>
            </a:xfrm>
            <a:prstGeom prst="roundRect">
              <a:avLst>
                <a:gd name="adj" fmla="val 22106"/>
              </a:avLst>
            </a:prstGeom>
            <a:solidFill>
              <a:srgbClr val="7F0325">
                <a:alpha val="2499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pic>
        <p:nvPicPr>
          <p:cNvPr id="31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65671" y="8399665"/>
            <a:ext cx="6502401" cy="4876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7" grpId="1"/>
      <p:bldP build="whole" bldLvl="1" animBg="1" rev="0" advAuto="0" spid="318" grpId="3"/>
      <p:bldP build="whole" bldLvl="1" animBg="1" rev="0" advAuto="0" spid="314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ypes of Set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Types of Sets</a:t>
            </a:r>
          </a:p>
        </p:txBody>
      </p:sp>
      <p:sp>
        <p:nvSpPr>
          <p:cNvPr id="321" name="Set"/>
          <p:cNvSpPr/>
          <p:nvPr/>
        </p:nvSpPr>
        <p:spPr>
          <a:xfrm>
            <a:off x="5711646" y="2733429"/>
            <a:ext cx="1710882" cy="141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700"/>
            </a:lvl1pPr>
          </a:lstStyle>
          <a:p>
            <a:pPr/>
            <a:r>
              <a:t>Set</a:t>
            </a:r>
          </a:p>
        </p:txBody>
      </p:sp>
      <p:sp>
        <p:nvSpPr>
          <p:cNvPr id="322" name="HashSet"/>
          <p:cNvSpPr/>
          <p:nvPr/>
        </p:nvSpPr>
        <p:spPr>
          <a:xfrm>
            <a:off x="15737934" y="2733429"/>
            <a:ext cx="4186963" cy="141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700"/>
            </a:lvl1pPr>
          </a:lstStyle>
          <a:p>
            <a:pPr/>
            <a:r>
              <a:t>HashSet</a:t>
            </a:r>
          </a:p>
        </p:txBody>
      </p:sp>
      <p:sp>
        <p:nvSpPr>
          <p:cNvPr id="323" name="Iterate over elements in sorted order…"/>
          <p:cNvSpPr/>
          <p:nvPr/>
        </p:nvSpPr>
        <p:spPr>
          <a:xfrm>
            <a:off x="2791638" y="4479276"/>
            <a:ext cx="7550898" cy="8332564"/>
          </a:xfrm>
          <a:prstGeom prst="roundRect">
            <a:avLst>
              <a:gd name="adj" fmla="val 12464"/>
            </a:avLst>
          </a:prstGeom>
          <a:solidFill>
            <a:srgbClr val="FFFFFF"/>
          </a:solidFill>
          <a:ln w="1270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Iterate over elements in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sorted</a:t>
            </a:r>
            <a:r>
              <a:t> order</a:t>
            </a:r>
          </a:p>
          <a:p>
            <a:pPr/>
          </a:p>
          <a:p>
            <a:pPr>
              <a:defRPr>
                <a:latin typeface="DJB Vintage Find"/>
                <a:ea typeface="DJB Vintage Find"/>
                <a:cs typeface="DJB Vintage Find"/>
                <a:sym typeface="DJB Vintage Find"/>
              </a:defRPr>
            </a:pPr>
            <a:r>
              <a:t>Really fast!</a:t>
            </a:r>
          </a:p>
          <a:p>
            <a:pPr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O(log n) per retrieval</a:t>
            </a:r>
          </a:p>
          <a:p>
            <a:pPr/>
          </a:p>
          <a:p>
            <a:pPr/>
            <a:r>
              <a:t>Implemented using a "binary search tree"</a:t>
            </a:r>
          </a:p>
        </p:txBody>
      </p:sp>
      <p:sp>
        <p:nvSpPr>
          <p:cNvPr id="324" name="Iterate over elements in unsorted (jumbled) order…"/>
          <p:cNvSpPr/>
          <p:nvPr/>
        </p:nvSpPr>
        <p:spPr>
          <a:xfrm>
            <a:off x="14055966" y="4479276"/>
            <a:ext cx="7550899" cy="8332564"/>
          </a:xfrm>
          <a:prstGeom prst="roundRect">
            <a:avLst>
              <a:gd name="adj" fmla="val 12464"/>
            </a:avLst>
          </a:prstGeom>
          <a:solidFill>
            <a:srgbClr val="FFFFFF"/>
          </a:solidFill>
          <a:ln w="1270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Iterate over elements in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unsorted (jumbled)</a:t>
            </a:r>
            <a:r>
              <a:t> order</a:t>
            </a:r>
          </a:p>
          <a:p>
            <a:pPr/>
          </a:p>
          <a:p>
            <a:pPr>
              <a:defRPr>
                <a:latin typeface="DJB Vintage Find"/>
                <a:ea typeface="DJB Vintage Find"/>
                <a:cs typeface="DJB Vintage Find"/>
                <a:sym typeface="DJB Vintage Find"/>
              </a:defRPr>
            </a:pPr>
            <a:r>
              <a:t>Really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,</a:t>
            </a:r>
            <a:r>
              <a:t> ridiculously fast!</a:t>
            </a:r>
          </a:p>
          <a:p>
            <a:pPr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O(1) per retrieval</a:t>
            </a:r>
          </a:p>
          <a:p>
            <a:pPr>
              <a:defRPr>
                <a:latin typeface="Courier"/>
                <a:ea typeface="Courier"/>
                <a:cs typeface="Courier"/>
                <a:sym typeface="Courier"/>
              </a:defRPr>
            </a:pPr>
          </a:p>
          <a:p>
            <a:pPr/>
            <a:r>
              <a:t>Implemented using a "hash table"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et Operand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Set Operands</a:t>
            </a:r>
          </a:p>
        </p:txBody>
      </p:sp>
      <p:graphicFrame>
        <p:nvGraphicFramePr>
          <p:cNvPr id="327" name="Table"/>
          <p:cNvGraphicFramePr/>
          <p:nvPr/>
        </p:nvGraphicFramePr>
        <p:xfrm>
          <a:off x="2971338" y="4744504"/>
          <a:ext cx="19572459" cy="415079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9559758"/>
              </a:tblGrid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s1 == s2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 true if the sets contain exactly the same elements</a:t>
                      </a:r>
                    </a:p>
                  </a:txBody>
                  <a:tcPr marL="0" marR="0" marT="0" marB="0" anchor="t" anchorCtr="0" horzOverflow="overflow"/>
                </a:tc>
              </a:tr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s1 != s2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 true if the sets don't contain the same elements</a:t>
                      </a:r>
                    </a:p>
                  </a:txBody>
                  <a:tcPr marL="0" marR="0" marT="0" marB="0" anchor="t" anchorCtr="0" horzOverflow="overflow"/>
                </a:tc>
              </a:tr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s1 + s2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 returns the union of s1 and s2 (all elements in both)</a:t>
                      </a:r>
                    </a:p>
                  </a:txBody>
                  <a:tcPr marL="0" marR="0" marT="0" marB="0" anchor="t" anchorCtr="0" horzOverflow="overflow"/>
                </a:tc>
              </a:tr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s1 * s2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 returns intersection of s1 and s2 (elements must be in both)</a:t>
                      </a:r>
                    </a:p>
                  </a:txBody>
                  <a:tcPr marL="0" marR="0" marT="0" marB="0" anchor="t" anchorCtr="0" horzOverflow="overflow"/>
                </a:tc>
              </a:tr>
              <a:tr h="827618">
                <a:tc>
                  <a:txBody>
                    <a:bodyPr/>
                    <a:lstStyle/>
                    <a:p>
                      <a:pPr indent="228600" algn="l">
                        <a:defRPr b="1" sz="41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s1 - s2</a:t>
                      </a:r>
                    </a:p>
                    <a:p>
                      <a:pPr indent="228600" algn="l">
                        <a:defRPr sz="4100">
                          <a:sym typeface="Helvetica Neue Light"/>
                        </a:defRPr>
                      </a:pPr>
                      <a:r>
                        <a:t>    returns difference of s1, s2 (elements in s1 but not s2)</a:t>
                      </a:r>
                    </a:p>
                  </a:txBody>
                  <a:tcPr marL="0" marR="0" marT="0" marB="0" anchor="t" anchorCtr="0" horzOverflow="overflow"/>
                </a:tc>
              </a:tr>
            </a:tbl>
          </a:graphicData>
        </a:graphic>
      </p:graphicFrame>
      <p:sp>
        <p:nvSpPr>
          <p:cNvPr id="328" name="Sets can be compared, combined, etc."/>
          <p:cNvSpPr/>
          <p:nvPr/>
        </p:nvSpPr>
        <p:spPr>
          <a:xfrm>
            <a:off x="4627753" y="2693886"/>
            <a:ext cx="16246929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Sets can be compared, combined, etc.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Count Unique Word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Count Unique Words</a:t>
            </a:r>
          </a:p>
        </p:txBody>
      </p:sp>
      <p:pic>
        <p:nvPicPr>
          <p:cNvPr id="33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10450" y="2901906"/>
            <a:ext cx="9563100" cy="9105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M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Maps</a:t>
            </a:r>
          </a:p>
        </p:txBody>
      </p:sp>
      <p:sp>
        <p:nvSpPr>
          <p:cNvPr id="334" name="map: A collection of pairs (k, v), sometimes called key/value pairs, where v can be found quickly if you know k."/>
          <p:cNvSpPr/>
          <p:nvPr/>
        </p:nvSpPr>
        <p:spPr>
          <a:xfrm>
            <a:off x="1778395" y="2616542"/>
            <a:ext cx="20827210" cy="162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rPr b="1">
                <a:latin typeface="+mn-lt"/>
                <a:ea typeface="+mn-ea"/>
                <a:cs typeface="+mn-cs"/>
                <a:sym typeface="Helvetica Neue"/>
              </a:rPr>
              <a:t>map</a:t>
            </a:r>
            <a:r>
              <a:t>: A collection of pairs (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k</a:t>
            </a:r>
            <a:r>
              <a:t>,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v</a:t>
            </a:r>
            <a:r>
              <a:t>), sometimes called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key/value</a:t>
            </a:r>
            <a:r>
              <a:t> pairs, where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v</a:t>
            </a:r>
            <a:r>
              <a:t> can be found quickly if you know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k</a:t>
            </a:r>
            <a:r>
              <a:t>.</a:t>
            </a:r>
          </a:p>
        </p:txBody>
      </p:sp>
      <p:sp>
        <p:nvSpPr>
          <p:cNvPr id="335" name="a.k.a. dictionary, associative array, hash"/>
          <p:cNvSpPr/>
          <p:nvPr/>
        </p:nvSpPr>
        <p:spPr>
          <a:xfrm>
            <a:off x="6758622" y="4747935"/>
            <a:ext cx="1086675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a.k.a. dictionary, associative array, hash</a:t>
            </a:r>
          </a:p>
        </p:txBody>
      </p:sp>
      <p:sp>
        <p:nvSpPr>
          <p:cNvPr id="336" name="a generalization of an array, where the &quot;indexes&quot; need not be ints."/>
          <p:cNvSpPr/>
          <p:nvPr/>
        </p:nvSpPr>
        <p:spPr>
          <a:xfrm>
            <a:off x="3617956" y="6435409"/>
            <a:ext cx="1793557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 generalization of an array, where the "indexes" need not be ints.</a:t>
            </a:r>
          </a:p>
        </p:txBody>
      </p:sp>
      <p:sp>
        <p:nvSpPr>
          <p:cNvPr id="337" name="Oval"/>
          <p:cNvSpPr/>
          <p:nvPr/>
        </p:nvSpPr>
        <p:spPr>
          <a:xfrm>
            <a:off x="6790633" y="8154634"/>
            <a:ext cx="5163318" cy="512012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38" name="Oval"/>
          <p:cNvSpPr/>
          <p:nvPr/>
        </p:nvSpPr>
        <p:spPr>
          <a:xfrm>
            <a:off x="12430049" y="8154634"/>
            <a:ext cx="5163318" cy="512012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39" name="&quot;Chris&quot;"/>
          <p:cNvSpPr/>
          <p:nvPr/>
        </p:nvSpPr>
        <p:spPr>
          <a:xfrm>
            <a:off x="7943148" y="8803462"/>
            <a:ext cx="19951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"Chris"</a:t>
            </a:r>
          </a:p>
        </p:txBody>
      </p:sp>
      <p:sp>
        <p:nvSpPr>
          <p:cNvPr id="340" name="&quot;Jenny&quot;"/>
          <p:cNvSpPr/>
          <p:nvPr/>
        </p:nvSpPr>
        <p:spPr>
          <a:xfrm>
            <a:off x="8840449" y="9766710"/>
            <a:ext cx="22072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"Jenny"</a:t>
            </a:r>
          </a:p>
        </p:txBody>
      </p:sp>
      <p:sp>
        <p:nvSpPr>
          <p:cNvPr id="341" name="&quot;Mehran&quot;"/>
          <p:cNvSpPr/>
          <p:nvPr/>
        </p:nvSpPr>
        <p:spPr>
          <a:xfrm>
            <a:off x="7617393" y="10729958"/>
            <a:ext cx="264668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"Mehran"</a:t>
            </a:r>
          </a:p>
        </p:txBody>
      </p:sp>
      <p:sp>
        <p:nvSpPr>
          <p:cNvPr id="342" name="&quot;867-5309&quot;"/>
          <p:cNvSpPr/>
          <p:nvPr/>
        </p:nvSpPr>
        <p:spPr>
          <a:xfrm>
            <a:off x="13366423" y="9082548"/>
            <a:ext cx="329057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"867-5309"</a:t>
            </a:r>
          </a:p>
        </p:txBody>
      </p:sp>
      <p:sp>
        <p:nvSpPr>
          <p:cNvPr id="343" name="&quot;Anton&quot;"/>
          <p:cNvSpPr/>
          <p:nvPr/>
        </p:nvSpPr>
        <p:spPr>
          <a:xfrm>
            <a:off x="8268661" y="11785470"/>
            <a:ext cx="22072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"Anton"</a:t>
            </a:r>
          </a:p>
        </p:txBody>
      </p:sp>
      <p:sp>
        <p:nvSpPr>
          <p:cNvPr id="344" name="&quot;866-2233&quot;"/>
          <p:cNvSpPr/>
          <p:nvPr/>
        </p:nvSpPr>
        <p:spPr>
          <a:xfrm>
            <a:off x="13430599" y="10018751"/>
            <a:ext cx="32905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"866-2233"</a:t>
            </a:r>
          </a:p>
        </p:txBody>
      </p:sp>
      <p:sp>
        <p:nvSpPr>
          <p:cNvPr id="345" name="&quot;685-6232&quot;"/>
          <p:cNvSpPr/>
          <p:nvPr/>
        </p:nvSpPr>
        <p:spPr>
          <a:xfrm>
            <a:off x="13844540" y="10954954"/>
            <a:ext cx="329057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"685-6232"</a:t>
            </a:r>
          </a:p>
        </p:txBody>
      </p:sp>
      <p:sp>
        <p:nvSpPr>
          <p:cNvPr id="346" name="&quot;488-0312&quot;"/>
          <p:cNvSpPr/>
          <p:nvPr/>
        </p:nvSpPr>
        <p:spPr>
          <a:xfrm>
            <a:off x="13675793" y="11841720"/>
            <a:ext cx="329057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"488-0312"</a:t>
            </a:r>
          </a:p>
        </p:txBody>
      </p:sp>
      <p:sp>
        <p:nvSpPr>
          <p:cNvPr id="347" name="Line"/>
          <p:cNvSpPr/>
          <p:nvPr/>
        </p:nvSpPr>
        <p:spPr>
          <a:xfrm>
            <a:off x="9986891" y="9323518"/>
            <a:ext cx="3469650" cy="1185006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8" name="Line"/>
          <p:cNvSpPr/>
          <p:nvPr/>
        </p:nvSpPr>
        <p:spPr>
          <a:xfrm flipV="1">
            <a:off x="11098252" y="9547564"/>
            <a:ext cx="2347194" cy="634194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9" name="Line"/>
          <p:cNvSpPr/>
          <p:nvPr/>
        </p:nvSpPr>
        <p:spPr>
          <a:xfrm>
            <a:off x="10381515" y="11124369"/>
            <a:ext cx="3416587" cy="252172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0" name="Line"/>
          <p:cNvSpPr/>
          <p:nvPr/>
        </p:nvSpPr>
        <p:spPr>
          <a:xfrm flipV="1">
            <a:off x="10494012" y="12233680"/>
            <a:ext cx="3077115" cy="43798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51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81" r="7728" b="9207"/>
          <a:stretch>
            <a:fillRect/>
          </a:stretch>
        </p:blipFill>
        <p:spPr>
          <a:xfrm>
            <a:off x="767281" y="2516036"/>
            <a:ext cx="1006102" cy="1004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284" fill="norm" stroke="1" extrusionOk="0">
                <a:moveTo>
                  <a:pt x="15418" y="15"/>
                </a:moveTo>
                <a:cubicBezTo>
                  <a:pt x="12582" y="219"/>
                  <a:pt x="10454" y="2481"/>
                  <a:pt x="10690" y="5711"/>
                </a:cubicBezTo>
                <a:cubicBezTo>
                  <a:pt x="10843" y="7802"/>
                  <a:pt x="10545" y="8239"/>
                  <a:pt x="5426" y="13324"/>
                </a:cubicBezTo>
                <a:cubicBezTo>
                  <a:pt x="2441" y="16289"/>
                  <a:pt x="0" y="18984"/>
                  <a:pt x="0" y="19314"/>
                </a:cubicBezTo>
                <a:cubicBezTo>
                  <a:pt x="0" y="19645"/>
                  <a:pt x="317" y="20234"/>
                  <a:pt x="706" y="20618"/>
                </a:cubicBezTo>
                <a:cubicBezTo>
                  <a:pt x="1645" y="21547"/>
                  <a:pt x="2358" y="21496"/>
                  <a:pt x="3555" y="20425"/>
                </a:cubicBezTo>
                <a:cubicBezTo>
                  <a:pt x="4445" y="19628"/>
                  <a:pt x="4621" y="19628"/>
                  <a:pt x="5290" y="20425"/>
                </a:cubicBezTo>
                <a:cubicBezTo>
                  <a:pt x="5754" y="20978"/>
                  <a:pt x="6344" y="21265"/>
                  <a:pt x="6820" y="21283"/>
                </a:cubicBezTo>
                <a:cubicBezTo>
                  <a:pt x="7296" y="21300"/>
                  <a:pt x="7654" y="21046"/>
                  <a:pt x="7654" y="20509"/>
                </a:cubicBezTo>
                <a:cubicBezTo>
                  <a:pt x="7654" y="20067"/>
                  <a:pt x="7252" y="19371"/>
                  <a:pt x="6752" y="18961"/>
                </a:cubicBezTo>
                <a:cubicBezTo>
                  <a:pt x="6136" y="18454"/>
                  <a:pt x="6030" y="18026"/>
                  <a:pt x="6438" y="17623"/>
                </a:cubicBezTo>
                <a:cubicBezTo>
                  <a:pt x="6845" y="17220"/>
                  <a:pt x="7430" y="17378"/>
                  <a:pt x="8249" y="18111"/>
                </a:cubicBezTo>
                <a:cubicBezTo>
                  <a:pt x="9160" y="18926"/>
                  <a:pt x="9616" y="19022"/>
                  <a:pt x="10129" y="18515"/>
                </a:cubicBezTo>
                <a:cubicBezTo>
                  <a:pt x="10641" y="18008"/>
                  <a:pt x="10546" y="17550"/>
                  <a:pt x="9720" y="16647"/>
                </a:cubicBezTo>
                <a:cubicBezTo>
                  <a:pt x="8644" y="15470"/>
                  <a:pt x="8664" y="15417"/>
                  <a:pt x="11107" y="12954"/>
                </a:cubicBezTo>
                <a:cubicBezTo>
                  <a:pt x="13072" y="10973"/>
                  <a:pt x="13922" y="10500"/>
                  <a:pt x="15189" y="10683"/>
                </a:cubicBezTo>
                <a:cubicBezTo>
                  <a:pt x="19062" y="11241"/>
                  <a:pt x="21600" y="8060"/>
                  <a:pt x="21558" y="5021"/>
                </a:cubicBezTo>
                <a:cubicBezTo>
                  <a:pt x="21533" y="3197"/>
                  <a:pt x="20576" y="1424"/>
                  <a:pt x="18429" y="537"/>
                </a:cubicBezTo>
                <a:cubicBezTo>
                  <a:pt x="17386" y="105"/>
                  <a:pt x="16364" y="-53"/>
                  <a:pt x="15418" y="15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9" grpId="3"/>
      <p:bldP build="whole" bldLvl="1" animBg="1" rev="0" advAuto="0" spid="347" grpId="1"/>
      <p:bldP build="whole" bldLvl="1" animBg="1" rev="0" advAuto="0" spid="348" grpId="2"/>
      <p:bldP build="whole" bldLvl="1" animBg="1" rev="0" advAuto="0" spid="350" grpId="4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Using M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Using Maps</a:t>
            </a:r>
          </a:p>
        </p:txBody>
      </p:sp>
      <p:sp>
        <p:nvSpPr>
          <p:cNvPr id="354" name="A map allows you to get from one half of a pair to the other."/>
          <p:cNvSpPr/>
          <p:nvPr/>
        </p:nvSpPr>
        <p:spPr>
          <a:xfrm>
            <a:off x="567280" y="2226535"/>
            <a:ext cx="23249440" cy="1155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A map allows you to get from one half of a pair to the other.</a:t>
            </a:r>
          </a:p>
        </p:txBody>
      </p:sp>
      <p:sp>
        <p:nvSpPr>
          <p:cNvPr id="355" name="store an association from &quot;Jenny&quot; to &quot;867-5309&quot;"/>
          <p:cNvSpPr/>
          <p:nvPr/>
        </p:nvSpPr>
        <p:spPr>
          <a:xfrm>
            <a:off x="4209287" y="4009987"/>
            <a:ext cx="15965425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store an association from "Jenny" to "867-5309"</a:t>
            </a:r>
          </a:p>
        </p:txBody>
      </p:sp>
      <p:sp>
        <p:nvSpPr>
          <p:cNvPr id="356" name="Map"/>
          <p:cNvSpPr/>
          <p:nvPr/>
        </p:nvSpPr>
        <p:spPr>
          <a:xfrm>
            <a:off x="15300672" y="6929122"/>
            <a:ext cx="2671937" cy="2649588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Map</a:t>
            </a:r>
          </a:p>
        </p:txBody>
      </p:sp>
      <p:sp>
        <p:nvSpPr>
          <p:cNvPr id="357" name="//     key         value…"/>
          <p:cNvSpPr/>
          <p:nvPr/>
        </p:nvSpPr>
        <p:spPr>
          <a:xfrm>
            <a:off x="3858084" y="5644724"/>
            <a:ext cx="11927224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//     key         value</a:t>
            </a:r>
          </a:p>
          <a:p>
            <a:pPr algn="l"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// m["Jenny"] = "867-5309"; or</a:t>
            </a:r>
          </a:p>
          <a:p>
            <a:pPr algn="l"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m.put("Jenny", "867-5309");</a:t>
            </a:r>
          </a:p>
        </p:txBody>
      </p:sp>
      <p:sp>
        <p:nvSpPr>
          <p:cNvPr id="358" name="Line"/>
          <p:cNvSpPr/>
          <p:nvPr/>
        </p:nvSpPr>
        <p:spPr>
          <a:xfrm>
            <a:off x="14010307" y="12334623"/>
            <a:ext cx="1238183" cy="1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59" name="What is Jenny's number?"/>
          <p:cNvSpPr/>
          <p:nvPr/>
        </p:nvSpPr>
        <p:spPr>
          <a:xfrm>
            <a:off x="6805313" y="9930648"/>
            <a:ext cx="8439913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What is Jenny's number?</a:t>
            </a:r>
          </a:p>
        </p:txBody>
      </p:sp>
      <p:sp>
        <p:nvSpPr>
          <p:cNvPr id="360" name="// string ph = m[&quot;Jenny&quot;] or…"/>
          <p:cNvSpPr/>
          <p:nvPr/>
        </p:nvSpPr>
        <p:spPr>
          <a:xfrm>
            <a:off x="4478156" y="11035992"/>
            <a:ext cx="11165099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// string ph = m["Jenny"] or</a:t>
            </a:r>
          </a:p>
          <a:p>
            <a:pPr algn="l"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string ph = m.get("Jenny")</a:t>
            </a:r>
          </a:p>
          <a:p>
            <a:pPr algn="l"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t>"206-685-2181"</a:t>
            </a:r>
          </a:p>
        </p:txBody>
      </p:sp>
      <p:sp>
        <p:nvSpPr>
          <p:cNvPr id="361" name="Map"/>
          <p:cNvSpPr/>
          <p:nvPr/>
        </p:nvSpPr>
        <p:spPr>
          <a:xfrm>
            <a:off x="15214018" y="10904998"/>
            <a:ext cx="2671938" cy="2649588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Map</a:t>
            </a:r>
          </a:p>
        </p:txBody>
      </p:sp>
      <p:sp>
        <p:nvSpPr>
          <p:cNvPr id="362" name="Line"/>
          <p:cNvSpPr/>
          <p:nvPr/>
        </p:nvSpPr>
        <p:spPr>
          <a:xfrm>
            <a:off x="4103364" y="8380916"/>
            <a:ext cx="11145125" cy="1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63" name="Line"/>
          <p:cNvSpPr/>
          <p:nvPr/>
        </p:nvSpPr>
        <p:spPr>
          <a:xfrm flipH="1">
            <a:off x="9958174" y="13168805"/>
            <a:ext cx="5659494" cy="1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1" grpId="4"/>
      <p:bldP build="whole" bldLvl="1" animBg="1" rev="0" advAuto="0" spid="358" grpId="3"/>
      <p:bldP build="whole" bldLvl="1" animBg="1" rev="0" advAuto="0" spid="363" grpId="5"/>
      <p:bldP build="whole" bldLvl="1" animBg="1" rev="0" advAuto="0" spid="359" grpId="1"/>
      <p:bldP build="whole" bldLvl="1" animBg="1" rev="0" advAuto="0" spid="360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Maps are Everywher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Maps are Everywhere</a:t>
            </a:r>
          </a:p>
        </p:txBody>
      </p:sp>
      <p:sp>
        <p:nvSpPr>
          <p:cNvPr id="366" name="key = title, value = article"/>
          <p:cNvSpPr/>
          <p:nvPr/>
        </p:nvSpPr>
        <p:spPr>
          <a:xfrm>
            <a:off x="7426706" y="2033533"/>
            <a:ext cx="9530589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key = title, value = article</a:t>
            </a:r>
          </a:p>
        </p:txBody>
      </p:sp>
      <p:grpSp>
        <p:nvGrpSpPr>
          <p:cNvPr id="373" name="Group"/>
          <p:cNvGrpSpPr/>
          <p:nvPr/>
        </p:nvGrpSpPr>
        <p:grpSpPr>
          <a:xfrm>
            <a:off x="3240917" y="3704694"/>
            <a:ext cx="17902166" cy="7992761"/>
            <a:chOff x="0" y="0"/>
            <a:chExt cx="17902165" cy="7992760"/>
          </a:xfrm>
        </p:grpSpPr>
        <p:sp>
          <p:nvSpPr>
            <p:cNvPr id="367" name="key:…"/>
            <p:cNvSpPr/>
            <p:nvPr/>
          </p:nvSpPr>
          <p:spPr>
            <a:xfrm>
              <a:off x="0" y="0"/>
              <a:ext cx="7790945" cy="7992761"/>
            </a:xfrm>
            <a:prstGeom prst="roundRect">
              <a:avLst>
                <a:gd name="adj" fmla="val 11246"/>
              </a:avLst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/>
              <a:r>
                <a:t>key:</a:t>
              </a:r>
            </a:p>
            <a:p>
              <a:pPr algn="l"/>
              <a:r>
                <a:t>"Yosemite National Park"</a:t>
              </a:r>
            </a:p>
            <a:p>
              <a:pPr algn="l"/>
            </a:p>
            <a:p>
              <a:pPr algn="l"/>
              <a:r>
                <a:t>    value:</a:t>
              </a:r>
            </a:p>
          </p:txBody>
        </p:sp>
        <p:pic>
          <p:nvPicPr>
            <p:cNvPr id="368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58169" y="3221053"/>
              <a:ext cx="7274606" cy="4136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9" name="Line"/>
            <p:cNvSpPr/>
            <p:nvPr/>
          </p:nvSpPr>
          <p:spPr>
            <a:xfrm>
              <a:off x="212296" y="2029363"/>
              <a:ext cx="7366353" cy="1"/>
            </a:xfrm>
            <a:prstGeom prst="line">
              <a:avLst/>
            </a:prstGeom>
            <a:noFill/>
            <a:ln w="254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370" name="key:…"/>
            <p:cNvSpPr/>
            <p:nvPr/>
          </p:nvSpPr>
          <p:spPr>
            <a:xfrm>
              <a:off x="10111220" y="0"/>
              <a:ext cx="7790946" cy="7992761"/>
            </a:xfrm>
            <a:prstGeom prst="roundRect">
              <a:avLst>
                <a:gd name="adj" fmla="val 11246"/>
              </a:avLst>
            </a:prstGeom>
            <a:solidFill>
              <a:srgbClr val="FFFFFF"/>
            </a:solidFill>
            <a:ln w="63500" cap="flat">
              <a:solidFill>
                <a:srgbClr val="7F0325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/>
              <a:r>
                <a:t>key:</a:t>
              </a:r>
            </a:p>
            <a:p>
              <a:pPr algn="l"/>
              <a:r>
                <a:t>"Mariana Trench"</a:t>
              </a:r>
            </a:p>
            <a:p>
              <a:pPr algn="l"/>
            </a:p>
            <a:p>
              <a:pPr algn="l"/>
              <a:r>
                <a:t>    value:</a:t>
              </a:r>
            </a:p>
          </p:txBody>
        </p:sp>
        <p:sp>
          <p:nvSpPr>
            <p:cNvPr id="371" name="Line"/>
            <p:cNvSpPr/>
            <p:nvPr/>
          </p:nvSpPr>
          <p:spPr>
            <a:xfrm>
              <a:off x="10323517" y="2029363"/>
              <a:ext cx="7366353" cy="1"/>
            </a:xfrm>
            <a:prstGeom prst="line">
              <a:avLst/>
            </a:prstGeom>
            <a:noFill/>
            <a:ln w="254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pic>
          <p:nvPicPr>
            <p:cNvPr id="372" name="pasted-image.png" descr="pasted-imag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31014"/>
            <a:stretch>
              <a:fillRect/>
            </a:stretch>
          </p:blipFill>
          <p:spPr>
            <a:xfrm>
              <a:off x="10475894" y="3190337"/>
              <a:ext cx="7061600" cy="43920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Creating M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Creating Maps</a:t>
            </a:r>
          </a:p>
        </p:txBody>
      </p:sp>
      <p:sp>
        <p:nvSpPr>
          <p:cNvPr id="376" name="Requires 2 type parameters: one for keys, one for values."/>
          <p:cNvSpPr/>
          <p:nvPr/>
        </p:nvSpPr>
        <p:spPr>
          <a:xfrm>
            <a:off x="1216152" y="2033533"/>
            <a:ext cx="21951697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Requires 2 type parameters: one for keys, one for values.</a:t>
            </a:r>
          </a:p>
        </p:txBody>
      </p:sp>
      <p:sp>
        <p:nvSpPr>
          <p:cNvPr id="377" name="// maps from string keys to integer values…"/>
          <p:cNvSpPr/>
          <p:nvPr/>
        </p:nvSpPr>
        <p:spPr>
          <a:xfrm>
            <a:off x="2318050" y="3704693"/>
            <a:ext cx="19747900" cy="378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maps from string keys to integer values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Map&lt;string,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&gt; votes;</a:t>
            </a: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maps from double keys to Vector&lt;int&gt; values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Map&lt;string, Vector&lt;string&gt;&gt; friendMap;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Map Method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Map Methods</a:t>
            </a:r>
          </a:p>
        </p:txBody>
      </p:sp>
      <p:pic>
        <p:nvPicPr>
          <p:cNvPr id="38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70200" y="2870287"/>
            <a:ext cx="18643600" cy="9550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Map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Map Example</a:t>
            </a:r>
          </a:p>
        </p:txBody>
      </p:sp>
      <p:sp>
        <p:nvSpPr>
          <p:cNvPr id="383" name="Map&lt;string, string&gt; wiki;…"/>
          <p:cNvSpPr/>
          <p:nvPr/>
        </p:nvSpPr>
        <p:spPr>
          <a:xfrm>
            <a:off x="352621" y="2691169"/>
            <a:ext cx="14848230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Map&lt;string, string&gt; wiki;</a:t>
            </a: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41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adds name / text pair to dataset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wiki.put(“Neopalpa donaldtrumpi”, articleHTML);</a:t>
            </a:r>
          </a:p>
        </p:txBody>
      </p:sp>
      <p:pic>
        <p:nvPicPr>
          <p:cNvPr id="38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59818" y="3194997"/>
            <a:ext cx="8891645" cy="7326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Map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Map Example</a:t>
            </a:r>
          </a:p>
        </p:txBody>
      </p:sp>
      <p:sp>
        <p:nvSpPr>
          <p:cNvPr id="387" name="Map&lt;string, string&gt; wiki;…"/>
          <p:cNvSpPr/>
          <p:nvPr/>
        </p:nvSpPr>
        <p:spPr>
          <a:xfrm>
            <a:off x="352621" y="2691169"/>
            <a:ext cx="14848230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Map&lt;string, string&gt; wiki;</a:t>
            </a: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41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adds name / text pair to dataset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wiki.put(“Neopalpa donaldtrumpi”, articleHTML);</a:t>
            </a:r>
          </a:p>
        </p:txBody>
      </p:sp>
      <p:sp>
        <p:nvSpPr>
          <p:cNvPr id="388" name="// returns corresponding articleHTML…"/>
          <p:cNvSpPr/>
          <p:nvPr/>
        </p:nvSpPr>
        <p:spPr>
          <a:xfrm>
            <a:off x="226500" y="5508988"/>
            <a:ext cx="1359427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1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returns corresponding articleHTML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cout &lt;&lt; wiki.get(“Yosemite National Park”);</a:t>
            </a:r>
          </a:p>
        </p:txBody>
      </p:sp>
      <p:pic>
        <p:nvPicPr>
          <p:cNvPr id="38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67018" y="2960183"/>
            <a:ext cx="8670507" cy="49301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Map Exampl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Map Example</a:t>
            </a:r>
          </a:p>
        </p:txBody>
      </p:sp>
      <p:sp>
        <p:nvSpPr>
          <p:cNvPr id="392" name="Map&lt;string, string&gt; wiki;…"/>
          <p:cNvSpPr/>
          <p:nvPr/>
        </p:nvSpPr>
        <p:spPr>
          <a:xfrm>
            <a:off x="352621" y="2691169"/>
            <a:ext cx="14848230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Map&lt;string, string&gt; wiki;</a:t>
            </a: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41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adds name / text pair to dataset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wiki.put(“Neopalpa donaldtrumpi”, articleHTML);</a:t>
            </a:r>
          </a:p>
        </p:txBody>
      </p:sp>
      <p:sp>
        <p:nvSpPr>
          <p:cNvPr id="393" name="// returns corresponding articleHTML…"/>
          <p:cNvSpPr/>
          <p:nvPr/>
        </p:nvSpPr>
        <p:spPr>
          <a:xfrm>
            <a:off x="226500" y="5508988"/>
            <a:ext cx="1359427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1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returns corresponding articleHTML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cout &lt;&lt; wiki.get(“Yosemite National Park”);</a:t>
            </a:r>
          </a:p>
        </p:txBody>
      </p:sp>
      <p:sp>
        <p:nvSpPr>
          <p:cNvPr id="394" name="// removes the article…"/>
          <p:cNvSpPr/>
          <p:nvPr/>
        </p:nvSpPr>
        <p:spPr>
          <a:xfrm>
            <a:off x="282749" y="7107606"/>
            <a:ext cx="110863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100"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removes the article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 sz="4100">
                <a:latin typeface="Menlo"/>
                <a:ea typeface="Menlo"/>
                <a:cs typeface="Menlo"/>
                <a:sym typeface="Menlo"/>
              </a:defRPr>
            </a:pPr>
            <a:r>
              <a:t>wiki.remove(“Britain in the E.U.”);</a:t>
            </a:r>
          </a:p>
        </p:txBody>
      </p:sp>
      <p:pic>
        <p:nvPicPr>
          <p:cNvPr id="39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85423" y="7107607"/>
            <a:ext cx="9822329" cy="5111306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Line"/>
          <p:cNvSpPr/>
          <p:nvPr/>
        </p:nvSpPr>
        <p:spPr>
          <a:xfrm>
            <a:off x="12540733" y="7282867"/>
            <a:ext cx="9897648" cy="4937070"/>
          </a:xfrm>
          <a:prstGeom prst="line">
            <a:avLst/>
          </a:prstGeom>
          <a:ln w="88900">
            <a:solidFill>
              <a:srgbClr val="7F0325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97" name="Line"/>
          <p:cNvSpPr/>
          <p:nvPr/>
        </p:nvSpPr>
        <p:spPr>
          <a:xfrm flipH="1">
            <a:off x="12667733" y="7409867"/>
            <a:ext cx="9897648" cy="4937070"/>
          </a:xfrm>
          <a:prstGeom prst="line">
            <a:avLst/>
          </a:prstGeom>
          <a:ln w="88900">
            <a:solidFill>
              <a:srgbClr val="7F0325"/>
            </a:solidFill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Types of Map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Types of Maps</a:t>
            </a:r>
          </a:p>
        </p:txBody>
      </p:sp>
      <p:sp>
        <p:nvSpPr>
          <p:cNvPr id="400" name="Map"/>
          <p:cNvSpPr/>
          <p:nvPr/>
        </p:nvSpPr>
        <p:spPr>
          <a:xfrm>
            <a:off x="5452547" y="2733429"/>
            <a:ext cx="2229080" cy="141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700"/>
            </a:lvl1pPr>
          </a:lstStyle>
          <a:p>
            <a:pPr/>
            <a:r>
              <a:t>Map</a:t>
            </a:r>
          </a:p>
        </p:txBody>
      </p:sp>
      <p:sp>
        <p:nvSpPr>
          <p:cNvPr id="401" name="HashMap"/>
          <p:cNvSpPr/>
          <p:nvPr/>
        </p:nvSpPr>
        <p:spPr>
          <a:xfrm>
            <a:off x="15478835" y="2733429"/>
            <a:ext cx="4705161" cy="141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700"/>
            </a:lvl1pPr>
          </a:lstStyle>
          <a:p>
            <a:pPr/>
            <a:r>
              <a:t>HashMap</a:t>
            </a:r>
          </a:p>
        </p:txBody>
      </p:sp>
      <p:sp>
        <p:nvSpPr>
          <p:cNvPr id="402" name="Iterate over elements in sorted order…"/>
          <p:cNvSpPr/>
          <p:nvPr/>
        </p:nvSpPr>
        <p:spPr>
          <a:xfrm>
            <a:off x="2791638" y="4479276"/>
            <a:ext cx="7550898" cy="8332564"/>
          </a:xfrm>
          <a:prstGeom prst="roundRect">
            <a:avLst>
              <a:gd name="adj" fmla="val 12464"/>
            </a:avLst>
          </a:prstGeom>
          <a:solidFill>
            <a:srgbClr val="FFFFFF"/>
          </a:solidFill>
          <a:ln w="1270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Iterate over elements in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sorted</a:t>
            </a:r>
            <a:r>
              <a:t> order</a:t>
            </a:r>
          </a:p>
          <a:p>
            <a:pPr/>
          </a:p>
          <a:p>
            <a:pPr>
              <a:defRPr>
                <a:latin typeface="DJB Vintage Find"/>
                <a:ea typeface="DJB Vintage Find"/>
                <a:cs typeface="DJB Vintage Find"/>
                <a:sym typeface="DJB Vintage Find"/>
              </a:defRPr>
            </a:pPr>
            <a:r>
              <a:t>Really fast!</a:t>
            </a:r>
          </a:p>
          <a:p>
            <a:pPr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O(log n) per retrieval</a:t>
            </a:r>
          </a:p>
          <a:p>
            <a:pPr/>
          </a:p>
          <a:p>
            <a:pPr/>
            <a:r>
              <a:t>Implemented using a "binary search tree"</a:t>
            </a:r>
          </a:p>
        </p:txBody>
      </p:sp>
      <p:sp>
        <p:nvSpPr>
          <p:cNvPr id="403" name="Iterate over elements in unsorted (jumbled) order…"/>
          <p:cNvSpPr/>
          <p:nvPr/>
        </p:nvSpPr>
        <p:spPr>
          <a:xfrm>
            <a:off x="14055966" y="4479276"/>
            <a:ext cx="7550899" cy="8332564"/>
          </a:xfrm>
          <a:prstGeom prst="roundRect">
            <a:avLst>
              <a:gd name="adj" fmla="val 12464"/>
            </a:avLst>
          </a:prstGeom>
          <a:solidFill>
            <a:srgbClr val="FFFFFF"/>
          </a:solidFill>
          <a:ln w="1270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Iterate over elements in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unsorted (jumbled)</a:t>
            </a:r>
            <a:r>
              <a:t> order</a:t>
            </a:r>
          </a:p>
          <a:p>
            <a:pPr/>
          </a:p>
          <a:p>
            <a:pPr>
              <a:defRPr>
                <a:latin typeface="DJB Vintage Find"/>
                <a:ea typeface="DJB Vintage Find"/>
                <a:cs typeface="DJB Vintage Find"/>
                <a:sym typeface="DJB Vintage Find"/>
              </a:defRPr>
            </a:pPr>
            <a:r>
              <a:t>Really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,</a:t>
            </a:r>
            <a:r>
              <a:t> ridiculously fast!</a:t>
            </a:r>
          </a:p>
          <a:p>
            <a:pPr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O(1) per retrieval</a:t>
            </a:r>
          </a:p>
          <a:p>
            <a:pPr>
              <a:defRPr>
                <a:latin typeface="Courier"/>
                <a:ea typeface="Courier"/>
                <a:cs typeface="Courier"/>
                <a:sym typeface="Courier"/>
              </a:defRPr>
            </a:pPr>
          </a:p>
          <a:p>
            <a:pPr/>
            <a:r>
              <a:t>Implemented using a "hash table"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Map Example: Tallying Vot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Map Example: Tallying Votes</a:t>
            </a:r>
          </a:p>
        </p:txBody>
      </p:sp>
      <p:sp>
        <p:nvSpPr>
          <p:cNvPr id="406" name="count votes:…"/>
          <p:cNvSpPr/>
          <p:nvPr/>
        </p:nvSpPr>
        <p:spPr>
          <a:xfrm>
            <a:off x="6151532" y="2877143"/>
            <a:ext cx="12730275" cy="233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count votes:</a:t>
            </a:r>
          </a:p>
          <a:p>
            <a:pPr algn="l" defTabSz="457200">
              <a:tabLst>
                <a:tab pos="558800" algn="l"/>
              </a:tabLst>
              <a:defRPr>
                <a:solidFill>
                  <a:srgbClr val="008F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// (M)ilk, (S)tokes, (R)ogers</a:t>
            </a:r>
            <a:endParaRPr>
              <a:solidFill>
                <a:srgbClr val="000000"/>
              </a:solidFill>
            </a:endParaRPr>
          </a:p>
          <a:p>
            <a:pPr algn="l" defTabSz="457200">
              <a:tabLst>
                <a:tab pos="558800" algn="l"/>
              </a:tabLst>
              <a:defRPr>
                <a:solidFill>
                  <a:srgbClr val="B4261A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"MMMRMSSMSSMMMMMRRMMMMRRRMMM"</a:t>
            </a:r>
          </a:p>
        </p:txBody>
      </p:sp>
      <p:graphicFrame>
        <p:nvGraphicFramePr>
          <p:cNvPr id="407" name="Table"/>
          <p:cNvGraphicFramePr/>
          <p:nvPr/>
        </p:nvGraphicFramePr>
        <p:xfrm>
          <a:off x="3154302" y="7010136"/>
          <a:ext cx="21031201" cy="112014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909669"/>
                <a:gridCol w="1914613"/>
                <a:gridCol w="2085996"/>
                <a:gridCol w="2061168"/>
              </a:tblGrid>
              <a:tr h="1647453">
                <a:tc>
                  <a:txBody>
                    <a:bodyPr/>
                    <a:lstStyle/>
                    <a:p>
                      <a:pPr indent="2286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sym typeface="Helvetica Neue Light"/>
                        </a:rPr>
                        <a:t>key:</a:t>
                      </a: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sym typeface="Helvetica Neue Light"/>
                        </a:rPr>
                        <a:t>"M"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sym typeface="Helvetica Neue Light"/>
                        </a:rPr>
                        <a:t>"S"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sym typeface="Helvetica Neue Light"/>
                        </a:rPr>
                        <a:t>"R"</a:t>
                      </a:r>
                    </a:p>
                  </a:txBody>
                  <a:tcPr marL="0" marR="0" marT="0" marB="0" anchor="ctr" anchorCtr="0" horzOverflow="overflow"/>
                </a:tc>
              </a:tr>
              <a:tr h="1598785">
                <a:tc>
                  <a:txBody>
                    <a:bodyPr/>
                    <a:lstStyle/>
                    <a:p>
                      <a:pPr indent="2286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sym typeface="Helvetica Neue Light"/>
                        </a:rPr>
                        <a:t>value:</a:t>
                      </a: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indent="228600"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sym typeface="Helvetica Neue Light"/>
                        </a:rPr>
                        <a:t>17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sym typeface="Helvetica Neue Light"/>
                        </a:rPr>
                        <a:t>7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indent="228600"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444444"/>
                          </a:solidFill>
                          <a:sym typeface="Helvetica Neue Light"/>
                        </a:rPr>
                        <a:t>3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  <p:sp>
        <p:nvSpPr>
          <p:cNvPr id="408" name="Oval"/>
          <p:cNvSpPr/>
          <p:nvPr/>
        </p:nvSpPr>
        <p:spPr>
          <a:xfrm>
            <a:off x="12612419" y="6073191"/>
            <a:ext cx="5163318" cy="512012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09" name="Oval"/>
          <p:cNvSpPr/>
          <p:nvPr/>
        </p:nvSpPr>
        <p:spPr>
          <a:xfrm>
            <a:off x="18251834" y="6073191"/>
            <a:ext cx="5163319" cy="5120129"/>
          </a:xfrm>
          <a:prstGeom prst="ellipse">
            <a:avLst/>
          </a:prstGeom>
          <a:solidFill>
            <a:srgbClr val="FFFFFF"/>
          </a:solidFill>
          <a:ln w="63500">
            <a:solidFill>
              <a:srgbClr val="7F032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10" name="&quot;M&quot;"/>
          <p:cNvSpPr/>
          <p:nvPr/>
        </p:nvSpPr>
        <p:spPr>
          <a:xfrm>
            <a:off x="14378499" y="7247417"/>
            <a:ext cx="110553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"M"</a:t>
            </a:r>
          </a:p>
        </p:txBody>
      </p:sp>
      <p:sp>
        <p:nvSpPr>
          <p:cNvPr id="411" name="&quot;S&quot;"/>
          <p:cNvSpPr/>
          <p:nvPr/>
        </p:nvSpPr>
        <p:spPr>
          <a:xfrm>
            <a:off x="15442488" y="8210664"/>
            <a:ext cx="98425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"S"</a:t>
            </a:r>
          </a:p>
        </p:txBody>
      </p:sp>
      <p:sp>
        <p:nvSpPr>
          <p:cNvPr id="412" name="&quot;R&quot;"/>
          <p:cNvSpPr/>
          <p:nvPr/>
        </p:nvSpPr>
        <p:spPr>
          <a:xfrm>
            <a:off x="14427394" y="9173913"/>
            <a:ext cx="100774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"R"</a:t>
            </a:r>
          </a:p>
        </p:txBody>
      </p:sp>
      <p:sp>
        <p:nvSpPr>
          <p:cNvPr id="413" name="17"/>
          <p:cNvSpPr/>
          <p:nvPr/>
        </p:nvSpPr>
        <p:spPr>
          <a:xfrm>
            <a:off x="20423284" y="7001105"/>
            <a:ext cx="82042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17</a:t>
            </a:r>
          </a:p>
        </p:txBody>
      </p:sp>
      <p:sp>
        <p:nvSpPr>
          <p:cNvPr id="414" name="7"/>
          <p:cNvSpPr/>
          <p:nvPr/>
        </p:nvSpPr>
        <p:spPr>
          <a:xfrm>
            <a:off x="20663990" y="7937308"/>
            <a:ext cx="467361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7</a:t>
            </a:r>
          </a:p>
        </p:txBody>
      </p:sp>
      <p:sp>
        <p:nvSpPr>
          <p:cNvPr id="415" name="3"/>
          <p:cNvSpPr/>
          <p:nvPr/>
        </p:nvSpPr>
        <p:spPr>
          <a:xfrm>
            <a:off x="21077930" y="8873512"/>
            <a:ext cx="4673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3</a:t>
            </a:r>
          </a:p>
        </p:txBody>
      </p:sp>
      <p:sp>
        <p:nvSpPr>
          <p:cNvPr id="416" name="Line"/>
          <p:cNvSpPr/>
          <p:nvPr/>
        </p:nvSpPr>
        <p:spPr>
          <a:xfrm>
            <a:off x="15345720" y="7758245"/>
            <a:ext cx="5305437" cy="635916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17" name="Line"/>
          <p:cNvSpPr/>
          <p:nvPr/>
        </p:nvSpPr>
        <p:spPr>
          <a:xfrm flipV="1">
            <a:off x="16535303" y="7523288"/>
            <a:ext cx="3961610" cy="1102424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18" name="Line"/>
          <p:cNvSpPr/>
          <p:nvPr/>
        </p:nvSpPr>
        <p:spPr>
          <a:xfrm flipV="1">
            <a:off x="15530069" y="9382037"/>
            <a:ext cx="5494839" cy="176730"/>
          </a:xfrm>
          <a:prstGeom prst="line">
            <a:avLst/>
          </a:prstGeom>
          <a:ln w="88900">
            <a:solidFill>
              <a:srgbClr val="7F0325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19" name="*In 1976 Harvey Milk became the first openly gay elected official in the US"/>
          <p:cNvSpPr/>
          <p:nvPr/>
        </p:nvSpPr>
        <p:spPr>
          <a:xfrm>
            <a:off x="1925615" y="12383166"/>
            <a:ext cx="2013902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*In 1976 Harvey Milk became the first openly gay elected official in the 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allying Word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Tallying Words</a:t>
            </a:r>
          </a:p>
        </p:txBody>
      </p:sp>
      <p:pic>
        <p:nvPicPr>
          <p:cNvPr id="42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10450" y="2901906"/>
            <a:ext cx="9563100" cy="9105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Looping Over a Map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Looping Over a Map</a:t>
            </a:r>
          </a:p>
        </p:txBody>
      </p:sp>
      <p:sp>
        <p:nvSpPr>
          <p:cNvPr id="425" name="Map&lt;string, double&gt; gpa = load();…"/>
          <p:cNvSpPr/>
          <p:nvPr/>
        </p:nvSpPr>
        <p:spPr>
          <a:xfrm>
            <a:off x="1965609" y="3697457"/>
            <a:ext cx="20452781" cy="530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 Map&lt;string, </a:t>
            </a:r>
            <a:r>
              <a:rPr>
                <a:solidFill>
                  <a:srgbClr val="0433FF"/>
                </a:solidFill>
              </a:rPr>
              <a:t>double</a:t>
            </a:r>
            <a:r>
              <a:t>&gt; gpa = load();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(string name : gpa) {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     cout &lt;&lt; name &lt;&lt; </a:t>
            </a:r>
            <a:r>
              <a:rPr>
                <a:solidFill>
                  <a:srgbClr val="B4261A"/>
                </a:solidFill>
              </a:rPr>
              <a:t>"'s GPA is "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     cout &lt;&lt; gpa[name] &lt;&lt; endl;</a:t>
            </a:r>
          </a:p>
          <a:p>
            <a:pPr algn="l" defTabSz="457200">
              <a:tabLst>
                <a:tab pos="558800" algn="l"/>
              </a:tabLst>
              <a:defRPr sz="7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</p:txBody>
      </p:sp>
      <p:sp>
        <p:nvSpPr>
          <p:cNvPr id="426" name="*The order is unpredictable in a HashMap"/>
          <p:cNvSpPr/>
          <p:nvPr/>
        </p:nvSpPr>
        <p:spPr>
          <a:xfrm>
            <a:off x="4030322" y="10173344"/>
            <a:ext cx="15929611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*The order is unpredictable in a HashMap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2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9" name="Recap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Recap</a:t>
              </a:r>
            </a:p>
          </p:txBody>
        </p:sp>
      </p:grpSp>
      <p:sp>
        <p:nvSpPr>
          <p:cNvPr id="431" name="Structs…"/>
          <p:cNvSpPr/>
          <p:nvPr/>
        </p:nvSpPr>
        <p:spPr>
          <a:xfrm>
            <a:off x="655657" y="1603433"/>
            <a:ext cx="21424605" cy="1194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Structs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Used to define a type that holds multiple other types.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Useful for returning more than one value, or keeping things together (e.g., a coordinate could be an x,y and it is nice to keep them together:</a:t>
            </a:r>
          </a:p>
          <a:p>
            <a:pPr lvl="1" indent="381000" algn="l"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struct coordinate {</a:t>
            </a:r>
          </a:p>
          <a:p>
            <a:pPr lvl="1" indent="381000" algn="l"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double x,y;</a:t>
            </a:r>
          </a:p>
          <a:p>
            <a:pPr lvl="1" indent="381000" algn="l"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marL="451184" indent="-451184" algn="l">
              <a:buSzPct val="100000"/>
              <a:buChar char="•"/>
              <a:defRPr sz="4500"/>
            </a:pPr>
            <a:r>
              <a:t>Uses dot notation to access elements.</a:t>
            </a:r>
          </a:p>
          <a:p>
            <a:pPr algn="l">
              <a:defRPr sz="4500"/>
            </a:pPr>
          </a:p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Sets</a:t>
            </a:r>
            <a:r>
              <a:t>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Container that holds non-duplicate elements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O(log n) behavior per element access (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HashSet</a:t>
            </a:r>
            <a:r>
              <a:t>: O(1), but unordered)</a:t>
            </a:r>
          </a:p>
          <a:p>
            <a:pPr algn="l">
              <a:defRPr sz="4500"/>
            </a:pPr>
          </a:p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Map: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Container that relates keys to values.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Needs two types when defining: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Map&lt;keyType, valueType&gt;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O(log n) behavior per element access (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HashMap</a:t>
            </a:r>
            <a:r>
              <a:t>: O(1), but unordered)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3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4" name="References and Advanced Reading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References and Advanced Reading</a:t>
              </a:r>
            </a:p>
          </p:txBody>
        </p:sp>
      </p:grpSp>
      <p:sp>
        <p:nvSpPr>
          <p:cNvPr id="436" name="References:…"/>
          <p:cNvSpPr/>
          <p:nvPr/>
        </p:nvSpPr>
        <p:spPr>
          <a:xfrm>
            <a:off x="640425" y="3811938"/>
            <a:ext cx="21424604" cy="7768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Stanford Set reference: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http://stanford.edu/~stepp/cppdoc/Set-class.html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Stanford Map reference: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stanford.edu/~stepp/cppdoc/Map-class.html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const: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http://www.cprogramming.com/tutorial/const_correctness.html</a:t>
            </a:r>
            <a:r>
              <a:t> </a:t>
            </a:r>
          </a:p>
          <a:p>
            <a:pPr marL="228600" indent="-228600" algn="l">
              <a:buSzPct val="100000"/>
              <a:buChar char="•"/>
              <a:defRPr sz="4500"/>
            </a:pPr>
          </a:p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Hashing: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https://en.wikipedia.org/wiki/Hash_table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Relational Databases: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6" invalidUrl="" action="" tgtFrame="" tooltip="" history="1" highlightClick="0" endSnd="0"/>
              </a:rPr>
              <a:t>https://en.wikipedia.org/wiki/Relational_database</a:t>
            </a:r>
            <a:r>
              <a:t>  (especially idecies)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const: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7" invalidUrl="" action="" tgtFrame="" tooltip="" history="1" highlightClick="0" endSnd="0"/>
              </a:rPr>
              <a:t>http://duramecho.com/ComputerInformation/WhyHowCppConst.html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roup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3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9" name="Extra Slides"/>
            <p:cNvSpPr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Extra Slides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