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media1.mov" ContentType="video/unknown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25400" cap="flat">
              <a:solidFill>
                <a:srgbClr val="C4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25E6A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7D9"/>
          </a:solidFill>
        </a:fill>
      </a:tcStyle>
    </a:wholeTbl>
    <a:band2H>
      <a:tcTxStyle b="def" i="def"/>
      <a:tcStyle>
        <a:tcBdr/>
        <a:fill>
          <a:solidFill>
            <a:srgbClr val="E9EC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DED8"/>
          </a:solidFill>
        </a:fill>
      </a:tcStyle>
    </a:wholeTbl>
    <a:band2H>
      <a:tcTxStyle b="def" i="def"/>
      <a:tcStyle>
        <a:tcBdr/>
        <a:fill>
          <a:solidFill>
            <a:srgbClr val="F2EF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2D6"/>
          </a:solidFill>
        </a:fill>
      </a:tcStyle>
    </a:wholeTbl>
    <a:band2H>
      <a:tcTxStyle b="def" i="def"/>
      <a:tcStyle>
        <a:tcBdr/>
        <a:fill>
          <a:solidFill>
            <a:srgbClr val="EAEA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4" name="Shape 14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1"/>
            <a:ext cx="22252676" cy="17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" name="Title Text"/>
          <p:cNvSpPr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099"/>
            <a:ext cx="1" cy="200043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/>
          <p:nvPr>
            <p:ph type="sldNum" sz="quarter" idx="2"/>
          </p:nvPr>
        </p:nvSpPr>
        <p:spPr>
          <a:xfrm>
            <a:off x="952500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799" y="2768599"/>
            <a:ext cx="9512614" cy="18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6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5"/>
            <a:ext cx="7569200" cy="53467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Body Level One…"/>
          <p:cNvSpPr/>
          <p:nvPr>
            <p:ph type="body" sz="quarter" idx="1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/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09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172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99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Rectangle"/>
          <p:cNvSpPr/>
          <p:nvPr>
            <p:ph type="body" sz="quarter" idx="13"/>
          </p:nvPr>
        </p:nvSpPr>
        <p:spPr>
          <a:xfrm>
            <a:off x="2387600" y="6061864"/>
            <a:ext cx="19621500" cy="944573"/>
          </a:xfrm>
          <a:prstGeom prst="rect">
            <a:avLst/>
          </a:prstGeom>
        </p:spPr>
        <p:txBody>
          <a:bodyPr anchor="ctr"/>
          <a:lstStyle/>
          <a:p>
            <a:pPr marL="0" indent="0" algn="ctr" defTabSz="634745">
              <a:spcBef>
                <a:spcPts val="3300"/>
              </a:spcBef>
              <a:buSzTx/>
              <a:buFontTx/>
              <a:buNone/>
              <a:defRPr sz="5488"/>
            </a:pPr>
          </a:p>
        </p:txBody>
      </p:sp>
      <p:pic>
        <p:nvPicPr>
          <p:cNvPr id="111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lide Number"/>
          <p:cNvSpPr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799" y="2768602"/>
            <a:ext cx="22252700" cy="17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3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/>
          <p:nvPr>
            <p:ph type="sldNum" sz="quarter" idx="2"/>
          </p:nvPr>
        </p:nvSpPr>
        <p:spPr>
          <a:xfrm>
            <a:off x="23216223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png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png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png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png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2.png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png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png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png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6.png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6.png"/></Relationships>
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tah.edu/~germain/PPS/Topics/recursion.html" TargetMode="External"/><Relationship Id="rId3" Type="http://schemas.openxmlformats.org/officeDocument/2006/relationships/hyperlink" Target="http://stackoverflow.com/a/3093/561677" TargetMode="External"/><Relationship Id="rId4" Type="http://schemas.openxmlformats.org/officeDocument/2006/relationships/hyperlink" Target="http://stackoverflow.com/questions/33923/what-is-tail-recursion" TargetMode="External"/><Relationship Id="rId5" Type="http://schemas.openxmlformats.org/officeDocument/2006/relationships/hyperlink" Target="http://goo.gl/P6Einb" TargetMode="External"/></Relationships>
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Monday, April 17th, 2017"/>
          <p:cNvSpPr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Monday, April 17th, 2017</a:t>
            </a:r>
          </a:p>
        </p:txBody>
      </p:sp>
      <p:sp>
        <p:nvSpPr>
          <p:cNvPr id="147" name="Programming Abstractions…"/>
          <p:cNvSpPr/>
          <p:nvPr>
            <p:ph type="body" sz="half" idx="1"/>
          </p:nvPr>
        </p:nvSpPr>
        <p:spPr>
          <a:xfrm>
            <a:off x="1066800" y="7213600"/>
            <a:ext cx="11372420" cy="6209678"/>
          </a:xfrm>
          <a:prstGeom prst="rect">
            <a:avLst/>
          </a:prstGeom>
        </p:spPr>
        <p:txBody>
          <a:bodyPr/>
          <a:lstStyle/>
          <a:p>
            <a:pPr/>
            <a:r>
              <a:t>Programming Abstractions</a:t>
            </a:r>
          </a:p>
          <a:p>
            <a:pPr/>
            <a:r>
              <a:t>Spring 2017</a:t>
            </a:r>
          </a:p>
          <a:p>
            <a:pPr/>
            <a:r>
              <a:t>Stanford University </a:t>
            </a:r>
          </a:p>
          <a:p>
            <a:pPr/>
            <a:r>
              <a:t>Computer Science Department</a:t>
            </a:r>
          </a:p>
          <a:p>
            <a:pPr/>
          </a:p>
          <a:p>
            <a:pPr/>
            <a:r>
              <a:t>Lecturer: Chris Gregg</a:t>
            </a:r>
          </a:p>
          <a:p>
            <a:pPr/>
          </a:p>
          <a:p>
            <a:pPr algn="ctr"/>
            <a:r>
              <a:t>reading:</a:t>
            </a:r>
          </a:p>
          <a:p>
            <a:pPr algn="ctr"/>
            <a:r>
              <a:t>Programming Abstractions in C++, Chapter 5.4-5.6</a:t>
            </a:r>
          </a:p>
        </p:txBody>
      </p:sp>
      <p:sp>
        <p:nvSpPr>
          <p:cNvPr id="148" name="CS 106B…"/>
          <p:cNvSpPr/>
          <p:nvPr/>
        </p:nvSpPr>
        <p:spPr>
          <a:xfrm>
            <a:off x="1064069" y="730925"/>
            <a:ext cx="11377881" cy="3391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346708">
              <a:defRPr sz="8400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346708">
              <a:defRPr sz="6600">
                <a:solidFill>
                  <a:srgbClr val="7F0325"/>
                </a:solidFill>
              </a:defRPr>
            </a:pPr>
            <a:r>
              <a:t>Lecture 7: Introduction to Recursion</a:t>
            </a:r>
          </a:p>
        </p:txBody>
      </p:sp>
      <p:pic>
        <p:nvPicPr>
          <p:cNvPr id="149" name="pasted-image.tif" descr="pasted-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72669" y="2418164"/>
            <a:ext cx="11067840" cy="88542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2" name="Today's Topics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Today's Topics</a:t>
              </a:r>
            </a:p>
          </p:txBody>
        </p:sp>
      </p:grpSp>
      <p:sp>
        <p:nvSpPr>
          <p:cNvPr id="154" name="Logistics:…"/>
          <p:cNvSpPr/>
          <p:nvPr/>
        </p:nvSpPr>
        <p:spPr>
          <a:xfrm>
            <a:off x="903693" y="2213572"/>
            <a:ext cx="22576614" cy="465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01315" indent="-501315" algn="l">
              <a:buSzPct val="100000"/>
              <a:buChar char="•"/>
            </a:pPr>
            <a:r>
              <a:t>Logistics:</a:t>
            </a:r>
          </a:p>
          <a:p>
            <a:pPr lvl="1" marL="882315" indent="-501315" algn="l">
              <a:buSzPct val="100000"/>
              <a:buChar char="•"/>
            </a:pPr>
            <a:r>
              <a:t>Tiny Feedback: </a:t>
            </a:r>
            <a:endParaRPr>
              <a:latin typeface="Abadi MT Condensed Extra Bold"/>
              <a:ea typeface="Abadi MT Condensed Extra Bold"/>
              <a:cs typeface="Abadi MT Condensed Extra Bold"/>
              <a:sym typeface="Abadi MT Condensed Extra Bold"/>
            </a:endParaRPr>
          </a:p>
          <a:p>
            <a:pPr marL="501315" indent="-501315" algn="l">
              <a:buSzPct val="100000"/>
              <a:buChar char="•"/>
            </a:pPr>
            <a:r>
              <a:t>Writing a simple program all by yourself</a:t>
            </a:r>
          </a:p>
          <a:p>
            <a:pPr marL="501315" indent="-501315" algn="l">
              <a:buSzPct val="100000"/>
              <a:buChar char="•"/>
            </a:pPr>
            <a:r>
              <a:t>Serafini Due Thursday, April 20th, noon</a:t>
            </a:r>
          </a:p>
          <a:p>
            <a:pPr lvl="1" marL="882315" indent="-501315" algn="l">
              <a:buSzPct val="100000"/>
              <a:buChar char="•"/>
            </a:pPr>
            <a:r>
              <a:t>One submission of two files (wordLadder, Ngrams)</a:t>
            </a:r>
          </a:p>
          <a:p>
            <a:pPr marL="501315" indent="-501315" algn="l">
              <a:buSzPct val="100000"/>
              <a:buChar char="•"/>
            </a:pPr>
            <a:r>
              <a:t>Recursion!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7" name="Tiny Feedback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Tiny Feedback</a:t>
              </a:r>
            </a:p>
          </p:txBody>
        </p:sp>
      </p:grpSp>
      <p:sp>
        <p:nvSpPr>
          <p:cNvPr id="159" name="Sometimes, if the majority of the class understands something, Chris will skip the explanation. However, there are people that are silent in the lecture or watching that are not saying &quot;yeah, I understand&quot;. It would be useful to explain every single thing no matter how much positive feedback you hear. — Sometimes not tenable in lecture. Please ask on Piazza, email, etc.…"/>
          <p:cNvSpPr/>
          <p:nvPr/>
        </p:nvSpPr>
        <p:spPr>
          <a:xfrm>
            <a:off x="903693" y="2213572"/>
            <a:ext cx="22576614" cy="9431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marL="882315" indent="-501315" algn="l">
              <a:buSzPct val="100000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Sometimes, if the majority of the class understands something, Chris will skip the explanation. However, there are people that are silent in the lecture or watching that are not saying "yeah, I understand". It would be useful to explain every single thing no matter how much positive feedback you hear. </a:t>
            </a:r>
            <a:r>
              <a:rPr b="0">
                <a:latin typeface="Helvetica Neue Light"/>
                <a:ea typeface="Helvetica Neue Light"/>
                <a:cs typeface="Helvetica Neue Light"/>
                <a:sym typeface="Helvetica Neue Light"/>
              </a:rPr>
              <a:t>— Sometimes not tenable in lecture. Please ask on Piazza, email, etc.</a:t>
            </a:r>
            <a:endParaRPr b="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1" marL="882315" indent="-501315" algn="l">
              <a:buSzPct val="100000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The explanation of struct was really rushed and could be expanded upon. </a:t>
            </a:r>
            <a:r>
              <a:rPr b="0">
                <a:latin typeface="Helvetica Neue Light"/>
                <a:ea typeface="Helvetica Neue Light"/>
                <a:cs typeface="Helvetica Neue Light"/>
                <a:sym typeface="Helvetica Neue Light"/>
              </a:rPr>
              <a:t>— We will explain structs more later :) There isn't much to the part I already described.</a:t>
            </a:r>
            <a:endParaRPr b="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1" marL="882315" indent="-501315" algn="l">
              <a:buSzPct val="100000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Some of the slides have too much writing on them and it's hard to digest it all.</a:t>
            </a:r>
            <a:r>
              <a:rPr b="0">
                <a:latin typeface="Helvetica Neue Light"/>
                <a:ea typeface="Helvetica Neue Light"/>
                <a:cs typeface="Helvetica Neue Light"/>
                <a:sym typeface="Helvetica Neue Light"/>
              </a:rPr>
              <a:t> — Slides serve a dual purpose, as in-class material and for reference. When slides have too much on them, I will explain the basics, and expect that you will go back and look at them later. Don't try to read the slides all at once in class!</a:t>
            </a:r>
            <a:endParaRPr b="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lvl="1" marL="882315" indent="-501315" algn="l">
              <a:buSzPct val="100000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More logistics </a:t>
            </a:r>
            <a:r>
              <a:rPr b="0">
                <a:latin typeface="Helvetica Neue Light"/>
                <a:ea typeface="Helvetica Neue Light"/>
                <a:cs typeface="Helvetica Neue Light"/>
                <a:sym typeface="Helvetica Neue Light"/>
              </a:rPr>
              <a:t>and </a:t>
            </a:r>
            <a:r>
              <a:t>Less logistics.</a:t>
            </a:r>
            <a:r>
              <a:rPr b="0">
                <a:latin typeface="Helvetica Neue Light"/>
                <a:ea typeface="Helvetica Neue Light"/>
                <a:cs typeface="Helvetica Neue Light"/>
                <a:sym typeface="Helvetica Neue Light"/>
              </a:rPr>
              <a:t> — I try to only spend a few of the precious minutes in class on logistics.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6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2" name="Today's Topics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Today's Topics</a:t>
              </a:r>
            </a:p>
          </p:txBody>
        </p:sp>
      </p:grpSp>
      <p:sp>
        <p:nvSpPr>
          <p:cNvPr id="164" name="There was a question on Piazza:"/>
          <p:cNvSpPr/>
          <p:nvPr/>
        </p:nvSpPr>
        <p:spPr>
          <a:xfrm>
            <a:off x="903693" y="2213572"/>
            <a:ext cx="22576614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</a:lvl1pPr>
          </a:lstStyle>
          <a:p>
            <a:pPr/>
            <a:r>
              <a:t>There was a question on Piazza:</a:t>
            </a:r>
          </a:p>
        </p:txBody>
      </p:sp>
      <p:sp>
        <p:nvSpPr>
          <p:cNvPr id="165" name="This is a great opportunity to write a quick program to test this yourself! Let's see how we might do that!"/>
          <p:cNvSpPr/>
          <p:nvPr/>
        </p:nvSpPr>
        <p:spPr>
          <a:xfrm>
            <a:off x="903693" y="9174450"/>
            <a:ext cx="22576614" cy="1607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01315" indent="-501315" algn="l">
              <a:buSzPct val="100000"/>
              <a:buChar char="•"/>
            </a:pPr>
            <a:r>
              <a:t>This is a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great</a:t>
            </a:r>
            <a:r>
              <a:t> opportunity to write a quick program to test this yourself! Let's see how we might do that!</a:t>
            </a:r>
          </a:p>
        </p:txBody>
      </p:sp>
      <p:pic>
        <p:nvPicPr>
          <p:cNvPr id="16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41907" y="10693206"/>
            <a:ext cx="2700186" cy="25710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iazzaQuestion.png" descr="piazzaQuestio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47604" y="3140033"/>
            <a:ext cx="22024799" cy="55313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6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0" name="A Little Demo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 Little Demo</a:t>
              </a:r>
            </a:p>
          </p:txBody>
        </p:sp>
      </p:grpSp>
      <p:sp>
        <p:nvSpPr>
          <p:cNvPr id="172" name="The Towers of Hanoi Puzzle"/>
          <p:cNvSpPr/>
          <p:nvPr/>
        </p:nvSpPr>
        <p:spPr>
          <a:xfrm>
            <a:off x="6594845" y="2342904"/>
            <a:ext cx="10688067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The Towers of Hanoi Puzzle</a:t>
            </a:r>
          </a:p>
        </p:txBody>
      </p:sp>
      <p:pic>
        <p:nvPicPr>
          <p:cNvPr id="173" name="towers.mov" descr="towers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905148" y="4838700"/>
            <a:ext cx="12067712" cy="7768284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his can be solved by recursion!"/>
          <p:cNvSpPr/>
          <p:nvPr/>
        </p:nvSpPr>
        <p:spPr>
          <a:xfrm rot="20667345">
            <a:off x="5065765" y="4930364"/>
            <a:ext cx="13746227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This can be solved by recursion!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78832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video>
          </p:childTnLst>
        </p:cTn>
      </p:par>
    </p:tnLst>
    <p:bldLst>
      <p:bldP build="whole" bldLvl="1" animBg="1" rev="0" advAuto="0" spid="174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7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7" name="A Little Demo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 Little Demo</a:t>
              </a:r>
            </a:p>
          </p:txBody>
        </p:sp>
      </p:grpSp>
      <p:sp>
        <p:nvSpPr>
          <p:cNvPr id="179" name="By the end of today, we will be able to write this program, and you may talk about the algorithm in section"/>
          <p:cNvSpPr/>
          <p:nvPr/>
        </p:nvSpPr>
        <p:spPr>
          <a:xfrm>
            <a:off x="-41540" y="1803154"/>
            <a:ext cx="23960837" cy="2234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By the end of today, we will be able to write this program, and you may talk about the algorithm in section</a:t>
            </a:r>
          </a:p>
        </p:txBody>
      </p:sp>
      <p:pic>
        <p:nvPicPr>
          <p:cNvPr id="180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40404" y="3961477"/>
            <a:ext cx="15703192" cy="111359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8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3" name="Towers of Hanoi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185" name="Here is the way the game is played:"/>
          <p:cNvSpPr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18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90035" y="4450433"/>
            <a:ext cx="13700888" cy="89333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8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9" name="Towers of Hanoi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191" name="Here is the way the game is played:"/>
          <p:cNvSpPr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19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rcRect l="0" t="11498" r="0" b="0"/>
          <a:stretch>
            <a:fillRect/>
          </a:stretch>
        </p:blipFill>
        <p:spPr>
          <a:xfrm>
            <a:off x="5078497" y="4554078"/>
            <a:ext cx="13964954" cy="88348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9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5" name="Towers of Hanoi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197" name="Here is the way the game is played:"/>
          <p:cNvSpPr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19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41668" y="4530539"/>
            <a:ext cx="14096022" cy="88732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0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1" name="Towers of Hanoi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203" name="Here is the way the game is played:"/>
          <p:cNvSpPr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20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69951" y="4801941"/>
            <a:ext cx="13964698" cy="85258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0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7" name="Towers of Hanoi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209" name="Here is the way the game is played:"/>
          <p:cNvSpPr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210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83530" y="6899427"/>
            <a:ext cx="13964698" cy="65569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1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3" name="Towers of Hanoi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215" name="Here is the way the game is played:"/>
          <p:cNvSpPr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21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58130" y="6899427"/>
            <a:ext cx="13964698" cy="6556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804241" y="9998634"/>
            <a:ext cx="3321444" cy="3414481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Illegal move!"/>
          <p:cNvSpPr/>
          <p:nvPr/>
        </p:nvSpPr>
        <p:spPr>
          <a:xfrm>
            <a:off x="17665886" y="8431018"/>
            <a:ext cx="5443856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Illegal move!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2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1" name="Towers of Hanoi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223" name="Here is the way the game is played:"/>
          <p:cNvSpPr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22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05354" y="7083325"/>
            <a:ext cx="14322492" cy="63561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2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7" name="Towers of Hanoi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229" name="Here is the way the game is played:"/>
          <p:cNvSpPr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230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5842" y="7205338"/>
            <a:ext cx="14070716" cy="61776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3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3" name="Towers of Hanoi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235" name="Here is the way the game is played:"/>
          <p:cNvSpPr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23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rcRect l="1221" t="9090" r="1426" b="3014"/>
          <a:stretch>
            <a:fillRect/>
          </a:stretch>
        </p:blipFill>
        <p:spPr>
          <a:xfrm>
            <a:off x="5140013" y="7387026"/>
            <a:ext cx="13877132" cy="5875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5" fill="norm" stroke="1" extrusionOk="0">
                <a:moveTo>
                  <a:pt x="3706" y="0"/>
                </a:moveTo>
                <a:lnTo>
                  <a:pt x="3695" y="6138"/>
                </a:lnTo>
                <a:lnTo>
                  <a:pt x="3683" y="12277"/>
                </a:lnTo>
                <a:lnTo>
                  <a:pt x="2633" y="12304"/>
                </a:lnTo>
                <a:lnTo>
                  <a:pt x="1585" y="12333"/>
                </a:lnTo>
                <a:lnTo>
                  <a:pt x="1572" y="13569"/>
                </a:lnTo>
                <a:lnTo>
                  <a:pt x="1559" y="14806"/>
                </a:lnTo>
                <a:lnTo>
                  <a:pt x="1297" y="14838"/>
                </a:lnTo>
                <a:lnTo>
                  <a:pt x="1035" y="14870"/>
                </a:lnTo>
                <a:lnTo>
                  <a:pt x="1043" y="16049"/>
                </a:lnTo>
                <a:lnTo>
                  <a:pt x="1051" y="17230"/>
                </a:lnTo>
                <a:lnTo>
                  <a:pt x="525" y="17258"/>
                </a:lnTo>
                <a:lnTo>
                  <a:pt x="0" y="17289"/>
                </a:lnTo>
                <a:lnTo>
                  <a:pt x="0" y="17865"/>
                </a:lnTo>
                <a:lnTo>
                  <a:pt x="0" y="18441"/>
                </a:lnTo>
                <a:lnTo>
                  <a:pt x="10800" y="18441"/>
                </a:lnTo>
                <a:lnTo>
                  <a:pt x="21600" y="18441"/>
                </a:lnTo>
                <a:lnTo>
                  <a:pt x="21600" y="17864"/>
                </a:lnTo>
                <a:lnTo>
                  <a:pt x="21600" y="17287"/>
                </a:lnTo>
                <a:lnTo>
                  <a:pt x="20820" y="17258"/>
                </a:lnTo>
                <a:lnTo>
                  <a:pt x="20041" y="17230"/>
                </a:lnTo>
                <a:lnTo>
                  <a:pt x="20028" y="16046"/>
                </a:lnTo>
                <a:lnTo>
                  <a:pt x="20015" y="14864"/>
                </a:lnTo>
                <a:lnTo>
                  <a:pt x="19238" y="14835"/>
                </a:lnTo>
                <a:lnTo>
                  <a:pt x="18459" y="14806"/>
                </a:lnTo>
                <a:lnTo>
                  <a:pt x="18448" y="7402"/>
                </a:lnTo>
                <a:lnTo>
                  <a:pt x="18437" y="0"/>
                </a:lnTo>
                <a:lnTo>
                  <a:pt x="17917" y="0"/>
                </a:lnTo>
                <a:lnTo>
                  <a:pt x="17398" y="0"/>
                </a:lnTo>
                <a:lnTo>
                  <a:pt x="17386" y="7402"/>
                </a:lnTo>
                <a:lnTo>
                  <a:pt x="17375" y="14806"/>
                </a:lnTo>
                <a:lnTo>
                  <a:pt x="16597" y="14835"/>
                </a:lnTo>
                <a:lnTo>
                  <a:pt x="15819" y="14864"/>
                </a:lnTo>
                <a:lnTo>
                  <a:pt x="15806" y="16046"/>
                </a:lnTo>
                <a:lnTo>
                  <a:pt x="15793" y="17230"/>
                </a:lnTo>
                <a:lnTo>
                  <a:pt x="14235" y="17230"/>
                </a:lnTo>
                <a:lnTo>
                  <a:pt x="12675" y="17230"/>
                </a:lnTo>
                <a:lnTo>
                  <a:pt x="12662" y="16049"/>
                </a:lnTo>
                <a:lnTo>
                  <a:pt x="12650" y="14868"/>
                </a:lnTo>
                <a:lnTo>
                  <a:pt x="12391" y="14838"/>
                </a:lnTo>
                <a:lnTo>
                  <a:pt x="12133" y="14806"/>
                </a:lnTo>
                <a:lnTo>
                  <a:pt x="12121" y="13573"/>
                </a:lnTo>
                <a:lnTo>
                  <a:pt x="12108" y="12340"/>
                </a:lnTo>
                <a:lnTo>
                  <a:pt x="11872" y="12309"/>
                </a:lnTo>
                <a:lnTo>
                  <a:pt x="11636" y="12277"/>
                </a:lnTo>
                <a:lnTo>
                  <a:pt x="11614" y="6165"/>
                </a:lnTo>
                <a:lnTo>
                  <a:pt x="11591" y="52"/>
                </a:lnTo>
                <a:lnTo>
                  <a:pt x="11071" y="52"/>
                </a:lnTo>
                <a:lnTo>
                  <a:pt x="10552" y="52"/>
                </a:lnTo>
                <a:lnTo>
                  <a:pt x="10529" y="6165"/>
                </a:lnTo>
                <a:lnTo>
                  <a:pt x="10507" y="12277"/>
                </a:lnTo>
                <a:lnTo>
                  <a:pt x="10271" y="12309"/>
                </a:lnTo>
                <a:lnTo>
                  <a:pt x="10035" y="12340"/>
                </a:lnTo>
                <a:lnTo>
                  <a:pt x="10022" y="13573"/>
                </a:lnTo>
                <a:lnTo>
                  <a:pt x="10009" y="14806"/>
                </a:lnTo>
                <a:lnTo>
                  <a:pt x="9751" y="14838"/>
                </a:lnTo>
                <a:lnTo>
                  <a:pt x="9492" y="14868"/>
                </a:lnTo>
                <a:lnTo>
                  <a:pt x="9480" y="16049"/>
                </a:lnTo>
                <a:lnTo>
                  <a:pt x="9467" y="17230"/>
                </a:lnTo>
                <a:lnTo>
                  <a:pt x="8428" y="17230"/>
                </a:lnTo>
                <a:lnTo>
                  <a:pt x="7388" y="17230"/>
                </a:lnTo>
                <a:lnTo>
                  <a:pt x="7376" y="16049"/>
                </a:lnTo>
                <a:lnTo>
                  <a:pt x="7363" y="14870"/>
                </a:lnTo>
                <a:lnTo>
                  <a:pt x="7127" y="14838"/>
                </a:lnTo>
                <a:lnTo>
                  <a:pt x="6892" y="14806"/>
                </a:lnTo>
                <a:lnTo>
                  <a:pt x="6879" y="13569"/>
                </a:lnTo>
                <a:lnTo>
                  <a:pt x="6866" y="12333"/>
                </a:lnTo>
                <a:lnTo>
                  <a:pt x="5817" y="12304"/>
                </a:lnTo>
                <a:lnTo>
                  <a:pt x="4767" y="12277"/>
                </a:lnTo>
                <a:lnTo>
                  <a:pt x="4756" y="6138"/>
                </a:lnTo>
                <a:lnTo>
                  <a:pt x="4744" y="0"/>
                </a:lnTo>
                <a:lnTo>
                  <a:pt x="4225" y="0"/>
                </a:lnTo>
                <a:lnTo>
                  <a:pt x="3706" y="0"/>
                </a:lnTo>
                <a:close/>
                <a:moveTo>
                  <a:pt x="4220" y="19179"/>
                </a:moveTo>
                <a:cubicBezTo>
                  <a:pt x="4193" y="19179"/>
                  <a:pt x="4103" y="19594"/>
                  <a:pt x="4020" y="20101"/>
                </a:cubicBezTo>
                <a:cubicBezTo>
                  <a:pt x="3938" y="20608"/>
                  <a:pt x="3840" y="21105"/>
                  <a:pt x="3803" y="21207"/>
                </a:cubicBezTo>
                <a:cubicBezTo>
                  <a:pt x="3742" y="21377"/>
                  <a:pt x="3749" y="21392"/>
                  <a:pt x="3885" y="21392"/>
                </a:cubicBezTo>
                <a:cubicBezTo>
                  <a:pt x="4012" y="21392"/>
                  <a:pt x="4024" y="21369"/>
                  <a:pt x="3976" y="21234"/>
                </a:cubicBezTo>
                <a:cubicBezTo>
                  <a:pt x="3889" y="20988"/>
                  <a:pt x="3999" y="20759"/>
                  <a:pt x="4206" y="20759"/>
                </a:cubicBezTo>
                <a:cubicBezTo>
                  <a:pt x="4399" y="20759"/>
                  <a:pt x="4515" y="21042"/>
                  <a:pt x="4417" y="21270"/>
                </a:cubicBezTo>
                <a:cubicBezTo>
                  <a:pt x="4378" y="21362"/>
                  <a:pt x="4408" y="21392"/>
                  <a:pt x="4541" y="21392"/>
                </a:cubicBezTo>
                <a:cubicBezTo>
                  <a:pt x="4689" y="21392"/>
                  <a:pt x="4706" y="21371"/>
                  <a:pt x="4647" y="21260"/>
                </a:cubicBezTo>
                <a:cubicBezTo>
                  <a:pt x="4609" y="21188"/>
                  <a:pt x="4508" y="20690"/>
                  <a:pt x="4424" y="20155"/>
                </a:cubicBezTo>
                <a:cubicBezTo>
                  <a:pt x="4339" y="19619"/>
                  <a:pt x="4248" y="19180"/>
                  <a:pt x="4220" y="19179"/>
                </a:cubicBezTo>
                <a:close/>
                <a:moveTo>
                  <a:pt x="10899" y="19182"/>
                </a:moveTo>
                <a:cubicBezTo>
                  <a:pt x="10702" y="19184"/>
                  <a:pt x="10660" y="19210"/>
                  <a:pt x="10721" y="19292"/>
                </a:cubicBezTo>
                <a:cubicBezTo>
                  <a:pt x="10786" y="19381"/>
                  <a:pt x="10800" y="19553"/>
                  <a:pt x="10800" y="20285"/>
                </a:cubicBezTo>
                <a:cubicBezTo>
                  <a:pt x="10800" y="21017"/>
                  <a:pt x="10786" y="21189"/>
                  <a:pt x="10721" y="21278"/>
                </a:cubicBezTo>
                <a:cubicBezTo>
                  <a:pt x="10608" y="21430"/>
                  <a:pt x="11102" y="21429"/>
                  <a:pt x="11290" y="21276"/>
                </a:cubicBezTo>
                <a:cubicBezTo>
                  <a:pt x="11411" y="21178"/>
                  <a:pt x="11433" y="21108"/>
                  <a:pt x="11433" y="20815"/>
                </a:cubicBezTo>
                <a:cubicBezTo>
                  <a:pt x="11433" y="20625"/>
                  <a:pt x="11401" y="20408"/>
                  <a:pt x="11363" y="20334"/>
                </a:cubicBezTo>
                <a:cubicBezTo>
                  <a:pt x="11314" y="20240"/>
                  <a:pt x="11308" y="20166"/>
                  <a:pt x="11341" y="20090"/>
                </a:cubicBezTo>
                <a:cubicBezTo>
                  <a:pt x="11366" y="20029"/>
                  <a:pt x="11387" y="19846"/>
                  <a:pt x="11387" y="19682"/>
                </a:cubicBezTo>
                <a:cubicBezTo>
                  <a:pt x="11387" y="19310"/>
                  <a:pt x="11258" y="19178"/>
                  <a:pt x="10899" y="19182"/>
                </a:cubicBezTo>
                <a:close/>
                <a:moveTo>
                  <a:pt x="17910" y="19199"/>
                </a:moveTo>
                <a:cubicBezTo>
                  <a:pt x="17742" y="19221"/>
                  <a:pt x="17637" y="19392"/>
                  <a:pt x="17562" y="19743"/>
                </a:cubicBezTo>
                <a:cubicBezTo>
                  <a:pt x="17459" y="20230"/>
                  <a:pt x="17492" y="20779"/>
                  <a:pt x="17647" y="21140"/>
                </a:cubicBezTo>
                <a:cubicBezTo>
                  <a:pt x="17715" y="21299"/>
                  <a:pt x="17819" y="21385"/>
                  <a:pt x="17925" y="21395"/>
                </a:cubicBezTo>
                <a:cubicBezTo>
                  <a:pt x="18031" y="21404"/>
                  <a:pt x="18140" y="21336"/>
                  <a:pt x="18217" y="21189"/>
                </a:cubicBezTo>
                <a:cubicBezTo>
                  <a:pt x="18276" y="21078"/>
                  <a:pt x="18309" y="20953"/>
                  <a:pt x="18290" y="20909"/>
                </a:cubicBezTo>
                <a:cubicBezTo>
                  <a:pt x="18271" y="20865"/>
                  <a:pt x="18209" y="20932"/>
                  <a:pt x="18151" y="21058"/>
                </a:cubicBezTo>
                <a:cubicBezTo>
                  <a:pt x="17904" y="21600"/>
                  <a:pt x="17646" y="21195"/>
                  <a:pt x="17646" y="20264"/>
                </a:cubicBezTo>
                <a:cubicBezTo>
                  <a:pt x="17646" y="19784"/>
                  <a:pt x="17664" y="19653"/>
                  <a:pt x="17753" y="19486"/>
                </a:cubicBezTo>
                <a:cubicBezTo>
                  <a:pt x="17899" y="19209"/>
                  <a:pt x="18052" y="19233"/>
                  <a:pt x="18158" y="19548"/>
                </a:cubicBezTo>
                <a:cubicBezTo>
                  <a:pt x="18269" y="19878"/>
                  <a:pt x="18301" y="19879"/>
                  <a:pt x="18301" y="19553"/>
                </a:cubicBezTo>
                <a:cubicBezTo>
                  <a:pt x="18301" y="19330"/>
                  <a:pt x="18275" y="19288"/>
                  <a:pt x="18101" y="19227"/>
                </a:cubicBezTo>
                <a:cubicBezTo>
                  <a:pt x="18030" y="19202"/>
                  <a:pt x="17966" y="19192"/>
                  <a:pt x="17910" y="1919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37" name="etc."/>
          <p:cNvSpPr/>
          <p:nvPr/>
        </p:nvSpPr>
        <p:spPr>
          <a:xfrm>
            <a:off x="19588601" y="12228100"/>
            <a:ext cx="1694943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3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0" name="What is Recursion?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What is Recursion?</a:t>
              </a:r>
            </a:p>
          </p:txBody>
        </p:sp>
      </p:grpSp>
      <p:pic>
        <p:nvPicPr>
          <p:cNvPr id="24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2289"/>
          <a:stretch>
            <a:fillRect/>
          </a:stretch>
        </p:blipFill>
        <p:spPr>
          <a:xfrm>
            <a:off x="2356107" y="2301118"/>
            <a:ext cx="19671786" cy="1614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rcRect l="0" t="18627" r="0" b="0"/>
          <a:stretch>
            <a:fillRect/>
          </a:stretch>
        </p:blipFill>
        <p:spPr>
          <a:xfrm>
            <a:off x="2356107" y="3998809"/>
            <a:ext cx="19671786" cy="74160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mph" nodeType="clickEffect" presetSubtype="0" presetID="35" grpId="2" fill="hold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3" grpId="1"/>
      <p:bldP build="whole" bldLvl="1" animBg="1" rev="0" advAuto="0" spid="243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4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6" name="What is Recursion?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What is Recursion?</a:t>
              </a:r>
            </a:p>
          </p:txBody>
        </p:sp>
      </p:grpSp>
      <p:sp>
        <p:nvSpPr>
          <p:cNvPr id="248" name="Recursion:…"/>
          <p:cNvSpPr/>
          <p:nvPr/>
        </p:nvSpPr>
        <p:spPr>
          <a:xfrm>
            <a:off x="336042" y="5009354"/>
            <a:ext cx="23711917" cy="4397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7000"/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Recursion</a:t>
            </a:r>
            <a:r>
              <a:t>:</a:t>
            </a:r>
          </a:p>
          <a:p>
            <a:pPr algn="l">
              <a:defRPr sz="7000"/>
            </a:pPr>
          </a:p>
          <a:p>
            <a:pPr algn="l">
              <a:defRPr sz="7000"/>
            </a:pPr>
            <a:r>
              <a:t>A problem solving technique in which problems are solved by reducing them to </a:t>
            </a:r>
            <a:r>
              <a:rPr>
                <a:solidFill>
                  <a:srgbClr val="0433FF"/>
                </a:solidFill>
              </a:rPr>
              <a:t>smaller problems</a:t>
            </a:r>
            <a:r>
              <a:t> </a:t>
            </a:r>
            <a:r>
              <a:rPr i="1">
                <a:solidFill>
                  <a:srgbClr val="FF2600"/>
                </a:solidFill>
                <a:latin typeface="+mn-lt"/>
                <a:ea typeface="+mn-ea"/>
                <a:cs typeface="+mn-cs"/>
                <a:sym typeface="Helvetica Neue"/>
              </a:rPr>
              <a:t>of the same form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5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1" name="Why Recursion?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Why Recursion?</a:t>
              </a:r>
            </a:p>
          </p:txBody>
        </p:sp>
      </p:grpSp>
      <p:sp>
        <p:nvSpPr>
          <p:cNvPr id="253" name="Great style…"/>
          <p:cNvSpPr/>
          <p:nvPr/>
        </p:nvSpPr>
        <p:spPr>
          <a:xfrm>
            <a:off x="7538884" y="5853091"/>
            <a:ext cx="9306233" cy="3314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935789" indent="-935789" algn="l">
              <a:buSzPct val="100000"/>
              <a:buAutoNum type="arabicPeriod" startAt="1"/>
              <a:defRPr sz="7000"/>
            </a:pPr>
            <a:r>
              <a:t>Great style</a:t>
            </a:r>
          </a:p>
          <a:p>
            <a:pPr marL="935789" indent="-935789" algn="l">
              <a:buSzPct val="100000"/>
              <a:buAutoNum type="arabicPeriod" startAt="1"/>
              <a:defRPr sz="7000"/>
            </a:pPr>
            <a:r>
              <a:t>Powerful tool</a:t>
            </a:r>
          </a:p>
          <a:p>
            <a:pPr marL="935789" indent="-935789" algn="l">
              <a:buSzPct val="100000"/>
              <a:buAutoNum type="arabicPeriod" startAt="1"/>
              <a:defRPr sz="7000"/>
            </a:pPr>
            <a:r>
              <a:t>Master of control flow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5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6" name="Pedagogy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Pedagogy</a:t>
              </a:r>
            </a:p>
          </p:txBody>
        </p:sp>
      </p:grpSp>
      <p:sp>
        <p:nvSpPr>
          <p:cNvPr id="258" name="Many simple examples"/>
          <p:cNvSpPr/>
          <p:nvPr/>
        </p:nvSpPr>
        <p:spPr>
          <a:xfrm>
            <a:off x="7785861" y="6280343"/>
            <a:ext cx="8812277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7000"/>
            </a:lvl1pPr>
          </a:lstStyle>
          <a:p>
            <a:pPr/>
            <a:r>
              <a:t>Many simple examples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6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1" name="Recursion In Programming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Recursion In Programming</a:t>
              </a:r>
            </a:p>
          </p:txBody>
        </p:sp>
      </p:grpSp>
      <p:sp>
        <p:nvSpPr>
          <p:cNvPr id="263" name="In programming, recursion simply means that a function will call itself:"/>
          <p:cNvSpPr/>
          <p:nvPr/>
        </p:nvSpPr>
        <p:spPr>
          <a:xfrm>
            <a:off x="1298103" y="2399153"/>
            <a:ext cx="21787795" cy="2234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7000"/>
            </a:lvl1pPr>
          </a:lstStyle>
          <a:p>
            <a:pPr/>
            <a:r>
              <a:t>In programming, recursion simply means that a function will call itself: </a:t>
            </a:r>
          </a:p>
        </p:txBody>
      </p:sp>
      <p:sp>
        <p:nvSpPr>
          <p:cNvPr id="264" name="int main() {…"/>
          <p:cNvSpPr/>
          <p:nvPr/>
        </p:nvSpPr>
        <p:spPr>
          <a:xfrm>
            <a:off x="2046626" y="5313587"/>
            <a:ext cx="7072202" cy="426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main() {</a:t>
            </a:r>
          </a:p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   main();</a:t>
            </a:r>
          </a:p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   return 0;</a:t>
            </a:r>
          </a:p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65" name="(this is a terrible example, and will crash!)"/>
          <p:cNvSpPr/>
          <p:nvPr/>
        </p:nvSpPr>
        <p:spPr>
          <a:xfrm>
            <a:off x="10810288" y="6435089"/>
            <a:ext cx="11744326" cy="845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46100">
              <a:spcBef>
                <a:spcPts val="3000"/>
              </a:spcBef>
              <a:defRPr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(this is a terrible example, and will crash!)</a:t>
            </a:r>
          </a:p>
        </p:txBody>
      </p:sp>
      <p:sp>
        <p:nvSpPr>
          <p:cNvPr id="266" name="main() isn't supposed to call itself, but if we do write this program, what happens?"/>
          <p:cNvSpPr/>
          <p:nvPr/>
        </p:nvSpPr>
        <p:spPr>
          <a:xfrm>
            <a:off x="1115733" y="10260409"/>
            <a:ext cx="21787795" cy="2234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7000"/>
            </a:lvl1pPr>
          </a:lstStyle>
          <a:p>
            <a:pPr/>
            <a:r>
              <a:t>main() isn't supposed to call itself, but if we do write this program, what happens?</a:t>
            </a:r>
          </a:p>
        </p:txBody>
      </p:sp>
      <p:sp>
        <p:nvSpPr>
          <p:cNvPr id="267" name="Let's try it..."/>
          <p:cNvSpPr/>
          <p:nvPr/>
        </p:nvSpPr>
        <p:spPr>
          <a:xfrm>
            <a:off x="11045024" y="11343644"/>
            <a:ext cx="5207483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7000"/>
            </a:lvl1pPr>
          </a:lstStyle>
          <a:p>
            <a:pPr/>
            <a:r>
              <a:t>Let's try it...</a:t>
            </a:r>
          </a:p>
        </p:txBody>
      </p:sp>
      <p:sp>
        <p:nvSpPr>
          <p:cNvPr id="268" name="SEG FAULT!"/>
          <p:cNvSpPr/>
          <p:nvPr/>
        </p:nvSpPr>
        <p:spPr>
          <a:xfrm rot="20667345">
            <a:off x="9064610" y="5311391"/>
            <a:ext cx="5186046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SEG FAULT!</a:t>
            </a:r>
          </a:p>
        </p:txBody>
      </p:sp>
      <p:sp>
        <p:nvSpPr>
          <p:cNvPr id="269" name="We'll get back to programming in a minute..."/>
          <p:cNvSpPr/>
          <p:nvPr/>
        </p:nvSpPr>
        <p:spPr>
          <a:xfrm>
            <a:off x="3653789" y="12440502"/>
            <a:ext cx="17076421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7F0325"/>
                </a:solidFill>
              </a:defRPr>
            </a:lvl1pPr>
          </a:lstStyle>
          <a:p>
            <a:pPr/>
            <a:r>
              <a:t>We'll get back to programming in a minute...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7" grpId="1"/>
      <p:bldP build="whole" bldLvl="1" animBg="1" rev="0" advAuto="0" spid="268" grpId="2"/>
      <p:bldP build="whole" bldLvl="1" animBg="1" rev="0" advAuto="0" spid="269" grpId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7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2" name="Recursion In Real Life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Recursion In Real Life</a:t>
              </a:r>
            </a:p>
          </p:txBody>
        </p:sp>
      </p:grpSp>
      <p:sp>
        <p:nvSpPr>
          <p:cNvPr id="274" name="Recursion…"/>
          <p:cNvSpPr/>
          <p:nvPr>
            <p:ph type="title" idx="4294967295"/>
          </p:nvPr>
        </p:nvSpPr>
        <p:spPr>
          <a:xfrm>
            <a:off x="52001" y="2584932"/>
            <a:ext cx="11150067" cy="743976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382905" defTabSz="546100">
              <a:lnSpc>
                <a:spcPct val="90000"/>
              </a:lnSpc>
              <a:defRPr sz="5300"/>
            </a:pPr>
            <a:r>
              <a:t>Recursion</a:t>
            </a:r>
          </a:p>
          <a:p>
            <a:pPr marL="864446" indent="-481541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5300"/>
            </a:pPr>
            <a:r>
              <a:t>How to solve a jigsaw puzzle recursively (“solve the puzzle”)</a:t>
            </a:r>
          </a:p>
          <a:p>
            <a:pPr marL="864446" indent="-481541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5300"/>
            </a:pPr>
          </a:p>
          <a:p>
            <a:pPr lvl="1" marL="1308946" indent="-481541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5300"/>
            </a:pPr>
            <a:r>
              <a:t>Is the puzzle finished? If so, stop.</a:t>
            </a:r>
          </a:p>
          <a:p>
            <a:pPr lvl="1" marL="1308946" indent="-481541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5300"/>
            </a:pPr>
            <a:r>
              <a:t>Find a correct puzzle piece and place it.</a:t>
            </a:r>
          </a:p>
          <a:p>
            <a:pPr lvl="1" marL="1308946" indent="-481541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5300"/>
            </a:pPr>
            <a:r>
              <a:t>Solve the puzzle</a:t>
            </a:r>
          </a:p>
        </p:txBody>
      </p:sp>
      <p:pic>
        <p:nvPicPr>
          <p:cNvPr id="275" name="pasted-image.tif" descr="pasted-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25812" y="2266212"/>
            <a:ext cx="12951198" cy="9183576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ridiculously hard puzzle"/>
          <p:cNvSpPr/>
          <p:nvPr/>
        </p:nvSpPr>
        <p:spPr>
          <a:xfrm>
            <a:off x="3326609" y="11063813"/>
            <a:ext cx="7612487" cy="1042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 marL="382905" algn="l" defTabSz="546100">
              <a:lnSpc>
                <a:spcPct val="90000"/>
              </a:lnSpc>
              <a:defRPr>
                <a:solidFill>
                  <a:srgbClr val="902422"/>
                </a:solidFill>
              </a:defRPr>
            </a:lvl1pPr>
          </a:lstStyle>
          <a:p>
            <a:pPr>
              <a:defRPr b="1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 b="0">
                <a:latin typeface="Helvetica Neue Light"/>
                <a:ea typeface="Helvetica Neue Light"/>
                <a:cs typeface="Helvetica Neue Light"/>
                <a:sym typeface="Helvetica Neue Light"/>
              </a:rPr>
              <a:t>ridiculously hard puzzle</a:t>
            </a:r>
          </a:p>
        </p:txBody>
      </p:sp>
      <p:sp>
        <p:nvSpPr>
          <p:cNvPr id="278" name="Connection Line"/>
          <p:cNvSpPr/>
          <p:nvPr/>
        </p:nvSpPr>
        <p:spPr>
          <a:xfrm>
            <a:off x="9107072" y="10117494"/>
            <a:ext cx="1971734" cy="918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613" y="8106"/>
                  <a:pt x="10813" y="906"/>
                  <a:pt x="21600" y="0"/>
                </a:cubicBezTo>
              </a:path>
            </a:pathLst>
          </a:custGeom>
          <a:ln w="114300">
            <a:solidFill>
              <a:srgbClr val="941100"/>
            </a:solidFill>
            <a:miter lim="400000"/>
            <a:tail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8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1" name="Recursion In Real Life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Recursion In Real Life</a:t>
              </a:r>
            </a:p>
          </p:txBody>
        </p:sp>
      </p:grpSp>
      <p:sp>
        <p:nvSpPr>
          <p:cNvPr id="283" name="Let's recurse on you.…"/>
          <p:cNvSpPr/>
          <p:nvPr>
            <p:ph type="title" idx="4294967295"/>
          </p:nvPr>
        </p:nvSpPr>
        <p:spPr>
          <a:xfrm>
            <a:off x="1092363" y="1956070"/>
            <a:ext cx="22199274" cy="4845454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382905" algn="ctr" defTabSz="546100">
              <a:lnSpc>
                <a:spcPct val="90000"/>
              </a:lnSpc>
              <a:defRPr sz="8000"/>
            </a:pPr>
            <a:r>
              <a:t>Let's recurse on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you</a:t>
            </a:r>
            <a:r>
              <a:t>.</a:t>
            </a:r>
          </a:p>
          <a:p>
            <a:pPr marL="382905" algn="ctr" defTabSz="546100">
              <a:lnSpc>
                <a:spcPct val="90000"/>
              </a:lnSpc>
              <a:defRPr sz="8000"/>
            </a:pPr>
          </a:p>
          <a:p>
            <a:pPr marL="382905" algn="ctr" defTabSz="546100">
              <a:lnSpc>
                <a:spcPct val="90000"/>
              </a:lnSpc>
              <a:defRPr sz="8000"/>
            </a:pPr>
            <a:r>
              <a:t>How many students total are directly behind you in your "column" of the classroom?</a:t>
            </a:r>
          </a:p>
        </p:txBody>
      </p:sp>
      <p:sp>
        <p:nvSpPr>
          <p:cNvPr id="284" name="Rules:…"/>
          <p:cNvSpPr/>
          <p:nvPr/>
        </p:nvSpPr>
        <p:spPr>
          <a:xfrm>
            <a:off x="1362294" y="7051418"/>
            <a:ext cx="22199274" cy="4461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marL="382905" defTabSz="546100">
              <a:lnSpc>
                <a:spcPct val="90000"/>
              </a:lnSpc>
              <a:defRPr sz="6000"/>
            </a:pPr>
            <a:r>
              <a:t>Rules:</a:t>
            </a:r>
          </a:p>
          <a:p>
            <a:pPr marL="1452378" indent="-1069473" algn="l" defTabSz="546100">
              <a:lnSpc>
                <a:spcPct val="90000"/>
              </a:lnSpc>
              <a:buSzPct val="100000"/>
              <a:buAutoNum type="arabicPeriod" startAt="1"/>
              <a:defRPr sz="6000"/>
            </a:pPr>
            <a:r>
              <a:t>You can see only the people directly in front and behind you. So, you can't just look back and count.</a:t>
            </a:r>
          </a:p>
          <a:p>
            <a:pPr marL="1452378" indent="-1069473" algn="l" defTabSz="546100">
              <a:lnSpc>
                <a:spcPct val="90000"/>
              </a:lnSpc>
              <a:buSzPct val="100000"/>
              <a:buAutoNum type="arabicPeriod" startAt="1"/>
              <a:defRPr sz="6000"/>
            </a:pPr>
            <a:r>
              <a:t>You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are</a:t>
            </a:r>
            <a:r>
              <a:t> allowed to ask questions of the people in front / behind you.</a:t>
            </a:r>
          </a:p>
        </p:txBody>
      </p:sp>
      <p:sp>
        <p:nvSpPr>
          <p:cNvPr id="285" name="How can we solve this problem recursively?"/>
          <p:cNvSpPr/>
          <p:nvPr/>
        </p:nvSpPr>
        <p:spPr>
          <a:xfrm>
            <a:off x="1362294" y="11762640"/>
            <a:ext cx="22199274" cy="121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marL="382905" defTabSz="546100">
              <a:lnSpc>
                <a:spcPct val="90000"/>
              </a:lnSpc>
              <a:defRPr sz="6000"/>
            </a:pPr>
            <a:r>
              <a:t>How can we solve this problem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recursively</a:t>
            </a:r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5" grpId="2"/>
      <p:bldP build="whole" bldLvl="1" animBg="1" rev="0" advAuto="0" spid="28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8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8" name="Recursion In Real Life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Recursion In Real Life</a:t>
              </a:r>
            </a:p>
          </p:txBody>
        </p:sp>
      </p:grpSp>
      <p:sp>
        <p:nvSpPr>
          <p:cNvPr id="290" name="Answer:…"/>
          <p:cNvSpPr/>
          <p:nvPr>
            <p:ph type="title" idx="4294967295"/>
          </p:nvPr>
        </p:nvSpPr>
        <p:spPr>
          <a:xfrm>
            <a:off x="1092363" y="1956070"/>
            <a:ext cx="22199274" cy="1098031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382905" algn="ctr" defTabSz="546100">
              <a:lnSpc>
                <a:spcPct val="90000"/>
              </a:lnSpc>
              <a:defRPr sz="8000"/>
            </a:pPr>
            <a:r>
              <a:t>Answer:</a:t>
            </a:r>
          </a:p>
          <a:p>
            <a:pPr marL="1452378" indent="-1069473" defTabSz="546100">
              <a:lnSpc>
                <a:spcPct val="90000"/>
              </a:lnSpc>
              <a:buSzPct val="100000"/>
              <a:defRPr sz="8000"/>
            </a:pPr>
            <a:r>
              <a:t>The first person looks behind them, and sees if there is a person there. If not, the person responds "0".</a:t>
            </a:r>
          </a:p>
          <a:p>
            <a:pPr marL="1452378" indent="-1069473" defTabSz="546100">
              <a:lnSpc>
                <a:spcPct val="90000"/>
              </a:lnSpc>
              <a:buSzPct val="100000"/>
              <a:defRPr sz="8000"/>
            </a:pPr>
            <a:r>
              <a:t>If there is a person, repeat step 1, and wait for a response.</a:t>
            </a:r>
          </a:p>
          <a:p>
            <a:pPr marL="1452378" indent="-1069473" defTabSz="546100">
              <a:lnSpc>
                <a:spcPct val="90000"/>
              </a:lnSpc>
              <a:buSzPct val="100000"/>
              <a:defRPr sz="8000"/>
            </a:pPr>
            <a:r>
              <a:t>Once a person receives a response, they add 1 for the person behind them, and they respond to the person that asked them.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9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3" name="In C++: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295" name="int numStudentsBehind(Student curr) {…"/>
          <p:cNvSpPr/>
          <p:nvPr>
            <p:ph type="title" idx="4294967295"/>
          </p:nvPr>
        </p:nvSpPr>
        <p:spPr>
          <a:xfrm>
            <a:off x="1092363" y="3785585"/>
            <a:ext cx="22199274" cy="6846708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numStudentsBehind(Student curr)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(noOneBehind(curr))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Student personBehind = curr.getBehind();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numStudentsBehind(personBehind) + 1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96" name="Rounded Rectangle"/>
          <p:cNvSpPr/>
          <p:nvPr/>
        </p:nvSpPr>
        <p:spPr>
          <a:xfrm>
            <a:off x="7109584" y="7852804"/>
            <a:ext cx="13471211" cy="953857"/>
          </a:xfrm>
          <a:prstGeom prst="roundRect">
            <a:avLst>
              <a:gd name="adj" fmla="val 19972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97" name="Recursive call!"/>
          <p:cNvSpPr/>
          <p:nvPr/>
        </p:nvSpPr>
        <p:spPr>
          <a:xfrm>
            <a:off x="11408592" y="8876715"/>
            <a:ext cx="40081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Recursive call!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7" grpId="2"/>
      <p:bldP build="whole" bldLvl="1" animBg="1" rev="0" advAuto="0" spid="296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9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0" name="In C++: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302" name="The structure of recursive functions is typically like the following:…"/>
          <p:cNvSpPr/>
          <p:nvPr>
            <p:ph type="title" idx="4294967295"/>
          </p:nvPr>
        </p:nvSpPr>
        <p:spPr>
          <a:xfrm>
            <a:off x="1092363" y="1956070"/>
            <a:ext cx="22199274" cy="1098031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382905" defTabSz="546100">
              <a:lnSpc>
                <a:spcPct val="90000"/>
              </a:lnSpc>
              <a:defRPr sz="6000"/>
            </a:pPr>
            <a:r>
              <a:t>The structure of recursive functions is typically like the following:</a:t>
            </a:r>
          </a:p>
          <a:p>
            <a:pPr marL="382905" defTabSz="546100">
              <a:lnSpc>
                <a:spcPct val="90000"/>
              </a:lnSpc>
              <a:defRPr sz="6000"/>
            </a:pP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recursiveFunction()</a:t>
            </a:r>
            <a:r>
              <a:t> {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if (</a:t>
            </a:r>
            <a:r>
              <a:rPr>
                <a:solidFill>
                  <a:srgbClr val="008F00"/>
                </a:solidFill>
              </a:rPr>
              <a:t>test for simple case</a:t>
            </a:r>
            <a:r>
              <a:t>) {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Compute the solution without recursion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 else {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FF2F92"/>
                </a:solidFill>
              </a:rPr>
              <a:t>Break the problem into subproblems of the same form</a:t>
            </a:r>
            <a:endParaRPr>
              <a:solidFill>
                <a:srgbClr val="FF2F92"/>
              </a:solidFill>
            </a:endParaRPr>
          </a:p>
          <a:p>
            <a:pPr defTabSz="457200">
              <a:tabLst>
                <a:tab pos="558800" algn="l"/>
              </a:tabLst>
              <a:defRPr sz="4800">
                <a:solidFill>
                  <a:srgbClr val="FF2F9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Call </a:t>
            </a:r>
            <a:r>
              <a:rPr>
                <a:solidFill>
                  <a:srgbClr val="0433FF"/>
                </a:solidFill>
              </a:rPr>
              <a:t>recursiveFunction()</a:t>
            </a:r>
            <a:r>
              <a:t> on each subproblem</a:t>
            </a:r>
          </a:p>
          <a:p>
            <a:pPr defTabSz="457200">
              <a:tabLst>
                <a:tab pos="558800" algn="l"/>
              </a:tabLst>
              <a:defRPr sz="4800">
                <a:solidFill>
                  <a:srgbClr val="FF2F9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Reassamble the results of the subproblems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0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5" name="In C++: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307" name="Every recursive algorithm involves at least two cases:…"/>
          <p:cNvSpPr/>
          <p:nvPr>
            <p:ph type="title" idx="4294967295"/>
          </p:nvPr>
        </p:nvSpPr>
        <p:spPr>
          <a:xfrm>
            <a:off x="1092363" y="1956070"/>
            <a:ext cx="22199274" cy="1098031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546100">
              <a:defRPr sz="6000"/>
            </a:pPr>
            <a:r>
              <a:t>Every recursive algorithm involves at least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two</a:t>
            </a:r>
            <a:r>
              <a:t> cases:</a:t>
            </a:r>
          </a:p>
          <a:p>
            <a:pPr defTabSz="546100">
              <a:defRPr sz="6000"/>
            </a:pPr>
          </a:p>
          <a:p>
            <a:pPr marL="1246909" indent="-1246909" defTabSz="546100">
              <a:buSzPct val="100000"/>
              <a:defRPr sz="6000"/>
            </a:pPr>
            <a:r>
              <a:rPr>
                <a:solidFill>
                  <a:srgbClr val="008F00"/>
                </a:solidFill>
              </a:rPr>
              <a:t>base case: </a:t>
            </a:r>
            <a:r>
              <a:t>The simple case; an occurrence that can be answered directly; the case that recursive calls reduce to.</a:t>
            </a:r>
          </a:p>
          <a:p>
            <a:pPr marL="1629814" indent="-1246908" defTabSz="546100">
              <a:buSzPct val="100000"/>
              <a:defRPr sz="6000"/>
            </a:pPr>
            <a:endParaRPr>
              <a:solidFill>
                <a:srgbClr val="008F00"/>
              </a:solidFill>
            </a:endParaRPr>
          </a:p>
          <a:p>
            <a:pPr marL="1205345" indent="-1205345">
              <a:buSzPct val="100000"/>
            </a:pPr>
            <a:r>
              <a:rPr>
                <a:solidFill>
                  <a:srgbClr val="FF2F92"/>
                </a:solidFill>
              </a:rPr>
              <a:t>recursive case: </a:t>
            </a:r>
            <a:r>
              <a:t>a more complex occurrence of the problem that cannot be directly answered, but can be described in terms of smaller occurrences of the same problem.</a:t>
            </a:r>
            <a:endParaRPr>
              <a:solidFill>
                <a:srgbClr val="008F00"/>
              </a:solidFill>
            </a:endParaRPr>
          </a:p>
          <a:p>
            <a:pPr marL="382905" defTabSz="546100">
              <a:defRPr sz="6000"/>
            </a:pPr>
          </a:p>
          <a:p>
            <a:pPr defTabSz="457200">
              <a:tabLst>
                <a:tab pos="558800" algn="l"/>
              </a:tabLst>
              <a:defRPr sz="60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0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0" name="In C++: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312" name="int numStudentsBehind(Student curr) {…"/>
          <p:cNvSpPr/>
          <p:nvPr>
            <p:ph type="title" idx="4294967295"/>
          </p:nvPr>
        </p:nvSpPr>
        <p:spPr>
          <a:xfrm>
            <a:off x="1092363" y="3785585"/>
            <a:ext cx="22199274" cy="6846708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numStudentsBehind(Student curr)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(noOneBehind(curr))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Student personBehind = curr.getBehind();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numStudentsBehind(personBehind) + 1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13" name="Rounded Rectangle"/>
          <p:cNvSpPr/>
          <p:nvPr/>
        </p:nvSpPr>
        <p:spPr>
          <a:xfrm>
            <a:off x="2633856" y="4621116"/>
            <a:ext cx="10544346" cy="1662726"/>
          </a:xfrm>
          <a:prstGeom prst="roundRect">
            <a:avLst>
              <a:gd name="adj" fmla="val 11457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14" name="Base case"/>
          <p:cNvSpPr/>
          <p:nvPr/>
        </p:nvSpPr>
        <p:spPr>
          <a:xfrm>
            <a:off x="13343703" y="5023538"/>
            <a:ext cx="324231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Base case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1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7" name="In C++: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319" name="int numStudentsBehind(Student curr) {…"/>
          <p:cNvSpPr/>
          <p:nvPr>
            <p:ph type="title" idx="4294967295"/>
          </p:nvPr>
        </p:nvSpPr>
        <p:spPr>
          <a:xfrm>
            <a:off x="1092363" y="3785585"/>
            <a:ext cx="22199274" cy="6846708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numStudentsBehind(Student curr)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(noOneBehind(curr))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Student personBehind = curr.getBehind();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numStudentsBehind(personBehind) + 1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20" name="Rounded Rectangle"/>
          <p:cNvSpPr/>
          <p:nvPr/>
        </p:nvSpPr>
        <p:spPr>
          <a:xfrm>
            <a:off x="2633856" y="4621116"/>
            <a:ext cx="10544346" cy="1662726"/>
          </a:xfrm>
          <a:prstGeom prst="roundRect">
            <a:avLst>
              <a:gd name="adj" fmla="val 11457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21" name="Base case"/>
          <p:cNvSpPr/>
          <p:nvPr/>
        </p:nvSpPr>
        <p:spPr>
          <a:xfrm>
            <a:off x="13343703" y="5023538"/>
            <a:ext cx="324231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Base case</a:t>
            </a:r>
          </a:p>
        </p:txBody>
      </p:sp>
      <p:sp>
        <p:nvSpPr>
          <p:cNvPr id="322" name="Rounded Rectangle"/>
          <p:cNvSpPr/>
          <p:nvPr/>
        </p:nvSpPr>
        <p:spPr>
          <a:xfrm>
            <a:off x="4132992" y="7120768"/>
            <a:ext cx="18371150" cy="1662726"/>
          </a:xfrm>
          <a:prstGeom prst="roundRect">
            <a:avLst>
              <a:gd name="adj" fmla="val 11457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23" name="Recursive case"/>
          <p:cNvSpPr/>
          <p:nvPr/>
        </p:nvSpPr>
        <p:spPr>
          <a:xfrm>
            <a:off x="13311597" y="8901306"/>
            <a:ext cx="473583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Recursive case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2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6" name="In C++: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328" name="int numStudentsBehind(Student curr) {…"/>
          <p:cNvSpPr/>
          <p:nvPr>
            <p:ph type="title" idx="4294967295"/>
          </p:nvPr>
        </p:nvSpPr>
        <p:spPr>
          <a:xfrm>
            <a:off x="1092363" y="3785585"/>
            <a:ext cx="22199274" cy="6846708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numStudentsBehind(Student curr)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(noOneBehind(curr))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Student personBehind = curr.getBehind();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numStudentsBehind(personBehind) + 1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29" name="Rounded Rectangle"/>
          <p:cNvSpPr/>
          <p:nvPr/>
        </p:nvSpPr>
        <p:spPr>
          <a:xfrm>
            <a:off x="7290536" y="7925613"/>
            <a:ext cx="13347242" cy="857881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30" name="Recursive call"/>
          <p:cNvSpPr/>
          <p:nvPr/>
        </p:nvSpPr>
        <p:spPr>
          <a:xfrm>
            <a:off x="13500510" y="8901306"/>
            <a:ext cx="4358006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Recursive call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3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3" name="Three Musts of Recursion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Three Musts of Recursion</a:t>
              </a:r>
            </a:p>
          </p:txBody>
        </p:sp>
      </p:grpSp>
      <p:sp>
        <p:nvSpPr>
          <p:cNvPr id="335" name="1. Your code must have a case for all valid inputs"/>
          <p:cNvSpPr/>
          <p:nvPr/>
        </p:nvSpPr>
        <p:spPr>
          <a:xfrm>
            <a:off x="2098015" y="2408483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1. Your code must have a case for all valid inputs</a:t>
            </a:r>
          </a:p>
        </p:txBody>
      </p:sp>
      <p:sp>
        <p:nvSpPr>
          <p:cNvPr id="336" name="2. You must have a base case that makes no recursive calls"/>
          <p:cNvSpPr/>
          <p:nvPr/>
        </p:nvSpPr>
        <p:spPr>
          <a:xfrm>
            <a:off x="2098015" y="5548025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2. You must have a base case that makes no recursive calls</a:t>
            </a:r>
          </a:p>
        </p:txBody>
      </p:sp>
      <p:sp>
        <p:nvSpPr>
          <p:cNvPr id="337" name="3. When you make a recursive call it should be to a simpler instance and make forward progress towards the base case."/>
          <p:cNvSpPr/>
          <p:nvPr/>
        </p:nvSpPr>
        <p:spPr>
          <a:xfrm>
            <a:off x="2098015" y="8687567"/>
            <a:ext cx="20187970" cy="3679426"/>
          </a:xfrm>
          <a:prstGeom prst="roundRect">
            <a:avLst>
              <a:gd name="adj" fmla="val 4490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3. When you make a recursive call it should be to a simpler instance and make forward progress towards the base case.</a:t>
            </a:r>
          </a:p>
        </p:txBody>
      </p:sp>
      <p:pic>
        <p:nvPicPr>
          <p:cNvPr id="338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3" r="7728" b="9207"/>
          <a:stretch>
            <a:fillRect/>
          </a:stretch>
        </p:blipFill>
        <p:spPr>
          <a:xfrm>
            <a:off x="18581523" y="253318"/>
            <a:ext cx="1006102" cy="1004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8" fill="norm" stroke="1" extrusionOk="0">
                <a:moveTo>
                  <a:pt x="15776" y="1"/>
                </a:moveTo>
                <a:cubicBezTo>
                  <a:pt x="12762" y="32"/>
                  <a:pt x="10444" y="2354"/>
                  <a:pt x="10690" y="5724"/>
                </a:cubicBezTo>
                <a:cubicBezTo>
                  <a:pt x="10725" y="6204"/>
                  <a:pt x="10730" y="6599"/>
                  <a:pt x="10664" y="6980"/>
                </a:cubicBezTo>
                <a:cubicBezTo>
                  <a:pt x="10681" y="7032"/>
                  <a:pt x="10698" y="7080"/>
                  <a:pt x="10716" y="7132"/>
                </a:cubicBezTo>
                <a:lnTo>
                  <a:pt x="10920" y="7739"/>
                </a:lnTo>
                <a:lnTo>
                  <a:pt x="10588" y="8068"/>
                </a:lnTo>
                <a:cubicBezTo>
                  <a:pt x="10584" y="8071"/>
                  <a:pt x="10576" y="8082"/>
                  <a:pt x="10571" y="8085"/>
                </a:cubicBezTo>
                <a:lnTo>
                  <a:pt x="9312" y="9324"/>
                </a:lnTo>
                <a:cubicBezTo>
                  <a:pt x="8517" y="10249"/>
                  <a:pt x="7299" y="11489"/>
                  <a:pt x="5426" y="13353"/>
                </a:cubicBezTo>
                <a:cubicBezTo>
                  <a:pt x="2441" y="16324"/>
                  <a:pt x="0" y="19024"/>
                  <a:pt x="0" y="19355"/>
                </a:cubicBezTo>
                <a:cubicBezTo>
                  <a:pt x="0" y="19686"/>
                  <a:pt x="317" y="20276"/>
                  <a:pt x="706" y="20661"/>
                </a:cubicBezTo>
                <a:cubicBezTo>
                  <a:pt x="1645" y="21592"/>
                  <a:pt x="2358" y="21541"/>
                  <a:pt x="3555" y="20467"/>
                </a:cubicBezTo>
                <a:cubicBezTo>
                  <a:pt x="3708" y="20330"/>
                  <a:pt x="3829" y="20229"/>
                  <a:pt x="3946" y="20139"/>
                </a:cubicBezTo>
                <a:cubicBezTo>
                  <a:pt x="4073" y="20022"/>
                  <a:pt x="4186" y="19920"/>
                  <a:pt x="4201" y="19920"/>
                </a:cubicBezTo>
                <a:cubicBezTo>
                  <a:pt x="4204" y="19920"/>
                  <a:pt x="4229" y="19941"/>
                  <a:pt x="4235" y="19945"/>
                </a:cubicBezTo>
                <a:cubicBezTo>
                  <a:pt x="4605" y="19763"/>
                  <a:pt x="4842" y="19933"/>
                  <a:pt x="5290" y="20467"/>
                </a:cubicBezTo>
                <a:cubicBezTo>
                  <a:pt x="5754" y="21022"/>
                  <a:pt x="6344" y="21310"/>
                  <a:pt x="6821" y="21327"/>
                </a:cubicBezTo>
                <a:cubicBezTo>
                  <a:pt x="7297" y="21345"/>
                  <a:pt x="7662" y="21090"/>
                  <a:pt x="7662" y="20552"/>
                </a:cubicBezTo>
                <a:cubicBezTo>
                  <a:pt x="7662" y="20496"/>
                  <a:pt x="7650" y="20438"/>
                  <a:pt x="7637" y="20375"/>
                </a:cubicBezTo>
                <a:cubicBezTo>
                  <a:pt x="7489" y="20177"/>
                  <a:pt x="7113" y="19765"/>
                  <a:pt x="6676" y="19330"/>
                </a:cubicBezTo>
                <a:lnTo>
                  <a:pt x="5706" y="18369"/>
                </a:lnTo>
                <a:lnTo>
                  <a:pt x="6319" y="17762"/>
                </a:lnTo>
                <a:lnTo>
                  <a:pt x="6923" y="17155"/>
                </a:lnTo>
                <a:lnTo>
                  <a:pt x="7093" y="17323"/>
                </a:lnTo>
                <a:cubicBezTo>
                  <a:pt x="7100" y="17329"/>
                  <a:pt x="7111" y="17332"/>
                  <a:pt x="7118" y="17340"/>
                </a:cubicBezTo>
                <a:cubicBezTo>
                  <a:pt x="7120" y="17342"/>
                  <a:pt x="7116" y="17346"/>
                  <a:pt x="7118" y="17349"/>
                </a:cubicBezTo>
                <a:lnTo>
                  <a:pt x="7288" y="17517"/>
                </a:lnTo>
                <a:cubicBezTo>
                  <a:pt x="7564" y="17616"/>
                  <a:pt x="7883" y="17821"/>
                  <a:pt x="8249" y="18149"/>
                </a:cubicBezTo>
                <a:cubicBezTo>
                  <a:pt x="9160" y="18966"/>
                  <a:pt x="9616" y="19062"/>
                  <a:pt x="10129" y="18554"/>
                </a:cubicBezTo>
                <a:cubicBezTo>
                  <a:pt x="10429" y="18256"/>
                  <a:pt x="10519" y="17974"/>
                  <a:pt x="10375" y="17610"/>
                </a:cubicBezTo>
                <a:cubicBezTo>
                  <a:pt x="10278" y="17478"/>
                  <a:pt x="9884" y="17060"/>
                  <a:pt x="9406" y="16582"/>
                </a:cubicBezTo>
                <a:lnTo>
                  <a:pt x="8691" y="15865"/>
                </a:lnTo>
                <a:cubicBezTo>
                  <a:pt x="8689" y="15864"/>
                  <a:pt x="8684" y="15858"/>
                  <a:pt x="8683" y="15857"/>
                </a:cubicBezTo>
                <a:lnTo>
                  <a:pt x="8462" y="15637"/>
                </a:lnTo>
                <a:lnTo>
                  <a:pt x="10180" y="13926"/>
                </a:lnTo>
                <a:cubicBezTo>
                  <a:pt x="10446" y="13647"/>
                  <a:pt x="10728" y="13364"/>
                  <a:pt x="11107" y="12982"/>
                </a:cubicBezTo>
                <a:cubicBezTo>
                  <a:pt x="11500" y="12585"/>
                  <a:pt x="11846" y="12253"/>
                  <a:pt x="12161" y="11971"/>
                </a:cubicBezTo>
                <a:lnTo>
                  <a:pt x="13675" y="10462"/>
                </a:lnTo>
                <a:lnTo>
                  <a:pt x="14151" y="10630"/>
                </a:lnTo>
                <a:cubicBezTo>
                  <a:pt x="14226" y="10657"/>
                  <a:pt x="14303" y="10683"/>
                  <a:pt x="14381" y="10706"/>
                </a:cubicBezTo>
                <a:cubicBezTo>
                  <a:pt x="14641" y="10670"/>
                  <a:pt x="14904" y="10665"/>
                  <a:pt x="15189" y="10706"/>
                </a:cubicBezTo>
                <a:cubicBezTo>
                  <a:pt x="19062" y="11265"/>
                  <a:pt x="21600" y="8078"/>
                  <a:pt x="21559" y="5033"/>
                </a:cubicBezTo>
                <a:cubicBezTo>
                  <a:pt x="21534" y="3206"/>
                  <a:pt x="20576" y="1430"/>
                  <a:pt x="18429" y="540"/>
                </a:cubicBezTo>
                <a:cubicBezTo>
                  <a:pt x="17516" y="162"/>
                  <a:pt x="16619" y="-8"/>
                  <a:pt x="15776" y="1"/>
                </a:cubicBezTo>
                <a:close/>
                <a:moveTo>
                  <a:pt x="16260" y="3069"/>
                </a:moveTo>
                <a:cubicBezTo>
                  <a:pt x="16832" y="3085"/>
                  <a:pt x="17258" y="3283"/>
                  <a:pt x="17689" y="3710"/>
                </a:cubicBezTo>
                <a:cubicBezTo>
                  <a:pt x="18030" y="4048"/>
                  <a:pt x="18370" y="4623"/>
                  <a:pt x="18293" y="4747"/>
                </a:cubicBezTo>
                <a:cubicBezTo>
                  <a:pt x="18273" y="4778"/>
                  <a:pt x="18280" y="4824"/>
                  <a:pt x="18318" y="4848"/>
                </a:cubicBezTo>
                <a:cubicBezTo>
                  <a:pt x="18356" y="4871"/>
                  <a:pt x="18395" y="5067"/>
                  <a:pt x="18395" y="5286"/>
                </a:cubicBezTo>
                <a:cubicBezTo>
                  <a:pt x="18395" y="5683"/>
                  <a:pt x="18271" y="6068"/>
                  <a:pt x="18063" y="6407"/>
                </a:cubicBezTo>
                <a:cubicBezTo>
                  <a:pt x="17974" y="6612"/>
                  <a:pt x="17857" y="6797"/>
                  <a:pt x="17706" y="6947"/>
                </a:cubicBezTo>
                <a:cubicBezTo>
                  <a:pt x="17167" y="7481"/>
                  <a:pt x="16476" y="7613"/>
                  <a:pt x="15827" y="7486"/>
                </a:cubicBezTo>
                <a:cubicBezTo>
                  <a:pt x="15458" y="7451"/>
                  <a:pt x="15200" y="7354"/>
                  <a:pt x="14874" y="7141"/>
                </a:cubicBezTo>
                <a:cubicBezTo>
                  <a:pt x="14568" y="6940"/>
                  <a:pt x="14327" y="6684"/>
                  <a:pt x="14160" y="6390"/>
                </a:cubicBezTo>
                <a:cubicBezTo>
                  <a:pt x="13894" y="5986"/>
                  <a:pt x="13772" y="5507"/>
                  <a:pt x="13888" y="5025"/>
                </a:cubicBezTo>
                <a:cubicBezTo>
                  <a:pt x="13945" y="4543"/>
                  <a:pt x="14159" y="4078"/>
                  <a:pt x="14542" y="3710"/>
                </a:cubicBezTo>
                <a:cubicBezTo>
                  <a:pt x="14976" y="3292"/>
                  <a:pt x="15398" y="3111"/>
                  <a:pt x="16005" y="3078"/>
                </a:cubicBezTo>
                <a:cubicBezTo>
                  <a:pt x="16093" y="3073"/>
                  <a:pt x="16179" y="3067"/>
                  <a:pt x="16260" y="30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4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1" name="There is a &quot;recursive leap of faith&quot;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There is a "recursive leap of faith"</a:t>
              </a:r>
            </a:p>
          </p:txBody>
        </p:sp>
      </p:grpSp>
      <p:pic>
        <p:nvPicPr>
          <p:cNvPr id="343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868972" y="2072459"/>
            <a:ext cx="18646056" cy="113208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4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6" name="More Examples!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More Examples!</a:t>
              </a:r>
            </a:p>
          </p:txBody>
        </p:sp>
      </p:grpSp>
      <p:sp>
        <p:nvSpPr>
          <p:cNvPr id="348" name="The power() function:…"/>
          <p:cNvSpPr/>
          <p:nvPr/>
        </p:nvSpPr>
        <p:spPr>
          <a:xfrm>
            <a:off x="813434" y="4661093"/>
            <a:ext cx="22757131" cy="4393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000"/>
            </a:pPr>
            <a:r>
              <a:t>The power() function:</a:t>
            </a:r>
          </a:p>
          <a:p>
            <a:pPr>
              <a:defRPr sz="7000"/>
            </a:pPr>
          </a:p>
          <a:p>
            <a:pPr>
              <a:defRPr sz="7000"/>
            </a:pPr>
            <a:r>
              <a:t>Write a recursive function that takes in a number (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x</a:t>
            </a:r>
            <a:r>
              <a:t>) and an exponent (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n</a:t>
            </a:r>
            <a:r>
              <a:t>) and returns the result of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x</a:t>
            </a:r>
            <a:r>
              <a:rPr baseline="31999" i="1">
                <a:latin typeface="+mn-lt"/>
                <a:ea typeface="+mn-ea"/>
                <a:cs typeface="+mn-cs"/>
                <a:sym typeface="Helvetica Neue"/>
              </a:rPr>
              <a:t>n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5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1" name="Powers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Powers</a:t>
              </a:r>
            </a:p>
          </p:txBody>
        </p:sp>
      </p:grpSp>
      <p:pic>
        <p:nvPicPr>
          <p:cNvPr id="35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59972" y="4172876"/>
            <a:ext cx="11864056" cy="53702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56" name="Let's code it"/>
          <p:cNvSpPr/>
          <p:nvPr/>
        </p:nvSpPr>
        <p:spPr>
          <a:xfrm>
            <a:off x="1439780" y="2020848"/>
            <a:ext cx="2150444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</a:lvl1pPr>
          </a:lstStyle>
          <a:p>
            <a:pPr/>
            <a:r>
              <a:t>Let's code it</a:t>
            </a:r>
          </a:p>
        </p:txBody>
      </p:sp>
      <p:pic>
        <p:nvPicPr>
          <p:cNvPr id="357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10450" y="3295650"/>
            <a:ext cx="9563100" cy="9105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60" name="Each previous call waits for the next call to finish (just like any function)."/>
          <p:cNvSpPr/>
          <p:nvPr/>
        </p:nvSpPr>
        <p:spPr>
          <a:xfrm>
            <a:off x="237375" y="2020848"/>
            <a:ext cx="2390925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6000"/>
            </a:lvl1pPr>
          </a:lstStyle>
          <a:p>
            <a:pPr/>
            <a:r>
              <a:t>Each previous call waits for the next call to finish (just like any function).</a:t>
            </a:r>
          </a:p>
        </p:txBody>
      </p:sp>
      <p:sp>
        <p:nvSpPr>
          <p:cNvPr id="361" name="cout &lt;&lt; power(5, 3) &lt;&lt; endl;"/>
          <p:cNvSpPr/>
          <p:nvPr/>
        </p:nvSpPr>
        <p:spPr>
          <a:xfrm>
            <a:off x="871878" y="3210215"/>
            <a:ext cx="12959656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cout &lt;&lt; power(5, 3) &lt;&lt; endl;</a:t>
            </a:r>
          </a:p>
        </p:txBody>
      </p:sp>
      <p:sp>
        <p:nvSpPr>
          <p:cNvPr id="362" name="// first call: power (5, 3)…"/>
          <p:cNvSpPr/>
          <p:nvPr/>
        </p:nvSpPr>
        <p:spPr>
          <a:xfrm>
            <a:off x="916984" y="4612274"/>
            <a:ext cx="14641786" cy="5994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63" name="// first call: power (5, 3)…"/>
          <p:cNvSpPr/>
          <p:nvPr/>
        </p:nvSpPr>
        <p:spPr>
          <a:xfrm>
            <a:off x="885234" y="4580524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64" name="// second call: power (5, 2)…"/>
          <p:cNvSpPr/>
          <p:nvPr/>
        </p:nvSpPr>
        <p:spPr>
          <a:xfrm>
            <a:off x="1669716" y="5393592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second call: power (5, 2)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65" name="// third call: power (5, 1)…"/>
          <p:cNvSpPr/>
          <p:nvPr/>
        </p:nvSpPr>
        <p:spPr>
          <a:xfrm>
            <a:off x="2625714" y="6206660"/>
            <a:ext cx="14705287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third call: power (5, 1)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66" name="// fourth call: power (5, 0)…"/>
          <p:cNvSpPr/>
          <p:nvPr/>
        </p:nvSpPr>
        <p:spPr>
          <a:xfrm>
            <a:off x="3724644" y="6991142"/>
            <a:ext cx="14705287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fourth call: power (5, 0)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5" grpId="2"/>
      <p:bldP build="whole" bldLvl="1" animBg="1" rev="0" advAuto="0" spid="364" grpId="1"/>
      <p:bldP build="whole" bldLvl="1" animBg="1" rev="0" advAuto="0" spid="366" grpId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69" name="Each previous call waits for the next call to finish (just like any function)."/>
          <p:cNvSpPr/>
          <p:nvPr/>
        </p:nvSpPr>
        <p:spPr>
          <a:xfrm>
            <a:off x="237375" y="2020848"/>
            <a:ext cx="2390925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6000"/>
            </a:lvl1pPr>
          </a:lstStyle>
          <a:p>
            <a:pPr/>
            <a:r>
              <a:t>Each previous call waits for the next call to finish (just like any function).</a:t>
            </a:r>
          </a:p>
        </p:txBody>
      </p:sp>
      <p:sp>
        <p:nvSpPr>
          <p:cNvPr id="370" name="cout &lt;&lt; power(5, 3) &lt;&lt; endl;"/>
          <p:cNvSpPr/>
          <p:nvPr/>
        </p:nvSpPr>
        <p:spPr>
          <a:xfrm>
            <a:off x="871878" y="3210215"/>
            <a:ext cx="12959656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cout &lt;&lt; power(5, 3) &lt;&lt; endl;</a:t>
            </a:r>
          </a:p>
        </p:txBody>
      </p:sp>
      <p:sp>
        <p:nvSpPr>
          <p:cNvPr id="371" name="// first call: power (5, 3)…"/>
          <p:cNvSpPr/>
          <p:nvPr/>
        </p:nvSpPr>
        <p:spPr>
          <a:xfrm>
            <a:off x="916984" y="4612274"/>
            <a:ext cx="14641786" cy="5994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72" name="// first call: power (5, 3)…"/>
          <p:cNvSpPr/>
          <p:nvPr/>
        </p:nvSpPr>
        <p:spPr>
          <a:xfrm>
            <a:off x="885234" y="4580524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73" name="// second call: power (5, 2)…"/>
          <p:cNvSpPr/>
          <p:nvPr/>
        </p:nvSpPr>
        <p:spPr>
          <a:xfrm>
            <a:off x="1669716" y="5393592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second call: power (5, 2)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74" name="// third call: power (5, 1)…"/>
          <p:cNvSpPr/>
          <p:nvPr/>
        </p:nvSpPr>
        <p:spPr>
          <a:xfrm>
            <a:off x="2625714" y="6206660"/>
            <a:ext cx="14705287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third call: power (5, 1)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75" name="// fourth call: power (5, 0)…"/>
          <p:cNvSpPr/>
          <p:nvPr/>
        </p:nvSpPr>
        <p:spPr>
          <a:xfrm>
            <a:off x="3724644" y="6991142"/>
            <a:ext cx="14705287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fourth call: power (5, 0)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76" name="This call returns 1"/>
          <p:cNvSpPr/>
          <p:nvPr/>
        </p:nvSpPr>
        <p:spPr>
          <a:xfrm>
            <a:off x="10614482" y="9259090"/>
            <a:ext cx="5499101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This call returns 1</a:t>
            </a:r>
          </a:p>
        </p:txBody>
      </p:sp>
      <p:sp>
        <p:nvSpPr>
          <p:cNvPr id="377" name="Rounded Rectangle"/>
          <p:cNvSpPr/>
          <p:nvPr/>
        </p:nvSpPr>
        <p:spPr>
          <a:xfrm>
            <a:off x="6606031" y="9259089"/>
            <a:ext cx="3978126" cy="857882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80" name="Each previous call waits for the next call to finish (just like any function)."/>
          <p:cNvSpPr/>
          <p:nvPr/>
        </p:nvSpPr>
        <p:spPr>
          <a:xfrm>
            <a:off x="237375" y="2020848"/>
            <a:ext cx="2390925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6000"/>
            </a:lvl1pPr>
          </a:lstStyle>
          <a:p>
            <a:pPr/>
            <a:r>
              <a:t>Each previous call waits for the next call to finish (just like any function).</a:t>
            </a:r>
          </a:p>
        </p:txBody>
      </p:sp>
      <p:sp>
        <p:nvSpPr>
          <p:cNvPr id="381" name="cout &lt;&lt; power(5, 3) &lt;&lt; endl;"/>
          <p:cNvSpPr/>
          <p:nvPr/>
        </p:nvSpPr>
        <p:spPr>
          <a:xfrm>
            <a:off x="871878" y="3210215"/>
            <a:ext cx="12959656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cout &lt;&lt; power(5, 3) &lt;&lt; endl;</a:t>
            </a:r>
          </a:p>
        </p:txBody>
      </p:sp>
      <p:sp>
        <p:nvSpPr>
          <p:cNvPr id="382" name="// first call: power (5, 3)…"/>
          <p:cNvSpPr/>
          <p:nvPr/>
        </p:nvSpPr>
        <p:spPr>
          <a:xfrm>
            <a:off x="916984" y="4612274"/>
            <a:ext cx="14641786" cy="5994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83" name="// first call: power (5, 3)…"/>
          <p:cNvSpPr/>
          <p:nvPr/>
        </p:nvSpPr>
        <p:spPr>
          <a:xfrm>
            <a:off x="885234" y="4580524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84" name="// second call: power (5, 2)…"/>
          <p:cNvSpPr/>
          <p:nvPr/>
        </p:nvSpPr>
        <p:spPr>
          <a:xfrm>
            <a:off x="1669716" y="5393592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second call: power (5, 2)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85" name="// third call: power (5, 1)…"/>
          <p:cNvSpPr/>
          <p:nvPr/>
        </p:nvSpPr>
        <p:spPr>
          <a:xfrm>
            <a:off x="2625714" y="6206660"/>
            <a:ext cx="14705287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third call: power (5, 1)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86" name="equals 1 from call"/>
          <p:cNvSpPr/>
          <p:nvPr/>
        </p:nvSpPr>
        <p:spPr>
          <a:xfrm>
            <a:off x="10632897" y="9259090"/>
            <a:ext cx="5462271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equals 1 from call</a:t>
            </a:r>
          </a:p>
        </p:txBody>
      </p:sp>
      <p:sp>
        <p:nvSpPr>
          <p:cNvPr id="387" name="Rounded Rectangle"/>
          <p:cNvSpPr/>
          <p:nvPr/>
        </p:nvSpPr>
        <p:spPr>
          <a:xfrm>
            <a:off x="9807681" y="10002330"/>
            <a:ext cx="6983582" cy="857882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88" name="this entire statement returns 5 * 1"/>
          <p:cNvSpPr/>
          <p:nvPr/>
        </p:nvSpPr>
        <p:spPr>
          <a:xfrm>
            <a:off x="6016155" y="11018133"/>
            <a:ext cx="10204451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this entire statement returns 5 *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91" name="Each previous call waits for the next call to finish (just like any function)."/>
          <p:cNvSpPr/>
          <p:nvPr/>
        </p:nvSpPr>
        <p:spPr>
          <a:xfrm>
            <a:off x="237375" y="2020848"/>
            <a:ext cx="2390925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6000"/>
            </a:lvl1pPr>
          </a:lstStyle>
          <a:p>
            <a:pPr/>
            <a:r>
              <a:t>Each previous call waits for the next call to finish (just like any function).</a:t>
            </a:r>
          </a:p>
        </p:txBody>
      </p:sp>
      <p:sp>
        <p:nvSpPr>
          <p:cNvPr id="392" name="cout &lt;&lt; power(5, 3) &lt;&lt; endl;"/>
          <p:cNvSpPr/>
          <p:nvPr/>
        </p:nvSpPr>
        <p:spPr>
          <a:xfrm>
            <a:off x="871878" y="3210215"/>
            <a:ext cx="12959656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cout &lt;&lt; power(5, 3) &lt;&lt; endl;</a:t>
            </a:r>
          </a:p>
        </p:txBody>
      </p:sp>
      <p:sp>
        <p:nvSpPr>
          <p:cNvPr id="393" name="// first call: power (5, 3)…"/>
          <p:cNvSpPr/>
          <p:nvPr/>
        </p:nvSpPr>
        <p:spPr>
          <a:xfrm>
            <a:off x="916984" y="4612274"/>
            <a:ext cx="14641786" cy="5994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94" name="// first call: power (5, 3)…"/>
          <p:cNvSpPr/>
          <p:nvPr/>
        </p:nvSpPr>
        <p:spPr>
          <a:xfrm>
            <a:off x="885234" y="4580524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95" name="// second call: power (5, 2)…"/>
          <p:cNvSpPr/>
          <p:nvPr/>
        </p:nvSpPr>
        <p:spPr>
          <a:xfrm>
            <a:off x="1669716" y="5393592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second call: power (5, 2)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96" name="equals 5 from call"/>
          <p:cNvSpPr/>
          <p:nvPr/>
        </p:nvSpPr>
        <p:spPr>
          <a:xfrm>
            <a:off x="9653580" y="8287160"/>
            <a:ext cx="5462271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equals 5 from call</a:t>
            </a:r>
          </a:p>
        </p:txBody>
      </p:sp>
      <p:sp>
        <p:nvSpPr>
          <p:cNvPr id="397" name="Rounded Rectangle"/>
          <p:cNvSpPr/>
          <p:nvPr/>
        </p:nvSpPr>
        <p:spPr>
          <a:xfrm>
            <a:off x="8892924" y="9116159"/>
            <a:ext cx="6983582" cy="857881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98" name="this entire statement returns 5 * 5"/>
          <p:cNvSpPr/>
          <p:nvPr/>
        </p:nvSpPr>
        <p:spPr>
          <a:xfrm>
            <a:off x="5187156" y="10046203"/>
            <a:ext cx="10204451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this entire statement returns 5 *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401" name="Each previous call waits for the next call to finish (just like any function)."/>
          <p:cNvSpPr/>
          <p:nvPr/>
        </p:nvSpPr>
        <p:spPr>
          <a:xfrm>
            <a:off x="237375" y="2020848"/>
            <a:ext cx="2390925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6000"/>
            </a:lvl1pPr>
          </a:lstStyle>
          <a:p>
            <a:pPr/>
            <a:r>
              <a:t>Each previous call waits for the next call to finish (just like any function).</a:t>
            </a:r>
          </a:p>
        </p:txBody>
      </p:sp>
      <p:sp>
        <p:nvSpPr>
          <p:cNvPr id="402" name="cout &lt;&lt; power(5, 3) &lt;&lt; endl;"/>
          <p:cNvSpPr/>
          <p:nvPr/>
        </p:nvSpPr>
        <p:spPr>
          <a:xfrm>
            <a:off x="871878" y="3210215"/>
            <a:ext cx="12959656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cout &lt;&lt; power(5, 3) &lt;&lt; endl;</a:t>
            </a:r>
          </a:p>
        </p:txBody>
      </p:sp>
      <p:sp>
        <p:nvSpPr>
          <p:cNvPr id="403" name="// first call: power (5, 3)…"/>
          <p:cNvSpPr/>
          <p:nvPr/>
        </p:nvSpPr>
        <p:spPr>
          <a:xfrm>
            <a:off x="916984" y="4612274"/>
            <a:ext cx="14641786" cy="5994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04" name="// first call: power (5, 3)…"/>
          <p:cNvSpPr/>
          <p:nvPr/>
        </p:nvSpPr>
        <p:spPr>
          <a:xfrm>
            <a:off x="885234" y="4580524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05" name="equals 25 from call"/>
          <p:cNvSpPr/>
          <p:nvPr/>
        </p:nvSpPr>
        <p:spPr>
          <a:xfrm>
            <a:off x="8705223" y="7658264"/>
            <a:ext cx="581533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equals 25 from call</a:t>
            </a:r>
          </a:p>
        </p:txBody>
      </p:sp>
      <p:sp>
        <p:nvSpPr>
          <p:cNvPr id="406" name="Rounded Rectangle"/>
          <p:cNvSpPr/>
          <p:nvPr/>
        </p:nvSpPr>
        <p:spPr>
          <a:xfrm>
            <a:off x="8121098" y="8315746"/>
            <a:ext cx="6983582" cy="857882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07" name="this entire statement returns 5 * 25"/>
          <p:cNvSpPr/>
          <p:nvPr/>
        </p:nvSpPr>
        <p:spPr>
          <a:xfrm>
            <a:off x="3867179" y="9131445"/>
            <a:ext cx="1055751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this entire statement returns 5 * 25</a:t>
            </a:r>
          </a:p>
        </p:txBody>
      </p:sp>
      <p:sp>
        <p:nvSpPr>
          <p:cNvPr id="408" name="the original function call was to this one, so it returns 125, which is 53"/>
          <p:cNvSpPr/>
          <p:nvPr/>
        </p:nvSpPr>
        <p:spPr>
          <a:xfrm>
            <a:off x="1443632" y="11230891"/>
            <a:ext cx="21007494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the original function call was to this one, so it returns 125, which is 5</a:t>
            </a:r>
            <a:r>
              <a:rPr baseline="31999"/>
              <a:t>3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8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Faster Method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Faster Method!</a:t>
            </a:r>
          </a:p>
        </p:txBody>
      </p:sp>
      <p:sp>
        <p:nvSpPr>
          <p:cNvPr id="411" name="int power(int x, int exp) {…"/>
          <p:cNvSpPr/>
          <p:nvPr/>
        </p:nvSpPr>
        <p:spPr>
          <a:xfrm>
            <a:off x="4074752" y="2031010"/>
            <a:ext cx="16234495" cy="11214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(exp == 0) {</a:t>
            </a:r>
          </a:p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base case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% 2 == 1) {</a:t>
            </a:r>
          </a:p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if exp is odd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    </a:t>
            </a:r>
            <a:r>
              <a:t>// else, if exp is even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y =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/ 2);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y * y;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12" name="Exponentiation by squaring…"/>
          <p:cNvSpPr/>
          <p:nvPr/>
        </p:nvSpPr>
        <p:spPr>
          <a:xfrm rot="20667345">
            <a:off x="11803679" y="10565226"/>
            <a:ext cx="11933556" cy="2234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Exponentiation by squaring</a:t>
            </a:r>
          </a:p>
          <a:p>
            <a: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Big O???</a:t>
            </a:r>
          </a:p>
        </p:txBody>
      </p:sp>
      <p:sp>
        <p:nvSpPr>
          <p:cNvPr id="413" name="O(log n) -- yay!"/>
          <p:cNvSpPr/>
          <p:nvPr/>
        </p:nvSpPr>
        <p:spPr>
          <a:xfrm rot="20667345">
            <a:off x="17395765" y="11803699"/>
            <a:ext cx="632041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O(log n) -- yay!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2" grpId="1"/>
      <p:bldP build="whole" bldLvl="1" animBg="1" rev="0" advAuto="0" spid="413" grpId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16" name="int mystery(int n) {…"/>
          <p:cNvSpPr/>
          <p:nvPr/>
        </p:nvSpPr>
        <p:spPr>
          <a:xfrm>
            <a:off x="501481" y="3170763"/>
            <a:ext cx="14399445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17" name="What is the result of mystery(648)?…"/>
          <p:cNvSpPr/>
          <p:nvPr/>
        </p:nvSpPr>
        <p:spPr>
          <a:xfrm>
            <a:off x="15370345" y="3615263"/>
            <a:ext cx="8639173" cy="7277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What is the result of mystery(648)?</a:t>
            </a:r>
            <a:endParaRPr>
              <a:solidFill>
                <a:srgbClr val="0433FF"/>
              </a:solidFill>
            </a:endParaRP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8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9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54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72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648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20" name="int mystery(int n) { // n = 648…"/>
          <p:cNvSpPr/>
          <p:nvPr/>
        </p:nvSpPr>
        <p:spPr>
          <a:xfrm>
            <a:off x="501481" y="3170763"/>
            <a:ext cx="21739648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648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64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mystery(72);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23" name="int mystery(int n) { // n = 648…"/>
          <p:cNvSpPr/>
          <p:nvPr/>
        </p:nvSpPr>
        <p:spPr>
          <a:xfrm>
            <a:off x="501481" y="3170763"/>
            <a:ext cx="21739648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648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64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mystery(72);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24" name="int mystery(int n) { // n = 72…"/>
          <p:cNvSpPr/>
          <p:nvPr/>
        </p:nvSpPr>
        <p:spPr>
          <a:xfrm>
            <a:off x="1743342" y="3898073"/>
            <a:ext cx="21280885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72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7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mystery(9);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27" name="int mystery(int n) { // n = 648…"/>
          <p:cNvSpPr/>
          <p:nvPr/>
        </p:nvSpPr>
        <p:spPr>
          <a:xfrm>
            <a:off x="501481" y="3170763"/>
            <a:ext cx="21739648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648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64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mystery(72);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28" name="int mystery(int n) { // n = 72…"/>
          <p:cNvSpPr/>
          <p:nvPr/>
        </p:nvSpPr>
        <p:spPr>
          <a:xfrm>
            <a:off x="1743342" y="3898073"/>
            <a:ext cx="21280885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72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7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mystery(9);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29" name="int mystery(int n) { // n = 9…"/>
          <p:cNvSpPr/>
          <p:nvPr/>
        </p:nvSpPr>
        <p:spPr>
          <a:xfrm>
            <a:off x="3271064" y="4739727"/>
            <a:ext cx="20573945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9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 </a:t>
            </a:r>
            <a:r>
              <a:rPr>
                <a:solidFill>
                  <a:srgbClr val="008F00"/>
                </a:solidFill>
              </a:rPr>
              <a:t>// return 9;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32" name="int mystery(int n) { // n = 648…"/>
          <p:cNvSpPr/>
          <p:nvPr/>
        </p:nvSpPr>
        <p:spPr>
          <a:xfrm>
            <a:off x="501481" y="3170763"/>
            <a:ext cx="21739648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648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64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mystery(72);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33" name="int mystery(int n) { // n = 72…"/>
          <p:cNvSpPr/>
          <p:nvPr/>
        </p:nvSpPr>
        <p:spPr>
          <a:xfrm>
            <a:off x="1743342" y="3898073"/>
            <a:ext cx="21280885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72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7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mystery(9);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34" name="returns 9"/>
          <p:cNvSpPr/>
          <p:nvPr/>
        </p:nvSpPr>
        <p:spPr>
          <a:xfrm>
            <a:off x="9783457" y="10145701"/>
            <a:ext cx="390233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returns 9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4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37" name="int mystery(int n) { // n = 648…"/>
          <p:cNvSpPr/>
          <p:nvPr/>
        </p:nvSpPr>
        <p:spPr>
          <a:xfrm>
            <a:off x="501481" y="3170763"/>
            <a:ext cx="21739648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648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64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mystery(72);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38" name="returns 9"/>
          <p:cNvSpPr/>
          <p:nvPr/>
        </p:nvSpPr>
        <p:spPr>
          <a:xfrm>
            <a:off x="8668596" y="9145185"/>
            <a:ext cx="390233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returns 9</a:t>
            </a:r>
          </a:p>
        </p:txBody>
      </p:sp>
      <p:sp>
        <p:nvSpPr>
          <p:cNvPr id="439" name="What is the result of mystery(648)?…"/>
          <p:cNvSpPr/>
          <p:nvPr/>
        </p:nvSpPr>
        <p:spPr>
          <a:xfrm>
            <a:off x="15370345" y="3615263"/>
            <a:ext cx="8639173" cy="7277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What is the result of mystery(648)?</a:t>
            </a:r>
            <a:endParaRPr>
              <a:solidFill>
                <a:srgbClr val="0433FF"/>
              </a:solidFill>
            </a:endParaRP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8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9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54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72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648</a:t>
            </a:r>
          </a:p>
        </p:txBody>
      </p:sp>
      <p:sp>
        <p:nvSpPr>
          <p:cNvPr id="440" name="Rounded Rectangle"/>
          <p:cNvSpPr/>
          <p:nvPr/>
        </p:nvSpPr>
        <p:spPr>
          <a:xfrm>
            <a:off x="15410570" y="7286644"/>
            <a:ext cx="1921821" cy="857881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8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More Examples! isPalendrome(string s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More Examples! isPalendrome(string s)</a:t>
            </a:r>
          </a:p>
        </p:txBody>
      </p:sp>
      <p:sp>
        <p:nvSpPr>
          <p:cNvPr id="443" name="Write a recursive function isPalindrome accepts a string and returns true if it reads the same forwards as backwards.…"/>
          <p:cNvSpPr/>
          <p:nvPr/>
        </p:nvSpPr>
        <p:spPr>
          <a:xfrm>
            <a:off x="1806674" y="2398179"/>
            <a:ext cx="20770651" cy="732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6000"/>
            </a:pPr>
            <a:r>
              <a:t>Write a recursive function isPalindrome accepts a string and returns true if it reads the same forwards as backwards.</a:t>
            </a:r>
          </a:p>
          <a:p>
            <a:pPr algn="l">
              <a:defRPr sz="6000"/>
            </a:pP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isPalindrome("madam") → true </a:t>
            </a: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isPalindrome("racecar") → true </a:t>
            </a: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isPalindrome("step on no pets") → true </a:t>
            </a: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isPalindrome("Java") → false </a:t>
            </a: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isPalindrome("byebye") →false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4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6" name="Three Musts of Recursion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Three Musts of Recursion</a:t>
              </a:r>
            </a:p>
          </p:txBody>
        </p:sp>
      </p:grpSp>
      <p:sp>
        <p:nvSpPr>
          <p:cNvPr id="448" name="1. Your code must have a case for all valid inputs"/>
          <p:cNvSpPr/>
          <p:nvPr/>
        </p:nvSpPr>
        <p:spPr>
          <a:xfrm>
            <a:off x="2098015" y="2408483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1. Your code must have a case for all valid inputs</a:t>
            </a:r>
          </a:p>
        </p:txBody>
      </p:sp>
      <p:sp>
        <p:nvSpPr>
          <p:cNvPr id="449" name="2. You must have a base case that makes no recursive calls"/>
          <p:cNvSpPr/>
          <p:nvPr/>
        </p:nvSpPr>
        <p:spPr>
          <a:xfrm>
            <a:off x="2098015" y="5548025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2. You must have a base case that makes no recursive calls</a:t>
            </a:r>
          </a:p>
        </p:txBody>
      </p:sp>
      <p:sp>
        <p:nvSpPr>
          <p:cNvPr id="450" name="3. When you make a recursive call it should be to a simpler instance and make forward progress towards the base case."/>
          <p:cNvSpPr/>
          <p:nvPr/>
        </p:nvSpPr>
        <p:spPr>
          <a:xfrm>
            <a:off x="2098015" y="8687567"/>
            <a:ext cx="20187970" cy="3679426"/>
          </a:xfrm>
          <a:prstGeom prst="roundRect">
            <a:avLst>
              <a:gd name="adj" fmla="val 4490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3. When you make a recursive call it should be to a simpler instance and make forward progress towards the base case.</a:t>
            </a:r>
          </a:p>
        </p:txBody>
      </p:sp>
      <p:pic>
        <p:nvPicPr>
          <p:cNvPr id="451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3" r="7728" b="9207"/>
          <a:stretch>
            <a:fillRect/>
          </a:stretch>
        </p:blipFill>
        <p:spPr>
          <a:xfrm>
            <a:off x="18581523" y="253318"/>
            <a:ext cx="1006102" cy="1004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8" fill="norm" stroke="1" extrusionOk="0">
                <a:moveTo>
                  <a:pt x="15776" y="1"/>
                </a:moveTo>
                <a:cubicBezTo>
                  <a:pt x="12762" y="32"/>
                  <a:pt x="10444" y="2354"/>
                  <a:pt x="10690" y="5724"/>
                </a:cubicBezTo>
                <a:cubicBezTo>
                  <a:pt x="10725" y="6204"/>
                  <a:pt x="10730" y="6599"/>
                  <a:pt x="10664" y="6980"/>
                </a:cubicBezTo>
                <a:cubicBezTo>
                  <a:pt x="10681" y="7032"/>
                  <a:pt x="10698" y="7080"/>
                  <a:pt x="10716" y="7132"/>
                </a:cubicBezTo>
                <a:lnTo>
                  <a:pt x="10920" y="7739"/>
                </a:lnTo>
                <a:lnTo>
                  <a:pt x="10588" y="8068"/>
                </a:lnTo>
                <a:cubicBezTo>
                  <a:pt x="10584" y="8071"/>
                  <a:pt x="10576" y="8082"/>
                  <a:pt x="10571" y="8085"/>
                </a:cubicBezTo>
                <a:lnTo>
                  <a:pt x="9312" y="9324"/>
                </a:lnTo>
                <a:cubicBezTo>
                  <a:pt x="8517" y="10249"/>
                  <a:pt x="7299" y="11489"/>
                  <a:pt x="5426" y="13353"/>
                </a:cubicBezTo>
                <a:cubicBezTo>
                  <a:pt x="2441" y="16324"/>
                  <a:pt x="0" y="19024"/>
                  <a:pt x="0" y="19355"/>
                </a:cubicBezTo>
                <a:cubicBezTo>
                  <a:pt x="0" y="19686"/>
                  <a:pt x="317" y="20276"/>
                  <a:pt x="706" y="20661"/>
                </a:cubicBezTo>
                <a:cubicBezTo>
                  <a:pt x="1645" y="21592"/>
                  <a:pt x="2358" y="21541"/>
                  <a:pt x="3555" y="20467"/>
                </a:cubicBezTo>
                <a:cubicBezTo>
                  <a:pt x="3708" y="20330"/>
                  <a:pt x="3829" y="20229"/>
                  <a:pt x="3946" y="20139"/>
                </a:cubicBezTo>
                <a:cubicBezTo>
                  <a:pt x="4073" y="20022"/>
                  <a:pt x="4186" y="19920"/>
                  <a:pt x="4201" y="19920"/>
                </a:cubicBezTo>
                <a:cubicBezTo>
                  <a:pt x="4204" y="19920"/>
                  <a:pt x="4229" y="19941"/>
                  <a:pt x="4235" y="19945"/>
                </a:cubicBezTo>
                <a:cubicBezTo>
                  <a:pt x="4605" y="19763"/>
                  <a:pt x="4842" y="19933"/>
                  <a:pt x="5290" y="20467"/>
                </a:cubicBezTo>
                <a:cubicBezTo>
                  <a:pt x="5754" y="21022"/>
                  <a:pt x="6344" y="21310"/>
                  <a:pt x="6821" y="21327"/>
                </a:cubicBezTo>
                <a:cubicBezTo>
                  <a:pt x="7297" y="21345"/>
                  <a:pt x="7662" y="21090"/>
                  <a:pt x="7662" y="20552"/>
                </a:cubicBezTo>
                <a:cubicBezTo>
                  <a:pt x="7662" y="20496"/>
                  <a:pt x="7650" y="20438"/>
                  <a:pt x="7637" y="20375"/>
                </a:cubicBezTo>
                <a:cubicBezTo>
                  <a:pt x="7489" y="20177"/>
                  <a:pt x="7113" y="19765"/>
                  <a:pt x="6676" y="19330"/>
                </a:cubicBezTo>
                <a:lnTo>
                  <a:pt x="5706" y="18369"/>
                </a:lnTo>
                <a:lnTo>
                  <a:pt x="6319" y="17762"/>
                </a:lnTo>
                <a:lnTo>
                  <a:pt x="6923" y="17155"/>
                </a:lnTo>
                <a:lnTo>
                  <a:pt x="7093" y="17323"/>
                </a:lnTo>
                <a:cubicBezTo>
                  <a:pt x="7100" y="17329"/>
                  <a:pt x="7111" y="17332"/>
                  <a:pt x="7118" y="17340"/>
                </a:cubicBezTo>
                <a:cubicBezTo>
                  <a:pt x="7120" y="17342"/>
                  <a:pt x="7116" y="17346"/>
                  <a:pt x="7118" y="17349"/>
                </a:cubicBezTo>
                <a:lnTo>
                  <a:pt x="7288" y="17517"/>
                </a:lnTo>
                <a:cubicBezTo>
                  <a:pt x="7564" y="17616"/>
                  <a:pt x="7883" y="17821"/>
                  <a:pt x="8249" y="18149"/>
                </a:cubicBezTo>
                <a:cubicBezTo>
                  <a:pt x="9160" y="18966"/>
                  <a:pt x="9616" y="19062"/>
                  <a:pt x="10129" y="18554"/>
                </a:cubicBezTo>
                <a:cubicBezTo>
                  <a:pt x="10429" y="18256"/>
                  <a:pt x="10519" y="17974"/>
                  <a:pt x="10375" y="17610"/>
                </a:cubicBezTo>
                <a:cubicBezTo>
                  <a:pt x="10278" y="17478"/>
                  <a:pt x="9884" y="17060"/>
                  <a:pt x="9406" y="16582"/>
                </a:cubicBezTo>
                <a:lnTo>
                  <a:pt x="8691" y="15865"/>
                </a:lnTo>
                <a:cubicBezTo>
                  <a:pt x="8689" y="15864"/>
                  <a:pt x="8684" y="15858"/>
                  <a:pt x="8683" y="15857"/>
                </a:cubicBezTo>
                <a:lnTo>
                  <a:pt x="8462" y="15637"/>
                </a:lnTo>
                <a:lnTo>
                  <a:pt x="10180" y="13926"/>
                </a:lnTo>
                <a:cubicBezTo>
                  <a:pt x="10446" y="13647"/>
                  <a:pt x="10728" y="13364"/>
                  <a:pt x="11107" y="12982"/>
                </a:cubicBezTo>
                <a:cubicBezTo>
                  <a:pt x="11500" y="12585"/>
                  <a:pt x="11846" y="12253"/>
                  <a:pt x="12161" y="11971"/>
                </a:cubicBezTo>
                <a:lnTo>
                  <a:pt x="13675" y="10462"/>
                </a:lnTo>
                <a:lnTo>
                  <a:pt x="14151" y="10630"/>
                </a:lnTo>
                <a:cubicBezTo>
                  <a:pt x="14226" y="10657"/>
                  <a:pt x="14303" y="10683"/>
                  <a:pt x="14381" y="10706"/>
                </a:cubicBezTo>
                <a:cubicBezTo>
                  <a:pt x="14641" y="10670"/>
                  <a:pt x="14904" y="10665"/>
                  <a:pt x="15189" y="10706"/>
                </a:cubicBezTo>
                <a:cubicBezTo>
                  <a:pt x="19062" y="11265"/>
                  <a:pt x="21600" y="8078"/>
                  <a:pt x="21559" y="5033"/>
                </a:cubicBezTo>
                <a:cubicBezTo>
                  <a:pt x="21534" y="3206"/>
                  <a:pt x="20576" y="1430"/>
                  <a:pt x="18429" y="540"/>
                </a:cubicBezTo>
                <a:cubicBezTo>
                  <a:pt x="17516" y="162"/>
                  <a:pt x="16619" y="-8"/>
                  <a:pt x="15776" y="1"/>
                </a:cubicBezTo>
                <a:close/>
                <a:moveTo>
                  <a:pt x="16260" y="3069"/>
                </a:moveTo>
                <a:cubicBezTo>
                  <a:pt x="16832" y="3085"/>
                  <a:pt x="17258" y="3283"/>
                  <a:pt x="17689" y="3710"/>
                </a:cubicBezTo>
                <a:cubicBezTo>
                  <a:pt x="18030" y="4048"/>
                  <a:pt x="18370" y="4623"/>
                  <a:pt x="18293" y="4747"/>
                </a:cubicBezTo>
                <a:cubicBezTo>
                  <a:pt x="18273" y="4778"/>
                  <a:pt x="18280" y="4824"/>
                  <a:pt x="18318" y="4848"/>
                </a:cubicBezTo>
                <a:cubicBezTo>
                  <a:pt x="18356" y="4871"/>
                  <a:pt x="18395" y="5067"/>
                  <a:pt x="18395" y="5286"/>
                </a:cubicBezTo>
                <a:cubicBezTo>
                  <a:pt x="18395" y="5683"/>
                  <a:pt x="18271" y="6068"/>
                  <a:pt x="18063" y="6407"/>
                </a:cubicBezTo>
                <a:cubicBezTo>
                  <a:pt x="17974" y="6612"/>
                  <a:pt x="17857" y="6797"/>
                  <a:pt x="17706" y="6947"/>
                </a:cubicBezTo>
                <a:cubicBezTo>
                  <a:pt x="17167" y="7481"/>
                  <a:pt x="16476" y="7613"/>
                  <a:pt x="15827" y="7486"/>
                </a:cubicBezTo>
                <a:cubicBezTo>
                  <a:pt x="15458" y="7451"/>
                  <a:pt x="15200" y="7354"/>
                  <a:pt x="14874" y="7141"/>
                </a:cubicBezTo>
                <a:cubicBezTo>
                  <a:pt x="14568" y="6940"/>
                  <a:pt x="14327" y="6684"/>
                  <a:pt x="14160" y="6390"/>
                </a:cubicBezTo>
                <a:cubicBezTo>
                  <a:pt x="13894" y="5986"/>
                  <a:pt x="13772" y="5507"/>
                  <a:pt x="13888" y="5025"/>
                </a:cubicBezTo>
                <a:cubicBezTo>
                  <a:pt x="13945" y="4543"/>
                  <a:pt x="14159" y="4078"/>
                  <a:pt x="14542" y="3710"/>
                </a:cubicBezTo>
                <a:cubicBezTo>
                  <a:pt x="14976" y="3292"/>
                  <a:pt x="15398" y="3111"/>
                  <a:pt x="16005" y="3078"/>
                </a:cubicBezTo>
                <a:cubicBezTo>
                  <a:pt x="16093" y="3073"/>
                  <a:pt x="16179" y="3067"/>
                  <a:pt x="16260" y="30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5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4" name="isPalendrome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isPalendrome</a:t>
              </a:r>
            </a:p>
          </p:txBody>
        </p:sp>
      </p:grpSp>
      <p:sp>
        <p:nvSpPr>
          <p:cNvPr id="456" name="// Returns true if the given string reads the same…"/>
          <p:cNvSpPr/>
          <p:nvPr/>
        </p:nvSpPr>
        <p:spPr>
          <a:xfrm>
            <a:off x="1219944" y="2050377"/>
            <a:ext cx="21944111" cy="1094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 sz="53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Returns true if the given string reads the same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3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forwards as backwards.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3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Trivially true for empty or 1-letter strings.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bool</a:t>
            </a:r>
            <a:r>
              <a:t> isPalindrome(</a:t>
            </a:r>
            <a:r>
              <a:rPr>
                <a:solidFill>
                  <a:srgbClr val="0433FF"/>
                </a:solidFill>
              </a:rPr>
              <a:t>const</a:t>
            </a:r>
            <a:r>
              <a:t> string&amp; s) {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(s.length() &lt; 2) { </a:t>
            </a:r>
            <a:r>
              <a:rPr>
                <a:solidFill>
                  <a:srgbClr val="008F00"/>
                </a:solidFill>
              </a:rPr>
              <a:t>// base case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53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rPr>
                <a:solidFill>
                  <a:srgbClr val="000000"/>
                </a:solidFill>
              </a:rPr>
              <a:t> { </a:t>
            </a:r>
            <a:r>
              <a:t>// recursive case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(s[0] != s[s.length() - 1]) {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string middle = s.substr(1, s.length() - 2);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isPalindrome(middle);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Flashback to 106A: Hailsto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Flashback to 106A: Hailstone</a:t>
            </a:r>
          </a:p>
        </p:txBody>
      </p:sp>
      <p:sp>
        <p:nvSpPr>
          <p:cNvPr id="459" name="// Couts the sequence of numbers from n to one…"/>
          <p:cNvSpPr/>
          <p:nvPr/>
        </p:nvSpPr>
        <p:spPr>
          <a:xfrm>
            <a:off x="2409080" y="1866400"/>
            <a:ext cx="19565840" cy="1219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Couts the sequence of numbers from n to one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produced by the Hailstone (aka Collatz)</a:t>
            </a:r>
            <a:r>
              <a:rPr>
                <a:solidFill>
                  <a:srgbClr val="000000"/>
                </a:solidFill>
              </a:rPr>
              <a:t> </a:t>
            </a:r>
            <a:r>
              <a:t>procedure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void</a:t>
            </a:r>
            <a:r>
              <a:t> hailstone(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cout &lt;&lt; n &lt;&lt; endl;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== 1)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% 2 == 0) {</a:t>
            </a: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    </a:t>
            </a:r>
            <a:r>
              <a:t>// n is even so we repeat with n/2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3495AF"/>
                </a:solidFill>
              </a:rPr>
              <a:t>hailstone</a:t>
            </a:r>
            <a:r>
              <a:t>(n / 2);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    </a:t>
            </a:r>
            <a:r>
              <a:t>// n is odd so we repeat with 3 * n + 1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3495AF"/>
                </a:solidFill>
              </a:rPr>
              <a:t>hailstone</a:t>
            </a:r>
            <a:r>
              <a:t>(3 * n + 1);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Flashback to 106A: Hailsto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Flashback to 106A: Hailstone</a:t>
            </a:r>
          </a:p>
        </p:txBody>
      </p:sp>
      <p:sp>
        <p:nvSpPr>
          <p:cNvPr id="462" name="// Couts the sequence of numbers from n to one…"/>
          <p:cNvSpPr/>
          <p:nvPr/>
        </p:nvSpPr>
        <p:spPr>
          <a:xfrm>
            <a:off x="2409080" y="1866400"/>
            <a:ext cx="19565840" cy="1219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Couts the sequence of numbers from n to one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produced by the Hailstone (aka Collatz)</a:t>
            </a:r>
            <a:r>
              <a:rPr>
                <a:solidFill>
                  <a:srgbClr val="000000"/>
                </a:solidFill>
              </a:rPr>
              <a:t> </a:t>
            </a:r>
            <a:r>
              <a:t>procedure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void</a:t>
            </a:r>
            <a:r>
              <a:t> hailstone(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cout &lt;&lt; n &lt;&lt; endl;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== 1)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% 2 == 0) {</a:t>
            </a: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    </a:t>
            </a:r>
            <a:r>
              <a:t>// n is even so we repeat with n/2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3495AF"/>
                </a:solidFill>
              </a:rPr>
              <a:t>hailstone</a:t>
            </a:r>
            <a:r>
              <a:t>(n / 2);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    </a:t>
            </a:r>
            <a:r>
              <a:t>// n is odd so we repeat with 3 * n + 1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3495AF"/>
                </a:solidFill>
              </a:rPr>
              <a:t>hailstone</a:t>
            </a:r>
            <a:r>
              <a:t>(3 * n + 1);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pSp>
        <p:nvGrpSpPr>
          <p:cNvPr id="465" name="Group"/>
          <p:cNvGrpSpPr/>
          <p:nvPr/>
        </p:nvGrpSpPr>
        <p:grpSpPr>
          <a:xfrm>
            <a:off x="3125178" y="6122688"/>
            <a:ext cx="20187971" cy="3679426"/>
            <a:chOff x="0" y="0"/>
            <a:chExt cx="20187969" cy="3679424"/>
          </a:xfrm>
        </p:grpSpPr>
        <p:sp>
          <p:nvSpPr>
            <p:cNvPr id="463" name="Rounded Rectangle"/>
            <p:cNvSpPr/>
            <p:nvPr/>
          </p:nvSpPr>
          <p:spPr>
            <a:xfrm>
              <a:off x="0" y="0"/>
              <a:ext cx="20187970" cy="3679425"/>
            </a:xfrm>
            <a:prstGeom prst="roundRect">
              <a:avLst>
                <a:gd name="adj" fmla="val 449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000"/>
              </a:pPr>
            </a:p>
          </p:txBody>
        </p:sp>
        <p:sp>
          <p:nvSpPr>
            <p:cNvPr id="464" name="3. When you make a recursive call it should be to a simpler instance and make forward progress towards the base case."/>
            <p:cNvSpPr/>
            <p:nvPr/>
          </p:nvSpPr>
          <p:spPr>
            <a:xfrm>
              <a:off x="0" y="0"/>
              <a:ext cx="20187970" cy="3679425"/>
            </a:xfrm>
            <a:prstGeom prst="roundRect">
              <a:avLst>
                <a:gd name="adj" fmla="val 4490"/>
              </a:avLst>
            </a:prstGeom>
            <a:solidFill>
              <a:srgbClr val="7F0325">
                <a:alpha val="24994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7000"/>
              </a:lvl1pPr>
            </a:lstStyle>
            <a:p>
              <a:pPr/>
              <a:r>
                <a:t>3. When you make a recursive call it should be to a simpler instance and make forward progress towards the base case.</a:t>
              </a:r>
            </a:p>
          </p:txBody>
        </p:sp>
      </p:grpSp>
      <p:grpSp>
        <p:nvGrpSpPr>
          <p:cNvPr id="468" name="Group"/>
          <p:cNvGrpSpPr/>
          <p:nvPr/>
        </p:nvGrpSpPr>
        <p:grpSpPr>
          <a:xfrm>
            <a:off x="7312919" y="11260133"/>
            <a:ext cx="11194594" cy="2040308"/>
            <a:chOff x="0" y="0"/>
            <a:chExt cx="11194592" cy="2040307"/>
          </a:xfrm>
        </p:grpSpPr>
        <p:sp>
          <p:nvSpPr>
            <p:cNvPr id="466" name="Rounded Rectangle"/>
            <p:cNvSpPr/>
            <p:nvPr/>
          </p:nvSpPr>
          <p:spPr>
            <a:xfrm>
              <a:off x="0" y="0"/>
              <a:ext cx="11194593" cy="2040308"/>
            </a:xfrm>
            <a:prstGeom prst="roundRect">
              <a:avLst>
                <a:gd name="adj" fmla="val 449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000"/>
              </a:pPr>
            </a:p>
          </p:txBody>
        </p:sp>
        <p:sp>
          <p:nvSpPr>
            <p:cNvPr id="467" name="Is this simpler???"/>
            <p:cNvSpPr/>
            <p:nvPr/>
          </p:nvSpPr>
          <p:spPr>
            <a:xfrm>
              <a:off x="0" y="0"/>
              <a:ext cx="11194593" cy="2040308"/>
            </a:xfrm>
            <a:prstGeom prst="roundRect">
              <a:avLst>
                <a:gd name="adj" fmla="val 4490"/>
              </a:avLst>
            </a:prstGeom>
            <a:solidFill>
              <a:srgbClr val="7F0325">
                <a:alpha val="24994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7000"/>
              </a:lvl1pPr>
            </a:lstStyle>
            <a:p>
              <a:pPr/>
              <a:r>
                <a:t>Is this simpler???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Flashback to 106A: Hailsto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Flashback to 106A: Hailstone</a:t>
            </a:r>
          </a:p>
        </p:txBody>
      </p:sp>
      <p:sp>
        <p:nvSpPr>
          <p:cNvPr id="471" name="Hailstone has been checked for values up to 5 x 1018"/>
          <p:cNvSpPr/>
          <p:nvPr/>
        </p:nvSpPr>
        <p:spPr>
          <a:xfrm>
            <a:off x="1990322" y="5506157"/>
            <a:ext cx="20403355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000"/>
            </a:pPr>
            <a:r>
              <a:t>Hailstone has been checked for values up to 5 x 10</a:t>
            </a:r>
            <a:r>
              <a:rPr baseline="31999"/>
              <a:t>18</a:t>
            </a:r>
          </a:p>
        </p:txBody>
      </p:sp>
      <p:sp>
        <p:nvSpPr>
          <p:cNvPr id="472" name="but no one has proved that it always reaches 1!"/>
          <p:cNvSpPr/>
          <p:nvPr/>
        </p:nvSpPr>
        <p:spPr>
          <a:xfrm>
            <a:off x="2961703" y="7773312"/>
            <a:ext cx="18460594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but no one has proved that it always reaches 1! </a:t>
            </a:r>
          </a:p>
        </p:txBody>
      </p:sp>
      <p:sp>
        <p:nvSpPr>
          <p:cNvPr id="473" name="hailstone(int n)"/>
          <p:cNvSpPr/>
          <p:nvPr/>
        </p:nvSpPr>
        <p:spPr>
          <a:xfrm>
            <a:off x="9053452" y="3403715"/>
            <a:ext cx="7454504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hailstone(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</a:t>
            </a:r>
          </a:p>
        </p:txBody>
      </p:sp>
      <p:sp>
        <p:nvSpPr>
          <p:cNvPr id="474" name="There is a cash prize for proving it!"/>
          <p:cNvSpPr/>
          <p:nvPr/>
        </p:nvSpPr>
        <p:spPr>
          <a:xfrm>
            <a:off x="5604700" y="10040467"/>
            <a:ext cx="1317460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There is a cash prize for proving it!</a:t>
            </a:r>
          </a:p>
        </p:txBody>
      </p:sp>
      <p:sp>
        <p:nvSpPr>
          <p:cNvPr id="475" name="The prize is $1400."/>
          <p:cNvSpPr/>
          <p:nvPr/>
        </p:nvSpPr>
        <p:spPr>
          <a:xfrm>
            <a:off x="8478393" y="11881967"/>
            <a:ext cx="7427215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The prize is $1400.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5" grpId="3"/>
      <p:bldP build="whole" bldLvl="1" animBg="1" rev="0" advAuto="0" spid="472" grpId="1"/>
      <p:bldP build="whole" bldLvl="1" animBg="1" rev="0" advAuto="0" spid="474" grpId="2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Flashback to 106A: Hailsto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Flashback to 106A: Hailstone</a:t>
            </a:r>
          </a:p>
        </p:txBody>
      </p:sp>
      <p:sp>
        <p:nvSpPr>
          <p:cNvPr id="478" name="Print the sequences of numbers that you take to get from N until 1, using the Hailstone (Collatz) production rules:…"/>
          <p:cNvSpPr/>
          <p:nvPr/>
        </p:nvSpPr>
        <p:spPr>
          <a:xfrm>
            <a:off x="640969" y="3054294"/>
            <a:ext cx="23102063" cy="8711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7000"/>
            </a:pPr>
            <a:r>
              <a:t>Print the sequences of numbers that you take to get from N until 1, using the Hailstone (Collatz) production rules:</a:t>
            </a:r>
          </a:p>
          <a:p>
            <a:pPr algn="l" defTabSz="457200">
              <a:tabLst>
                <a:tab pos="558800" algn="l"/>
              </a:tabLst>
              <a:defRPr sz="7000"/>
            </a:pPr>
          </a:p>
          <a:p>
            <a:pPr algn="l" defTabSz="457200">
              <a:tabLst>
                <a:tab pos="558800" algn="l"/>
              </a:tabLst>
              <a:defRPr sz="7000"/>
            </a:pPr>
            <a:r>
              <a:t>If n == 1, you are done.</a:t>
            </a:r>
          </a:p>
          <a:p>
            <a:pPr algn="l" defTabSz="457200">
              <a:tabLst>
                <a:tab pos="558800" algn="l"/>
              </a:tabLst>
              <a:defRPr sz="7000"/>
            </a:pPr>
          </a:p>
          <a:p>
            <a:pPr algn="l" defTabSz="457200">
              <a:tabLst>
                <a:tab pos="558800" algn="l"/>
              </a:tabLst>
              <a:defRPr sz="7000"/>
            </a:pPr>
            <a:r>
              <a:t>If n is even your next number is n / 2.</a:t>
            </a:r>
          </a:p>
          <a:p>
            <a:pPr algn="l" defTabSz="457200">
              <a:tabLst>
                <a:tab pos="558800" algn="l"/>
              </a:tabLst>
              <a:defRPr sz="7000"/>
            </a:pPr>
          </a:p>
          <a:p>
            <a:pPr algn="l" defTabSz="457200">
              <a:tabLst>
                <a:tab pos="558800" algn="l"/>
              </a:tabLst>
              <a:defRPr sz="7000"/>
            </a:pPr>
            <a:r>
              <a:t>If n is odd your next number is 3*n + 1.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8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5908" y="3194050"/>
            <a:ext cx="17652184" cy="10246791"/>
          </a:xfrm>
          <a:prstGeom prst="rect">
            <a:avLst/>
          </a:prstGeom>
          <a:ln w="12700">
            <a:miter lim="400000"/>
          </a:ln>
        </p:spPr>
      </p:pic>
      <p:sp>
        <p:nvSpPr>
          <p:cNvPr id="482" name="This is a hard problem to solve iteratively, but can be done recursively (though the recursive insight is not trivial to figure out)"/>
          <p:cNvSpPr/>
          <p:nvPr/>
        </p:nvSpPr>
        <p:spPr>
          <a:xfrm>
            <a:off x="983615" y="1811186"/>
            <a:ext cx="22416771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This is a hard problem to solve iteratively, but can be done recursively (though the recursive insight is not trivial to figure out)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85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24547" y="3711867"/>
            <a:ext cx="15334906" cy="9358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8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24547" y="3846261"/>
            <a:ext cx="15334906" cy="90897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9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16796" y="3711867"/>
            <a:ext cx="15550408" cy="90897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9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3140" y="3711867"/>
            <a:ext cx="15397720" cy="94405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97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29661" y="3711867"/>
            <a:ext cx="16524678" cy="98522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00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2468" y="3711867"/>
            <a:ext cx="15999064" cy="9964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sp>
        <p:nvSpPr>
          <p:cNvPr id="503" name="We need to find a very simple case that we can solve directly in order for the recursion to work.…"/>
          <p:cNvSpPr/>
          <p:nvPr/>
        </p:nvSpPr>
        <p:spPr>
          <a:xfrm>
            <a:off x="1525051" y="3272656"/>
            <a:ext cx="21731245" cy="8711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01315" indent="-501315" algn="l">
              <a:buSzPct val="100000"/>
              <a:buChar char="•"/>
              <a:defRPr sz="7000"/>
            </a:pPr>
            <a:r>
              <a:t>We need to find a very simple case that we can solve directly in order for the recursion to work.</a:t>
            </a:r>
          </a:p>
          <a:p>
            <a:pPr marL="501315" indent="-501315" algn="l">
              <a:buSzPct val="100000"/>
              <a:buChar char="•"/>
              <a:defRPr sz="7000"/>
            </a:pPr>
          </a:p>
          <a:p>
            <a:pPr marL="501315" indent="-501315" algn="l">
              <a:buSzPct val="100000"/>
              <a:buChar char="•"/>
              <a:defRPr sz="7000"/>
            </a:pPr>
            <a:r>
              <a:t>If the tower has size one, we can just move that single disk from the source to the destination.</a:t>
            </a:r>
          </a:p>
          <a:p>
            <a:pPr algn="l">
              <a:defRPr sz="7000"/>
            </a:pPr>
          </a:p>
          <a:p>
            <a:pPr marL="501315" indent="-501315" algn="l">
              <a:buSzPct val="100000"/>
              <a:buChar char="•"/>
              <a:defRPr sz="7000"/>
            </a:pPr>
            <a:r>
              <a:t>If the tower has more than one, we have to use the auxiliary spindle.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sp>
        <p:nvSpPr>
          <p:cNvPr id="506" name="We can break the entire process down into very simple steps -- not necessarily easy to think of steps, but simple ones!"/>
          <p:cNvSpPr/>
          <p:nvPr/>
        </p:nvSpPr>
        <p:spPr>
          <a:xfrm>
            <a:off x="1525051" y="3272656"/>
            <a:ext cx="21731245" cy="3314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7000"/>
            </a:lvl1pPr>
          </a:lstStyle>
          <a:p>
            <a:pPr/>
            <a:r>
              <a:t>We can break the entire process down into very simple steps -- not necessarily easy to think of steps, but simple ones!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0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rcRect l="1761" t="5295" r="2325" b="4282"/>
          <a:stretch>
            <a:fillRect/>
          </a:stretch>
        </p:blipFill>
        <p:spPr>
          <a:xfrm>
            <a:off x="3483294" y="2544558"/>
            <a:ext cx="16905686" cy="7601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fill="norm" stroke="1" extrusionOk="0">
                <a:moveTo>
                  <a:pt x="17977" y="7"/>
                </a:moveTo>
                <a:cubicBezTo>
                  <a:pt x="17716" y="65"/>
                  <a:pt x="17521" y="493"/>
                  <a:pt x="17480" y="1170"/>
                </a:cubicBezTo>
                <a:cubicBezTo>
                  <a:pt x="17455" y="1576"/>
                  <a:pt x="17547" y="1962"/>
                  <a:pt x="17693" y="2066"/>
                </a:cubicBezTo>
                <a:cubicBezTo>
                  <a:pt x="17894" y="2209"/>
                  <a:pt x="18161" y="2008"/>
                  <a:pt x="18245" y="1652"/>
                </a:cubicBezTo>
                <a:cubicBezTo>
                  <a:pt x="18268" y="1556"/>
                  <a:pt x="18268" y="1556"/>
                  <a:pt x="18214" y="1556"/>
                </a:cubicBezTo>
                <a:cubicBezTo>
                  <a:pt x="18170" y="1556"/>
                  <a:pt x="18153" y="1579"/>
                  <a:pt x="18118" y="1691"/>
                </a:cubicBezTo>
                <a:cubicBezTo>
                  <a:pt x="17964" y="2185"/>
                  <a:pt x="17646" y="2066"/>
                  <a:pt x="17607" y="1499"/>
                </a:cubicBezTo>
                <a:cubicBezTo>
                  <a:pt x="17587" y="1194"/>
                  <a:pt x="17667" y="613"/>
                  <a:pt x="17764" y="369"/>
                </a:cubicBezTo>
                <a:cubicBezTo>
                  <a:pt x="17920" y="-27"/>
                  <a:pt x="18215" y="52"/>
                  <a:pt x="18259" y="500"/>
                </a:cubicBezTo>
                <a:cubicBezTo>
                  <a:pt x="18266" y="570"/>
                  <a:pt x="18280" y="605"/>
                  <a:pt x="18299" y="605"/>
                </a:cubicBezTo>
                <a:cubicBezTo>
                  <a:pt x="18321" y="605"/>
                  <a:pt x="18332" y="562"/>
                  <a:pt x="18345" y="427"/>
                </a:cubicBezTo>
                <a:cubicBezTo>
                  <a:pt x="18371" y="155"/>
                  <a:pt x="18372" y="155"/>
                  <a:pt x="18258" y="77"/>
                </a:cubicBezTo>
                <a:cubicBezTo>
                  <a:pt x="18159" y="9"/>
                  <a:pt x="18065" y="-12"/>
                  <a:pt x="17977" y="7"/>
                </a:cubicBezTo>
                <a:close/>
                <a:moveTo>
                  <a:pt x="4294" y="41"/>
                </a:moveTo>
                <a:cubicBezTo>
                  <a:pt x="4242" y="41"/>
                  <a:pt x="4239" y="48"/>
                  <a:pt x="4023" y="878"/>
                </a:cubicBezTo>
                <a:cubicBezTo>
                  <a:pt x="3744" y="1950"/>
                  <a:pt x="3737" y="1971"/>
                  <a:pt x="3696" y="1985"/>
                </a:cubicBezTo>
                <a:cubicBezTo>
                  <a:pt x="3676" y="1991"/>
                  <a:pt x="3658" y="2017"/>
                  <a:pt x="3654" y="2041"/>
                </a:cubicBezTo>
                <a:cubicBezTo>
                  <a:pt x="3644" y="2111"/>
                  <a:pt x="3898" y="2102"/>
                  <a:pt x="3910" y="2032"/>
                </a:cubicBezTo>
                <a:cubicBezTo>
                  <a:pt x="3917" y="1994"/>
                  <a:pt x="3908" y="1979"/>
                  <a:pt x="3881" y="1979"/>
                </a:cubicBezTo>
                <a:cubicBezTo>
                  <a:pt x="3820" y="1979"/>
                  <a:pt x="3820" y="1929"/>
                  <a:pt x="3882" y="1699"/>
                </a:cubicBezTo>
                <a:lnTo>
                  <a:pt x="3940" y="1484"/>
                </a:lnTo>
                <a:lnTo>
                  <a:pt x="4139" y="1494"/>
                </a:lnTo>
                <a:lnTo>
                  <a:pt x="4338" y="1503"/>
                </a:lnTo>
                <a:lnTo>
                  <a:pt x="4356" y="1705"/>
                </a:lnTo>
                <a:cubicBezTo>
                  <a:pt x="4376" y="1926"/>
                  <a:pt x="4367" y="1979"/>
                  <a:pt x="4308" y="1979"/>
                </a:cubicBezTo>
                <a:cubicBezTo>
                  <a:pt x="4288" y="1979"/>
                  <a:pt x="4269" y="2003"/>
                  <a:pt x="4264" y="2032"/>
                </a:cubicBezTo>
                <a:cubicBezTo>
                  <a:pt x="4256" y="2077"/>
                  <a:pt x="4280" y="2085"/>
                  <a:pt x="4428" y="2085"/>
                </a:cubicBezTo>
                <a:cubicBezTo>
                  <a:pt x="4589" y="2085"/>
                  <a:pt x="4603" y="2079"/>
                  <a:pt x="4603" y="2017"/>
                </a:cubicBezTo>
                <a:cubicBezTo>
                  <a:pt x="4603" y="1970"/>
                  <a:pt x="4594" y="1955"/>
                  <a:pt x="4574" y="1967"/>
                </a:cubicBezTo>
                <a:cubicBezTo>
                  <a:pt x="4558" y="1976"/>
                  <a:pt x="4537" y="1962"/>
                  <a:pt x="4527" y="1936"/>
                </a:cubicBezTo>
                <a:cubicBezTo>
                  <a:pt x="4517" y="1910"/>
                  <a:pt x="4479" y="1533"/>
                  <a:pt x="4443" y="1097"/>
                </a:cubicBezTo>
                <a:cubicBezTo>
                  <a:pt x="4348" y="-30"/>
                  <a:pt x="4358" y="41"/>
                  <a:pt x="4294" y="41"/>
                </a:cubicBezTo>
                <a:close/>
                <a:moveTo>
                  <a:pt x="11038" y="41"/>
                </a:moveTo>
                <a:cubicBezTo>
                  <a:pt x="10795" y="41"/>
                  <a:pt x="10747" y="50"/>
                  <a:pt x="10739" y="94"/>
                </a:cubicBezTo>
                <a:cubicBezTo>
                  <a:pt x="10732" y="134"/>
                  <a:pt x="10742" y="147"/>
                  <a:pt x="10782" y="147"/>
                </a:cubicBezTo>
                <a:cubicBezTo>
                  <a:pt x="10811" y="147"/>
                  <a:pt x="10838" y="156"/>
                  <a:pt x="10843" y="166"/>
                </a:cubicBezTo>
                <a:cubicBezTo>
                  <a:pt x="10848" y="176"/>
                  <a:pt x="10842" y="283"/>
                  <a:pt x="10830" y="404"/>
                </a:cubicBezTo>
                <a:cubicBezTo>
                  <a:pt x="10819" y="524"/>
                  <a:pt x="10787" y="892"/>
                  <a:pt x="10759" y="1221"/>
                </a:cubicBezTo>
                <a:cubicBezTo>
                  <a:pt x="10695" y="1985"/>
                  <a:pt x="10696" y="1979"/>
                  <a:pt x="10626" y="1979"/>
                </a:cubicBezTo>
                <a:cubicBezTo>
                  <a:pt x="10585" y="1979"/>
                  <a:pt x="10570" y="1994"/>
                  <a:pt x="10570" y="2035"/>
                </a:cubicBezTo>
                <a:cubicBezTo>
                  <a:pt x="10570" y="2086"/>
                  <a:pt x="10601" y="2091"/>
                  <a:pt x="10860" y="2076"/>
                </a:cubicBezTo>
                <a:cubicBezTo>
                  <a:pt x="11191" y="2057"/>
                  <a:pt x="11274" y="2012"/>
                  <a:pt x="11340" y="1820"/>
                </a:cubicBezTo>
                <a:cubicBezTo>
                  <a:pt x="11362" y="1757"/>
                  <a:pt x="11389" y="1618"/>
                  <a:pt x="11399" y="1512"/>
                </a:cubicBezTo>
                <a:cubicBezTo>
                  <a:pt x="11422" y="1265"/>
                  <a:pt x="11399" y="1126"/>
                  <a:pt x="11323" y="1045"/>
                </a:cubicBezTo>
                <a:cubicBezTo>
                  <a:pt x="11293" y="1014"/>
                  <a:pt x="11268" y="982"/>
                  <a:pt x="11268" y="973"/>
                </a:cubicBezTo>
                <a:cubicBezTo>
                  <a:pt x="11268" y="965"/>
                  <a:pt x="11297" y="917"/>
                  <a:pt x="11333" y="867"/>
                </a:cubicBezTo>
                <a:cubicBezTo>
                  <a:pt x="11410" y="758"/>
                  <a:pt x="11446" y="591"/>
                  <a:pt x="11440" y="365"/>
                </a:cubicBezTo>
                <a:cubicBezTo>
                  <a:pt x="11436" y="225"/>
                  <a:pt x="11427" y="190"/>
                  <a:pt x="11381" y="121"/>
                </a:cubicBezTo>
                <a:cubicBezTo>
                  <a:pt x="11330" y="44"/>
                  <a:pt x="11313" y="41"/>
                  <a:pt x="11038" y="41"/>
                </a:cubicBezTo>
                <a:close/>
                <a:moveTo>
                  <a:pt x="3682" y="4022"/>
                </a:moveTo>
                <a:lnTo>
                  <a:pt x="3678" y="6356"/>
                </a:lnTo>
                <a:lnTo>
                  <a:pt x="3674" y="8691"/>
                </a:lnTo>
                <a:lnTo>
                  <a:pt x="3416" y="8701"/>
                </a:lnTo>
                <a:lnTo>
                  <a:pt x="3159" y="8710"/>
                </a:lnTo>
                <a:lnTo>
                  <a:pt x="3155" y="9881"/>
                </a:lnTo>
                <a:lnTo>
                  <a:pt x="3150" y="11052"/>
                </a:lnTo>
                <a:lnTo>
                  <a:pt x="2893" y="11062"/>
                </a:lnTo>
                <a:lnTo>
                  <a:pt x="2635" y="11072"/>
                </a:lnTo>
                <a:lnTo>
                  <a:pt x="2631" y="12224"/>
                </a:lnTo>
                <a:lnTo>
                  <a:pt x="2627" y="13377"/>
                </a:lnTo>
                <a:lnTo>
                  <a:pt x="2369" y="13387"/>
                </a:lnTo>
                <a:lnTo>
                  <a:pt x="2111" y="13397"/>
                </a:lnTo>
                <a:lnTo>
                  <a:pt x="2107" y="14549"/>
                </a:lnTo>
                <a:lnTo>
                  <a:pt x="2103" y="15703"/>
                </a:lnTo>
                <a:lnTo>
                  <a:pt x="1845" y="15713"/>
                </a:lnTo>
                <a:lnTo>
                  <a:pt x="1587" y="15722"/>
                </a:lnTo>
                <a:lnTo>
                  <a:pt x="1587" y="16859"/>
                </a:lnTo>
                <a:cubicBezTo>
                  <a:pt x="1587" y="17697"/>
                  <a:pt x="1582" y="18008"/>
                  <a:pt x="1568" y="18039"/>
                </a:cubicBezTo>
                <a:cubicBezTo>
                  <a:pt x="1555" y="18069"/>
                  <a:pt x="1472" y="18081"/>
                  <a:pt x="1299" y="18081"/>
                </a:cubicBezTo>
                <a:lnTo>
                  <a:pt x="1048" y="18081"/>
                </a:lnTo>
                <a:lnTo>
                  <a:pt x="1044" y="19235"/>
                </a:lnTo>
                <a:lnTo>
                  <a:pt x="1040" y="20390"/>
                </a:lnTo>
                <a:lnTo>
                  <a:pt x="520" y="20399"/>
                </a:lnTo>
                <a:lnTo>
                  <a:pt x="0" y="20408"/>
                </a:lnTo>
                <a:lnTo>
                  <a:pt x="0" y="20989"/>
                </a:lnTo>
                <a:lnTo>
                  <a:pt x="0" y="21570"/>
                </a:lnTo>
                <a:lnTo>
                  <a:pt x="10800" y="21570"/>
                </a:lnTo>
                <a:lnTo>
                  <a:pt x="21600" y="21570"/>
                </a:lnTo>
                <a:lnTo>
                  <a:pt x="21600" y="20989"/>
                </a:lnTo>
                <a:lnTo>
                  <a:pt x="21600" y="20408"/>
                </a:lnTo>
                <a:lnTo>
                  <a:pt x="20025" y="20399"/>
                </a:lnTo>
                <a:lnTo>
                  <a:pt x="18450" y="20390"/>
                </a:lnTo>
                <a:lnTo>
                  <a:pt x="18445" y="12206"/>
                </a:lnTo>
                <a:lnTo>
                  <a:pt x="18442" y="4022"/>
                </a:lnTo>
                <a:lnTo>
                  <a:pt x="17910" y="4022"/>
                </a:lnTo>
                <a:lnTo>
                  <a:pt x="17379" y="4022"/>
                </a:lnTo>
                <a:lnTo>
                  <a:pt x="17375" y="12206"/>
                </a:lnTo>
                <a:lnTo>
                  <a:pt x="17370" y="20390"/>
                </a:lnTo>
                <a:lnTo>
                  <a:pt x="14482" y="20390"/>
                </a:lnTo>
                <a:lnTo>
                  <a:pt x="11593" y="20390"/>
                </a:lnTo>
                <a:lnTo>
                  <a:pt x="11590" y="12206"/>
                </a:lnTo>
                <a:lnTo>
                  <a:pt x="11586" y="4022"/>
                </a:lnTo>
                <a:lnTo>
                  <a:pt x="11062" y="4022"/>
                </a:lnTo>
                <a:lnTo>
                  <a:pt x="10538" y="4022"/>
                </a:lnTo>
                <a:lnTo>
                  <a:pt x="10534" y="12206"/>
                </a:lnTo>
                <a:lnTo>
                  <a:pt x="10530" y="20390"/>
                </a:lnTo>
                <a:lnTo>
                  <a:pt x="8959" y="20390"/>
                </a:lnTo>
                <a:lnTo>
                  <a:pt x="7388" y="20390"/>
                </a:lnTo>
                <a:lnTo>
                  <a:pt x="7384" y="19237"/>
                </a:lnTo>
                <a:lnTo>
                  <a:pt x="7380" y="18083"/>
                </a:lnTo>
                <a:lnTo>
                  <a:pt x="7114" y="18073"/>
                </a:lnTo>
                <a:lnTo>
                  <a:pt x="6848" y="18064"/>
                </a:lnTo>
                <a:lnTo>
                  <a:pt x="6844" y="16893"/>
                </a:lnTo>
                <a:lnTo>
                  <a:pt x="6840" y="15722"/>
                </a:lnTo>
                <a:lnTo>
                  <a:pt x="6582" y="15713"/>
                </a:lnTo>
                <a:lnTo>
                  <a:pt x="6324" y="15703"/>
                </a:lnTo>
                <a:lnTo>
                  <a:pt x="6320" y="14549"/>
                </a:lnTo>
                <a:lnTo>
                  <a:pt x="6316" y="13397"/>
                </a:lnTo>
                <a:lnTo>
                  <a:pt x="6059" y="13387"/>
                </a:lnTo>
                <a:lnTo>
                  <a:pt x="5801" y="13377"/>
                </a:lnTo>
                <a:lnTo>
                  <a:pt x="5796" y="12224"/>
                </a:lnTo>
                <a:lnTo>
                  <a:pt x="5792" y="11072"/>
                </a:lnTo>
                <a:lnTo>
                  <a:pt x="5535" y="11062"/>
                </a:lnTo>
                <a:lnTo>
                  <a:pt x="5277" y="11052"/>
                </a:lnTo>
                <a:lnTo>
                  <a:pt x="5273" y="9881"/>
                </a:lnTo>
                <a:lnTo>
                  <a:pt x="5269" y="8710"/>
                </a:lnTo>
                <a:lnTo>
                  <a:pt x="5011" y="8701"/>
                </a:lnTo>
                <a:lnTo>
                  <a:pt x="4753" y="8691"/>
                </a:lnTo>
                <a:lnTo>
                  <a:pt x="4749" y="6356"/>
                </a:lnTo>
                <a:lnTo>
                  <a:pt x="4745" y="4022"/>
                </a:lnTo>
                <a:lnTo>
                  <a:pt x="4214" y="4022"/>
                </a:lnTo>
                <a:lnTo>
                  <a:pt x="3682" y="4022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1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87172" y="2371019"/>
            <a:ext cx="18009656" cy="11040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15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0167" y="2140882"/>
            <a:ext cx="17974401" cy="112426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1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7102" y="2182522"/>
            <a:ext cx="17969795" cy="112239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2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7102" y="2182522"/>
            <a:ext cx="17969795" cy="11223929"/>
          </a:xfrm>
          <a:prstGeom prst="rect">
            <a:avLst/>
          </a:prstGeom>
          <a:ln w="12700">
            <a:miter lim="400000"/>
          </a:ln>
        </p:spPr>
      </p:pic>
      <p:sp>
        <p:nvSpPr>
          <p:cNvPr id="522" name="Repeat these steps at each stage!"/>
          <p:cNvSpPr/>
          <p:nvPr/>
        </p:nvSpPr>
        <p:spPr>
          <a:xfrm rot="19183109">
            <a:off x="-111889" y="10797325"/>
            <a:ext cx="3762881" cy="1764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6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Repeat these steps at each stage!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25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10450" y="3295650"/>
            <a:ext cx="9563100" cy="9105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2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8" name="Recap"/>
            <p:cNvSpPr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Recap</a:t>
              </a:r>
            </a:p>
          </p:txBody>
        </p:sp>
      </p:grpSp>
      <p:sp>
        <p:nvSpPr>
          <p:cNvPr id="530" name="Recursion…"/>
          <p:cNvSpPr/>
          <p:nvPr/>
        </p:nvSpPr>
        <p:spPr>
          <a:xfrm>
            <a:off x="655657" y="2993125"/>
            <a:ext cx="21424605" cy="9165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Recursion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Break a problem into smaller subproblems of the same form, and call the same function again on that smaller form.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Super powerful programming tool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Not always the perfect choice, but often a good one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Some beautiful problems are solved recursively</a:t>
            </a:r>
          </a:p>
          <a:p>
            <a:pPr algn="l">
              <a:defRPr sz="4500"/>
            </a:pPr>
          </a:p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Three Musts for Recursion</a:t>
            </a:r>
            <a:r>
              <a:t>:</a:t>
            </a:r>
          </a:p>
          <a:p>
            <a:pPr lvl="1" marL="457200" indent="-228600" algn="l">
              <a:buSzPct val="100000"/>
              <a:buAutoNum type="arabicPeriod" startAt="1"/>
              <a:defRPr sz="4500"/>
            </a:pPr>
            <a:r>
              <a:t>Your code must have a case for all valid inputs</a:t>
            </a:r>
          </a:p>
          <a:p>
            <a:pPr lvl="1" marL="457200" indent="-228600" algn="l">
              <a:buSzPct val="100000"/>
              <a:buAutoNum type="arabicPeriod" startAt="1"/>
              <a:defRPr sz="4500"/>
            </a:pPr>
            <a:r>
              <a:t>You must have a base case that makes no recursive calls</a:t>
            </a:r>
          </a:p>
          <a:p>
            <a:pPr lvl="1" marL="457200" indent="-228600" algn="l">
              <a:buSzPct val="100000"/>
              <a:buAutoNum type="arabicPeriod" startAt="1"/>
              <a:defRPr sz="4500"/>
            </a:pPr>
            <a:r>
              <a:t>When you make a recursive call it should be to a simpler instance and make forward progress towards the base case.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3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3" name="References and Advanced Reading"/>
            <p:cNvSpPr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References and Advanced Reading</a:t>
              </a:r>
            </a:p>
          </p:txBody>
        </p:sp>
      </p:grpSp>
      <p:sp>
        <p:nvSpPr>
          <p:cNvPr id="535" name="References:…"/>
          <p:cNvSpPr/>
          <p:nvPr/>
        </p:nvSpPr>
        <p:spPr>
          <a:xfrm>
            <a:off x="640425" y="4002438"/>
            <a:ext cx="21424604" cy="7387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1184" indent="-451184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References:</a:t>
            </a:r>
          </a:p>
          <a:p>
            <a:pPr lvl="1" marL="832184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http://www.cs.utah.edu/~germain/PPS/Topics/recursion.html</a:t>
            </a:r>
          </a:p>
          <a:p>
            <a:pPr lvl="1" marL="832184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  <a:r>
              <a:t>Why is iteration generally better than recursion?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http://stackoverflow.com/a/3093/561677</a:t>
            </a:r>
          </a:p>
          <a:p>
            <a:pPr lvl="1" marL="832184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</a:p>
          <a:p>
            <a:pPr marL="451184" indent="-451184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Advanced Reading:</a:t>
            </a:r>
          </a:p>
          <a:p>
            <a:pPr lvl="1" marL="832184" indent="-451184" algn="l" defTabSz="546100">
              <a:spcBef>
                <a:spcPts val="3000"/>
              </a:spcBef>
              <a:buSzPct val="100000"/>
              <a:buChar char="•"/>
              <a:defRPr sz="4500"/>
            </a:pPr>
            <a:r>
              <a:t>Tail recursion: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http://stackoverflow.com/questions/33923/what-is-tail-recursion</a:t>
            </a:r>
            <a:r>
              <a:t> </a:t>
            </a:r>
          </a:p>
          <a:p>
            <a:pPr lvl="1" marL="832184" indent="-451184" algn="l" defTabSz="546100">
              <a:spcBef>
                <a:spcPts val="3000"/>
              </a:spcBef>
              <a:buSzPct val="100000"/>
              <a:buChar char="•"/>
              <a:defRPr sz="4500"/>
            </a:pPr>
            <a:r>
              <a:t>Interesting story on the history of recursion in programming languages: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http://goo.gl/P6Einb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3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8" name="Extra Slides"/>
            <p:cNvSpPr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Extra Slides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Converting Decimal to Binar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Converting Decimal to Binary</a:t>
            </a:r>
          </a:p>
        </p:txBody>
      </p:sp>
      <p:sp>
        <p:nvSpPr>
          <p:cNvPr id="542" name="Recursion is about solving a small piece of a large problem.…"/>
          <p:cNvSpPr/>
          <p:nvPr/>
        </p:nvSpPr>
        <p:spPr>
          <a:xfrm>
            <a:off x="557847" y="3041843"/>
            <a:ext cx="23481666" cy="7632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000"/>
            </a:pPr>
            <a:r>
              <a:t>Recursion is about solving a small piece of a large problem. </a:t>
            </a:r>
          </a:p>
          <a:p>
            <a:pPr algn="l">
              <a:defRPr sz="7000"/>
            </a:pPr>
            <a:r>
              <a:t>– What is 69743 in binary?</a:t>
            </a:r>
          </a:p>
          <a:p>
            <a:pPr lvl="1" algn="l">
              <a:defRPr sz="7000"/>
            </a:pPr>
            <a:r>
              <a:t>    • Do we know anything about its representation in binary?</a:t>
            </a:r>
          </a:p>
          <a:p>
            <a:pPr algn="l">
              <a:defRPr sz="7000"/>
            </a:pPr>
            <a:r>
              <a:t>– Case analysis:</a:t>
            </a:r>
          </a:p>
          <a:p>
            <a:pPr algn="l">
              <a:defRPr sz="7000"/>
            </a:pPr>
            <a:r>
              <a:t>    • What is/are easy numbers to print in binary?</a:t>
            </a:r>
          </a:p>
          <a:p>
            <a:pPr algn="l">
              <a:defRPr sz="7000"/>
            </a:pPr>
            <a:r>
              <a:t>    • Can we express a larger number in terms of a smaller number(s)?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Converting Decimal to Binar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Converting Decimal to Binary</a:t>
            </a:r>
          </a:p>
        </p:txBody>
      </p:sp>
      <p:sp>
        <p:nvSpPr>
          <p:cNvPr id="545" name="Suppose we are examining some arbitrary integer N.…"/>
          <p:cNvSpPr/>
          <p:nvPr/>
        </p:nvSpPr>
        <p:spPr>
          <a:xfrm>
            <a:off x="557847" y="3578039"/>
            <a:ext cx="20667092" cy="6559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000"/>
            </a:pPr>
            <a:r>
              <a:t>Suppose we are examining some arbitrary integer N. </a:t>
            </a:r>
          </a:p>
          <a:p>
            <a:pPr algn="l">
              <a:defRPr sz="7000"/>
            </a:pPr>
            <a:r>
              <a:t>– if N's binary representation is     </a:t>
            </a:r>
            <a:r>
              <a:rPr>
                <a:solidFill>
                  <a:srgbClr val="7F0325"/>
                </a:solidFill>
              </a:rPr>
              <a:t>1001010101</a:t>
            </a:r>
            <a:r>
              <a: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rPr>
              <a:t>1</a:t>
            </a:r>
          </a:p>
          <a:p>
            <a:pPr algn="l">
              <a:defRPr sz="7000"/>
            </a:pPr>
            <a:r>
              <a:t>– (N / 2)'s binary representation is </a:t>
            </a:r>
            <a:r>
              <a:rPr>
                <a:solidFill>
                  <a:srgbClr val="7F0325"/>
                </a:solidFill>
              </a:rPr>
              <a:t>1001010101</a:t>
            </a:r>
            <a:r>
              <a:t> </a:t>
            </a:r>
          </a:p>
          <a:p>
            <a:pPr algn="l">
              <a:defRPr sz="7000"/>
            </a:pPr>
            <a:r>
              <a:t>– (N % 2)'s binary representation is                   </a:t>
            </a:r>
            <a:r>
              <a: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rPr>
              <a:t>1</a:t>
            </a:r>
          </a:p>
          <a:p>
            <a:pPr algn="l">
              <a:defRPr sz="7000"/>
            </a:pPr>
          </a:p>
          <a:p>
            <a:pPr algn="l">
              <a:defRPr sz="7000"/>
            </a:pPr>
            <a:r>
              <a:t>– What can we infer from this relationship?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Converting Decimal to Binar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Converting Decimal to Binary</a:t>
            </a:r>
          </a:p>
        </p:txBody>
      </p:sp>
      <p:sp>
        <p:nvSpPr>
          <p:cNvPr id="548" name="// Prints the given integer's binary representation.…"/>
          <p:cNvSpPr/>
          <p:nvPr/>
        </p:nvSpPr>
        <p:spPr>
          <a:xfrm>
            <a:off x="1193359" y="2006600"/>
            <a:ext cx="21997281" cy="97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54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Prints the given integer's binary representation.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Precondition: n &gt;= 0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void</a:t>
            </a:r>
            <a:r>
              <a:t> printBinary(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2) {</a:t>
            </a: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base case; same as base 10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        cout &lt;&lt; n;</a:t>
            </a: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recursive case; break number apart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printBinary</a:t>
            </a:r>
            <a:r>
              <a:rPr>
                <a:solidFill>
                  <a:srgbClr val="000000"/>
                </a:solidFill>
              </a:rPr>
              <a:t>(n / 2);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printBinary</a:t>
            </a:r>
            <a:r>
              <a:rPr>
                <a:solidFill>
                  <a:srgbClr val="000000"/>
                </a:solidFill>
              </a:rPr>
              <a:t>(n % 2);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