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25400" cap="flat">
              <a:solidFill>
                <a:srgbClr val="C4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E6A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Rectangle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34745">
              <a:spcBef>
                <a:spcPts val="3300"/>
              </a:spcBef>
              <a:buSzTx/>
              <a:buFontTx/>
              <a:buNone/>
              <a:defRPr sz="5488"/>
            </a:pPr>
          </a:p>
        </p:txBody>
      </p:sp>
      <p:pic>
        <p:nvPicPr>
          <p:cNvPr id="11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2SUvWfNJSsM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Relationship Id="rId3" Type="http://schemas.openxmlformats.org/officeDocument/2006/relationships/image" Target="../media/image5.tif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Relationship Id="rId3" Type="http://schemas.openxmlformats.org/officeDocument/2006/relationships/image" Target="../media/image5.tif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5.pn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tah.edu/~germain/PPS/Topics/recursion.html" TargetMode="External"/><Relationship Id="rId3" Type="http://schemas.openxmlformats.org/officeDocument/2006/relationships/hyperlink" Target="http://stackoverflow.com/a/3093/561677" TargetMode="External"/><Relationship Id="rId4" Type="http://schemas.openxmlformats.org/officeDocument/2006/relationships/hyperlink" Target="http://stackoverflow.com/questions/33923/what-is-tail-recursion" TargetMode="External"/><Relationship Id="rId5" Type="http://schemas.openxmlformats.org/officeDocument/2006/relationships/hyperlink" Target="http://goo.gl/P6Einb" TargetMode="Externa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Wednesday, April 19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Wednesday, April 19, 2017</a:t>
            </a:r>
          </a:p>
        </p:txBody>
      </p:sp>
      <p:sp>
        <p:nvSpPr>
          <p:cNvPr id="147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Spring 2017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5.4-5.6</a:t>
            </a:r>
          </a:p>
        </p:txBody>
      </p:sp>
      <p:sp>
        <p:nvSpPr>
          <p:cNvPr id="148" name="CS 106B…"/>
          <p:cNvSpPr/>
          <p:nvPr/>
        </p:nvSpPr>
        <p:spPr>
          <a:xfrm>
            <a:off x="1064069" y="1746925"/>
            <a:ext cx="11377881" cy="2375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346708">
              <a:defRPr sz="84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46708">
              <a:defRPr sz="6600">
                <a:solidFill>
                  <a:srgbClr val="7F0325"/>
                </a:solidFill>
              </a:defRPr>
            </a:pPr>
            <a:r>
              <a:t>Lecture 8: Fractals</a:t>
            </a:r>
          </a:p>
        </p:txBody>
      </p:sp>
      <p:pic>
        <p:nvPicPr>
          <p:cNvPr id="14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79931" y="2601179"/>
            <a:ext cx="12624266" cy="7080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2" name="Today's Topic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54" name="Logistics:…"/>
          <p:cNvSpPr/>
          <p:nvPr/>
        </p:nvSpPr>
        <p:spPr>
          <a:xfrm>
            <a:off x="903693" y="2213572"/>
            <a:ext cx="22576614" cy="922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Logistics:</a:t>
            </a:r>
          </a:p>
          <a:p>
            <a:pPr lvl="2" marL="1263315" indent="-501315" algn="l">
              <a:buSzPct val="100000"/>
              <a:buChar char="•"/>
            </a:pPr>
          </a:p>
          <a:p>
            <a:pPr lvl="1" marL="882315" indent="-501315" algn="l">
              <a:buSzPct val="100000"/>
              <a:buChar char="•"/>
            </a:pPr>
            <a:r>
              <a:t>ADTs Due Thursday April 20th, noon</a:t>
            </a:r>
          </a:p>
          <a:p>
            <a:pPr lvl="1" marL="882315" indent="-501315" algn="l">
              <a:buSzPct val="100000"/>
              <a:buChar char="•"/>
            </a:pPr>
            <a:r>
              <a:t>Towers of Hanoi video featuring Keith Schwartz: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https://www.youtube.com/watch?v=2SUvWfNJSsM</a:t>
            </a:r>
            <a:r>
              <a:t> </a:t>
            </a:r>
          </a:p>
          <a:p>
            <a:pPr lvl="1" marL="882315" indent="-501315" algn="l">
              <a:buSzPct val="100000"/>
              <a:buChar char="•"/>
            </a:pPr>
          </a:p>
          <a:p>
            <a:pPr marL="501315" indent="-501315" algn="l">
              <a:buSzPct val="100000"/>
              <a:buChar char="•"/>
            </a:pPr>
            <a:r>
              <a:t>Tiny Feedback</a:t>
            </a:r>
          </a:p>
          <a:p>
            <a:pPr marL="501315" indent="-501315" algn="l">
              <a:buSzPct val="100000"/>
              <a:buChar char="•"/>
            </a:pPr>
            <a:r>
              <a:t>Assignment 3: Recursion</a:t>
            </a:r>
          </a:p>
          <a:p>
            <a:pPr lvl="1" marL="882315" indent="-501315" algn="l">
              <a:buSzPct val="100000"/>
              <a:buChar char="•"/>
            </a:pPr>
            <a:r>
              <a:t>Fractals</a:t>
            </a:r>
          </a:p>
          <a:p>
            <a:pPr lvl="1" marL="882315" indent="-501315" algn="l">
              <a:buSzPct val="100000"/>
              <a:buChar char="•"/>
            </a:pPr>
            <a:r>
              <a:t>Grammar Solver</a:t>
            </a:r>
          </a:p>
          <a:p>
            <a:pPr marL="501315" indent="-501315" algn="l">
              <a:buSzPct val="100000"/>
              <a:buChar char="•"/>
            </a:pPr>
            <a:r>
              <a:t>A more detailed recursion example</a:t>
            </a:r>
          </a:p>
          <a:p>
            <a:pPr marL="501315" indent="-501315" algn="l">
              <a:buSzPct val="100000"/>
              <a:buChar char="•"/>
            </a:pPr>
            <a:r>
              <a:t>Fractals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Tiny Feedback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Tiny Feedback</a:t>
              </a:r>
            </a:p>
          </p:txBody>
        </p:sp>
      </p:grpSp>
      <p:sp>
        <p:nvSpPr>
          <p:cNvPr id="159" name="Could you please upload the .ppt of the classes and not only the .pdf?…"/>
          <p:cNvSpPr/>
          <p:nvPr/>
        </p:nvSpPr>
        <p:spPr>
          <a:xfrm>
            <a:off x="229866" y="1586271"/>
            <a:ext cx="23924267" cy="3143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marL="1263315" indent="-501315" algn="l">
              <a:buSzPct val="100000"/>
              <a:buChar char="•"/>
              <a:defRPr b="1">
                <a:latin typeface="+mn-lt"/>
                <a:ea typeface="+mn-ea"/>
                <a:cs typeface="+mn-cs"/>
                <a:sym typeface="Helvetica Neue"/>
              </a:defRPr>
            </a:pPr>
            <a:r>
              <a:t>Could you please upload the .ppt of the classes and not only the .pdf?</a:t>
            </a:r>
          </a:p>
          <a:p>
            <a:pPr lvl="3" marL="1644315" indent="-501315" algn="l">
              <a:buSzPct val="100000"/>
              <a:buChar char="•"/>
            </a:pPr>
            <a:r>
              <a:t>We've already been doing this! See the Lectures drop-down on the course web page:</a:t>
            </a:r>
          </a:p>
        </p:txBody>
      </p:sp>
      <p:pic>
        <p:nvPicPr>
          <p:cNvPr id="16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0032" y="4287824"/>
            <a:ext cx="12673386" cy="828279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Arrow"/>
          <p:cNvSpPr/>
          <p:nvPr/>
        </p:nvSpPr>
        <p:spPr>
          <a:xfrm>
            <a:off x="14692043" y="8300224"/>
            <a:ext cx="178996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7F0325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162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847787" y="5227625"/>
            <a:ext cx="6491148" cy="64031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5" name="Assignment 3: Recur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Assignment 3: Recursion</a:t>
              </a:r>
            </a:p>
          </p:txBody>
        </p:sp>
      </p:grpSp>
      <p:sp>
        <p:nvSpPr>
          <p:cNvPr id="167" name="Fractals and Graphics…"/>
          <p:cNvSpPr/>
          <p:nvPr/>
        </p:nvSpPr>
        <p:spPr>
          <a:xfrm>
            <a:off x="5964173" y="5602735"/>
            <a:ext cx="12455653" cy="2510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3" marL="1371600" indent="-228600" algn="l">
              <a:buSzPct val="100000"/>
              <a:buAutoNum type="arabicParenBoth" startAt="1"/>
              <a:defRPr sz="8000"/>
            </a:pPr>
            <a:r>
              <a:t> Fractals and Graphics</a:t>
            </a:r>
          </a:p>
          <a:p>
            <a:pPr lvl="3" marL="1371600" indent="-228600" algn="l">
              <a:buSzPct val="100000"/>
              <a:buAutoNum type="arabicParenBoth" startAt="1"/>
              <a:defRPr sz="8000"/>
            </a:pPr>
            <a:r>
              <a:t> Grammar Solver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Assignment 3A: Fractals and Graphic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Assignment 3A: Fractals and Graphics</a:t>
              </a:r>
            </a:p>
          </p:txBody>
        </p:sp>
      </p:grpSp>
      <p:pic>
        <p:nvPicPr>
          <p:cNvPr id="17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1991" y="2291396"/>
            <a:ext cx="18300018" cy="5159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64954" y="8033704"/>
            <a:ext cx="4061693" cy="5159671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part 1…"/>
          <p:cNvSpPr/>
          <p:nvPr/>
        </p:nvSpPr>
        <p:spPr>
          <a:xfrm rot="19327315">
            <a:off x="382983" y="3959405"/>
            <a:ext cx="3099436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part 1</a:t>
            </a:r>
          </a:p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Sierpinski</a:t>
            </a:r>
          </a:p>
        </p:txBody>
      </p:sp>
      <p:sp>
        <p:nvSpPr>
          <p:cNvPr id="175" name="part 2…"/>
          <p:cNvSpPr/>
          <p:nvPr/>
        </p:nvSpPr>
        <p:spPr>
          <a:xfrm rot="19327315">
            <a:off x="-114413" y="10858124"/>
            <a:ext cx="3418206" cy="163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part 2</a:t>
            </a:r>
          </a:p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tree fractal</a:t>
            </a:r>
          </a:p>
        </p:txBody>
      </p:sp>
      <p:sp>
        <p:nvSpPr>
          <p:cNvPr id="176" name="part 3…"/>
          <p:cNvSpPr/>
          <p:nvPr/>
        </p:nvSpPr>
        <p:spPr>
          <a:xfrm rot="19327315">
            <a:off x="16643155" y="9152452"/>
            <a:ext cx="3582036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part 3</a:t>
            </a:r>
          </a:p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mandelbrot</a:t>
            </a:r>
          </a:p>
        </p:txBody>
      </p:sp>
      <p:pic>
        <p:nvPicPr>
          <p:cNvPr id="177" name="pasted-image.png" descr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27438" y="8224774"/>
            <a:ext cx="5308673" cy="49435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1"/>
      <p:bldP build="whole" bldLvl="1" animBg="1" rev="0" advAuto="0" spid="175" grpId="2"/>
      <p:bldP build="whole" bldLvl="1" animBg="1" rev="0" advAuto="0" spid="176" grpId="4"/>
      <p:bldP build="whole" bldLvl="1" animBg="1" rev="0" advAuto="0" spid="177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0" name="Assignment 3B: Grammar Solve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Assignment 3B: Grammar Solver</a:t>
              </a:r>
            </a:p>
          </p:txBody>
        </p:sp>
      </p:grpSp>
      <p:sp>
        <p:nvSpPr>
          <p:cNvPr id="182" name="write a function for generating random sentences from a grammar."/>
          <p:cNvSpPr/>
          <p:nvPr/>
        </p:nvSpPr>
        <p:spPr>
          <a:xfrm>
            <a:off x="2675853" y="2202344"/>
            <a:ext cx="19032294" cy="2510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333333"/>
                </a:solidFill>
              </a:defRPr>
            </a:lvl1pPr>
          </a:lstStyle>
          <a:p>
            <a:pPr/>
            <a:r>
              <a:t>write a function for generating random sentences from a grammar.</a:t>
            </a:r>
          </a:p>
        </p:txBody>
      </p:sp>
      <p:sp>
        <p:nvSpPr>
          <p:cNvPr id="183" name="example describing a small subset of the English language. Non-terminal names such as &lt;s&gt;, &lt;np&gt; and &lt;tv&gt; are short for linguistic elements such as sentences, noun phrases, and transitive verbs:"/>
          <p:cNvSpPr/>
          <p:nvPr/>
        </p:nvSpPr>
        <p:spPr>
          <a:xfrm>
            <a:off x="1843768" y="5397531"/>
            <a:ext cx="19032294" cy="2369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>
                <a:solidFill>
                  <a:srgbClr val="333333"/>
                </a:solidFill>
              </a:defRPr>
            </a:lvl1pPr>
          </a:lstStyle>
          <a:p>
            <a:pPr/>
            <a:r>
              <a:t>example describing a small subset of the English language. Non-terminal names such as &lt;s&gt;, &lt;np&gt; and &lt;tv&gt; are short for linguistic elements such as sentences, noun phrases, and transitive verbs:</a:t>
            </a:r>
          </a:p>
        </p:txBody>
      </p:sp>
      <p:sp>
        <p:nvSpPr>
          <p:cNvPr id="184" name="&lt;s&gt;::=&lt;np&gt; &lt;vp&gt;…"/>
          <p:cNvSpPr/>
          <p:nvPr/>
        </p:nvSpPr>
        <p:spPr>
          <a:xfrm>
            <a:off x="3909441" y="7974403"/>
            <a:ext cx="16565117" cy="5607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&lt;s&gt;::=&lt;np&gt; &lt;vp&gt;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&lt;np&gt;::=&lt;dp&gt; &lt;adjp&gt; &lt;n&gt;|&lt;pn&gt;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&lt;dp&gt;::=the|a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&lt;adjp&gt;::=&lt;adj&gt;|&lt;adj&gt; &lt;adjp&gt;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&lt;adj&gt;::=big|fat|green|wonderful|faulty|subliminal|pretentious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&lt;n&gt;::=dog|cat|man|university|father|mother|child|television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&lt;pn&gt;::=John|Jane|Sally|Spot|Fred|Elmo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&lt;vp&gt;::=&lt;tv&gt; &lt;np&gt;|&lt;iv&gt;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&lt;tv&gt;::=hit|honored|kissed|helped</a:t>
            </a:r>
          </a:p>
          <a:p>
            <a:pPr algn="l" defTabSz="457200">
              <a:defRPr sz="3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&lt;iv&gt;::=died|collapsed|laughed|wept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7" name="Three Musts of Recur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Three Musts of Recursion</a:t>
              </a:r>
            </a:p>
          </p:txBody>
        </p:sp>
      </p:grpSp>
      <p:sp>
        <p:nvSpPr>
          <p:cNvPr id="189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1. Your code must have a case for all valid inputs</a:t>
            </a:r>
          </a:p>
        </p:txBody>
      </p:sp>
      <p:sp>
        <p:nvSpPr>
          <p:cNvPr id="190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2. You must have a base case that makes no recursive calls</a:t>
            </a:r>
          </a:p>
        </p:txBody>
      </p:sp>
      <p:sp>
        <p:nvSpPr>
          <p:cNvPr id="191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19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fill="norm" stroke="1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5" name="Recursion Exampl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Example</a:t>
              </a:r>
            </a:p>
          </p:txBody>
        </p:sp>
      </p:grpSp>
      <p:pic>
        <p:nvPicPr>
          <p:cNvPr id="19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5000" y="2679700"/>
            <a:ext cx="18034000" cy="835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0" name="Recursion Exampl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Example</a:t>
              </a:r>
            </a:p>
          </p:txBody>
        </p:sp>
      </p:grpSp>
      <p:sp>
        <p:nvSpPr>
          <p:cNvPr id="202" name="((1*17)+(2*(3+(4*9))))"/>
          <p:cNvSpPr/>
          <p:nvPr/>
        </p:nvSpPr>
        <p:spPr>
          <a:xfrm>
            <a:off x="14965989" y="3916345"/>
            <a:ext cx="8809229" cy="1291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((1*17)+(2*(3+(4*9))))</a:t>
            </a:r>
          </a:p>
        </p:txBody>
      </p:sp>
      <p:sp>
        <p:nvSpPr>
          <p:cNvPr id="203" name="Line"/>
          <p:cNvSpPr/>
          <p:nvPr/>
        </p:nvSpPr>
        <p:spPr>
          <a:xfrm>
            <a:off x="19549371" y="5192519"/>
            <a:ext cx="534794" cy="2082855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04" name="95"/>
          <p:cNvSpPr/>
          <p:nvPr/>
        </p:nvSpPr>
        <p:spPr>
          <a:xfrm>
            <a:off x="19631199" y="7250744"/>
            <a:ext cx="124409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95</a:t>
            </a:r>
          </a:p>
        </p:txBody>
      </p:sp>
      <p:pic>
        <p:nvPicPr>
          <p:cNvPr id="20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718" y="2172918"/>
            <a:ext cx="14549800" cy="10835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8" name="Challenge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Challenge</a:t>
              </a:r>
            </a:p>
          </p:txBody>
        </p:sp>
      </p:grpSp>
      <p:sp>
        <p:nvSpPr>
          <p:cNvPr id="210" name="&quot;((1+3)*(2*(4+1)))&quot;"/>
          <p:cNvSpPr/>
          <p:nvPr/>
        </p:nvSpPr>
        <p:spPr>
          <a:xfrm>
            <a:off x="8400034" y="4090723"/>
            <a:ext cx="758393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"((1+3)*(2*(4+1)))"</a:t>
            </a:r>
          </a:p>
        </p:txBody>
      </p:sp>
      <p:sp>
        <p:nvSpPr>
          <p:cNvPr id="211" name="Implement a function which evaluates an expression string:"/>
          <p:cNvSpPr/>
          <p:nvPr/>
        </p:nvSpPr>
        <p:spPr>
          <a:xfrm>
            <a:off x="85724" y="1765670"/>
            <a:ext cx="24212551" cy="122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7500"/>
            </a:lvl1pPr>
          </a:lstStyle>
          <a:p>
            <a:pPr/>
            <a:r>
              <a:t>Implement a function which evaluates an expression string:</a:t>
            </a:r>
          </a:p>
        </p:txBody>
      </p:sp>
      <p:sp>
        <p:nvSpPr>
          <p:cNvPr id="212" name="&quot;(7+6)&quot;"/>
          <p:cNvSpPr/>
          <p:nvPr/>
        </p:nvSpPr>
        <p:spPr>
          <a:xfrm>
            <a:off x="10644377" y="6212335"/>
            <a:ext cx="30952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"(7+6)"</a:t>
            </a:r>
          </a:p>
        </p:txBody>
      </p:sp>
      <p:sp>
        <p:nvSpPr>
          <p:cNvPr id="213" name="&quot;(((4*(1+2))+6)*7)&quot;"/>
          <p:cNvSpPr/>
          <p:nvPr/>
        </p:nvSpPr>
        <p:spPr>
          <a:xfrm>
            <a:off x="8400033" y="8722515"/>
            <a:ext cx="758393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"(((4*(1+2))+6)*7)"</a:t>
            </a:r>
          </a:p>
        </p:txBody>
      </p:sp>
      <p:sp>
        <p:nvSpPr>
          <p:cNvPr id="214" name="(only needs to implement * or +)"/>
          <p:cNvSpPr/>
          <p:nvPr/>
        </p:nvSpPr>
        <p:spPr>
          <a:xfrm>
            <a:off x="5186934" y="10982227"/>
            <a:ext cx="14010133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(only needs to implement * or +)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" name="Anatomy of an Expres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Anatomy of an Expression</a:t>
              </a:r>
            </a:p>
          </p:txBody>
        </p:sp>
      </p:grpSp>
      <p:sp>
        <p:nvSpPr>
          <p:cNvPr id="219" name="An expression is always one of these three things"/>
          <p:cNvSpPr/>
          <p:nvPr/>
        </p:nvSpPr>
        <p:spPr>
          <a:xfrm>
            <a:off x="2069782" y="1765670"/>
            <a:ext cx="20244436" cy="122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7500"/>
            </a:lvl1pPr>
          </a:lstStyle>
          <a:p>
            <a:pPr/>
            <a:r>
              <a:t>An expression is always one of these three things</a:t>
            </a:r>
          </a:p>
        </p:txBody>
      </p:sp>
      <p:sp>
        <p:nvSpPr>
          <p:cNvPr id="220" name="number"/>
          <p:cNvSpPr/>
          <p:nvPr/>
        </p:nvSpPr>
        <p:spPr>
          <a:xfrm>
            <a:off x="9472218" y="4058649"/>
            <a:ext cx="346326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number</a:t>
            </a:r>
          </a:p>
        </p:txBody>
      </p:sp>
      <p:sp>
        <p:nvSpPr>
          <p:cNvPr id="221" name="expression     (expression + expression)"/>
          <p:cNvSpPr/>
          <p:nvPr/>
        </p:nvSpPr>
        <p:spPr>
          <a:xfrm>
            <a:off x="971623" y="6303056"/>
            <a:ext cx="2244075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expression     (expression + expression)</a:t>
            </a:r>
          </a:p>
        </p:txBody>
      </p:sp>
      <p:sp>
        <p:nvSpPr>
          <p:cNvPr id="222" name="(expression * expression)"/>
          <p:cNvSpPr/>
          <p:nvPr/>
        </p:nvSpPr>
        <p:spPr>
          <a:xfrm>
            <a:off x="971623" y="8254493"/>
            <a:ext cx="2244075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               (expression * expression)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5" name="Anatomy of an Expres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Anatomy of an Expression</a:t>
              </a:r>
            </a:p>
          </p:txBody>
        </p:sp>
      </p:grpSp>
      <p:sp>
        <p:nvSpPr>
          <p:cNvPr id="227" name="((1*3)+(4*2)"/>
          <p:cNvSpPr/>
          <p:nvPr/>
        </p:nvSpPr>
        <p:spPr>
          <a:xfrm>
            <a:off x="7797734" y="4058649"/>
            <a:ext cx="681223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((1*3)+(4*2)</a:t>
            </a:r>
          </a:p>
        </p:txBody>
      </p:sp>
      <p:sp>
        <p:nvSpPr>
          <p:cNvPr id="228" name="left expression"/>
          <p:cNvSpPr/>
          <p:nvPr/>
        </p:nvSpPr>
        <p:spPr>
          <a:xfrm>
            <a:off x="1116939" y="6888523"/>
            <a:ext cx="848672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left expression</a:t>
            </a:r>
          </a:p>
        </p:txBody>
      </p:sp>
      <p:sp>
        <p:nvSpPr>
          <p:cNvPr id="229" name="joining operator"/>
          <p:cNvSpPr/>
          <p:nvPr/>
        </p:nvSpPr>
        <p:spPr>
          <a:xfrm>
            <a:off x="7669559" y="9137135"/>
            <a:ext cx="904488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joining operator</a:t>
            </a:r>
          </a:p>
        </p:txBody>
      </p:sp>
      <p:sp>
        <p:nvSpPr>
          <p:cNvPr id="230" name="right expression"/>
          <p:cNvSpPr/>
          <p:nvPr/>
        </p:nvSpPr>
        <p:spPr>
          <a:xfrm>
            <a:off x="14391239" y="6892727"/>
            <a:ext cx="904488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right expression</a:t>
            </a:r>
          </a:p>
        </p:txBody>
      </p:sp>
      <p:sp>
        <p:nvSpPr>
          <p:cNvPr id="231" name="Line"/>
          <p:cNvSpPr/>
          <p:nvPr/>
        </p:nvSpPr>
        <p:spPr>
          <a:xfrm flipV="1">
            <a:off x="4814343" y="5383378"/>
            <a:ext cx="4662105" cy="151462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2" name="Line"/>
          <p:cNvSpPr/>
          <p:nvPr/>
        </p:nvSpPr>
        <p:spPr>
          <a:xfrm flipV="1">
            <a:off x="11463490" y="5307865"/>
            <a:ext cx="1" cy="3761153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3" name="Line"/>
          <p:cNvSpPr/>
          <p:nvPr/>
        </p:nvSpPr>
        <p:spPr>
          <a:xfrm flipH="1" flipV="1">
            <a:off x="13218065" y="5232953"/>
            <a:ext cx="5179527" cy="1665047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6" name="Anatomy of an Expres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Anatomy of an Expression</a:t>
              </a:r>
            </a:p>
          </p:txBody>
        </p:sp>
      </p:grpSp>
      <p:sp>
        <p:nvSpPr>
          <p:cNvPr id="238" name="((1*3)+(4*2)"/>
          <p:cNvSpPr/>
          <p:nvPr/>
        </p:nvSpPr>
        <p:spPr>
          <a:xfrm>
            <a:off x="7797734" y="4058649"/>
            <a:ext cx="681223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((1*3)+(4*2)</a:t>
            </a:r>
          </a:p>
        </p:txBody>
      </p:sp>
      <p:sp>
        <p:nvSpPr>
          <p:cNvPr id="239" name="left expression"/>
          <p:cNvSpPr/>
          <p:nvPr/>
        </p:nvSpPr>
        <p:spPr>
          <a:xfrm>
            <a:off x="1116939" y="6888523"/>
            <a:ext cx="848672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solidFill>
                  <a:srgbClr val="000000">
                    <a:alpha val="30557"/>
                  </a:srgbClr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left expression</a:t>
            </a:r>
          </a:p>
        </p:txBody>
      </p:sp>
      <p:sp>
        <p:nvSpPr>
          <p:cNvPr id="240" name="joining operator"/>
          <p:cNvSpPr/>
          <p:nvPr/>
        </p:nvSpPr>
        <p:spPr>
          <a:xfrm>
            <a:off x="7669559" y="9137135"/>
            <a:ext cx="904488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solidFill>
                  <a:srgbClr val="000000">
                    <a:alpha val="30557"/>
                  </a:srgbClr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joining operator</a:t>
            </a:r>
          </a:p>
        </p:txBody>
      </p:sp>
      <p:sp>
        <p:nvSpPr>
          <p:cNvPr id="241" name="right expression"/>
          <p:cNvSpPr/>
          <p:nvPr/>
        </p:nvSpPr>
        <p:spPr>
          <a:xfrm>
            <a:off x="14391239" y="6892727"/>
            <a:ext cx="904488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solidFill>
                  <a:srgbClr val="000000">
                    <a:alpha val="30557"/>
                  </a:srgbClr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right expression</a:t>
            </a:r>
          </a:p>
        </p:txBody>
      </p:sp>
      <p:sp>
        <p:nvSpPr>
          <p:cNvPr id="242" name="Line"/>
          <p:cNvSpPr/>
          <p:nvPr/>
        </p:nvSpPr>
        <p:spPr>
          <a:xfrm flipV="1">
            <a:off x="4814343" y="5383378"/>
            <a:ext cx="4662105" cy="1514622"/>
          </a:xfrm>
          <a:prstGeom prst="line">
            <a:avLst/>
          </a:prstGeom>
          <a:ln w="76200">
            <a:solidFill>
              <a:srgbClr val="7F0325">
                <a:alpha val="30000"/>
              </a:srgbClr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3" name="Line"/>
          <p:cNvSpPr/>
          <p:nvPr/>
        </p:nvSpPr>
        <p:spPr>
          <a:xfrm flipV="1">
            <a:off x="11463490" y="5307865"/>
            <a:ext cx="1" cy="3761153"/>
          </a:xfrm>
          <a:prstGeom prst="line">
            <a:avLst/>
          </a:prstGeom>
          <a:ln w="76200">
            <a:solidFill>
              <a:srgbClr val="7F0325">
                <a:alpha val="30000"/>
              </a:srgbClr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 flipH="1" flipV="1">
            <a:off x="13218065" y="5232953"/>
            <a:ext cx="5179527" cy="1665047"/>
          </a:xfrm>
          <a:prstGeom prst="line">
            <a:avLst/>
          </a:prstGeom>
          <a:ln w="76200">
            <a:solidFill>
              <a:srgbClr val="7F0325">
                <a:alpha val="30000"/>
              </a:srgbClr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5" name="left exp"/>
          <p:cNvSpPr/>
          <p:nvPr/>
        </p:nvSpPr>
        <p:spPr>
          <a:xfrm>
            <a:off x="3975877" y="2568858"/>
            <a:ext cx="457959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left exp</a:t>
            </a:r>
          </a:p>
        </p:txBody>
      </p:sp>
      <p:sp>
        <p:nvSpPr>
          <p:cNvPr id="246" name="right exp"/>
          <p:cNvSpPr/>
          <p:nvPr/>
        </p:nvSpPr>
        <p:spPr>
          <a:xfrm>
            <a:off x="10681900" y="2568858"/>
            <a:ext cx="513775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right exp</a:t>
            </a:r>
          </a:p>
        </p:txBody>
      </p:sp>
      <p:sp>
        <p:nvSpPr>
          <p:cNvPr id="247" name="op"/>
          <p:cNvSpPr/>
          <p:nvPr/>
        </p:nvSpPr>
        <p:spPr>
          <a:xfrm>
            <a:off x="9094173" y="2197618"/>
            <a:ext cx="1230624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op</a:t>
            </a:r>
          </a:p>
        </p:txBody>
      </p:sp>
      <p:sp>
        <p:nvSpPr>
          <p:cNvPr id="248" name="Line"/>
          <p:cNvSpPr/>
          <p:nvPr/>
        </p:nvSpPr>
        <p:spPr>
          <a:xfrm>
            <a:off x="6870184" y="3819463"/>
            <a:ext cx="2196844" cy="37410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>
            <a:off x="9833416" y="3418990"/>
            <a:ext cx="1" cy="774577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0" name="Line"/>
          <p:cNvSpPr/>
          <p:nvPr/>
        </p:nvSpPr>
        <p:spPr>
          <a:xfrm flipH="1">
            <a:off x="10425427" y="3546444"/>
            <a:ext cx="3085465" cy="68693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1" name="Rounded Rectangle"/>
          <p:cNvSpPr/>
          <p:nvPr/>
        </p:nvSpPr>
        <p:spPr>
          <a:xfrm>
            <a:off x="8872959" y="4220258"/>
            <a:ext cx="1920917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Anatomy of an Express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Anatomy of an Expression</a:t>
              </a:r>
            </a:p>
          </p:txBody>
        </p:sp>
      </p:grpSp>
      <p:sp>
        <p:nvSpPr>
          <p:cNvPr id="256" name="((1 * 17) + (2 * (3 + (4 * 9))))"/>
          <p:cNvSpPr/>
          <p:nvPr/>
        </p:nvSpPr>
        <p:spPr>
          <a:xfrm>
            <a:off x="3733367" y="4083833"/>
            <a:ext cx="17975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(1 * 17)</a:t>
            </a:r>
            <a:r>
              <a:t> + </a:t>
            </a:r>
            <a:r>
              <a:rPr>
                <a:solidFill>
                  <a:srgbClr val="4F8F00"/>
                </a:solidFill>
              </a:rPr>
              <a:t>(2 * (3 + (4 * 9)))</a:t>
            </a:r>
            <a:r>
              <a:t>)</a:t>
            </a:r>
          </a:p>
        </p:txBody>
      </p:sp>
      <p:sp>
        <p:nvSpPr>
          <p:cNvPr id="257" name="How do we evaluate ((1*17)+(2*(3+(4*9))))?"/>
          <p:cNvSpPr/>
          <p:nvPr/>
        </p:nvSpPr>
        <p:spPr>
          <a:xfrm>
            <a:off x="531054" y="2143491"/>
            <a:ext cx="23321892" cy="1314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8000"/>
            </a:pPr>
            <a:r>
              <a:t>How do we evaluate </a:t>
            </a:r>
            <a:r>
              <a:rPr>
                <a:latin typeface="Menlo"/>
                <a:ea typeface="Menlo"/>
                <a:cs typeface="Menlo"/>
                <a:sym typeface="Menlo"/>
              </a:rPr>
              <a:t>((1*17)+(2*(3+(4*9))))</a:t>
            </a:r>
            <a:r>
              <a:t>?</a:t>
            </a:r>
          </a:p>
        </p:txBody>
      </p:sp>
      <p:sp>
        <p:nvSpPr>
          <p:cNvPr id="258" name="(1 * 17)"/>
          <p:cNvSpPr/>
          <p:nvPr/>
        </p:nvSpPr>
        <p:spPr>
          <a:xfrm>
            <a:off x="2578285" y="6267449"/>
            <a:ext cx="457959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1 * </a:t>
            </a:r>
            <a:r>
              <a:rPr>
                <a:solidFill>
                  <a:srgbClr val="4F8F00"/>
                </a:solidFill>
              </a:rPr>
              <a:t>17</a:t>
            </a:r>
            <a:r>
              <a:t>)</a:t>
            </a:r>
          </a:p>
        </p:txBody>
      </p:sp>
      <p:sp>
        <p:nvSpPr>
          <p:cNvPr id="259" name="(2 * (3 + (4 * 9)))"/>
          <p:cNvSpPr/>
          <p:nvPr/>
        </p:nvSpPr>
        <p:spPr>
          <a:xfrm>
            <a:off x="11773056" y="6267449"/>
            <a:ext cx="1071936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2</a:t>
            </a:r>
            <a:r>
              <a:rPr>
                <a:solidFill>
                  <a:srgbClr val="4F8F00"/>
                </a:solidFill>
              </a:rPr>
              <a:t> * (3 + (4 * 9))</a:t>
            </a:r>
            <a:r>
              <a:t>)</a:t>
            </a:r>
          </a:p>
        </p:txBody>
      </p:sp>
      <p:sp>
        <p:nvSpPr>
          <p:cNvPr id="260" name="1"/>
          <p:cNvSpPr/>
          <p:nvPr/>
        </p:nvSpPr>
        <p:spPr>
          <a:xfrm>
            <a:off x="1538343" y="8883135"/>
            <a:ext cx="67246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61" name="17"/>
          <p:cNvSpPr/>
          <p:nvPr/>
        </p:nvSpPr>
        <p:spPr>
          <a:xfrm>
            <a:off x="6780462" y="8883135"/>
            <a:ext cx="123062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17</a:t>
            </a:r>
          </a:p>
        </p:txBody>
      </p:sp>
      <p:sp>
        <p:nvSpPr>
          <p:cNvPr id="262" name="2"/>
          <p:cNvSpPr/>
          <p:nvPr/>
        </p:nvSpPr>
        <p:spPr>
          <a:xfrm>
            <a:off x="11256190" y="888313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63" name="(3 + (4 * 9))"/>
          <p:cNvSpPr/>
          <p:nvPr/>
        </p:nvSpPr>
        <p:spPr>
          <a:xfrm>
            <a:off x="15714468" y="8883135"/>
            <a:ext cx="7370398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3</a:t>
            </a:r>
            <a:r>
              <a:rPr>
                <a:solidFill>
                  <a:srgbClr val="4F8F00"/>
                </a:solidFill>
              </a:rPr>
              <a:t> + (4 * 9)</a:t>
            </a:r>
            <a:r>
              <a:t>)</a:t>
            </a:r>
          </a:p>
        </p:txBody>
      </p:sp>
      <p:sp>
        <p:nvSpPr>
          <p:cNvPr id="264" name="3"/>
          <p:cNvSpPr/>
          <p:nvPr/>
        </p:nvSpPr>
        <p:spPr>
          <a:xfrm>
            <a:off x="14896658" y="1062692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65" name="(4 * 9)"/>
          <p:cNvSpPr/>
          <p:nvPr/>
        </p:nvSpPr>
        <p:spPr>
          <a:xfrm>
            <a:off x="19626815" y="10626925"/>
            <a:ext cx="402143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300">
                <a:latin typeface="Menlo"/>
                <a:ea typeface="Menlo"/>
                <a:cs typeface="Menlo"/>
                <a:sym typeface="Menlo"/>
              </a:defRPr>
            </a:pPr>
            <a:r>
              <a:t>(</a:t>
            </a:r>
            <a:r>
              <a:rPr>
                <a:solidFill>
                  <a:srgbClr val="FF2600"/>
                </a:solidFill>
              </a:rPr>
              <a:t>4</a:t>
            </a:r>
            <a:r>
              <a:rPr>
                <a:solidFill>
                  <a:srgbClr val="4F8F00"/>
                </a:solidFill>
              </a:rPr>
              <a:t> * 9</a:t>
            </a:r>
            <a:r>
              <a:t>)</a:t>
            </a:r>
          </a:p>
        </p:txBody>
      </p:sp>
      <p:sp>
        <p:nvSpPr>
          <p:cNvPr id="266" name="4"/>
          <p:cNvSpPr/>
          <p:nvPr/>
        </p:nvSpPr>
        <p:spPr>
          <a:xfrm>
            <a:off x="19444436" y="12370715"/>
            <a:ext cx="67246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67" name="9"/>
          <p:cNvSpPr/>
          <p:nvPr/>
        </p:nvSpPr>
        <p:spPr>
          <a:xfrm>
            <a:off x="22932015" y="12370715"/>
            <a:ext cx="672463" cy="1181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3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68" name="Line"/>
          <p:cNvSpPr/>
          <p:nvPr/>
        </p:nvSpPr>
        <p:spPr>
          <a:xfrm flipH="1">
            <a:off x="5019829" y="5378903"/>
            <a:ext cx="860997" cy="760159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9" name="Line"/>
          <p:cNvSpPr/>
          <p:nvPr/>
        </p:nvSpPr>
        <p:spPr>
          <a:xfrm>
            <a:off x="14930218" y="5400393"/>
            <a:ext cx="634623" cy="762429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0" name="Line"/>
          <p:cNvSpPr/>
          <p:nvPr/>
        </p:nvSpPr>
        <p:spPr>
          <a:xfrm flipH="1">
            <a:off x="2269991" y="7601312"/>
            <a:ext cx="1074771" cy="1142975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1" name="Line"/>
          <p:cNvSpPr/>
          <p:nvPr/>
        </p:nvSpPr>
        <p:spPr>
          <a:xfrm>
            <a:off x="5986442" y="7601312"/>
            <a:ext cx="1154467" cy="129930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2" name="Line"/>
          <p:cNvSpPr/>
          <p:nvPr/>
        </p:nvSpPr>
        <p:spPr>
          <a:xfrm flipH="1">
            <a:off x="11853645" y="7578484"/>
            <a:ext cx="682759" cy="1206438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3" name="Line"/>
          <p:cNvSpPr/>
          <p:nvPr/>
        </p:nvSpPr>
        <p:spPr>
          <a:xfrm>
            <a:off x="17651521" y="7601312"/>
            <a:ext cx="1154467" cy="129930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4" name="Line"/>
          <p:cNvSpPr/>
          <p:nvPr/>
        </p:nvSpPr>
        <p:spPr>
          <a:xfrm flipH="1">
            <a:off x="15561093" y="9856159"/>
            <a:ext cx="822397" cy="81272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5" name="Line"/>
          <p:cNvSpPr/>
          <p:nvPr/>
        </p:nvSpPr>
        <p:spPr>
          <a:xfrm>
            <a:off x="20626712" y="10082429"/>
            <a:ext cx="586827" cy="619044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6" name="Line"/>
          <p:cNvSpPr/>
          <p:nvPr/>
        </p:nvSpPr>
        <p:spPr>
          <a:xfrm>
            <a:off x="22988659" y="11788852"/>
            <a:ext cx="258164" cy="694426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7" name="Line"/>
          <p:cNvSpPr/>
          <p:nvPr/>
        </p:nvSpPr>
        <p:spPr>
          <a:xfrm flipH="1">
            <a:off x="20035189" y="11775916"/>
            <a:ext cx="406659" cy="625401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8" name="17"/>
          <p:cNvSpPr/>
          <p:nvPr/>
        </p:nvSpPr>
        <p:spPr>
          <a:xfrm>
            <a:off x="6965588" y="5459381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17</a:t>
            </a:r>
          </a:p>
        </p:txBody>
      </p:sp>
      <p:sp>
        <p:nvSpPr>
          <p:cNvPr id="279" name="78"/>
          <p:cNvSpPr/>
          <p:nvPr/>
        </p:nvSpPr>
        <p:spPr>
          <a:xfrm>
            <a:off x="22380554" y="5361106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78</a:t>
            </a:r>
          </a:p>
        </p:txBody>
      </p:sp>
      <p:sp>
        <p:nvSpPr>
          <p:cNvPr id="280" name="39"/>
          <p:cNvSpPr/>
          <p:nvPr/>
        </p:nvSpPr>
        <p:spPr>
          <a:xfrm>
            <a:off x="22530598" y="7790574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39</a:t>
            </a:r>
          </a:p>
        </p:txBody>
      </p:sp>
      <p:sp>
        <p:nvSpPr>
          <p:cNvPr id="281" name="36"/>
          <p:cNvSpPr/>
          <p:nvPr/>
        </p:nvSpPr>
        <p:spPr>
          <a:xfrm>
            <a:off x="23037522" y="9667644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36</a:t>
            </a:r>
          </a:p>
        </p:txBody>
      </p:sp>
      <p:sp>
        <p:nvSpPr>
          <p:cNvPr id="282" name="95"/>
          <p:cNvSpPr/>
          <p:nvPr/>
        </p:nvSpPr>
        <p:spPr>
          <a:xfrm>
            <a:off x="21839102" y="3692985"/>
            <a:ext cx="1475297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900">
                <a:solidFill>
                  <a:srgbClr val="0096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95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Class="entr" nodeType="click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4" grpId="14"/>
      <p:bldP build="whole" bldLvl="1" animBg="1" rev="0" advAuto="0" spid="280" grpId="22"/>
      <p:bldP build="whole" bldLvl="1" animBg="1" rev="0" advAuto="0" spid="278" grpId="23"/>
      <p:bldP build="whole" bldLvl="1" animBg="1" rev="0" advAuto="0" spid="265" grpId="16"/>
      <p:bldP build="whole" bldLvl="1" animBg="1" rev="0" advAuto="0" spid="279" grpId="24"/>
      <p:bldP build="whole" bldLvl="1" animBg="1" rev="0" advAuto="0" spid="267" grpId="20"/>
      <p:bldP build="whole" bldLvl="1" animBg="1" rev="0" advAuto="0" spid="272" grpId="9"/>
      <p:bldP build="whole" bldLvl="1" animBg="1" rev="0" advAuto="0" spid="260" grpId="6"/>
      <p:bldP build="whole" bldLvl="1" animBg="1" rev="0" advAuto="0" spid="270" grpId="5"/>
      <p:bldP build="whole" bldLvl="1" animBg="1" rev="0" advAuto="0" spid="274" grpId="13"/>
      <p:bldP build="whole" bldLvl="1" animBg="1" rev="0" advAuto="0" spid="258" grpId="2"/>
      <p:bldP build="whole" bldLvl="1" animBg="1" rev="0" advAuto="0" spid="281" grpId="21"/>
      <p:bldP build="whole" bldLvl="1" animBg="1" rev="0" advAuto="0" spid="268" grpId="1"/>
      <p:bldP build="whole" bldLvl="1" animBg="1" rev="0" advAuto="0" spid="269" grpId="3"/>
      <p:bldP build="whole" bldLvl="1" animBg="1" rev="0" advAuto="0" spid="262" grpId="10"/>
      <p:bldP build="whole" bldLvl="1" animBg="1" rev="0" advAuto="0" spid="282" grpId="25"/>
      <p:bldP build="whole" bldLvl="1" animBg="1" rev="0" advAuto="0" spid="266" grpId="18"/>
      <p:bldP build="whole" bldLvl="1" animBg="1" rev="0" advAuto="0" spid="273" grpId="11"/>
      <p:bldP build="whole" bldLvl="1" animBg="1" rev="0" advAuto="0" spid="276" grpId="19"/>
      <p:bldP build="whole" bldLvl="1" animBg="1" rev="0" advAuto="0" spid="261" grpId="8"/>
      <p:bldP build="whole" bldLvl="1" animBg="1" rev="0" advAuto="0" spid="277" grpId="17"/>
      <p:bldP build="whole" bldLvl="1" animBg="1" rev="0" advAuto="0" spid="263" grpId="12"/>
      <p:bldP build="whole" bldLvl="1" animBg="1" rev="0" advAuto="0" spid="275" grpId="15"/>
      <p:bldP build="whole" bldLvl="1" animBg="1" rev="0" advAuto="0" spid="259" grpId="4"/>
      <p:bldP build="whole" bldLvl="1" animBg="1" rev="0" advAuto="0" spid="271" grpId="7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5" name="Is it Recursive? Yes!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Is it Recursive? Yes!</a:t>
              </a:r>
            </a:p>
          </p:txBody>
        </p:sp>
      </p:grpSp>
      <p:sp>
        <p:nvSpPr>
          <p:cNvPr id="287" name="((1*3)+(4+2))"/>
          <p:cNvSpPr/>
          <p:nvPr/>
        </p:nvSpPr>
        <p:spPr>
          <a:xfrm>
            <a:off x="8158906" y="2234995"/>
            <a:ext cx="8066188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((1*3)+(4+2))</a:t>
            </a:r>
          </a:p>
        </p:txBody>
      </p:sp>
      <p:sp>
        <p:nvSpPr>
          <p:cNvPr id="288" name="The big instance of this problem is:"/>
          <p:cNvSpPr/>
          <p:nvPr/>
        </p:nvSpPr>
        <p:spPr>
          <a:xfrm>
            <a:off x="900829" y="4235004"/>
            <a:ext cx="153380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The big instance of this problem is:</a:t>
            </a:r>
          </a:p>
        </p:txBody>
      </p:sp>
      <p:sp>
        <p:nvSpPr>
          <p:cNvPr id="289" name="((1*3)+(4+2))"/>
          <p:cNvSpPr/>
          <p:nvPr/>
        </p:nvSpPr>
        <p:spPr>
          <a:xfrm>
            <a:off x="8158906" y="6243642"/>
            <a:ext cx="8066188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((1*3)+(4+2))</a:t>
            </a:r>
          </a:p>
        </p:txBody>
      </p:sp>
      <p:sp>
        <p:nvSpPr>
          <p:cNvPr id="290" name="The smaller instances are:"/>
          <p:cNvSpPr/>
          <p:nvPr/>
        </p:nvSpPr>
        <p:spPr>
          <a:xfrm>
            <a:off x="2838341" y="8459911"/>
            <a:ext cx="1146302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The smaller instances are:</a:t>
            </a:r>
          </a:p>
        </p:txBody>
      </p:sp>
      <p:sp>
        <p:nvSpPr>
          <p:cNvPr id="291" name="(1*3)"/>
          <p:cNvSpPr/>
          <p:nvPr/>
        </p:nvSpPr>
        <p:spPr>
          <a:xfrm>
            <a:off x="8116955" y="10684809"/>
            <a:ext cx="3172719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(1*3)</a:t>
            </a:r>
          </a:p>
        </p:txBody>
      </p:sp>
      <p:sp>
        <p:nvSpPr>
          <p:cNvPr id="292" name="(4+2)"/>
          <p:cNvSpPr/>
          <p:nvPr/>
        </p:nvSpPr>
        <p:spPr>
          <a:xfrm>
            <a:off x="13115821" y="10684809"/>
            <a:ext cx="3172719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7F0325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(4+2)</a:t>
            </a:r>
          </a:p>
        </p:txBody>
      </p:sp>
      <p:sp>
        <p:nvSpPr>
          <p:cNvPr id="293" name="and"/>
          <p:cNvSpPr/>
          <p:nvPr/>
        </p:nvSpPr>
        <p:spPr>
          <a:xfrm>
            <a:off x="11306809" y="10680495"/>
            <a:ext cx="177038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6" name="Task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Task</a:t>
              </a:r>
            </a:p>
          </p:txBody>
        </p:sp>
      </p:grpSp>
      <p:sp>
        <p:nvSpPr>
          <p:cNvPr id="298" name="Write this function:"/>
          <p:cNvSpPr/>
          <p:nvPr/>
        </p:nvSpPr>
        <p:spPr>
          <a:xfrm>
            <a:off x="439293" y="1832642"/>
            <a:ext cx="7193408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Write this function:</a:t>
            </a:r>
          </a:p>
        </p:txBody>
      </p:sp>
      <p:sp>
        <p:nvSpPr>
          <p:cNvPr id="299" name="&quot;((1*3)+(4+2))&quot; // returns 9"/>
          <p:cNvSpPr/>
          <p:nvPr/>
        </p:nvSpPr>
        <p:spPr>
          <a:xfrm>
            <a:off x="7697955" y="3587304"/>
            <a:ext cx="12959657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"((1*3)+(4+2))"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8F00"/>
                </a:solidFill>
              </a:rPr>
              <a:t>// returns 9</a:t>
            </a:r>
          </a:p>
        </p:txBody>
      </p:sp>
      <p:sp>
        <p:nvSpPr>
          <p:cNvPr id="300" name="Using these library functions:"/>
          <p:cNvSpPr/>
          <p:nvPr/>
        </p:nvSpPr>
        <p:spPr>
          <a:xfrm>
            <a:off x="-242137" y="5338235"/>
            <a:ext cx="7669954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Using these library functions:</a:t>
            </a:r>
          </a:p>
        </p:txBody>
      </p:sp>
      <p:sp>
        <p:nvSpPr>
          <p:cNvPr id="301" name="int evaluate(string exp);"/>
          <p:cNvSpPr/>
          <p:nvPr/>
        </p:nvSpPr>
        <p:spPr>
          <a:xfrm>
            <a:off x="7697955" y="1946424"/>
            <a:ext cx="1158336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evaluate(string exp);</a:t>
            </a:r>
          </a:p>
        </p:txBody>
      </p:sp>
      <p:sp>
        <p:nvSpPr>
          <p:cNvPr id="302" name="stringIsInteger(exp)…"/>
          <p:cNvSpPr/>
          <p:nvPr/>
        </p:nvSpPr>
        <p:spPr>
          <a:xfrm>
            <a:off x="7697955" y="5656631"/>
            <a:ext cx="9748318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stringIsInteger(exp)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stringToInteger(exp)</a:t>
            </a:r>
          </a:p>
        </p:txBody>
      </p:sp>
      <p:sp>
        <p:nvSpPr>
          <p:cNvPr id="303" name="And these exp helper functions:"/>
          <p:cNvSpPr/>
          <p:nvPr/>
        </p:nvSpPr>
        <p:spPr>
          <a:xfrm>
            <a:off x="-296713" y="8197173"/>
            <a:ext cx="7669954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And these exp helper functions:</a:t>
            </a:r>
          </a:p>
        </p:txBody>
      </p:sp>
      <p:sp>
        <p:nvSpPr>
          <p:cNvPr id="304" name="//returns ‘+’…"/>
          <p:cNvSpPr/>
          <p:nvPr/>
        </p:nvSpPr>
        <p:spPr>
          <a:xfrm>
            <a:off x="7697955" y="7875559"/>
            <a:ext cx="14794707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‘+’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char</a:t>
            </a:r>
            <a:r>
              <a:t> op = getOperator(exp);</a:t>
            </a:r>
          </a:p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“(1*3)”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 left = getLeftExp(exp);</a:t>
            </a:r>
          </a:p>
          <a:p>
            <a:pPr algn="l" defTabSz="457200">
              <a:tabLst>
                <a:tab pos="558800" algn="l"/>
              </a:tabLst>
              <a:defRPr sz="60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//returns “(4+2)”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string right = getRightExp(exp);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" name="Solution (Pseudocode)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Solution (Pseudocode)</a:t>
              </a:r>
            </a:p>
          </p:txBody>
        </p:sp>
      </p:grpSp>
      <p:sp>
        <p:nvSpPr>
          <p:cNvPr id="309" name="&quot;((1*3)+(4+2))&quot;"/>
          <p:cNvSpPr/>
          <p:nvPr/>
        </p:nvSpPr>
        <p:spPr>
          <a:xfrm>
            <a:off x="490289" y="2163209"/>
            <a:ext cx="699574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"((1*3)+(4+2))"</a:t>
            </a:r>
          </a:p>
        </p:txBody>
      </p:sp>
      <p:sp>
        <p:nvSpPr>
          <p:cNvPr id="310" name="int evaluate(expression):…"/>
          <p:cNvSpPr/>
          <p:nvPr/>
        </p:nvSpPr>
        <p:spPr>
          <a:xfrm>
            <a:off x="823756" y="4451342"/>
            <a:ext cx="22736489" cy="632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 u="sng">
                <a:latin typeface="Menlo"/>
                <a:ea typeface="Menlo"/>
                <a:cs typeface="Menlo"/>
                <a:sym typeface="Menlo"/>
              </a:defRPr>
            </a:pPr>
            <a:r>
              <a:t>int evaluate(expression):</a:t>
            </a:r>
          </a:p>
          <a:p>
            <a:pPr algn="l" defTabSz="457200">
              <a:tabLst>
                <a:tab pos="558800" algn="l"/>
              </a:tabLst>
              <a:defRPr sz="6000" u="sng">
                <a:latin typeface="Menlo"/>
                <a:ea typeface="Menlo"/>
                <a:cs typeface="Menlo"/>
                <a:sym typeface="Menlo"/>
              </a:defRPr>
            </a:pPr>
          </a:p>
          <a:p>
            <a:pPr marL="601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if </a:t>
            </a:r>
            <a:r>
              <a:rPr i="1"/>
              <a:t>expression</a:t>
            </a:r>
            <a:r>
              <a:t> is a number, return </a:t>
            </a:r>
            <a:r>
              <a:rPr i="1"/>
              <a:t>expression</a:t>
            </a:r>
          </a:p>
          <a:p>
            <a:pPr marL="601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Otherwise, break up </a:t>
            </a:r>
            <a:r>
              <a:rPr i="1"/>
              <a:t>expression</a:t>
            </a:r>
            <a:r>
              <a:t> by its operator:</a:t>
            </a:r>
          </a:p>
          <a:p>
            <a:pPr lvl="1" marL="982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 i="1"/>
              <a:t>leftResult</a:t>
            </a:r>
            <a:r>
              <a:t> = evaluate(leftExpression)</a:t>
            </a:r>
          </a:p>
          <a:p>
            <a:pPr lvl="1" marL="982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 i="1"/>
              <a:t>rightResult</a:t>
            </a:r>
            <a:r>
              <a:t> = evaluate(rightExpression)</a:t>
            </a:r>
          </a:p>
          <a:p>
            <a:pPr lvl="1" marL="982578" indent="-601578" algn="l" defTabSz="457200">
              <a:buSzPct val="100000"/>
              <a:buChar char="•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return </a:t>
            </a:r>
            <a:r>
              <a:rPr i="1"/>
              <a:t>leftResult</a:t>
            </a:r>
            <a:r>
              <a:t> operator </a:t>
            </a:r>
            <a:r>
              <a:rPr i="1"/>
              <a:t>rightResult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1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3" name="Solution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Solution</a:t>
              </a:r>
            </a:p>
          </p:txBody>
        </p:sp>
      </p:grpSp>
      <p:sp>
        <p:nvSpPr>
          <p:cNvPr id="315" name="exp = &quot;((1*3)+(4*5)+2)&quot;"/>
          <p:cNvSpPr/>
          <p:nvPr/>
        </p:nvSpPr>
        <p:spPr>
          <a:xfrm>
            <a:off x="13497889" y="2802599"/>
            <a:ext cx="1066584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exp = "((1*3)+(4*5)+2)"</a:t>
            </a:r>
          </a:p>
        </p:txBody>
      </p:sp>
      <p:sp>
        <p:nvSpPr>
          <p:cNvPr id="316" name="int evaluate(string exp) {…"/>
          <p:cNvSpPr/>
          <p:nvPr/>
        </p:nvSpPr>
        <p:spPr>
          <a:xfrm>
            <a:off x="225480" y="2985562"/>
            <a:ext cx="13877182" cy="944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evaluate(</a:t>
            </a:r>
            <a:r>
              <a:rPr>
                <a:solidFill>
                  <a:srgbClr val="3495AF"/>
                </a:solidFill>
              </a:rPr>
              <a:t>string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rPr>
                <a:solidFill>
                  <a:srgbClr val="000000"/>
                </a:solidFill>
              </a:rPr>
              <a:t> (</a:t>
            </a:r>
            <a:r>
              <a:t>stringIsInteger</a:t>
            </a:r>
            <a:r>
              <a:rPr>
                <a:solidFill>
                  <a:srgbClr val="000000"/>
                </a:solidFill>
              </a:rPr>
              <a:t>(exp)) {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t>stringToInteger</a:t>
            </a:r>
            <a:r>
              <a:rPr>
                <a:solidFill>
                  <a:srgbClr val="000000"/>
                </a:solidFill>
              </a:rPr>
              <a:t>(exp);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rPr>
                <a:solidFill>
                  <a:srgbClr val="0433FF"/>
                </a:solidFill>
              </a:rPr>
              <a:t>char</a:t>
            </a:r>
            <a:r>
              <a:rPr>
                <a:solidFill>
                  <a:srgbClr val="000000"/>
                </a:solidFill>
              </a:rPr>
              <a:t> op = </a:t>
            </a:r>
            <a:r>
              <a:t>getOperator</a:t>
            </a:r>
            <a:r>
              <a:rPr>
                <a:solidFill>
                  <a:srgbClr val="000000"/>
                </a:solidFill>
              </a:rPr>
              <a:t>(exp);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 left = </a:t>
            </a:r>
            <a:r>
              <a:t>getLeftExp</a:t>
            </a:r>
            <a:r>
              <a:rPr>
                <a:solidFill>
                  <a:srgbClr val="000000"/>
                </a:solidFill>
              </a:rPr>
              <a:t>(exp);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0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 right = </a:t>
            </a:r>
            <a:r>
              <a:t>getRightExp</a:t>
            </a:r>
            <a:r>
              <a:rPr>
                <a:solidFill>
                  <a:srgbClr val="000000"/>
                </a:solidFill>
              </a:rPr>
              <a:t>(exp);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leftResult = </a:t>
            </a:r>
            <a:r>
              <a:rPr>
                <a:solidFill>
                  <a:srgbClr val="3495AF"/>
                </a:solidFill>
              </a:rPr>
              <a:t>evaluate</a:t>
            </a:r>
            <a:r>
              <a:t>(left);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rightResult = </a:t>
            </a:r>
            <a:r>
              <a:rPr>
                <a:solidFill>
                  <a:srgbClr val="3495AF"/>
                </a:solidFill>
              </a:rPr>
              <a:t>evaluate</a:t>
            </a:r>
            <a:r>
              <a:t>(right);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(op == '+')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leftResult + rightResult;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(op == '*')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leftResult * rightResult;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17" name="op = '+'"/>
          <p:cNvSpPr/>
          <p:nvPr/>
        </p:nvSpPr>
        <p:spPr>
          <a:xfrm>
            <a:off x="16938609" y="4208378"/>
            <a:ext cx="3784403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op = '+'</a:t>
            </a:r>
          </a:p>
        </p:txBody>
      </p:sp>
      <p:sp>
        <p:nvSpPr>
          <p:cNvPr id="318" name="left = &quot;(1*3)&quot;"/>
          <p:cNvSpPr/>
          <p:nvPr/>
        </p:nvSpPr>
        <p:spPr>
          <a:xfrm>
            <a:off x="15562322" y="5614158"/>
            <a:ext cx="653697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left = "(1*3)"</a:t>
            </a:r>
          </a:p>
        </p:txBody>
      </p:sp>
      <p:sp>
        <p:nvSpPr>
          <p:cNvPr id="319" name="right = &quot;((4*5)+2)&quot;"/>
          <p:cNvSpPr/>
          <p:nvPr/>
        </p:nvSpPr>
        <p:spPr>
          <a:xfrm>
            <a:off x="14415416" y="7282619"/>
            <a:ext cx="8830792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right = "((4*5)+2)"</a:t>
            </a:r>
          </a:p>
        </p:txBody>
      </p:sp>
      <p:sp>
        <p:nvSpPr>
          <p:cNvPr id="320" name="leftResult = 3"/>
          <p:cNvSpPr/>
          <p:nvPr/>
        </p:nvSpPr>
        <p:spPr>
          <a:xfrm>
            <a:off x="15562322" y="8951080"/>
            <a:ext cx="653697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leftResult = 3</a:t>
            </a:r>
          </a:p>
        </p:txBody>
      </p:sp>
      <p:sp>
        <p:nvSpPr>
          <p:cNvPr id="321" name="rightResult = 22"/>
          <p:cNvSpPr/>
          <p:nvPr/>
        </p:nvSpPr>
        <p:spPr>
          <a:xfrm>
            <a:off x="15103558" y="10619542"/>
            <a:ext cx="745450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rightResult = 22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0" grpId="5"/>
      <p:bldP build="whole" bldLvl="1" animBg="1" rev="0" advAuto="0" spid="321" grpId="6"/>
      <p:bldP build="whole" bldLvl="1" animBg="1" rev="0" advAuto="0" spid="319" grpId="4"/>
      <p:bldP build="whole" bldLvl="1" animBg="1" rev="0" advAuto="0" spid="318" grpId="3"/>
      <p:bldP build="whole" bldLvl="1" animBg="1" rev="0" advAuto="0" spid="317" grpId="2"/>
      <p:bldP build="whole" bldLvl="1" animBg="1" rev="0" advAuto="0" spid="31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4" name="Helper Method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Helper Methods</a:t>
              </a:r>
            </a:p>
          </p:txBody>
        </p:sp>
      </p:grpSp>
      <p:sp>
        <p:nvSpPr>
          <p:cNvPr id="326" name="int getOppIndex(string exp){…"/>
          <p:cNvSpPr/>
          <p:nvPr/>
        </p:nvSpPr>
        <p:spPr>
          <a:xfrm>
            <a:off x="4201012" y="3489891"/>
            <a:ext cx="18021077" cy="9893301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getOppIndex(</a:t>
            </a:r>
            <a:r>
              <a:rPr>
                <a:solidFill>
                  <a:srgbClr val="3495AF"/>
                </a:solidFill>
              </a:rPr>
              <a:t>string</a:t>
            </a:r>
            <a:r>
              <a:t> exp){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parens = 0; 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ignore first left paren</a:t>
            </a:r>
            <a:endParaRPr>
              <a:solidFill>
                <a:srgbClr val="008F00"/>
              </a:solidFill>
            </a:endParaRP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1; i &lt; exp.</a:t>
            </a:r>
            <a:r>
              <a:rPr>
                <a:solidFill>
                  <a:srgbClr val="3495AF"/>
                </a:solidFill>
              </a:rPr>
              <a:t>length</a:t>
            </a:r>
            <a:r>
              <a:t>(); i++)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 c = exp[</a:t>
            </a:r>
            <a:r>
              <a:rPr>
                <a:solidFill>
                  <a:srgbClr val="3495AF"/>
                </a:solidFill>
              </a:rPr>
              <a:t>i</a:t>
            </a:r>
            <a:r>
              <a:t>];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(c == '(')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    parens++;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(c == ')')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    parens--;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(parens == 0 &amp;&amp; (c == '+' || c == '*')) {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i;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4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27" name="Here is the key function behind the helper methods:"/>
          <p:cNvSpPr/>
          <p:nvPr/>
        </p:nvSpPr>
        <p:spPr>
          <a:xfrm>
            <a:off x="3621716" y="2102040"/>
            <a:ext cx="19179670" cy="145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16000"/>
              </a:lnSpc>
              <a:spcBef>
                <a:spcPts val="1200"/>
              </a:spcBef>
              <a:defRPr sz="6666"/>
            </a:lvl1pPr>
          </a:lstStyle>
          <a:p>
            <a:pPr/>
            <a:r>
              <a:t>Here is the key function behind the helper methods: </a:t>
            </a:r>
            <a:endParaRPr sz="12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0" name="By the way...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By the way...</a:t>
              </a:r>
            </a:p>
          </p:txBody>
        </p:sp>
      </p:grpSp>
      <p:sp>
        <p:nvSpPr>
          <p:cNvPr id="332" name="We could also have solved this with a stack!"/>
          <p:cNvSpPr/>
          <p:nvPr/>
        </p:nvSpPr>
        <p:spPr>
          <a:xfrm>
            <a:off x="4136773" y="6311479"/>
            <a:ext cx="16110454" cy="109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16000"/>
              </a:lnSpc>
              <a:spcBef>
                <a:spcPts val="1200"/>
              </a:spcBef>
              <a:defRPr sz="6666"/>
            </a:lvl1pPr>
          </a:lstStyle>
          <a:p>
            <a:pPr/>
            <a:r>
              <a:t>We could also have solved this with a stack!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5" name="Today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</a:t>
              </a:r>
            </a:p>
          </p:txBody>
        </p:sp>
      </p:grpSp>
      <p:sp>
        <p:nvSpPr>
          <p:cNvPr id="337" name="Recursion you can see"/>
          <p:cNvSpPr/>
          <p:nvPr/>
        </p:nvSpPr>
        <p:spPr>
          <a:xfrm>
            <a:off x="7778750" y="6280343"/>
            <a:ext cx="8826501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Recursion you can see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0" name="Fractal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Fractal</a:t>
              </a:r>
            </a:p>
          </p:txBody>
        </p:sp>
      </p:grpSp>
      <p:sp>
        <p:nvSpPr>
          <p:cNvPr id="342" name="fractal: A recurring graphical pattern. Smaller instances of the same shape or pattern occur within the pattern itself."/>
          <p:cNvSpPr/>
          <p:nvPr/>
        </p:nvSpPr>
        <p:spPr>
          <a:xfrm>
            <a:off x="3019295" y="2096029"/>
            <a:ext cx="18345410" cy="3811099"/>
          </a:xfrm>
          <a:prstGeom prst="roundRect">
            <a:avLst>
              <a:gd name="adj" fmla="val 15095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/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fractal</a:t>
            </a:r>
            <a:r>
              <a:t>: A recurring graphical pattern. Smaller instances of the same shape or pattern occur within the pattern itself.</a:t>
            </a:r>
          </a:p>
        </p:txBody>
      </p:sp>
      <p:pic>
        <p:nvPicPr>
          <p:cNvPr id="34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6150" y="6908769"/>
            <a:ext cx="19951700" cy="594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6" name="Fractal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Fractal</a:t>
              </a:r>
            </a:p>
          </p:txBody>
        </p:sp>
      </p:grpSp>
      <p:pic>
        <p:nvPicPr>
          <p:cNvPr id="34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02505" y="1842922"/>
            <a:ext cx="6464301" cy="1120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11936" y="9412123"/>
            <a:ext cx="6451601" cy="3632201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Many natural phenomena generate fractal patterns:…"/>
          <p:cNvSpPr/>
          <p:nvPr/>
        </p:nvSpPr>
        <p:spPr>
          <a:xfrm>
            <a:off x="501987" y="1538742"/>
            <a:ext cx="14956798" cy="12216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7100"/>
            </a:pPr>
            <a:r>
              <a:t>Many natural phenomena generate fractal patterns: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earthquake fault lines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animal color patterns 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clouds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mountain ranges 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snowflakes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crystals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DNA</a:t>
            </a:r>
          </a:p>
          <a:p>
            <a:pPr marL="949157" indent="-949157" algn="l" defTabSz="457200">
              <a:spcBef>
                <a:spcPts val="1200"/>
              </a:spcBef>
              <a:buSzPct val="100000"/>
              <a:buAutoNum type="arabicPeriod" startAt="1"/>
              <a:defRPr sz="7100"/>
            </a:pPr>
            <a:r>
              <a:t>...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" name="The Cantor Fractal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Cantor Fractal</a:t>
              </a:r>
            </a:p>
          </p:txBody>
        </p:sp>
      </p:grpSp>
      <p:pic>
        <p:nvPicPr>
          <p:cNvPr id="35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10495" y="1606533"/>
            <a:ext cx="6163010" cy="7983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9013" y="6294795"/>
            <a:ext cx="19225974" cy="7241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9" name="Cantor Fractal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Cantor Fractal</a:t>
              </a:r>
            </a:p>
          </p:txBody>
        </p:sp>
      </p:grpSp>
      <p:pic>
        <p:nvPicPr>
          <p:cNvPr id="36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450" y="4610100"/>
            <a:ext cx="16929100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Parts of a cantor set image ... are Cantor set images"/>
          <p:cNvSpPr/>
          <p:nvPr/>
        </p:nvSpPr>
        <p:spPr>
          <a:xfrm>
            <a:off x="709929" y="10262863"/>
            <a:ext cx="2296414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Parts of a cantor set image ... are Cantor set images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6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5" name="Cantor Fractal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Cantor Fractal</a:t>
              </a:r>
            </a:p>
          </p:txBody>
        </p:sp>
      </p:grpSp>
      <p:pic>
        <p:nvPicPr>
          <p:cNvPr id="36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450" y="4610100"/>
            <a:ext cx="16929100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68" name="Start"/>
          <p:cNvSpPr/>
          <p:nvPr/>
        </p:nvSpPr>
        <p:spPr>
          <a:xfrm>
            <a:off x="802039" y="3985218"/>
            <a:ext cx="220319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Start</a:t>
            </a:r>
          </a:p>
        </p:txBody>
      </p:sp>
      <p:sp>
        <p:nvSpPr>
          <p:cNvPr id="369" name="End"/>
          <p:cNvSpPr/>
          <p:nvPr/>
        </p:nvSpPr>
        <p:spPr>
          <a:xfrm>
            <a:off x="21557580" y="4228471"/>
            <a:ext cx="184556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End</a:t>
            </a:r>
          </a:p>
        </p:txBody>
      </p:sp>
      <p:sp>
        <p:nvSpPr>
          <p:cNvPr id="370" name="Rounded Rectangle"/>
          <p:cNvSpPr/>
          <p:nvPr/>
        </p:nvSpPr>
        <p:spPr>
          <a:xfrm>
            <a:off x="3309927" y="5263915"/>
            <a:ext cx="6558251" cy="4262599"/>
          </a:xfrm>
          <a:prstGeom prst="roundRect">
            <a:avLst>
              <a:gd name="adj" fmla="val 13496"/>
            </a:avLst>
          </a:prstGeom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 algn="l">
              <a:defRPr sz="7000"/>
            </a:pPr>
          </a:p>
        </p:txBody>
      </p:sp>
      <p:sp>
        <p:nvSpPr>
          <p:cNvPr id="371" name="Rounded Rectangle"/>
          <p:cNvSpPr/>
          <p:nvPr/>
        </p:nvSpPr>
        <p:spPr>
          <a:xfrm>
            <a:off x="14626248" y="5263915"/>
            <a:ext cx="6558251" cy="4262599"/>
          </a:xfrm>
          <a:prstGeom prst="roundRect">
            <a:avLst>
              <a:gd name="adj" fmla="val 13496"/>
            </a:avLst>
          </a:prstGeom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 algn="l">
              <a:defRPr sz="7000"/>
            </a:pPr>
          </a:p>
        </p:txBody>
      </p:sp>
      <p:sp>
        <p:nvSpPr>
          <p:cNvPr id="372" name="Another cantor set"/>
          <p:cNvSpPr/>
          <p:nvPr/>
        </p:nvSpPr>
        <p:spPr>
          <a:xfrm>
            <a:off x="2916480" y="11261758"/>
            <a:ext cx="8226045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Another cantor set</a:t>
            </a:r>
          </a:p>
        </p:txBody>
      </p:sp>
      <p:sp>
        <p:nvSpPr>
          <p:cNvPr id="373" name="Also a cantor set"/>
          <p:cNvSpPr/>
          <p:nvPr/>
        </p:nvSpPr>
        <p:spPr>
          <a:xfrm>
            <a:off x="13650144" y="11261758"/>
            <a:ext cx="7473189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Also a cantor set</a:t>
            </a:r>
          </a:p>
        </p:txBody>
      </p:sp>
      <p:sp>
        <p:nvSpPr>
          <p:cNvPr id="374" name="Line"/>
          <p:cNvSpPr/>
          <p:nvPr/>
        </p:nvSpPr>
        <p:spPr>
          <a:xfrm flipH="1" flipV="1">
            <a:off x="7023296" y="9778659"/>
            <a:ext cx="766240" cy="179393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75" name="Line"/>
          <p:cNvSpPr/>
          <p:nvPr/>
        </p:nvSpPr>
        <p:spPr>
          <a:xfrm flipH="1" flipV="1">
            <a:off x="16247068" y="9778659"/>
            <a:ext cx="766240" cy="1793932"/>
          </a:xfrm>
          <a:prstGeom prst="line">
            <a:avLst/>
          </a:prstGeom>
          <a:ln w="762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7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8" name="Levels of Canto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Levels of Cantor</a:t>
              </a:r>
            </a:p>
          </p:txBody>
        </p:sp>
      </p:grpSp>
      <p:pic>
        <p:nvPicPr>
          <p:cNvPr id="38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6 levels"/>
          <p:cNvSpPr/>
          <p:nvPr/>
        </p:nvSpPr>
        <p:spPr>
          <a:xfrm>
            <a:off x="19729387" y="6212335"/>
            <a:ext cx="335127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6 levels</a:t>
            </a:r>
          </a:p>
        </p:txBody>
      </p:sp>
      <p:sp>
        <p:nvSpPr>
          <p:cNvPr id="382" name="Line"/>
          <p:cNvSpPr/>
          <p:nvPr/>
        </p:nvSpPr>
        <p:spPr>
          <a:xfrm flipV="1">
            <a:off x="18712675" y="4610099"/>
            <a:ext cx="1" cy="4495802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8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5" name="Levels of Canto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Levels of Cantor</a:t>
              </a:r>
            </a:p>
          </p:txBody>
        </p:sp>
      </p:grpSp>
      <p:sp>
        <p:nvSpPr>
          <p:cNvPr id="387" name="5 levels"/>
          <p:cNvSpPr/>
          <p:nvPr/>
        </p:nvSpPr>
        <p:spPr>
          <a:xfrm>
            <a:off x="19729387" y="6212335"/>
            <a:ext cx="3351277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5 levels</a:t>
            </a:r>
          </a:p>
        </p:txBody>
      </p:sp>
      <p:sp>
        <p:nvSpPr>
          <p:cNvPr id="388" name="Line"/>
          <p:cNvSpPr/>
          <p:nvPr/>
        </p:nvSpPr>
        <p:spPr>
          <a:xfrm flipH="1" flipV="1">
            <a:off x="18696213" y="5388334"/>
            <a:ext cx="16463" cy="3717567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8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rcRect l="65344" t="13153" r="0" b="0"/>
          <a:stretch>
            <a:fillRect/>
          </a:stretch>
        </p:blipFill>
        <p:spPr>
          <a:xfrm>
            <a:off x="12150244" y="5183151"/>
            <a:ext cx="5895608" cy="3923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9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" name="Levels of Canto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Levels of Cantor</a:t>
              </a:r>
            </a:p>
          </p:txBody>
        </p:sp>
      </p:grpSp>
      <p:sp>
        <p:nvSpPr>
          <p:cNvPr id="395" name="1 level"/>
          <p:cNvSpPr/>
          <p:nvPr/>
        </p:nvSpPr>
        <p:spPr>
          <a:xfrm>
            <a:off x="19973735" y="6212335"/>
            <a:ext cx="2862581" cy="1291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1 level</a:t>
            </a:r>
          </a:p>
        </p:txBody>
      </p:sp>
      <p:sp>
        <p:nvSpPr>
          <p:cNvPr id="396" name="Line"/>
          <p:cNvSpPr/>
          <p:nvPr/>
        </p:nvSpPr>
        <p:spPr>
          <a:xfrm flipV="1">
            <a:off x="18712674" y="8568928"/>
            <a:ext cx="1" cy="551707"/>
          </a:xfrm>
          <a:prstGeom prst="line">
            <a:avLst/>
          </a:prstGeom>
          <a:ln w="76200">
            <a:solidFill>
              <a:srgbClr val="7F0325"/>
            </a:solidFill>
            <a:headEnd type="triangle" len="sm"/>
            <a:tailEnd type="triangle" len="sm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9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1764" y="4610100"/>
            <a:ext cx="16929101" cy="4495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rcRect l="99493" t="88980" r="0" b="0"/>
          <a:stretch>
            <a:fillRect/>
          </a:stretch>
        </p:blipFill>
        <p:spPr>
          <a:xfrm>
            <a:off x="17952117" y="8573120"/>
            <a:ext cx="92888" cy="537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0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" name="How to Draw a Level 1 Canto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How to Draw a Level 1 Cantor</a:t>
              </a:r>
            </a:p>
          </p:txBody>
        </p:sp>
      </p:grpSp>
      <p:pic>
        <p:nvPicPr>
          <p:cNvPr id="40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l="0" t="0" r="0" b="85478"/>
          <a:stretch>
            <a:fillRect/>
          </a:stretch>
        </p:blipFill>
        <p:spPr>
          <a:xfrm>
            <a:off x="3727450" y="4610100"/>
            <a:ext cx="16929100" cy="6528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0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6" name="How to Draw a Level n Canto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  <a:r>
                <a:t>How to Draw a Level </a:t>
              </a:r>
              <a:r>
                <a:rPr i="1">
                  <a:latin typeface="+mn-lt"/>
                  <a:ea typeface="+mn-ea"/>
                  <a:cs typeface="+mn-cs"/>
                  <a:sym typeface="Helvetica Neue"/>
                </a:rPr>
                <a:t>n</a:t>
              </a:r>
              <a:r>
                <a:t> Cantor</a:t>
              </a:r>
            </a:p>
          </p:txBody>
        </p:sp>
      </p:grpSp>
      <p:pic>
        <p:nvPicPr>
          <p:cNvPr id="40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l="0" t="0" r="0" b="85478"/>
          <a:stretch>
            <a:fillRect/>
          </a:stretch>
        </p:blipFill>
        <p:spPr>
          <a:xfrm>
            <a:off x="3727450" y="4610100"/>
            <a:ext cx="16929100" cy="652877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1"/>
          <p:cNvSpPr/>
          <p:nvPr/>
        </p:nvSpPr>
        <p:spPr>
          <a:xfrm>
            <a:off x="1644869" y="2416150"/>
            <a:ext cx="1676034" cy="1676034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1</a:t>
            </a:r>
          </a:p>
        </p:txBody>
      </p:sp>
      <p:sp>
        <p:nvSpPr>
          <p:cNvPr id="410" name="Draw a line from start to finish."/>
          <p:cNvSpPr/>
          <p:nvPr/>
        </p:nvSpPr>
        <p:spPr>
          <a:xfrm>
            <a:off x="3665202" y="2676510"/>
            <a:ext cx="11705972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Draw a line from start to finish.</a:t>
            </a:r>
          </a:p>
        </p:txBody>
      </p:sp>
      <p:sp>
        <p:nvSpPr>
          <p:cNvPr id="411" name="2"/>
          <p:cNvSpPr/>
          <p:nvPr/>
        </p:nvSpPr>
        <p:spPr>
          <a:xfrm>
            <a:off x="482342" y="10557516"/>
            <a:ext cx="1473789" cy="1473789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500"/>
            </a:lvl1pPr>
          </a:lstStyle>
          <a:p>
            <a:pPr/>
            <a:r>
              <a:t>2</a:t>
            </a:r>
          </a:p>
        </p:txBody>
      </p:sp>
      <p:sp>
        <p:nvSpPr>
          <p:cNvPr id="412" name="Draw a Cantor of size n-1"/>
          <p:cNvSpPr/>
          <p:nvPr/>
        </p:nvSpPr>
        <p:spPr>
          <a:xfrm>
            <a:off x="2081407" y="10753933"/>
            <a:ext cx="9212962" cy="1080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500"/>
            </a:pPr>
            <a:r>
              <a:t>Draw a Cantor of size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-1</a:t>
            </a:r>
          </a:p>
        </p:txBody>
      </p:sp>
      <p:sp>
        <p:nvSpPr>
          <p:cNvPr id="413" name="2"/>
          <p:cNvSpPr/>
          <p:nvPr/>
        </p:nvSpPr>
        <p:spPr>
          <a:xfrm>
            <a:off x="12757747" y="10557516"/>
            <a:ext cx="1473789" cy="1473788"/>
          </a:xfrm>
          <a:prstGeom prst="ellipse">
            <a:avLst/>
          </a:prstGeom>
          <a:solidFill>
            <a:srgbClr val="FFFFFF"/>
          </a:solidFill>
          <a:ln w="508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500"/>
            </a:lvl1pPr>
          </a:lstStyle>
          <a:p>
            <a:pPr/>
            <a:r>
              <a:t>2</a:t>
            </a:r>
          </a:p>
        </p:txBody>
      </p:sp>
      <p:sp>
        <p:nvSpPr>
          <p:cNvPr id="414" name="Draw a Cantor of size n-1"/>
          <p:cNvSpPr/>
          <p:nvPr/>
        </p:nvSpPr>
        <p:spPr>
          <a:xfrm>
            <a:off x="14338922" y="10753933"/>
            <a:ext cx="9212962" cy="1080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500"/>
            </a:pPr>
            <a:r>
              <a:t>Draw a Cantor of size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-1</a:t>
            </a:r>
          </a:p>
        </p:txBody>
      </p:sp>
      <p:sp>
        <p:nvSpPr>
          <p:cNvPr id="415" name="Circle"/>
          <p:cNvSpPr/>
          <p:nvPr/>
        </p:nvSpPr>
        <p:spPr>
          <a:xfrm>
            <a:off x="3419312" y="4572000"/>
            <a:ext cx="652860" cy="652860"/>
          </a:xfrm>
          <a:prstGeom prst="ellipse">
            <a:avLst/>
          </a:prstGeom>
          <a:solidFill>
            <a:srgbClr val="00F9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6" name="Circle"/>
          <p:cNvSpPr/>
          <p:nvPr/>
        </p:nvSpPr>
        <p:spPr>
          <a:xfrm>
            <a:off x="20402951" y="4572000"/>
            <a:ext cx="652860" cy="652860"/>
          </a:xfrm>
          <a:prstGeom prst="ellipse">
            <a:avLst/>
          </a:prstGeom>
          <a:solidFill>
            <a:srgbClr val="00F9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7" name="Circle"/>
          <p:cNvSpPr/>
          <p:nvPr/>
        </p:nvSpPr>
        <p:spPr>
          <a:xfrm>
            <a:off x="3419312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8" name="Circle"/>
          <p:cNvSpPr/>
          <p:nvPr/>
        </p:nvSpPr>
        <p:spPr>
          <a:xfrm>
            <a:off x="20402951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9" name="Circle"/>
          <p:cNvSpPr/>
          <p:nvPr/>
        </p:nvSpPr>
        <p:spPr>
          <a:xfrm>
            <a:off x="8719556" y="5541831"/>
            <a:ext cx="652861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0" name="Circle"/>
          <p:cNvSpPr/>
          <p:nvPr/>
        </p:nvSpPr>
        <p:spPr>
          <a:xfrm>
            <a:off x="15531086" y="5541831"/>
            <a:ext cx="652860" cy="652861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1" name="Line"/>
          <p:cNvSpPr/>
          <p:nvPr/>
        </p:nvSpPr>
        <p:spPr>
          <a:xfrm flipV="1">
            <a:off x="5822699" y="8649960"/>
            <a:ext cx="299033" cy="2192820"/>
          </a:xfrm>
          <a:prstGeom prst="line">
            <a:avLst/>
          </a:prstGeom>
          <a:ln w="2286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2" name="Line"/>
          <p:cNvSpPr/>
          <p:nvPr/>
        </p:nvSpPr>
        <p:spPr>
          <a:xfrm flipH="1" flipV="1">
            <a:off x="18746461" y="8644756"/>
            <a:ext cx="509174" cy="2192820"/>
          </a:xfrm>
          <a:prstGeom prst="line">
            <a:avLst/>
          </a:prstGeom>
          <a:ln w="2286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3" name="Circle"/>
          <p:cNvSpPr/>
          <p:nvPr/>
        </p:nvSpPr>
        <p:spPr>
          <a:xfrm>
            <a:off x="16248005" y="5554531"/>
            <a:ext cx="4090888" cy="4090889"/>
          </a:xfrm>
          <a:prstGeom prst="ellipse">
            <a:avLst/>
          </a:prstGeom>
          <a:ln w="25400">
            <a:solidFill>
              <a:srgbClr val="A9A9A9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24" name="Circle"/>
          <p:cNvSpPr/>
          <p:nvPr/>
        </p:nvSpPr>
        <p:spPr>
          <a:xfrm>
            <a:off x="4350420" y="5554531"/>
            <a:ext cx="4090888" cy="4090889"/>
          </a:xfrm>
          <a:prstGeom prst="ellipse">
            <a:avLst/>
          </a:prstGeom>
          <a:ln w="25400">
            <a:solidFill>
              <a:srgbClr val="A9A9A9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4" grpId="12"/>
      <p:bldP build="whole" bldLvl="1" animBg="1" rev="0" advAuto="0" spid="418" grpId="7"/>
      <p:bldP build="whole" bldLvl="1" animBg="1" rev="0" advAuto="0" spid="422" grpId="10"/>
      <p:bldP build="whole" bldLvl="1" animBg="1" rev="0" advAuto="0" spid="413" grpId="11"/>
      <p:bldP build="whole" bldLvl="1" animBg="1" rev="0" advAuto="0" spid="419" grpId="2"/>
      <p:bldP build="whole" bldLvl="1" animBg="1" rev="0" advAuto="0" spid="411" grpId="5"/>
      <p:bldP build="whole" bldLvl="1" animBg="1" rev="0" advAuto="0" spid="420" grpId="8"/>
      <p:bldP build="whole" bldLvl="1" animBg="1" rev="0" advAuto="0" spid="417" grpId="1"/>
      <p:bldP build="whole" bldLvl="1" animBg="1" rev="0" advAuto="0" spid="424" grpId="3"/>
      <p:bldP build="whole" bldLvl="1" animBg="1" rev="0" advAuto="0" spid="412" grpId="6"/>
      <p:bldP build="whole" bldLvl="1" animBg="1" rev="0" advAuto="0" spid="423" grpId="9"/>
      <p:bldP build="whole" bldLvl="1" animBg="1" rev="0" advAuto="0" spid="421" grpId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7" name="Graphics in C++ with the Stanford Libs: GPoin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Graphics in C++ with the Stanford Libs: GPoint</a:t>
              </a:r>
            </a:p>
          </p:txBody>
        </p:sp>
      </p:grpSp>
      <p:sp>
        <p:nvSpPr>
          <p:cNvPr id="429" name="Line"/>
          <p:cNvSpPr/>
          <p:nvPr/>
        </p:nvSpPr>
        <p:spPr>
          <a:xfrm flipV="1">
            <a:off x="1550489" y="3607314"/>
            <a:ext cx="1" cy="8617139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0" name="Line"/>
          <p:cNvSpPr/>
          <p:nvPr/>
        </p:nvSpPr>
        <p:spPr>
          <a:xfrm flipH="1" flipV="1">
            <a:off x="1503110" y="3647125"/>
            <a:ext cx="13436547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1" name="x=0"/>
          <p:cNvSpPr/>
          <p:nvPr/>
        </p:nvSpPr>
        <p:spPr>
          <a:xfrm>
            <a:off x="973592" y="2546794"/>
            <a:ext cx="11537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x=0</a:t>
            </a:r>
          </a:p>
        </p:txBody>
      </p:sp>
      <p:sp>
        <p:nvSpPr>
          <p:cNvPr id="432" name="y=0"/>
          <p:cNvSpPr/>
          <p:nvPr/>
        </p:nvSpPr>
        <p:spPr>
          <a:xfrm>
            <a:off x="321601" y="3224534"/>
            <a:ext cx="114236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y=0</a:t>
            </a:r>
          </a:p>
        </p:txBody>
      </p:sp>
      <p:sp>
        <p:nvSpPr>
          <p:cNvPr id="433" name="GWindow w;…"/>
          <p:cNvSpPr/>
          <p:nvPr/>
        </p:nvSpPr>
        <p:spPr>
          <a:xfrm>
            <a:off x="8366918" y="5076339"/>
            <a:ext cx="13838234" cy="4161787"/>
          </a:xfrm>
          <a:prstGeom prst="roundRect">
            <a:avLst>
              <a:gd name="adj" fmla="val 13823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GWindow w;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a(100, 100);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cout &lt;&lt; a.getX() &lt;&lt; endl;</a:t>
            </a:r>
          </a:p>
        </p:txBody>
      </p:sp>
      <p:sp>
        <p:nvSpPr>
          <p:cNvPr id="434" name="Circle"/>
          <p:cNvSpPr/>
          <p:nvPr/>
        </p:nvSpPr>
        <p:spPr>
          <a:xfrm>
            <a:off x="4360081" y="6830802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5" name="GPoint a"/>
          <p:cNvSpPr/>
          <p:nvPr/>
        </p:nvSpPr>
        <p:spPr>
          <a:xfrm>
            <a:off x="3441276" y="7817976"/>
            <a:ext cx="24904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GPoint 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Line"/>
          <p:cNvSpPr/>
          <p:nvPr/>
        </p:nvSpPr>
        <p:spPr>
          <a:xfrm flipH="1" flipV="1">
            <a:off x="3571439" y="4688139"/>
            <a:ext cx="1094463" cy="2484788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grpSp>
        <p:nvGrpSpPr>
          <p:cNvPr id="44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3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9" name="Graphics in C++ with the Stanford Libs: GPoin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Graphics in C++ with the Stanford Libs: GPoint</a:t>
              </a:r>
            </a:p>
          </p:txBody>
        </p:sp>
      </p:grpSp>
      <p:sp>
        <p:nvSpPr>
          <p:cNvPr id="441" name="Line"/>
          <p:cNvSpPr/>
          <p:nvPr/>
        </p:nvSpPr>
        <p:spPr>
          <a:xfrm flipV="1">
            <a:off x="1550489" y="3607314"/>
            <a:ext cx="1" cy="8617139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2" name="Line"/>
          <p:cNvSpPr/>
          <p:nvPr/>
        </p:nvSpPr>
        <p:spPr>
          <a:xfrm flipH="1" flipV="1">
            <a:off x="1503110" y="3647125"/>
            <a:ext cx="13436547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3" name="x=0"/>
          <p:cNvSpPr/>
          <p:nvPr/>
        </p:nvSpPr>
        <p:spPr>
          <a:xfrm>
            <a:off x="973592" y="2546794"/>
            <a:ext cx="11537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x=0</a:t>
            </a:r>
          </a:p>
        </p:txBody>
      </p:sp>
      <p:sp>
        <p:nvSpPr>
          <p:cNvPr id="444" name="y=0"/>
          <p:cNvSpPr/>
          <p:nvPr/>
        </p:nvSpPr>
        <p:spPr>
          <a:xfrm>
            <a:off x="321601" y="3224534"/>
            <a:ext cx="114236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y=0</a:t>
            </a:r>
          </a:p>
        </p:txBody>
      </p:sp>
      <p:sp>
        <p:nvSpPr>
          <p:cNvPr id="445" name="GWindow w;…"/>
          <p:cNvSpPr/>
          <p:nvPr/>
        </p:nvSpPr>
        <p:spPr>
          <a:xfrm>
            <a:off x="8366918" y="5076339"/>
            <a:ext cx="13838234" cy="5053435"/>
          </a:xfrm>
          <a:prstGeom prst="roundRect">
            <a:avLst>
              <a:gd name="adj" fmla="val 11384"/>
            </a:avLst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GWindow w;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a(100, 100);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GPoint b(20, 20); </a:t>
            </a:r>
          </a:p>
          <a:p>
            <a:pPr algn="l"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w.drawLine(a, b);</a:t>
            </a:r>
          </a:p>
        </p:txBody>
      </p:sp>
      <p:sp>
        <p:nvSpPr>
          <p:cNvPr id="446" name="Circle"/>
          <p:cNvSpPr/>
          <p:nvPr/>
        </p:nvSpPr>
        <p:spPr>
          <a:xfrm>
            <a:off x="4360081" y="6830802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47" name="GPoint a"/>
          <p:cNvSpPr/>
          <p:nvPr/>
        </p:nvSpPr>
        <p:spPr>
          <a:xfrm>
            <a:off x="3441276" y="7817976"/>
            <a:ext cx="24904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GPoint a</a:t>
            </a:r>
          </a:p>
        </p:txBody>
      </p:sp>
      <p:sp>
        <p:nvSpPr>
          <p:cNvPr id="448" name="Circle"/>
          <p:cNvSpPr/>
          <p:nvPr/>
        </p:nvSpPr>
        <p:spPr>
          <a:xfrm>
            <a:off x="3266428" y="4335486"/>
            <a:ext cx="652860" cy="652860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49" name="GPoint b"/>
          <p:cNvSpPr/>
          <p:nvPr/>
        </p:nvSpPr>
        <p:spPr>
          <a:xfrm>
            <a:off x="4132077" y="4239325"/>
            <a:ext cx="25253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GPoint b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6" grpId="1"/>
      <p:bldP build="whole" bldLvl="1" animBg="1" rev="0" advAuto="0" spid="448" grpId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antor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Cantor Fractal</a:t>
            </a:r>
          </a:p>
        </p:txBody>
      </p:sp>
      <p:pic>
        <p:nvPicPr>
          <p:cNvPr id="45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75917" y="6956928"/>
            <a:ext cx="5032166" cy="4791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71001"/>
          <a:stretch>
            <a:fillRect/>
          </a:stretch>
        </p:blipFill>
        <p:spPr>
          <a:xfrm>
            <a:off x="5754290" y="1843952"/>
            <a:ext cx="12875338" cy="3867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noflake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Snoflake Fractal</a:t>
            </a:r>
          </a:p>
        </p:txBody>
      </p:sp>
      <p:pic>
        <p:nvPicPr>
          <p:cNvPr id="45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5645" y="2556971"/>
            <a:ext cx="10007700" cy="9895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nowflake Fractal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Snowflake Fractal</a:t>
            </a:r>
          </a:p>
        </p:txBody>
      </p:sp>
      <p:pic>
        <p:nvPicPr>
          <p:cNvPr id="45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Depth 1 Snowflake Li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1 Snowflake Line</a:t>
            </a:r>
          </a:p>
        </p:txBody>
      </p:sp>
      <p:pic>
        <p:nvPicPr>
          <p:cNvPr id="46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63" name="Line"/>
          <p:cNvSpPr/>
          <p:nvPr/>
        </p:nvSpPr>
        <p:spPr>
          <a:xfrm flipH="1" flipV="1">
            <a:off x="2390069" y="9419759"/>
            <a:ext cx="19832463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Depth 2 Snowflake Li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2 Snowflake Line</a:t>
            </a:r>
          </a:p>
        </p:txBody>
      </p:sp>
      <p:pic>
        <p:nvPicPr>
          <p:cNvPr id="46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Line"/>
          <p:cNvSpPr/>
          <p:nvPr/>
        </p:nvSpPr>
        <p:spPr>
          <a:xfrm flipH="1" flipV="1">
            <a:off x="2390069" y="9419759"/>
            <a:ext cx="6959202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8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9" name="Line"/>
          <p:cNvSpPr/>
          <p:nvPr/>
        </p:nvSpPr>
        <p:spPr>
          <a:xfrm flipH="1">
            <a:off x="9201598" y="3955089"/>
            <a:ext cx="3145455" cy="546467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0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3 Snowflake Line (in progress)</a:t>
            </a:r>
          </a:p>
        </p:txBody>
      </p:sp>
      <p:pic>
        <p:nvPicPr>
          <p:cNvPr id="47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5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6" name="Line"/>
          <p:cNvSpPr/>
          <p:nvPr/>
        </p:nvSpPr>
        <p:spPr>
          <a:xfrm flipH="1">
            <a:off x="9201598" y="3955089"/>
            <a:ext cx="3145455" cy="546467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7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8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9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0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3 Snowflake Line (in progress)</a:t>
            </a:r>
          </a:p>
        </p:txBody>
      </p:sp>
      <p:pic>
        <p:nvPicPr>
          <p:cNvPr id="48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5" name="Line"/>
          <p:cNvSpPr/>
          <p:nvPr/>
        </p:nvSpPr>
        <p:spPr>
          <a:xfrm>
            <a:off x="12346805" y="4006139"/>
            <a:ext cx="2944778" cy="537578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6" name="Line"/>
          <p:cNvSpPr/>
          <p:nvPr/>
        </p:nvSpPr>
        <p:spPr>
          <a:xfrm flipH="1">
            <a:off x="9201598" y="7605242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7" name="Line"/>
          <p:cNvSpPr/>
          <p:nvPr/>
        </p:nvSpPr>
        <p:spPr>
          <a:xfrm>
            <a:off x="15259330" y="9307858"/>
            <a:ext cx="617093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8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9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0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1" name="Line"/>
          <p:cNvSpPr/>
          <p:nvPr/>
        </p:nvSpPr>
        <p:spPr>
          <a:xfrm flipH="1">
            <a:off x="11333957" y="4041219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2" name="Line"/>
          <p:cNvSpPr/>
          <p:nvPr/>
        </p:nvSpPr>
        <p:spPr>
          <a:xfrm flipH="1">
            <a:off x="9134088" y="5786769"/>
            <a:ext cx="2259255" cy="5506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3" name="Line"/>
          <p:cNvSpPr/>
          <p:nvPr/>
        </p:nvSpPr>
        <p:spPr>
          <a:xfrm flipH="1" flipV="1">
            <a:off x="9156641" y="5865293"/>
            <a:ext cx="992169" cy="180714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3 Snowflake Line (in progress)</a:t>
            </a:r>
          </a:p>
        </p:txBody>
      </p:sp>
      <p:pic>
        <p:nvPicPr>
          <p:cNvPr id="49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sp>
        <p:nvSpPr>
          <p:cNvPr id="497" name="Line"/>
          <p:cNvSpPr/>
          <p:nvPr/>
        </p:nvSpPr>
        <p:spPr>
          <a:xfrm flipH="1">
            <a:off x="3106783" y="941975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8" name="Line"/>
          <p:cNvSpPr/>
          <p:nvPr/>
        </p:nvSpPr>
        <p:spPr>
          <a:xfrm flipH="1">
            <a:off x="9201598" y="7605242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9" name="Line"/>
          <p:cNvSpPr/>
          <p:nvPr/>
        </p:nvSpPr>
        <p:spPr>
          <a:xfrm flipH="1">
            <a:off x="4908545" y="7547569"/>
            <a:ext cx="1291429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0" name="Line"/>
          <p:cNvSpPr/>
          <p:nvPr/>
        </p:nvSpPr>
        <p:spPr>
          <a:xfrm flipH="1">
            <a:off x="7477005" y="9401443"/>
            <a:ext cx="1822281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1" name="Line"/>
          <p:cNvSpPr/>
          <p:nvPr/>
        </p:nvSpPr>
        <p:spPr>
          <a:xfrm>
            <a:off x="6177684" y="7534361"/>
            <a:ext cx="1299168" cy="1896146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2" name="Line"/>
          <p:cNvSpPr/>
          <p:nvPr/>
        </p:nvSpPr>
        <p:spPr>
          <a:xfrm flipH="1">
            <a:off x="11333957" y="4041219"/>
            <a:ext cx="1036786" cy="181451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3" name="Line"/>
          <p:cNvSpPr/>
          <p:nvPr/>
        </p:nvSpPr>
        <p:spPr>
          <a:xfrm flipH="1">
            <a:off x="9134088" y="5786769"/>
            <a:ext cx="2259255" cy="55062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4" name="Line"/>
          <p:cNvSpPr/>
          <p:nvPr/>
        </p:nvSpPr>
        <p:spPr>
          <a:xfrm flipH="1" flipV="1">
            <a:off x="9156641" y="5865293"/>
            <a:ext cx="992169" cy="180714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5" name="Line"/>
          <p:cNvSpPr/>
          <p:nvPr/>
        </p:nvSpPr>
        <p:spPr>
          <a:xfrm>
            <a:off x="14231693" y="7413001"/>
            <a:ext cx="1054856" cy="195938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6" name="Line"/>
          <p:cNvSpPr/>
          <p:nvPr/>
        </p:nvSpPr>
        <p:spPr>
          <a:xfrm flipH="1" flipV="1">
            <a:off x="12245663" y="4209884"/>
            <a:ext cx="1106265" cy="1693725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7" name="Line"/>
          <p:cNvSpPr/>
          <p:nvPr/>
        </p:nvSpPr>
        <p:spPr>
          <a:xfrm flipH="1">
            <a:off x="13300868" y="5770762"/>
            <a:ext cx="1985086" cy="71069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8" name="Line"/>
          <p:cNvSpPr/>
          <p:nvPr/>
        </p:nvSpPr>
        <p:spPr>
          <a:xfrm flipV="1">
            <a:off x="14235553" y="5817914"/>
            <a:ext cx="1006039" cy="1709620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09" name="Line"/>
          <p:cNvSpPr/>
          <p:nvPr/>
        </p:nvSpPr>
        <p:spPr>
          <a:xfrm flipH="1">
            <a:off x="15277607" y="9317445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10" name="Line"/>
          <p:cNvSpPr/>
          <p:nvPr/>
        </p:nvSpPr>
        <p:spPr>
          <a:xfrm flipH="1">
            <a:off x="17079369" y="7445254"/>
            <a:ext cx="1291430" cy="187219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11" name="Line"/>
          <p:cNvSpPr/>
          <p:nvPr/>
        </p:nvSpPr>
        <p:spPr>
          <a:xfrm flipH="1">
            <a:off x="19647830" y="9299129"/>
            <a:ext cx="1822280" cy="1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12" name="Line"/>
          <p:cNvSpPr/>
          <p:nvPr/>
        </p:nvSpPr>
        <p:spPr>
          <a:xfrm>
            <a:off x="18348508" y="7432047"/>
            <a:ext cx="1299168" cy="1896145"/>
          </a:xfrm>
          <a:prstGeom prst="line">
            <a:avLst/>
          </a:prstGeom>
          <a:ln w="165100">
            <a:solidFill>
              <a:srgbClr val="0433F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Depth 3 Snowflake Line (in progres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Depth 3 Snowflake Line (in progress)</a:t>
            </a:r>
          </a:p>
        </p:txBody>
      </p:sp>
      <p:pic>
        <p:nvPicPr>
          <p:cNvPr id="51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829050"/>
            <a:ext cx="19342100" cy="6057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6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83759" y="9662350"/>
            <a:ext cx="3869640" cy="3684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Another Example On the Websit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Another Example On the Website</a:t>
            </a:r>
          </a:p>
        </p:txBody>
      </p:sp>
      <p:pic>
        <p:nvPicPr>
          <p:cNvPr id="51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4830" y="9371718"/>
            <a:ext cx="3869640" cy="3684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0" name="pasted-image.png" descr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70800" y="2197100"/>
            <a:ext cx="9042400" cy="932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3" name="Recap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Recap</a:t>
              </a:r>
            </a:p>
          </p:txBody>
        </p:sp>
      </p:grpSp>
      <p:sp>
        <p:nvSpPr>
          <p:cNvPr id="525" name="Fractals…"/>
          <p:cNvSpPr/>
          <p:nvPr/>
        </p:nvSpPr>
        <p:spPr>
          <a:xfrm>
            <a:off x="655657" y="6485625"/>
            <a:ext cx="21424605" cy="2180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Fractals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Fractals are self-referential, and that makes for nice recursion problems!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Break the problem into a smaller, self-similar part, and don't forget your base case!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8" name="References and Advanced Reading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530" name="References:…"/>
          <p:cNvSpPr/>
          <p:nvPr/>
        </p:nvSpPr>
        <p:spPr>
          <a:xfrm>
            <a:off x="640425" y="4002438"/>
            <a:ext cx="21424604" cy="738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http://www.cs.utah.edu/~germain/PPS/Topics/recursion.html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t>Why is iteration generally better than recursion?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http://stackoverflow.com/a/3093/561677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</a:p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Tail recursion: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http://stackoverflow.com/questions/33923/what-is-tail-recursion</a:t>
            </a:r>
            <a:r>
              <a:t> 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Interesting story on the history of recursion in programming languages: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http://goo.gl/P6Einb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3" name="Extra Slides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