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1pPr>
    <a:lvl2pPr marL="0" marR="0" indent="228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2pPr>
    <a:lvl3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3pPr>
    <a:lvl4pPr marL="0" marR="0" indent="685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4pPr>
    <a:lvl5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5pPr>
    <a:lvl6pPr marL="0" marR="0" indent="11430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6pPr>
    <a:lvl7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7pPr>
    <a:lvl8pPr marL="0" marR="0" indent="16002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8pPr>
    <a:lvl9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b="def" i="def"/>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b="def" i="def"/>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b="def" i="def"/>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hape 135"/>
          <p:cNvSpPr/>
          <p:nvPr>
            <p:ph type="sldImg"/>
          </p:nvPr>
        </p:nvSpPr>
        <p:spPr>
          <a:xfrm>
            <a:off x="1143000" y="685800"/>
            <a:ext cx="4572000" cy="3429000"/>
          </a:xfrm>
          <a:prstGeom prst="rect">
            <a:avLst/>
          </a:prstGeom>
        </p:spPr>
        <p:txBody>
          <a:bodyPr/>
          <a:lstStyle/>
          <a:p>
            <a:pPr/>
          </a:p>
        </p:txBody>
      </p:sp>
      <p:sp>
        <p:nvSpPr>
          <p:cNvPr id="136" name="Shape 13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ti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amp; Subtitle">
    <p:spTree>
      <p:nvGrpSpPr>
        <p:cNvPr id="1" name=""/>
        <p:cNvGrpSpPr/>
        <p:nvPr/>
      </p:nvGrpSpPr>
      <p:grpSpPr>
        <a:xfrm>
          <a:off x="0" y="0"/>
          <a:ext cx="0" cy="0"/>
          <a:chOff x="0" y="0"/>
          <a:chExt cx="0" cy="0"/>
        </a:xfrm>
      </p:grpSpPr>
      <p:sp>
        <p:nvSpPr>
          <p:cNvPr id="13" name="Line"/>
          <p:cNvSpPr/>
          <p:nvPr/>
        </p:nvSpPr>
        <p:spPr>
          <a:xfrm>
            <a:off x="1066800" y="6680200"/>
            <a:ext cx="22252676"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14" name="Title Text"/>
          <p:cNvSpPr/>
          <p:nvPr>
            <p:ph type="title"/>
          </p:nvPr>
        </p:nvSpPr>
        <p:spPr>
          <a:xfrm>
            <a:off x="1066800" y="1854200"/>
            <a:ext cx="22237700" cy="4470400"/>
          </a:xfrm>
          <a:prstGeom prst="rect">
            <a:avLst/>
          </a:prstGeom>
        </p:spPr>
        <p:txBody>
          <a:bodyPr/>
          <a:lstStyle/>
          <a:p>
            <a:pPr/>
            <a:r>
              <a:t>Title Text</a:t>
            </a:r>
          </a:p>
        </p:txBody>
      </p:sp>
      <p:sp>
        <p:nvSpPr>
          <p:cNvPr id="15" name="Body Level One…"/>
          <p:cNvSpPr/>
          <p:nvPr>
            <p:ph type="body" sz="quarter" idx="1"/>
          </p:nvPr>
        </p:nvSpPr>
        <p:spPr>
          <a:xfrm>
            <a:off x="1066800" y="7048500"/>
            <a:ext cx="22237700" cy="14351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6"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Photo - Horizontal">
    <p:spTree>
      <p:nvGrpSpPr>
        <p:cNvPr id="1" name=""/>
        <p:cNvGrpSpPr/>
        <p:nvPr/>
      </p:nvGrpSpPr>
      <p:grpSpPr>
        <a:xfrm>
          <a:off x="0" y="0"/>
          <a:ext cx="0" cy="0"/>
          <a:chOff x="0" y="0"/>
          <a:chExt cx="0" cy="0"/>
        </a:xfrm>
      </p:grpSpPr>
      <p:sp>
        <p:nvSpPr>
          <p:cNvPr id="24" name="Line"/>
          <p:cNvSpPr/>
          <p:nvPr/>
        </p:nvSpPr>
        <p:spPr>
          <a:xfrm>
            <a:off x="14147800" y="11214100"/>
            <a:ext cx="0" cy="200043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25" name="Image"/>
          <p:cNvSpPr/>
          <p:nvPr>
            <p:ph type="pic" idx="13"/>
          </p:nvPr>
        </p:nvSpPr>
        <p:spPr>
          <a:xfrm>
            <a:off x="0" y="0"/>
            <a:ext cx="24384000" cy="10680700"/>
          </a:xfrm>
          <a:prstGeom prst="rect">
            <a:avLst/>
          </a:prstGeom>
        </p:spPr>
        <p:txBody>
          <a:bodyPr lIns="91439" tIns="45719" rIns="91439" bIns="45719">
            <a:noAutofit/>
          </a:bodyPr>
          <a:lstStyle/>
          <a:p>
            <a:pPr/>
          </a:p>
        </p:txBody>
      </p:sp>
      <p:sp>
        <p:nvSpPr>
          <p:cNvPr id="26" name="Title Text"/>
          <p:cNvSpPr/>
          <p:nvPr>
            <p:ph type="title"/>
          </p:nvPr>
        </p:nvSpPr>
        <p:spPr>
          <a:xfrm>
            <a:off x="2641600" y="10947400"/>
            <a:ext cx="10858500" cy="2387600"/>
          </a:xfrm>
          <a:prstGeom prst="rect">
            <a:avLst/>
          </a:prstGeom>
        </p:spPr>
        <p:txBody>
          <a:bodyPr anchor="ctr"/>
          <a:lstStyle>
            <a:lvl1pPr algn="r"/>
          </a:lstStyle>
          <a:p>
            <a:pPr/>
            <a:r>
              <a:t>Title Text</a:t>
            </a:r>
          </a:p>
        </p:txBody>
      </p:sp>
      <p:sp>
        <p:nvSpPr>
          <p:cNvPr id="27" name="Body Level One…"/>
          <p:cNvSpPr/>
          <p:nvPr>
            <p:ph type="body" sz="quarter" idx="1"/>
          </p:nvPr>
        </p:nvSpPr>
        <p:spPr>
          <a:xfrm>
            <a:off x="14719300" y="11938000"/>
            <a:ext cx="9283700" cy="7112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2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Title - Center">
    <p:spTree>
      <p:nvGrpSpPr>
        <p:cNvPr id="1" name=""/>
        <p:cNvGrpSpPr/>
        <p:nvPr/>
      </p:nvGrpSpPr>
      <p:grpSpPr>
        <a:xfrm>
          <a:off x="0" y="0"/>
          <a:ext cx="0" cy="0"/>
          <a:chOff x="0" y="0"/>
          <a:chExt cx="0" cy="0"/>
        </a:xfrm>
      </p:grpSpPr>
      <p:sp>
        <p:nvSpPr>
          <p:cNvPr id="36" name="Title Text"/>
          <p:cNvSpPr/>
          <p:nvPr>
            <p:ph type="title"/>
          </p:nvPr>
        </p:nvSpPr>
        <p:spPr>
          <a:xfrm>
            <a:off x="1066800" y="4622800"/>
            <a:ext cx="22237700" cy="4470400"/>
          </a:xfrm>
          <a:prstGeom prst="rect">
            <a:avLst/>
          </a:prstGeom>
        </p:spPr>
        <p:txBody>
          <a:bodyPr anchor="ctr"/>
          <a:lstStyle/>
          <a:p>
            <a:pPr/>
            <a:r>
              <a:t>Title Text</a:t>
            </a:r>
          </a:p>
        </p:txBody>
      </p:sp>
      <p:pic>
        <p:nvPicPr>
          <p:cNvPr id="3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3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Photo - Vertical">
    <p:spTree>
      <p:nvGrpSpPr>
        <p:cNvPr id="1" name=""/>
        <p:cNvGrpSpPr/>
        <p:nvPr/>
      </p:nvGrpSpPr>
      <p:grpSpPr>
        <a:xfrm>
          <a:off x="0" y="0"/>
          <a:ext cx="0" cy="0"/>
          <a:chOff x="0" y="0"/>
          <a:chExt cx="0" cy="0"/>
        </a:xfrm>
      </p:grpSpPr>
      <p:sp>
        <p:nvSpPr>
          <p:cNvPr id="45" name="Line"/>
          <p:cNvSpPr/>
          <p:nvPr/>
        </p:nvSpPr>
        <p:spPr>
          <a:xfrm>
            <a:off x="1066800" y="6845300"/>
            <a:ext cx="10002141" cy="0"/>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46"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47" name="Title Text"/>
          <p:cNvSpPr/>
          <p:nvPr>
            <p:ph type="title"/>
          </p:nvPr>
        </p:nvSpPr>
        <p:spPr>
          <a:xfrm>
            <a:off x="1066800" y="2019300"/>
            <a:ext cx="10007600" cy="4470400"/>
          </a:xfrm>
          <a:prstGeom prst="rect">
            <a:avLst/>
          </a:prstGeom>
        </p:spPr>
        <p:txBody>
          <a:bodyPr/>
          <a:lstStyle/>
          <a:p>
            <a:pPr/>
            <a:r>
              <a:t>Title Text</a:t>
            </a:r>
          </a:p>
        </p:txBody>
      </p:sp>
      <p:sp>
        <p:nvSpPr>
          <p:cNvPr id="48" name="Body Level One…"/>
          <p:cNvSpPr/>
          <p:nvPr>
            <p:ph type="body" sz="quarter" idx="1"/>
          </p:nvPr>
        </p:nvSpPr>
        <p:spPr>
          <a:xfrm>
            <a:off x="1066800" y="7213600"/>
            <a:ext cx="10007600" cy="44704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49"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0" name="Slide Number"/>
          <p:cNvSpPr/>
          <p:nvPr>
            <p:ph type="sldNum" sz="quarter" idx="2"/>
          </p:nvPr>
        </p:nvSpPr>
        <p:spPr>
          <a:xfrm>
            <a:off x="952499" y="12992100"/>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7" name="Title Text"/>
          <p:cNvSpPr/>
          <p:nvPr>
            <p:ph type="title"/>
          </p:nvPr>
        </p:nvSpPr>
        <p:spPr>
          <a:prstGeom prst="rect">
            <a:avLst/>
          </a:prstGeom>
        </p:spPr>
        <p:txBody>
          <a:bodyPr/>
          <a:lstStyle/>
          <a:p>
            <a:pPr/>
            <a:r>
              <a:t>Title Text</a:t>
            </a:r>
          </a:p>
        </p:txBody>
      </p:sp>
      <p:sp>
        <p:nvSpPr>
          <p:cNvPr id="5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65" name="Title Text"/>
          <p:cNvSpPr/>
          <p:nvPr>
            <p:ph type="title"/>
          </p:nvPr>
        </p:nvSpPr>
        <p:spPr>
          <a:prstGeom prst="rect">
            <a:avLst/>
          </a:prstGeom>
        </p:spPr>
        <p:txBody>
          <a:bodyPr/>
          <a:lstStyle/>
          <a:p>
            <a:pPr/>
            <a:r>
              <a:t>Title Text</a:t>
            </a:r>
          </a:p>
        </p:txBody>
      </p:sp>
      <p:sp>
        <p:nvSpPr>
          <p:cNvPr id="66" name="Body Level One…"/>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itle, Bullets &amp; Photo">
    <p:spTree>
      <p:nvGrpSpPr>
        <p:cNvPr id="1" name=""/>
        <p:cNvGrpSpPr/>
        <p:nvPr/>
      </p:nvGrpSpPr>
      <p:grpSpPr>
        <a:xfrm>
          <a:off x="0" y="0"/>
          <a:ext cx="0" cy="0"/>
          <a:chOff x="0" y="0"/>
          <a:chExt cx="0" cy="0"/>
        </a:xfrm>
      </p:grpSpPr>
      <p:sp>
        <p:nvSpPr>
          <p:cNvPr id="74" name="Line"/>
          <p:cNvSpPr/>
          <p:nvPr/>
        </p:nvSpPr>
        <p:spPr>
          <a:xfrm>
            <a:off x="1066800" y="2768600"/>
            <a:ext cx="9512612" cy="18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75" name="Image"/>
          <p:cNvSpPr/>
          <p:nvPr>
            <p:ph type="pic" idx="13"/>
          </p:nvPr>
        </p:nvSpPr>
        <p:spPr>
          <a:xfrm>
            <a:off x="12192000" y="0"/>
            <a:ext cx="12192000" cy="13716000"/>
          </a:xfrm>
          <a:prstGeom prst="rect">
            <a:avLst/>
          </a:prstGeom>
        </p:spPr>
        <p:txBody>
          <a:bodyPr lIns="91439" tIns="45719" rIns="91439" bIns="45719">
            <a:noAutofit/>
          </a:bodyPr>
          <a:lstStyle/>
          <a:p>
            <a:pPr/>
          </a:p>
        </p:txBody>
      </p:sp>
      <p:sp>
        <p:nvSpPr>
          <p:cNvPr id="76" name="Title Text"/>
          <p:cNvSpPr/>
          <p:nvPr>
            <p:ph type="title"/>
          </p:nvPr>
        </p:nvSpPr>
        <p:spPr>
          <a:xfrm>
            <a:off x="1066800" y="469900"/>
            <a:ext cx="9525000" cy="1968500"/>
          </a:xfrm>
          <a:prstGeom prst="rect">
            <a:avLst/>
          </a:prstGeom>
        </p:spPr>
        <p:txBody>
          <a:bodyPr/>
          <a:lstStyle/>
          <a:p>
            <a:pPr/>
            <a:r>
              <a:t>Title Text</a:t>
            </a:r>
          </a:p>
        </p:txBody>
      </p:sp>
      <p:sp>
        <p:nvSpPr>
          <p:cNvPr id="77" name="Body Level One…"/>
          <p:cNvSpPr/>
          <p:nvPr>
            <p:ph type="body" sz="half" idx="1"/>
          </p:nvPr>
        </p:nvSpPr>
        <p:spPr>
          <a:xfrm>
            <a:off x="1066800" y="3124200"/>
            <a:ext cx="9525000" cy="9372600"/>
          </a:xfrm>
          <a:prstGeom prst="rect">
            <a:avLst/>
          </a:prstGeom>
        </p:spPr>
        <p:txBody>
          <a:bodyPr/>
          <a:lstStyle>
            <a:lvl1pPr marL="457200" indent="-457200">
              <a:spcBef>
                <a:spcPts val="4200"/>
              </a:spcBef>
              <a:defRPr sz="3600">
                <a:latin typeface="Helvetica Neue"/>
                <a:ea typeface="Helvetica Neue"/>
                <a:cs typeface="Helvetica Neue"/>
                <a:sym typeface="Helvetica Neue"/>
              </a:defRPr>
            </a:lvl1pPr>
            <a:lvl2pPr marL="914400" indent="-457200">
              <a:spcBef>
                <a:spcPts val="4200"/>
              </a:spcBef>
              <a:defRPr sz="3600">
                <a:latin typeface="Helvetica Neue"/>
                <a:ea typeface="Helvetica Neue"/>
                <a:cs typeface="Helvetica Neue"/>
                <a:sym typeface="Helvetica Neue"/>
              </a:defRPr>
            </a:lvl2pPr>
            <a:lvl3pPr marL="1371600" indent="-457200">
              <a:spcBef>
                <a:spcPts val="4200"/>
              </a:spcBef>
              <a:defRPr sz="3600">
                <a:latin typeface="Helvetica Neue"/>
                <a:ea typeface="Helvetica Neue"/>
                <a:cs typeface="Helvetica Neue"/>
                <a:sym typeface="Helvetica Neue"/>
              </a:defRPr>
            </a:lvl3pPr>
            <a:lvl4pPr marL="1828800" indent="-457200">
              <a:spcBef>
                <a:spcPts val="4200"/>
              </a:spcBef>
              <a:defRPr sz="3600">
                <a:latin typeface="Helvetica Neue"/>
                <a:ea typeface="Helvetica Neue"/>
                <a:cs typeface="Helvetica Neue"/>
                <a:sym typeface="Helvetica Neue"/>
              </a:defRPr>
            </a:lvl4pPr>
            <a:lvl5pPr marL="2286000" indent="-457200">
              <a:spcBef>
                <a:spcPts val="4200"/>
              </a:spcBef>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7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79" name="Slide Number"/>
          <p:cNvSpPr/>
          <p:nvPr>
            <p:ph type="sldNum" sz="quarter" idx="2"/>
          </p:nvPr>
        </p:nvSpPr>
        <p:spPr>
          <a:xfrm>
            <a:off x="957643" y="12992100"/>
            <a:ext cx="368504" cy="374600"/>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Bullets">
    <p:spTree>
      <p:nvGrpSpPr>
        <p:cNvPr id="1" name=""/>
        <p:cNvGrpSpPr/>
        <p:nvPr/>
      </p:nvGrpSpPr>
      <p:grpSpPr>
        <a:xfrm>
          <a:off x="0" y="0"/>
          <a:ext cx="0" cy="0"/>
          <a:chOff x="0" y="0"/>
          <a:chExt cx="0" cy="0"/>
        </a:xfrm>
      </p:grpSpPr>
      <p:sp>
        <p:nvSpPr>
          <p:cNvPr id="86" name="Body Level One…"/>
          <p:cNvSpPr/>
          <p:nvPr>
            <p:ph type="body" idx="1"/>
          </p:nvPr>
        </p:nvSpPr>
        <p:spPr>
          <a:xfrm>
            <a:off x="1663700" y="1244600"/>
            <a:ext cx="21031200" cy="11201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87"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8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Photo - 3 Up">
    <p:spTree>
      <p:nvGrpSpPr>
        <p:cNvPr id="1" name=""/>
        <p:cNvGrpSpPr/>
        <p:nvPr/>
      </p:nvGrpSpPr>
      <p:grpSpPr>
        <a:xfrm>
          <a:off x="0" y="0"/>
          <a:ext cx="0" cy="0"/>
          <a:chOff x="0" y="0"/>
          <a:chExt cx="0" cy="0"/>
        </a:xfrm>
      </p:grpSpPr>
      <p:sp>
        <p:nvSpPr>
          <p:cNvPr id="95" name="Line"/>
          <p:cNvSpPr/>
          <p:nvPr/>
        </p:nvSpPr>
        <p:spPr>
          <a:xfrm flipH="1">
            <a:off x="15811739" y="711200"/>
            <a:ext cx="1" cy="11143606"/>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6" name="Line"/>
          <p:cNvSpPr/>
          <p:nvPr/>
        </p:nvSpPr>
        <p:spPr>
          <a:xfrm>
            <a:off x="15811500" y="6277570"/>
            <a:ext cx="7763085" cy="1"/>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97" name="Image"/>
          <p:cNvSpPr/>
          <p:nvPr>
            <p:ph type="pic" sz="quarter" idx="13"/>
          </p:nvPr>
        </p:nvSpPr>
        <p:spPr>
          <a:xfrm>
            <a:off x="16014700" y="6502400"/>
            <a:ext cx="7569200" cy="5346700"/>
          </a:xfrm>
          <a:prstGeom prst="rect">
            <a:avLst/>
          </a:prstGeom>
        </p:spPr>
        <p:txBody>
          <a:bodyPr lIns="91439" tIns="45719" rIns="91439" bIns="45719">
            <a:noAutofit/>
          </a:bodyPr>
          <a:lstStyle/>
          <a:p>
            <a:pPr/>
          </a:p>
        </p:txBody>
      </p:sp>
      <p:sp>
        <p:nvSpPr>
          <p:cNvPr id="98" name="Image"/>
          <p:cNvSpPr/>
          <p:nvPr>
            <p:ph type="pic" sz="quarter" idx="14"/>
          </p:nvPr>
        </p:nvSpPr>
        <p:spPr>
          <a:xfrm>
            <a:off x="16014700" y="709206"/>
            <a:ext cx="7569200" cy="5346701"/>
          </a:xfrm>
          <a:prstGeom prst="rect">
            <a:avLst/>
          </a:prstGeom>
        </p:spPr>
        <p:txBody>
          <a:bodyPr lIns="91439" tIns="45719" rIns="91439" bIns="45719">
            <a:noAutofit/>
          </a:bodyPr>
          <a:lstStyle/>
          <a:p>
            <a:pPr/>
          </a:p>
        </p:txBody>
      </p:sp>
      <p:sp>
        <p:nvSpPr>
          <p:cNvPr id="99" name="Image"/>
          <p:cNvSpPr/>
          <p:nvPr>
            <p:ph type="pic" idx="15"/>
          </p:nvPr>
        </p:nvSpPr>
        <p:spPr>
          <a:xfrm>
            <a:off x="977900" y="713695"/>
            <a:ext cx="14579600" cy="11137901"/>
          </a:xfrm>
          <a:prstGeom prst="rect">
            <a:avLst/>
          </a:prstGeom>
        </p:spPr>
        <p:txBody>
          <a:bodyPr lIns="91439" tIns="45719" rIns="91439" bIns="45719">
            <a:noAutofit/>
          </a:bodyPr>
          <a:lstStyle/>
          <a:p>
            <a:pPr/>
          </a:p>
        </p:txBody>
      </p:sp>
      <p:sp>
        <p:nvSpPr>
          <p:cNvPr id="100" name="Body Level One…"/>
          <p:cNvSpPr/>
          <p:nvPr>
            <p:ph type="body" sz="quarter" idx="1"/>
          </p:nvPr>
        </p:nvSpPr>
        <p:spPr>
          <a:xfrm>
            <a:off x="977900" y="12179300"/>
            <a:ext cx="14579600" cy="1320800"/>
          </a:xfrm>
          <a:prstGeom prst="rect">
            <a:avLst/>
          </a:prstGeom>
        </p:spPr>
        <p:txBody>
          <a:bodyPr/>
          <a:lstStyle>
            <a:lvl1pPr marL="0" indent="0">
              <a:spcBef>
                <a:spcPts val="0"/>
              </a:spcBef>
              <a:buSzTx/>
              <a:buFontTx/>
              <a:buNone/>
              <a:defRPr sz="3600">
                <a:latin typeface="Helvetica Neue"/>
                <a:ea typeface="Helvetica Neue"/>
                <a:cs typeface="Helvetica Neue"/>
                <a:sym typeface="Helvetica Neue"/>
              </a:defRPr>
            </a:lvl1pPr>
            <a:lvl2pPr marL="0" indent="228600">
              <a:spcBef>
                <a:spcPts val="0"/>
              </a:spcBef>
              <a:buSzTx/>
              <a:buFontTx/>
              <a:buNone/>
              <a:defRPr sz="3600">
                <a:latin typeface="Helvetica Neue"/>
                <a:ea typeface="Helvetica Neue"/>
                <a:cs typeface="Helvetica Neue"/>
                <a:sym typeface="Helvetica Neue"/>
              </a:defRPr>
            </a:lvl2pPr>
            <a:lvl3pPr marL="0" indent="457200">
              <a:spcBef>
                <a:spcPts val="0"/>
              </a:spcBef>
              <a:buSzTx/>
              <a:buFontTx/>
              <a:buNone/>
              <a:defRPr sz="3600">
                <a:latin typeface="Helvetica Neue"/>
                <a:ea typeface="Helvetica Neue"/>
                <a:cs typeface="Helvetica Neue"/>
                <a:sym typeface="Helvetica Neue"/>
              </a:defRPr>
            </a:lvl3pPr>
            <a:lvl4pPr marL="0" indent="685800">
              <a:spcBef>
                <a:spcPts val="0"/>
              </a:spcBef>
              <a:buSzTx/>
              <a:buFontTx/>
              <a:buNone/>
              <a:defRPr sz="3600">
                <a:latin typeface="Helvetica Neue"/>
                <a:ea typeface="Helvetica Neue"/>
                <a:cs typeface="Helvetica Neue"/>
                <a:sym typeface="Helvetica Neue"/>
              </a:defRPr>
            </a:lvl4pPr>
            <a:lvl5pPr marL="0" indent="914400">
              <a:spcBef>
                <a:spcPts val="0"/>
              </a:spcBef>
              <a:buSzTx/>
              <a:buFontTx/>
              <a:buNone/>
              <a:defRPr sz="3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pic>
        <p:nvPicPr>
          <p:cNvPr id="10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0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Quote">
    <p:spTree>
      <p:nvGrpSpPr>
        <p:cNvPr id="1" name=""/>
        <p:cNvGrpSpPr/>
        <p:nvPr/>
      </p:nvGrpSpPr>
      <p:grpSpPr>
        <a:xfrm>
          <a:off x="0" y="0"/>
          <a:ext cx="0" cy="0"/>
          <a:chOff x="0" y="0"/>
          <a:chExt cx="0" cy="0"/>
        </a:xfrm>
      </p:grpSpPr>
      <p:sp>
        <p:nvSpPr>
          <p:cNvPr id="109" name="–Johnny Appleseed"/>
          <p:cNvSpPr/>
          <p:nvPr>
            <p:ph type="body" sz="quarter" idx="13"/>
          </p:nvPr>
        </p:nvSpPr>
        <p:spPr>
          <a:xfrm>
            <a:off x="2387600" y="8953500"/>
            <a:ext cx="19621500" cy="647700"/>
          </a:xfrm>
          <a:prstGeom prst="rect">
            <a:avLst/>
          </a:prstGeom>
        </p:spPr>
        <p:txBody>
          <a:bodyPr>
            <a:spAutoFit/>
          </a:bodyPr>
          <a:lstStyle>
            <a:lvl1pPr marL="0" indent="0" algn="ctr" defTabSz="647700">
              <a:spcBef>
                <a:spcPts val="0"/>
              </a:spcBef>
              <a:buSzTx/>
              <a:buFontTx/>
              <a:buNone/>
              <a:defRPr sz="3600">
                <a:solidFill>
                  <a:srgbClr val="000000"/>
                </a:solidFill>
                <a:latin typeface="Helvetica Neue Medium"/>
                <a:ea typeface="Helvetica Neue Medium"/>
                <a:cs typeface="Helvetica Neue Medium"/>
                <a:sym typeface="Helvetica Neue Medium"/>
              </a:defRPr>
            </a:lvl1pPr>
          </a:lstStyle>
          <a:p>
            <a:pPr/>
            <a:r>
              <a:t>–Johnny Appleseed</a:t>
            </a:r>
          </a:p>
        </p:txBody>
      </p:sp>
      <p:sp>
        <p:nvSpPr>
          <p:cNvPr id="110" name="“Type a quote here.”"/>
          <p:cNvSpPr/>
          <p:nvPr>
            <p:ph type="body" sz="quarter" idx="14"/>
          </p:nvPr>
        </p:nvSpPr>
        <p:spPr>
          <a:xfrm>
            <a:off x="2387600" y="6061864"/>
            <a:ext cx="19621500" cy="944572"/>
          </a:xfrm>
          <a:prstGeom prst="rect">
            <a:avLst/>
          </a:prstGeom>
        </p:spPr>
        <p:txBody>
          <a:bodyPr anchor="ctr">
            <a:spAutoFit/>
          </a:bodyPr>
          <a:lstStyle>
            <a:lvl1pPr marL="0" indent="0" algn="ctr" defTabSz="647700">
              <a:spcBef>
                <a:spcPts val="3400"/>
              </a:spcBef>
              <a:buSzTx/>
              <a:buFontTx/>
              <a:buNone/>
              <a:defRPr sz="5600"/>
            </a:lvl1pPr>
          </a:lstStyle>
          <a:p>
            <a:pPr/>
            <a:r>
              <a:t>“Type a quote here.”</a:t>
            </a:r>
          </a:p>
        </p:txBody>
      </p:sp>
      <p:pic>
        <p:nvPicPr>
          <p:cNvPr id="111"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12"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hoto">
    <p:spTree>
      <p:nvGrpSpPr>
        <p:cNvPr id="1" name=""/>
        <p:cNvGrpSpPr/>
        <p:nvPr/>
      </p:nvGrpSpPr>
      <p:grpSpPr>
        <a:xfrm>
          <a:off x="0" y="0"/>
          <a:ext cx="0" cy="0"/>
          <a:chOff x="0" y="0"/>
          <a:chExt cx="0" cy="0"/>
        </a:xfrm>
      </p:grpSpPr>
      <p:sp>
        <p:nvSpPr>
          <p:cNvPr id="119" name="Image"/>
          <p:cNvSpPr/>
          <p:nvPr>
            <p:ph type="pic" idx="13"/>
          </p:nvPr>
        </p:nvSpPr>
        <p:spPr>
          <a:xfrm>
            <a:off x="0" y="0"/>
            <a:ext cx="24384000" cy="13716000"/>
          </a:xfrm>
          <a:prstGeom prst="rect">
            <a:avLst/>
          </a:prstGeom>
        </p:spPr>
        <p:txBody>
          <a:bodyPr lIns="91439" tIns="45719" rIns="91439" bIns="45719">
            <a:noAutofit/>
          </a:bodyPr>
          <a:lstStyle/>
          <a:p>
            <a:pPr/>
          </a:p>
        </p:txBody>
      </p:sp>
      <p:pic>
        <p:nvPicPr>
          <p:cNvPr id="120"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1"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pic>
        <p:nvPicPr>
          <p:cNvPr id="128"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12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tif"/><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6800" y="2768600"/>
            <a:ext cx="22252698" cy="182"/>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p>
        </p:txBody>
      </p:sp>
      <p:sp>
        <p:nvSpPr>
          <p:cNvPr id="3" name="Title Text"/>
          <p:cNvSpPr/>
          <p:nvPr>
            <p:ph type="title"/>
          </p:nvPr>
        </p:nvSpPr>
        <p:spPr>
          <a:xfrm>
            <a:off x="1066800" y="469900"/>
            <a:ext cx="22237700"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Title Text</a:t>
            </a:r>
          </a:p>
        </p:txBody>
      </p:sp>
      <p:pic>
        <p:nvPicPr>
          <p:cNvPr id="4" name="pasted-image.tiff" descr="pasted-image.tiff"/>
          <p:cNvPicPr>
            <a:picLocks noChangeAspect="1"/>
          </p:cNvPicPr>
          <p:nvPr/>
        </p:nvPicPr>
        <p:blipFill>
          <a:blip r:embed="rId2">
            <a:extLst/>
          </a:blip>
          <a:stretch>
            <a:fillRect/>
          </a:stretch>
        </p:blipFill>
        <p:spPr>
          <a:xfrm>
            <a:off x="22410526" y="11762640"/>
            <a:ext cx="2086233" cy="2086233"/>
          </a:xfrm>
          <a:prstGeom prst="rect">
            <a:avLst/>
          </a:prstGeom>
          <a:ln w="12700">
            <a:miter lim="400000"/>
          </a:ln>
        </p:spPr>
      </p:pic>
      <p:sp>
        <p:nvSpPr>
          <p:cNvPr id="5" name="Body Level One…"/>
          <p:cNvSpPr/>
          <p:nvPr>
            <p:ph type="body" idx="1"/>
          </p:nvPr>
        </p:nvSpPr>
        <p:spPr>
          <a:xfrm>
            <a:off x="1066800" y="3124200"/>
            <a:ext cx="22237700" cy="937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p:nvPr>
            <p:ph type="sldNum" sz="quarter" idx="2"/>
          </p:nvPr>
        </p:nvSpPr>
        <p:spPr>
          <a:xfrm>
            <a:off x="23216221" y="12992100"/>
            <a:ext cx="368504" cy="374600"/>
          </a:xfrm>
          <a:prstGeom prst="rect">
            <a:avLst/>
          </a:prstGeom>
          <a:ln w="12700">
            <a:miter lim="400000"/>
          </a:ln>
        </p:spPr>
        <p:txBody>
          <a:bodyPr wrap="none" lIns="50800" tIns="50800" rIns="50800" bIns="50800">
            <a:spAutoFit/>
          </a:bodyPr>
          <a:lstStyle>
            <a:lvl1pPr algn="r">
              <a:defRPr sz="1800">
                <a:latin typeface="Helvetica Neue"/>
                <a:ea typeface="Helvetica Neue"/>
                <a:cs typeface="Helvetica Neue"/>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1pPr>
      <a:lvl2pPr marL="0" marR="0" indent="228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2pPr>
      <a:lvl3pPr marL="0" marR="0" indent="457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3pPr>
      <a:lvl4pPr marL="0" marR="0" indent="685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4pPr>
      <a:lvl5pPr marL="0" marR="0" indent="9144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5pPr>
      <a:lvl6pPr marL="0" marR="0" indent="11430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6pPr>
      <a:lvl7pPr marL="0" marR="0" indent="13716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7pPr>
      <a:lvl8pPr marL="0" marR="0" indent="16002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8pPr>
      <a:lvl9pPr marL="0" marR="0" indent="1828800" algn="l" defTabSz="825500" rtl="0" latinLnBrk="0">
        <a:lnSpc>
          <a:spcPct val="100000"/>
        </a:lnSpc>
        <a:spcBef>
          <a:spcPts val="0"/>
        </a:spcBef>
        <a:spcAft>
          <a:spcPts val="0"/>
        </a:spcAft>
        <a:buClrTx/>
        <a:buSzTx/>
        <a:buFontTx/>
        <a:buNone/>
        <a:tabLst/>
        <a:defRPr b="0" baseline="0" cap="none" i="0" spc="0" strike="noStrike" sz="5800" u="none">
          <a:ln>
            <a:noFill/>
          </a:ln>
          <a:solidFill>
            <a:srgbClr val="000000"/>
          </a:solidFill>
          <a:uFillTx/>
          <a:latin typeface="+mn-lt"/>
          <a:ea typeface="+mn-ea"/>
          <a:cs typeface="+mn-cs"/>
          <a:sym typeface="Helvetica Neue Light"/>
        </a:defRPr>
      </a:lvl9pPr>
    </p:titleStyle>
    <p:bodyStyle>
      <a:lvl1pPr marL="63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1pPr>
      <a:lvl2pPr marL="127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2pPr>
      <a:lvl3pPr marL="190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3pPr>
      <a:lvl4pPr marL="254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4pPr>
      <a:lvl5pPr marL="317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5pPr>
      <a:lvl6pPr marL="381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6pPr>
      <a:lvl7pPr marL="444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7pPr>
      <a:lvl8pPr marL="5080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8pPr>
      <a:lvl9pPr marL="5715000" marR="0" indent="-635000" algn="l" defTabSz="825500" rtl="0" latinLnBrk="0">
        <a:lnSpc>
          <a:spcPct val="100000"/>
        </a:lnSpc>
        <a:spcBef>
          <a:spcPts val="5900"/>
        </a:spcBef>
        <a:spcAft>
          <a:spcPts val="0"/>
        </a:spcAft>
        <a:buClrTx/>
        <a:buSzPct val="75000"/>
        <a:buFont typeface="Helvetica Neue"/>
        <a:buChar char="•"/>
        <a:tabLst/>
        <a:defRPr b="0" baseline="0" cap="none" i="0" spc="0" strike="noStrike" sz="5000" u="none">
          <a:ln>
            <a:noFill/>
          </a:ln>
          <a:solidFill>
            <a:srgbClr val="747474"/>
          </a:solidFill>
          <a:uFillTx/>
          <a:latin typeface="+mn-lt"/>
          <a:ea typeface="+mn-ea"/>
          <a:cs typeface="+mn-cs"/>
          <a:sym typeface="Helvetica Neue Light"/>
        </a:defRPr>
      </a:lvl9pPr>
    </p:bodyStyle>
    <p:otherStyle>
      <a:lvl1pPr marL="0" marR="0" indent="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1pPr>
      <a:lvl2pPr marL="0" marR="0" indent="228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2pPr>
      <a:lvl3pPr marL="0" marR="0" indent="457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3pPr>
      <a:lvl4pPr marL="0" marR="0" indent="685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4pPr>
      <a:lvl5pPr marL="0" marR="0" indent="9144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5pPr>
      <a:lvl6pPr marL="0" marR="0" indent="11430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6pPr>
      <a:lvl7pPr marL="0" marR="0" indent="13716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7pPr>
      <a:lvl8pPr marL="0" marR="0" indent="16002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8pPr>
      <a:lvl9pPr marL="0" marR="0" indent="1828800" algn="r" defTabSz="8255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Neu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piazza.com/class/j0tqrisndlb5x4?cid=317" TargetMode="Externa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tif"/></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tif"/><Relationship Id="rId3" Type="http://schemas.openxmlformats.org/officeDocument/2006/relationships/image" Target="../media/image2.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tif"/></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 Id="rId3" Type="http://schemas.openxmlformats.org/officeDocument/2006/relationships/image" Target="../media/image6.tif"/></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 Id="rId3" Type="http://schemas.openxmlformats.org/officeDocument/2006/relationships/image" Target="../media/image7.tif"/></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png"/></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png"/></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tackoverflow.com/questions/7537791/understanding-recursion-to-generate-permutations" TargetMode="External"/><Relationship Id="rId3" Type="http://schemas.openxmlformats.org/officeDocument/2006/relationships/hyperlink" Target="https://en.wikipedia.org/wiki/Maze_solving_algorithm" TargetMode="External"/><Relationship Id="rId4" Type="http://schemas.openxmlformats.org/officeDocument/2006/relationships/hyperlink" Target="https://see.stanford.edu/materials/icspacs106b/h19-recbacktrackexamples.pdf" TargetMode="External"/><Relationship Id="rId5" Type="http://schemas.openxmlformats.org/officeDocument/2006/relationships/hyperlink" Target="https://en.wikipedia.org/wiki/Backtracking" TargetMode="External"/></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8" name="Friday, April 21, 2017"/>
          <p:cNvSpPr/>
          <p:nvPr>
            <p:ph type="title"/>
          </p:nvPr>
        </p:nvSpPr>
        <p:spPr>
          <a:xfrm>
            <a:off x="1066800" y="4403468"/>
            <a:ext cx="10007600" cy="2086232"/>
          </a:xfrm>
          <a:prstGeom prst="rect">
            <a:avLst/>
          </a:prstGeom>
        </p:spPr>
        <p:txBody>
          <a:bodyPr/>
          <a:lstStyle/>
          <a:p>
            <a:pPr/>
            <a:r>
              <a:t>Friday, April 21, 2017</a:t>
            </a:r>
          </a:p>
        </p:txBody>
      </p:sp>
      <p:sp>
        <p:nvSpPr>
          <p:cNvPr id="139" name="Programming Abstractions…"/>
          <p:cNvSpPr/>
          <p:nvPr>
            <p:ph type="body" sz="half" idx="1"/>
          </p:nvPr>
        </p:nvSpPr>
        <p:spPr>
          <a:xfrm>
            <a:off x="1066800" y="7213600"/>
            <a:ext cx="11372420" cy="6209677"/>
          </a:xfrm>
          <a:prstGeom prst="rect">
            <a:avLst/>
          </a:prstGeom>
        </p:spPr>
        <p:txBody>
          <a:bodyPr/>
          <a:lstStyle/>
          <a:p>
            <a:pPr/>
            <a:r>
              <a:t>Programming Abstractions</a:t>
            </a:r>
          </a:p>
          <a:p>
            <a:pPr/>
            <a:r>
              <a:t>Spring 2017</a:t>
            </a:r>
          </a:p>
          <a:p>
            <a:pPr/>
            <a:r>
              <a:t>Stanford University </a:t>
            </a:r>
          </a:p>
          <a:p>
            <a:pPr/>
            <a:r>
              <a:t>Computer Science Department</a:t>
            </a:r>
          </a:p>
          <a:p>
            <a:pPr/>
          </a:p>
          <a:p>
            <a:pPr/>
            <a:r>
              <a:t>Lecturer: Chris Gregg</a:t>
            </a:r>
          </a:p>
          <a:p>
            <a:pPr/>
          </a:p>
          <a:p>
            <a:pPr algn="ctr"/>
            <a:r>
              <a:t>reading:</a:t>
            </a:r>
          </a:p>
          <a:p>
            <a:pPr algn="ctr"/>
            <a:r>
              <a:t>Programming Abstractions in C++, Chapter 8.2-8.3</a:t>
            </a:r>
          </a:p>
        </p:txBody>
      </p:sp>
      <p:sp>
        <p:nvSpPr>
          <p:cNvPr id="140" name="CS 106B…"/>
          <p:cNvSpPr/>
          <p:nvPr/>
        </p:nvSpPr>
        <p:spPr>
          <a:xfrm>
            <a:off x="1064070" y="-389938"/>
            <a:ext cx="7823884" cy="48031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lgn="l" defTabSz="371475">
              <a:defRPr sz="8595">
                <a:solidFill>
                  <a:srgbClr val="7F0325"/>
                </a:solidFill>
              </a:defRPr>
            </a:pPr>
            <a:r>
              <a:t>CS 106B</a:t>
            </a:r>
          </a:p>
          <a:p>
            <a:pPr algn="l" defTabSz="371475">
              <a:defRPr sz="6750">
                <a:solidFill>
                  <a:srgbClr val="7F0325"/>
                </a:solidFill>
              </a:defRPr>
            </a:pPr>
            <a:r>
              <a:t>Lecture 9: Recursive Backtracking 1: Decision Trees</a:t>
            </a:r>
          </a:p>
        </p:txBody>
      </p:sp>
      <p:pic>
        <p:nvPicPr>
          <p:cNvPr id="141" name="pasted-image.tiff" descr="pasted-image.tiff"/>
          <p:cNvPicPr>
            <a:picLocks noChangeAspect="1"/>
          </p:cNvPicPr>
          <p:nvPr/>
        </p:nvPicPr>
        <p:blipFill>
          <a:blip r:embed="rId2">
            <a:extLst/>
          </a:blip>
          <a:stretch>
            <a:fillRect/>
          </a:stretch>
        </p:blipFill>
        <p:spPr>
          <a:xfrm>
            <a:off x="11567979" y="1182722"/>
            <a:ext cx="12206094" cy="9626629"/>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3" name="Today's Topic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Today's Topics</a:t>
            </a:r>
          </a:p>
        </p:txBody>
      </p:sp>
      <p:sp>
        <p:nvSpPr>
          <p:cNvPr id="144" name="Logistics:…"/>
          <p:cNvSpPr/>
          <p:nvPr/>
        </p:nvSpPr>
        <p:spPr>
          <a:xfrm>
            <a:off x="417855" y="2026573"/>
            <a:ext cx="22576612" cy="92271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Logistics:</a:t>
            </a:r>
          </a:p>
          <a:p>
            <a:pPr lvl="1" marL="457200" indent="-228600" algn="l">
              <a:buSzPct val="100000"/>
              <a:buChar char="•"/>
            </a:pPr>
            <a:r>
              <a:t>If your Fractals or GrammarSolver program won't run, see the comment at the bottom of </a:t>
            </a:r>
            <a:r>
              <a:rPr u="sng">
                <a:hlinkClick r:id="rId2" invalidUrl="" action="" tgtFrame="" tooltip="" history="1" highlightClick="0" endSnd="0"/>
              </a:rPr>
              <a:t>Piazza @317</a:t>
            </a:r>
          </a:p>
          <a:p>
            <a:pPr lvl="1" marL="457200" indent="-228600" algn="l">
              <a:buSzPct val="100000"/>
              <a:buChar char="•"/>
            </a:pPr>
            <a:r>
              <a:t>YEAH hours: 0% attendance</a:t>
            </a:r>
          </a:p>
          <a:p>
            <a:pPr lvl="1" marL="457200" indent="-228600" algn="l">
              <a:buSzPct val="100000"/>
              <a:buChar char="•"/>
            </a:pPr>
            <a:r>
              <a:t>Pair programming? What is it?</a:t>
            </a:r>
          </a:p>
          <a:p>
            <a:pPr lvl="1" marL="457200" indent="-228600" algn="l">
              <a:buSzPct val="100000"/>
              <a:buChar char="•"/>
            </a:pPr>
          </a:p>
          <a:p>
            <a:pPr marL="228600" indent="-228600" algn="l">
              <a:buSzPct val="100000"/>
              <a:buChar char="•"/>
            </a:pPr>
            <a:r>
              <a:t>Recursion and Decision Trees</a:t>
            </a:r>
          </a:p>
          <a:p>
            <a:pPr lvl="1" marL="457200" indent="-228600" algn="l">
              <a:buSzPct val="100000"/>
              <a:buChar char="•"/>
            </a:pPr>
            <a:r>
              <a:t>Folders and Directories</a:t>
            </a:r>
          </a:p>
          <a:p>
            <a:pPr lvl="1" marL="457200" indent="-228600" algn="l">
              <a:buSzPct val="100000"/>
              <a:buChar char="•"/>
            </a:pPr>
            <a:r>
              <a:t>Reducible Words</a:t>
            </a:r>
          </a:p>
          <a:p>
            <a:pPr lvl="1" marL="457200" indent="-228600" algn="l">
              <a:buSzPct val="100000"/>
              <a:buChar char="•"/>
            </a:pPr>
          </a:p>
          <a:p>
            <a:pPr marL="228600" indent="-228600" algn="l">
              <a:buSzPct val="100000"/>
              <a:buChar char="•"/>
            </a:pPr>
            <a:r>
              <a:t>Recursive Backtracking: Exhaustive Search</a:t>
            </a:r>
          </a:p>
          <a:p>
            <a:pPr lvl="1" marL="457200" indent="-228600" algn="l">
              <a:buSzPct val="100000"/>
              <a:buChar char="•"/>
            </a:pPr>
            <a:r>
              <a:t>Permutations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6" name="More Recurs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Recursion!</a:t>
            </a:r>
          </a:p>
        </p:txBody>
      </p:sp>
      <p:sp>
        <p:nvSpPr>
          <p:cNvPr id="147" name="So far, you might be thinking to yourself: why do I need recursion, when I can solve lots of problems using simple loops?"/>
          <p:cNvSpPr/>
          <p:nvPr/>
        </p:nvSpPr>
        <p:spPr>
          <a:xfrm>
            <a:off x="903694" y="2041745"/>
            <a:ext cx="22576612" cy="16084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So far, you might be thinking to yourself: </a:t>
            </a:r>
            <a:r>
              <a:rPr i="1">
                <a:latin typeface="Helvetica Neue"/>
                <a:ea typeface="Helvetica Neue"/>
                <a:cs typeface="Helvetica Neue"/>
                <a:sym typeface="Helvetica Neue"/>
              </a:rPr>
              <a:t>why do I need recursion, when I can solve lots of problems using simple loops?</a:t>
            </a:r>
          </a:p>
        </p:txBody>
      </p:sp>
      <p:sp>
        <p:nvSpPr>
          <p:cNvPr id="148" name="Example: A factorial is a recursively defined number:…"/>
          <p:cNvSpPr/>
          <p:nvPr/>
        </p:nvSpPr>
        <p:spPr>
          <a:xfrm>
            <a:off x="903694" y="3974160"/>
            <a:ext cx="22576612" cy="93363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pPr>
            <a:r>
              <a:t>Example: A factorial is a recursively defined number:</a:t>
            </a:r>
          </a:p>
          <a:p>
            <a:pPr lvl="1" algn="l"/>
          </a:p>
          <a:p>
            <a:pPr lvl="1" algn="l">
              <a:defRPr sz="7100">
                <a:latin typeface="Times New Roman"/>
                <a:ea typeface="Times New Roman"/>
                <a:cs typeface="Times New Roman"/>
                <a:sym typeface="Times New Roman"/>
              </a:defRPr>
            </a:pPr>
            <a:r>
              <a:rPr i="1"/>
              <a:t>n</a:t>
            </a:r>
            <a:r>
              <a:t>! = </a:t>
            </a:r>
            <a:r>
              <a:rPr i="1"/>
              <a:t>n</a:t>
            </a:r>
            <a:r>
              <a:t> * (</a:t>
            </a:r>
            <a:r>
              <a:rPr i="1"/>
              <a:t>n</a:t>
            </a:r>
            <a:r>
              <a:t>-1)!,  where 1! = 1</a:t>
            </a:r>
          </a:p>
          <a:p>
            <a:pPr algn="l"/>
          </a:p>
          <a:p>
            <a:pPr algn="l">
              <a:defRPr b="1" sz="6400">
                <a:latin typeface="Helvetica Neue"/>
                <a:ea typeface="Helvetica Neue"/>
                <a:cs typeface="Helvetica Neue"/>
                <a:sym typeface="Helvetica Neue"/>
              </a:defRPr>
            </a:pPr>
            <a:r>
              <a:t>4! </a:t>
            </a:r>
          </a:p>
          <a:p>
            <a:pPr algn="l">
              <a:defRPr b="1" sz="6400">
                <a:latin typeface="Helvetica Neue"/>
                <a:ea typeface="Helvetica Neue"/>
                <a:cs typeface="Helvetica Neue"/>
                <a:sym typeface="Helvetica Neue"/>
              </a:defRPr>
            </a:pPr>
            <a:r>
              <a:t>= 4 * 3! </a:t>
            </a:r>
          </a:p>
          <a:p>
            <a:pPr algn="l">
              <a:defRPr b="1" sz="6400">
                <a:latin typeface="Helvetica Neue"/>
                <a:ea typeface="Helvetica Neue"/>
                <a:cs typeface="Helvetica Neue"/>
                <a:sym typeface="Helvetica Neue"/>
              </a:defRPr>
            </a:pPr>
            <a:r>
              <a:t>= 4 * 3 * 2! </a:t>
            </a:r>
          </a:p>
          <a:p>
            <a:pPr algn="l">
              <a:defRPr b="1" sz="6400">
                <a:latin typeface="Helvetica Neue"/>
                <a:ea typeface="Helvetica Neue"/>
                <a:cs typeface="Helvetica Neue"/>
                <a:sym typeface="Helvetica Neue"/>
              </a:defRPr>
            </a:pPr>
            <a:r>
              <a:t>= 3 * 2 * 1! </a:t>
            </a:r>
          </a:p>
          <a:p>
            <a:pPr algn="l">
              <a:defRPr b="1" sz="6400">
                <a:latin typeface="Helvetica Neue"/>
                <a:ea typeface="Helvetica Neue"/>
                <a:cs typeface="Helvetica Neue"/>
                <a:sym typeface="Helvetica Neue"/>
              </a:defRPr>
            </a:pPr>
            <a:r>
              <a:t>= 3 * 2 * 1 </a:t>
            </a:r>
          </a:p>
          <a:p>
            <a:pPr algn="l">
              <a:defRPr b="1" sz="6400">
                <a:latin typeface="Helvetica Neue"/>
                <a:ea typeface="Helvetica Neue"/>
                <a:cs typeface="Helvetica Neue"/>
                <a:sym typeface="Helvetica Neue"/>
              </a:defRPr>
            </a:pPr>
            <a:r>
              <a:t>= 24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0" name="More Recurs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Recursion!</a:t>
            </a:r>
          </a:p>
        </p:txBody>
      </p:sp>
      <p:sp>
        <p:nvSpPr>
          <p:cNvPr id="151" name="Let's write the factorial function recursively…"/>
          <p:cNvSpPr/>
          <p:nvPr/>
        </p:nvSpPr>
        <p:spPr>
          <a:xfrm>
            <a:off x="903694" y="1842482"/>
            <a:ext cx="22576612" cy="1853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pPr>
            <a:r>
              <a:t>Let's write the factorial function recursively</a:t>
            </a:r>
          </a:p>
          <a:p>
            <a:pPr lvl="1" algn="l">
              <a:defRPr sz="7100">
                <a:latin typeface="Times New Roman"/>
                <a:ea typeface="Times New Roman"/>
                <a:cs typeface="Times New Roman"/>
                <a:sym typeface="Times New Roman"/>
              </a:defRPr>
            </a:pPr>
            <a:r>
              <a:rPr i="1"/>
              <a:t>n</a:t>
            </a:r>
            <a:r>
              <a:t>! = </a:t>
            </a:r>
            <a:r>
              <a:rPr i="1"/>
              <a:t>n</a:t>
            </a:r>
            <a:r>
              <a:t> * (</a:t>
            </a:r>
            <a:r>
              <a:rPr i="1"/>
              <a:t>n</a:t>
            </a:r>
            <a:r>
              <a:t>-1)!,  where 1! = 1</a:t>
            </a:r>
          </a:p>
        </p:txBody>
      </p:sp>
      <p:sp>
        <p:nvSpPr>
          <p:cNvPr id="152" name="long factorial(long n) {…"/>
          <p:cNvSpPr/>
          <p:nvPr/>
        </p:nvSpPr>
        <p:spPr>
          <a:xfrm>
            <a:off x="736205" y="4425168"/>
            <a:ext cx="22041009" cy="7645401"/>
          </a:xfrm>
          <a:prstGeom prst="rect">
            <a:avLst/>
          </a:pr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878839">
              <a:tabLst>
                <a:tab pos="876300" algn="l"/>
              </a:tabLst>
              <a:defRPr sz="6400">
                <a:latin typeface="Menlo"/>
                <a:ea typeface="Menlo"/>
                <a:cs typeface="Menlo"/>
                <a:sym typeface="Menlo"/>
              </a:defRPr>
            </a:pPr>
            <a:r>
              <a:rPr>
                <a:solidFill>
                  <a:srgbClr val="C42275"/>
                </a:solidFill>
              </a:rPr>
              <a:t>long</a:t>
            </a:r>
            <a:r>
              <a:t> factorial(</a:t>
            </a:r>
            <a:r>
              <a:rPr>
                <a:solidFill>
                  <a:srgbClr val="C42275"/>
                </a:solidFill>
              </a:rPr>
              <a:t>long</a:t>
            </a:r>
            <a:r>
              <a:t> n) {</a:t>
            </a:r>
          </a:p>
          <a:p>
            <a:pPr algn="l" defTabSz="878839">
              <a:tabLst>
                <a:tab pos="876300" algn="l"/>
              </a:tabLst>
              <a:defRPr sz="6400">
                <a:solidFill>
                  <a:srgbClr val="1E9421"/>
                </a:solidFill>
                <a:latin typeface="Menlo"/>
                <a:ea typeface="Menlo"/>
                <a:cs typeface="Menlo"/>
                <a:sym typeface="Menlo"/>
              </a:defRPr>
            </a:pPr>
            <a:r>
              <a:rPr>
                <a:solidFill>
                  <a:srgbClr val="000000"/>
                </a:solidFill>
              </a:rPr>
              <a:t>   </a:t>
            </a: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4" name="More Recurs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Recursion!</a:t>
            </a:r>
          </a:p>
        </p:txBody>
      </p:sp>
      <p:sp>
        <p:nvSpPr>
          <p:cNvPr id="155" name="Let's write the factorial function recursively…"/>
          <p:cNvSpPr/>
          <p:nvPr/>
        </p:nvSpPr>
        <p:spPr>
          <a:xfrm>
            <a:off x="903694" y="1842482"/>
            <a:ext cx="22576612" cy="1853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pPr>
            <a:r>
              <a:t>Let's write the factorial function recursively</a:t>
            </a:r>
          </a:p>
          <a:p>
            <a:pPr lvl="1" algn="l">
              <a:defRPr sz="7100">
                <a:latin typeface="Times New Roman"/>
                <a:ea typeface="Times New Roman"/>
                <a:cs typeface="Times New Roman"/>
                <a:sym typeface="Times New Roman"/>
              </a:defRPr>
            </a:pPr>
            <a:r>
              <a:rPr i="1"/>
              <a:t>n</a:t>
            </a:r>
            <a:r>
              <a:t>! = </a:t>
            </a:r>
            <a:r>
              <a:rPr i="1"/>
              <a:t>n</a:t>
            </a:r>
            <a:r>
              <a:t> * (</a:t>
            </a:r>
            <a:r>
              <a:rPr i="1"/>
              <a:t>n</a:t>
            </a:r>
            <a:r>
              <a:t>-1)!,  where 1! = 1</a:t>
            </a:r>
          </a:p>
        </p:txBody>
      </p:sp>
      <p:sp>
        <p:nvSpPr>
          <p:cNvPr id="156" name="long factorial(long n) {…"/>
          <p:cNvSpPr/>
          <p:nvPr/>
        </p:nvSpPr>
        <p:spPr>
          <a:xfrm>
            <a:off x="736205" y="4425168"/>
            <a:ext cx="22041009" cy="7645401"/>
          </a:xfrm>
          <a:prstGeom prst="rect">
            <a:avLst/>
          </a:pr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878839">
              <a:tabLst>
                <a:tab pos="876300" algn="l"/>
              </a:tabLst>
              <a:defRPr sz="6400">
                <a:latin typeface="Menlo"/>
                <a:ea typeface="Menlo"/>
                <a:cs typeface="Menlo"/>
                <a:sym typeface="Menlo"/>
              </a:defRPr>
            </a:pPr>
            <a:r>
              <a:rPr>
                <a:solidFill>
                  <a:srgbClr val="C42275"/>
                </a:solidFill>
              </a:rPr>
              <a:t>long</a:t>
            </a:r>
            <a:r>
              <a:t> factorial(</a:t>
            </a:r>
            <a:r>
              <a:rPr>
                <a:solidFill>
                  <a:srgbClr val="C42275"/>
                </a:solidFill>
              </a:rPr>
              <a:t>long</a:t>
            </a:r>
            <a:r>
              <a:t> n) {</a:t>
            </a:r>
          </a:p>
          <a:p>
            <a:pPr algn="l" defTabSz="878839">
              <a:tabLst>
                <a:tab pos="876300" algn="l"/>
              </a:tabLst>
              <a:defRPr sz="6400">
                <a:solidFill>
                  <a:srgbClr val="1E9421"/>
                </a:solidFill>
                <a:latin typeface="Menlo"/>
                <a:ea typeface="Menlo"/>
                <a:cs typeface="Menlo"/>
                <a:sym typeface="Menlo"/>
              </a:defRPr>
            </a:pPr>
            <a:r>
              <a:rPr>
                <a:solidFill>
                  <a:srgbClr val="000000"/>
                </a:solidFill>
              </a:rPr>
              <a:t>    </a:t>
            </a:r>
            <a:r>
              <a:t>// base case</a:t>
            </a:r>
            <a:endParaRPr>
              <a:solidFill>
                <a:srgbClr val="000000"/>
              </a:solidFill>
            </a:endParaRPr>
          </a:p>
          <a:p>
            <a:pPr algn="l" defTabSz="878839">
              <a:tabLst>
                <a:tab pos="876300" algn="l"/>
              </a:tabLst>
              <a:defRPr sz="6400">
                <a:latin typeface="Menlo"/>
                <a:ea typeface="Menlo"/>
                <a:cs typeface="Menlo"/>
                <a:sym typeface="Menlo"/>
              </a:defRPr>
            </a:pPr>
            <a:r>
              <a:t>    </a:t>
            </a:r>
            <a:r>
              <a:rPr>
                <a:solidFill>
                  <a:srgbClr val="C42275"/>
                </a:solidFill>
              </a:rPr>
              <a:t>if</a:t>
            </a:r>
            <a:r>
              <a:t> (n == </a:t>
            </a:r>
            <a:r>
              <a:rPr>
                <a:solidFill>
                  <a:srgbClr val="0435FF"/>
                </a:solidFill>
              </a:rPr>
              <a:t>1</a:t>
            </a:r>
            <a:r>
              <a:t>) {</a:t>
            </a:r>
          </a:p>
          <a:p>
            <a:pPr algn="l" defTabSz="878839">
              <a:tabLst>
                <a:tab pos="876300" algn="l"/>
              </a:tabLst>
              <a:defRPr sz="6400">
                <a:latin typeface="Menlo"/>
                <a:ea typeface="Menlo"/>
                <a:cs typeface="Menlo"/>
                <a:sym typeface="Menlo"/>
              </a:defRPr>
            </a:pPr>
            <a:r>
              <a:t>        </a:t>
            </a:r>
            <a:r>
              <a:rPr>
                <a:solidFill>
                  <a:srgbClr val="C42275"/>
                </a:solidFill>
              </a:rPr>
              <a:t>return</a:t>
            </a:r>
            <a:r>
              <a:t> </a:t>
            </a:r>
            <a:r>
              <a:rPr>
                <a:solidFill>
                  <a:srgbClr val="0435FF"/>
                </a:solidFill>
              </a:rPr>
              <a:t>1</a:t>
            </a:r>
            <a:r>
              <a:t>;</a:t>
            </a:r>
          </a:p>
          <a:p>
            <a:pPr algn="l" defTabSz="878839">
              <a:tabLst>
                <a:tab pos="876300" algn="l"/>
              </a:tabLst>
              <a:defRPr sz="6400">
                <a:latin typeface="Menlo"/>
                <a:ea typeface="Menlo"/>
                <a:cs typeface="Menlo"/>
                <a:sym typeface="Menlo"/>
              </a:defRPr>
            </a:pPr>
            <a:r>
              <a:t>    }</a:t>
            </a:r>
          </a:p>
          <a:p>
            <a:pPr algn="l" defTabSz="878839">
              <a:tabLst>
                <a:tab pos="876300" algn="l"/>
              </a:tabLst>
              <a:defRPr sz="6400">
                <a:solidFill>
                  <a:srgbClr val="1E9421"/>
                </a:solidFill>
                <a:latin typeface="Menlo"/>
                <a:ea typeface="Menlo"/>
                <a:cs typeface="Menlo"/>
                <a:sym typeface="Menlo"/>
              </a:defRPr>
            </a:pPr>
            <a:r>
              <a:rPr>
                <a:solidFill>
                  <a:srgbClr val="000000"/>
                </a:solidFill>
              </a:rPr>
              <a:t>    </a:t>
            </a:r>
            <a:r>
              <a:t>// recursive case</a:t>
            </a:r>
            <a:endParaRPr>
              <a:solidFill>
                <a:srgbClr val="000000"/>
              </a:solidFill>
            </a:endParaRPr>
          </a:p>
          <a:p>
            <a:pPr algn="l" defTabSz="878839">
              <a:tabLst>
                <a:tab pos="876300" algn="l"/>
              </a:tabLst>
              <a:defRPr sz="6400">
                <a:solidFill>
                  <a:srgbClr val="294C50"/>
                </a:solidFill>
                <a:latin typeface="Menlo"/>
                <a:ea typeface="Menlo"/>
                <a:cs typeface="Menlo"/>
                <a:sym typeface="Menlo"/>
              </a:defRPr>
            </a:pPr>
            <a:r>
              <a:rPr>
                <a:solidFill>
                  <a:srgbClr val="000000"/>
                </a:solidFill>
              </a:rPr>
              <a:t>    </a:t>
            </a:r>
            <a:r>
              <a:rPr>
                <a:solidFill>
                  <a:srgbClr val="C42275"/>
                </a:solidFill>
              </a:rPr>
              <a:t>return</a:t>
            </a:r>
            <a:r>
              <a:rPr>
                <a:solidFill>
                  <a:srgbClr val="000000"/>
                </a:solidFill>
              </a:rPr>
              <a:t> n * </a:t>
            </a:r>
            <a:r>
              <a:t>factorial</a:t>
            </a:r>
            <a:r>
              <a:rPr>
                <a:solidFill>
                  <a:srgbClr val="000000"/>
                </a:solidFill>
              </a:rPr>
              <a:t>(n-</a:t>
            </a:r>
            <a:r>
              <a:rPr>
                <a:solidFill>
                  <a:srgbClr val="0435FF"/>
                </a:solidFill>
              </a:rPr>
              <a:t>1</a:t>
            </a:r>
            <a:r>
              <a:rPr>
                <a:solidFill>
                  <a:srgbClr val="000000"/>
                </a:solidFill>
              </a:rPr>
              <a:t>);</a:t>
            </a:r>
            <a:endParaRPr>
              <a:solidFill>
                <a:srgbClr val="000000"/>
              </a:solidFill>
            </a:endParaRPr>
          </a:p>
          <a:p>
            <a:pPr algn="l" defTabSz="878839">
              <a:tabLst>
                <a:tab pos="876300" algn="l"/>
              </a:tabLst>
              <a:defRPr sz="64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8" name="More Recurs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Recursion!</a:t>
            </a:r>
          </a:p>
        </p:txBody>
      </p:sp>
      <p:sp>
        <p:nvSpPr>
          <p:cNvPr id="159" name="But wait...we could have just written this iteratively, using a loop!…"/>
          <p:cNvSpPr/>
          <p:nvPr/>
        </p:nvSpPr>
        <p:spPr>
          <a:xfrm>
            <a:off x="903694" y="1842482"/>
            <a:ext cx="22576612" cy="1853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pPr>
            <a:r>
              <a:t>But wait...we could have just written this iteratively, using a loop!</a:t>
            </a:r>
          </a:p>
          <a:p>
            <a:pPr lvl="1" algn="l">
              <a:defRPr sz="7100">
                <a:latin typeface="Times New Roman"/>
                <a:ea typeface="Times New Roman"/>
                <a:cs typeface="Times New Roman"/>
                <a:sym typeface="Times New Roman"/>
              </a:defRPr>
            </a:pPr>
            <a:r>
              <a:rPr i="1"/>
              <a:t>n</a:t>
            </a:r>
            <a:r>
              <a:t>! = </a:t>
            </a:r>
            <a:r>
              <a:rPr i="1"/>
              <a:t>n</a:t>
            </a:r>
            <a:r>
              <a:t> * (</a:t>
            </a:r>
            <a:r>
              <a:rPr i="1"/>
              <a:t>n</a:t>
            </a:r>
            <a:r>
              <a:t>-1)!,  where 1! = 1</a:t>
            </a:r>
          </a:p>
        </p:txBody>
      </p:sp>
      <p:sp>
        <p:nvSpPr>
          <p:cNvPr id="160" name="long factorial(long n) {…"/>
          <p:cNvSpPr/>
          <p:nvPr/>
        </p:nvSpPr>
        <p:spPr>
          <a:xfrm>
            <a:off x="736205" y="4425168"/>
            <a:ext cx="22041009" cy="7645401"/>
          </a:xfrm>
          <a:prstGeom prst="rect">
            <a:avLst/>
          </a:pr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878839">
              <a:tabLst>
                <a:tab pos="876300" algn="l"/>
              </a:tabLst>
              <a:defRPr sz="6400">
                <a:latin typeface="Menlo"/>
                <a:ea typeface="Menlo"/>
                <a:cs typeface="Menlo"/>
                <a:sym typeface="Menlo"/>
              </a:defRPr>
            </a:pPr>
            <a:r>
              <a:rPr>
                <a:solidFill>
                  <a:srgbClr val="C42275"/>
                </a:solidFill>
              </a:rPr>
              <a:t>long</a:t>
            </a:r>
            <a:r>
              <a:t> factorial(</a:t>
            </a:r>
            <a:r>
              <a:rPr>
                <a:solidFill>
                  <a:srgbClr val="C42275"/>
                </a:solidFill>
              </a:rPr>
              <a:t>long</a:t>
            </a:r>
            <a:r>
              <a:t> n) {</a:t>
            </a:r>
          </a:p>
          <a:p>
            <a:pPr algn="l" defTabSz="878839">
              <a:tabLst>
                <a:tab pos="876300" algn="l"/>
              </a:tabLst>
              <a:defRPr sz="6400">
                <a:solidFill>
                  <a:srgbClr val="1E9421"/>
                </a:solidFill>
                <a:latin typeface="Menlo"/>
                <a:ea typeface="Menlo"/>
                <a:cs typeface="Menlo"/>
                <a:sym typeface="Menlo"/>
              </a:defRPr>
            </a:pPr>
            <a:r>
              <a:rPr>
                <a:solidFill>
                  <a:srgbClr val="000000"/>
                </a:solidFill>
              </a:rPr>
              <a:t>    </a:t>
            </a: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solidFill>
                  <a:srgbClr val="1E9421"/>
                </a:solidFill>
                <a:latin typeface="Menlo"/>
                <a:ea typeface="Menlo"/>
                <a:cs typeface="Menlo"/>
                <a:sym typeface="Menlo"/>
              </a:defRPr>
            </a:pPr>
            <a:endParaRPr>
              <a:solidFill>
                <a:srgbClr val="000000"/>
              </a:solidFill>
            </a:endParaRPr>
          </a:p>
          <a:p>
            <a:pPr algn="l" defTabSz="878839">
              <a:tabLst>
                <a:tab pos="876300" algn="l"/>
              </a:tabLst>
              <a:defRPr sz="64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2" name="More Recurs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Recursion!</a:t>
            </a:r>
          </a:p>
        </p:txBody>
      </p:sp>
      <p:sp>
        <p:nvSpPr>
          <p:cNvPr id="163" name="But wait...we could have just written this iteratively, using a loop!…"/>
          <p:cNvSpPr/>
          <p:nvPr/>
        </p:nvSpPr>
        <p:spPr>
          <a:xfrm>
            <a:off x="903694" y="1842482"/>
            <a:ext cx="22576612" cy="1853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pPr>
            <a:r>
              <a:t>But wait...we could have just written this iteratively, using a loop!</a:t>
            </a:r>
          </a:p>
          <a:p>
            <a:pPr lvl="1" algn="l">
              <a:defRPr sz="7100">
                <a:latin typeface="Times New Roman"/>
                <a:ea typeface="Times New Roman"/>
                <a:cs typeface="Times New Roman"/>
                <a:sym typeface="Times New Roman"/>
              </a:defRPr>
            </a:pPr>
            <a:r>
              <a:rPr i="1"/>
              <a:t>n</a:t>
            </a:r>
            <a:r>
              <a:t>! = </a:t>
            </a:r>
            <a:r>
              <a:rPr i="1"/>
              <a:t>n</a:t>
            </a:r>
            <a:r>
              <a:t> * (</a:t>
            </a:r>
            <a:r>
              <a:rPr i="1"/>
              <a:t>n</a:t>
            </a:r>
            <a:r>
              <a:t>-1)!,  where 1! = 1</a:t>
            </a:r>
          </a:p>
        </p:txBody>
      </p:sp>
      <p:sp>
        <p:nvSpPr>
          <p:cNvPr id="164" name="long factorial(long n) {…"/>
          <p:cNvSpPr/>
          <p:nvPr/>
        </p:nvSpPr>
        <p:spPr>
          <a:xfrm>
            <a:off x="736205" y="4425168"/>
            <a:ext cx="22041009" cy="7645401"/>
          </a:xfrm>
          <a:prstGeom prst="rect">
            <a:avLst/>
          </a:pr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878839">
              <a:tabLst>
                <a:tab pos="876300" algn="l"/>
              </a:tabLst>
              <a:defRPr sz="6400">
                <a:latin typeface="Menlo"/>
                <a:ea typeface="Menlo"/>
                <a:cs typeface="Menlo"/>
                <a:sym typeface="Menlo"/>
              </a:defRPr>
            </a:pPr>
            <a:r>
              <a:rPr>
                <a:solidFill>
                  <a:srgbClr val="C42275"/>
                </a:solidFill>
              </a:rPr>
              <a:t>long</a:t>
            </a:r>
            <a:r>
              <a:t> factorial(</a:t>
            </a:r>
            <a:r>
              <a:rPr>
                <a:solidFill>
                  <a:srgbClr val="C42275"/>
                </a:solidFill>
              </a:rPr>
              <a:t>long</a:t>
            </a:r>
            <a:r>
              <a:t> n) {</a:t>
            </a:r>
          </a:p>
          <a:p>
            <a:pPr algn="l" defTabSz="878839">
              <a:tabLst>
                <a:tab pos="876300" algn="l"/>
              </a:tabLst>
              <a:defRPr sz="6400">
                <a:solidFill>
                  <a:srgbClr val="1E9421"/>
                </a:solidFill>
                <a:latin typeface="Menlo"/>
                <a:ea typeface="Menlo"/>
                <a:cs typeface="Menlo"/>
                <a:sym typeface="Menlo"/>
              </a:defRPr>
            </a:pPr>
            <a:r>
              <a:rPr>
                <a:solidFill>
                  <a:srgbClr val="000000"/>
                </a:solidFill>
              </a:rPr>
              <a:t>  </a:t>
            </a:r>
            <a:r>
              <a:rPr>
                <a:solidFill>
                  <a:srgbClr val="C42275"/>
                </a:solidFill>
              </a:rPr>
              <a:t>long</a:t>
            </a:r>
            <a:r>
              <a:t> answer = </a:t>
            </a:r>
            <a:r>
              <a:rPr>
                <a:solidFill>
                  <a:srgbClr val="0435FF"/>
                </a:solidFill>
              </a:rPr>
              <a:t>1</a:t>
            </a:r>
            <a:r>
              <a:t>;</a:t>
            </a:r>
          </a:p>
          <a:p>
            <a:pPr algn="l" defTabSz="878839">
              <a:tabLst>
                <a:tab pos="876300" algn="l"/>
              </a:tabLst>
              <a:defRPr sz="2800">
                <a:latin typeface="Menlo"/>
                <a:ea typeface="Menlo"/>
                <a:cs typeface="Menlo"/>
                <a:sym typeface="Menlo"/>
              </a:defRPr>
            </a:pPr>
            <a:r>
              <a:t>   </a:t>
            </a:r>
            <a:r>
              <a:rPr sz="6400"/>
              <a:t> </a:t>
            </a:r>
            <a:r>
              <a:rPr sz="6400">
                <a:solidFill>
                  <a:srgbClr val="C42275"/>
                </a:solidFill>
              </a:rPr>
              <a:t>while</a:t>
            </a:r>
            <a:r>
              <a:rPr sz="6400"/>
              <a:t> (n &gt; </a:t>
            </a:r>
            <a:r>
              <a:rPr sz="6400">
                <a:solidFill>
                  <a:srgbClr val="0435FF"/>
                </a:solidFill>
              </a:rPr>
              <a:t>1</a:t>
            </a:r>
            <a:r>
              <a:rPr sz="6400"/>
              <a:t>) {</a:t>
            </a:r>
            <a:endParaRPr sz="6400"/>
          </a:p>
          <a:p>
            <a:pPr algn="l" defTabSz="878839">
              <a:tabLst>
                <a:tab pos="876300" algn="l"/>
              </a:tabLst>
              <a:defRPr sz="6400">
                <a:latin typeface="Menlo"/>
                <a:ea typeface="Menlo"/>
                <a:cs typeface="Menlo"/>
                <a:sym typeface="Menlo"/>
              </a:defRPr>
            </a:pPr>
            <a:r>
              <a:t>        answer *= n;</a:t>
            </a:r>
          </a:p>
          <a:p>
            <a:pPr algn="l" defTabSz="878839">
              <a:tabLst>
                <a:tab pos="876300" algn="l"/>
              </a:tabLst>
              <a:defRPr sz="6400">
                <a:latin typeface="Menlo"/>
                <a:ea typeface="Menlo"/>
                <a:cs typeface="Menlo"/>
                <a:sym typeface="Menlo"/>
              </a:defRPr>
            </a:pPr>
            <a:r>
              <a:t>        n--;</a:t>
            </a:r>
          </a:p>
          <a:p>
            <a:pPr algn="l" defTabSz="878839">
              <a:tabLst>
                <a:tab pos="876300" algn="l"/>
              </a:tabLst>
              <a:defRPr sz="6400">
                <a:latin typeface="Menlo"/>
                <a:ea typeface="Menlo"/>
                <a:cs typeface="Menlo"/>
                <a:sym typeface="Menlo"/>
              </a:defRPr>
            </a:pPr>
            <a:r>
              <a:t>    }</a:t>
            </a:r>
          </a:p>
          <a:p>
            <a:pPr algn="l" defTabSz="878839">
              <a:tabLst>
                <a:tab pos="876300" algn="l"/>
              </a:tabLst>
              <a:defRPr sz="6400">
                <a:latin typeface="Menlo"/>
                <a:ea typeface="Menlo"/>
                <a:cs typeface="Menlo"/>
                <a:sym typeface="Menlo"/>
              </a:defRPr>
            </a:pPr>
            <a:r>
              <a:t>    </a:t>
            </a:r>
            <a:r>
              <a:rPr>
                <a:solidFill>
                  <a:srgbClr val="C42275"/>
                </a:solidFill>
              </a:rPr>
              <a:t>return</a:t>
            </a:r>
            <a:r>
              <a:t> answer;</a:t>
            </a:r>
          </a:p>
          <a:p>
            <a:pPr algn="l" defTabSz="878839">
              <a:tabLst>
                <a:tab pos="876300" algn="l"/>
              </a:tabLst>
              <a:defRPr sz="64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More Recursion!"/>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More Recursion!</a:t>
            </a:r>
          </a:p>
        </p:txBody>
      </p:sp>
      <p:sp>
        <p:nvSpPr>
          <p:cNvPr id="167" name="These relatively easy recursive problems may have beautiful solutions, but there isn't anything special about solving the problem recursively.…"/>
          <p:cNvSpPr/>
          <p:nvPr/>
        </p:nvSpPr>
        <p:spPr>
          <a:xfrm>
            <a:off x="903694" y="2442792"/>
            <a:ext cx="22576612" cy="84233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228600" indent="-228600" algn="l">
              <a:buSzPct val="100000"/>
              <a:buChar char="•"/>
              <a:defRPr sz="6000"/>
            </a:pPr>
            <a:r>
              <a:t>These relatively easy recursive problems may have beautiful solutions, but there isn't anything special about solving the problem recursively.</a:t>
            </a:r>
          </a:p>
          <a:p>
            <a:pPr marL="228600" indent="-228600" algn="l">
              <a:buSzPct val="100000"/>
              <a:buChar char="•"/>
              <a:defRPr sz="6000"/>
            </a:pPr>
          </a:p>
          <a:p>
            <a:pPr marL="228600" indent="-228600" algn="l">
              <a:buSzPct val="100000"/>
              <a:buChar char="•"/>
              <a:defRPr sz="6000"/>
            </a:pPr>
            <a:r>
              <a:t>Today, we will discuss problems that deal with "iterative </a:t>
            </a:r>
            <a:r>
              <a:rPr i="1">
                <a:latin typeface="Helvetica Neue"/>
                <a:ea typeface="Helvetica Neue"/>
                <a:cs typeface="Helvetica Neue"/>
                <a:sym typeface="Helvetica Neue"/>
              </a:rPr>
              <a:t>branching</a:t>
            </a:r>
            <a:r>
              <a:t>" -- and it is these problems that demonstrate the power of a recursive solution.</a:t>
            </a:r>
          </a:p>
          <a:p>
            <a:pPr marL="228600" indent="-228600" algn="l">
              <a:buSzPct val="100000"/>
              <a:buChar char="•"/>
              <a:defRPr sz="6000"/>
            </a:pPr>
          </a:p>
          <a:p>
            <a:pPr marL="228600" indent="-228600" algn="l">
              <a:buSzPct val="100000"/>
              <a:buChar char="•"/>
              <a:defRPr sz="6000"/>
            </a:pPr>
            <a:r>
              <a:t>Let's go!</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 name="Recursion and Decision Tre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Recursion and Decision Trees</a:t>
            </a:r>
          </a:p>
        </p:txBody>
      </p:sp>
      <p:sp>
        <p:nvSpPr>
          <p:cNvPr id="170" name="The following is a graphical depiction of the files in a folder on my computer:"/>
          <p:cNvSpPr/>
          <p:nvPr/>
        </p:nvSpPr>
        <p:spPr>
          <a:xfrm>
            <a:off x="903694" y="2223281"/>
            <a:ext cx="225766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The following is a graphical depiction of the files in a folder on my computer:</a:t>
            </a:r>
          </a:p>
        </p:txBody>
      </p:sp>
      <p:sp>
        <p:nvSpPr>
          <p:cNvPr id="171" name="The top-level folder is called &quot;ExampleFolder&quot;, and it has three children folders, called &quot;child1&quot;, &quot;child2&quot;, and &quot;child3&quot;.…"/>
          <p:cNvSpPr/>
          <p:nvPr/>
        </p:nvSpPr>
        <p:spPr>
          <a:xfrm>
            <a:off x="10587417" y="4116957"/>
            <a:ext cx="12558289" cy="77793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pPr>
            <a:r>
              <a:t>The top-level folder is called "</a:t>
            </a:r>
            <a:r>
              <a:rPr b="1">
                <a:latin typeface="Helvetica Neue"/>
                <a:ea typeface="Helvetica Neue"/>
                <a:cs typeface="Helvetica Neue"/>
                <a:sym typeface="Helvetica Neue"/>
              </a:rPr>
              <a:t>ExampleFolder</a:t>
            </a:r>
            <a:r>
              <a:t>", and it has three children folders, called "</a:t>
            </a:r>
            <a:r>
              <a:rPr b="1">
                <a:latin typeface="Helvetica Neue"/>
                <a:ea typeface="Helvetica Neue"/>
                <a:cs typeface="Helvetica Neue"/>
                <a:sym typeface="Helvetica Neue"/>
              </a:rPr>
              <a:t>child1</a:t>
            </a:r>
            <a:r>
              <a:t>", "</a:t>
            </a:r>
            <a:r>
              <a:rPr b="1">
                <a:latin typeface="Helvetica Neue"/>
                <a:ea typeface="Helvetica Neue"/>
                <a:cs typeface="Helvetica Neue"/>
                <a:sym typeface="Helvetica Neue"/>
              </a:rPr>
              <a:t>child2</a:t>
            </a:r>
            <a:r>
              <a:t>", and "</a:t>
            </a:r>
            <a:r>
              <a:rPr b="1">
                <a:latin typeface="Helvetica Neue"/>
                <a:ea typeface="Helvetica Neue"/>
                <a:cs typeface="Helvetica Neue"/>
                <a:sym typeface="Helvetica Neue"/>
              </a:rPr>
              <a:t>child3</a:t>
            </a:r>
            <a:r>
              <a:t>".</a:t>
            </a:r>
          </a:p>
          <a:p>
            <a:pPr marL="228600" indent="-228600" algn="l">
              <a:buSzPct val="100000"/>
              <a:buChar char="•"/>
            </a:pPr>
          </a:p>
          <a:p>
            <a:pPr marL="228600" indent="-228600" algn="l">
              <a:buSzPct val="100000"/>
              <a:buChar char="•"/>
            </a:pPr>
            <a:r>
              <a:rPr b="1">
                <a:latin typeface="Helvetica Neue"/>
                <a:ea typeface="Helvetica Neue"/>
                <a:cs typeface="Helvetica Neue"/>
                <a:sym typeface="Helvetica Neue"/>
              </a:rPr>
              <a:t>child1</a:t>
            </a:r>
            <a:r>
              <a:t> has two files, "</a:t>
            </a:r>
            <a:r>
              <a:rPr b="1">
                <a:latin typeface="Helvetica Neue"/>
                <a:ea typeface="Helvetica Neue"/>
                <a:cs typeface="Helvetica Neue"/>
                <a:sym typeface="Helvetica Neue"/>
              </a:rPr>
              <a:t>i_dont_wanna_grow_up.doc</a:t>
            </a:r>
            <a:r>
              <a:t>" and "</a:t>
            </a:r>
            <a:r>
              <a:rPr b="1">
                <a:latin typeface="Helvetica Neue"/>
                <a:ea typeface="Helvetica Neue"/>
                <a:cs typeface="Helvetica Neue"/>
                <a:sym typeface="Helvetica Neue"/>
              </a:rPr>
              <a:t>kid_stuff.txt</a:t>
            </a:r>
            <a:r>
              <a:t>"</a:t>
            </a:r>
          </a:p>
          <a:p>
            <a:pPr marL="228600" indent="-228600" algn="l">
              <a:buSzPct val="100000"/>
              <a:buChar char="•"/>
            </a:pPr>
          </a:p>
          <a:p>
            <a:pPr marL="228600" indent="-228600" algn="l">
              <a:buSzPct val="100000"/>
              <a:buChar char="•"/>
            </a:pPr>
            <a:r>
              <a:t>etc. </a:t>
            </a:r>
          </a:p>
        </p:txBody>
      </p:sp>
      <p:pic>
        <p:nvPicPr>
          <p:cNvPr id="172" name="pasted-image.png" descr="pasted-image.png"/>
          <p:cNvPicPr>
            <a:picLocks noChangeAspect="1"/>
          </p:cNvPicPr>
          <p:nvPr/>
        </p:nvPicPr>
        <p:blipFill>
          <a:blip r:embed="rId2">
            <a:extLst/>
          </a:blip>
          <a:stretch>
            <a:fillRect/>
          </a:stretch>
        </p:blipFill>
        <p:spPr>
          <a:xfrm>
            <a:off x="823702" y="3729607"/>
            <a:ext cx="9351237" cy="8554082"/>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4" name="Recursion and Decision Tre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Recursion and Decision Trees</a:t>
            </a:r>
          </a:p>
        </p:txBody>
      </p:sp>
      <p:sp>
        <p:nvSpPr>
          <p:cNvPr id="175" name="Let's re-draw that structure a bit, into a &quot;tree&quot; format."/>
          <p:cNvSpPr/>
          <p:nvPr/>
        </p:nvSpPr>
        <p:spPr>
          <a:xfrm>
            <a:off x="903694" y="2223281"/>
            <a:ext cx="225766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Let's re-draw that structure a bit, into a "tree" format.</a:t>
            </a:r>
          </a:p>
        </p:txBody>
      </p:sp>
      <p:pic>
        <p:nvPicPr>
          <p:cNvPr id="176" name="pasted-image.tiff" descr="pasted-image.tiff"/>
          <p:cNvPicPr>
            <a:picLocks noChangeAspect="1"/>
          </p:cNvPicPr>
          <p:nvPr/>
        </p:nvPicPr>
        <p:blipFill>
          <a:blip r:embed="rId2">
            <a:extLst/>
          </a:blip>
          <a:stretch>
            <a:fillRect/>
          </a:stretch>
        </p:blipFill>
        <p:spPr>
          <a:xfrm>
            <a:off x="1874964" y="3491988"/>
            <a:ext cx="20634072" cy="9235351"/>
          </a:xfrm>
          <a:prstGeom prst="rect">
            <a:avLst/>
          </a:prstGeom>
          <a:ln w="12700">
            <a:miter lim="400000"/>
          </a:ln>
        </p:spPr>
      </p:pic>
      <p:sp>
        <p:nvSpPr>
          <p:cNvPr id="177" name="Line"/>
          <p:cNvSpPr/>
          <p:nvPr/>
        </p:nvSpPr>
        <p:spPr>
          <a:xfrm flipH="1">
            <a:off x="5664787" y="4380801"/>
            <a:ext cx="6808643" cy="1460788"/>
          </a:xfrm>
          <a:prstGeom prst="line">
            <a:avLst/>
          </a:prstGeom>
          <a:ln w="50800">
            <a:solidFill>
              <a:srgbClr val="7F0325"/>
            </a:solidFill>
            <a:miter lim="400000"/>
            <a:tailEnd type="triangle"/>
          </a:ln>
        </p:spPr>
        <p:txBody>
          <a:bodyPr lIns="50800" tIns="50800" rIns="50800" bIns="50800" anchor="ctr"/>
          <a:lstStyle/>
          <a:p>
            <a:pPr/>
          </a:p>
        </p:txBody>
      </p:sp>
      <p:sp>
        <p:nvSpPr>
          <p:cNvPr id="178" name="Line"/>
          <p:cNvSpPr/>
          <p:nvPr/>
        </p:nvSpPr>
        <p:spPr>
          <a:xfrm>
            <a:off x="12796320" y="4352018"/>
            <a:ext cx="68756" cy="1434073"/>
          </a:xfrm>
          <a:prstGeom prst="line">
            <a:avLst/>
          </a:prstGeom>
          <a:ln w="50800">
            <a:solidFill>
              <a:srgbClr val="7F0325"/>
            </a:solidFill>
            <a:miter lim="400000"/>
            <a:tailEnd type="triangle"/>
          </a:ln>
        </p:spPr>
        <p:txBody>
          <a:bodyPr lIns="50800" tIns="50800" rIns="50800" bIns="50800" anchor="ctr"/>
          <a:lstStyle/>
          <a:p>
            <a:pPr/>
          </a:p>
        </p:txBody>
      </p:sp>
      <p:sp>
        <p:nvSpPr>
          <p:cNvPr id="179" name="Line"/>
          <p:cNvSpPr/>
          <p:nvPr/>
        </p:nvSpPr>
        <p:spPr>
          <a:xfrm>
            <a:off x="13006970" y="4352019"/>
            <a:ext cx="4085431" cy="1501057"/>
          </a:xfrm>
          <a:prstGeom prst="line">
            <a:avLst/>
          </a:prstGeom>
          <a:ln w="50800">
            <a:solidFill>
              <a:srgbClr val="7F0325"/>
            </a:solidFill>
            <a:miter lim="400000"/>
            <a:tailEnd type="triangle"/>
          </a:ln>
        </p:spPr>
        <p:txBody>
          <a:bodyPr lIns="50800" tIns="50800" rIns="50800" bIns="50800" anchor="ctr"/>
          <a:lstStyle/>
          <a:p>
            <a:pPr/>
          </a:p>
        </p:txBody>
      </p:sp>
      <p:sp>
        <p:nvSpPr>
          <p:cNvPr id="180" name="Line"/>
          <p:cNvSpPr/>
          <p:nvPr/>
        </p:nvSpPr>
        <p:spPr>
          <a:xfrm flipH="1">
            <a:off x="3301727" y="6514259"/>
            <a:ext cx="1773299" cy="1286478"/>
          </a:xfrm>
          <a:prstGeom prst="line">
            <a:avLst/>
          </a:prstGeom>
          <a:ln w="50800">
            <a:solidFill>
              <a:srgbClr val="7F0325"/>
            </a:solidFill>
            <a:miter lim="400000"/>
            <a:tailEnd type="triangle"/>
          </a:ln>
        </p:spPr>
        <p:txBody>
          <a:bodyPr lIns="50800" tIns="50800" rIns="50800" bIns="50800" anchor="ctr"/>
          <a:lstStyle/>
          <a:p>
            <a:pPr/>
          </a:p>
        </p:txBody>
      </p:sp>
      <p:sp>
        <p:nvSpPr>
          <p:cNvPr id="181" name="Line"/>
          <p:cNvSpPr/>
          <p:nvPr/>
        </p:nvSpPr>
        <p:spPr>
          <a:xfrm>
            <a:off x="5350618" y="6543067"/>
            <a:ext cx="1952889" cy="1331409"/>
          </a:xfrm>
          <a:prstGeom prst="line">
            <a:avLst/>
          </a:prstGeom>
          <a:ln w="50800">
            <a:solidFill>
              <a:srgbClr val="7F0325"/>
            </a:solidFill>
            <a:miter lim="400000"/>
            <a:tailEnd type="triangle"/>
          </a:ln>
        </p:spPr>
        <p:txBody>
          <a:bodyPr lIns="50800" tIns="50800" rIns="50800" bIns="50800" anchor="ctr"/>
          <a:lstStyle/>
          <a:p>
            <a:pPr/>
          </a:p>
        </p:txBody>
      </p:sp>
      <p:sp>
        <p:nvSpPr>
          <p:cNvPr id="182" name="Line"/>
          <p:cNvSpPr/>
          <p:nvPr/>
        </p:nvSpPr>
        <p:spPr>
          <a:xfrm flipH="1">
            <a:off x="12865076" y="6683133"/>
            <a:ext cx="8524" cy="1232790"/>
          </a:xfrm>
          <a:prstGeom prst="line">
            <a:avLst/>
          </a:prstGeom>
          <a:ln w="50800">
            <a:solidFill>
              <a:srgbClr val="7F0325"/>
            </a:solidFill>
            <a:miter lim="400000"/>
            <a:tailEnd type="triangle"/>
          </a:ln>
        </p:spPr>
        <p:txBody>
          <a:bodyPr lIns="50800" tIns="50800" rIns="50800" bIns="50800" anchor="ctr"/>
          <a:lstStyle/>
          <a:p>
            <a:pPr/>
          </a:p>
        </p:txBody>
      </p:sp>
      <p:sp>
        <p:nvSpPr>
          <p:cNvPr id="183" name="Line"/>
          <p:cNvSpPr/>
          <p:nvPr/>
        </p:nvSpPr>
        <p:spPr>
          <a:xfrm>
            <a:off x="18249641" y="6601008"/>
            <a:ext cx="554564" cy="1374521"/>
          </a:xfrm>
          <a:prstGeom prst="line">
            <a:avLst/>
          </a:prstGeom>
          <a:ln w="50800">
            <a:solidFill>
              <a:srgbClr val="7F0325"/>
            </a:solidFill>
            <a:miter lim="400000"/>
            <a:tailEnd type="triangle"/>
          </a:ln>
        </p:spPr>
        <p:txBody>
          <a:bodyPr lIns="50800" tIns="50800" rIns="50800" bIns="50800" anchor="ctr"/>
          <a:lstStyle/>
          <a:p>
            <a:pPr/>
          </a:p>
        </p:txBody>
      </p:sp>
      <p:sp>
        <p:nvSpPr>
          <p:cNvPr id="184" name="Line"/>
          <p:cNvSpPr/>
          <p:nvPr/>
        </p:nvSpPr>
        <p:spPr>
          <a:xfrm flipH="1">
            <a:off x="11001220" y="8619381"/>
            <a:ext cx="1685692" cy="1401968"/>
          </a:xfrm>
          <a:prstGeom prst="line">
            <a:avLst/>
          </a:prstGeom>
          <a:ln w="50800">
            <a:solidFill>
              <a:srgbClr val="7F0325"/>
            </a:solidFill>
            <a:miter lim="400000"/>
            <a:tailEnd type="triangle"/>
          </a:ln>
        </p:spPr>
        <p:txBody>
          <a:bodyPr lIns="50800" tIns="50800" rIns="50800" bIns="50800" anchor="ctr"/>
          <a:lstStyle/>
          <a:p>
            <a:pPr/>
          </a:p>
        </p:txBody>
      </p:sp>
      <p:sp>
        <p:nvSpPr>
          <p:cNvPr id="185" name="Line"/>
          <p:cNvSpPr/>
          <p:nvPr/>
        </p:nvSpPr>
        <p:spPr>
          <a:xfrm>
            <a:off x="13338766" y="8677271"/>
            <a:ext cx="1379955" cy="1329102"/>
          </a:xfrm>
          <a:prstGeom prst="line">
            <a:avLst/>
          </a:prstGeom>
          <a:ln w="50800">
            <a:solidFill>
              <a:srgbClr val="7F0325"/>
            </a:solidFill>
            <a:miter lim="400000"/>
            <a:tailEnd type="triangle"/>
          </a:ln>
        </p:spPr>
        <p:txBody>
          <a:bodyPr lIns="50800" tIns="50800" rIns="50800" bIns="50800" anchor="ctr"/>
          <a:lstStyle/>
          <a:p>
            <a:pPr/>
          </a:p>
        </p:txBody>
      </p:sp>
      <p:sp>
        <p:nvSpPr>
          <p:cNvPr id="186" name="Line"/>
          <p:cNvSpPr/>
          <p:nvPr/>
        </p:nvSpPr>
        <p:spPr>
          <a:xfrm>
            <a:off x="15306067" y="10581836"/>
            <a:ext cx="3829416" cy="1425903"/>
          </a:xfrm>
          <a:prstGeom prst="line">
            <a:avLst/>
          </a:prstGeom>
          <a:ln w="50800">
            <a:solidFill>
              <a:srgbClr val="7F0325"/>
            </a:solidFill>
            <a:miter lim="400000"/>
            <a:tailEnd type="triangle"/>
          </a:ln>
        </p:spPr>
        <p:txBody>
          <a:bodyPr lIns="50800" tIns="50800" rIns="50800" bIns="50800" anchor="ctr"/>
          <a:lstStyle/>
          <a:p>
            <a:pPr/>
          </a:p>
        </p:txBody>
      </p:sp>
      <p:sp>
        <p:nvSpPr>
          <p:cNvPr id="187" name="Line"/>
          <p:cNvSpPr/>
          <p:nvPr/>
        </p:nvSpPr>
        <p:spPr>
          <a:xfrm>
            <a:off x="15131715" y="10578541"/>
            <a:ext cx="121528" cy="1143665"/>
          </a:xfrm>
          <a:prstGeom prst="line">
            <a:avLst/>
          </a:prstGeom>
          <a:ln w="50800">
            <a:solidFill>
              <a:srgbClr val="7F0325"/>
            </a:solidFill>
            <a:miter lim="400000"/>
            <a:tailEnd type="triangle"/>
          </a:ln>
        </p:spPr>
        <p:txBody>
          <a:bodyPr lIns="50800" tIns="50800" rIns="50800" bIns="50800" anchor="ctr"/>
          <a:lstStyle/>
          <a:p>
            <a:pPr/>
          </a:p>
        </p:txBody>
      </p:sp>
      <p:sp>
        <p:nvSpPr>
          <p:cNvPr id="188" name="Line"/>
          <p:cNvSpPr/>
          <p:nvPr/>
        </p:nvSpPr>
        <p:spPr>
          <a:xfrm flipH="1">
            <a:off x="12612110" y="10538241"/>
            <a:ext cx="2312005" cy="1313907"/>
          </a:xfrm>
          <a:prstGeom prst="line">
            <a:avLst/>
          </a:prstGeom>
          <a:ln w="50800">
            <a:solidFill>
              <a:srgbClr val="7F0325"/>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0" name="Recursion and Decision Tre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Recursion and Decision Trees</a:t>
            </a:r>
          </a:p>
        </p:txBody>
      </p:sp>
      <p:sp>
        <p:nvSpPr>
          <p:cNvPr id="191" name="If we flip it over...there is a root at the bottom and leaves where there are no more branches."/>
          <p:cNvSpPr/>
          <p:nvPr/>
        </p:nvSpPr>
        <p:spPr>
          <a:xfrm>
            <a:off x="17950339" y="1635770"/>
            <a:ext cx="5885480" cy="465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If we flip it over...there is a root at the bottom and leaves where there are no more branches.</a:t>
            </a:r>
          </a:p>
        </p:txBody>
      </p:sp>
      <p:pic>
        <p:nvPicPr>
          <p:cNvPr id="192" name="pasted-image.tiff" descr="pasted-image.tiff"/>
          <p:cNvPicPr>
            <a:picLocks noChangeAspect="1"/>
          </p:cNvPicPr>
          <p:nvPr/>
        </p:nvPicPr>
        <p:blipFill>
          <a:blip r:embed="rId2">
            <a:extLst/>
          </a:blip>
          <a:stretch>
            <a:fillRect/>
          </a:stretch>
        </p:blipFill>
        <p:spPr>
          <a:xfrm>
            <a:off x="2422737" y="3842375"/>
            <a:ext cx="20624801" cy="9232901"/>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4" name="Recursion and Decision Tre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Recursion and Decision Trees</a:t>
            </a:r>
          </a:p>
        </p:txBody>
      </p:sp>
      <p:sp>
        <p:nvSpPr>
          <p:cNvPr id="195" name="Flipped back, this is what we call a tree in computer science."/>
          <p:cNvSpPr/>
          <p:nvPr/>
        </p:nvSpPr>
        <p:spPr>
          <a:xfrm>
            <a:off x="18347678" y="1712231"/>
            <a:ext cx="5885479" cy="2369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Flipped back, this is what we call a tree in computer science.</a:t>
            </a:r>
          </a:p>
        </p:txBody>
      </p:sp>
      <p:pic>
        <p:nvPicPr>
          <p:cNvPr id="196" name="pasted-image.tiff" descr="pasted-image.tiff"/>
          <p:cNvPicPr>
            <a:picLocks noChangeAspect="1"/>
          </p:cNvPicPr>
          <p:nvPr/>
        </p:nvPicPr>
        <p:blipFill>
          <a:blip r:embed="rId2">
            <a:extLst/>
          </a:blip>
          <a:stretch>
            <a:fillRect/>
          </a:stretch>
        </p:blipFill>
        <p:spPr>
          <a:xfrm rot="10800000">
            <a:off x="1393635" y="2841859"/>
            <a:ext cx="20624801" cy="9232901"/>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8" name="A folder is just a recursive contain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 folder is just a recursive container!</a:t>
            </a:r>
          </a:p>
        </p:txBody>
      </p:sp>
      <p:sp>
        <p:nvSpPr>
          <p:cNvPr id="199" name="A folder is a tree!"/>
          <p:cNvSpPr/>
          <p:nvPr/>
        </p:nvSpPr>
        <p:spPr>
          <a:xfrm>
            <a:off x="903694" y="2223281"/>
            <a:ext cx="225766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A folder is a tree!</a:t>
            </a:r>
          </a:p>
        </p:txBody>
      </p:sp>
      <p:pic>
        <p:nvPicPr>
          <p:cNvPr id="200" name="pasted-image.tiff" descr="pasted-image.tiff"/>
          <p:cNvPicPr>
            <a:picLocks noChangeAspect="1"/>
          </p:cNvPicPr>
          <p:nvPr/>
        </p:nvPicPr>
        <p:blipFill>
          <a:blip r:embed="rId2">
            <a:extLst/>
          </a:blip>
          <a:stretch>
            <a:fillRect/>
          </a:stretch>
        </p:blipFill>
        <p:spPr>
          <a:xfrm>
            <a:off x="1874964" y="3491988"/>
            <a:ext cx="20634072" cy="9235351"/>
          </a:xfrm>
          <a:prstGeom prst="rect">
            <a:avLst/>
          </a:prstGeom>
          <a:ln w="12700">
            <a:miter lim="400000"/>
          </a:ln>
        </p:spPr>
      </p:pic>
      <p:sp>
        <p:nvSpPr>
          <p:cNvPr id="201" name="Line"/>
          <p:cNvSpPr/>
          <p:nvPr/>
        </p:nvSpPr>
        <p:spPr>
          <a:xfrm flipH="1">
            <a:off x="5664787" y="4380801"/>
            <a:ext cx="6808643" cy="1460788"/>
          </a:xfrm>
          <a:prstGeom prst="line">
            <a:avLst/>
          </a:prstGeom>
          <a:ln w="50800">
            <a:solidFill>
              <a:srgbClr val="7F0325"/>
            </a:solidFill>
            <a:miter lim="400000"/>
            <a:tailEnd type="triangle"/>
          </a:ln>
        </p:spPr>
        <p:txBody>
          <a:bodyPr lIns="50800" tIns="50800" rIns="50800" bIns="50800" anchor="ctr"/>
          <a:lstStyle/>
          <a:p>
            <a:pPr/>
          </a:p>
        </p:txBody>
      </p:sp>
      <p:sp>
        <p:nvSpPr>
          <p:cNvPr id="202" name="Line"/>
          <p:cNvSpPr/>
          <p:nvPr/>
        </p:nvSpPr>
        <p:spPr>
          <a:xfrm>
            <a:off x="12796320" y="4352018"/>
            <a:ext cx="68756" cy="1434073"/>
          </a:xfrm>
          <a:prstGeom prst="line">
            <a:avLst/>
          </a:prstGeom>
          <a:ln w="50800">
            <a:solidFill>
              <a:srgbClr val="7F0325"/>
            </a:solidFill>
            <a:miter lim="400000"/>
            <a:tailEnd type="triangle"/>
          </a:ln>
        </p:spPr>
        <p:txBody>
          <a:bodyPr lIns="50800" tIns="50800" rIns="50800" bIns="50800" anchor="ctr"/>
          <a:lstStyle/>
          <a:p>
            <a:pPr/>
          </a:p>
        </p:txBody>
      </p:sp>
      <p:sp>
        <p:nvSpPr>
          <p:cNvPr id="203" name="Line"/>
          <p:cNvSpPr/>
          <p:nvPr/>
        </p:nvSpPr>
        <p:spPr>
          <a:xfrm>
            <a:off x="13006970" y="4352019"/>
            <a:ext cx="4085431" cy="1501057"/>
          </a:xfrm>
          <a:prstGeom prst="line">
            <a:avLst/>
          </a:prstGeom>
          <a:ln w="50800">
            <a:solidFill>
              <a:srgbClr val="7F0325"/>
            </a:solidFill>
            <a:miter lim="400000"/>
            <a:tailEnd type="triangle"/>
          </a:ln>
        </p:spPr>
        <p:txBody>
          <a:bodyPr lIns="50800" tIns="50800" rIns="50800" bIns="50800" anchor="ctr"/>
          <a:lstStyle/>
          <a:p>
            <a:pPr/>
          </a:p>
        </p:txBody>
      </p:sp>
      <p:sp>
        <p:nvSpPr>
          <p:cNvPr id="204" name="Line"/>
          <p:cNvSpPr/>
          <p:nvPr/>
        </p:nvSpPr>
        <p:spPr>
          <a:xfrm flipH="1">
            <a:off x="3301727" y="6514259"/>
            <a:ext cx="1773299" cy="1286478"/>
          </a:xfrm>
          <a:prstGeom prst="line">
            <a:avLst/>
          </a:prstGeom>
          <a:ln w="50800">
            <a:solidFill>
              <a:srgbClr val="7F0325"/>
            </a:solidFill>
            <a:miter lim="400000"/>
            <a:tailEnd type="triangle"/>
          </a:ln>
        </p:spPr>
        <p:txBody>
          <a:bodyPr lIns="50800" tIns="50800" rIns="50800" bIns="50800" anchor="ctr"/>
          <a:lstStyle/>
          <a:p>
            <a:pPr/>
          </a:p>
        </p:txBody>
      </p:sp>
      <p:sp>
        <p:nvSpPr>
          <p:cNvPr id="205" name="Line"/>
          <p:cNvSpPr/>
          <p:nvPr/>
        </p:nvSpPr>
        <p:spPr>
          <a:xfrm>
            <a:off x="5350618" y="6543067"/>
            <a:ext cx="1952889" cy="1331409"/>
          </a:xfrm>
          <a:prstGeom prst="line">
            <a:avLst/>
          </a:prstGeom>
          <a:ln w="50800">
            <a:solidFill>
              <a:srgbClr val="7F0325"/>
            </a:solidFill>
            <a:miter lim="400000"/>
            <a:tailEnd type="triangle"/>
          </a:ln>
        </p:spPr>
        <p:txBody>
          <a:bodyPr lIns="50800" tIns="50800" rIns="50800" bIns="50800" anchor="ctr"/>
          <a:lstStyle/>
          <a:p>
            <a:pPr/>
          </a:p>
        </p:txBody>
      </p:sp>
      <p:sp>
        <p:nvSpPr>
          <p:cNvPr id="206" name="Line"/>
          <p:cNvSpPr/>
          <p:nvPr/>
        </p:nvSpPr>
        <p:spPr>
          <a:xfrm flipH="1">
            <a:off x="12865076" y="6683133"/>
            <a:ext cx="8524" cy="1232790"/>
          </a:xfrm>
          <a:prstGeom prst="line">
            <a:avLst/>
          </a:prstGeom>
          <a:ln w="50800">
            <a:solidFill>
              <a:srgbClr val="7F0325"/>
            </a:solidFill>
            <a:miter lim="400000"/>
            <a:tailEnd type="triangle"/>
          </a:ln>
        </p:spPr>
        <p:txBody>
          <a:bodyPr lIns="50800" tIns="50800" rIns="50800" bIns="50800" anchor="ctr"/>
          <a:lstStyle/>
          <a:p>
            <a:pPr/>
          </a:p>
        </p:txBody>
      </p:sp>
      <p:sp>
        <p:nvSpPr>
          <p:cNvPr id="207" name="Line"/>
          <p:cNvSpPr/>
          <p:nvPr/>
        </p:nvSpPr>
        <p:spPr>
          <a:xfrm>
            <a:off x="18249641" y="6601008"/>
            <a:ext cx="554564" cy="1374521"/>
          </a:xfrm>
          <a:prstGeom prst="line">
            <a:avLst/>
          </a:prstGeom>
          <a:ln w="50800">
            <a:solidFill>
              <a:srgbClr val="7F0325"/>
            </a:solidFill>
            <a:miter lim="400000"/>
            <a:tailEnd type="triangle"/>
          </a:ln>
        </p:spPr>
        <p:txBody>
          <a:bodyPr lIns="50800" tIns="50800" rIns="50800" bIns="50800" anchor="ctr"/>
          <a:lstStyle/>
          <a:p>
            <a:pPr/>
          </a:p>
        </p:txBody>
      </p:sp>
      <p:sp>
        <p:nvSpPr>
          <p:cNvPr id="208" name="Line"/>
          <p:cNvSpPr/>
          <p:nvPr/>
        </p:nvSpPr>
        <p:spPr>
          <a:xfrm flipH="1">
            <a:off x="11001220" y="8619381"/>
            <a:ext cx="1685692" cy="1401968"/>
          </a:xfrm>
          <a:prstGeom prst="line">
            <a:avLst/>
          </a:prstGeom>
          <a:ln w="50800">
            <a:solidFill>
              <a:srgbClr val="7F0325"/>
            </a:solidFill>
            <a:miter lim="400000"/>
            <a:tailEnd type="triangle"/>
          </a:ln>
        </p:spPr>
        <p:txBody>
          <a:bodyPr lIns="50800" tIns="50800" rIns="50800" bIns="50800" anchor="ctr"/>
          <a:lstStyle/>
          <a:p>
            <a:pPr/>
          </a:p>
        </p:txBody>
      </p:sp>
      <p:sp>
        <p:nvSpPr>
          <p:cNvPr id="209" name="Line"/>
          <p:cNvSpPr/>
          <p:nvPr/>
        </p:nvSpPr>
        <p:spPr>
          <a:xfrm>
            <a:off x="13338766" y="8677271"/>
            <a:ext cx="1379955" cy="1329102"/>
          </a:xfrm>
          <a:prstGeom prst="line">
            <a:avLst/>
          </a:prstGeom>
          <a:ln w="50800">
            <a:solidFill>
              <a:srgbClr val="7F0325"/>
            </a:solidFill>
            <a:miter lim="400000"/>
            <a:tailEnd type="triangle"/>
          </a:ln>
        </p:spPr>
        <p:txBody>
          <a:bodyPr lIns="50800" tIns="50800" rIns="50800" bIns="50800" anchor="ctr"/>
          <a:lstStyle/>
          <a:p>
            <a:pPr/>
          </a:p>
        </p:txBody>
      </p:sp>
      <p:sp>
        <p:nvSpPr>
          <p:cNvPr id="210" name="Line"/>
          <p:cNvSpPr/>
          <p:nvPr/>
        </p:nvSpPr>
        <p:spPr>
          <a:xfrm>
            <a:off x="15306067" y="10581836"/>
            <a:ext cx="3829416" cy="1425903"/>
          </a:xfrm>
          <a:prstGeom prst="line">
            <a:avLst/>
          </a:prstGeom>
          <a:ln w="50800">
            <a:solidFill>
              <a:srgbClr val="7F0325"/>
            </a:solidFill>
            <a:miter lim="400000"/>
            <a:tailEnd type="triangle"/>
          </a:ln>
        </p:spPr>
        <p:txBody>
          <a:bodyPr lIns="50800" tIns="50800" rIns="50800" bIns="50800" anchor="ctr"/>
          <a:lstStyle/>
          <a:p>
            <a:pPr/>
          </a:p>
        </p:txBody>
      </p:sp>
      <p:sp>
        <p:nvSpPr>
          <p:cNvPr id="211" name="Line"/>
          <p:cNvSpPr/>
          <p:nvPr/>
        </p:nvSpPr>
        <p:spPr>
          <a:xfrm>
            <a:off x="15131715" y="10578541"/>
            <a:ext cx="121528" cy="1143665"/>
          </a:xfrm>
          <a:prstGeom prst="line">
            <a:avLst/>
          </a:prstGeom>
          <a:ln w="50800">
            <a:solidFill>
              <a:srgbClr val="7F0325"/>
            </a:solidFill>
            <a:miter lim="400000"/>
            <a:tailEnd type="triangle"/>
          </a:ln>
        </p:spPr>
        <p:txBody>
          <a:bodyPr lIns="50800" tIns="50800" rIns="50800" bIns="50800" anchor="ctr"/>
          <a:lstStyle/>
          <a:p>
            <a:pPr/>
          </a:p>
        </p:txBody>
      </p:sp>
      <p:sp>
        <p:nvSpPr>
          <p:cNvPr id="212" name="Line"/>
          <p:cNvSpPr/>
          <p:nvPr/>
        </p:nvSpPr>
        <p:spPr>
          <a:xfrm flipH="1">
            <a:off x="12612110" y="10538241"/>
            <a:ext cx="2312005" cy="1313907"/>
          </a:xfrm>
          <a:prstGeom prst="line">
            <a:avLst/>
          </a:prstGeom>
          <a:ln w="50800">
            <a:solidFill>
              <a:srgbClr val="7F0325"/>
            </a:solidFill>
            <a:miter lim="400000"/>
            <a:tailEnd type="triangle"/>
          </a:ln>
        </p:spPr>
        <p:txBody>
          <a:bodyPr lIns="50800" tIns="50800" rIns="50800" bIns="50800" anchor="ctr"/>
          <a:lstStyle/>
          <a:p>
            <a:pPr/>
          </a:p>
        </p:txBody>
      </p:sp>
      <p:sp>
        <p:nvSpPr>
          <p:cNvPr id="213" name="Oval"/>
          <p:cNvSpPr/>
          <p:nvPr/>
        </p:nvSpPr>
        <p:spPr>
          <a:xfrm>
            <a:off x="1167575" y="3211596"/>
            <a:ext cx="22576611" cy="12881025"/>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5" name="A folder is just a recursive contain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 folder is just a recursive container!</a:t>
            </a:r>
          </a:p>
        </p:txBody>
      </p:sp>
      <p:sp>
        <p:nvSpPr>
          <p:cNvPr id="216" name="All children are also complete trees!"/>
          <p:cNvSpPr/>
          <p:nvPr/>
        </p:nvSpPr>
        <p:spPr>
          <a:xfrm>
            <a:off x="903694" y="2223281"/>
            <a:ext cx="225766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All children are also complete trees!</a:t>
            </a:r>
          </a:p>
        </p:txBody>
      </p:sp>
      <p:pic>
        <p:nvPicPr>
          <p:cNvPr id="217" name="pasted-image.tiff" descr="pasted-image.tiff"/>
          <p:cNvPicPr>
            <a:picLocks noChangeAspect="1"/>
          </p:cNvPicPr>
          <p:nvPr/>
        </p:nvPicPr>
        <p:blipFill>
          <a:blip r:embed="rId2">
            <a:extLst/>
          </a:blip>
          <a:stretch>
            <a:fillRect/>
          </a:stretch>
        </p:blipFill>
        <p:spPr>
          <a:xfrm>
            <a:off x="1874964" y="3491988"/>
            <a:ext cx="20634072" cy="9235351"/>
          </a:xfrm>
          <a:prstGeom prst="rect">
            <a:avLst/>
          </a:prstGeom>
          <a:ln w="12700">
            <a:miter lim="400000"/>
          </a:ln>
        </p:spPr>
      </p:pic>
      <p:sp>
        <p:nvSpPr>
          <p:cNvPr id="218" name="Line"/>
          <p:cNvSpPr/>
          <p:nvPr/>
        </p:nvSpPr>
        <p:spPr>
          <a:xfrm flipH="1">
            <a:off x="5664787" y="4380801"/>
            <a:ext cx="6808643" cy="1460788"/>
          </a:xfrm>
          <a:prstGeom prst="line">
            <a:avLst/>
          </a:prstGeom>
          <a:ln w="50800">
            <a:solidFill>
              <a:srgbClr val="7F0325"/>
            </a:solidFill>
            <a:miter lim="400000"/>
            <a:tailEnd type="triangle"/>
          </a:ln>
        </p:spPr>
        <p:txBody>
          <a:bodyPr lIns="50800" tIns="50800" rIns="50800" bIns="50800" anchor="ctr"/>
          <a:lstStyle/>
          <a:p>
            <a:pPr/>
          </a:p>
        </p:txBody>
      </p:sp>
      <p:sp>
        <p:nvSpPr>
          <p:cNvPr id="219" name="Line"/>
          <p:cNvSpPr/>
          <p:nvPr/>
        </p:nvSpPr>
        <p:spPr>
          <a:xfrm>
            <a:off x="12796320" y="4352018"/>
            <a:ext cx="68756" cy="1434073"/>
          </a:xfrm>
          <a:prstGeom prst="line">
            <a:avLst/>
          </a:prstGeom>
          <a:ln w="50800">
            <a:solidFill>
              <a:srgbClr val="7F0325"/>
            </a:solidFill>
            <a:miter lim="400000"/>
            <a:tailEnd type="triangle"/>
          </a:ln>
        </p:spPr>
        <p:txBody>
          <a:bodyPr lIns="50800" tIns="50800" rIns="50800" bIns="50800" anchor="ctr"/>
          <a:lstStyle/>
          <a:p>
            <a:pPr/>
          </a:p>
        </p:txBody>
      </p:sp>
      <p:sp>
        <p:nvSpPr>
          <p:cNvPr id="220" name="Line"/>
          <p:cNvSpPr/>
          <p:nvPr/>
        </p:nvSpPr>
        <p:spPr>
          <a:xfrm>
            <a:off x="13006970" y="4352019"/>
            <a:ext cx="4085431" cy="1501057"/>
          </a:xfrm>
          <a:prstGeom prst="line">
            <a:avLst/>
          </a:prstGeom>
          <a:ln w="50800">
            <a:solidFill>
              <a:srgbClr val="7F0325"/>
            </a:solidFill>
            <a:miter lim="400000"/>
            <a:tailEnd type="triangle"/>
          </a:ln>
        </p:spPr>
        <p:txBody>
          <a:bodyPr lIns="50800" tIns="50800" rIns="50800" bIns="50800" anchor="ctr"/>
          <a:lstStyle/>
          <a:p>
            <a:pPr/>
          </a:p>
        </p:txBody>
      </p:sp>
      <p:sp>
        <p:nvSpPr>
          <p:cNvPr id="221" name="Line"/>
          <p:cNvSpPr/>
          <p:nvPr/>
        </p:nvSpPr>
        <p:spPr>
          <a:xfrm flipH="1">
            <a:off x="3301727" y="6514259"/>
            <a:ext cx="1773299" cy="1286478"/>
          </a:xfrm>
          <a:prstGeom prst="line">
            <a:avLst/>
          </a:prstGeom>
          <a:ln w="50800">
            <a:solidFill>
              <a:srgbClr val="7F0325"/>
            </a:solidFill>
            <a:miter lim="400000"/>
            <a:tailEnd type="triangle"/>
          </a:ln>
        </p:spPr>
        <p:txBody>
          <a:bodyPr lIns="50800" tIns="50800" rIns="50800" bIns="50800" anchor="ctr"/>
          <a:lstStyle/>
          <a:p>
            <a:pPr/>
          </a:p>
        </p:txBody>
      </p:sp>
      <p:sp>
        <p:nvSpPr>
          <p:cNvPr id="222" name="Line"/>
          <p:cNvSpPr/>
          <p:nvPr/>
        </p:nvSpPr>
        <p:spPr>
          <a:xfrm>
            <a:off x="5350618" y="6543067"/>
            <a:ext cx="1952889" cy="1331409"/>
          </a:xfrm>
          <a:prstGeom prst="line">
            <a:avLst/>
          </a:prstGeom>
          <a:ln w="50800">
            <a:solidFill>
              <a:srgbClr val="7F0325"/>
            </a:solidFill>
            <a:miter lim="400000"/>
            <a:tailEnd type="triangle"/>
          </a:ln>
        </p:spPr>
        <p:txBody>
          <a:bodyPr lIns="50800" tIns="50800" rIns="50800" bIns="50800" anchor="ctr"/>
          <a:lstStyle/>
          <a:p>
            <a:pPr/>
          </a:p>
        </p:txBody>
      </p:sp>
      <p:sp>
        <p:nvSpPr>
          <p:cNvPr id="223" name="Line"/>
          <p:cNvSpPr/>
          <p:nvPr/>
        </p:nvSpPr>
        <p:spPr>
          <a:xfrm flipH="1">
            <a:off x="12865076" y="6683133"/>
            <a:ext cx="8524" cy="1232790"/>
          </a:xfrm>
          <a:prstGeom prst="line">
            <a:avLst/>
          </a:prstGeom>
          <a:ln w="50800">
            <a:solidFill>
              <a:srgbClr val="7F0325"/>
            </a:solidFill>
            <a:miter lim="400000"/>
            <a:tailEnd type="triangle"/>
          </a:ln>
        </p:spPr>
        <p:txBody>
          <a:bodyPr lIns="50800" tIns="50800" rIns="50800" bIns="50800" anchor="ctr"/>
          <a:lstStyle/>
          <a:p>
            <a:pPr/>
          </a:p>
        </p:txBody>
      </p:sp>
      <p:sp>
        <p:nvSpPr>
          <p:cNvPr id="224" name="Line"/>
          <p:cNvSpPr/>
          <p:nvPr/>
        </p:nvSpPr>
        <p:spPr>
          <a:xfrm>
            <a:off x="18249641" y="6601008"/>
            <a:ext cx="554564" cy="1374521"/>
          </a:xfrm>
          <a:prstGeom prst="line">
            <a:avLst/>
          </a:prstGeom>
          <a:ln w="50800">
            <a:solidFill>
              <a:srgbClr val="7F0325"/>
            </a:solidFill>
            <a:miter lim="400000"/>
            <a:tailEnd type="triangle"/>
          </a:ln>
        </p:spPr>
        <p:txBody>
          <a:bodyPr lIns="50800" tIns="50800" rIns="50800" bIns="50800" anchor="ctr"/>
          <a:lstStyle/>
          <a:p>
            <a:pPr/>
          </a:p>
        </p:txBody>
      </p:sp>
      <p:sp>
        <p:nvSpPr>
          <p:cNvPr id="225" name="Line"/>
          <p:cNvSpPr/>
          <p:nvPr/>
        </p:nvSpPr>
        <p:spPr>
          <a:xfrm flipH="1">
            <a:off x="11001220" y="8619381"/>
            <a:ext cx="1685692" cy="1401968"/>
          </a:xfrm>
          <a:prstGeom prst="line">
            <a:avLst/>
          </a:prstGeom>
          <a:ln w="50800">
            <a:solidFill>
              <a:srgbClr val="7F0325"/>
            </a:solidFill>
            <a:miter lim="400000"/>
            <a:tailEnd type="triangle"/>
          </a:ln>
        </p:spPr>
        <p:txBody>
          <a:bodyPr lIns="50800" tIns="50800" rIns="50800" bIns="50800" anchor="ctr"/>
          <a:lstStyle/>
          <a:p>
            <a:pPr/>
          </a:p>
        </p:txBody>
      </p:sp>
      <p:sp>
        <p:nvSpPr>
          <p:cNvPr id="226" name="Line"/>
          <p:cNvSpPr/>
          <p:nvPr/>
        </p:nvSpPr>
        <p:spPr>
          <a:xfrm>
            <a:off x="13338766" y="8677271"/>
            <a:ext cx="1379955" cy="1329102"/>
          </a:xfrm>
          <a:prstGeom prst="line">
            <a:avLst/>
          </a:prstGeom>
          <a:ln w="50800">
            <a:solidFill>
              <a:srgbClr val="7F0325"/>
            </a:solidFill>
            <a:miter lim="400000"/>
            <a:tailEnd type="triangle"/>
          </a:ln>
        </p:spPr>
        <p:txBody>
          <a:bodyPr lIns="50800" tIns="50800" rIns="50800" bIns="50800" anchor="ctr"/>
          <a:lstStyle/>
          <a:p>
            <a:pPr/>
          </a:p>
        </p:txBody>
      </p:sp>
      <p:sp>
        <p:nvSpPr>
          <p:cNvPr id="227" name="Line"/>
          <p:cNvSpPr/>
          <p:nvPr/>
        </p:nvSpPr>
        <p:spPr>
          <a:xfrm>
            <a:off x="15306067" y="10581836"/>
            <a:ext cx="3829416" cy="1425903"/>
          </a:xfrm>
          <a:prstGeom prst="line">
            <a:avLst/>
          </a:prstGeom>
          <a:ln w="50800">
            <a:solidFill>
              <a:srgbClr val="7F0325"/>
            </a:solidFill>
            <a:miter lim="400000"/>
            <a:tailEnd type="triangle"/>
          </a:ln>
        </p:spPr>
        <p:txBody>
          <a:bodyPr lIns="50800" tIns="50800" rIns="50800" bIns="50800" anchor="ctr"/>
          <a:lstStyle/>
          <a:p>
            <a:pPr/>
          </a:p>
        </p:txBody>
      </p:sp>
      <p:sp>
        <p:nvSpPr>
          <p:cNvPr id="228" name="Line"/>
          <p:cNvSpPr/>
          <p:nvPr/>
        </p:nvSpPr>
        <p:spPr>
          <a:xfrm>
            <a:off x="15131715" y="10578541"/>
            <a:ext cx="121528" cy="1143665"/>
          </a:xfrm>
          <a:prstGeom prst="line">
            <a:avLst/>
          </a:prstGeom>
          <a:ln w="50800">
            <a:solidFill>
              <a:srgbClr val="7F0325"/>
            </a:solidFill>
            <a:miter lim="400000"/>
            <a:tailEnd type="triangle"/>
          </a:ln>
        </p:spPr>
        <p:txBody>
          <a:bodyPr lIns="50800" tIns="50800" rIns="50800" bIns="50800" anchor="ctr"/>
          <a:lstStyle/>
          <a:p>
            <a:pPr/>
          </a:p>
        </p:txBody>
      </p:sp>
      <p:sp>
        <p:nvSpPr>
          <p:cNvPr id="229" name="Line"/>
          <p:cNvSpPr/>
          <p:nvPr/>
        </p:nvSpPr>
        <p:spPr>
          <a:xfrm flipH="1">
            <a:off x="12612110" y="10538241"/>
            <a:ext cx="2312005" cy="1313907"/>
          </a:xfrm>
          <a:prstGeom prst="line">
            <a:avLst/>
          </a:prstGeom>
          <a:ln w="50800">
            <a:solidFill>
              <a:srgbClr val="7F0325"/>
            </a:solidFill>
            <a:miter lim="400000"/>
            <a:tailEnd type="triangle"/>
          </a:ln>
        </p:spPr>
        <p:txBody>
          <a:bodyPr lIns="50800" tIns="50800" rIns="50800" bIns="50800" anchor="ctr"/>
          <a:lstStyle/>
          <a:p>
            <a:pPr/>
          </a:p>
        </p:txBody>
      </p:sp>
      <p:sp>
        <p:nvSpPr>
          <p:cNvPr id="230" name="Oval"/>
          <p:cNvSpPr/>
          <p:nvPr/>
        </p:nvSpPr>
        <p:spPr>
          <a:xfrm>
            <a:off x="791150" y="4419621"/>
            <a:ext cx="9221515" cy="6444870"/>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2" name="A folder is just a recursive contain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 folder is just a recursive container!</a:t>
            </a:r>
          </a:p>
        </p:txBody>
      </p:sp>
      <p:pic>
        <p:nvPicPr>
          <p:cNvPr id="233" name="pasted-image.tiff" descr="pasted-image.tiff"/>
          <p:cNvPicPr>
            <a:picLocks noChangeAspect="1"/>
          </p:cNvPicPr>
          <p:nvPr/>
        </p:nvPicPr>
        <p:blipFill>
          <a:blip r:embed="rId2">
            <a:extLst/>
          </a:blip>
          <a:stretch>
            <a:fillRect/>
          </a:stretch>
        </p:blipFill>
        <p:spPr>
          <a:xfrm>
            <a:off x="1874964" y="3491988"/>
            <a:ext cx="20634072" cy="9235351"/>
          </a:xfrm>
          <a:prstGeom prst="rect">
            <a:avLst/>
          </a:prstGeom>
          <a:ln w="12700">
            <a:miter lim="400000"/>
          </a:ln>
        </p:spPr>
      </p:pic>
      <p:sp>
        <p:nvSpPr>
          <p:cNvPr id="234" name="Line"/>
          <p:cNvSpPr/>
          <p:nvPr/>
        </p:nvSpPr>
        <p:spPr>
          <a:xfrm flipH="1">
            <a:off x="5664787" y="4380801"/>
            <a:ext cx="6808643" cy="1460788"/>
          </a:xfrm>
          <a:prstGeom prst="line">
            <a:avLst/>
          </a:prstGeom>
          <a:ln w="50800">
            <a:solidFill>
              <a:srgbClr val="7F0325"/>
            </a:solidFill>
            <a:miter lim="400000"/>
            <a:tailEnd type="triangle"/>
          </a:ln>
        </p:spPr>
        <p:txBody>
          <a:bodyPr lIns="50800" tIns="50800" rIns="50800" bIns="50800" anchor="ctr"/>
          <a:lstStyle/>
          <a:p>
            <a:pPr/>
          </a:p>
        </p:txBody>
      </p:sp>
      <p:sp>
        <p:nvSpPr>
          <p:cNvPr id="235" name="Line"/>
          <p:cNvSpPr/>
          <p:nvPr/>
        </p:nvSpPr>
        <p:spPr>
          <a:xfrm>
            <a:off x="12796320" y="4352018"/>
            <a:ext cx="68756" cy="1434073"/>
          </a:xfrm>
          <a:prstGeom prst="line">
            <a:avLst/>
          </a:prstGeom>
          <a:ln w="50800">
            <a:solidFill>
              <a:srgbClr val="7F0325"/>
            </a:solidFill>
            <a:miter lim="400000"/>
            <a:tailEnd type="triangle"/>
          </a:ln>
        </p:spPr>
        <p:txBody>
          <a:bodyPr lIns="50800" tIns="50800" rIns="50800" bIns="50800" anchor="ctr"/>
          <a:lstStyle/>
          <a:p>
            <a:pPr/>
          </a:p>
        </p:txBody>
      </p:sp>
      <p:sp>
        <p:nvSpPr>
          <p:cNvPr id="236" name="Line"/>
          <p:cNvSpPr/>
          <p:nvPr/>
        </p:nvSpPr>
        <p:spPr>
          <a:xfrm>
            <a:off x="13006970" y="4352019"/>
            <a:ext cx="4085431" cy="1501057"/>
          </a:xfrm>
          <a:prstGeom prst="line">
            <a:avLst/>
          </a:prstGeom>
          <a:ln w="50800">
            <a:solidFill>
              <a:srgbClr val="7F0325"/>
            </a:solidFill>
            <a:miter lim="400000"/>
            <a:tailEnd type="triangle"/>
          </a:ln>
        </p:spPr>
        <p:txBody>
          <a:bodyPr lIns="50800" tIns="50800" rIns="50800" bIns="50800" anchor="ctr"/>
          <a:lstStyle/>
          <a:p>
            <a:pPr/>
          </a:p>
        </p:txBody>
      </p:sp>
      <p:sp>
        <p:nvSpPr>
          <p:cNvPr id="237" name="Line"/>
          <p:cNvSpPr/>
          <p:nvPr/>
        </p:nvSpPr>
        <p:spPr>
          <a:xfrm flipH="1">
            <a:off x="3301727" y="6514259"/>
            <a:ext cx="1773299" cy="1286478"/>
          </a:xfrm>
          <a:prstGeom prst="line">
            <a:avLst/>
          </a:prstGeom>
          <a:ln w="50800">
            <a:solidFill>
              <a:srgbClr val="7F0325"/>
            </a:solidFill>
            <a:miter lim="400000"/>
            <a:tailEnd type="triangle"/>
          </a:ln>
        </p:spPr>
        <p:txBody>
          <a:bodyPr lIns="50800" tIns="50800" rIns="50800" bIns="50800" anchor="ctr"/>
          <a:lstStyle/>
          <a:p>
            <a:pPr/>
          </a:p>
        </p:txBody>
      </p:sp>
      <p:sp>
        <p:nvSpPr>
          <p:cNvPr id="238" name="Line"/>
          <p:cNvSpPr/>
          <p:nvPr/>
        </p:nvSpPr>
        <p:spPr>
          <a:xfrm>
            <a:off x="5350618" y="6543067"/>
            <a:ext cx="1952889" cy="1331409"/>
          </a:xfrm>
          <a:prstGeom prst="line">
            <a:avLst/>
          </a:prstGeom>
          <a:ln w="50800">
            <a:solidFill>
              <a:srgbClr val="7F0325"/>
            </a:solidFill>
            <a:miter lim="400000"/>
            <a:tailEnd type="triangle"/>
          </a:ln>
        </p:spPr>
        <p:txBody>
          <a:bodyPr lIns="50800" tIns="50800" rIns="50800" bIns="50800" anchor="ctr"/>
          <a:lstStyle/>
          <a:p>
            <a:pPr/>
          </a:p>
        </p:txBody>
      </p:sp>
      <p:sp>
        <p:nvSpPr>
          <p:cNvPr id="239" name="Line"/>
          <p:cNvSpPr/>
          <p:nvPr/>
        </p:nvSpPr>
        <p:spPr>
          <a:xfrm flipH="1">
            <a:off x="12865076" y="6683133"/>
            <a:ext cx="8524" cy="1232790"/>
          </a:xfrm>
          <a:prstGeom prst="line">
            <a:avLst/>
          </a:prstGeom>
          <a:ln w="50800">
            <a:solidFill>
              <a:srgbClr val="7F0325"/>
            </a:solidFill>
            <a:miter lim="400000"/>
            <a:tailEnd type="triangle"/>
          </a:ln>
        </p:spPr>
        <p:txBody>
          <a:bodyPr lIns="50800" tIns="50800" rIns="50800" bIns="50800" anchor="ctr"/>
          <a:lstStyle/>
          <a:p>
            <a:pPr/>
          </a:p>
        </p:txBody>
      </p:sp>
      <p:sp>
        <p:nvSpPr>
          <p:cNvPr id="240" name="Line"/>
          <p:cNvSpPr/>
          <p:nvPr/>
        </p:nvSpPr>
        <p:spPr>
          <a:xfrm>
            <a:off x="18249641" y="6601008"/>
            <a:ext cx="554564" cy="1374521"/>
          </a:xfrm>
          <a:prstGeom prst="line">
            <a:avLst/>
          </a:prstGeom>
          <a:ln w="50800">
            <a:solidFill>
              <a:srgbClr val="7F0325"/>
            </a:solidFill>
            <a:miter lim="400000"/>
            <a:tailEnd type="triangle"/>
          </a:ln>
        </p:spPr>
        <p:txBody>
          <a:bodyPr lIns="50800" tIns="50800" rIns="50800" bIns="50800" anchor="ctr"/>
          <a:lstStyle/>
          <a:p>
            <a:pPr/>
          </a:p>
        </p:txBody>
      </p:sp>
      <p:sp>
        <p:nvSpPr>
          <p:cNvPr id="241" name="Line"/>
          <p:cNvSpPr/>
          <p:nvPr/>
        </p:nvSpPr>
        <p:spPr>
          <a:xfrm flipH="1">
            <a:off x="11001220" y="8619381"/>
            <a:ext cx="1685692" cy="1401968"/>
          </a:xfrm>
          <a:prstGeom prst="line">
            <a:avLst/>
          </a:prstGeom>
          <a:ln w="50800">
            <a:solidFill>
              <a:srgbClr val="7F0325"/>
            </a:solidFill>
            <a:miter lim="400000"/>
            <a:tailEnd type="triangle"/>
          </a:ln>
        </p:spPr>
        <p:txBody>
          <a:bodyPr lIns="50800" tIns="50800" rIns="50800" bIns="50800" anchor="ctr"/>
          <a:lstStyle/>
          <a:p>
            <a:pPr/>
          </a:p>
        </p:txBody>
      </p:sp>
      <p:sp>
        <p:nvSpPr>
          <p:cNvPr id="242" name="Line"/>
          <p:cNvSpPr/>
          <p:nvPr/>
        </p:nvSpPr>
        <p:spPr>
          <a:xfrm>
            <a:off x="13338766" y="8677271"/>
            <a:ext cx="1379955" cy="1329102"/>
          </a:xfrm>
          <a:prstGeom prst="line">
            <a:avLst/>
          </a:prstGeom>
          <a:ln w="50800">
            <a:solidFill>
              <a:srgbClr val="7F0325"/>
            </a:solidFill>
            <a:miter lim="400000"/>
            <a:tailEnd type="triangle"/>
          </a:ln>
        </p:spPr>
        <p:txBody>
          <a:bodyPr lIns="50800" tIns="50800" rIns="50800" bIns="50800" anchor="ctr"/>
          <a:lstStyle/>
          <a:p>
            <a:pPr/>
          </a:p>
        </p:txBody>
      </p:sp>
      <p:sp>
        <p:nvSpPr>
          <p:cNvPr id="243" name="Line"/>
          <p:cNvSpPr/>
          <p:nvPr/>
        </p:nvSpPr>
        <p:spPr>
          <a:xfrm>
            <a:off x="15306067" y="10581836"/>
            <a:ext cx="3829416" cy="1425903"/>
          </a:xfrm>
          <a:prstGeom prst="line">
            <a:avLst/>
          </a:prstGeom>
          <a:ln w="50800">
            <a:solidFill>
              <a:srgbClr val="7F0325"/>
            </a:solidFill>
            <a:miter lim="400000"/>
            <a:tailEnd type="triangle"/>
          </a:ln>
        </p:spPr>
        <p:txBody>
          <a:bodyPr lIns="50800" tIns="50800" rIns="50800" bIns="50800" anchor="ctr"/>
          <a:lstStyle/>
          <a:p>
            <a:pPr/>
          </a:p>
        </p:txBody>
      </p:sp>
      <p:sp>
        <p:nvSpPr>
          <p:cNvPr id="244" name="Line"/>
          <p:cNvSpPr/>
          <p:nvPr/>
        </p:nvSpPr>
        <p:spPr>
          <a:xfrm>
            <a:off x="15131715" y="10578541"/>
            <a:ext cx="121528" cy="1143665"/>
          </a:xfrm>
          <a:prstGeom prst="line">
            <a:avLst/>
          </a:prstGeom>
          <a:ln w="50800">
            <a:solidFill>
              <a:srgbClr val="7F0325"/>
            </a:solidFill>
            <a:miter lim="400000"/>
            <a:tailEnd type="triangle"/>
          </a:ln>
        </p:spPr>
        <p:txBody>
          <a:bodyPr lIns="50800" tIns="50800" rIns="50800" bIns="50800" anchor="ctr"/>
          <a:lstStyle/>
          <a:p>
            <a:pPr/>
          </a:p>
        </p:txBody>
      </p:sp>
      <p:sp>
        <p:nvSpPr>
          <p:cNvPr id="245" name="Line"/>
          <p:cNvSpPr/>
          <p:nvPr/>
        </p:nvSpPr>
        <p:spPr>
          <a:xfrm flipH="1">
            <a:off x="12612110" y="10538241"/>
            <a:ext cx="2312005" cy="1313907"/>
          </a:xfrm>
          <a:prstGeom prst="line">
            <a:avLst/>
          </a:prstGeom>
          <a:ln w="50800">
            <a:solidFill>
              <a:srgbClr val="7F0325"/>
            </a:solidFill>
            <a:miter lim="400000"/>
            <a:tailEnd type="triangle"/>
          </a:ln>
        </p:spPr>
        <p:txBody>
          <a:bodyPr lIns="50800" tIns="50800" rIns="50800" bIns="50800" anchor="ctr"/>
          <a:lstStyle/>
          <a:p>
            <a:pPr/>
          </a:p>
        </p:txBody>
      </p:sp>
      <p:sp>
        <p:nvSpPr>
          <p:cNvPr id="246" name="Shape"/>
          <p:cNvSpPr/>
          <p:nvPr/>
        </p:nvSpPr>
        <p:spPr>
          <a:xfrm>
            <a:off x="6310957" y="5771386"/>
            <a:ext cx="16169440" cy="8395793"/>
          </a:xfrm>
          <a:custGeom>
            <a:avLst/>
            <a:gdLst/>
            <a:ahLst/>
            <a:cxnLst>
              <a:cxn ang="0">
                <a:pos x="wd2" y="hd2"/>
              </a:cxn>
              <a:cxn ang="5400000">
                <a:pos x="wd2" y="hd2"/>
              </a:cxn>
              <a:cxn ang="10800000">
                <a:pos x="wd2" y="hd2"/>
              </a:cxn>
              <a:cxn ang="16200000">
                <a:pos x="wd2" y="hd2"/>
              </a:cxn>
            </a:cxnLst>
            <a:rect l="0" t="0" r="r" b="b"/>
            <a:pathLst>
              <a:path w="19679" h="20916" fill="norm" stroke="1" extrusionOk="0">
                <a:moveTo>
                  <a:pt x="7975" y="0"/>
                </a:moveTo>
                <a:cubicBezTo>
                  <a:pt x="6718" y="0"/>
                  <a:pt x="5460" y="685"/>
                  <a:pt x="4500" y="2053"/>
                </a:cubicBezTo>
                <a:cubicBezTo>
                  <a:pt x="3232" y="3862"/>
                  <a:pt x="2802" y="6413"/>
                  <a:pt x="3210" y="8726"/>
                </a:cubicBezTo>
                <a:cubicBezTo>
                  <a:pt x="3099" y="8798"/>
                  <a:pt x="2989" y="8872"/>
                  <a:pt x="2882" y="8948"/>
                </a:cubicBezTo>
                <a:cubicBezTo>
                  <a:pt x="-961" y="11686"/>
                  <a:pt x="-961" y="16125"/>
                  <a:pt x="2882" y="18862"/>
                </a:cubicBezTo>
                <a:cubicBezTo>
                  <a:pt x="6724" y="21600"/>
                  <a:pt x="12954" y="21600"/>
                  <a:pt x="16796" y="18862"/>
                </a:cubicBezTo>
                <a:cubicBezTo>
                  <a:pt x="20639" y="16125"/>
                  <a:pt x="20639" y="11686"/>
                  <a:pt x="16796" y="8948"/>
                </a:cubicBezTo>
                <a:cubicBezTo>
                  <a:pt x="15661" y="8139"/>
                  <a:pt x="14316" y="7572"/>
                  <a:pt x="12886" y="7241"/>
                </a:cubicBezTo>
                <a:cubicBezTo>
                  <a:pt x="12929" y="5371"/>
                  <a:pt x="12451" y="3481"/>
                  <a:pt x="11450" y="2053"/>
                </a:cubicBezTo>
                <a:cubicBezTo>
                  <a:pt x="10491" y="685"/>
                  <a:pt x="9233" y="0"/>
                  <a:pt x="7975" y="0"/>
                </a:cubicBezTo>
                <a:close/>
              </a:path>
            </a:pathLst>
          </a:cu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247" name="All children are also complete trees!"/>
          <p:cNvSpPr/>
          <p:nvPr/>
        </p:nvSpPr>
        <p:spPr>
          <a:xfrm>
            <a:off x="903694" y="2223281"/>
            <a:ext cx="225766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All children are also complete trees!</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9" name="A folder is just a recursive contain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 folder is just a recursive container!</a:t>
            </a:r>
          </a:p>
        </p:txBody>
      </p:sp>
      <p:pic>
        <p:nvPicPr>
          <p:cNvPr id="250" name="pasted-image.tiff" descr="pasted-image.tiff"/>
          <p:cNvPicPr>
            <a:picLocks noChangeAspect="1"/>
          </p:cNvPicPr>
          <p:nvPr/>
        </p:nvPicPr>
        <p:blipFill>
          <a:blip r:embed="rId2">
            <a:extLst/>
          </a:blip>
          <a:stretch>
            <a:fillRect/>
          </a:stretch>
        </p:blipFill>
        <p:spPr>
          <a:xfrm>
            <a:off x="1874964" y="3491988"/>
            <a:ext cx="20634072" cy="9235351"/>
          </a:xfrm>
          <a:prstGeom prst="rect">
            <a:avLst/>
          </a:prstGeom>
          <a:ln w="12700">
            <a:miter lim="400000"/>
          </a:ln>
        </p:spPr>
      </p:pic>
      <p:sp>
        <p:nvSpPr>
          <p:cNvPr id="251" name="Line"/>
          <p:cNvSpPr/>
          <p:nvPr/>
        </p:nvSpPr>
        <p:spPr>
          <a:xfrm flipH="1">
            <a:off x="5664787" y="4380801"/>
            <a:ext cx="6808643" cy="1460788"/>
          </a:xfrm>
          <a:prstGeom prst="line">
            <a:avLst/>
          </a:prstGeom>
          <a:ln w="50800">
            <a:solidFill>
              <a:srgbClr val="7F0325"/>
            </a:solidFill>
            <a:miter lim="400000"/>
            <a:tailEnd type="triangle"/>
          </a:ln>
        </p:spPr>
        <p:txBody>
          <a:bodyPr lIns="50800" tIns="50800" rIns="50800" bIns="50800" anchor="ctr"/>
          <a:lstStyle/>
          <a:p>
            <a:pPr/>
          </a:p>
        </p:txBody>
      </p:sp>
      <p:sp>
        <p:nvSpPr>
          <p:cNvPr id="252" name="Line"/>
          <p:cNvSpPr/>
          <p:nvPr/>
        </p:nvSpPr>
        <p:spPr>
          <a:xfrm>
            <a:off x="12796320" y="4352018"/>
            <a:ext cx="68756" cy="1434073"/>
          </a:xfrm>
          <a:prstGeom prst="line">
            <a:avLst/>
          </a:prstGeom>
          <a:ln w="50800">
            <a:solidFill>
              <a:srgbClr val="7F0325"/>
            </a:solidFill>
            <a:miter lim="400000"/>
            <a:tailEnd type="triangle"/>
          </a:ln>
        </p:spPr>
        <p:txBody>
          <a:bodyPr lIns="50800" tIns="50800" rIns="50800" bIns="50800" anchor="ctr"/>
          <a:lstStyle/>
          <a:p>
            <a:pPr/>
          </a:p>
        </p:txBody>
      </p:sp>
      <p:sp>
        <p:nvSpPr>
          <p:cNvPr id="253" name="Line"/>
          <p:cNvSpPr/>
          <p:nvPr/>
        </p:nvSpPr>
        <p:spPr>
          <a:xfrm>
            <a:off x="13006970" y="4352019"/>
            <a:ext cx="4085431" cy="1501057"/>
          </a:xfrm>
          <a:prstGeom prst="line">
            <a:avLst/>
          </a:prstGeom>
          <a:ln w="50800">
            <a:solidFill>
              <a:srgbClr val="7F0325"/>
            </a:solidFill>
            <a:miter lim="400000"/>
            <a:tailEnd type="triangle"/>
          </a:ln>
        </p:spPr>
        <p:txBody>
          <a:bodyPr lIns="50800" tIns="50800" rIns="50800" bIns="50800" anchor="ctr"/>
          <a:lstStyle/>
          <a:p>
            <a:pPr/>
          </a:p>
        </p:txBody>
      </p:sp>
      <p:sp>
        <p:nvSpPr>
          <p:cNvPr id="254" name="Line"/>
          <p:cNvSpPr/>
          <p:nvPr/>
        </p:nvSpPr>
        <p:spPr>
          <a:xfrm flipH="1">
            <a:off x="3301727" y="6514259"/>
            <a:ext cx="1773299" cy="1286478"/>
          </a:xfrm>
          <a:prstGeom prst="line">
            <a:avLst/>
          </a:prstGeom>
          <a:ln w="50800">
            <a:solidFill>
              <a:srgbClr val="7F0325"/>
            </a:solidFill>
            <a:miter lim="400000"/>
            <a:tailEnd type="triangle"/>
          </a:ln>
        </p:spPr>
        <p:txBody>
          <a:bodyPr lIns="50800" tIns="50800" rIns="50800" bIns="50800" anchor="ctr"/>
          <a:lstStyle/>
          <a:p>
            <a:pPr/>
          </a:p>
        </p:txBody>
      </p:sp>
      <p:sp>
        <p:nvSpPr>
          <p:cNvPr id="255" name="Line"/>
          <p:cNvSpPr/>
          <p:nvPr/>
        </p:nvSpPr>
        <p:spPr>
          <a:xfrm>
            <a:off x="5350618" y="6543067"/>
            <a:ext cx="1952889" cy="1331409"/>
          </a:xfrm>
          <a:prstGeom prst="line">
            <a:avLst/>
          </a:prstGeom>
          <a:ln w="50800">
            <a:solidFill>
              <a:srgbClr val="7F0325"/>
            </a:solidFill>
            <a:miter lim="400000"/>
            <a:tailEnd type="triangle"/>
          </a:ln>
        </p:spPr>
        <p:txBody>
          <a:bodyPr lIns="50800" tIns="50800" rIns="50800" bIns="50800" anchor="ctr"/>
          <a:lstStyle/>
          <a:p>
            <a:pPr/>
          </a:p>
        </p:txBody>
      </p:sp>
      <p:sp>
        <p:nvSpPr>
          <p:cNvPr id="256" name="Line"/>
          <p:cNvSpPr/>
          <p:nvPr/>
        </p:nvSpPr>
        <p:spPr>
          <a:xfrm flipH="1">
            <a:off x="12865076" y="6683133"/>
            <a:ext cx="8524" cy="1232790"/>
          </a:xfrm>
          <a:prstGeom prst="line">
            <a:avLst/>
          </a:prstGeom>
          <a:ln w="50800">
            <a:solidFill>
              <a:srgbClr val="7F0325"/>
            </a:solidFill>
            <a:miter lim="400000"/>
            <a:tailEnd type="triangle"/>
          </a:ln>
        </p:spPr>
        <p:txBody>
          <a:bodyPr lIns="50800" tIns="50800" rIns="50800" bIns="50800" anchor="ctr"/>
          <a:lstStyle/>
          <a:p>
            <a:pPr/>
          </a:p>
        </p:txBody>
      </p:sp>
      <p:sp>
        <p:nvSpPr>
          <p:cNvPr id="257" name="Line"/>
          <p:cNvSpPr/>
          <p:nvPr/>
        </p:nvSpPr>
        <p:spPr>
          <a:xfrm>
            <a:off x="18249641" y="6601008"/>
            <a:ext cx="554564" cy="1374521"/>
          </a:xfrm>
          <a:prstGeom prst="line">
            <a:avLst/>
          </a:prstGeom>
          <a:ln w="50800">
            <a:solidFill>
              <a:srgbClr val="7F0325"/>
            </a:solidFill>
            <a:miter lim="400000"/>
            <a:tailEnd type="triangle"/>
          </a:ln>
        </p:spPr>
        <p:txBody>
          <a:bodyPr lIns="50800" tIns="50800" rIns="50800" bIns="50800" anchor="ctr"/>
          <a:lstStyle/>
          <a:p>
            <a:pPr/>
          </a:p>
        </p:txBody>
      </p:sp>
      <p:sp>
        <p:nvSpPr>
          <p:cNvPr id="258" name="Line"/>
          <p:cNvSpPr/>
          <p:nvPr/>
        </p:nvSpPr>
        <p:spPr>
          <a:xfrm flipH="1">
            <a:off x="11001220" y="8619381"/>
            <a:ext cx="1685692" cy="1401968"/>
          </a:xfrm>
          <a:prstGeom prst="line">
            <a:avLst/>
          </a:prstGeom>
          <a:ln w="50800">
            <a:solidFill>
              <a:srgbClr val="7F0325"/>
            </a:solidFill>
            <a:miter lim="400000"/>
            <a:tailEnd type="triangle"/>
          </a:ln>
        </p:spPr>
        <p:txBody>
          <a:bodyPr lIns="50800" tIns="50800" rIns="50800" bIns="50800" anchor="ctr"/>
          <a:lstStyle/>
          <a:p>
            <a:pPr/>
          </a:p>
        </p:txBody>
      </p:sp>
      <p:sp>
        <p:nvSpPr>
          <p:cNvPr id="259" name="Line"/>
          <p:cNvSpPr/>
          <p:nvPr/>
        </p:nvSpPr>
        <p:spPr>
          <a:xfrm>
            <a:off x="13338766" y="8677271"/>
            <a:ext cx="1379955" cy="1329102"/>
          </a:xfrm>
          <a:prstGeom prst="line">
            <a:avLst/>
          </a:prstGeom>
          <a:ln w="50800">
            <a:solidFill>
              <a:srgbClr val="7F0325"/>
            </a:solidFill>
            <a:miter lim="400000"/>
            <a:tailEnd type="triangle"/>
          </a:ln>
        </p:spPr>
        <p:txBody>
          <a:bodyPr lIns="50800" tIns="50800" rIns="50800" bIns="50800" anchor="ctr"/>
          <a:lstStyle/>
          <a:p>
            <a:pPr/>
          </a:p>
        </p:txBody>
      </p:sp>
      <p:sp>
        <p:nvSpPr>
          <p:cNvPr id="260" name="Line"/>
          <p:cNvSpPr/>
          <p:nvPr/>
        </p:nvSpPr>
        <p:spPr>
          <a:xfrm>
            <a:off x="15306067" y="10581836"/>
            <a:ext cx="3829416" cy="1425903"/>
          </a:xfrm>
          <a:prstGeom prst="line">
            <a:avLst/>
          </a:prstGeom>
          <a:ln w="50800">
            <a:solidFill>
              <a:srgbClr val="7F0325"/>
            </a:solidFill>
            <a:miter lim="400000"/>
            <a:tailEnd type="triangle"/>
          </a:ln>
        </p:spPr>
        <p:txBody>
          <a:bodyPr lIns="50800" tIns="50800" rIns="50800" bIns="50800" anchor="ctr"/>
          <a:lstStyle/>
          <a:p>
            <a:pPr/>
          </a:p>
        </p:txBody>
      </p:sp>
      <p:sp>
        <p:nvSpPr>
          <p:cNvPr id="261" name="Line"/>
          <p:cNvSpPr/>
          <p:nvPr/>
        </p:nvSpPr>
        <p:spPr>
          <a:xfrm>
            <a:off x="15131715" y="10578541"/>
            <a:ext cx="121528" cy="1143665"/>
          </a:xfrm>
          <a:prstGeom prst="line">
            <a:avLst/>
          </a:prstGeom>
          <a:ln w="50800">
            <a:solidFill>
              <a:srgbClr val="7F0325"/>
            </a:solidFill>
            <a:miter lim="400000"/>
            <a:tailEnd type="triangle"/>
          </a:ln>
        </p:spPr>
        <p:txBody>
          <a:bodyPr lIns="50800" tIns="50800" rIns="50800" bIns="50800" anchor="ctr"/>
          <a:lstStyle/>
          <a:p>
            <a:pPr/>
          </a:p>
        </p:txBody>
      </p:sp>
      <p:sp>
        <p:nvSpPr>
          <p:cNvPr id="262" name="Line"/>
          <p:cNvSpPr/>
          <p:nvPr/>
        </p:nvSpPr>
        <p:spPr>
          <a:xfrm flipH="1">
            <a:off x="12612110" y="10538241"/>
            <a:ext cx="2312005" cy="1313907"/>
          </a:xfrm>
          <a:prstGeom prst="line">
            <a:avLst/>
          </a:prstGeom>
          <a:ln w="50800">
            <a:solidFill>
              <a:srgbClr val="7F0325"/>
            </a:solidFill>
            <a:miter lim="400000"/>
            <a:tailEnd type="triangle"/>
          </a:ln>
        </p:spPr>
        <p:txBody>
          <a:bodyPr lIns="50800" tIns="50800" rIns="50800" bIns="50800" anchor="ctr"/>
          <a:lstStyle/>
          <a:p>
            <a:pPr/>
          </a:p>
        </p:txBody>
      </p:sp>
      <p:sp>
        <p:nvSpPr>
          <p:cNvPr id="263" name="Oval"/>
          <p:cNvSpPr/>
          <p:nvPr/>
        </p:nvSpPr>
        <p:spPr>
          <a:xfrm>
            <a:off x="15336713" y="4193117"/>
            <a:ext cx="7168004" cy="5908203"/>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264" name="All children are also complete trees!"/>
          <p:cNvSpPr/>
          <p:nvPr/>
        </p:nvSpPr>
        <p:spPr>
          <a:xfrm>
            <a:off x="903694" y="2223281"/>
            <a:ext cx="225766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All children are also complete trees!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6" name="A folder is just a recursive contain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 folder is just a recursive container!</a:t>
            </a:r>
          </a:p>
        </p:txBody>
      </p:sp>
      <p:pic>
        <p:nvPicPr>
          <p:cNvPr id="267" name="pasted-image.tiff" descr="pasted-image.tiff"/>
          <p:cNvPicPr>
            <a:picLocks noChangeAspect="1"/>
          </p:cNvPicPr>
          <p:nvPr/>
        </p:nvPicPr>
        <p:blipFill>
          <a:blip r:embed="rId2">
            <a:extLst/>
          </a:blip>
          <a:stretch>
            <a:fillRect/>
          </a:stretch>
        </p:blipFill>
        <p:spPr>
          <a:xfrm>
            <a:off x="1874964" y="3491988"/>
            <a:ext cx="20634072" cy="9235351"/>
          </a:xfrm>
          <a:prstGeom prst="rect">
            <a:avLst/>
          </a:prstGeom>
          <a:ln w="12700">
            <a:miter lim="400000"/>
          </a:ln>
        </p:spPr>
      </p:pic>
      <p:sp>
        <p:nvSpPr>
          <p:cNvPr id="268" name="Line"/>
          <p:cNvSpPr/>
          <p:nvPr/>
        </p:nvSpPr>
        <p:spPr>
          <a:xfrm flipH="1">
            <a:off x="5664787" y="4380801"/>
            <a:ext cx="6808643" cy="1460788"/>
          </a:xfrm>
          <a:prstGeom prst="line">
            <a:avLst/>
          </a:prstGeom>
          <a:ln w="50800">
            <a:solidFill>
              <a:srgbClr val="7F0325"/>
            </a:solidFill>
            <a:miter lim="400000"/>
            <a:tailEnd type="triangle"/>
          </a:ln>
        </p:spPr>
        <p:txBody>
          <a:bodyPr lIns="50800" tIns="50800" rIns="50800" bIns="50800" anchor="ctr"/>
          <a:lstStyle/>
          <a:p>
            <a:pPr/>
          </a:p>
        </p:txBody>
      </p:sp>
      <p:sp>
        <p:nvSpPr>
          <p:cNvPr id="269" name="Line"/>
          <p:cNvSpPr/>
          <p:nvPr/>
        </p:nvSpPr>
        <p:spPr>
          <a:xfrm>
            <a:off x="12796320" y="4352018"/>
            <a:ext cx="68756" cy="1434073"/>
          </a:xfrm>
          <a:prstGeom prst="line">
            <a:avLst/>
          </a:prstGeom>
          <a:ln w="50800">
            <a:solidFill>
              <a:srgbClr val="7F0325"/>
            </a:solidFill>
            <a:miter lim="400000"/>
            <a:tailEnd type="triangle"/>
          </a:ln>
        </p:spPr>
        <p:txBody>
          <a:bodyPr lIns="50800" tIns="50800" rIns="50800" bIns="50800" anchor="ctr"/>
          <a:lstStyle/>
          <a:p>
            <a:pPr/>
          </a:p>
        </p:txBody>
      </p:sp>
      <p:sp>
        <p:nvSpPr>
          <p:cNvPr id="270" name="Line"/>
          <p:cNvSpPr/>
          <p:nvPr/>
        </p:nvSpPr>
        <p:spPr>
          <a:xfrm>
            <a:off x="13006970" y="4352019"/>
            <a:ext cx="4085431" cy="1501057"/>
          </a:xfrm>
          <a:prstGeom prst="line">
            <a:avLst/>
          </a:prstGeom>
          <a:ln w="50800">
            <a:solidFill>
              <a:srgbClr val="7F0325"/>
            </a:solidFill>
            <a:miter lim="400000"/>
            <a:tailEnd type="triangle"/>
          </a:ln>
        </p:spPr>
        <p:txBody>
          <a:bodyPr lIns="50800" tIns="50800" rIns="50800" bIns="50800" anchor="ctr"/>
          <a:lstStyle/>
          <a:p>
            <a:pPr/>
          </a:p>
        </p:txBody>
      </p:sp>
      <p:sp>
        <p:nvSpPr>
          <p:cNvPr id="271" name="Line"/>
          <p:cNvSpPr/>
          <p:nvPr/>
        </p:nvSpPr>
        <p:spPr>
          <a:xfrm flipH="1">
            <a:off x="3301727" y="6514259"/>
            <a:ext cx="1773299" cy="1286478"/>
          </a:xfrm>
          <a:prstGeom prst="line">
            <a:avLst/>
          </a:prstGeom>
          <a:ln w="50800">
            <a:solidFill>
              <a:srgbClr val="7F0325"/>
            </a:solidFill>
            <a:miter lim="400000"/>
            <a:tailEnd type="triangle"/>
          </a:ln>
        </p:spPr>
        <p:txBody>
          <a:bodyPr lIns="50800" tIns="50800" rIns="50800" bIns="50800" anchor="ctr"/>
          <a:lstStyle/>
          <a:p>
            <a:pPr/>
          </a:p>
        </p:txBody>
      </p:sp>
      <p:sp>
        <p:nvSpPr>
          <p:cNvPr id="272" name="Line"/>
          <p:cNvSpPr/>
          <p:nvPr/>
        </p:nvSpPr>
        <p:spPr>
          <a:xfrm>
            <a:off x="5350618" y="6543067"/>
            <a:ext cx="1952889" cy="1331409"/>
          </a:xfrm>
          <a:prstGeom prst="line">
            <a:avLst/>
          </a:prstGeom>
          <a:ln w="50800">
            <a:solidFill>
              <a:srgbClr val="7F0325"/>
            </a:solidFill>
            <a:miter lim="400000"/>
            <a:tailEnd type="triangle"/>
          </a:ln>
        </p:spPr>
        <p:txBody>
          <a:bodyPr lIns="50800" tIns="50800" rIns="50800" bIns="50800" anchor="ctr"/>
          <a:lstStyle/>
          <a:p>
            <a:pPr/>
          </a:p>
        </p:txBody>
      </p:sp>
      <p:sp>
        <p:nvSpPr>
          <p:cNvPr id="273" name="Line"/>
          <p:cNvSpPr/>
          <p:nvPr/>
        </p:nvSpPr>
        <p:spPr>
          <a:xfrm flipH="1">
            <a:off x="12865076" y="6683133"/>
            <a:ext cx="8524" cy="1232790"/>
          </a:xfrm>
          <a:prstGeom prst="line">
            <a:avLst/>
          </a:prstGeom>
          <a:ln w="50800">
            <a:solidFill>
              <a:srgbClr val="7F0325"/>
            </a:solidFill>
            <a:miter lim="400000"/>
            <a:tailEnd type="triangle"/>
          </a:ln>
        </p:spPr>
        <p:txBody>
          <a:bodyPr lIns="50800" tIns="50800" rIns="50800" bIns="50800" anchor="ctr"/>
          <a:lstStyle/>
          <a:p>
            <a:pPr/>
          </a:p>
        </p:txBody>
      </p:sp>
      <p:sp>
        <p:nvSpPr>
          <p:cNvPr id="274" name="Line"/>
          <p:cNvSpPr/>
          <p:nvPr/>
        </p:nvSpPr>
        <p:spPr>
          <a:xfrm>
            <a:off x="18249641" y="6601008"/>
            <a:ext cx="554564" cy="1374521"/>
          </a:xfrm>
          <a:prstGeom prst="line">
            <a:avLst/>
          </a:prstGeom>
          <a:ln w="50800">
            <a:solidFill>
              <a:srgbClr val="7F0325"/>
            </a:solidFill>
            <a:miter lim="400000"/>
            <a:tailEnd type="triangle"/>
          </a:ln>
        </p:spPr>
        <p:txBody>
          <a:bodyPr lIns="50800" tIns="50800" rIns="50800" bIns="50800" anchor="ctr"/>
          <a:lstStyle/>
          <a:p>
            <a:pPr/>
          </a:p>
        </p:txBody>
      </p:sp>
      <p:sp>
        <p:nvSpPr>
          <p:cNvPr id="275" name="Line"/>
          <p:cNvSpPr/>
          <p:nvPr/>
        </p:nvSpPr>
        <p:spPr>
          <a:xfrm flipH="1">
            <a:off x="11001220" y="8619381"/>
            <a:ext cx="1685692" cy="1401968"/>
          </a:xfrm>
          <a:prstGeom prst="line">
            <a:avLst/>
          </a:prstGeom>
          <a:ln w="50800">
            <a:solidFill>
              <a:srgbClr val="7F0325"/>
            </a:solidFill>
            <a:miter lim="400000"/>
            <a:tailEnd type="triangle"/>
          </a:ln>
        </p:spPr>
        <p:txBody>
          <a:bodyPr lIns="50800" tIns="50800" rIns="50800" bIns="50800" anchor="ctr"/>
          <a:lstStyle/>
          <a:p>
            <a:pPr/>
          </a:p>
        </p:txBody>
      </p:sp>
      <p:sp>
        <p:nvSpPr>
          <p:cNvPr id="276" name="Line"/>
          <p:cNvSpPr/>
          <p:nvPr/>
        </p:nvSpPr>
        <p:spPr>
          <a:xfrm>
            <a:off x="13338766" y="8677271"/>
            <a:ext cx="1379955" cy="1329102"/>
          </a:xfrm>
          <a:prstGeom prst="line">
            <a:avLst/>
          </a:prstGeom>
          <a:ln w="50800">
            <a:solidFill>
              <a:srgbClr val="7F0325"/>
            </a:solidFill>
            <a:miter lim="400000"/>
            <a:tailEnd type="triangle"/>
          </a:ln>
        </p:spPr>
        <p:txBody>
          <a:bodyPr lIns="50800" tIns="50800" rIns="50800" bIns="50800" anchor="ctr"/>
          <a:lstStyle/>
          <a:p>
            <a:pPr/>
          </a:p>
        </p:txBody>
      </p:sp>
      <p:sp>
        <p:nvSpPr>
          <p:cNvPr id="277" name="Line"/>
          <p:cNvSpPr/>
          <p:nvPr/>
        </p:nvSpPr>
        <p:spPr>
          <a:xfrm>
            <a:off x="15306067" y="10581836"/>
            <a:ext cx="3829416" cy="1425903"/>
          </a:xfrm>
          <a:prstGeom prst="line">
            <a:avLst/>
          </a:prstGeom>
          <a:ln w="50800">
            <a:solidFill>
              <a:srgbClr val="7F0325"/>
            </a:solidFill>
            <a:miter lim="400000"/>
            <a:tailEnd type="triangle"/>
          </a:ln>
        </p:spPr>
        <p:txBody>
          <a:bodyPr lIns="50800" tIns="50800" rIns="50800" bIns="50800" anchor="ctr"/>
          <a:lstStyle/>
          <a:p>
            <a:pPr/>
          </a:p>
        </p:txBody>
      </p:sp>
      <p:sp>
        <p:nvSpPr>
          <p:cNvPr id="278" name="Line"/>
          <p:cNvSpPr/>
          <p:nvPr/>
        </p:nvSpPr>
        <p:spPr>
          <a:xfrm>
            <a:off x="15131715" y="10578541"/>
            <a:ext cx="121528" cy="1143665"/>
          </a:xfrm>
          <a:prstGeom prst="line">
            <a:avLst/>
          </a:prstGeom>
          <a:ln w="50800">
            <a:solidFill>
              <a:srgbClr val="7F0325"/>
            </a:solidFill>
            <a:miter lim="400000"/>
            <a:tailEnd type="triangle"/>
          </a:ln>
        </p:spPr>
        <p:txBody>
          <a:bodyPr lIns="50800" tIns="50800" rIns="50800" bIns="50800" anchor="ctr"/>
          <a:lstStyle/>
          <a:p>
            <a:pPr/>
          </a:p>
        </p:txBody>
      </p:sp>
      <p:sp>
        <p:nvSpPr>
          <p:cNvPr id="279" name="Line"/>
          <p:cNvSpPr/>
          <p:nvPr/>
        </p:nvSpPr>
        <p:spPr>
          <a:xfrm flipH="1">
            <a:off x="12612110" y="10538241"/>
            <a:ext cx="2312005" cy="1313907"/>
          </a:xfrm>
          <a:prstGeom prst="line">
            <a:avLst/>
          </a:prstGeom>
          <a:ln w="50800">
            <a:solidFill>
              <a:srgbClr val="7F0325"/>
            </a:solidFill>
            <a:miter lim="400000"/>
            <a:tailEnd type="triangle"/>
          </a:ln>
        </p:spPr>
        <p:txBody>
          <a:bodyPr lIns="50800" tIns="50800" rIns="50800" bIns="50800" anchor="ctr"/>
          <a:lstStyle/>
          <a:p>
            <a:pPr/>
          </a:p>
        </p:txBody>
      </p:sp>
      <p:sp>
        <p:nvSpPr>
          <p:cNvPr id="280" name="Oval"/>
          <p:cNvSpPr/>
          <p:nvPr/>
        </p:nvSpPr>
        <p:spPr>
          <a:xfrm>
            <a:off x="9578360" y="9893480"/>
            <a:ext cx="13642472" cy="3370355"/>
          </a:xfrm>
          <a:prstGeom prst="ellipse">
            <a:avLst/>
          </a:prstGeom>
          <a:solidFill>
            <a:srgbClr val="7F0325">
              <a:alpha val="34741"/>
            </a:srgbClr>
          </a:solidFill>
          <a:ln w="12700">
            <a:miter lim="400000"/>
          </a:ln>
        </p:spPr>
        <p:txBody>
          <a:bodyPr lIns="50800" tIns="50800" rIns="50800" bIns="50800" anchor="ctr"/>
          <a:lstStyle/>
          <a:p>
            <a:pPr>
              <a:defRPr>
                <a:solidFill>
                  <a:srgbClr val="FFFFFF"/>
                </a:solidFill>
              </a:defRPr>
            </a:pPr>
          </a:p>
        </p:txBody>
      </p:sp>
      <p:sp>
        <p:nvSpPr>
          <p:cNvPr id="281" name="All children are also complete trees!"/>
          <p:cNvSpPr/>
          <p:nvPr/>
        </p:nvSpPr>
        <p:spPr>
          <a:xfrm>
            <a:off x="903694" y="2223281"/>
            <a:ext cx="225766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All children are also complete trees!</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3" name="Let's write a program to output all files in a folder"/>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Let's write a program to output all files in a folder</a:t>
            </a:r>
          </a:p>
        </p:txBody>
      </p:sp>
      <p:pic>
        <p:nvPicPr>
          <p:cNvPr id="284" name="pasted-image.tiff" descr="pasted-image.tiff"/>
          <p:cNvPicPr>
            <a:picLocks noChangeAspect="1"/>
          </p:cNvPicPr>
          <p:nvPr/>
        </p:nvPicPr>
        <p:blipFill>
          <a:blip r:embed="rId2">
            <a:extLst/>
          </a:blip>
          <a:stretch>
            <a:fillRect/>
          </a:stretch>
        </p:blipFill>
        <p:spPr>
          <a:xfrm>
            <a:off x="1874964" y="3491988"/>
            <a:ext cx="20634072" cy="9235351"/>
          </a:xfrm>
          <a:prstGeom prst="rect">
            <a:avLst/>
          </a:prstGeom>
          <a:ln w="12700">
            <a:miter lim="400000"/>
          </a:ln>
        </p:spPr>
      </p:pic>
      <p:sp>
        <p:nvSpPr>
          <p:cNvPr id="285" name="Line"/>
          <p:cNvSpPr/>
          <p:nvPr/>
        </p:nvSpPr>
        <p:spPr>
          <a:xfrm flipH="1">
            <a:off x="5664787" y="4380801"/>
            <a:ext cx="6808643" cy="1460788"/>
          </a:xfrm>
          <a:prstGeom prst="line">
            <a:avLst/>
          </a:prstGeom>
          <a:ln w="50800">
            <a:solidFill>
              <a:srgbClr val="7F0325"/>
            </a:solidFill>
            <a:miter lim="400000"/>
            <a:tailEnd type="triangle"/>
          </a:ln>
        </p:spPr>
        <p:txBody>
          <a:bodyPr lIns="50800" tIns="50800" rIns="50800" bIns="50800" anchor="ctr"/>
          <a:lstStyle/>
          <a:p>
            <a:pPr/>
          </a:p>
        </p:txBody>
      </p:sp>
      <p:sp>
        <p:nvSpPr>
          <p:cNvPr id="286" name="Line"/>
          <p:cNvSpPr/>
          <p:nvPr/>
        </p:nvSpPr>
        <p:spPr>
          <a:xfrm>
            <a:off x="12796320" y="4352018"/>
            <a:ext cx="68756" cy="1434073"/>
          </a:xfrm>
          <a:prstGeom prst="line">
            <a:avLst/>
          </a:prstGeom>
          <a:ln w="50800">
            <a:solidFill>
              <a:srgbClr val="7F0325"/>
            </a:solidFill>
            <a:miter lim="400000"/>
            <a:tailEnd type="triangle"/>
          </a:ln>
        </p:spPr>
        <p:txBody>
          <a:bodyPr lIns="50800" tIns="50800" rIns="50800" bIns="50800" anchor="ctr"/>
          <a:lstStyle/>
          <a:p>
            <a:pPr/>
          </a:p>
        </p:txBody>
      </p:sp>
      <p:sp>
        <p:nvSpPr>
          <p:cNvPr id="287" name="Line"/>
          <p:cNvSpPr/>
          <p:nvPr/>
        </p:nvSpPr>
        <p:spPr>
          <a:xfrm>
            <a:off x="13006970" y="4352019"/>
            <a:ext cx="4085431" cy="1501057"/>
          </a:xfrm>
          <a:prstGeom prst="line">
            <a:avLst/>
          </a:prstGeom>
          <a:ln w="50800">
            <a:solidFill>
              <a:srgbClr val="7F0325"/>
            </a:solidFill>
            <a:miter lim="400000"/>
            <a:tailEnd type="triangle"/>
          </a:ln>
        </p:spPr>
        <p:txBody>
          <a:bodyPr lIns="50800" tIns="50800" rIns="50800" bIns="50800" anchor="ctr"/>
          <a:lstStyle/>
          <a:p>
            <a:pPr/>
          </a:p>
        </p:txBody>
      </p:sp>
      <p:sp>
        <p:nvSpPr>
          <p:cNvPr id="288" name="Line"/>
          <p:cNvSpPr/>
          <p:nvPr/>
        </p:nvSpPr>
        <p:spPr>
          <a:xfrm flipH="1">
            <a:off x="3301727" y="6514259"/>
            <a:ext cx="1773299" cy="1286478"/>
          </a:xfrm>
          <a:prstGeom prst="line">
            <a:avLst/>
          </a:prstGeom>
          <a:ln w="50800">
            <a:solidFill>
              <a:srgbClr val="7F0325"/>
            </a:solidFill>
            <a:miter lim="400000"/>
            <a:tailEnd type="triangle"/>
          </a:ln>
        </p:spPr>
        <p:txBody>
          <a:bodyPr lIns="50800" tIns="50800" rIns="50800" bIns="50800" anchor="ctr"/>
          <a:lstStyle/>
          <a:p>
            <a:pPr/>
          </a:p>
        </p:txBody>
      </p:sp>
      <p:sp>
        <p:nvSpPr>
          <p:cNvPr id="289" name="Line"/>
          <p:cNvSpPr/>
          <p:nvPr/>
        </p:nvSpPr>
        <p:spPr>
          <a:xfrm>
            <a:off x="5350618" y="6543067"/>
            <a:ext cx="1952889" cy="1331409"/>
          </a:xfrm>
          <a:prstGeom prst="line">
            <a:avLst/>
          </a:prstGeom>
          <a:ln w="50800">
            <a:solidFill>
              <a:srgbClr val="7F0325"/>
            </a:solidFill>
            <a:miter lim="400000"/>
            <a:tailEnd type="triangle"/>
          </a:ln>
        </p:spPr>
        <p:txBody>
          <a:bodyPr lIns="50800" tIns="50800" rIns="50800" bIns="50800" anchor="ctr"/>
          <a:lstStyle/>
          <a:p>
            <a:pPr/>
          </a:p>
        </p:txBody>
      </p:sp>
      <p:sp>
        <p:nvSpPr>
          <p:cNvPr id="290" name="Line"/>
          <p:cNvSpPr/>
          <p:nvPr/>
        </p:nvSpPr>
        <p:spPr>
          <a:xfrm flipH="1">
            <a:off x="12865076" y="6683133"/>
            <a:ext cx="8524" cy="1232790"/>
          </a:xfrm>
          <a:prstGeom prst="line">
            <a:avLst/>
          </a:prstGeom>
          <a:ln w="50800">
            <a:solidFill>
              <a:srgbClr val="7F0325"/>
            </a:solidFill>
            <a:miter lim="400000"/>
            <a:tailEnd type="triangle"/>
          </a:ln>
        </p:spPr>
        <p:txBody>
          <a:bodyPr lIns="50800" tIns="50800" rIns="50800" bIns="50800" anchor="ctr"/>
          <a:lstStyle/>
          <a:p>
            <a:pPr/>
          </a:p>
        </p:txBody>
      </p:sp>
      <p:sp>
        <p:nvSpPr>
          <p:cNvPr id="291" name="Line"/>
          <p:cNvSpPr/>
          <p:nvPr/>
        </p:nvSpPr>
        <p:spPr>
          <a:xfrm>
            <a:off x="18249641" y="6601008"/>
            <a:ext cx="554564" cy="1374521"/>
          </a:xfrm>
          <a:prstGeom prst="line">
            <a:avLst/>
          </a:prstGeom>
          <a:ln w="50800">
            <a:solidFill>
              <a:srgbClr val="7F0325"/>
            </a:solidFill>
            <a:miter lim="400000"/>
            <a:tailEnd type="triangle"/>
          </a:ln>
        </p:spPr>
        <p:txBody>
          <a:bodyPr lIns="50800" tIns="50800" rIns="50800" bIns="50800" anchor="ctr"/>
          <a:lstStyle/>
          <a:p>
            <a:pPr/>
          </a:p>
        </p:txBody>
      </p:sp>
      <p:sp>
        <p:nvSpPr>
          <p:cNvPr id="292" name="Line"/>
          <p:cNvSpPr/>
          <p:nvPr/>
        </p:nvSpPr>
        <p:spPr>
          <a:xfrm flipH="1">
            <a:off x="11001220" y="8619381"/>
            <a:ext cx="1685692" cy="1401968"/>
          </a:xfrm>
          <a:prstGeom prst="line">
            <a:avLst/>
          </a:prstGeom>
          <a:ln w="50800">
            <a:solidFill>
              <a:srgbClr val="7F0325"/>
            </a:solidFill>
            <a:miter lim="400000"/>
            <a:tailEnd type="triangle"/>
          </a:ln>
        </p:spPr>
        <p:txBody>
          <a:bodyPr lIns="50800" tIns="50800" rIns="50800" bIns="50800" anchor="ctr"/>
          <a:lstStyle/>
          <a:p>
            <a:pPr/>
          </a:p>
        </p:txBody>
      </p:sp>
      <p:sp>
        <p:nvSpPr>
          <p:cNvPr id="293" name="Line"/>
          <p:cNvSpPr/>
          <p:nvPr/>
        </p:nvSpPr>
        <p:spPr>
          <a:xfrm>
            <a:off x="13338766" y="8677271"/>
            <a:ext cx="1379955" cy="1329102"/>
          </a:xfrm>
          <a:prstGeom prst="line">
            <a:avLst/>
          </a:prstGeom>
          <a:ln w="50800">
            <a:solidFill>
              <a:srgbClr val="7F0325"/>
            </a:solidFill>
            <a:miter lim="400000"/>
            <a:tailEnd type="triangle"/>
          </a:ln>
        </p:spPr>
        <p:txBody>
          <a:bodyPr lIns="50800" tIns="50800" rIns="50800" bIns="50800" anchor="ctr"/>
          <a:lstStyle/>
          <a:p>
            <a:pPr/>
          </a:p>
        </p:txBody>
      </p:sp>
      <p:sp>
        <p:nvSpPr>
          <p:cNvPr id="294" name="Line"/>
          <p:cNvSpPr/>
          <p:nvPr/>
        </p:nvSpPr>
        <p:spPr>
          <a:xfrm>
            <a:off x="15306067" y="10581836"/>
            <a:ext cx="3829416" cy="1425903"/>
          </a:xfrm>
          <a:prstGeom prst="line">
            <a:avLst/>
          </a:prstGeom>
          <a:ln w="50800">
            <a:solidFill>
              <a:srgbClr val="7F0325"/>
            </a:solidFill>
            <a:miter lim="400000"/>
            <a:tailEnd type="triangle"/>
          </a:ln>
        </p:spPr>
        <p:txBody>
          <a:bodyPr lIns="50800" tIns="50800" rIns="50800" bIns="50800" anchor="ctr"/>
          <a:lstStyle/>
          <a:p>
            <a:pPr/>
          </a:p>
        </p:txBody>
      </p:sp>
      <p:sp>
        <p:nvSpPr>
          <p:cNvPr id="295" name="Line"/>
          <p:cNvSpPr/>
          <p:nvPr/>
        </p:nvSpPr>
        <p:spPr>
          <a:xfrm>
            <a:off x="15131715" y="10578541"/>
            <a:ext cx="121528" cy="1143665"/>
          </a:xfrm>
          <a:prstGeom prst="line">
            <a:avLst/>
          </a:prstGeom>
          <a:ln w="50800">
            <a:solidFill>
              <a:srgbClr val="7F0325"/>
            </a:solidFill>
            <a:miter lim="400000"/>
            <a:tailEnd type="triangle"/>
          </a:ln>
        </p:spPr>
        <p:txBody>
          <a:bodyPr lIns="50800" tIns="50800" rIns="50800" bIns="50800" anchor="ctr"/>
          <a:lstStyle/>
          <a:p>
            <a:pPr/>
          </a:p>
        </p:txBody>
      </p:sp>
      <p:sp>
        <p:nvSpPr>
          <p:cNvPr id="296" name="Line"/>
          <p:cNvSpPr/>
          <p:nvPr/>
        </p:nvSpPr>
        <p:spPr>
          <a:xfrm flipH="1">
            <a:off x="12612110" y="10538241"/>
            <a:ext cx="2312005" cy="1313907"/>
          </a:xfrm>
          <a:prstGeom prst="line">
            <a:avLst/>
          </a:prstGeom>
          <a:ln w="50800">
            <a:solidFill>
              <a:srgbClr val="7F0325"/>
            </a:solidFill>
            <a:miter lim="400000"/>
            <a:tailEnd type="triangle"/>
          </a:ln>
        </p:spPr>
        <p:txBody>
          <a:bodyPr lIns="50800" tIns="50800" rIns="50800" bIns="50800" anchor="ctr"/>
          <a:lstStyle/>
          <a:p>
            <a:pPr/>
          </a:p>
        </p:txBody>
      </p:sp>
      <p:sp>
        <p:nvSpPr>
          <p:cNvPr id="297" name="All children are also complete trees!"/>
          <p:cNvSpPr/>
          <p:nvPr/>
        </p:nvSpPr>
        <p:spPr>
          <a:xfrm>
            <a:off x="903694" y="2223281"/>
            <a:ext cx="22576612"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228600" indent="-228600" algn="l">
              <a:buSzPct val="100000"/>
              <a:buChar char="•"/>
            </a:lvl1pPr>
          </a:lstStyle>
          <a:p>
            <a:pPr/>
            <a:r>
              <a:t>All children are also complete trees!</a:t>
            </a:r>
          </a:p>
        </p:txBody>
      </p:sp>
      <p:pic>
        <p:nvPicPr>
          <p:cNvPr id="298" name="pasted-image.png" descr="pasted-image.png"/>
          <p:cNvPicPr>
            <a:picLocks noChangeAspect="1"/>
          </p:cNvPicPr>
          <p:nvPr/>
        </p:nvPicPr>
        <p:blipFill>
          <a:blip r:embed="rId3">
            <a:extLst/>
          </a:blip>
          <a:stretch>
            <a:fillRect/>
          </a:stretch>
        </p:blipFill>
        <p:spPr>
          <a:xfrm>
            <a:off x="19253852" y="2188873"/>
            <a:ext cx="3925598" cy="3737920"/>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0" name="Another Example: Reducible Wo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Example: Reducible Words</a:t>
            </a:r>
          </a:p>
        </p:txBody>
      </p:sp>
      <p:sp>
        <p:nvSpPr>
          <p:cNvPr id="301" name="Here is a word puzzle: &quot;Is there a nine-letter English word that can be reduced to a single-letter word one letter at at time by removing letters, leaving a legal word at each step?"/>
          <p:cNvSpPr/>
          <p:nvPr/>
        </p:nvSpPr>
        <p:spPr>
          <a:xfrm>
            <a:off x="493014" y="4634486"/>
            <a:ext cx="23397973" cy="49489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Here is a word puzzle: "Is there a nine-letter English word that can be reduced to a single-letter word one letter at at time by removing letters, leaving a legal word at each step?</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3" name="Another Example: Reducible Wo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Example: Reducible Words</a:t>
            </a:r>
          </a:p>
        </p:txBody>
      </p:sp>
      <p:sp>
        <p:nvSpPr>
          <p:cNvPr id="304" name="cart ☞ art ☞ at ☞ a"/>
          <p:cNvSpPr/>
          <p:nvPr/>
        </p:nvSpPr>
        <p:spPr>
          <a:xfrm>
            <a:off x="7674102" y="6212335"/>
            <a:ext cx="9035797" cy="12913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cart ☞ art ☞ at ☞ a</a:t>
            </a:r>
          </a:p>
        </p:txBody>
      </p:sp>
      <p:sp>
        <p:nvSpPr>
          <p:cNvPr id="305" name="4-letter example:"/>
          <p:cNvSpPr/>
          <p:nvPr/>
        </p:nvSpPr>
        <p:spPr>
          <a:xfrm>
            <a:off x="8455913" y="4164433"/>
            <a:ext cx="7472173" cy="12913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4-letter example:</a:t>
            </a:r>
          </a:p>
        </p:txBody>
      </p:sp>
      <p:sp>
        <p:nvSpPr>
          <p:cNvPr id="306" name="can you think of a nine letter word?"/>
          <p:cNvSpPr/>
          <p:nvPr/>
        </p:nvSpPr>
        <p:spPr>
          <a:xfrm>
            <a:off x="4474717" y="10000552"/>
            <a:ext cx="15434565" cy="12913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can you think of a nine letter word?</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8" name="Another Example: Reducible Wo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Another Example: Reducible Words</a:t>
            </a:r>
          </a:p>
        </p:txBody>
      </p:sp>
      <p:sp>
        <p:nvSpPr>
          <p:cNvPr id="309" name="startling ☞ starling ☞ staring ☞ string ☞sting ☞sing ☞sin ☞in ☞i"/>
          <p:cNvSpPr/>
          <p:nvPr/>
        </p:nvSpPr>
        <p:spPr>
          <a:xfrm>
            <a:off x="295115" y="6317522"/>
            <a:ext cx="23793769" cy="10809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500"/>
            </a:lvl1pPr>
          </a:lstStyle>
          <a:p>
            <a:pPr/>
            <a:r>
              <a:t>startling ☞ starling ☞ staring ☞ string ☞sting ☞sing ☞sin ☞in ☞i</a:t>
            </a:r>
          </a:p>
        </p:txBody>
      </p:sp>
      <p:sp>
        <p:nvSpPr>
          <p:cNvPr id="310" name="is there really just one nine-letter word with this property?"/>
          <p:cNvSpPr/>
          <p:nvPr/>
        </p:nvSpPr>
        <p:spPr>
          <a:xfrm>
            <a:off x="1812798" y="9390952"/>
            <a:ext cx="20758405" cy="25105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is there really just one nine-letter word with this property?</a:t>
            </a:r>
          </a:p>
        </p:txBody>
      </p:sp>
      <p:sp>
        <p:nvSpPr>
          <p:cNvPr id="311" name="startling"/>
          <p:cNvSpPr/>
          <p:nvPr/>
        </p:nvSpPr>
        <p:spPr>
          <a:xfrm>
            <a:off x="10422889" y="4164433"/>
            <a:ext cx="3538221" cy="12913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startling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0" grpId="1"/>
    </p:bldLst>
  </p:timing>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3" name="All Reducible 9-letter wo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All Reducible 9-letter words</a:t>
            </a:r>
          </a:p>
        </p:txBody>
      </p:sp>
      <p:sp>
        <p:nvSpPr>
          <p:cNvPr id="314" name="can we do this iteratively?"/>
          <p:cNvSpPr/>
          <p:nvPr/>
        </p:nvSpPr>
        <p:spPr>
          <a:xfrm>
            <a:off x="6517385" y="5021847"/>
            <a:ext cx="11349229" cy="12913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can we do this iteratively?</a:t>
            </a:r>
          </a:p>
        </p:txBody>
      </p:sp>
      <p:sp>
        <p:nvSpPr>
          <p:cNvPr id="315" name="it would be very messy!"/>
          <p:cNvSpPr/>
          <p:nvPr/>
        </p:nvSpPr>
        <p:spPr>
          <a:xfrm>
            <a:off x="7025893" y="7302837"/>
            <a:ext cx="10332213" cy="12913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it would be very messy!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5" grpId="1"/>
    </p:bldLst>
  </p:timing>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7" name="All Reducible 9-letter word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All Reducible 9-letter words</a:t>
            </a:r>
          </a:p>
        </p:txBody>
      </p:sp>
      <p:sp>
        <p:nvSpPr>
          <p:cNvPr id="318" name="can we do this recursively?"/>
          <p:cNvSpPr/>
          <p:nvPr/>
        </p:nvSpPr>
        <p:spPr>
          <a:xfrm>
            <a:off x="6244081" y="5021847"/>
            <a:ext cx="11895837" cy="12913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can we do this recursively?</a:t>
            </a:r>
          </a:p>
        </p:txBody>
      </p:sp>
      <p:sp>
        <p:nvSpPr>
          <p:cNvPr id="319" name="yes!…"/>
          <p:cNvSpPr/>
          <p:nvPr/>
        </p:nvSpPr>
        <p:spPr>
          <a:xfrm>
            <a:off x="6573774" y="7529738"/>
            <a:ext cx="11236453" cy="25105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8000"/>
            </a:pPr>
            <a:r>
              <a:t>yes!</a:t>
            </a:r>
          </a:p>
          <a:p>
            <a:pPr>
              <a:defRPr sz="8000"/>
            </a:pPr>
            <a:r>
              <a:t>what is the decision tree?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9" grpId="1"/>
    </p:bldLst>
  </p:timing>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1" name="Reducability Decision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Reducability Decision Tree</a:t>
            </a:r>
          </a:p>
        </p:txBody>
      </p:sp>
      <p:sp>
        <p:nvSpPr>
          <p:cNvPr id="322" name="cart"/>
          <p:cNvSpPr/>
          <p:nvPr/>
        </p:nvSpPr>
        <p:spPr>
          <a:xfrm>
            <a:off x="11017073" y="2145058"/>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323" name="art"/>
          <p:cNvSpPr/>
          <p:nvPr/>
        </p:nvSpPr>
        <p:spPr>
          <a:xfrm>
            <a:off x="2251472"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324"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325"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326"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327"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328"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329"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330"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2" name="Reducability Decision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Reducability Decision Tree</a:t>
            </a:r>
          </a:p>
        </p:txBody>
      </p:sp>
      <p:sp>
        <p:nvSpPr>
          <p:cNvPr id="333" name="cart"/>
          <p:cNvSpPr/>
          <p:nvPr/>
        </p:nvSpPr>
        <p:spPr>
          <a:xfrm>
            <a:off x="11017073" y="2145058"/>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334" name="art"/>
          <p:cNvSpPr/>
          <p:nvPr/>
        </p:nvSpPr>
        <p:spPr>
          <a:xfrm>
            <a:off x="2251472"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335"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336"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337"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338" name="rt"/>
          <p:cNvSpPr/>
          <p:nvPr/>
        </p:nvSpPr>
        <p:spPr>
          <a:xfrm>
            <a:off x="908088"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339" name="at"/>
          <p:cNvSpPr/>
          <p:nvPr/>
        </p:nvSpPr>
        <p:spPr>
          <a:xfrm>
            <a:off x="2815906"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340"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341"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342"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343"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344"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345"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346"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347"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9" name="Reducability Decision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Reducability Decision Tree</a:t>
            </a:r>
          </a:p>
        </p:txBody>
      </p:sp>
      <p:sp>
        <p:nvSpPr>
          <p:cNvPr id="350" name="cart"/>
          <p:cNvSpPr/>
          <p:nvPr/>
        </p:nvSpPr>
        <p:spPr>
          <a:xfrm>
            <a:off x="11017073" y="2145058"/>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351" name="art"/>
          <p:cNvSpPr/>
          <p:nvPr/>
        </p:nvSpPr>
        <p:spPr>
          <a:xfrm>
            <a:off x="2251472"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352"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353"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354"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355" name="rt"/>
          <p:cNvSpPr/>
          <p:nvPr/>
        </p:nvSpPr>
        <p:spPr>
          <a:xfrm>
            <a:off x="908088"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356" name="at"/>
          <p:cNvSpPr/>
          <p:nvPr/>
        </p:nvSpPr>
        <p:spPr>
          <a:xfrm>
            <a:off x="2815906"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357"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358"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359"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360"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361"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362"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363"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364"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365"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366"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367"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368"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369"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370"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371"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372"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373"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374"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375"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376"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377"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378"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379"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380"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381"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382"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4" name="Reducability Decision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Reducability Decision Tree</a:t>
            </a:r>
          </a:p>
        </p:txBody>
      </p:sp>
      <p:sp>
        <p:nvSpPr>
          <p:cNvPr id="385" name="cart"/>
          <p:cNvSpPr/>
          <p:nvPr/>
        </p:nvSpPr>
        <p:spPr>
          <a:xfrm>
            <a:off x="11017073" y="2145058"/>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386" name="art"/>
          <p:cNvSpPr/>
          <p:nvPr/>
        </p:nvSpPr>
        <p:spPr>
          <a:xfrm>
            <a:off x="2251472"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387"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388"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389"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390"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391"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392"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393"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394"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395"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396"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397"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398"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399"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400"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401"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402"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403"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404"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405"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406"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407"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408"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409"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410" name="t"/>
          <p:cNvSpPr/>
          <p:nvPr/>
        </p:nvSpPr>
        <p:spPr>
          <a:xfrm>
            <a:off x="284178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411" name="a"/>
          <p:cNvSpPr/>
          <p:nvPr/>
        </p:nvSpPr>
        <p:spPr>
          <a:xfrm>
            <a:off x="344977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412"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413"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414"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415"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416"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417"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418"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419"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420"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421"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422"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423"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424"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425"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426"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427"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428"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429"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430"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431"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432"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433"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434"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435"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436"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437"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438"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439"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440"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441"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442"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443"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444"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445"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446"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447"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448"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449"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450"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451"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452"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453"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454" name="rt"/>
          <p:cNvSpPr/>
          <p:nvPr/>
        </p:nvSpPr>
        <p:spPr>
          <a:xfrm>
            <a:off x="908088"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455" name="at"/>
          <p:cNvSpPr/>
          <p:nvPr/>
        </p:nvSpPr>
        <p:spPr>
          <a:xfrm>
            <a:off x="2815906"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456"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457"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458"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459"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460"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461"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462"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463"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464"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465"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7" name="Reducability Decision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Reducability Decision Tree</a:t>
            </a:r>
          </a:p>
        </p:txBody>
      </p:sp>
      <p:sp>
        <p:nvSpPr>
          <p:cNvPr id="468"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469" name="art"/>
          <p:cNvSpPr/>
          <p:nvPr/>
        </p:nvSpPr>
        <p:spPr>
          <a:xfrm>
            <a:off x="2251472" y="4297017"/>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470"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471"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472"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473"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474"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475"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476"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477"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478"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479"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480"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481"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482"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483"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484"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485"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486"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487"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488"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489"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490"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491"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492"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493"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494"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495"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496"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497"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498"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499"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500"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501"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502"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503"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504"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505"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506"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507"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508"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509" name="t"/>
          <p:cNvSpPr/>
          <p:nvPr/>
        </p:nvSpPr>
        <p:spPr>
          <a:xfrm>
            <a:off x="284178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510" name="a"/>
          <p:cNvSpPr/>
          <p:nvPr/>
        </p:nvSpPr>
        <p:spPr>
          <a:xfrm>
            <a:off x="3449772" y="8789148"/>
            <a:ext cx="508573" cy="1524588"/>
          </a:xfrm>
          <a:prstGeom prst="roundRect">
            <a:avLst>
              <a:gd name="adj" fmla="val 38087"/>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511"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512"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513"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514"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515"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516"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517"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518"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519"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520"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521"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522"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523"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524"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525"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526"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527"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528"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529"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530"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531"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532"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533"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534"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535"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536"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537" name="rt"/>
          <p:cNvSpPr/>
          <p:nvPr/>
        </p:nvSpPr>
        <p:spPr>
          <a:xfrm>
            <a:off x="908088"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538" name="at"/>
          <p:cNvSpPr/>
          <p:nvPr/>
        </p:nvSpPr>
        <p:spPr>
          <a:xfrm>
            <a:off x="2815906" y="6665213"/>
            <a:ext cx="1220987" cy="1524588"/>
          </a:xfrm>
          <a:prstGeom prst="roundRect">
            <a:avLst>
              <a:gd name="adj" fmla="val 15864"/>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539"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540"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541"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542"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543"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544"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545"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546"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547"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548"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0" name="Reducability Decision Tre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Reducability Decision Tree</a:t>
            </a:r>
          </a:p>
        </p:txBody>
      </p:sp>
      <p:sp>
        <p:nvSpPr>
          <p:cNvPr id="551"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552" name="art"/>
          <p:cNvSpPr/>
          <p:nvPr/>
        </p:nvSpPr>
        <p:spPr>
          <a:xfrm>
            <a:off x="2251472"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553"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554" name="cat"/>
          <p:cNvSpPr/>
          <p:nvPr/>
        </p:nvSpPr>
        <p:spPr>
          <a:xfrm>
            <a:off x="14272387" y="4297017"/>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555"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556"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557"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558"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559"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560"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561"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562"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563"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564"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565"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566"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567"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568"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569"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570"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571"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572"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573"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574"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575"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576"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577"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578"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579" name="a"/>
          <p:cNvSpPr/>
          <p:nvPr/>
        </p:nvSpPr>
        <p:spPr>
          <a:xfrm>
            <a:off x="13607998" y="8789148"/>
            <a:ext cx="508573" cy="1524588"/>
          </a:xfrm>
          <a:prstGeom prst="roundRect">
            <a:avLst>
              <a:gd name="adj" fmla="val 38087"/>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580"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581"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582"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583"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584"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585"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586"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587"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588"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589"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590"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591"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592" name="t"/>
          <p:cNvSpPr/>
          <p:nvPr/>
        </p:nvSpPr>
        <p:spPr>
          <a:xfrm>
            <a:off x="284178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593" name="a"/>
          <p:cNvSpPr/>
          <p:nvPr/>
        </p:nvSpPr>
        <p:spPr>
          <a:xfrm>
            <a:off x="344977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594"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595"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596"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597"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598"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599"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00"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01"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02"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03"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604"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605"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06"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607"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08"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09"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610"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611"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12"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613"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14"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15"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16"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17"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618"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19"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620" name="rt"/>
          <p:cNvSpPr/>
          <p:nvPr/>
        </p:nvSpPr>
        <p:spPr>
          <a:xfrm>
            <a:off x="908088"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621" name="at"/>
          <p:cNvSpPr/>
          <p:nvPr/>
        </p:nvSpPr>
        <p:spPr>
          <a:xfrm>
            <a:off x="2815906"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622"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623"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624"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625"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626"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627" name="at"/>
          <p:cNvSpPr/>
          <p:nvPr/>
        </p:nvSpPr>
        <p:spPr>
          <a:xfrm>
            <a:off x="12785501" y="6665213"/>
            <a:ext cx="1220988" cy="1524588"/>
          </a:xfrm>
          <a:prstGeom prst="roundRect">
            <a:avLst>
              <a:gd name="adj" fmla="val 15864"/>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628"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629"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630"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631"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3" name="Decision Tree Search Templat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Decision Tree Search Template</a:t>
            </a:r>
          </a:p>
        </p:txBody>
      </p:sp>
      <p:sp>
        <p:nvSpPr>
          <p:cNvPr id="634" name="bool search(currentState) {…"/>
          <p:cNvSpPr/>
          <p:nvPr/>
        </p:nvSpPr>
        <p:spPr>
          <a:xfrm>
            <a:off x="1212926" y="1876480"/>
            <a:ext cx="23052436" cy="11658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tabLst>
                <a:tab pos="558800" algn="l"/>
              </a:tabLst>
              <a:defRPr sz="6000">
                <a:latin typeface="Menlo"/>
                <a:ea typeface="Menlo"/>
                <a:cs typeface="Menlo"/>
                <a:sym typeface="Menlo"/>
              </a:defRPr>
            </a:pPr>
            <a:r>
              <a:rPr>
                <a:solidFill>
                  <a:srgbClr val="0433FF"/>
                </a:solidFill>
              </a:rPr>
              <a:t>bool</a:t>
            </a:r>
            <a:r>
              <a:t> search(currentState) {</a:t>
            </a:r>
          </a:p>
          <a:p>
            <a:pPr algn="l" defTabSz="457200">
              <a:tabLst>
                <a:tab pos="558800" algn="l"/>
              </a:tabLst>
              <a:defRPr sz="6000">
                <a:latin typeface="Menlo"/>
                <a:ea typeface="Menlo"/>
                <a:cs typeface="Menlo"/>
                <a:sym typeface="Menlo"/>
              </a:defRPr>
            </a:pPr>
            <a:r>
              <a:t>    </a:t>
            </a:r>
            <a:r>
              <a:rPr>
                <a:solidFill>
                  <a:srgbClr val="0433FF"/>
                </a:solidFill>
              </a:rPr>
              <a:t>if</a:t>
            </a:r>
            <a:r>
              <a:t> (isSolution(currentState)) {</a:t>
            </a:r>
          </a:p>
          <a:p>
            <a:pPr algn="l" defTabSz="457200">
              <a:tabLst>
                <a:tab pos="558800" algn="l"/>
              </a:tabLst>
              <a:defRPr sz="6000">
                <a:latin typeface="Menlo"/>
                <a:ea typeface="Menlo"/>
                <a:cs typeface="Menlo"/>
                <a:sym typeface="Menlo"/>
              </a:defRPr>
            </a:pPr>
            <a:r>
              <a:t>        </a:t>
            </a:r>
            <a:r>
              <a:rPr>
                <a:solidFill>
                  <a:srgbClr val="0433FF"/>
                </a:solidFill>
              </a:rPr>
              <a:t>return</a:t>
            </a:r>
            <a:r>
              <a:t> </a:t>
            </a:r>
            <a:r>
              <a:rPr>
                <a:solidFill>
                  <a:srgbClr val="0433FF"/>
                </a:solidFill>
              </a:rPr>
              <a:t>true</a:t>
            </a:r>
            <a:r>
              <a:t>;</a:t>
            </a:r>
          </a:p>
          <a:p>
            <a:pPr algn="l" defTabSz="457200">
              <a:tabLst>
                <a:tab pos="558800" algn="l"/>
              </a:tabLst>
              <a:defRPr sz="6000">
                <a:latin typeface="Menlo"/>
                <a:ea typeface="Menlo"/>
                <a:cs typeface="Menlo"/>
                <a:sym typeface="Menlo"/>
              </a:defRPr>
            </a:pPr>
            <a:r>
              <a:t>    } </a:t>
            </a:r>
            <a:r>
              <a:rPr>
                <a:solidFill>
                  <a:srgbClr val="0433FF"/>
                </a:solidFill>
              </a:rPr>
              <a:t>else</a:t>
            </a:r>
            <a:r>
              <a:t> {</a:t>
            </a:r>
          </a:p>
          <a:p>
            <a:pPr algn="l" defTabSz="457200">
              <a:tabLst>
                <a:tab pos="558800" algn="l"/>
              </a:tabLst>
              <a:defRPr sz="6000">
                <a:latin typeface="Menlo"/>
                <a:ea typeface="Menlo"/>
                <a:cs typeface="Menlo"/>
                <a:sym typeface="Menlo"/>
              </a:defRPr>
            </a:pPr>
            <a:r>
              <a:t>        </a:t>
            </a:r>
            <a:r>
              <a:rPr>
                <a:solidFill>
                  <a:srgbClr val="0433FF"/>
                </a:solidFill>
              </a:rPr>
              <a:t>for</a:t>
            </a:r>
            <a:r>
              <a:t> (option : moves from currentState) {</a:t>
            </a:r>
          </a:p>
          <a:p>
            <a:pPr algn="l" defTabSz="457200">
              <a:tabLst>
                <a:tab pos="558800" algn="l"/>
              </a:tabLst>
              <a:defRPr sz="6000">
                <a:latin typeface="Menlo"/>
                <a:ea typeface="Menlo"/>
                <a:cs typeface="Menlo"/>
                <a:sym typeface="Menlo"/>
              </a:defRPr>
            </a:pPr>
            <a:r>
              <a:t>            nextState = takeOption(curr, option);</a:t>
            </a:r>
          </a:p>
          <a:p>
            <a:pPr algn="l" defTabSz="457200">
              <a:tabLst>
                <a:tab pos="558800" algn="l"/>
              </a:tabLst>
              <a:defRPr sz="6000">
                <a:latin typeface="Menlo"/>
                <a:ea typeface="Menlo"/>
                <a:cs typeface="Menlo"/>
                <a:sym typeface="Menlo"/>
              </a:defRPr>
            </a:pPr>
            <a:r>
              <a:t>            </a:t>
            </a:r>
            <a:r>
              <a:rPr>
                <a:solidFill>
                  <a:srgbClr val="0433FF"/>
                </a:solidFill>
              </a:rPr>
              <a:t>if</a:t>
            </a:r>
            <a:r>
              <a:t> (search(nextState)) {</a:t>
            </a:r>
          </a:p>
          <a:p>
            <a:pPr algn="l" defTabSz="457200">
              <a:tabLst>
                <a:tab pos="558800" algn="l"/>
              </a:tabLst>
              <a:defRPr sz="6000">
                <a:latin typeface="Menlo"/>
                <a:ea typeface="Menlo"/>
                <a:cs typeface="Menlo"/>
                <a:sym typeface="Menlo"/>
              </a:defRPr>
            </a:pPr>
            <a:r>
              <a:t>                </a:t>
            </a:r>
            <a:r>
              <a:rPr>
                <a:solidFill>
                  <a:srgbClr val="0433FF"/>
                </a:solidFill>
              </a:rPr>
              <a:t>return</a:t>
            </a:r>
            <a:r>
              <a:t> </a:t>
            </a:r>
            <a:r>
              <a:rPr>
                <a:solidFill>
                  <a:srgbClr val="0433FF"/>
                </a:solidFill>
              </a:rPr>
              <a:t>true</a:t>
            </a:r>
            <a:r>
              <a:t>;</a:t>
            </a:r>
          </a:p>
          <a:p>
            <a:pPr algn="l" defTabSz="457200">
              <a:tabLst>
                <a:tab pos="558800" algn="l"/>
              </a:tabLst>
              <a:defRPr sz="6000">
                <a:latin typeface="Menlo"/>
                <a:ea typeface="Menlo"/>
                <a:cs typeface="Menlo"/>
                <a:sym typeface="Menlo"/>
              </a:defRPr>
            </a:pPr>
            <a:r>
              <a:t>            }</a:t>
            </a:r>
          </a:p>
          <a:p>
            <a:pPr algn="l" defTabSz="457200">
              <a:tabLst>
                <a:tab pos="558800" algn="l"/>
              </a:tabLst>
              <a:defRPr sz="6000">
                <a:latin typeface="Menlo"/>
                <a:ea typeface="Menlo"/>
                <a:cs typeface="Menlo"/>
                <a:sym typeface="Menlo"/>
              </a:defRPr>
            </a:pPr>
            <a:r>
              <a:t>        }</a:t>
            </a:r>
          </a:p>
          <a:p>
            <a:pPr algn="l" defTabSz="457200">
              <a:tabLst>
                <a:tab pos="558800" algn="l"/>
              </a:tabLst>
              <a:defRPr sz="6000">
                <a:latin typeface="Menlo"/>
                <a:ea typeface="Menlo"/>
                <a:cs typeface="Menlo"/>
                <a:sym typeface="Menlo"/>
              </a:defRPr>
            </a:pPr>
            <a:r>
              <a:t>        </a:t>
            </a:r>
            <a:r>
              <a:rPr>
                <a:solidFill>
                  <a:srgbClr val="0433FF"/>
                </a:solidFill>
              </a:rPr>
              <a:t>return</a:t>
            </a:r>
            <a:r>
              <a:t> </a:t>
            </a:r>
            <a:r>
              <a:rPr>
                <a:solidFill>
                  <a:srgbClr val="0433FF"/>
                </a:solidFill>
              </a:rPr>
              <a:t>false</a:t>
            </a:r>
            <a:r>
              <a:t>;</a:t>
            </a:r>
          </a:p>
          <a:p>
            <a:pPr algn="l" defTabSz="457200">
              <a:tabLst>
                <a:tab pos="558800" algn="l"/>
              </a:tabLst>
              <a:defRPr sz="6000">
                <a:latin typeface="Menlo"/>
                <a:ea typeface="Menlo"/>
                <a:cs typeface="Menlo"/>
                <a:sym typeface="Menlo"/>
              </a:defRPr>
            </a:pPr>
            <a:r>
              <a:t>    }</a:t>
            </a:r>
          </a:p>
          <a:p>
            <a:pPr algn="l" defTabSz="457200">
              <a:tabLst>
                <a:tab pos="558800" algn="l"/>
              </a:tabLst>
              <a:defRPr sz="6000">
                <a:latin typeface="Menlo"/>
                <a:ea typeface="Menlo"/>
                <a:cs typeface="Menlo"/>
                <a:sym typeface="Menlo"/>
              </a:defRPr>
            </a:pPr>
            <a:r>
              <a:t>}</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6" name="Reducible Wor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Reducible Word</a:t>
            </a:r>
          </a:p>
        </p:txBody>
      </p:sp>
      <p:sp>
        <p:nvSpPr>
          <p:cNvPr id="637" name="Let's define a reducible word as a word that can be reduced down to one letter by removing one character at a time, leaving a word at each step.…"/>
          <p:cNvSpPr/>
          <p:nvPr/>
        </p:nvSpPr>
        <p:spPr>
          <a:xfrm>
            <a:off x="1022840" y="1945406"/>
            <a:ext cx="21920070" cy="108708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7000"/>
            </a:pPr>
            <a:r>
              <a:t>Let's define a </a:t>
            </a:r>
            <a:r>
              <a:rPr>
                <a:solidFill>
                  <a:srgbClr val="0433FF"/>
                </a:solidFill>
              </a:rPr>
              <a:t>reducible</a:t>
            </a:r>
            <a:r>
              <a:t> word as a word that can be reduced down to one letter by removing one character at a time, leaving a word at each step.</a:t>
            </a:r>
          </a:p>
          <a:p>
            <a:pPr algn="l">
              <a:defRPr sz="7000"/>
            </a:pPr>
          </a:p>
          <a:p>
            <a:pPr marL="1016000" indent="-1016000" algn="l">
              <a:buSzPct val="75000"/>
              <a:buFont typeface="Helvetica Neue"/>
              <a:buChar char="•"/>
              <a:defRPr sz="7000">
                <a:solidFill>
                  <a:srgbClr val="0433FF"/>
                </a:solidFill>
              </a:defRPr>
            </a:pPr>
            <a:r>
              <a:t>Base case:</a:t>
            </a:r>
          </a:p>
          <a:p>
            <a:pPr lvl="1" marL="1651000" indent="-1016000" algn="l">
              <a:buSzPct val="75000"/>
              <a:buFont typeface="Helvetica Neue"/>
              <a:buChar char="•"/>
              <a:defRPr sz="7000"/>
            </a:pPr>
            <a:r>
              <a:t>A one letter word in the dictionary.</a:t>
            </a:r>
          </a:p>
          <a:p>
            <a:pPr lvl="1" marL="1651000" indent="-1016000" algn="l">
              <a:buSzPct val="75000"/>
              <a:buFont typeface="Helvetica Neue"/>
              <a:buChar char="•"/>
              <a:defRPr sz="7000"/>
            </a:pPr>
          </a:p>
          <a:p>
            <a:pPr marL="1016000" indent="-1016000" algn="l">
              <a:buSzPct val="75000"/>
              <a:buFont typeface="Helvetica Neue"/>
              <a:buChar char="•"/>
              <a:defRPr sz="7000">
                <a:solidFill>
                  <a:srgbClr val="0433FF"/>
                </a:solidFill>
              </a:defRPr>
            </a:pPr>
            <a:r>
              <a:t>Recursive Step:</a:t>
            </a:r>
          </a:p>
          <a:p>
            <a:pPr lvl="1" marL="1651000" indent="-1016000" algn="l">
              <a:buSzPct val="75000"/>
              <a:buFont typeface="Helvetica Neue"/>
              <a:buChar char="•"/>
              <a:defRPr sz="7000"/>
            </a:pPr>
            <a:r>
              <a:t>Any multi-letter word is reducible if you can remove a letter (legal move) to form a shrinkable word.</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9" name="How the algorithm work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the algorithm works</a:t>
            </a:r>
          </a:p>
        </p:txBody>
      </p:sp>
      <p:sp>
        <p:nvSpPr>
          <p:cNvPr id="640"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641"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642"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643"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644"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645" name="art"/>
          <p:cNvSpPr/>
          <p:nvPr/>
        </p:nvSpPr>
        <p:spPr>
          <a:xfrm>
            <a:off x="2251472" y="4297017"/>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646"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647"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648"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649"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650"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651"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652"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653"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654"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655"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656"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657"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658"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659"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660"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661"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662"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663"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664"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665"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666"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667"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668"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669" name="t"/>
          <p:cNvSpPr/>
          <p:nvPr/>
        </p:nvSpPr>
        <p:spPr>
          <a:xfrm>
            <a:off x="284178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670" name="a"/>
          <p:cNvSpPr/>
          <p:nvPr/>
        </p:nvSpPr>
        <p:spPr>
          <a:xfrm>
            <a:off x="344977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671"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672"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673"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674"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675"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676"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677"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678"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679"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680"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681"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682"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683"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684"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685"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686"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687"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88"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89"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90"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91"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92"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693"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694"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95"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696"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697"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698"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699"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700"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01"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702"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03"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04"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05"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06"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707"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08"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709" name="rt"/>
          <p:cNvSpPr/>
          <p:nvPr/>
        </p:nvSpPr>
        <p:spPr>
          <a:xfrm>
            <a:off x="908088"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710" name="at"/>
          <p:cNvSpPr/>
          <p:nvPr/>
        </p:nvSpPr>
        <p:spPr>
          <a:xfrm>
            <a:off x="2815906"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711"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712"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713"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714"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715"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716"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717"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718"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719"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720"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721" name="art: is a word"/>
          <p:cNvSpPr/>
          <p:nvPr/>
        </p:nvSpPr>
        <p:spPr>
          <a:xfrm>
            <a:off x="9292590" y="11440466"/>
            <a:ext cx="5798821" cy="12913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art: is a word</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23" name="How the algorithm work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the algorithm works</a:t>
            </a:r>
          </a:p>
        </p:txBody>
      </p:sp>
      <p:sp>
        <p:nvSpPr>
          <p:cNvPr id="724"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725"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726"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727"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728"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729" name="art"/>
          <p:cNvSpPr/>
          <p:nvPr/>
        </p:nvSpPr>
        <p:spPr>
          <a:xfrm>
            <a:off x="2251472" y="4297017"/>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730"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731"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732"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733"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734"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735"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736"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737"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738"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739"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740"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741"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742"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743"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744"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745"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746"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747"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748"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749"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750"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751"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752"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753" name="t"/>
          <p:cNvSpPr/>
          <p:nvPr/>
        </p:nvSpPr>
        <p:spPr>
          <a:xfrm>
            <a:off x="284178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754" name="a"/>
          <p:cNvSpPr/>
          <p:nvPr/>
        </p:nvSpPr>
        <p:spPr>
          <a:xfrm>
            <a:off x="344977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755"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756"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757"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758"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759"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760"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761"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762"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763"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764"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765"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766"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767"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768"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769"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770"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771"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72"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73"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74"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75"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76"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777"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778"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79"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780"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81"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82"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783"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784"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85"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786"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87"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88"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789"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90"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791"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792"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793" name="rt"/>
          <p:cNvSpPr/>
          <p:nvPr/>
        </p:nvSpPr>
        <p:spPr>
          <a:xfrm>
            <a:off x="908088" y="6665213"/>
            <a:ext cx="1220987" cy="1524588"/>
          </a:xfrm>
          <a:prstGeom prst="roundRect">
            <a:avLst>
              <a:gd name="adj" fmla="val 15864"/>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794" name="at"/>
          <p:cNvSpPr/>
          <p:nvPr/>
        </p:nvSpPr>
        <p:spPr>
          <a:xfrm>
            <a:off x="2815906"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795"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796"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797"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798"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799"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800"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801"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802"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803"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804"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805" name="rt: not a word"/>
          <p:cNvSpPr/>
          <p:nvPr/>
        </p:nvSpPr>
        <p:spPr>
          <a:xfrm>
            <a:off x="9188958" y="11440466"/>
            <a:ext cx="6006085" cy="12913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rt: not a word</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07" name="How the algorithm work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the algorithm works</a:t>
            </a:r>
          </a:p>
        </p:txBody>
      </p:sp>
      <p:sp>
        <p:nvSpPr>
          <p:cNvPr id="808"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809"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810"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811"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812"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813" name="art"/>
          <p:cNvSpPr/>
          <p:nvPr/>
        </p:nvSpPr>
        <p:spPr>
          <a:xfrm>
            <a:off x="2251472" y="4297017"/>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814"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815"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816"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817"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818"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819"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820"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821"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822"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823"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824"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825"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826"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827"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828"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829"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830"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831"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832"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833"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834"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835"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836"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837" name="t"/>
          <p:cNvSpPr/>
          <p:nvPr/>
        </p:nvSpPr>
        <p:spPr>
          <a:xfrm>
            <a:off x="284178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838" name="a"/>
          <p:cNvSpPr/>
          <p:nvPr/>
        </p:nvSpPr>
        <p:spPr>
          <a:xfrm>
            <a:off x="344977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839"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840"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841"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842"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843"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844"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845"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846"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847"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848"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849"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850"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851"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852"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853"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854"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855"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56"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57"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58"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59"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60"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861"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862"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63"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864"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65"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66"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867"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868"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69"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870"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71"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72"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873"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74"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875"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876"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877" name="rt"/>
          <p:cNvSpPr/>
          <p:nvPr/>
        </p:nvSpPr>
        <p:spPr>
          <a:xfrm>
            <a:off x="908088" y="6665213"/>
            <a:ext cx="1220987" cy="1524588"/>
          </a:xfrm>
          <a:prstGeom prst="roundRect">
            <a:avLst>
              <a:gd name="adj" fmla="val 15864"/>
            </a:avLst>
          </a:prstGeom>
          <a:solidFill>
            <a:srgbClr val="5E5E5E"/>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878" name="at"/>
          <p:cNvSpPr/>
          <p:nvPr/>
        </p:nvSpPr>
        <p:spPr>
          <a:xfrm>
            <a:off x="2815906" y="6665213"/>
            <a:ext cx="1220987" cy="1524588"/>
          </a:xfrm>
          <a:prstGeom prst="roundRect">
            <a:avLst>
              <a:gd name="adj" fmla="val 15864"/>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879"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880"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881"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882"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883"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884"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885"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886"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887"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888"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889" name="at: is a word"/>
          <p:cNvSpPr/>
          <p:nvPr/>
        </p:nvSpPr>
        <p:spPr>
          <a:xfrm>
            <a:off x="9452609" y="11440466"/>
            <a:ext cx="5478781" cy="12913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at: is a word</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91" name="How the algorithm work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the algorithm works</a:t>
            </a:r>
          </a:p>
        </p:txBody>
      </p:sp>
      <p:sp>
        <p:nvSpPr>
          <p:cNvPr id="892"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893"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894"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895"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896"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897" name="art"/>
          <p:cNvSpPr/>
          <p:nvPr/>
        </p:nvSpPr>
        <p:spPr>
          <a:xfrm>
            <a:off x="2251472" y="4297017"/>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898"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899"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900"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901"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902"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903"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904"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905"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906"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907"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908"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909"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910"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911"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912"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913"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914"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915"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916"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917"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918"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919"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920"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921" name="t"/>
          <p:cNvSpPr/>
          <p:nvPr/>
        </p:nvSpPr>
        <p:spPr>
          <a:xfrm>
            <a:off x="2841785" y="8789148"/>
            <a:ext cx="508573" cy="1524588"/>
          </a:xfrm>
          <a:prstGeom prst="roundRect">
            <a:avLst>
              <a:gd name="adj" fmla="val 38087"/>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922" name="a"/>
          <p:cNvSpPr/>
          <p:nvPr/>
        </p:nvSpPr>
        <p:spPr>
          <a:xfrm>
            <a:off x="344977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923"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924"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925"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926"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927"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928"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929"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930"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931"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932"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933"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934"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935"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936"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937"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938"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939"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40"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41"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42"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43"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44"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945"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946"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47"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948"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49"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50"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951"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952"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53"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954"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55"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56"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957"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58"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959"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960"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961" name="rt"/>
          <p:cNvSpPr/>
          <p:nvPr/>
        </p:nvSpPr>
        <p:spPr>
          <a:xfrm>
            <a:off x="908088" y="6665213"/>
            <a:ext cx="1220987" cy="1524588"/>
          </a:xfrm>
          <a:prstGeom prst="roundRect">
            <a:avLst>
              <a:gd name="adj" fmla="val 15864"/>
            </a:avLst>
          </a:prstGeom>
          <a:solidFill>
            <a:srgbClr val="5E5E5E"/>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962" name="at"/>
          <p:cNvSpPr/>
          <p:nvPr/>
        </p:nvSpPr>
        <p:spPr>
          <a:xfrm>
            <a:off x="2815906" y="6665213"/>
            <a:ext cx="1220987" cy="1524588"/>
          </a:xfrm>
          <a:prstGeom prst="roundRect">
            <a:avLst>
              <a:gd name="adj" fmla="val 15864"/>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963"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964"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965"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966"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967"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968"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969"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970"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971"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972"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973" name="t: not a word"/>
          <p:cNvSpPr/>
          <p:nvPr/>
        </p:nvSpPr>
        <p:spPr>
          <a:xfrm>
            <a:off x="9348977" y="11440466"/>
            <a:ext cx="5686045" cy="12913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t: not a word</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75" name="How the algorithm work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the algorithm works</a:t>
            </a:r>
          </a:p>
        </p:txBody>
      </p:sp>
      <p:sp>
        <p:nvSpPr>
          <p:cNvPr id="976"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977"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978"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979"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980"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981" name="art"/>
          <p:cNvSpPr/>
          <p:nvPr/>
        </p:nvSpPr>
        <p:spPr>
          <a:xfrm>
            <a:off x="2251472" y="4297017"/>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982"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983"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984"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985"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986"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987"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988"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989"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990"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991"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992"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993"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994"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995"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996"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997"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998"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999"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000"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001"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002"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003"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004"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005" name="t"/>
          <p:cNvSpPr/>
          <p:nvPr/>
        </p:nvSpPr>
        <p:spPr>
          <a:xfrm>
            <a:off x="2841785" y="8789148"/>
            <a:ext cx="508573" cy="1524588"/>
          </a:xfrm>
          <a:prstGeom prst="roundRect">
            <a:avLst>
              <a:gd name="adj" fmla="val 38087"/>
            </a:avLst>
          </a:prstGeom>
          <a:solidFill>
            <a:srgbClr val="797979"/>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006" name="a"/>
          <p:cNvSpPr/>
          <p:nvPr/>
        </p:nvSpPr>
        <p:spPr>
          <a:xfrm>
            <a:off x="3449772" y="8789148"/>
            <a:ext cx="508573" cy="1524588"/>
          </a:xfrm>
          <a:prstGeom prst="roundRect">
            <a:avLst>
              <a:gd name="adj" fmla="val 38087"/>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007"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008"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009"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1010"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011"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1012"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1013"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014"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1015"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1016"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017"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1018"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1019"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020"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1021"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1022"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023"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024"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025"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026"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027"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028"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029"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030"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031"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032"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033"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034"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035"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036"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037"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038"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039"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040"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041"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042"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1043"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044"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1045" name="rt"/>
          <p:cNvSpPr/>
          <p:nvPr/>
        </p:nvSpPr>
        <p:spPr>
          <a:xfrm>
            <a:off x="908088" y="6665213"/>
            <a:ext cx="1220987" cy="1524588"/>
          </a:xfrm>
          <a:prstGeom prst="roundRect">
            <a:avLst>
              <a:gd name="adj" fmla="val 15864"/>
            </a:avLst>
          </a:prstGeom>
          <a:solidFill>
            <a:srgbClr val="797979"/>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046" name="at"/>
          <p:cNvSpPr/>
          <p:nvPr/>
        </p:nvSpPr>
        <p:spPr>
          <a:xfrm>
            <a:off x="2815906" y="6665213"/>
            <a:ext cx="1220987" cy="1524588"/>
          </a:xfrm>
          <a:prstGeom prst="roundRect">
            <a:avLst>
              <a:gd name="adj" fmla="val 15864"/>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047"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048"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049"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050"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051"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052"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053"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054"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055"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056"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057" name="a: is a word…"/>
          <p:cNvSpPr/>
          <p:nvPr/>
        </p:nvSpPr>
        <p:spPr>
          <a:xfrm>
            <a:off x="8192262" y="10960017"/>
            <a:ext cx="7999477" cy="25105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8000"/>
            </a:pPr>
            <a:r>
              <a:t>a: is a word</a:t>
            </a:r>
          </a:p>
          <a:p>
            <a:pPr>
              <a:defRPr sz="8000"/>
            </a:pPr>
            <a:r>
              <a:t>there is a solution!</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59" name="How the algorithm work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the algorithm works</a:t>
            </a:r>
          </a:p>
        </p:txBody>
      </p:sp>
      <p:sp>
        <p:nvSpPr>
          <p:cNvPr id="1060"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1061"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1062"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1063"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1064"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1065" name="art"/>
          <p:cNvSpPr/>
          <p:nvPr/>
        </p:nvSpPr>
        <p:spPr>
          <a:xfrm>
            <a:off x="2251472" y="4297017"/>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1066"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1067"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1068"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1069"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070"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071"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072"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073"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074"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075"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076"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077"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078"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079"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080"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081"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082"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083"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084"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085"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086"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087"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088"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089" name="t"/>
          <p:cNvSpPr/>
          <p:nvPr/>
        </p:nvSpPr>
        <p:spPr>
          <a:xfrm>
            <a:off x="2841785" y="8789148"/>
            <a:ext cx="508573" cy="1524588"/>
          </a:xfrm>
          <a:prstGeom prst="roundRect">
            <a:avLst>
              <a:gd name="adj" fmla="val 38087"/>
            </a:avLst>
          </a:prstGeom>
          <a:solidFill>
            <a:srgbClr val="797979"/>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090" name="a"/>
          <p:cNvSpPr/>
          <p:nvPr/>
        </p:nvSpPr>
        <p:spPr>
          <a:xfrm>
            <a:off x="3449772" y="8789148"/>
            <a:ext cx="508573" cy="1524588"/>
          </a:xfrm>
          <a:prstGeom prst="roundRect">
            <a:avLst>
              <a:gd name="adj" fmla="val 38087"/>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091"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092"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093"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1094"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095"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1096"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1097"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098"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1099"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1100"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101"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1102"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1103"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104"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1105"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1106"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107"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08"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09"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10"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11"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12"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113"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114"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15"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116"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17"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18"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119"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120"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21"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122"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23"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24"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25"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26"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1127"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28"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1129" name="rt"/>
          <p:cNvSpPr/>
          <p:nvPr/>
        </p:nvSpPr>
        <p:spPr>
          <a:xfrm>
            <a:off x="908088" y="6665213"/>
            <a:ext cx="1220987" cy="1524588"/>
          </a:xfrm>
          <a:prstGeom prst="roundRect">
            <a:avLst>
              <a:gd name="adj" fmla="val 15864"/>
            </a:avLst>
          </a:prstGeom>
          <a:solidFill>
            <a:srgbClr val="797979"/>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130" name="at"/>
          <p:cNvSpPr/>
          <p:nvPr/>
        </p:nvSpPr>
        <p:spPr>
          <a:xfrm>
            <a:off x="2815906" y="6665213"/>
            <a:ext cx="1220987" cy="1524588"/>
          </a:xfrm>
          <a:prstGeom prst="roundRect">
            <a:avLst>
              <a:gd name="adj" fmla="val 15864"/>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131"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132"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133"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134"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135"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136"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137"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138"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139"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140"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141" name="a: is a word…"/>
          <p:cNvSpPr/>
          <p:nvPr/>
        </p:nvSpPr>
        <p:spPr>
          <a:xfrm>
            <a:off x="8192262" y="10960017"/>
            <a:ext cx="7999477" cy="25105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8000"/>
            </a:pPr>
            <a:r>
              <a:t>a: is a word</a:t>
            </a:r>
          </a:p>
          <a:p>
            <a:pPr>
              <a:defRPr sz="8000"/>
            </a:pPr>
            <a:r>
              <a:t>there is a solution!</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43" name="How the algorithm work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the algorithm works</a:t>
            </a:r>
          </a:p>
        </p:txBody>
      </p:sp>
      <p:sp>
        <p:nvSpPr>
          <p:cNvPr id="1144" name="cart"/>
          <p:cNvSpPr/>
          <p:nvPr/>
        </p:nvSpPr>
        <p:spPr>
          <a:xfrm>
            <a:off x="11017073" y="2145058"/>
            <a:ext cx="2349855" cy="1524588"/>
          </a:xfrm>
          <a:prstGeom prst="roundRect">
            <a:avLst>
              <a:gd name="adj" fmla="val 12705"/>
            </a:avLst>
          </a:prstGeom>
          <a:solidFill>
            <a:srgbClr val="FFFB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1145"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1146"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1147"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1148"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1149" name="art"/>
          <p:cNvSpPr/>
          <p:nvPr/>
        </p:nvSpPr>
        <p:spPr>
          <a:xfrm>
            <a:off x="2251472" y="4297017"/>
            <a:ext cx="2349855" cy="1524588"/>
          </a:xfrm>
          <a:prstGeom prst="roundRect">
            <a:avLst>
              <a:gd name="adj" fmla="val 12705"/>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1150"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1151"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1152"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1153"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154"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155"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156"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157"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158"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159"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160"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161"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162"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163"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164"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165"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166"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167"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168"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169"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170"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171"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172"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173" name="t"/>
          <p:cNvSpPr/>
          <p:nvPr/>
        </p:nvSpPr>
        <p:spPr>
          <a:xfrm>
            <a:off x="2841785" y="8789148"/>
            <a:ext cx="508573" cy="1524588"/>
          </a:xfrm>
          <a:prstGeom prst="roundRect">
            <a:avLst>
              <a:gd name="adj" fmla="val 38087"/>
            </a:avLst>
          </a:prstGeom>
          <a:solidFill>
            <a:srgbClr val="797979"/>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174" name="a"/>
          <p:cNvSpPr/>
          <p:nvPr/>
        </p:nvSpPr>
        <p:spPr>
          <a:xfrm>
            <a:off x="3449772" y="8789148"/>
            <a:ext cx="508573" cy="1524588"/>
          </a:xfrm>
          <a:prstGeom prst="roundRect">
            <a:avLst>
              <a:gd name="adj" fmla="val 38087"/>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175"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176"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177"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1178"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179"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1180"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1181"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182"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1183"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1184"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185"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1186"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1187"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188"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1189"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1190"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191"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92"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93"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94"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95"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196"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197"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198"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199"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200"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01"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02"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203"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204"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05"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206"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07"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08"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09"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10"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1211"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12"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1213" name="rt"/>
          <p:cNvSpPr/>
          <p:nvPr/>
        </p:nvSpPr>
        <p:spPr>
          <a:xfrm>
            <a:off x="908088" y="6665213"/>
            <a:ext cx="1220987" cy="1524588"/>
          </a:xfrm>
          <a:prstGeom prst="roundRect">
            <a:avLst>
              <a:gd name="adj" fmla="val 15864"/>
            </a:avLst>
          </a:prstGeom>
          <a:solidFill>
            <a:srgbClr val="797979"/>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214" name="at"/>
          <p:cNvSpPr/>
          <p:nvPr/>
        </p:nvSpPr>
        <p:spPr>
          <a:xfrm>
            <a:off x="2815906" y="6665213"/>
            <a:ext cx="1220987" cy="1524588"/>
          </a:xfrm>
          <a:prstGeom prst="roundRect">
            <a:avLst>
              <a:gd name="adj" fmla="val 15864"/>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215"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216"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217"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218"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219"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220"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221"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222"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223"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224"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225" name="a: is a word…"/>
          <p:cNvSpPr/>
          <p:nvPr/>
        </p:nvSpPr>
        <p:spPr>
          <a:xfrm>
            <a:off x="8192262" y="10960017"/>
            <a:ext cx="7999477" cy="25105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8000"/>
            </a:pPr>
            <a:r>
              <a:t>a: is a word</a:t>
            </a:r>
          </a:p>
          <a:p>
            <a:pPr>
              <a:defRPr sz="8000"/>
            </a:pPr>
            <a:r>
              <a:t>there is a solution!</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27" name="How the algorithm work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How the algorithm works</a:t>
            </a:r>
          </a:p>
        </p:txBody>
      </p:sp>
      <p:sp>
        <p:nvSpPr>
          <p:cNvPr id="1228" name="cart"/>
          <p:cNvSpPr/>
          <p:nvPr/>
        </p:nvSpPr>
        <p:spPr>
          <a:xfrm>
            <a:off x="11017073" y="2145058"/>
            <a:ext cx="2349855" cy="1524588"/>
          </a:xfrm>
          <a:prstGeom prst="roundRect">
            <a:avLst>
              <a:gd name="adj" fmla="val 12705"/>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cart</a:t>
            </a:r>
          </a:p>
        </p:txBody>
      </p:sp>
      <p:sp>
        <p:nvSpPr>
          <p:cNvPr id="1229" name="Line"/>
          <p:cNvSpPr/>
          <p:nvPr/>
        </p:nvSpPr>
        <p:spPr>
          <a:xfrm flipH="1">
            <a:off x="3259847" y="3645840"/>
            <a:ext cx="8746155" cy="627309"/>
          </a:xfrm>
          <a:prstGeom prst="line">
            <a:avLst/>
          </a:prstGeom>
          <a:ln w="50800">
            <a:solidFill>
              <a:srgbClr val="7F0325"/>
            </a:solidFill>
            <a:miter lim="400000"/>
            <a:tailEnd type="triangle"/>
          </a:ln>
        </p:spPr>
        <p:txBody>
          <a:bodyPr lIns="50800" tIns="50800" rIns="50800" bIns="50800" anchor="ctr"/>
          <a:lstStyle/>
          <a:p>
            <a:pPr/>
          </a:p>
        </p:txBody>
      </p:sp>
      <p:sp>
        <p:nvSpPr>
          <p:cNvPr id="1230" name="Line"/>
          <p:cNvSpPr/>
          <p:nvPr/>
        </p:nvSpPr>
        <p:spPr>
          <a:xfrm flipH="1">
            <a:off x="9526877" y="3668605"/>
            <a:ext cx="2617562" cy="637764"/>
          </a:xfrm>
          <a:prstGeom prst="line">
            <a:avLst/>
          </a:prstGeom>
          <a:ln w="50800">
            <a:solidFill>
              <a:srgbClr val="7F0325"/>
            </a:solidFill>
            <a:miter lim="400000"/>
            <a:tailEnd type="triangle"/>
          </a:ln>
        </p:spPr>
        <p:txBody>
          <a:bodyPr lIns="50800" tIns="50800" rIns="50800" bIns="50800" anchor="ctr"/>
          <a:lstStyle/>
          <a:p>
            <a:pPr/>
          </a:p>
        </p:txBody>
      </p:sp>
      <p:sp>
        <p:nvSpPr>
          <p:cNvPr id="1231" name="Line"/>
          <p:cNvSpPr/>
          <p:nvPr/>
        </p:nvSpPr>
        <p:spPr>
          <a:xfrm>
            <a:off x="12537419" y="3662859"/>
            <a:ext cx="3014934" cy="617833"/>
          </a:xfrm>
          <a:prstGeom prst="line">
            <a:avLst/>
          </a:prstGeom>
          <a:ln w="50800">
            <a:solidFill>
              <a:srgbClr val="7F0325"/>
            </a:solidFill>
            <a:miter lim="400000"/>
            <a:tailEnd type="triangle"/>
          </a:ln>
        </p:spPr>
        <p:txBody>
          <a:bodyPr lIns="50800" tIns="50800" rIns="50800" bIns="50800" anchor="ctr"/>
          <a:lstStyle/>
          <a:p>
            <a:pPr/>
          </a:p>
        </p:txBody>
      </p:sp>
      <p:sp>
        <p:nvSpPr>
          <p:cNvPr id="1232" name="Line"/>
          <p:cNvSpPr/>
          <p:nvPr/>
        </p:nvSpPr>
        <p:spPr>
          <a:xfrm>
            <a:off x="12875913" y="3617250"/>
            <a:ext cx="8703712" cy="683673"/>
          </a:xfrm>
          <a:prstGeom prst="line">
            <a:avLst/>
          </a:prstGeom>
          <a:ln w="50800">
            <a:solidFill>
              <a:srgbClr val="7F0325"/>
            </a:solidFill>
            <a:miter lim="400000"/>
            <a:tailEnd type="triangle"/>
          </a:ln>
        </p:spPr>
        <p:txBody>
          <a:bodyPr lIns="50800" tIns="50800" rIns="50800" bIns="50800" anchor="ctr"/>
          <a:lstStyle/>
          <a:p>
            <a:pPr/>
          </a:p>
        </p:txBody>
      </p:sp>
      <p:sp>
        <p:nvSpPr>
          <p:cNvPr id="1233" name="art"/>
          <p:cNvSpPr/>
          <p:nvPr/>
        </p:nvSpPr>
        <p:spPr>
          <a:xfrm>
            <a:off x="2251472" y="4297017"/>
            <a:ext cx="2349855" cy="1524588"/>
          </a:xfrm>
          <a:prstGeom prst="roundRect">
            <a:avLst>
              <a:gd name="adj" fmla="val 12705"/>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art</a:t>
            </a:r>
          </a:p>
        </p:txBody>
      </p:sp>
      <p:sp>
        <p:nvSpPr>
          <p:cNvPr id="1234" name="crt"/>
          <p:cNvSpPr/>
          <p:nvPr/>
        </p:nvSpPr>
        <p:spPr>
          <a:xfrm>
            <a:off x="8261930"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crt</a:t>
            </a:r>
          </a:p>
        </p:txBody>
      </p:sp>
      <p:sp>
        <p:nvSpPr>
          <p:cNvPr id="1235" name="cat"/>
          <p:cNvSpPr/>
          <p:nvPr/>
        </p:nvSpPr>
        <p:spPr>
          <a:xfrm>
            <a:off x="14272387"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cat</a:t>
            </a:r>
          </a:p>
        </p:txBody>
      </p:sp>
      <p:sp>
        <p:nvSpPr>
          <p:cNvPr id="1236" name="car"/>
          <p:cNvSpPr/>
          <p:nvPr/>
        </p:nvSpPr>
        <p:spPr>
          <a:xfrm>
            <a:off x="20282845" y="4297017"/>
            <a:ext cx="2349855" cy="1524588"/>
          </a:xfrm>
          <a:prstGeom prst="roundRect">
            <a:avLst>
              <a:gd name="adj" fmla="val 12705"/>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car</a:t>
            </a:r>
          </a:p>
        </p:txBody>
      </p:sp>
      <p:sp>
        <p:nvSpPr>
          <p:cNvPr id="1237" name="r"/>
          <p:cNvSpPr/>
          <p:nvPr/>
        </p:nvSpPr>
        <p:spPr>
          <a:xfrm>
            <a:off x="1911731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238" name="a"/>
          <p:cNvSpPr/>
          <p:nvPr/>
        </p:nvSpPr>
        <p:spPr>
          <a:xfrm>
            <a:off x="197253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239" name="r"/>
          <p:cNvSpPr/>
          <p:nvPr/>
        </p:nvSpPr>
        <p:spPr>
          <a:xfrm>
            <a:off x="2099756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240" name="c"/>
          <p:cNvSpPr/>
          <p:nvPr/>
        </p:nvSpPr>
        <p:spPr>
          <a:xfrm>
            <a:off x="2160554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241" name="a"/>
          <p:cNvSpPr/>
          <p:nvPr/>
        </p:nvSpPr>
        <p:spPr>
          <a:xfrm>
            <a:off x="22895362"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242" name="c"/>
          <p:cNvSpPr/>
          <p:nvPr/>
        </p:nvSpPr>
        <p:spPr>
          <a:xfrm>
            <a:off x="235033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243" name="t"/>
          <p:cNvSpPr/>
          <p:nvPr/>
        </p:nvSpPr>
        <p:spPr>
          <a:xfrm>
            <a:off x="1300000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244" name="a"/>
          <p:cNvSpPr/>
          <p:nvPr/>
        </p:nvSpPr>
        <p:spPr>
          <a:xfrm>
            <a:off x="1360799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245" name="t"/>
          <p:cNvSpPr/>
          <p:nvPr/>
        </p:nvSpPr>
        <p:spPr>
          <a:xfrm>
            <a:off x="1488025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246" name="c"/>
          <p:cNvSpPr/>
          <p:nvPr/>
        </p:nvSpPr>
        <p:spPr>
          <a:xfrm>
            <a:off x="15488245"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247" name="a"/>
          <p:cNvSpPr/>
          <p:nvPr/>
        </p:nvSpPr>
        <p:spPr>
          <a:xfrm>
            <a:off x="1677805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248" name="c"/>
          <p:cNvSpPr/>
          <p:nvPr/>
        </p:nvSpPr>
        <p:spPr>
          <a:xfrm>
            <a:off x="17386048"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249" name="t"/>
          <p:cNvSpPr/>
          <p:nvPr/>
        </p:nvSpPr>
        <p:spPr>
          <a:xfrm>
            <a:off x="698955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250" name="r"/>
          <p:cNvSpPr/>
          <p:nvPr/>
        </p:nvSpPr>
        <p:spPr>
          <a:xfrm>
            <a:off x="759754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251" name="t"/>
          <p:cNvSpPr/>
          <p:nvPr/>
        </p:nvSpPr>
        <p:spPr>
          <a:xfrm>
            <a:off x="8869799"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252" name="c"/>
          <p:cNvSpPr/>
          <p:nvPr/>
        </p:nvSpPr>
        <p:spPr>
          <a:xfrm>
            <a:off x="947778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253" name="r"/>
          <p:cNvSpPr/>
          <p:nvPr/>
        </p:nvSpPr>
        <p:spPr>
          <a:xfrm>
            <a:off x="10767601"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254" name="c"/>
          <p:cNvSpPr/>
          <p:nvPr/>
        </p:nvSpPr>
        <p:spPr>
          <a:xfrm>
            <a:off x="11375590"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c</a:t>
            </a:r>
          </a:p>
        </p:txBody>
      </p:sp>
      <p:sp>
        <p:nvSpPr>
          <p:cNvPr id="1255" name="t"/>
          <p:cNvSpPr/>
          <p:nvPr/>
        </p:nvSpPr>
        <p:spPr>
          <a:xfrm>
            <a:off x="961537"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256" name="r"/>
          <p:cNvSpPr/>
          <p:nvPr/>
        </p:nvSpPr>
        <p:spPr>
          <a:xfrm>
            <a:off x="156952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257" name="t"/>
          <p:cNvSpPr/>
          <p:nvPr/>
        </p:nvSpPr>
        <p:spPr>
          <a:xfrm>
            <a:off x="2841785" y="8789148"/>
            <a:ext cx="508573" cy="1524588"/>
          </a:xfrm>
          <a:prstGeom prst="roundRect">
            <a:avLst>
              <a:gd name="adj" fmla="val 38087"/>
            </a:avLst>
          </a:prstGeom>
          <a:solidFill>
            <a:srgbClr val="797979"/>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t</a:t>
            </a:r>
          </a:p>
        </p:txBody>
      </p:sp>
      <p:sp>
        <p:nvSpPr>
          <p:cNvPr id="1258" name="a"/>
          <p:cNvSpPr/>
          <p:nvPr/>
        </p:nvSpPr>
        <p:spPr>
          <a:xfrm>
            <a:off x="3449772" y="8789148"/>
            <a:ext cx="508573" cy="1524588"/>
          </a:xfrm>
          <a:prstGeom prst="roundRect">
            <a:avLst>
              <a:gd name="adj" fmla="val 38087"/>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259" name="r"/>
          <p:cNvSpPr/>
          <p:nvPr/>
        </p:nvSpPr>
        <p:spPr>
          <a:xfrm>
            <a:off x="4739587" y="8789148"/>
            <a:ext cx="508572"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r</a:t>
            </a:r>
          </a:p>
        </p:txBody>
      </p:sp>
      <p:sp>
        <p:nvSpPr>
          <p:cNvPr id="1260" name="a"/>
          <p:cNvSpPr/>
          <p:nvPr/>
        </p:nvSpPr>
        <p:spPr>
          <a:xfrm>
            <a:off x="5347576" y="8789148"/>
            <a:ext cx="508573" cy="1524588"/>
          </a:xfrm>
          <a:prstGeom prst="roundRect">
            <a:avLst>
              <a:gd name="adj" fmla="val 3808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5400"/>
            </a:lvl1pPr>
          </a:lstStyle>
          <a:p>
            <a:pPr/>
            <a:r>
              <a:t>a</a:t>
            </a:r>
          </a:p>
        </p:txBody>
      </p:sp>
      <p:sp>
        <p:nvSpPr>
          <p:cNvPr id="1261" name="Line"/>
          <p:cNvSpPr/>
          <p:nvPr/>
        </p:nvSpPr>
        <p:spPr>
          <a:xfrm flipH="1">
            <a:off x="1504720" y="5791470"/>
            <a:ext cx="1691120" cy="846319"/>
          </a:xfrm>
          <a:prstGeom prst="line">
            <a:avLst/>
          </a:prstGeom>
          <a:ln w="50800">
            <a:solidFill>
              <a:srgbClr val="7F0325"/>
            </a:solidFill>
            <a:miter lim="400000"/>
            <a:tailEnd type="triangle"/>
          </a:ln>
        </p:spPr>
        <p:txBody>
          <a:bodyPr lIns="50800" tIns="50800" rIns="50800" bIns="50800" anchor="ctr"/>
          <a:lstStyle/>
          <a:p>
            <a:pPr/>
          </a:p>
        </p:txBody>
      </p:sp>
      <p:sp>
        <p:nvSpPr>
          <p:cNvPr id="1262" name="Line"/>
          <p:cNvSpPr/>
          <p:nvPr/>
        </p:nvSpPr>
        <p:spPr>
          <a:xfrm>
            <a:off x="3377979"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263" name="Line"/>
          <p:cNvSpPr/>
          <p:nvPr/>
        </p:nvSpPr>
        <p:spPr>
          <a:xfrm>
            <a:off x="3679550"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1264" name="Line"/>
          <p:cNvSpPr/>
          <p:nvPr/>
        </p:nvSpPr>
        <p:spPr>
          <a:xfrm flipH="1">
            <a:off x="7463192" y="5791470"/>
            <a:ext cx="1691121" cy="846319"/>
          </a:xfrm>
          <a:prstGeom prst="line">
            <a:avLst/>
          </a:prstGeom>
          <a:ln w="50800">
            <a:solidFill>
              <a:srgbClr val="7F0325"/>
            </a:solidFill>
            <a:miter lim="400000"/>
            <a:tailEnd type="triangle"/>
          </a:ln>
        </p:spPr>
        <p:txBody>
          <a:bodyPr lIns="50800" tIns="50800" rIns="50800" bIns="50800" anchor="ctr"/>
          <a:lstStyle/>
          <a:p>
            <a:pPr/>
          </a:p>
        </p:txBody>
      </p:sp>
      <p:sp>
        <p:nvSpPr>
          <p:cNvPr id="1265" name="Line"/>
          <p:cNvSpPr/>
          <p:nvPr/>
        </p:nvSpPr>
        <p:spPr>
          <a:xfrm>
            <a:off x="9336452" y="5753866"/>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266" name="Line"/>
          <p:cNvSpPr/>
          <p:nvPr/>
        </p:nvSpPr>
        <p:spPr>
          <a:xfrm>
            <a:off x="9638022" y="5810858"/>
            <a:ext cx="1772500" cy="877843"/>
          </a:xfrm>
          <a:prstGeom prst="line">
            <a:avLst/>
          </a:prstGeom>
          <a:ln w="50800">
            <a:solidFill>
              <a:srgbClr val="7F0325"/>
            </a:solidFill>
            <a:miter lim="400000"/>
            <a:tailEnd type="triangle"/>
          </a:ln>
        </p:spPr>
        <p:txBody>
          <a:bodyPr lIns="50800" tIns="50800" rIns="50800" bIns="50800" anchor="ctr"/>
          <a:lstStyle/>
          <a:p>
            <a:pPr/>
          </a:p>
        </p:txBody>
      </p:sp>
      <p:sp>
        <p:nvSpPr>
          <p:cNvPr id="1267" name="Line"/>
          <p:cNvSpPr/>
          <p:nvPr/>
        </p:nvSpPr>
        <p:spPr>
          <a:xfrm flipH="1">
            <a:off x="13536468" y="5762867"/>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1268" name="Line"/>
          <p:cNvSpPr/>
          <p:nvPr/>
        </p:nvSpPr>
        <p:spPr>
          <a:xfrm>
            <a:off x="15409728" y="5725263"/>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269" name="Line"/>
          <p:cNvSpPr/>
          <p:nvPr/>
        </p:nvSpPr>
        <p:spPr>
          <a:xfrm>
            <a:off x="15711298" y="5782255"/>
            <a:ext cx="1772500" cy="877842"/>
          </a:xfrm>
          <a:prstGeom prst="line">
            <a:avLst/>
          </a:prstGeom>
          <a:ln w="50800">
            <a:solidFill>
              <a:srgbClr val="7F0325"/>
            </a:solidFill>
            <a:miter lim="400000"/>
            <a:tailEnd type="triangle"/>
          </a:ln>
        </p:spPr>
        <p:txBody>
          <a:bodyPr lIns="50800" tIns="50800" rIns="50800" bIns="50800" anchor="ctr"/>
          <a:lstStyle/>
          <a:p>
            <a:pPr/>
          </a:p>
        </p:txBody>
      </p:sp>
      <p:sp>
        <p:nvSpPr>
          <p:cNvPr id="1270" name="Line"/>
          <p:cNvSpPr/>
          <p:nvPr/>
        </p:nvSpPr>
        <p:spPr>
          <a:xfrm flipH="1">
            <a:off x="19679227" y="5772083"/>
            <a:ext cx="1691120" cy="846318"/>
          </a:xfrm>
          <a:prstGeom prst="line">
            <a:avLst/>
          </a:prstGeom>
          <a:ln w="50800">
            <a:solidFill>
              <a:srgbClr val="7F0325"/>
            </a:solidFill>
            <a:miter lim="400000"/>
            <a:tailEnd type="triangle"/>
          </a:ln>
        </p:spPr>
        <p:txBody>
          <a:bodyPr lIns="50800" tIns="50800" rIns="50800" bIns="50800" anchor="ctr"/>
          <a:lstStyle/>
          <a:p>
            <a:pPr/>
          </a:p>
        </p:txBody>
      </p:sp>
      <p:sp>
        <p:nvSpPr>
          <p:cNvPr id="1271" name="Line"/>
          <p:cNvSpPr/>
          <p:nvPr/>
        </p:nvSpPr>
        <p:spPr>
          <a:xfrm>
            <a:off x="21552485" y="5734479"/>
            <a:ext cx="1" cy="956019"/>
          </a:xfrm>
          <a:prstGeom prst="line">
            <a:avLst/>
          </a:prstGeom>
          <a:ln w="50800">
            <a:solidFill>
              <a:srgbClr val="7F0325"/>
            </a:solidFill>
            <a:miter lim="400000"/>
            <a:tailEnd type="triangle"/>
          </a:ln>
        </p:spPr>
        <p:txBody>
          <a:bodyPr lIns="50800" tIns="50800" rIns="50800" bIns="50800" anchor="ctr"/>
          <a:lstStyle/>
          <a:p>
            <a:pPr/>
          </a:p>
        </p:txBody>
      </p:sp>
      <p:sp>
        <p:nvSpPr>
          <p:cNvPr id="1272" name="Line"/>
          <p:cNvSpPr/>
          <p:nvPr/>
        </p:nvSpPr>
        <p:spPr>
          <a:xfrm>
            <a:off x="21854056" y="5791471"/>
            <a:ext cx="1772501" cy="877842"/>
          </a:xfrm>
          <a:prstGeom prst="line">
            <a:avLst/>
          </a:prstGeom>
          <a:ln w="50800">
            <a:solidFill>
              <a:srgbClr val="7F0325"/>
            </a:solidFill>
            <a:miter lim="400000"/>
            <a:tailEnd type="triangle"/>
          </a:ln>
        </p:spPr>
        <p:txBody>
          <a:bodyPr lIns="50800" tIns="50800" rIns="50800" bIns="50800" anchor="ctr"/>
          <a:lstStyle/>
          <a:p>
            <a:pPr/>
          </a:p>
        </p:txBody>
      </p:sp>
      <p:sp>
        <p:nvSpPr>
          <p:cNvPr id="1273" name="Line"/>
          <p:cNvSpPr/>
          <p:nvPr/>
        </p:nvSpPr>
        <p:spPr>
          <a:xfrm flipH="1">
            <a:off x="1144493" y="8207412"/>
            <a:ext cx="278707" cy="606804"/>
          </a:xfrm>
          <a:prstGeom prst="line">
            <a:avLst/>
          </a:prstGeom>
          <a:ln w="50800">
            <a:solidFill>
              <a:srgbClr val="7F0325"/>
            </a:solidFill>
            <a:miter lim="400000"/>
            <a:tailEnd type="triangle"/>
          </a:ln>
        </p:spPr>
        <p:txBody>
          <a:bodyPr lIns="50800" tIns="50800" rIns="50800" bIns="50800" anchor="ctr"/>
          <a:lstStyle/>
          <a:p>
            <a:pPr/>
          </a:p>
        </p:txBody>
      </p:sp>
      <p:sp>
        <p:nvSpPr>
          <p:cNvPr id="1274" name="Line"/>
          <p:cNvSpPr/>
          <p:nvPr/>
        </p:nvSpPr>
        <p:spPr>
          <a:xfrm>
            <a:off x="1538681" y="8184102"/>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275" name="Line"/>
          <p:cNvSpPr/>
          <p:nvPr/>
        </p:nvSpPr>
        <p:spPr>
          <a:xfrm flipH="1">
            <a:off x="3029774"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76" name="Line"/>
          <p:cNvSpPr/>
          <p:nvPr/>
        </p:nvSpPr>
        <p:spPr>
          <a:xfrm>
            <a:off x="3423963"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77" name="Line"/>
          <p:cNvSpPr/>
          <p:nvPr/>
        </p:nvSpPr>
        <p:spPr>
          <a:xfrm flipH="1">
            <a:off x="4993013" y="821051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78" name="Line"/>
          <p:cNvSpPr/>
          <p:nvPr/>
        </p:nvSpPr>
        <p:spPr>
          <a:xfrm>
            <a:off x="5387202" y="8187207"/>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79" name="Line"/>
          <p:cNvSpPr/>
          <p:nvPr/>
        </p:nvSpPr>
        <p:spPr>
          <a:xfrm flipH="1">
            <a:off x="7168823"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80" name="Line"/>
          <p:cNvSpPr/>
          <p:nvPr/>
        </p:nvSpPr>
        <p:spPr>
          <a:xfrm>
            <a:off x="7563012"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281" name="Line"/>
          <p:cNvSpPr/>
          <p:nvPr/>
        </p:nvSpPr>
        <p:spPr>
          <a:xfrm flipH="1">
            <a:off x="9054105"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282" name="Line"/>
          <p:cNvSpPr/>
          <p:nvPr/>
        </p:nvSpPr>
        <p:spPr>
          <a:xfrm>
            <a:off x="9448294"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83" name="Line"/>
          <p:cNvSpPr/>
          <p:nvPr/>
        </p:nvSpPr>
        <p:spPr>
          <a:xfrm flipH="1">
            <a:off x="11017344"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284" name="Line"/>
          <p:cNvSpPr/>
          <p:nvPr/>
        </p:nvSpPr>
        <p:spPr>
          <a:xfrm>
            <a:off x="11411533"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85" name="Line"/>
          <p:cNvSpPr/>
          <p:nvPr/>
        </p:nvSpPr>
        <p:spPr>
          <a:xfrm flipH="1">
            <a:off x="13275280" y="8208936"/>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86" name="Line"/>
          <p:cNvSpPr/>
          <p:nvPr/>
        </p:nvSpPr>
        <p:spPr>
          <a:xfrm>
            <a:off x="13669468" y="8185627"/>
            <a:ext cx="284299" cy="646833"/>
          </a:xfrm>
          <a:prstGeom prst="line">
            <a:avLst/>
          </a:prstGeom>
          <a:ln w="50800">
            <a:solidFill>
              <a:srgbClr val="7F0325"/>
            </a:solidFill>
            <a:miter lim="400000"/>
            <a:tailEnd type="triangle"/>
          </a:ln>
        </p:spPr>
        <p:txBody>
          <a:bodyPr lIns="50800" tIns="50800" rIns="50800" bIns="50800" anchor="ctr"/>
          <a:lstStyle/>
          <a:p>
            <a:pPr/>
          </a:p>
        </p:txBody>
      </p:sp>
      <p:sp>
        <p:nvSpPr>
          <p:cNvPr id="1287" name="Line"/>
          <p:cNvSpPr/>
          <p:nvPr/>
        </p:nvSpPr>
        <p:spPr>
          <a:xfrm flipH="1">
            <a:off x="15160562"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288" name="Line"/>
          <p:cNvSpPr/>
          <p:nvPr/>
        </p:nvSpPr>
        <p:spPr>
          <a:xfrm>
            <a:off x="1555475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89" name="Line"/>
          <p:cNvSpPr/>
          <p:nvPr/>
        </p:nvSpPr>
        <p:spPr>
          <a:xfrm flipH="1">
            <a:off x="17123800" y="8212041"/>
            <a:ext cx="278708" cy="606804"/>
          </a:xfrm>
          <a:prstGeom prst="line">
            <a:avLst/>
          </a:prstGeom>
          <a:ln w="50800">
            <a:solidFill>
              <a:srgbClr val="7F0325"/>
            </a:solidFill>
            <a:miter lim="400000"/>
            <a:tailEnd type="triangle"/>
          </a:ln>
        </p:spPr>
        <p:txBody>
          <a:bodyPr lIns="50800" tIns="50800" rIns="50800" bIns="50800" anchor="ctr"/>
          <a:lstStyle/>
          <a:p>
            <a:pPr/>
          </a:p>
        </p:txBody>
      </p:sp>
      <p:sp>
        <p:nvSpPr>
          <p:cNvPr id="1290" name="Line"/>
          <p:cNvSpPr/>
          <p:nvPr/>
        </p:nvSpPr>
        <p:spPr>
          <a:xfrm>
            <a:off x="17517990" y="818873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91" name="Line"/>
          <p:cNvSpPr/>
          <p:nvPr/>
        </p:nvSpPr>
        <p:spPr>
          <a:xfrm flipH="1">
            <a:off x="19299610" y="8210461"/>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92" name="Line"/>
          <p:cNvSpPr/>
          <p:nvPr/>
        </p:nvSpPr>
        <p:spPr>
          <a:xfrm>
            <a:off x="19693800" y="8187152"/>
            <a:ext cx="284298" cy="646832"/>
          </a:xfrm>
          <a:prstGeom prst="line">
            <a:avLst/>
          </a:prstGeom>
          <a:ln w="50800">
            <a:solidFill>
              <a:srgbClr val="7F0325"/>
            </a:solidFill>
            <a:miter lim="400000"/>
            <a:tailEnd type="triangle"/>
          </a:ln>
        </p:spPr>
        <p:txBody>
          <a:bodyPr lIns="50800" tIns="50800" rIns="50800" bIns="50800" anchor="ctr"/>
          <a:lstStyle/>
          <a:p>
            <a:pPr/>
          </a:p>
        </p:txBody>
      </p:sp>
      <p:sp>
        <p:nvSpPr>
          <p:cNvPr id="1293" name="Line"/>
          <p:cNvSpPr/>
          <p:nvPr/>
        </p:nvSpPr>
        <p:spPr>
          <a:xfrm flipH="1">
            <a:off x="2118489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94" name="Line"/>
          <p:cNvSpPr/>
          <p:nvPr/>
        </p:nvSpPr>
        <p:spPr>
          <a:xfrm>
            <a:off x="21579082"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1295" name="Line"/>
          <p:cNvSpPr/>
          <p:nvPr/>
        </p:nvSpPr>
        <p:spPr>
          <a:xfrm flipH="1">
            <a:off x="23148132" y="8213565"/>
            <a:ext cx="278708" cy="606805"/>
          </a:xfrm>
          <a:prstGeom prst="line">
            <a:avLst/>
          </a:prstGeom>
          <a:ln w="50800">
            <a:solidFill>
              <a:srgbClr val="7F0325"/>
            </a:solidFill>
            <a:miter lim="400000"/>
            <a:tailEnd type="triangle"/>
          </a:ln>
        </p:spPr>
        <p:txBody>
          <a:bodyPr lIns="50800" tIns="50800" rIns="50800" bIns="50800" anchor="ctr"/>
          <a:lstStyle/>
          <a:p>
            <a:pPr/>
          </a:p>
        </p:txBody>
      </p:sp>
      <p:sp>
        <p:nvSpPr>
          <p:cNvPr id="1296" name="Line"/>
          <p:cNvSpPr/>
          <p:nvPr/>
        </p:nvSpPr>
        <p:spPr>
          <a:xfrm>
            <a:off x="23542320" y="8190256"/>
            <a:ext cx="284298" cy="646833"/>
          </a:xfrm>
          <a:prstGeom prst="line">
            <a:avLst/>
          </a:prstGeom>
          <a:ln w="50800">
            <a:solidFill>
              <a:srgbClr val="7F0325"/>
            </a:solidFill>
            <a:miter lim="400000"/>
            <a:tailEnd type="triangle"/>
          </a:ln>
        </p:spPr>
        <p:txBody>
          <a:bodyPr lIns="50800" tIns="50800" rIns="50800" bIns="50800" anchor="ctr"/>
          <a:lstStyle/>
          <a:p>
            <a:pPr/>
          </a:p>
        </p:txBody>
      </p:sp>
      <p:sp>
        <p:nvSpPr>
          <p:cNvPr id="1297" name="rt"/>
          <p:cNvSpPr/>
          <p:nvPr/>
        </p:nvSpPr>
        <p:spPr>
          <a:xfrm>
            <a:off x="908088" y="6665213"/>
            <a:ext cx="1220987" cy="1524588"/>
          </a:xfrm>
          <a:prstGeom prst="roundRect">
            <a:avLst>
              <a:gd name="adj" fmla="val 15864"/>
            </a:avLst>
          </a:prstGeom>
          <a:solidFill>
            <a:srgbClr val="797979"/>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298" name="at"/>
          <p:cNvSpPr/>
          <p:nvPr/>
        </p:nvSpPr>
        <p:spPr>
          <a:xfrm>
            <a:off x="2815906" y="6665213"/>
            <a:ext cx="1220987" cy="1524588"/>
          </a:xfrm>
          <a:prstGeom prst="roundRect">
            <a:avLst>
              <a:gd name="adj" fmla="val 15864"/>
            </a:avLst>
          </a:prstGeom>
          <a:solidFill>
            <a:srgbClr val="00F9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299" name="ar"/>
          <p:cNvSpPr/>
          <p:nvPr/>
        </p:nvSpPr>
        <p:spPr>
          <a:xfrm>
            <a:off x="4723724"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300" name="rt"/>
          <p:cNvSpPr/>
          <p:nvPr/>
        </p:nvSpPr>
        <p:spPr>
          <a:xfrm>
            <a:off x="6918545"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rt</a:t>
            </a:r>
          </a:p>
        </p:txBody>
      </p:sp>
      <p:sp>
        <p:nvSpPr>
          <p:cNvPr id="1301" name="ct"/>
          <p:cNvSpPr/>
          <p:nvPr/>
        </p:nvSpPr>
        <p:spPr>
          <a:xfrm>
            <a:off x="8826364"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302" name="cr"/>
          <p:cNvSpPr/>
          <p:nvPr/>
        </p:nvSpPr>
        <p:spPr>
          <a:xfrm>
            <a:off x="10734182"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303" name="ct"/>
          <p:cNvSpPr/>
          <p:nvPr/>
        </p:nvSpPr>
        <p:spPr>
          <a:xfrm>
            <a:off x="14836821" y="6665213"/>
            <a:ext cx="1220987"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ct</a:t>
            </a:r>
          </a:p>
        </p:txBody>
      </p:sp>
      <p:sp>
        <p:nvSpPr>
          <p:cNvPr id="1304" name="at"/>
          <p:cNvSpPr/>
          <p:nvPr/>
        </p:nvSpPr>
        <p:spPr>
          <a:xfrm>
            <a:off x="12785501"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at</a:t>
            </a:r>
          </a:p>
        </p:txBody>
      </p:sp>
      <p:sp>
        <p:nvSpPr>
          <p:cNvPr id="1305" name="ca"/>
          <p:cNvSpPr/>
          <p:nvPr/>
        </p:nvSpPr>
        <p:spPr>
          <a:xfrm>
            <a:off x="22755097" y="6665213"/>
            <a:ext cx="1472265"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306" name="cr"/>
          <p:cNvSpPr/>
          <p:nvPr/>
        </p:nvSpPr>
        <p:spPr>
          <a:xfrm>
            <a:off x="20972916"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cr</a:t>
            </a:r>
          </a:p>
        </p:txBody>
      </p:sp>
      <p:sp>
        <p:nvSpPr>
          <p:cNvPr id="1307" name="ar"/>
          <p:cNvSpPr/>
          <p:nvPr/>
        </p:nvSpPr>
        <p:spPr>
          <a:xfrm>
            <a:off x="19204689" y="6665213"/>
            <a:ext cx="1220988" cy="1524588"/>
          </a:xfrm>
          <a:prstGeom prst="roundRect">
            <a:avLst>
              <a:gd name="adj" fmla="val 15864"/>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ar</a:t>
            </a:r>
          </a:p>
        </p:txBody>
      </p:sp>
      <p:sp>
        <p:nvSpPr>
          <p:cNvPr id="1308" name="ca"/>
          <p:cNvSpPr/>
          <p:nvPr/>
        </p:nvSpPr>
        <p:spPr>
          <a:xfrm>
            <a:off x="16753571" y="6665213"/>
            <a:ext cx="1472264" cy="1524588"/>
          </a:xfrm>
          <a:prstGeom prst="roundRect">
            <a:avLst>
              <a:gd name="adj" fmla="val 13157"/>
            </a:avLst>
          </a:prstGeom>
          <a:solidFill>
            <a:srgbClr val="7F0325">
              <a:alpha val="34741"/>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000"/>
            </a:lvl1pPr>
          </a:lstStyle>
          <a:p>
            <a:pPr/>
            <a:r>
              <a:t>ca</a:t>
            </a:r>
          </a:p>
        </p:txBody>
      </p:sp>
      <p:sp>
        <p:nvSpPr>
          <p:cNvPr id="1309" name="a: is a word…"/>
          <p:cNvSpPr/>
          <p:nvPr/>
        </p:nvSpPr>
        <p:spPr>
          <a:xfrm>
            <a:off x="8192262" y="10960017"/>
            <a:ext cx="7999477" cy="25105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8000"/>
            </a:pPr>
            <a:r>
              <a:t>a: is a word</a:t>
            </a:r>
          </a:p>
          <a:p>
            <a:pPr>
              <a:defRPr sz="8000"/>
            </a:pPr>
            <a:r>
              <a:t>there is a solution!</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11" name="Reducible Word"/>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8500">
                <a:solidFill>
                  <a:srgbClr val="FFFFFF"/>
                </a:solidFill>
              </a:defRPr>
            </a:lvl1pPr>
          </a:lstStyle>
          <a:p>
            <a:pPr/>
            <a:r>
              <a:t>Reducible Word</a:t>
            </a:r>
          </a:p>
        </p:txBody>
      </p:sp>
      <p:sp>
        <p:nvSpPr>
          <p:cNvPr id="1312" name="Is there really just one nine-letter word?"/>
          <p:cNvSpPr/>
          <p:nvPr/>
        </p:nvSpPr>
        <p:spPr>
          <a:xfrm>
            <a:off x="1231965" y="3561715"/>
            <a:ext cx="21920071" cy="11553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7000"/>
            </a:lvl1pPr>
          </a:lstStyle>
          <a:p>
            <a:pPr/>
            <a:r>
              <a:t>Is there really just one nine-letter word?</a:t>
            </a:r>
          </a:p>
        </p:txBody>
      </p:sp>
      <p:pic>
        <p:nvPicPr>
          <p:cNvPr id="1313" name="pasted-image.png" descr="pasted-image.png"/>
          <p:cNvPicPr>
            <a:picLocks noChangeAspect="1"/>
          </p:cNvPicPr>
          <p:nvPr/>
        </p:nvPicPr>
        <p:blipFill>
          <a:blip r:embed="rId2">
            <a:extLst/>
          </a:blip>
          <a:stretch>
            <a:fillRect/>
          </a:stretch>
        </p:blipFill>
        <p:spPr>
          <a:xfrm>
            <a:off x="10867931" y="5513964"/>
            <a:ext cx="3925598" cy="3737920"/>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15" name="Recursive Backtracking: Templat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Recursive Backtracking: Templates</a:t>
            </a:r>
          </a:p>
        </p:txBody>
      </p:sp>
      <p:sp>
        <p:nvSpPr>
          <p:cNvPr id="1316" name="There are basically five different problems you might see that will require recursive backtracking:…"/>
          <p:cNvSpPr/>
          <p:nvPr/>
        </p:nvSpPr>
        <p:spPr>
          <a:xfrm>
            <a:off x="601706" y="2258823"/>
            <a:ext cx="23076419" cy="98257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8000"/>
            </a:pPr>
            <a:r>
              <a:t>There are basically five different problems you might see that will require recursive backtracking: </a:t>
            </a:r>
          </a:p>
          <a:p>
            <a:pPr algn="l">
              <a:defRPr sz="8000"/>
            </a:pPr>
          </a:p>
          <a:p>
            <a:pPr marL="635000" indent="-635000" algn="l">
              <a:buSzPct val="75000"/>
              <a:buFont typeface="Helvetica Neue"/>
              <a:buChar char="•"/>
              <a:defRPr sz="8000"/>
            </a:pPr>
            <a:r>
              <a:t>Determine whether a solution exists</a:t>
            </a:r>
          </a:p>
          <a:p>
            <a:pPr marL="635000" indent="-635000" algn="l">
              <a:buSzPct val="75000"/>
              <a:buFont typeface="Helvetica Neue"/>
              <a:buChar char="•"/>
              <a:defRPr sz="8000"/>
            </a:pPr>
            <a:r>
              <a:t>Find a solution</a:t>
            </a:r>
          </a:p>
          <a:p>
            <a:pPr marL="635000" indent="-635000" algn="l">
              <a:buSzPct val="75000"/>
              <a:buFont typeface="Helvetica Neue"/>
              <a:buChar char="•"/>
              <a:defRPr sz="8000"/>
            </a:pPr>
            <a:r>
              <a:t>Find the best solution</a:t>
            </a:r>
          </a:p>
          <a:p>
            <a:pPr marL="635000" indent="-635000" algn="l">
              <a:buSzPct val="75000"/>
              <a:buFont typeface="Helvetica Neue"/>
              <a:buChar char="•"/>
              <a:defRPr sz="8000"/>
            </a:pPr>
            <a:r>
              <a:t>Count the number of solutions</a:t>
            </a:r>
          </a:p>
          <a:p>
            <a:pPr marL="635000" indent="-635000" algn="l">
              <a:buSzPct val="75000"/>
              <a:buFont typeface="Helvetica Neue"/>
              <a:buChar char="•"/>
              <a:defRPr sz="8000"/>
            </a:pPr>
            <a:r>
              <a:t>Print/find all the solutions</a:t>
            </a:r>
          </a:p>
        </p:txBody>
      </p:sp>
      <p:pic>
        <p:nvPicPr>
          <p:cNvPr id="1317" name="key.jpg" descr="key.jpg"/>
          <p:cNvPicPr>
            <a:picLocks noChangeAspect="1"/>
          </p:cNvPicPr>
          <p:nvPr/>
        </p:nvPicPr>
        <p:blipFill>
          <a:blip r:embed="rId2">
            <a:extLst/>
          </a:blip>
          <a:srcRect l="9090" t="7773" r="7728" b="9207"/>
          <a:stretch>
            <a:fillRect/>
          </a:stretch>
        </p:blipFill>
        <p:spPr>
          <a:xfrm>
            <a:off x="20639726" y="253318"/>
            <a:ext cx="1006103" cy="1004150"/>
          </a:xfrm>
          <a:custGeom>
            <a:avLst/>
            <a:gdLst/>
            <a:ahLst/>
            <a:cxnLst>
              <a:cxn ang="0">
                <a:pos x="wd2" y="hd2"/>
              </a:cxn>
              <a:cxn ang="5400000">
                <a:pos x="wd2" y="hd2"/>
              </a:cxn>
              <a:cxn ang="10800000">
                <a:pos x="wd2" y="hd2"/>
              </a:cxn>
              <a:cxn ang="16200000">
                <a:pos x="wd2" y="hd2"/>
              </a:cxn>
            </a:cxnLst>
            <a:rect l="0" t="0" r="r" b="b"/>
            <a:pathLst>
              <a:path w="21559" h="21328" fill="norm" stroke="1" extrusionOk="0">
                <a:moveTo>
                  <a:pt x="15776" y="1"/>
                </a:moveTo>
                <a:cubicBezTo>
                  <a:pt x="12762" y="32"/>
                  <a:pt x="10444" y="2354"/>
                  <a:pt x="10690" y="5724"/>
                </a:cubicBezTo>
                <a:cubicBezTo>
                  <a:pt x="10725" y="6204"/>
                  <a:pt x="10730" y="6599"/>
                  <a:pt x="10664" y="6980"/>
                </a:cubicBezTo>
                <a:cubicBezTo>
                  <a:pt x="10681" y="7032"/>
                  <a:pt x="10698" y="7080"/>
                  <a:pt x="10716" y="7132"/>
                </a:cubicBezTo>
                <a:lnTo>
                  <a:pt x="10920" y="7739"/>
                </a:lnTo>
                <a:lnTo>
                  <a:pt x="10588" y="8068"/>
                </a:lnTo>
                <a:cubicBezTo>
                  <a:pt x="10584" y="8071"/>
                  <a:pt x="10576" y="8082"/>
                  <a:pt x="10571" y="8085"/>
                </a:cubicBezTo>
                <a:lnTo>
                  <a:pt x="9312" y="9324"/>
                </a:lnTo>
                <a:cubicBezTo>
                  <a:pt x="8517" y="10249"/>
                  <a:pt x="7299" y="11489"/>
                  <a:pt x="5426" y="13353"/>
                </a:cubicBezTo>
                <a:cubicBezTo>
                  <a:pt x="2441" y="16324"/>
                  <a:pt x="0" y="19024"/>
                  <a:pt x="0" y="19355"/>
                </a:cubicBezTo>
                <a:cubicBezTo>
                  <a:pt x="0" y="19686"/>
                  <a:pt x="317" y="20276"/>
                  <a:pt x="706" y="20661"/>
                </a:cubicBezTo>
                <a:cubicBezTo>
                  <a:pt x="1645" y="21592"/>
                  <a:pt x="2358" y="21541"/>
                  <a:pt x="3555" y="20467"/>
                </a:cubicBezTo>
                <a:cubicBezTo>
                  <a:pt x="3708" y="20330"/>
                  <a:pt x="3829" y="20229"/>
                  <a:pt x="3946" y="20139"/>
                </a:cubicBezTo>
                <a:cubicBezTo>
                  <a:pt x="4073" y="20022"/>
                  <a:pt x="4186" y="19920"/>
                  <a:pt x="4201" y="19920"/>
                </a:cubicBezTo>
                <a:cubicBezTo>
                  <a:pt x="4204" y="19920"/>
                  <a:pt x="4229" y="19941"/>
                  <a:pt x="4235" y="19945"/>
                </a:cubicBezTo>
                <a:cubicBezTo>
                  <a:pt x="4605" y="19763"/>
                  <a:pt x="4842" y="19933"/>
                  <a:pt x="5290" y="20467"/>
                </a:cubicBezTo>
                <a:cubicBezTo>
                  <a:pt x="5754" y="21022"/>
                  <a:pt x="6344" y="21310"/>
                  <a:pt x="6821" y="21327"/>
                </a:cubicBezTo>
                <a:cubicBezTo>
                  <a:pt x="7297" y="21345"/>
                  <a:pt x="7662" y="21090"/>
                  <a:pt x="7662" y="20552"/>
                </a:cubicBezTo>
                <a:cubicBezTo>
                  <a:pt x="7662" y="20496"/>
                  <a:pt x="7650" y="20438"/>
                  <a:pt x="7637" y="20375"/>
                </a:cubicBezTo>
                <a:cubicBezTo>
                  <a:pt x="7489" y="20177"/>
                  <a:pt x="7113" y="19765"/>
                  <a:pt x="6676" y="19330"/>
                </a:cubicBezTo>
                <a:lnTo>
                  <a:pt x="5706" y="18369"/>
                </a:lnTo>
                <a:lnTo>
                  <a:pt x="6319" y="17762"/>
                </a:lnTo>
                <a:lnTo>
                  <a:pt x="6923" y="17155"/>
                </a:lnTo>
                <a:lnTo>
                  <a:pt x="7093" y="17323"/>
                </a:lnTo>
                <a:cubicBezTo>
                  <a:pt x="7100" y="17329"/>
                  <a:pt x="7111" y="17332"/>
                  <a:pt x="7118" y="17340"/>
                </a:cubicBezTo>
                <a:cubicBezTo>
                  <a:pt x="7120" y="17342"/>
                  <a:pt x="7116" y="17346"/>
                  <a:pt x="7118" y="17349"/>
                </a:cubicBezTo>
                <a:lnTo>
                  <a:pt x="7288" y="17517"/>
                </a:lnTo>
                <a:cubicBezTo>
                  <a:pt x="7564" y="17616"/>
                  <a:pt x="7883" y="17821"/>
                  <a:pt x="8249" y="18149"/>
                </a:cubicBezTo>
                <a:cubicBezTo>
                  <a:pt x="9160" y="18966"/>
                  <a:pt x="9616" y="19062"/>
                  <a:pt x="10129" y="18554"/>
                </a:cubicBezTo>
                <a:cubicBezTo>
                  <a:pt x="10429" y="18256"/>
                  <a:pt x="10519" y="17974"/>
                  <a:pt x="10375" y="17610"/>
                </a:cubicBezTo>
                <a:cubicBezTo>
                  <a:pt x="10278" y="17478"/>
                  <a:pt x="9884" y="17060"/>
                  <a:pt x="9406" y="16582"/>
                </a:cubicBezTo>
                <a:lnTo>
                  <a:pt x="8691" y="15865"/>
                </a:lnTo>
                <a:cubicBezTo>
                  <a:pt x="8689" y="15864"/>
                  <a:pt x="8684" y="15858"/>
                  <a:pt x="8683" y="15857"/>
                </a:cubicBezTo>
                <a:lnTo>
                  <a:pt x="8462" y="15637"/>
                </a:lnTo>
                <a:lnTo>
                  <a:pt x="10180" y="13926"/>
                </a:lnTo>
                <a:cubicBezTo>
                  <a:pt x="10446" y="13647"/>
                  <a:pt x="10728" y="13364"/>
                  <a:pt x="11107" y="12982"/>
                </a:cubicBezTo>
                <a:cubicBezTo>
                  <a:pt x="11500" y="12585"/>
                  <a:pt x="11846" y="12253"/>
                  <a:pt x="12161" y="11971"/>
                </a:cubicBezTo>
                <a:lnTo>
                  <a:pt x="13675" y="10462"/>
                </a:lnTo>
                <a:lnTo>
                  <a:pt x="14151" y="10630"/>
                </a:lnTo>
                <a:cubicBezTo>
                  <a:pt x="14226" y="10657"/>
                  <a:pt x="14303" y="10683"/>
                  <a:pt x="14381" y="10706"/>
                </a:cubicBezTo>
                <a:cubicBezTo>
                  <a:pt x="14641" y="10670"/>
                  <a:pt x="14904" y="10665"/>
                  <a:pt x="15189" y="10706"/>
                </a:cubicBezTo>
                <a:cubicBezTo>
                  <a:pt x="19062" y="11265"/>
                  <a:pt x="21600" y="8078"/>
                  <a:pt x="21559" y="5033"/>
                </a:cubicBezTo>
                <a:cubicBezTo>
                  <a:pt x="21534" y="3206"/>
                  <a:pt x="20576" y="1430"/>
                  <a:pt x="18429" y="540"/>
                </a:cubicBezTo>
                <a:cubicBezTo>
                  <a:pt x="17516" y="162"/>
                  <a:pt x="16619" y="-8"/>
                  <a:pt x="15776" y="1"/>
                </a:cubicBezTo>
                <a:close/>
                <a:moveTo>
                  <a:pt x="16260" y="3069"/>
                </a:moveTo>
                <a:cubicBezTo>
                  <a:pt x="16832" y="3085"/>
                  <a:pt x="17258" y="3283"/>
                  <a:pt x="17689" y="3710"/>
                </a:cubicBezTo>
                <a:cubicBezTo>
                  <a:pt x="18030" y="4048"/>
                  <a:pt x="18370" y="4623"/>
                  <a:pt x="18293" y="4747"/>
                </a:cubicBezTo>
                <a:cubicBezTo>
                  <a:pt x="18273" y="4778"/>
                  <a:pt x="18280" y="4824"/>
                  <a:pt x="18318" y="4848"/>
                </a:cubicBezTo>
                <a:cubicBezTo>
                  <a:pt x="18356" y="4871"/>
                  <a:pt x="18395" y="5067"/>
                  <a:pt x="18395" y="5286"/>
                </a:cubicBezTo>
                <a:cubicBezTo>
                  <a:pt x="18395" y="5683"/>
                  <a:pt x="18271" y="6068"/>
                  <a:pt x="18063" y="6407"/>
                </a:cubicBezTo>
                <a:cubicBezTo>
                  <a:pt x="17974" y="6612"/>
                  <a:pt x="17857" y="6797"/>
                  <a:pt x="17706" y="6947"/>
                </a:cubicBezTo>
                <a:cubicBezTo>
                  <a:pt x="17167" y="7481"/>
                  <a:pt x="16476" y="7613"/>
                  <a:pt x="15827" y="7486"/>
                </a:cubicBezTo>
                <a:cubicBezTo>
                  <a:pt x="15458" y="7451"/>
                  <a:pt x="15200" y="7354"/>
                  <a:pt x="14874" y="7141"/>
                </a:cubicBezTo>
                <a:cubicBezTo>
                  <a:pt x="14568" y="6940"/>
                  <a:pt x="14327" y="6684"/>
                  <a:pt x="14160" y="6390"/>
                </a:cubicBezTo>
                <a:cubicBezTo>
                  <a:pt x="13894" y="5986"/>
                  <a:pt x="13772" y="5507"/>
                  <a:pt x="13888" y="5025"/>
                </a:cubicBezTo>
                <a:cubicBezTo>
                  <a:pt x="13945" y="4543"/>
                  <a:pt x="14159" y="4078"/>
                  <a:pt x="14542" y="3710"/>
                </a:cubicBezTo>
                <a:cubicBezTo>
                  <a:pt x="14976" y="3292"/>
                  <a:pt x="15398" y="3111"/>
                  <a:pt x="16005" y="3078"/>
                </a:cubicBezTo>
                <a:cubicBezTo>
                  <a:pt x="16093" y="3073"/>
                  <a:pt x="16179" y="3067"/>
                  <a:pt x="16260" y="3069"/>
                </a:cubicBezTo>
                <a:close/>
              </a:path>
            </a:pathLst>
          </a:cu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19" name="Jumb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Jumble</a:t>
            </a:r>
          </a:p>
        </p:txBody>
      </p:sp>
      <p:pic>
        <p:nvPicPr>
          <p:cNvPr id="1320" name="pasted-image.tiff" descr="pasted-image.tiff"/>
          <p:cNvPicPr>
            <a:picLocks noChangeAspect="1"/>
          </p:cNvPicPr>
          <p:nvPr/>
        </p:nvPicPr>
        <p:blipFill>
          <a:blip r:embed="rId2">
            <a:extLst/>
          </a:blip>
          <a:stretch>
            <a:fillRect/>
          </a:stretch>
        </p:blipFill>
        <p:spPr>
          <a:xfrm>
            <a:off x="13489423" y="2301636"/>
            <a:ext cx="8674406" cy="10524398"/>
          </a:xfrm>
          <a:prstGeom prst="rect">
            <a:avLst/>
          </a:prstGeom>
          <a:ln w="12700">
            <a:miter lim="400000"/>
          </a:ln>
        </p:spPr>
      </p:pic>
      <p:sp>
        <p:nvSpPr>
          <p:cNvPr id="1321" name="Since 1954, the JUMBLE has been a staple in newspapers.…"/>
          <p:cNvSpPr/>
          <p:nvPr/>
        </p:nvSpPr>
        <p:spPr>
          <a:xfrm>
            <a:off x="700855" y="2568924"/>
            <a:ext cx="12341769" cy="998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t>Since 1954, the </a:t>
            </a:r>
            <a:r>
              <a:rPr i="1">
                <a:latin typeface="Helvetica Neue"/>
                <a:ea typeface="Helvetica Neue"/>
                <a:cs typeface="Helvetica Neue"/>
                <a:sym typeface="Helvetica Neue"/>
              </a:rPr>
              <a:t>JUMBLE</a:t>
            </a:r>
            <a:r>
              <a:t> has been a staple in newspapers.</a:t>
            </a:r>
          </a:p>
          <a:p>
            <a:pPr marL="635000" indent="-635000" algn="l">
              <a:buSzPct val="75000"/>
              <a:buFont typeface="Helvetica Neue"/>
              <a:buChar char="•"/>
            </a:pPr>
            <a:r>
              <a:t>The basic idea is to unscramble the anagrams for the words on the left, and then use the letters in the circles as another anagram to unscramble to answer the pun in the comic.</a:t>
            </a:r>
          </a:p>
          <a:p>
            <a:pPr marL="635000" indent="-635000" algn="l">
              <a:buSzPct val="75000"/>
              <a:buFont typeface="Helvetica Neue"/>
              <a:buChar char="•"/>
            </a:pPr>
            <a:r>
              <a:t>As a kid, I played the puzzle every day, but some days I just couldn't descramble the words. Six letter words have 6! == 720 combinations, which can be tricky!</a:t>
            </a:r>
          </a:p>
          <a:p>
            <a:pPr marL="635000" indent="-635000" algn="l">
              <a:buSzPct val="75000"/>
              <a:buFont typeface="Helvetica Neue"/>
              <a:buChar char="•"/>
            </a:pPr>
            <a:r>
              <a:t>I figured I would write a computer program to print out all the permutations!</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23" name="Jumble"/>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Jumble</a:t>
            </a:r>
          </a:p>
        </p:txBody>
      </p:sp>
      <p:pic>
        <p:nvPicPr>
          <p:cNvPr id="1324" name="pasted-image.tiff" descr="pasted-image.tiff"/>
          <p:cNvPicPr>
            <a:picLocks noChangeAspect="1"/>
          </p:cNvPicPr>
          <p:nvPr/>
        </p:nvPicPr>
        <p:blipFill>
          <a:blip r:embed="rId2">
            <a:extLst/>
          </a:blip>
          <a:stretch>
            <a:fillRect/>
          </a:stretch>
        </p:blipFill>
        <p:spPr>
          <a:xfrm>
            <a:off x="13489423" y="2301636"/>
            <a:ext cx="8674406" cy="10524398"/>
          </a:xfrm>
          <a:prstGeom prst="rect">
            <a:avLst/>
          </a:prstGeom>
          <a:ln w="12700">
            <a:miter lim="400000"/>
          </a:ln>
        </p:spPr>
      </p:pic>
      <p:sp>
        <p:nvSpPr>
          <p:cNvPr id="1325" name="Since 1954, the JUMBLE has been a staple in newspapers.…"/>
          <p:cNvSpPr/>
          <p:nvPr/>
        </p:nvSpPr>
        <p:spPr>
          <a:xfrm>
            <a:off x="700855" y="2568924"/>
            <a:ext cx="12341769" cy="9989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t>Since 1954, the </a:t>
            </a:r>
            <a:r>
              <a:rPr i="1">
                <a:latin typeface="Helvetica Neue"/>
                <a:ea typeface="Helvetica Neue"/>
                <a:cs typeface="Helvetica Neue"/>
                <a:sym typeface="Helvetica Neue"/>
              </a:rPr>
              <a:t>JUMBLE</a:t>
            </a:r>
            <a:r>
              <a:t> has been a staple in newspapers.</a:t>
            </a:r>
          </a:p>
          <a:p>
            <a:pPr marL="635000" indent="-635000" algn="l">
              <a:buSzPct val="75000"/>
              <a:buFont typeface="Helvetica Neue"/>
              <a:buChar char="•"/>
            </a:pPr>
            <a:r>
              <a:t>The basic idea is to unscramble the anagrams for the words on the left, and then use the letters in the circles as another anagram to unscramble to answer the pun in the comic.</a:t>
            </a:r>
          </a:p>
          <a:p>
            <a:pPr marL="635000" indent="-635000" algn="l">
              <a:buSzPct val="75000"/>
              <a:buFont typeface="Helvetica Neue"/>
              <a:buChar char="•"/>
            </a:pPr>
            <a:r>
              <a:t>As a kid, I played the puzzle every day, but some days I just couldn't descramble the words. Six letter words have 6! == 720 combinations, which can be tricky!</a:t>
            </a:r>
          </a:p>
          <a:p>
            <a:pPr marL="635000" indent="-635000" algn="l">
              <a:buSzPct val="75000"/>
              <a:buFont typeface="Helvetica Neue"/>
              <a:buChar char="•"/>
            </a:pPr>
            <a:r>
              <a:t>I figured I would write a computer program to print out all the permutations!</a:t>
            </a:r>
          </a:p>
        </p:txBody>
      </p:sp>
      <p:sp>
        <p:nvSpPr>
          <p:cNvPr id="1326" name="dinky"/>
          <p:cNvSpPr/>
          <p:nvPr/>
        </p:nvSpPr>
        <p:spPr>
          <a:xfrm>
            <a:off x="14412442" y="4730079"/>
            <a:ext cx="3321361" cy="825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cap="all" spc="2049">
                <a:solidFill>
                  <a:srgbClr val="FF2600"/>
                </a:solidFill>
                <a:latin typeface="Courier New"/>
                <a:ea typeface="Courier New"/>
                <a:cs typeface="Courier New"/>
                <a:sym typeface="Courier New"/>
              </a:defRPr>
            </a:lvl1pPr>
          </a:lstStyle>
          <a:p>
            <a:pPr/>
            <a:r>
              <a:t>dinky</a:t>
            </a:r>
          </a:p>
        </p:txBody>
      </p:sp>
      <p:sp>
        <p:nvSpPr>
          <p:cNvPr id="1327" name="AGILE"/>
          <p:cNvSpPr/>
          <p:nvPr/>
        </p:nvSpPr>
        <p:spPr>
          <a:xfrm>
            <a:off x="14399742" y="6534150"/>
            <a:ext cx="3321361" cy="825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cap="all" spc="2049">
                <a:solidFill>
                  <a:srgbClr val="FF2600"/>
                </a:solidFill>
                <a:latin typeface="Courier New"/>
                <a:ea typeface="Courier New"/>
                <a:cs typeface="Courier New"/>
                <a:sym typeface="Courier New"/>
              </a:defRPr>
            </a:lvl1pPr>
          </a:lstStyle>
          <a:p>
            <a:pPr/>
            <a:r>
              <a:t>AGILE</a:t>
            </a:r>
          </a:p>
        </p:txBody>
      </p:sp>
      <p:sp>
        <p:nvSpPr>
          <p:cNvPr id="1328" name="encore"/>
          <p:cNvSpPr/>
          <p:nvPr/>
        </p:nvSpPr>
        <p:spPr>
          <a:xfrm>
            <a:off x="13751844" y="8145659"/>
            <a:ext cx="3962773" cy="825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cap="all" spc="2049">
                <a:solidFill>
                  <a:srgbClr val="FF2600"/>
                </a:solidFill>
                <a:latin typeface="Courier New"/>
                <a:ea typeface="Courier New"/>
                <a:cs typeface="Courier New"/>
                <a:sym typeface="Courier New"/>
              </a:defRPr>
            </a:lvl1pPr>
          </a:lstStyle>
          <a:p>
            <a:pPr/>
            <a:r>
              <a:t>encore</a:t>
            </a:r>
          </a:p>
        </p:txBody>
      </p:sp>
      <p:sp>
        <p:nvSpPr>
          <p:cNvPr id="1329" name="DEVOUT"/>
          <p:cNvSpPr/>
          <p:nvPr/>
        </p:nvSpPr>
        <p:spPr>
          <a:xfrm>
            <a:off x="13751844" y="9782569"/>
            <a:ext cx="3962773" cy="825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cap="all" spc="2049">
                <a:solidFill>
                  <a:srgbClr val="FF2600"/>
                </a:solidFill>
                <a:latin typeface="Courier New"/>
                <a:ea typeface="Courier New"/>
                <a:cs typeface="Courier New"/>
                <a:sym typeface="Courier New"/>
              </a:defRPr>
            </a:lvl1pPr>
          </a:lstStyle>
          <a:p>
            <a:pPr/>
            <a:r>
              <a:t>DEVOUT</a:t>
            </a:r>
          </a:p>
        </p:txBody>
      </p:sp>
      <p:sp>
        <p:nvSpPr>
          <p:cNvPr id="1330" name="ADDITION"/>
          <p:cNvSpPr/>
          <p:nvPr/>
        </p:nvSpPr>
        <p:spPr>
          <a:xfrm>
            <a:off x="16950492" y="10688702"/>
            <a:ext cx="5245597" cy="825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cap="all" spc="2049">
                <a:solidFill>
                  <a:srgbClr val="FF2600"/>
                </a:solidFill>
                <a:latin typeface="Courier New"/>
                <a:ea typeface="Courier New"/>
                <a:cs typeface="Courier New"/>
                <a:sym typeface="Courier New"/>
              </a:defRPr>
            </a:lvl1pPr>
          </a:lstStyle>
          <a:p>
            <a:pPr/>
            <a:r>
              <a:t>ADDITION</a:t>
            </a:r>
          </a:p>
        </p:txBody>
      </p:sp>
      <p:sp>
        <p:nvSpPr>
          <p:cNvPr id="1331" name="DIAINODT"/>
          <p:cNvSpPr/>
          <p:nvPr/>
        </p:nvSpPr>
        <p:spPr>
          <a:xfrm>
            <a:off x="16950492" y="11442818"/>
            <a:ext cx="5245597" cy="8255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cap="all" spc="2049">
                <a:solidFill>
                  <a:srgbClr val="FF2600"/>
                </a:solidFill>
                <a:latin typeface="Courier New"/>
                <a:ea typeface="Courier New"/>
                <a:cs typeface="Courier New"/>
                <a:sym typeface="Courier New"/>
              </a:defRPr>
            </a:lvl1pPr>
          </a:lstStyle>
          <a:p>
            <a:pPr/>
            <a:r>
              <a:t>DIAINODT</a:t>
            </a:r>
          </a:p>
        </p:txBody>
      </p:sp>
      <p:sp>
        <p:nvSpPr>
          <p:cNvPr id="1332" name="Arrow"/>
          <p:cNvSpPr/>
          <p:nvPr/>
        </p:nvSpPr>
        <p:spPr>
          <a:xfrm>
            <a:off x="12883353" y="4201920"/>
            <a:ext cx="1117802" cy="546808"/>
          </a:xfrm>
          <a:prstGeom prst="rightArrow">
            <a:avLst>
              <a:gd name="adj1" fmla="val 32000"/>
              <a:gd name="adj2" fmla="val 110416"/>
            </a:avLst>
          </a:prstGeom>
          <a:solidFill>
            <a:srgbClr val="FF2600"/>
          </a:solidFill>
          <a:ln w="12700">
            <a:miter lim="400000"/>
          </a:ln>
        </p:spPr>
        <p:txBody>
          <a:bodyPr lIns="50800" tIns="50800" rIns="50800" bIns="50800" anchor="ctr"/>
          <a:lstStyle/>
          <a:p>
            <a:pPr>
              <a:defRPr>
                <a:solidFill>
                  <a:srgbClr val="945200"/>
                </a:solidFill>
              </a:defRPr>
            </a:pPr>
          </a:p>
        </p:txBody>
      </p:sp>
      <p:sp>
        <p:nvSpPr>
          <p:cNvPr id="1333" name="Arrow"/>
          <p:cNvSpPr/>
          <p:nvPr/>
        </p:nvSpPr>
        <p:spPr>
          <a:xfrm>
            <a:off x="12883353" y="6018284"/>
            <a:ext cx="1117802" cy="546808"/>
          </a:xfrm>
          <a:prstGeom prst="rightArrow">
            <a:avLst>
              <a:gd name="adj1" fmla="val 32000"/>
              <a:gd name="adj2" fmla="val 110416"/>
            </a:avLst>
          </a:prstGeom>
          <a:solidFill>
            <a:srgbClr val="FF2600"/>
          </a:solidFill>
          <a:ln w="12700">
            <a:miter lim="400000"/>
          </a:ln>
        </p:spPr>
        <p:txBody>
          <a:bodyPr lIns="50800" tIns="50800" rIns="50800" bIns="50800" anchor="ctr"/>
          <a:lstStyle/>
          <a:p>
            <a:pPr>
              <a:defRPr>
                <a:solidFill>
                  <a:srgbClr val="945200"/>
                </a:solidFill>
              </a:defRPr>
            </a:pPr>
          </a:p>
        </p:txBody>
      </p:sp>
      <p:sp>
        <p:nvSpPr>
          <p:cNvPr id="1334" name="Arrow"/>
          <p:cNvSpPr/>
          <p:nvPr/>
        </p:nvSpPr>
        <p:spPr>
          <a:xfrm>
            <a:off x="12883353" y="7616329"/>
            <a:ext cx="1117802" cy="546809"/>
          </a:xfrm>
          <a:prstGeom prst="rightArrow">
            <a:avLst>
              <a:gd name="adj1" fmla="val 32000"/>
              <a:gd name="adj2" fmla="val 110416"/>
            </a:avLst>
          </a:prstGeom>
          <a:solidFill>
            <a:srgbClr val="FF2600"/>
          </a:solidFill>
          <a:ln w="12700">
            <a:miter lim="400000"/>
          </a:ln>
        </p:spPr>
        <p:txBody>
          <a:bodyPr lIns="50800" tIns="50800" rIns="50800" bIns="50800" anchor="ctr"/>
          <a:lstStyle/>
          <a:p>
            <a:pPr>
              <a:defRPr>
                <a:solidFill>
                  <a:srgbClr val="945200"/>
                </a:solidFill>
              </a:defRPr>
            </a:pPr>
          </a:p>
        </p:txBody>
      </p:sp>
      <p:sp>
        <p:nvSpPr>
          <p:cNvPr id="1335" name="Arrow"/>
          <p:cNvSpPr/>
          <p:nvPr/>
        </p:nvSpPr>
        <p:spPr>
          <a:xfrm>
            <a:off x="12883353" y="9217760"/>
            <a:ext cx="1117802" cy="546809"/>
          </a:xfrm>
          <a:prstGeom prst="rightArrow">
            <a:avLst>
              <a:gd name="adj1" fmla="val 32000"/>
              <a:gd name="adj2" fmla="val 110416"/>
            </a:avLst>
          </a:prstGeom>
          <a:solidFill>
            <a:srgbClr val="FF2600"/>
          </a:solidFill>
          <a:ln w="12700">
            <a:miter lim="400000"/>
          </a:ln>
        </p:spPr>
        <p:txBody>
          <a:bodyPr lIns="50800" tIns="50800" rIns="50800" bIns="50800" anchor="ctr"/>
          <a:lstStyle/>
          <a:p>
            <a:pPr>
              <a:defRPr>
                <a:solidFill>
                  <a:srgbClr val="945200"/>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0" presetID="1" grpId="1" fill="hold">
                                  <p:stCondLst>
                                    <p:cond delay="0"/>
                                  </p:stCondLst>
                                  <p:iterate type="el" backwards="0">
                                    <p:tmAbs val="0"/>
                                  </p:iterate>
                                  <p:childTnLst>
                                    <p:set>
                                      <p:cBhvr>
                                        <p:cTn id="6" fill="hold">
                                          <p:stCondLst>
                                            <p:cond delay="0"/>
                                          </p:stCondLst>
                                        </p:cTn>
                                        <p:tgtEl>
                                          <p:spTgt spid="1332"/>
                                        </p:tgtEl>
                                        <p:attrNameLst>
                                          <p:attrName>style.visibility</p:attrName>
                                        </p:attrNameLst>
                                      </p:cBhvr>
                                      <p:to>
                                        <p:strVal val="hidden"/>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326"/>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13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xit" nodeType="clickEffect" presetSubtype="0" presetID="1" grpId="4" fill="hold">
                                  <p:stCondLst>
                                    <p:cond delay="0"/>
                                  </p:stCondLst>
                                  <p:iterate type="el" backwards="0">
                                    <p:tmAbs val="0"/>
                                  </p:iterate>
                                  <p:childTnLst>
                                    <p:set>
                                      <p:cBhvr>
                                        <p:cTn id="16" fill="hold">
                                          <p:stCondLst>
                                            <p:cond delay="0"/>
                                          </p:stCondLst>
                                        </p:cTn>
                                        <p:tgtEl>
                                          <p:spTgt spid="1333"/>
                                        </p:tgtEl>
                                        <p:attrNameLst>
                                          <p:attrName>style.visibility</p:attrName>
                                        </p:attrNameLst>
                                      </p:cBhvr>
                                      <p:to>
                                        <p:strVal val="hidden"/>
                                      </p:to>
                                    </p:set>
                                  </p:childTnLst>
                                </p:cTn>
                              </p:par>
                            </p:childTnLst>
                          </p:cTn>
                        </p:par>
                        <p:par>
                          <p:cTn id="17" fill="hold">
                            <p:stCondLst>
                              <p:cond delay="0"/>
                            </p:stCondLst>
                            <p:childTnLst>
                              <p:par>
                                <p:cTn id="18" presetClass="entr" nodeType="afterEffect" presetSubtype="0" presetID="1" grpId="5" fill="hold">
                                  <p:stCondLst>
                                    <p:cond delay="0"/>
                                  </p:stCondLst>
                                  <p:iterate type="el" backwards="0">
                                    <p:tmAbs val="0"/>
                                  </p:iterate>
                                  <p:childTnLst>
                                    <p:set>
                                      <p:cBhvr>
                                        <p:cTn id="19" fill="hold"/>
                                        <p:tgtEl>
                                          <p:spTgt spid="1327"/>
                                        </p:tgtEl>
                                        <p:attrNameLst>
                                          <p:attrName>style.visibility</p:attrName>
                                        </p:attrNameLst>
                                      </p:cBhvr>
                                      <p:to>
                                        <p:strVal val="visible"/>
                                      </p:to>
                                    </p:set>
                                  </p:childTnLst>
                                </p:cTn>
                              </p:par>
                            </p:childTnLst>
                          </p:cTn>
                        </p:par>
                        <p:par>
                          <p:cTn id="20" fill="hold">
                            <p:stCondLst>
                              <p:cond delay="0"/>
                            </p:stCondLst>
                            <p:childTnLst>
                              <p:par>
                                <p:cTn id="21" presetClass="entr" nodeType="afterEffect" presetSubtype="0" presetID="1" grpId="6" fill="hold">
                                  <p:stCondLst>
                                    <p:cond delay="0"/>
                                  </p:stCondLst>
                                  <p:iterate type="el" backwards="0">
                                    <p:tmAbs val="0"/>
                                  </p:iterate>
                                  <p:childTnLst>
                                    <p:set>
                                      <p:cBhvr>
                                        <p:cTn id="22" fill="hold"/>
                                        <p:tgtEl>
                                          <p:spTgt spid="13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7" fill="hold">
                                  <p:stCondLst>
                                    <p:cond delay="0"/>
                                  </p:stCondLst>
                                  <p:iterate type="el" backwards="0">
                                    <p:tmAbs val="0"/>
                                  </p:iterate>
                                  <p:childTnLst>
                                    <p:set>
                                      <p:cBhvr>
                                        <p:cTn id="26" fill="hold"/>
                                        <p:tgtEl>
                                          <p:spTgt spid="1335"/>
                                        </p:tgtEl>
                                        <p:attrNameLst>
                                          <p:attrName>style.visibility</p:attrName>
                                        </p:attrNameLst>
                                      </p:cBhvr>
                                      <p:to>
                                        <p:strVal val="visible"/>
                                      </p:to>
                                    </p:set>
                                  </p:childTnLst>
                                </p:cTn>
                              </p:par>
                            </p:childTnLst>
                          </p:cTn>
                        </p:par>
                        <p:par>
                          <p:cTn id="27" fill="hold">
                            <p:stCondLst>
                              <p:cond delay="0"/>
                            </p:stCondLst>
                            <p:childTnLst>
                              <p:par>
                                <p:cTn id="28" presetClass="entr" nodeType="afterEffect" presetSubtype="0" presetID="1" grpId="8" fill="hold">
                                  <p:stCondLst>
                                    <p:cond delay="0"/>
                                  </p:stCondLst>
                                  <p:iterate type="el" backwards="0">
                                    <p:tmAbs val="0"/>
                                  </p:iterate>
                                  <p:childTnLst>
                                    <p:set>
                                      <p:cBhvr>
                                        <p:cTn id="29" fill="hold"/>
                                        <p:tgtEl>
                                          <p:spTgt spid="1328"/>
                                        </p:tgtEl>
                                        <p:attrNameLst>
                                          <p:attrName>style.visibility</p:attrName>
                                        </p:attrNameLst>
                                      </p:cBhvr>
                                      <p:to>
                                        <p:strVal val="visible"/>
                                      </p:to>
                                    </p:set>
                                  </p:childTnLst>
                                </p:cTn>
                              </p:par>
                            </p:childTnLst>
                          </p:cTn>
                        </p:par>
                        <p:par>
                          <p:cTn id="30" fill="hold">
                            <p:stCondLst>
                              <p:cond delay="0"/>
                            </p:stCondLst>
                            <p:childTnLst>
                              <p:par>
                                <p:cTn id="31" presetClass="exit" nodeType="afterEffect" presetSubtype="0" presetID="1" grpId="9" fill="hold">
                                  <p:stCondLst>
                                    <p:cond delay="0"/>
                                  </p:stCondLst>
                                  <p:iterate type="el" backwards="0">
                                    <p:tmAbs val="0"/>
                                  </p:iterate>
                                  <p:childTnLst>
                                    <p:set>
                                      <p:cBhvr>
                                        <p:cTn id="32" fill="hold">
                                          <p:stCondLst>
                                            <p:cond delay="0"/>
                                          </p:stCondLst>
                                        </p:cTn>
                                        <p:tgtEl>
                                          <p:spTgt spid="133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Class="exit" nodeType="clickEffect" presetSubtype="0" presetID="1" grpId="10" fill="hold">
                                  <p:stCondLst>
                                    <p:cond delay="0"/>
                                  </p:stCondLst>
                                  <p:iterate type="el" backwards="0">
                                    <p:tmAbs val="0"/>
                                  </p:iterate>
                                  <p:childTnLst>
                                    <p:set>
                                      <p:cBhvr>
                                        <p:cTn id="36" fill="hold">
                                          <p:stCondLst>
                                            <p:cond delay="0"/>
                                          </p:stCondLst>
                                        </p:cTn>
                                        <p:tgtEl>
                                          <p:spTgt spid="1335"/>
                                        </p:tgtEl>
                                        <p:attrNameLst>
                                          <p:attrName>style.visibility</p:attrName>
                                        </p:attrNameLst>
                                      </p:cBhvr>
                                      <p:to>
                                        <p:strVal val="hidden"/>
                                      </p:to>
                                    </p:set>
                                  </p:childTnLst>
                                </p:cTn>
                              </p:par>
                            </p:childTnLst>
                          </p:cTn>
                        </p:par>
                        <p:par>
                          <p:cTn id="37" fill="hold">
                            <p:stCondLst>
                              <p:cond delay="0"/>
                            </p:stCondLst>
                            <p:childTnLst>
                              <p:par>
                                <p:cTn id="38" presetClass="entr" nodeType="afterEffect" presetSubtype="0" presetID="1" grpId="11" fill="hold">
                                  <p:stCondLst>
                                    <p:cond delay="0"/>
                                  </p:stCondLst>
                                  <p:iterate type="el" backwards="0">
                                    <p:tmAbs val="0"/>
                                  </p:iterate>
                                  <p:childTnLst>
                                    <p:set>
                                      <p:cBhvr>
                                        <p:cTn id="39" fill="hold"/>
                                        <p:tgtEl>
                                          <p:spTgt spid="1329"/>
                                        </p:tgtEl>
                                        <p:attrNameLst>
                                          <p:attrName>style.visibility</p:attrName>
                                        </p:attrNameLst>
                                      </p:cBhvr>
                                      <p:to>
                                        <p:strVal val="visible"/>
                                      </p:to>
                                    </p:set>
                                  </p:childTnLst>
                                </p:cTn>
                              </p:par>
                            </p:childTnLst>
                          </p:cTn>
                        </p:par>
                        <p:par>
                          <p:cTn id="40" fill="hold">
                            <p:stCondLst>
                              <p:cond delay="0"/>
                            </p:stCondLst>
                            <p:childTnLst>
                              <p:par>
                                <p:cTn id="41" presetClass="entr" nodeType="afterEffect" presetSubtype="0" presetID="1" grpId="12" fill="hold">
                                  <p:stCondLst>
                                    <p:cond delay="0"/>
                                  </p:stCondLst>
                                  <p:iterate type="el" backwards="0">
                                    <p:tmAbs val="0"/>
                                  </p:iterate>
                                  <p:childTnLst>
                                    <p:set>
                                      <p:cBhvr>
                                        <p:cTn id="42" fill="hold"/>
                                        <p:tgtEl>
                                          <p:spTgt spid="13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Class="exit" nodeType="clickEffect" presetSubtype="0" presetID="1" grpId="13" fill="hold">
                                  <p:stCondLst>
                                    <p:cond delay="0"/>
                                  </p:stCondLst>
                                  <p:iterate type="el" backwards="0">
                                    <p:tmAbs val="0"/>
                                  </p:iterate>
                                  <p:childTnLst>
                                    <p:set>
                                      <p:cBhvr>
                                        <p:cTn id="46" fill="hold">
                                          <p:stCondLst>
                                            <p:cond delay="0"/>
                                          </p:stCondLst>
                                        </p:cTn>
                                        <p:tgtEl>
                                          <p:spTgt spid="1331"/>
                                        </p:tgtEl>
                                        <p:attrNameLst>
                                          <p:attrName>style.visibility</p:attrName>
                                        </p:attrNameLst>
                                      </p:cBhvr>
                                      <p:to>
                                        <p:strVal val="hidden"/>
                                      </p:to>
                                    </p:set>
                                  </p:childTnLst>
                                </p:cTn>
                              </p:par>
                            </p:childTnLst>
                          </p:cTn>
                        </p:par>
                        <p:par>
                          <p:cTn id="47" fill="hold">
                            <p:stCondLst>
                              <p:cond delay="0"/>
                            </p:stCondLst>
                            <p:childTnLst>
                              <p:par>
                                <p:cTn id="48" presetClass="entr" nodeType="afterEffect" presetSubtype="0" presetID="1" grpId="14" fill="hold">
                                  <p:stCondLst>
                                    <p:cond delay="0"/>
                                  </p:stCondLst>
                                  <p:iterate type="el" backwards="0">
                                    <p:tmAbs val="0"/>
                                  </p:iterate>
                                  <p:childTnLst>
                                    <p:set>
                                      <p:cBhvr>
                                        <p:cTn id="49" fill="hold"/>
                                        <p:tgtEl>
                                          <p:spTgt spid="13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27" grpId="5"/>
      <p:bldP build="whole" bldLvl="1" animBg="1" rev="0" advAuto="0" spid="1334" grpId="6"/>
      <p:bldP build="whole" bldLvl="1" animBg="1" rev="0" advAuto="0" spid="1331" grpId="12"/>
      <p:bldP build="whole" bldLvl="1" animBg="1" rev="0" advAuto="0" spid="1331" grpId="13"/>
      <p:bldP build="whole" bldLvl="1" animBg="1" rev="0" advAuto="0" spid="1334" grpId="9"/>
      <p:bldP build="whole" bldLvl="1" animBg="1" rev="0" advAuto="0" spid="1335" grpId="7"/>
      <p:bldP build="whole" bldLvl="1" animBg="1" rev="0" advAuto="0" spid="1326" grpId="2"/>
      <p:bldP build="whole" bldLvl="1" animBg="1" rev="0" advAuto="0" spid="1335" grpId="10"/>
      <p:bldP build="whole" bldLvl="1" animBg="1" rev="0" advAuto="0" spid="1332" grpId="1"/>
      <p:bldP build="whole" bldLvl="1" animBg="1" rev="0" advAuto="0" spid="1328" grpId="8"/>
      <p:bldP build="whole" bldLvl="1" animBg="1" rev="0" advAuto="0" spid="1329" grpId="11"/>
      <p:bldP build="whole" bldLvl="1" animBg="1" rev="0" advAuto="0" spid="1333" grpId="3"/>
      <p:bldP build="whole" bldLvl="1" animBg="1" rev="0" advAuto="0" spid="1333" grpId="4"/>
      <p:bldP build="whole" bldLvl="1" animBg="1" rev="0" advAuto="0" spid="1330" grpId="14"/>
    </p:bldLst>
  </p:timing>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37" name="Permut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Permutations</a:t>
            </a:r>
          </a:p>
        </p:txBody>
      </p:sp>
      <p:grpSp>
        <p:nvGrpSpPr>
          <p:cNvPr id="1340" name="void permute4(string s) {…"/>
          <p:cNvGrpSpPr/>
          <p:nvPr/>
        </p:nvGrpSpPr>
        <p:grpSpPr>
          <a:xfrm>
            <a:off x="3732106" y="3321653"/>
            <a:ext cx="16919787" cy="10160001"/>
            <a:chOff x="0" y="0"/>
            <a:chExt cx="16919785" cy="10160000"/>
          </a:xfrm>
        </p:grpSpPr>
        <p:sp>
          <p:nvSpPr>
            <p:cNvPr id="1339" name="void permute4(string s) {…"/>
            <p:cNvSpPr/>
            <p:nvPr/>
          </p:nvSpPr>
          <p:spPr>
            <a:xfrm>
              <a:off x="38100" y="38100"/>
              <a:ext cx="16843586" cy="100838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342900" algn="l"/>
                </a:tabLst>
                <a:defRPr sz="3300">
                  <a:latin typeface="Menlo"/>
                  <a:ea typeface="Menlo"/>
                  <a:cs typeface="Menlo"/>
                  <a:sym typeface="Menlo"/>
                </a:defRPr>
              </a:pPr>
              <a:r>
                <a:rPr>
                  <a:solidFill>
                    <a:srgbClr val="0433FF"/>
                  </a:solidFill>
                </a:rPr>
                <a:t>void</a:t>
              </a:r>
              <a:r>
                <a:t> permute4(string s) {</a:t>
              </a:r>
            </a:p>
            <a:p>
              <a:pPr algn="l" defTabSz="457200">
                <a:tabLst>
                  <a:tab pos="342900" algn="l"/>
                </a:tabLst>
                <a:defRPr sz="3300">
                  <a:latin typeface="Menlo"/>
                  <a:ea typeface="Menlo"/>
                  <a:cs typeface="Menlo"/>
                  <a:sym typeface="Menlo"/>
                </a:defRPr>
              </a:pPr>
              <a:r>
                <a:t>    </a:t>
              </a:r>
              <a:r>
                <a:rPr>
                  <a:solidFill>
                    <a:srgbClr val="0433FF"/>
                  </a:solidFill>
                </a:rPr>
                <a:t>for</a:t>
              </a:r>
              <a:r>
                <a:t> (</a:t>
              </a:r>
              <a:r>
                <a:rPr>
                  <a:solidFill>
                    <a:srgbClr val="0433FF"/>
                  </a:solidFill>
                </a:rPr>
                <a:t>int</a:t>
              </a:r>
              <a:r>
                <a:t> i = 0; i &lt; 4; i++) {</a:t>
              </a:r>
            </a:p>
            <a:p>
              <a:pPr algn="l" defTabSz="457200">
                <a:tabLst>
                  <a:tab pos="342900" algn="l"/>
                </a:tabLst>
                <a:defRPr sz="3300">
                  <a:latin typeface="Menlo"/>
                  <a:ea typeface="Menlo"/>
                  <a:cs typeface="Menlo"/>
                  <a:sym typeface="Menlo"/>
                </a:defRPr>
              </a:pPr>
              <a:r>
                <a:t>        </a:t>
              </a:r>
              <a:r>
                <a:rPr>
                  <a:solidFill>
                    <a:srgbClr val="0433FF"/>
                  </a:solidFill>
                </a:rPr>
                <a:t>for</a:t>
              </a:r>
              <a:r>
                <a:t> (</a:t>
              </a:r>
              <a:r>
                <a:rPr>
                  <a:solidFill>
                    <a:srgbClr val="0433FF"/>
                  </a:solidFill>
                </a:rPr>
                <a:t>int</a:t>
              </a:r>
              <a:r>
                <a:t> j = 0; j &lt; 4 ; j++) {</a:t>
              </a:r>
            </a:p>
            <a:p>
              <a:pPr algn="l" defTabSz="457200">
                <a:tabLst>
                  <a:tab pos="342900" algn="l"/>
                </a:tabLst>
                <a:defRPr sz="3300">
                  <a:latin typeface="Menlo"/>
                  <a:ea typeface="Menlo"/>
                  <a:cs typeface="Menlo"/>
                  <a:sym typeface="Menlo"/>
                </a:defRPr>
              </a:pPr>
              <a:r>
                <a:t>            </a:t>
              </a:r>
              <a:r>
                <a:rPr>
                  <a:solidFill>
                    <a:srgbClr val="0433FF"/>
                  </a:solidFill>
                </a:rPr>
                <a:t>if</a:t>
              </a:r>
              <a:r>
                <a:t> (j == i) {</a:t>
              </a:r>
            </a:p>
            <a:p>
              <a:pPr algn="l" defTabSz="457200">
                <a:tabLst>
                  <a:tab pos="342900" algn="l"/>
                </a:tabLst>
                <a:defRPr sz="33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3300">
                  <a:latin typeface="Menlo"/>
                  <a:ea typeface="Menlo"/>
                  <a:cs typeface="Menlo"/>
                  <a:sym typeface="Menlo"/>
                </a:defRPr>
              </a:pPr>
              <a:r>
                <a:t>            }</a:t>
              </a:r>
            </a:p>
            <a:p>
              <a:pPr algn="l" defTabSz="457200">
                <a:tabLst>
                  <a:tab pos="342900" algn="l"/>
                </a:tabLst>
                <a:defRPr sz="3300">
                  <a:latin typeface="Menlo"/>
                  <a:ea typeface="Menlo"/>
                  <a:cs typeface="Menlo"/>
                  <a:sym typeface="Menlo"/>
                </a:defRPr>
              </a:pPr>
              <a:r>
                <a:t>            </a:t>
              </a:r>
              <a:r>
                <a:rPr>
                  <a:solidFill>
                    <a:srgbClr val="0433FF"/>
                  </a:solidFill>
                </a:rPr>
                <a:t>for</a:t>
              </a:r>
              <a:r>
                <a:t> (</a:t>
              </a:r>
              <a:r>
                <a:rPr>
                  <a:solidFill>
                    <a:srgbClr val="0433FF"/>
                  </a:solidFill>
                </a:rPr>
                <a:t>int</a:t>
              </a:r>
              <a:r>
                <a:t> k = 0; k &lt; 4; k++) {</a:t>
              </a:r>
            </a:p>
            <a:p>
              <a:pPr algn="l" defTabSz="457200">
                <a:tabLst>
                  <a:tab pos="342900" algn="l"/>
                </a:tabLst>
                <a:defRPr sz="3300">
                  <a:latin typeface="Menlo"/>
                  <a:ea typeface="Menlo"/>
                  <a:cs typeface="Menlo"/>
                  <a:sym typeface="Menlo"/>
                </a:defRPr>
              </a:pPr>
              <a:r>
                <a:t>                </a:t>
              </a:r>
              <a:r>
                <a:rPr>
                  <a:solidFill>
                    <a:srgbClr val="0433FF"/>
                  </a:solidFill>
                </a:rPr>
                <a:t>if</a:t>
              </a:r>
              <a:r>
                <a:t> (k == j || k == i) {</a:t>
              </a:r>
            </a:p>
            <a:p>
              <a:pPr algn="l" defTabSz="457200">
                <a:tabLst>
                  <a:tab pos="342900" algn="l"/>
                </a:tabLst>
                <a:defRPr sz="33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3300">
                  <a:latin typeface="Menlo"/>
                  <a:ea typeface="Menlo"/>
                  <a:cs typeface="Menlo"/>
                  <a:sym typeface="Menlo"/>
                </a:defRPr>
              </a:pPr>
              <a:r>
                <a:t>                }</a:t>
              </a:r>
            </a:p>
            <a:p>
              <a:pPr algn="l" defTabSz="457200">
                <a:tabLst>
                  <a:tab pos="342900" algn="l"/>
                </a:tabLst>
                <a:defRPr sz="3300">
                  <a:latin typeface="Menlo"/>
                  <a:ea typeface="Menlo"/>
                  <a:cs typeface="Menlo"/>
                  <a:sym typeface="Menlo"/>
                </a:defRPr>
              </a:pPr>
              <a:r>
                <a:t>                </a:t>
              </a:r>
              <a:r>
                <a:rPr>
                  <a:solidFill>
                    <a:srgbClr val="0433FF"/>
                  </a:solidFill>
                </a:rPr>
                <a:t>for</a:t>
              </a:r>
              <a:r>
                <a:t> (</a:t>
              </a:r>
              <a:r>
                <a:rPr>
                  <a:solidFill>
                    <a:srgbClr val="0433FF"/>
                  </a:solidFill>
                </a:rPr>
                <a:t>int</a:t>
              </a:r>
              <a:r>
                <a:t> w = 0; w &lt; 4; w++) {</a:t>
              </a:r>
            </a:p>
            <a:p>
              <a:pPr algn="l" defTabSz="457200">
                <a:tabLst>
                  <a:tab pos="342900" algn="l"/>
                </a:tabLst>
                <a:defRPr sz="3300">
                  <a:latin typeface="Menlo"/>
                  <a:ea typeface="Menlo"/>
                  <a:cs typeface="Menlo"/>
                  <a:sym typeface="Menlo"/>
                </a:defRPr>
              </a:pPr>
              <a:r>
                <a:t>                    </a:t>
              </a:r>
              <a:r>
                <a:rPr>
                  <a:solidFill>
                    <a:srgbClr val="0433FF"/>
                  </a:solidFill>
                </a:rPr>
                <a:t>if</a:t>
              </a:r>
              <a:r>
                <a:t> (w == k || w == j || w == i) {</a:t>
              </a:r>
            </a:p>
            <a:p>
              <a:pPr algn="l" defTabSz="457200">
                <a:tabLst>
                  <a:tab pos="342900" algn="l"/>
                </a:tabLst>
                <a:defRPr sz="33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3300">
                  <a:latin typeface="Menlo"/>
                  <a:ea typeface="Menlo"/>
                  <a:cs typeface="Menlo"/>
                  <a:sym typeface="Menlo"/>
                </a:defRPr>
              </a:pPr>
              <a:r>
                <a:t>                    }</a:t>
              </a:r>
            </a:p>
            <a:p>
              <a:pPr algn="l" defTabSz="457200">
                <a:tabLst>
                  <a:tab pos="342900" algn="l"/>
                </a:tabLst>
                <a:defRPr sz="3300">
                  <a:latin typeface="Menlo"/>
                  <a:ea typeface="Menlo"/>
                  <a:cs typeface="Menlo"/>
                  <a:sym typeface="Menlo"/>
                </a:defRPr>
              </a:pPr>
              <a:r>
                <a:t>                    cout &lt;&lt; s[i] &lt;&lt; s[j] &lt;&lt; s[k] &lt;&lt; s[w] &lt;&lt; endl;</a:t>
              </a:r>
            </a:p>
            <a:p>
              <a:pPr algn="l" defTabSz="457200">
                <a:tabLst>
                  <a:tab pos="342900" algn="l"/>
                </a:tabLst>
                <a:defRPr sz="3300">
                  <a:latin typeface="Menlo"/>
                  <a:ea typeface="Menlo"/>
                  <a:cs typeface="Menlo"/>
                  <a:sym typeface="Menlo"/>
                </a:defRPr>
              </a:pPr>
              <a:r>
                <a:t>                }</a:t>
              </a:r>
            </a:p>
            <a:p>
              <a:pPr algn="l" defTabSz="457200">
                <a:tabLst>
                  <a:tab pos="342900" algn="l"/>
                </a:tabLst>
                <a:defRPr sz="3300">
                  <a:latin typeface="Menlo"/>
                  <a:ea typeface="Menlo"/>
                  <a:cs typeface="Menlo"/>
                  <a:sym typeface="Menlo"/>
                </a:defRPr>
              </a:pPr>
              <a:r>
                <a:t>            }</a:t>
              </a:r>
            </a:p>
            <a:p>
              <a:pPr algn="l" defTabSz="457200">
                <a:tabLst>
                  <a:tab pos="342900" algn="l"/>
                </a:tabLst>
                <a:defRPr sz="3300">
                  <a:latin typeface="Menlo"/>
                  <a:ea typeface="Menlo"/>
                  <a:cs typeface="Menlo"/>
                  <a:sym typeface="Menlo"/>
                </a:defRPr>
              </a:pPr>
              <a:r>
                <a:t>        }</a:t>
              </a:r>
            </a:p>
            <a:p>
              <a:pPr algn="l" defTabSz="457200">
                <a:tabLst>
                  <a:tab pos="342900" algn="l"/>
                </a:tabLst>
                <a:defRPr sz="3300">
                  <a:latin typeface="Menlo"/>
                  <a:ea typeface="Menlo"/>
                  <a:cs typeface="Menlo"/>
                  <a:sym typeface="Menlo"/>
                </a:defRPr>
              </a:pPr>
              <a:r>
                <a:t>    }</a:t>
              </a:r>
            </a:p>
            <a:p>
              <a:pPr algn="l" defTabSz="457200">
                <a:tabLst>
                  <a:tab pos="342900" algn="l"/>
                </a:tabLst>
                <a:defRPr sz="3300">
                  <a:latin typeface="Menlo"/>
                  <a:ea typeface="Menlo"/>
                  <a:cs typeface="Menlo"/>
                  <a:sym typeface="Menlo"/>
                </a:defRPr>
              </a:pPr>
              <a:r>
                <a:t>}</a:t>
              </a:r>
            </a:p>
          </p:txBody>
        </p:sp>
        <p:pic>
          <p:nvPicPr>
            <p:cNvPr id="1338" name="void permute4(string s) {…" descr="void permute4(string s) {…"/>
            <p:cNvPicPr>
              <a:picLocks noChangeAspect="0"/>
            </p:cNvPicPr>
            <p:nvPr/>
          </p:nvPicPr>
          <p:blipFill>
            <a:blip r:embed="rId2">
              <a:extLst/>
            </a:blip>
            <a:stretch>
              <a:fillRect/>
            </a:stretch>
          </p:blipFill>
          <p:spPr>
            <a:xfrm>
              <a:off x="-1" y="0"/>
              <a:ext cx="16919787" cy="10160001"/>
            </a:xfrm>
            <a:prstGeom prst="rect">
              <a:avLst/>
            </a:prstGeom>
            <a:effectLst/>
          </p:spPr>
        </p:pic>
      </p:grpSp>
      <p:sp>
        <p:nvSpPr>
          <p:cNvPr id="1341" name="My original function to print out all permutations of four letters:"/>
          <p:cNvSpPr/>
          <p:nvPr/>
        </p:nvSpPr>
        <p:spPr>
          <a:xfrm>
            <a:off x="3606165" y="2092351"/>
            <a:ext cx="17171671" cy="845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My original function to print out all permutations of four letters: </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43" name="Permut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Permutations</a:t>
            </a:r>
          </a:p>
        </p:txBody>
      </p:sp>
      <p:grpSp>
        <p:nvGrpSpPr>
          <p:cNvPr id="1346" name="void permute5(string s) {…"/>
          <p:cNvGrpSpPr/>
          <p:nvPr/>
        </p:nvGrpSpPr>
        <p:grpSpPr>
          <a:xfrm>
            <a:off x="2852811" y="2921557"/>
            <a:ext cx="18678378" cy="10731502"/>
            <a:chOff x="0" y="0"/>
            <a:chExt cx="18678376" cy="10731500"/>
          </a:xfrm>
        </p:grpSpPr>
        <p:sp>
          <p:nvSpPr>
            <p:cNvPr id="1345" name="void permute5(string s) {…"/>
            <p:cNvSpPr/>
            <p:nvPr/>
          </p:nvSpPr>
          <p:spPr>
            <a:xfrm>
              <a:off x="38100" y="38100"/>
              <a:ext cx="18602177" cy="106553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342900" algn="l"/>
                </a:tabLst>
                <a:defRPr sz="2800">
                  <a:latin typeface="Menlo"/>
                  <a:ea typeface="Menlo"/>
                  <a:cs typeface="Menlo"/>
                  <a:sym typeface="Menlo"/>
                </a:defRPr>
              </a:pPr>
              <a:r>
                <a:rPr>
                  <a:solidFill>
                    <a:srgbClr val="0433FF"/>
                  </a:solidFill>
                </a:rPr>
                <a:t>void</a:t>
              </a:r>
              <a:r>
                <a:t> permute5(string s) {</a:t>
              </a:r>
            </a:p>
            <a:p>
              <a:pPr algn="l" defTabSz="457200">
                <a:tabLst>
                  <a:tab pos="342900" algn="l"/>
                </a:tabLst>
                <a:defRPr sz="2800">
                  <a:latin typeface="Menlo"/>
                  <a:ea typeface="Menlo"/>
                  <a:cs typeface="Menlo"/>
                  <a:sym typeface="Menlo"/>
                </a:defRPr>
              </a:pPr>
              <a:r>
                <a:t>    </a:t>
              </a:r>
              <a:r>
                <a:rPr>
                  <a:solidFill>
                    <a:srgbClr val="0433FF"/>
                  </a:solidFill>
                </a:rPr>
                <a:t>for</a:t>
              </a:r>
              <a:r>
                <a:t> (</a:t>
              </a:r>
              <a:r>
                <a:rPr>
                  <a:solidFill>
                    <a:srgbClr val="0433FF"/>
                  </a:solidFill>
                </a:rPr>
                <a:t>int</a:t>
              </a:r>
              <a:r>
                <a:t> i = 0; i &lt; 5; i++) {</a:t>
              </a:r>
            </a:p>
            <a:p>
              <a:pPr algn="l" defTabSz="457200">
                <a:tabLst>
                  <a:tab pos="342900" algn="l"/>
                </a:tabLst>
                <a:defRPr sz="2800">
                  <a:latin typeface="Menlo"/>
                  <a:ea typeface="Menlo"/>
                  <a:cs typeface="Menlo"/>
                  <a:sym typeface="Menlo"/>
                </a:defRPr>
              </a:pPr>
              <a:r>
                <a:t>        </a:t>
              </a:r>
              <a:r>
                <a:rPr>
                  <a:solidFill>
                    <a:srgbClr val="0433FF"/>
                  </a:solidFill>
                </a:rPr>
                <a:t>for</a:t>
              </a:r>
              <a:r>
                <a:t> (</a:t>
              </a:r>
              <a:r>
                <a:rPr>
                  <a:solidFill>
                    <a:srgbClr val="0433FF"/>
                  </a:solidFill>
                </a:rPr>
                <a:t>int</a:t>
              </a:r>
              <a:r>
                <a:t> j = 0; j &lt; 5 ; j++) {</a:t>
              </a:r>
            </a:p>
            <a:p>
              <a:pPr algn="l" defTabSz="457200">
                <a:tabLst>
                  <a:tab pos="342900" algn="l"/>
                </a:tabLst>
                <a:defRPr sz="2800">
                  <a:latin typeface="Menlo"/>
                  <a:ea typeface="Menlo"/>
                  <a:cs typeface="Menlo"/>
                  <a:sym typeface="Menlo"/>
                </a:defRPr>
              </a:pPr>
              <a:r>
                <a:t>            </a:t>
              </a:r>
              <a:r>
                <a:rPr>
                  <a:solidFill>
                    <a:srgbClr val="0433FF"/>
                  </a:solidFill>
                </a:rPr>
                <a:t>if</a:t>
              </a:r>
              <a:r>
                <a:t> (j == i) {</a:t>
              </a:r>
            </a:p>
            <a:p>
              <a:pPr algn="l" defTabSz="457200">
                <a:tabLst>
                  <a:tab pos="342900" algn="l"/>
                </a:tabLst>
                <a:defRPr sz="28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            </a:t>
              </a:r>
              <a:r>
                <a:rPr>
                  <a:solidFill>
                    <a:srgbClr val="0433FF"/>
                  </a:solidFill>
                </a:rPr>
                <a:t>for</a:t>
              </a:r>
              <a:r>
                <a:t> (</a:t>
              </a:r>
              <a:r>
                <a:rPr>
                  <a:solidFill>
                    <a:srgbClr val="0433FF"/>
                  </a:solidFill>
                </a:rPr>
                <a:t>int</a:t>
              </a:r>
              <a:r>
                <a:t> k = 0; k &lt; 5; k++) {</a:t>
              </a:r>
            </a:p>
            <a:p>
              <a:pPr algn="l" defTabSz="457200">
                <a:tabLst>
                  <a:tab pos="342900" algn="l"/>
                </a:tabLst>
                <a:defRPr sz="2800">
                  <a:latin typeface="Menlo"/>
                  <a:ea typeface="Menlo"/>
                  <a:cs typeface="Menlo"/>
                  <a:sym typeface="Menlo"/>
                </a:defRPr>
              </a:pPr>
              <a:r>
                <a:t>                </a:t>
              </a:r>
              <a:r>
                <a:rPr>
                  <a:solidFill>
                    <a:srgbClr val="0433FF"/>
                  </a:solidFill>
                </a:rPr>
                <a:t>if</a:t>
              </a:r>
              <a:r>
                <a:t> (k == j || k == i) {</a:t>
              </a:r>
            </a:p>
            <a:p>
              <a:pPr algn="l" defTabSz="457200">
                <a:tabLst>
                  <a:tab pos="342900" algn="l"/>
                </a:tabLst>
                <a:defRPr sz="28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                </a:t>
              </a:r>
              <a:r>
                <a:rPr>
                  <a:solidFill>
                    <a:srgbClr val="0433FF"/>
                  </a:solidFill>
                </a:rPr>
                <a:t>for</a:t>
              </a:r>
              <a:r>
                <a:t> (</a:t>
              </a:r>
              <a:r>
                <a:rPr>
                  <a:solidFill>
                    <a:srgbClr val="0433FF"/>
                  </a:solidFill>
                </a:rPr>
                <a:t>int</a:t>
              </a:r>
              <a:r>
                <a:t> w = 0; w &lt; 5; w++) {</a:t>
              </a:r>
            </a:p>
            <a:p>
              <a:pPr algn="l" defTabSz="457200">
                <a:tabLst>
                  <a:tab pos="342900" algn="l"/>
                </a:tabLst>
                <a:defRPr sz="2800">
                  <a:latin typeface="Menlo"/>
                  <a:ea typeface="Menlo"/>
                  <a:cs typeface="Menlo"/>
                  <a:sym typeface="Menlo"/>
                </a:defRPr>
              </a:pPr>
              <a:r>
                <a:t>                    </a:t>
              </a:r>
              <a:r>
                <a:rPr>
                  <a:solidFill>
                    <a:srgbClr val="0433FF"/>
                  </a:solidFill>
                </a:rPr>
                <a:t>if</a:t>
              </a:r>
              <a:r>
                <a:t> (w == k || w == j || w == i) {</a:t>
              </a:r>
            </a:p>
            <a:p>
              <a:pPr algn="l" defTabSz="457200">
                <a:tabLst>
                  <a:tab pos="342900" algn="l"/>
                </a:tabLst>
                <a:defRPr sz="28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                    </a:t>
              </a:r>
              <a:r>
                <a:rPr>
                  <a:solidFill>
                    <a:srgbClr val="0433FF"/>
                  </a:solidFill>
                </a:rPr>
                <a:t>for</a:t>
              </a:r>
              <a:r>
                <a:t> (</a:t>
              </a:r>
              <a:r>
                <a:rPr>
                  <a:solidFill>
                    <a:srgbClr val="0433FF"/>
                  </a:solidFill>
                </a:rPr>
                <a:t>int</a:t>
              </a:r>
              <a:r>
                <a:t> x = 0; x &lt; 5; x++) {</a:t>
              </a:r>
            </a:p>
            <a:p>
              <a:pPr algn="l" defTabSz="457200">
                <a:tabLst>
                  <a:tab pos="342900" algn="l"/>
                </a:tabLst>
                <a:defRPr sz="2800">
                  <a:latin typeface="Menlo"/>
                  <a:ea typeface="Menlo"/>
                  <a:cs typeface="Menlo"/>
                  <a:sym typeface="Menlo"/>
                </a:defRPr>
              </a:pPr>
              <a:r>
                <a:t>                        </a:t>
              </a:r>
              <a:r>
                <a:rPr>
                  <a:solidFill>
                    <a:srgbClr val="0433FF"/>
                  </a:solidFill>
                </a:rPr>
                <a:t>if</a:t>
              </a:r>
              <a:r>
                <a:t> (x == k || x == j || x == i || x == w) {</a:t>
              </a:r>
            </a:p>
            <a:p>
              <a:pPr algn="l" defTabSz="457200">
                <a:tabLst>
                  <a:tab pos="342900" algn="l"/>
                </a:tabLst>
                <a:defRPr sz="2800">
                  <a:latin typeface="Menlo"/>
                  <a:ea typeface="Menlo"/>
                  <a:cs typeface="Menlo"/>
                  <a:sym typeface="Menlo"/>
                </a:defRPr>
              </a:pPr>
              <a:r>
                <a:t>                            </a:t>
              </a:r>
              <a:r>
                <a:rPr>
                  <a:solidFill>
                    <a:srgbClr val="0433FF"/>
                  </a:solidFill>
                </a:rPr>
                <a:t>continue</a:t>
              </a:r>
              <a:r>
                <a:t>;</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                        cout &lt;&lt; </a:t>
              </a:r>
              <a:r>
                <a:rPr>
                  <a:solidFill>
                    <a:srgbClr val="B4261A"/>
                  </a:solidFill>
                </a:rPr>
                <a:t>"  "</a:t>
              </a:r>
              <a:r>
                <a:t> &lt;&lt; s[i] &lt;&lt; s[j] &lt;&lt; s[k] &lt;&lt; s[w] &lt;&lt; s[x] &lt;&lt; endl;</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    }</a:t>
              </a:r>
            </a:p>
            <a:p>
              <a:pPr algn="l" defTabSz="457200">
                <a:tabLst>
                  <a:tab pos="342900" algn="l"/>
                </a:tabLst>
                <a:defRPr sz="2800">
                  <a:latin typeface="Menlo"/>
                  <a:ea typeface="Menlo"/>
                  <a:cs typeface="Menlo"/>
                  <a:sym typeface="Menlo"/>
                </a:defRPr>
              </a:pPr>
              <a:r>
                <a:t>}</a:t>
              </a:r>
            </a:p>
          </p:txBody>
        </p:sp>
        <p:pic>
          <p:nvPicPr>
            <p:cNvPr id="1344" name="void permute5(string s) {…" descr="void permute5(string s) {…"/>
            <p:cNvPicPr>
              <a:picLocks noChangeAspect="0"/>
            </p:cNvPicPr>
            <p:nvPr/>
          </p:nvPicPr>
          <p:blipFill>
            <a:blip r:embed="rId2">
              <a:extLst/>
            </a:blip>
            <a:stretch>
              <a:fillRect/>
            </a:stretch>
          </p:blipFill>
          <p:spPr>
            <a:xfrm>
              <a:off x="-1" y="-1"/>
              <a:ext cx="18678378" cy="10731502"/>
            </a:xfrm>
            <a:prstGeom prst="rect">
              <a:avLst/>
            </a:prstGeom>
            <a:effectLst/>
          </p:spPr>
        </p:pic>
      </p:grpSp>
      <p:sp>
        <p:nvSpPr>
          <p:cNvPr id="1347" name="I also had a permute5() function…"/>
          <p:cNvSpPr/>
          <p:nvPr/>
        </p:nvSpPr>
        <p:spPr>
          <a:xfrm>
            <a:off x="7512367" y="1797032"/>
            <a:ext cx="935926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I also had a permute5() function…</a:t>
            </a:r>
          </a:p>
        </p:txBody>
      </p:sp>
      <p:pic>
        <p:nvPicPr>
          <p:cNvPr id="1348" name="pasted-image.tiff" descr="pasted-image.tiff"/>
          <p:cNvPicPr>
            <a:picLocks noChangeAspect="1"/>
          </p:cNvPicPr>
          <p:nvPr/>
        </p:nvPicPr>
        <p:blipFill>
          <a:blip r:embed="rId3">
            <a:extLst/>
          </a:blip>
          <a:stretch>
            <a:fillRect/>
          </a:stretch>
        </p:blipFill>
        <p:spPr>
          <a:xfrm>
            <a:off x="17844803" y="1797032"/>
            <a:ext cx="5389498" cy="6521292"/>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50" name="Permut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Permutations</a:t>
            </a:r>
          </a:p>
        </p:txBody>
      </p:sp>
      <p:grpSp>
        <p:nvGrpSpPr>
          <p:cNvPr id="1353" name="void permute6(string s) {…"/>
          <p:cNvGrpSpPr/>
          <p:nvPr/>
        </p:nvGrpSpPr>
        <p:grpSpPr>
          <a:xfrm>
            <a:off x="2852811" y="2683377"/>
            <a:ext cx="18250199" cy="10922001"/>
            <a:chOff x="0" y="0"/>
            <a:chExt cx="18250197" cy="10922000"/>
          </a:xfrm>
        </p:grpSpPr>
        <p:sp>
          <p:nvSpPr>
            <p:cNvPr id="1352" name="void permute6(string s) {…"/>
            <p:cNvSpPr/>
            <p:nvPr/>
          </p:nvSpPr>
          <p:spPr>
            <a:xfrm>
              <a:off x="38100" y="38100"/>
              <a:ext cx="18173998" cy="108458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l" defTabSz="457200">
                <a:tabLst>
                  <a:tab pos="342900" algn="l"/>
                </a:tabLst>
                <a:defRPr sz="2400">
                  <a:latin typeface="Menlo"/>
                  <a:ea typeface="Menlo"/>
                  <a:cs typeface="Menlo"/>
                  <a:sym typeface="Menlo"/>
                </a:defRPr>
              </a:pPr>
              <a:r>
                <a:rPr>
                  <a:solidFill>
                    <a:srgbClr val="0433FF"/>
                  </a:solidFill>
                </a:rPr>
                <a:t>void</a:t>
              </a:r>
              <a:r>
                <a:t> permute6(string s) {</a:t>
              </a:r>
            </a:p>
            <a:p>
              <a:pPr algn="l" defTabSz="457200">
                <a:tabLst>
                  <a:tab pos="342900" algn="l"/>
                </a:tabLst>
                <a:defRPr sz="2400">
                  <a:latin typeface="Menlo"/>
                  <a:ea typeface="Menlo"/>
                  <a:cs typeface="Menlo"/>
                  <a:sym typeface="Menlo"/>
                </a:defRPr>
              </a:pPr>
              <a:r>
                <a:t>    </a:t>
              </a:r>
              <a:r>
                <a:rPr>
                  <a:solidFill>
                    <a:srgbClr val="0433FF"/>
                  </a:solidFill>
                </a:rPr>
                <a:t>for</a:t>
              </a:r>
              <a:r>
                <a:t> (</a:t>
              </a:r>
              <a:r>
                <a:rPr>
                  <a:solidFill>
                    <a:srgbClr val="0433FF"/>
                  </a:solidFill>
                </a:rPr>
                <a:t>int</a:t>
              </a:r>
              <a:r>
                <a:t> i = 0; i &lt; 5; i++) {</a:t>
              </a:r>
            </a:p>
            <a:p>
              <a:pPr algn="l" defTabSz="457200">
                <a:tabLst>
                  <a:tab pos="342900" algn="l"/>
                </a:tabLst>
                <a:defRPr sz="2400">
                  <a:latin typeface="Menlo"/>
                  <a:ea typeface="Menlo"/>
                  <a:cs typeface="Menlo"/>
                  <a:sym typeface="Menlo"/>
                </a:defRPr>
              </a:pPr>
              <a:r>
                <a:t>        </a:t>
              </a:r>
              <a:r>
                <a:rPr>
                  <a:solidFill>
                    <a:srgbClr val="0433FF"/>
                  </a:solidFill>
                </a:rPr>
                <a:t>for</a:t>
              </a:r>
              <a:r>
                <a:t> (</a:t>
              </a:r>
              <a:r>
                <a:rPr>
                  <a:solidFill>
                    <a:srgbClr val="0433FF"/>
                  </a:solidFill>
                </a:rPr>
                <a:t>int</a:t>
              </a:r>
              <a:r>
                <a:t> j = 0; j &lt; 5 ; j++) {</a:t>
              </a:r>
            </a:p>
            <a:p>
              <a:pPr algn="l" defTabSz="457200">
                <a:tabLst>
                  <a:tab pos="342900" algn="l"/>
                </a:tabLst>
                <a:defRPr sz="2400">
                  <a:latin typeface="Menlo"/>
                  <a:ea typeface="Menlo"/>
                  <a:cs typeface="Menlo"/>
                  <a:sym typeface="Menlo"/>
                </a:defRPr>
              </a:pPr>
              <a:r>
                <a:t>            </a:t>
              </a:r>
              <a:r>
                <a:rPr>
                  <a:solidFill>
                    <a:srgbClr val="0433FF"/>
                  </a:solidFill>
                </a:rPr>
                <a:t>if</a:t>
              </a:r>
              <a:r>
                <a:t> (j == i) {</a:t>
              </a:r>
            </a:p>
            <a:p>
              <a:pPr algn="l" defTabSz="457200">
                <a:tabLst>
                  <a:tab pos="342900" algn="l"/>
                </a:tabLst>
                <a:defRPr sz="24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r>
                <a:rPr>
                  <a:solidFill>
                    <a:srgbClr val="0433FF"/>
                  </a:solidFill>
                </a:rPr>
                <a:t>for</a:t>
              </a:r>
              <a:r>
                <a:t> (</a:t>
              </a:r>
              <a:r>
                <a:rPr>
                  <a:solidFill>
                    <a:srgbClr val="0433FF"/>
                  </a:solidFill>
                </a:rPr>
                <a:t>int</a:t>
              </a:r>
              <a:r>
                <a:t> k = 0; k &lt; 5; k++) {</a:t>
              </a:r>
            </a:p>
            <a:p>
              <a:pPr algn="l" defTabSz="457200">
                <a:tabLst>
                  <a:tab pos="342900" algn="l"/>
                </a:tabLst>
                <a:defRPr sz="2400">
                  <a:latin typeface="Menlo"/>
                  <a:ea typeface="Menlo"/>
                  <a:cs typeface="Menlo"/>
                  <a:sym typeface="Menlo"/>
                </a:defRPr>
              </a:pPr>
              <a:r>
                <a:t>                </a:t>
              </a:r>
              <a:r>
                <a:rPr>
                  <a:solidFill>
                    <a:srgbClr val="0433FF"/>
                  </a:solidFill>
                </a:rPr>
                <a:t>if</a:t>
              </a:r>
              <a:r>
                <a:t> (k == j || k == i) {</a:t>
              </a:r>
            </a:p>
            <a:p>
              <a:pPr algn="l" defTabSz="457200">
                <a:tabLst>
                  <a:tab pos="342900" algn="l"/>
                </a:tabLst>
                <a:defRPr sz="24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r>
                <a:rPr>
                  <a:solidFill>
                    <a:srgbClr val="0433FF"/>
                  </a:solidFill>
                </a:rPr>
                <a:t>for</a:t>
              </a:r>
              <a:r>
                <a:t> (</a:t>
              </a:r>
              <a:r>
                <a:rPr>
                  <a:solidFill>
                    <a:srgbClr val="0433FF"/>
                  </a:solidFill>
                </a:rPr>
                <a:t>int</a:t>
              </a:r>
              <a:r>
                <a:t> w = 0; w &lt; 5; w++) {</a:t>
              </a:r>
            </a:p>
            <a:p>
              <a:pPr algn="l" defTabSz="457200">
                <a:tabLst>
                  <a:tab pos="342900" algn="l"/>
                </a:tabLst>
                <a:defRPr sz="2400">
                  <a:latin typeface="Menlo"/>
                  <a:ea typeface="Menlo"/>
                  <a:cs typeface="Menlo"/>
                  <a:sym typeface="Menlo"/>
                </a:defRPr>
              </a:pPr>
              <a:r>
                <a:t>                    </a:t>
              </a:r>
              <a:r>
                <a:rPr>
                  <a:solidFill>
                    <a:srgbClr val="0433FF"/>
                  </a:solidFill>
                </a:rPr>
                <a:t>if</a:t>
              </a:r>
              <a:r>
                <a:t> (w == k || w == j || w == i) {</a:t>
              </a:r>
            </a:p>
            <a:p>
              <a:pPr algn="l" defTabSz="457200">
                <a:tabLst>
                  <a:tab pos="342900" algn="l"/>
                </a:tabLst>
                <a:defRPr sz="2400">
                  <a:latin typeface="Menlo"/>
                  <a:ea typeface="Menlo"/>
                  <a:cs typeface="Menlo"/>
                  <a:sym typeface="Menlo"/>
                </a:defRPr>
              </a:pPr>
              <a:r>
                <a:t>                        </a:t>
              </a:r>
              <a:r>
                <a:rPr>
                  <a:solidFill>
                    <a:srgbClr val="0433FF"/>
                  </a:solidFill>
                </a:rPr>
                <a:t>continue</a:t>
              </a:r>
              <a:r>
                <a:t>; </a:t>
              </a:r>
              <a:r>
                <a:rPr>
                  <a:solidFill>
                    <a:srgbClr val="008F00"/>
                  </a:solidFill>
                </a:rPr>
                <a:t>// ignore</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r>
                <a:rPr>
                  <a:solidFill>
                    <a:srgbClr val="0433FF"/>
                  </a:solidFill>
                </a:rPr>
                <a:t>for</a:t>
              </a:r>
              <a:r>
                <a:t> (</a:t>
              </a:r>
              <a:r>
                <a:rPr>
                  <a:solidFill>
                    <a:srgbClr val="0433FF"/>
                  </a:solidFill>
                </a:rPr>
                <a:t>int</a:t>
              </a:r>
              <a:r>
                <a:t> x = 0; x &lt; 5; x++) {</a:t>
              </a:r>
            </a:p>
            <a:p>
              <a:pPr algn="l" defTabSz="457200">
                <a:tabLst>
                  <a:tab pos="342900" algn="l"/>
                </a:tabLst>
                <a:defRPr sz="2400">
                  <a:latin typeface="Menlo"/>
                  <a:ea typeface="Menlo"/>
                  <a:cs typeface="Menlo"/>
                  <a:sym typeface="Menlo"/>
                </a:defRPr>
              </a:pPr>
              <a:r>
                <a:t>                        </a:t>
              </a:r>
              <a:r>
                <a:rPr>
                  <a:solidFill>
                    <a:srgbClr val="0433FF"/>
                  </a:solidFill>
                </a:rPr>
                <a:t>if</a:t>
              </a:r>
              <a:r>
                <a:t> (x == k || x == j || x == i || x == w) {</a:t>
              </a:r>
            </a:p>
            <a:p>
              <a:pPr algn="l" defTabSz="457200">
                <a:tabLst>
                  <a:tab pos="342900" algn="l"/>
                </a:tabLst>
                <a:defRPr sz="2400">
                  <a:latin typeface="Menlo"/>
                  <a:ea typeface="Menlo"/>
                  <a:cs typeface="Menlo"/>
                  <a:sym typeface="Menlo"/>
                </a:defRPr>
              </a:pPr>
              <a:r>
                <a:t>                            </a:t>
              </a:r>
              <a:r>
                <a:rPr>
                  <a:solidFill>
                    <a:srgbClr val="0433FF"/>
                  </a:solidFill>
                </a:rPr>
                <a:t>continue</a:t>
              </a:r>
              <a:r>
                <a:t>;</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r>
                <a:rPr>
                  <a:solidFill>
                    <a:srgbClr val="0433FF"/>
                  </a:solidFill>
                </a:rPr>
                <a:t>for</a:t>
              </a:r>
              <a:r>
                <a:t> (</a:t>
              </a:r>
              <a:r>
                <a:rPr>
                  <a:solidFill>
                    <a:srgbClr val="0433FF"/>
                  </a:solidFill>
                </a:rPr>
                <a:t>int</a:t>
              </a:r>
              <a:r>
                <a:t> y = 0; y &lt; 6; y++) {</a:t>
              </a:r>
            </a:p>
            <a:p>
              <a:pPr algn="l" defTabSz="457200">
                <a:tabLst>
                  <a:tab pos="342900" algn="l"/>
                </a:tabLst>
                <a:defRPr sz="2400">
                  <a:latin typeface="Menlo"/>
                  <a:ea typeface="Menlo"/>
                  <a:cs typeface="Menlo"/>
                  <a:sym typeface="Menlo"/>
                </a:defRPr>
              </a:pPr>
              <a:r>
                <a:t>                            </a:t>
              </a:r>
              <a:r>
                <a:rPr>
                  <a:solidFill>
                    <a:srgbClr val="0433FF"/>
                  </a:solidFill>
                </a:rPr>
                <a:t>if</a:t>
              </a:r>
              <a:r>
                <a:t> (y == k || y == j || y == i || y == w || y == x) {</a:t>
              </a:r>
            </a:p>
            <a:p>
              <a:pPr algn="l" defTabSz="457200">
                <a:tabLst>
                  <a:tab pos="342900" algn="l"/>
                </a:tabLst>
                <a:defRPr sz="2400">
                  <a:latin typeface="Menlo"/>
                  <a:ea typeface="Menlo"/>
                  <a:cs typeface="Menlo"/>
                  <a:sym typeface="Menlo"/>
                </a:defRPr>
              </a:pPr>
              <a:r>
                <a:t>                                </a:t>
              </a:r>
              <a:r>
                <a:rPr>
                  <a:solidFill>
                    <a:srgbClr val="0433FF"/>
                  </a:solidFill>
                </a:rPr>
                <a:t>continue</a:t>
              </a:r>
              <a:r>
                <a:t>;</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cout &lt;&lt; </a:t>
              </a:r>
              <a:r>
                <a:rPr>
                  <a:solidFill>
                    <a:srgbClr val="B4261A"/>
                  </a:solidFill>
                </a:rPr>
                <a:t>"  "</a:t>
              </a:r>
              <a:r>
                <a:t> &lt;&lt; s[i] &lt;&lt; s[j] &lt;&lt; s[k] &lt;&lt; s[w] &lt;&lt; s[x] &lt;&lt; s[y] &lt;&lt; endl;</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    }</a:t>
              </a:r>
            </a:p>
            <a:p>
              <a:pPr algn="l" defTabSz="457200">
                <a:tabLst>
                  <a:tab pos="342900" algn="l"/>
                </a:tabLst>
                <a:defRPr sz="2400">
                  <a:latin typeface="Menlo"/>
                  <a:ea typeface="Menlo"/>
                  <a:cs typeface="Menlo"/>
                  <a:sym typeface="Menlo"/>
                </a:defRPr>
              </a:pPr>
              <a:r>
                <a:t>}</a:t>
              </a:r>
            </a:p>
          </p:txBody>
        </p:sp>
        <p:pic>
          <p:nvPicPr>
            <p:cNvPr id="1351" name="void permute6(string s) {…" descr="void permute6(string s) {…"/>
            <p:cNvPicPr>
              <a:picLocks noChangeAspect="0"/>
            </p:cNvPicPr>
            <p:nvPr/>
          </p:nvPicPr>
          <p:blipFill>
            <a:blip r:embed="rId2">
              <a:extLst/>
            </a:blip>
            <a:stretch>
              <a:fillRect/>
            </a:stretch>
          </p:blipFill>
          <p:spPr>
            <a:xfrm>
              <a:off x="-1" y="-1"/>
              <a:ext cx="18250199" cy="10922001"/>
            </a:xfrm>
            <a:prstGeom prst="rect">
              <a:avLst/>
            </a:prstGeom>
            <a:effectLst/>
          </p:spPr>
        </p:pic>
      </p:grpSp>
      <p:sp>
        <p:nvSpPr>
          <p:cNvPr id="1354" name="And a permute6() function…"/>
          <p:cNvSpPr/>
          <p:nvPr/>
        </p:nvSpPr>
        <p:spPr>
          <a:xfrm>
            <a:off x="8276907" y="1797032"/>
            <a:ext cx="7830186" cy="8451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And a permute6() function…</a:t>
            </a:r>
          </a:p>
        </p:txBody>
      </p:sp>
      <p:grpSp>
        <p:nvGrpSpPr>
          <p:cNvPr id="1357" name="Group"/>
          <p:cNvGrpSpPr/>
          <p:nvPr/>
        </p:nvGrpSpPr>
        <p:grpSpPr>
          <a:xfrm>
            <a:off x="16604989" y="2475740"/>
            <a:ext cx="7104360" cy="5683489"/>
            <a:chOff x="0" y="0"/>
            <a:chExt cx="7104359" cy="5683487"/>
          </a:xfrm>
        </p:grpSpPr>
        <p:pic>
          <p:nvPicPr>
            <p:cNvPr id="1355" name="pasted-image.tiff" descr="pasted-image.tiff"/>
            <p:cNvPicPr>
              <a:picLocks noChangeAspect="1"/>
            </p:cNvPicPr>
            <p:nvPr/>
          </p:nvPicPr>
          <p:blipFill>
            <a:blip r:embed="rId3">
              <a:extLst/>
            </a:blip>
            <a:stretch>
              <a:fillRect/>
            </a:stretch>
          </p:blipFill>
          <p:spPr>
            <a:xfrm>
              <a:off x="0" y="0"/>
              <a:ext cx="7104360" cy="5683488"/>
            </a:xfrm>
            <a:prstGeom prst="rect">
              <a:avLst/>
            </a:prstGeom>
            <a:ln w="12700" cap="flat">
              <a:noFill/>
              <a:miter lim="400000"/>
            </a:ln>
            <a:effectLst/>
          </p:spPr>
        </p:pic>
        <p:sp>
          <p:nvSpPr>
            <p:cNvPr id="1356" name="What has been seen…"/>
            <p:cNvSpPr/>
            <p:nvPr/>
          </p:nvSpPr>
          <p:spPr>
            <a:xfrm>
              <a:off x="1057750" y="4237809"/>
              <a:ext cx="4988859" cy="140541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000">
                  <a:solidFill>
                    <a:srgbClr val="FFFFFF"/>
                  </a:solidFill>
                </a:defRPr>
              </a:pPr>
              <a:r>
                <a:t>What has been seen</a:t>
              </a:r>
            </a:p>
            <a:p>
              <a:pPr>
                <a:defRPr sz="4000">
                  <a:solidFill>
                    <a:srgbClr val="FFFFFF"/>
                  </a:solidFill>
                </a:defRPr>
              </a:pPr>
              <a:r>
                <a:t>cannot be un-seen</a:t>
              </a:r>
            </a:p>
          </p:txBody>
        </p:sp>
      </p:grpSp>
      <p:sp>
        <p:nvSpPr>
          <p:cNvPr id="1358" name="This is not tenable!"/>
          <p:cNvSpPr/>
          <p:nvPr/>
        </p:nvSpPr>
        <p:spPr>
          <a:xfrm>
            <a:off x="9670765" y="11792211"/>
            <a:ext cx="8587156" cy="134102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300">
                <a:solidFill>
                  <a:srgbClr val="7F0325"/>
                </a:solidFill>
              </a:defRPr>
            </a:lvl1pPr>
          </a:lstStyle>
          <a:p>
            <a:pPr/>
            <a:r>
              <a:t>This is not tenable!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58" grpId="1"/>
    </p:bldLst>
  </p:timing>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60" name="Tree Framework — Permut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Tree Framework — Permutations</a:t>
            </a:r>
          </a:p>
        </p:txBody>
      </p:sp>
      <p:sp>
        <p:nvSpPr>
          <p:cNvPr id="1361" name="Permutations do not lend themselves well to iterative looping because we are really rearranging the letters, which doesn't follow an iterative pattern.…"/>
          <p:cNvSpPr/>
          <p:nvPr/>
        </p:nvSpPr>
        <p:spPr>
          <a:xfrm>
            <a:off x="127994" y="1709658"/>
            <a:ext cx="24128011" cy="1166882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defRPr sz="4600"/>
            </a:pPr>
            <a:r>
              <a:t>Permutations do not lend themselves well to iterative looping because we are really </a:t>
            </a:r>
            <a:r>
              <a:rPr i="1">
                <a:latin typeface="Helvetica Neue"/>
                <a:ea typeface="Helvetica Neue"/>
                <a:cs typeface="Helvetica Neue"/>
                <a:sym typeface="Helvetica Neue"/>
              </a:rPr>
              <a:t>rearranging </a:t>
            </a:r>
            <a:r>
              <a:t>the letters, which doesn't follow an iterative pattern.</a:t>
            </a:r>
          </a:p>
          <a:p>
            <a:pPr marL="635000" indent="-635000" algn="l">
              <a:buSzPct val="75000"/>
              <a:buFont typeface="Helvetica Neue"/>
              <a:buChar char="•"/>
              <a:defRPr sz="4600"/>
            </a:pPr>
            <a:r>
              <a:t>Instead, we can look at a recursive method to do the rearranging, called an </a:t>
            </a:r>
            <a:r>
              <a:rPr i="1">
                <a:latin typeface="Helvetica Neue"/>
                <a:ea typeface="Helvetica Neue"/>
                <a:cs typeface="Helvetica Neue"/>
                <a:sym typeface="Helvetica Neue"/>
              </a:rPr>
              <a:t>exhaustive algorithm</a:t>
            </a:r>
            <a:r>
              <a:t>. We want to investigate all possible solutions. We don't need to know how many letters there are in advance!</a:t>
            </a:r>
          </a:p>
          <a:p>
            <a:pPr marL="635000" indent="-635000" algn="l">
              <a:buSzPct val="75000"/>
              <a:buFont typeface="Helvetica Neue"/>
              <a:buChar char="•"/>
              <a:defRPr sz="4600"/>
            </a:pPr>
          </a:p>
          <a:p>
            <a:pPr marL="635000" indent="-635000" algn="l">
              <a:buSzPct val="75000"/>
              <a:buFont typeface="Helvetica Neue"/>
              <a:buChar char="•"/>
              <a:defRPr sz="4600"/>
            </a:pPr>
            <a:r>
              <a:t>In pseudocode:</a:t>
            </a:r>
          </a:p>
          <a:p>
            <a:pPr lvl="1" algn="l">
              <a:defRPr b="1" sz="3500">
                <a:latin typeface="Courier"/>
                <a:ea typeface="Courier"/>
                <a:cs typeface="Courier"/>
                <a:sym typeface="Courier"/>
              </a:defRPr>
            </a:pPr>
            <a:r>
              <a:t>If you have no more characters left to rearrange, print current permutation </a:t>
            </a:r>
          </a:p>
          <a:p>
            <a:pPr lvl="1" algn="l">
              <a:defRPr b="1" sz="3500">
                <a:latin typeface="Courier"/>
                <a:ea typeface="Courier"/>
                <a:cs typeface="Courier"/>
                <a:sym typeface="Courier"/>
              </a:defRPr>
            </a:pPr>
            <a:r>
              <a:t>for (every possible choice among the characters left to rearrange) {</a:t>
            </a:r>
          </a:p>
          <a:p>
            <a:pPr lvl="1" algn="l">
              <a:defRPr b="1" sz="3500">
                <a:latin typeface="Courier"/>
                <a:ea typeface="Courier"/>
                <a:cs typeface="Courier"/>
                <a:sym typeface="Courier"/>
              </a:defRPr>
            </a:pPr>
            <a:r>
              <a:t>    Make a choice and add that character to the permutation so far</a:t>
            </a:r>
          </a:p>
          <a:p>
            <a:pPr lvl="1" algn="l">
              <a:defRPr b="1" sz="3500">
                <a:latin typeface="Courier"/>
                <a:ea typeface="Courier"/>
                <a:cs typeface="Courier"/>
                <a:sym typeface="Courier"/>
              </a:defRPr>
            </a:pPr>
            <a:r>
              <a:t>    Use recursion to rearrange the remaining letters </a:t>
            </a:r>
          </a:p>
          <a:p>
            <a:pPr lvl="1" algn="l">
              <a:defRPr b="1" sz="3500">
                <a:latin typeface="Courier"/>
                <a:ea typeface="Courier"/>
                <a:cs typeface="Courier"/>
                <a:sym typeface="Courier"/>
              </a:defRPr>
            </a:pPr>
            <a:r>
              <a:t>}</a:t>
            </a:r>
          </a:p>
          <a:p>
            <a:pPr lvl="1" algn="l">
              <a:defRPr sz="3500">
                <a:latin typeface="Courier"/>
                <a:ea typeface="Courier"/>
                <a:cs typeface="Courier"/>
                <a:sym typeface="Courier"/>
              </a:defRPr>
            </a:pPr>
          </a:p>
          <a:p>
            <a:pPr marL="635000" indent="-635000" algn="l">
              <a:buSzPct val="75000"/>
              <a:buFont typeface="Helvetica Neue"/>
              <a:buChar char="•"/>
              <a:defRPr sz="4600"/>
            </a:pPr>
            <a:r>
              <a:t>In English: </a:t>
            </a:r>
          </a:p>
          <a:p>
            <a:pPr lvl="1" marL="1270000" indent="-635000" algn="l">
              <a:buSzPct val="75000"/>
              <a:buFont typeface="Helvetica Neue"/>
              <a:buChar char="•"/>
              <a:defRPr sz="4600"/>
            </a:pPr>
            <a:r>
              <a:t>The permutation starts with zero characters, as we have all the letters in the original string to arrange. The base case is that there are no more letters to arrange.</a:t>
            </a:r>
          </a:p>
          <a:p>
            <a:pPr lvl="1" marL="1270000" indent="-635000" algn="l">
              <a:buSzPct val="75000"/>
              <a:buFont typeface="Helvetica Neue"/>
              <a:buChar char="•"/>
              <a:defRPr sz="4600"/>
            </a:pPr>
            <a:r>
              <a:t>Take one letter from the letters left, add it to the current permutation, and recursively continue the process, decreasing the characters left by one.</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63" name="Tree Framework — Permut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Tree Framework — Permutations</a:t>
            </a:r>
          </a:p>
        </p:txBody>
      </p:sp>
      <p:sp>
        <p:nvSpPr>
          <p:cNvPr id="1364" name="The algorithm in C++:"/>
          <p:cNvSpPr/>
          <p:nvPr/>
        </p:nvSpPr>
        <p:spPr>
          <a:xfrm>
            <a:off x="635064" y="1918795"/>
            <a:ext cx="8984824"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The algorithm in C++:</a:t>
            </a:r>
          </a:p>
        </p:txBody>
      </p:sp>
      <p:grpSp>
        <p:nvGrpSpPr>
          <p:cNvPr id="1367" name="void permute(string soFar, string rest) {…"/>
          <p:cNvGrpSpPr/>
          <p:nvPr/>
        </p:nvGrpSpPr>
        <p:grpSpPr>
          <a:xfrm>
            <a:off x="1041262" y="3619500"/>
            <a:ext cx="22301476" cy="6477000"/>
            <a:chOff x="0" y="0"/>
            <a:chExt cx="22301474" cy="6477000"/>
          </a:xfrm>
        </p:grpSpPr>
        <p:sp>
          <p:nvSpPr>
            <p:cNvPr id="1366" name="void permute(string soFar, string rest) {…"/>
            <p:cNvSpPr/>
            <p:nvPr/>
          </p:nvSpPr>
          <p:spPr>
            <a:xfrm>
              <a:off x="38100" y="38100"/>
              <a:ext cx="22225273" cy="6400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342900" algn="l"/>
                </a:tabLst>
                <a:defRPr sz="4200">
                  <a:latin typeface="Menlo"/>
                  <a:ea typeface="Menlo"/>
                  <a:cs typeface="Menlo"/>
                  <a:sym typeface="Menlo"/>
                </a:defRPr>
              </a:pPr>
              <a:r>
                <a:rPr>
                  <a:solidFill>
                    <a:srgbClr val="0433FF"/>
                  </a:solidFill>
                </a:rPr>
                <a:t>void</a:t>
              </a:r>
              <a:r>
                <a:t> permute(string soFar, string rest) {</a:t>
              </a:r>
            </a:p>
            <a:p>
              <a:pPr algn="l" defTabSz="457200">
                <a:tabLst>
                  <a:tab pos="342900" algn="l"/>
                </a:tabLst>
                <a:defRPr sz="4200">
                  <a:latin typeface="Menlo"/>
                  <a:ea typeface="Menlo"/>
                  <a:cs typeface="Menlo"/>
                  <a:sym typeface="Menlo"/>
                </a:defRPr>
              </a:pPr>
              <a:r>
                <a:t>    </a:t>
              </a:r>
              <a:r>
                <a:rPr>
                  <a:solidFill>
                    <a:srgbClr val="0433FF"/>
                  </a:solidFill>
                </a:rPr>
                <a:t>if</a:t>
              </a:r>
              <a:r>
                <a:t> (rest == "") {</a:t>
              </a:r>
            </a:p>
            <a:p>
              <a:pPr algn="l" defTabSz="457200">
                <a:tabLst>
                  <a:tab pos="342900" algn="l"/>
                </a:tabLst>
                <a:defRPr sz="4200">
                  <a:latin typeface="Menlo"/>
                  <a:ea typeface="Menlo"/>
                  <a:cs typeface="Menlo"/>
                  <a:sym typeface="Menlo"/>
                </a:defRPr>
              </a:pPr>
              <a:r>
                <a:t>        cout &lt;&lt; soFar &lt;&lt; endl;</a:t>
              </a:r>
            </a:p>
            <a:p>
              <a:pPr algn="l" defTabSz="457200">
                <a:tabLst>
                  <a:tab pos="342900" algn="l"/>
                </a:tabLst>
                <a:defRPr sz="4200">
                  <a:latin typeface="Menlo"/>
                  <a:ea typeface="Menlo"/>
                  <a:cs typeface="Menlo"/>
                  <a:sym typeface="Menlo"/>
                </a:defRPr>
              </a:pPr>
              <a:r>
                <a:t>    } </a:t>
              </a:r>
              <a:r>
                <a:rPr>
                  <a:solidFill>
                    <a:srgbClr val="0433FF"/>
                  </a:solidFill>
                </a:rPr>
                <a:t>else</a:t>
              </a:r>
              <a:r>
                <a:t> {</a:t>
              </a:r>
            </a:p>
            <a:p>
              <a:pPr algn="l" defTabSz="457200">
                <a:tabLst>
                  <a:tab pos="342900" algn="l"/>
                </a:tabLst>
                <a:defRPr sz="4200">
                  <a:latin typeface="Menlo"/>
                  <a:ea typeface="Menlo"/>
                  <a:cs typeface="Menlo"/>
                  <a:sym typeface="Menlo"/>
                </a:defRPr>
              </a:pPr>
              <a:r>
                <a:t>        </a:t>
              </a:r>
              <a:r>
                <a:rPr>
                  <a:solidFill>
                    <a:srgbClr val="0433FF"/>
                  </a:solidFill>
                </a:rPr>
                <a:t>for</a:t>
              </a:r>
              <a:r>
                <a:t> (</a:t>
              </a:r>
              <a:r>
                <a:rPr>
                  <a:solidFill>
                    <a:srgbClr val="0433FF"/>
                  </a:solidFill>
                </a:rPr>
                <a:t>int</a:t>
              </a:r>
              <a:r>
                <a:t> i = 0; i &lt; rest.length(); i++) {</a:t>
              </a:r>
            </a:p>
            <a:p>
              <a:pPr algn="l" defTabSz="457200">
                <a:tabLst>
                  <a:tab pos="342900" algn="l"/>
                </a:tabLst>
                <a:defRPr sz="4200">
                  <a:latin typeface="Menlo"/>
                  <a:ea typeface="Menlo"/>
                  <a:cs typeface="Menlo"/>
                  <a:sym typeface="Menlo"/>
                </a:defRPr>
              </a:pPr>
              <a:r>
                <a:t>            string remaining = rest.substr(0, i) + rest.substr(i+1);</a:t>
              </a:r>
            </a:p>
            <a:p>
              <a:pPr algn="l" defTabSz="457200">
                <a:tabLst>
                  <a:tab pos="342900" algn="l"/>
                </a:tabLst>
                <a:defRPr sz="4200">
                  <a:latin typeface="Menlo"/>
                  <a:ea typeface="Menlo"/>
                  <a:cs typeface="Menlo"/>
                  <a:sym typeface="Menlo"/>
                </a:defRPr>
              </a:pPr>
              <a:r>
                <a:t>            permute(soFar + rest[i], remaining);</a:t>
              </a:r>
            </a:p>
            <a:p>
              <a:pPr algn="l" defTabSz="457200">
                <a:tabLst>
                  <a:tab pos="342900" algn="l"/>
                </a:tabLst>
                <a:defRPr sz="4200">
                  <a:latin typeface="Menlo"/>
                  <a:ea typeface="Menlo"/>
                  <a:cs typeface="Menlo"/>
                  <a:sym typeface="Menlo"/>
                </a:defRPr>
              </a:pPr>
              <a:r>
                <a:t>        }</a:t>
              </a:r>
            </a:p>
            <a:p>
              <a:pPr algn="l" defTabSz="457200">
                <a:tabLst>
                  <a:tab pos="342900" algn="l"/>
                </a:tabLst>
                <a:defRPr sz="4200">
                  <a:latin typeface="Menlo"/>
                  <a:ea typeface="Menlo"/>
                  <a:cs typeface="Menlo"/>
                  <a:sym typeface="Menlo"/>
                </a:defRPr>
              </a:pPr>
              <a:r>
                <a:t>    }</a:t>
              </a:r>
            </a:p>
            <a:p>
              <a:pPr algn="l" defTabSz="457200">
                <a:tabLst>
                  <a:tab pos="342900" algn="l"/>
                </a:tabLst>
                <a:defRPr sz="4200">
                  <a:latin typeface="Menlo"/>
                  <a:ea typeface="Menlo"/>
                  <a:cs typeface="Menlo"/>
                  <a:sym typeface="Menlo"/>
                </a:defRPr>
              </a:pPr>
              <a:r>
                <a:t>}</a:t>
              </a:r>
            </a:p>
          </p:txBody>
        </p:sp>
        <p:pic>
          <p:nvPicPr>
            <p:cNvPr id="1365" name="void permute(string soFar, string rest) {…" descr="void permute(string soFar, string rest) {…"/>
            <p:cNvPicPr>
              <a:picLocks noChangeAspect="0"/>
            </p:cNvPicPr>
            <p:nvPr/>
          </p:nvPicPr>
          <p:blipFill>
            <a:blip r:embed="rId2">
              <a:extLst/>
            </a:blip>
            <a:stretch>
              <a:fillRect/>
            </a:stretch>
          </p:blipFill>
          <p:spPr>
            <a:xfrm>
              <a:off x="-1" y="-1"/>
              <a:ext cx="22301476" cy="6477001"/>
            </a:xfrm>
            <a:prstGeom prst="rect">
              <a:avLst/>
            </a:prstGeom>
            <a:effectLst/>
          </p:spPr>
        </p:pic>
      </p:grpSp>
      <p:sp>
        <p:nvSpPr>
          <p:cNvPr id="1368" name="Example call:…"/>
          <p:cNvSpPr/>
          <p:nvPr/>
        </p:nvSpPr>
        <p:spPr>
          <a:xfrm>
            <a:off x="635064" y="10599914"/>
            <a:ext cx="10819251" cy="1549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vl2pPr marL="1270000" indent="-635000" algn="l">
              <a:buSzPct val="75000"/>
              <a:buFont typeface="Helvetica Neue"/>
              <a:buChar char="•"/>
              <a:defRPr b="1" sz="4800">
                <a:latin typeface="Courier New"/>
                <a:ea typeface="Courier New"/>
                <a:cs typeface="Courier New"/>
                <a:sym typeface="Courier New"/>
              </a:defRPr>
            </a:lvl2pPr>
          </a:lstStyle>
          <a:p>
            <a:pPr/>
            <a:r>
              <a:t>Example call:</a:t>
            </a:r>
          </a:p>
          <a:p>
            <a:pPr lvl="1"/>
            <a:r>
              <a:t>recPermute("","abcd");</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70" name="Tree Framework — Permuta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Tree Framework — Permutations</a:t>
            </a:r>
          </a:p>
        </p:txBody>
      </p:sp>
      <p:sp>
        <p:nvSpPr>
          <p:cNvPr id="1371" name="soFar: &quot;&quot;…"/>
          <p:cNvSpPr/>
          <p:nvPr/>
        </p:nvSpPr>
        <p:spPr>
          <a:xfrm>
            <a:off x="10409756" y="1632339"/>
            <a:ext cx="3564488" cy="1156550"/>
          </a:xfrm>
          <a:prstGeom prst="roundRect">
            <a:avLst>
              <a:gd name="adj" fmla="val 16471"/>
            </a:avLst>
          </a:prstGeom>
          <a:solidFill>
            <a:srgbClr val="7F0325">
              <a:alpha val="25983"/>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b="1" sz="3300">
                <a:latin typeface="Courier New"/>
                <a:ea typeface="Courier New"/>
                <a:cs typeface="Courier New"/>
                <a:sym typeface="Courier New"/>
              </a:defRPr>
            </a:pPr>
            <a:r>
              <a:t>soFar: ""</a:t>
            </a:r>
          </a:p>
          <a:p>
            <a:pPr>
              <a:defRPr b="1" sz="3300">
                <a:latin typeface="Courier New"/>
                <a:ea typeface="Courier New"/>
                <a:cs typeface="Courier New"/>
                <a:sym typeface="Courier New"/>
              </a:defRPr>
            </a:pPr>
            <a:r>
              <a:t>rest: "abcd"</a:t>
            </a:r>
          </a:p>
        </p:txBody>
      </p:sp>
      <p:sp>
        <p:nvSpPr>
          <p:cNvPr id="1372" name="&quot;a&quot;…"/>
          <p:cNvSpPr/>
          <p:nvPr/>
        </p:nvSpPr>
        <p:spPr>
          <a:xfrm>
            <a:off x="2100226" y="3157540"/>
            <a:ext cx="1563345" cy="1156550"/>
          </a:xfrm>
          <a:prstGeom prst="roundRect">
            <a:avLst>
              <a:gd name="adj" fmla="val 16471"/>
            </a:avLst>
          </a:prstGeom>
          <a:solidFill>
            <a:srgbClr val="7F0325">
              <a:alpha val="25983"/>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b="1" sz="3300">
                <a:latin typeface="Courier New"/>
                <a:ea typeface="Courier New"/>
                <a:cs typeface="Courier New"/>
                <a:sym typeface="Courier New"/>
              </a:defRPr>
            </a:pPr>
            <a:r>
              <a:t>"a"</a:t>
            </a:r>
          </a:p>
          <a:p>
            <a:pPr>
              <a:defRPr b="1" sz="3300">
                <a:latin typeface="Courier New"/>
                <a:ea typeface="Courier New"/>
                <a:cs typeface="Courier New"/>
                <a:sym typeface="Courier New"/>
              </a:defRPr>
            </a:pPr>
            <a:r>
              <a:t>"bcd"</a:t>
            </a:r>
          </a:p>
        </p:txBody>
      </p:sp>
      <p:sp>
        <p:nvSpPr>
          <p:cNvPr id="1373" name="&quot;b&quot;…"/>
          <p:cNvSpPr/>
          <p:nvPr/>
        </p:nvSpPr>
        <p:spPr>
          <a:xfrm>
            <a:off x="8276841" y="3157540"/>
            <a:ext cx="1563345" cy="1156550"/>
          </a:xfrm>
          <a:prstGeom prst="roundRect">
            <a:avLst>
              <a:gd name="adj" fmla="val 16471"/>
            </a:avLst>
          </a:prstGeom>
          <a:solidFill>
            <a:srgbClr val="7F0325">
              <a:alpha val="25983"/>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b="1" sz="3300">
                <a:latin typeface="Courier New"/>
                <a:ea typeface="Courier New"/>
                <a:cs typeface="Courier New"/>
                <a:sym typeface="Courier New"/>
              </a:defRPr>
            </a:pPr>
            <a:r>
              <a:t>"b"</a:t>
            </a:r>
          </a:p>
          <a:p>
            <a:pPr>
              <a:defRPr b="1" sz="3300">
                <a:latin typeface="Courier New"/>
                <a:ea typeface="Courier New"/>
                <a:cs typeface="Courier New"/>
                <a:sym typeface="Courier New"/>
              </a:defRPr>
            </a:pPr>
            <a:r>
              <a:t>"acd"</a:t>
            </a:r>
          </a:p>
        </p:txBody>
      </p:sp>
      <p:sp>
        <p:nvSpPr>
          <p:cNvPr id="1374" name="&quot;c&quot;…"/>
          <p:cNvSpPr/>
          <p:nvPr/>
        </p:nvSpPr>
        <p:spPr>
          <a:xfrm>
            <a:off x="14453457" y="3157540"/>
            <a:ext cx="1563345" cy="1156550"/>
          </a:xfrm>
          <a:prstGeom prst="roundRect">
            <a:avLst>
              <a:gd name="adj" fmla="val 16471"/>
            </a:avLst>
          </a:prstGeom>
          <a:solidFill>
            <a:srgbClr val="7F0325">
              <a:alpha val="25983"/>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b="1" sz="3300">
                <a:latin typeface="Courier New"/>
                <a:ea typeface="Courier New"/>
                <a:cs typeface="Courier New"/>
                <a:sym typeface="Courier New"/>
              </a:defRPr>
            </a:pPr>
            <a:r>
              <a:t>"c"</a:t>
            </a:r>
          </a:p>
          <a:p>
            <a:pPr>
              <a:defRPr b="1" sz="3300">
                <a:latin typeface="Courier New"/>
                <a:ea typeface="Courier New"/>
                <a:cs typeface="Courier New"/>
                <a:sym typeface="Courier New"/>
              </a:defRPr>
            </a:pPr>
            <a:r>
              <a:t>"abd"</a:t>
            </a:r>
          </a:p>
        </p:txBody>
      </p:sp>
      <p:sp>
        <p:nvSpPr>
          <p:cNvPr id="1375" name="&quot;d&quot;…"/>
          <p:cNvSpPr/>
          <p:nvPr/>
        </p:nvSpPr>
        <p:spPr>
          <a:xfrm>
            <a:off x="20630070" y="3157540"/>
            <a:ext cx="1563345" cy="1156550"/>
          </a:xfrm>
          <a:prstGeom prst="roundRect">
            <a:avLst>
              <a:gd name="adj" fmla="val 16471"/>
            </a:avLst>
          </a:prstGeom>
          <a:solidFill>
            <a:srgbClr val="7F0325">
              <a:alpha val="25983"/>
            </a:srgb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b="1" sz="3300">
                <a:latin typeface="Courier New"/>
                <a:ea typeface="Courier New"/>
                <a:cs typeface="Courier New"/>
                <a:sym typeface="Courier New"/>
              </a:defRPr>
            </a:pPr>
            <a:r>
              <a:t>"d"</a:t>
            </a:r>
          </a:p>
          <a:p>
            <a:pPr>
              <a:defRPr b="1" sz="3300">
                <a:latin typeface="Courier New"/>
                <a:ea typeface="Courier New"/>
                <a:cs typeface="Courier New"/>
                <a:sym typeface="Courier New"/>
              </a:defRPr>
            </a:pPr>
            <a:r>
              <a:t>"abc"</a:t>
            </a:r>
          </a:p>
        </p:txBody>
      </p:sp>
      <p:sp>
        <p:nvSpPr>
          <p:cNvPr id="1376" name="Line"/>
          <p:cNvSpPr/>
          <p:nvPr/>
        </p:nvSpPr>
        <p:spPr>
          <a:xfrm flipV="1">
            <a:off x="3495700" y="2603755"/>
            <a:ext cx="7239538" cy="764872"/>
          </a:xfrm>
          <a:prstGeom prst="line">
            <a:avLst/>
          </a:prstGeom>
          <a:ln w="12700">
            <a:solidFill>
              <a:srgbClr val="7F0325"/>
            </a:solidFill>
            <a:miter lim="400000"/>
          </a:ln>
        </p:spPr>
        <p:txBody>
          <a:bodyPr lIns="50800" tIns="50800" rIns="50800" bIns="50800" anchor="ctr"/>
          <a:lstStyle/>
          <a:p>
            <a:pPr/>
          </a:p>
        </p:txBody>
      </p:sp>
      <p:sp>
        <p:nvSpPr>
          <p:cNvPr id="1377" name="Line"/>
          <p:cNvSpPr/>
          <p:nvPr/>
        </p:nvSpPr>
        <p:spPr>
          <a:xfrm flipV="1">
            <a:off x="9653334" y="2704551"/>
            <a:ext cx="2247679" cy="484594"/>
          </a:xfrm>
          <a:prstGeom prst="line">
            <a:avLst/>
          </a:prstGeom>
          <a:ln w="12700">
            <a:solidFill>
              <a:srgbClr val="7F0325"/>
            </a:solidFill>
            <a:miter lim="400000"/>
          </a:ln>
        </p:spPr>
        <p:txBody>
          <a:bodyPr lIns="50800" tIns="50800" rIns="50800" bIns="50800" anchor="ctr"/>
          <a:lstStyle/>
          <a:p>
            <a:pPr/>
          </a:p>
        </p:txBody>
      </p:sp>
      <p:sp>
        <p:nvSpPr>
          <p:cNvPr id="1378" name="Line"/>
          <p:cNvSpPr/>
          <p:nvPr/>
        </p:nvSpPr>
        <p:spPr>
          <a:xfrm flipH="1" flipV="1">
            <a:off x="12410261" y="2717207"/>
            <a:ext cx="2247679" cy="484593"/>
          </a:xfrm>
          <a:prstGeom prst="line">
            <a:avLst/>
          </a:prstGeom>
          <a:ln w="12700">
            <a:solidFill>
              <a:srgbClr val="7F0325"/>
            </a:solidFill>
            <a:miter lim="400000"/>
          </a:ln>
        </p:spPr>
        <p:txBody>
          <a:bodyPr lIns="50800" tIns="50800" rIns="50800" bIns="50800" anchor="ctr"/>
          <a:lstStyle/>
          <a:p>
            <a:pPr/>
          </a:p>
        </p:txBody>
      </p:sp>
      <p:sp>
        <p:nvSpPr>
          <p:cNvPr id="1379" name="Line"/>
          <p:cNvSpPr/>
          <p:nvPr/>
        </p:nvSpPr>
        <p:spPr>
          <a:xfrm flipH="1" flipV="1">
            <a:off x="13742203" y="2603755"/>
            <a:ext cx="7239538" cy="764872"/>
          </a:xfrm>
          <a:prstGeom prst="line">
            <a:avLst/>
          </a:prstGeom>
          <a:ln w="12700">
            <a:solidFill>
              <a:srgbClr val="7F0325"/>
            </a:solidFill>
            <a:miter lim="400000"/>
          </a:ln>
        </p:spPr>
        <p:txBody>
          <a:bodyPr lIns="50800" tIns="50800" rIns="50800" bIns="50800" anchor="ctr"/>
          <a:lstStyle/>
          <a:p>
            <a:pPr/>
          </a:p>
        </p:txBody>
      </p:sp>
      <p:grpSp>
        <p:nvGrpSpPr>
          <p:cNvPr id="1386" name="Group"/>
          <p:cNvGrpSpPr/>
          <p:nvPr/>
        </p:nvGrpSpPr>
        <p:grpSpPr>
          <a:xfrm>
            <a:off x="310105" y="4203156"/>
            <a:ext cx="5257472" cy="1977472"/>
            <a:chOff x="0" y="0"/>
            <a:chExt cx="5257470" cy="1977471"/>
          </a:xfrm>
        </p:grpSpPr>
        <p:sp>
          <p:nvSpPr>
            <p:cNvPr id="1380" name="ab…"/>
            <p:cNvSpPr/>
            <p:nvPr/>
          </p:nvSpPr>
          <p:spPr>
            <a:xfrm>
              <a:off x="0"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ab</a:t>
              </a:r>
            </a:p>
            <a:p>
              <a:pPr>
                <a:defRPr b="1" sz="3300">
                  <a:latin typeface="Courier New"/>
                  <a:ea typeface="Courier New"/>
                  <a:cs typeface="Courier New"/>
                  <a:sym typeface="Courier New"/>
                </a:defRPr>
              </a:pPr>
              <a:r>
                <a:t>cd</a:t>
              </a:r>
            </a:p>
          </p:txBody>
        </p:sp>
        <p:sp>
          <p:nvSpPr>
            <p:cNvPr id="1381" name="ac…"/>
            <p:cNvSpPr/>
            <p:nvPr/>
          </p:nvSpPr>
          <p:spPr>
            <a:xfrm>
              <a:off x="1981005"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ac</a:t>
              </a:r>
            </a:p>
            <a:p>
              <a:pPr>
                <a:defRPr b="1" sz="3300">
                  <a:latin typeface="Courier New"/>
                  <a:ea typeface="Courier New"/>
                  <a:cs typeface="Courier New"/>
                  <a:sym typeface="Courier New"/>
                </a:defRPr>
              </a:pPr>
              <a:r>
                <a:t>bd</a:t>
              </a:r>
            </a:p>
          </p:txBody>
        </p:sp>
        <p:sp>
          <p:nvSpPr>
            <p:cNvPr id="1382" name="ad…"/>
            <p:cNvSpPr/>
            <p:nvPr/>
          </p:nvSpPr>
          <p:spPr>
            <a:xfrm>
              <a:off x="3962010"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ad</a:t>
              </a:r>
            </a:p>
            <a:p>
              <a:pPr>
                <a:defRPr b="1" sz="3300">
                  <a:latin typeface="Courier New"/>
                  <a:ea typeface="Courier New"/>
                  <a:cs typeface="Courier New"/>
                  <a:sym typeface="Courier New"/>
                </a:defRPr>
              </a:pPr>
              <a:r>
                <a:t>bc</a:t>
              </a:r>
            </a:p>
          </p:txBody>
        </p:sp>
        <p:sp>
          <p:nvSpPr>
            <p:cNvPr id="1383" name="Line"/>
            <p:cNvSpPr/>
            <p:nvPr/>
          </p:nvSpPr>
          <p:spPr>
            <a:xfrm flipV="1">
              <a:off x="911357" y="0"/>
              <a:ext cx="1527377" cy="923498"/>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384" name="Line"/>
            <p:cNvSpPr/>
            <p:nvPr/>
          </p:nvSpPr>
          <p:spPr>
            <a:xfrm flipV="1">
              <a:off x="2565733" y="133350"/>
              <a:ext cx="1" cy="801262"/>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385" name="Line"/>
            <p:cNvSpPr/>
            <p:nvPr/>
          </p:nvSpPr>
          <p:spPr>
            <a:xfrm flipH="1" flipV="1">
              <a:off x="2765557" y="-1"/>
              <a:ext cx="1527377" cy="923499"/>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1393" name="Group"/>
          <p:cNvGrpSpPr/>
          <p:nvPr/>
        </p:nvGrpSpPr>
        <p:grpSpPr>
          <a:xfrm>
            <a:off x="6467740" y="4203156"/>
            <a:ext cx="5257471" cy="1977472"/>
            <a:chOff x="0" y="0"/>
            <a:chExt cx="5257470" cy="1977471"/>
          </a:xfrm>
        </p:grpSpPr>
        <p:sp>
          <p:nvSpPr>
            <p:cNvPr id="1387" name="ba…"/>
            <p:cNvSpPr/>
            <p:nvPr/>
          </p:nvSpPr>
          <p:spPr>
            <a:xfrm>
              <a:off x="0"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ba</a:t>
              </a:r>
            </a:p>
            <a:p>
              <a:pPr>
                <a:defRPr b="1" sz="3300">
                  <a:latin typeface="Courier New"/>
                  <a:ea typeface="Courier New"/>
                  <a:cs typeface="Courier New"/>
                  <a:sym typeface="Courier New"/>
                </a:defRPr>
              </a:pPr>
              <a:r>
                <a:t>cd</a:t>
              </a:r>
            </a:p>
          </p:txBody>
        </p:sp>
        <p:sp>
          <p:nvSpPr>
            <p:cNvPr id="1388" name="bc…"/>
            <p:cNvSpPr/>
            <p:nvPr/>
          </p:nvSpPr>
          <p:spPr>
            <a:xfrm>
              <a:off x="1981005"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bc</a:t>
              </a:r>
            </a:p>
            <a:p>
              <a:pPr>
                <a:defRPr b="1" sz="3300">
                  <a:latin typeface="Courier New"/>
                  <a:ea typeface="Courier New"/>
                  <a:cs typeface="Courier New"/>
                  <a:sym typeface="Courier New"/>
                </a:defRPr>
              </a:pPr>
              <a:r>
                <a:t>ad</a:t>
              </a:r>
            </a:p>
          </p:txBody>
        </p:sp>
        <p:sp>
          <p:nvSpPr>
            <p:cNvPr id="1389" name="bd…"/>
            <p:cNvSpPr/>
            <p:nvPr/>
          </p:nvSpPr>
          <p:spPr>
            <a:xfrm>
              <a:off x="3962010"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bd</a:t>
              </a:r>
            </a:p>
            <a:p>
              <a:pPr>
                <a:defRPr b="1" sz="3300">
                  <a:latin typeface="Courier New"/>
                  <a:ea typeface="Courier New"/>
                  <a:cs typeface="Courier New"/>
                  <a:sym typeface="Courier New"/>
                </a:defRPr>
              </a:pPr>
              <a:r>
                <a:t>ac</a:t>
              </a:r>
            </a:p>
          </p:txBody>
        </p:sp>
        <p:sp>
          <p:nvSpPr>
            <p:cNvPr id="1390" name="Line"/>
            <p:cNvSpPr/>
            <p:nvPr/>
          </p:nvSpPr>
          <p:spPr>
            <a:xfrm flipV="1">
              <a:off x="911356" y="0"/>
              <a:ext cx="1527377" cy="923498"/>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391" name="Line"/>
            <p:cNvSpPr/>
            <p:nvPr/>
          </p:nvSpPr>
          <p:spPr>
            <a:xfrm flipV="1">
              <a:off x="2565732" y="133350"/>
              <a:ext cx="1" cy="801262"/>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392" name="Line"/>
            <p:cNvSpPr/>
            <p:nvPr/>
          </p:nvSpPr>
          <p:spPr>
            <a:xfrm flipH="1" flipV="1">
              <a:off x="2765556" y="-1"/>
              <a:ext cx="1527377" cy="923499"/>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1400" name="Group"/>
          <p:cNvGrpSpPr/>
          <p:nvPr/>
        </p:nvGrpSpPr>
        <p:grpSpPr>
          <a:xfrm>
            <a:off x="12606393" y="4203156"/>
            <a:ext cx="5257472" cy="1977472"/>
            <a:chOff x="0" y="0"/>
            <a:chExt cx="5257470" cy="1977471"/>
          </a:xfrm>
        </p:grpSpPr>
        <p:sp>
          <p:nvSpPr>
            <p:cNvPr id="1394" name="ca…"/>
            <p:cNvSpPr/>
            <p:nvPr/>
          </p:nvSpPr>
          <p:spPr>
            <a:xfrm>
              <a:off x="0"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ca</a:t>
              </a:r>
            </a:p>
            <a:p>
              <a:pPr>
                <a:defRPr b="1" sz="3300">
                  <a:latin typeface="Courier New"/>
                  <a:ea typeface="Courier New"/>
                  <a:cs typeface="Courier New"/>
                  <a:sym typeface="Courier New"/>
                </a:defRPr>
              </a:pPr>
              <a:r>
                <a:t>bd</a:t>
              </a:r>
            </a:p>
          </p:txBody>
        </p:sp>
        <p:sp>
          <p:nvSpPr>
            <p:cNvPr id="1395" name="cb…"/>
            <p:cNvSpPr/>
            <p:nvPr/>
          </p:nvSpPr>
          <p:spPr>
            <a:xfrm>
              <a:off x="1981004"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cb</a:t>
              </a:r>
            </a:p>
            <a:p>
              <a:pPr>
                <a:defRPr b="1" sz="3300">
                  <a:latin typeface="Courier New"/>
                  <a:ea typeface="Courier New"/>
                  <a:cs typeface="Courier New"/>
                  <a:sym typeface="Courier New"/>
                </a:defRPr>
              </a:pPr>
              <a:r>
                <a:t>ad</a:t>
              </a:r>
            </a:p>
          </p:txBody>
        </p:sp>
        <p:sp>
          <p:nvSpPr>
            <p:cNvPr id="1396" name="cd…"/>
            <p:cNvSpPr/>
            <p:nvPr/>
          </p:nvSpPr>
          <p:spPr>
            <a:xfrm>
              <a:off x="3962010"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cd</a:t>
              </a:r>
            </a:p>
            <a:p>
              <a:pPr>
                <a:defRPr b="1" sz="3300">
                  <a:latin typeface="Courier New"/>
                  <a:ea typeface="Courier New"/>
                  <a:cs typeface="Courier New"/>
                  <a:sym typeface="Courier New"/>
                </a:defRPr>
              </a:pPr>
              <a:r>
                <a:t>ab</a:t>
              </a:r>
            </a:p>
          </p:txBody>
        </p:sp>
        <p:sp>
          <p:nvSpPr>
            <p:cNvPr id="1397" name="Line"/>
            <p:cNvSpPr/>
            <p:nvPr/>
          </p:nvSpPr>
          <p:spPr>
            <a:xfrm flipV="1">
              <a:off x="911357" y="0"/>
              <a:ext cx="1527377" cy="923498"/>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398" name="Line"/>
            <p:cNvSpPr/>
            <p:nvPr/>
          </p:nvSpPr>
          <p:spPr>
            <a:xfrm flipV="1">
              <a:off x="2565732" y="133350"/>
              <a:ext cx="1" cy="801262"/>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399" name="Line"/>
            <p:cNvSpPr/>
            <p:nvPr/>
          </p:nvSpPr>
          <p:spPr>
            <a:xfrm flipH="1" flipV="1">
              <a:off x="2765557" y="-1"/>
              <a:ext cx="1527377" cy="923499"/>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1407" name="Group"/>
          <p:cNvGrpSpPr/>
          <p:nvPr/>
        </p:nvGrpSpPr>
        <p:grpSpPr>
          <a:xfrm>
            <a:off x="18783008" y="4203156"/>
            <a:ext cx="5257470" cy="1977472"/>
            <a:chOff x="0" y="0"/>
            <a:chExt cx="5257469" cy="1977471"/>
          </a:xfrm>
        </p:grpSpPr>
        <p:sp>
          <p:nvSpPr>
            <p:cNvPr id="1401" name="da…"/>
            <p:cNvSpPr/>
            <p:nvPr/>
          </p:nvSpPr>
          <p:spPr>
            <a:xfrm>
              <a:off x="0"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da</a:t>
              </a:r>
            </a:p>
            <a:p>
              <a:pPr>
                <a:defRPr b="1" sz="3300">
                  <a:latin typeface="Courier New"/>
                  <a:ea typeface="Courier New"/>
                  <a:cs typeface="Courier New"/>
                  <a:sym typeface="Courier New"/>
                </a:defRPr>
              </a:pPr>
              <a:r>
                <a:t>bc</a:t>
              </a:r>
            </a:p>
          </p:txBody>
        </p:sp>
        <p:sp>
          <p:nvSpPr>
            <p:cNvPr id="1402" name="db…"/>
            <p:cNvSpPr/>
            <p:nvPr/>
          </p:nvSpPr>
          <p:spPr>
            <a:xfrm>
              <a:off x="1981004"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db</a:t>
              </a:r>
            </a:p>
            <a:p>
              <a:pPr>
                <a:defRPr b="1" sz="3300">
                  <a:latin typeface="Courier New"/>
                  <a:ea typeface="Courier New"/>
                  <a:cs typeface="Courier New"/>
                  <a:sym typeface="Courier New"/>
                </a:defRPr>
              </a:pPr>
              <a:r>
                <a:t>ac</a:t>
              </a:r>
            </a:p>
          </p:txBody>
        </p:sp>
        <p:sp>
          <p:nvSpPr>
            <p:cNvPr id="1403" name="dc…"/>
            <p:cNvSpPr/>
            <p:nvPr/>
          </p:nvSpPr>
          <p:spPr>
            <a:xfrm>
              <a:off x="3962009" y="820922"/>
              <a:ext cx="1295461" cy="115655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3300">
                  <a:latin typeface="Courier New"/>
                  <a:ea typeface="Courier New"/>
                  <a:cs typeface="Courier New"/>
                  <a:sym typeface="Courier New"/>
                </a:defRPr>
              </a:pPr>
              <a:r>
                <a:t>dc</a:t>
              </a:r>
            </a:p>
            <a:p>
              <a:pPr>
                <a:defRPr b="1" sz="3300">
                  <a:latin typeface="Courier New"/>
                  <a:ea typeface="Courier New"/>
                  <a:cs typeface="Courier New"/>
                  <a:sym typeface="Courier New"/>
                </a:defRPr>
              </a:pPr>
              <a:r>
                <a:t>ab</a:t>
              </a:r>
            </a:p>
          </p:txBody>
        </p:sp>
        <p:sp>
          <p:nvSpPr>
            <p:cNvPr id="1404" name="Line"/>
            <p:cNvSpPr/>
            <p:nvPr/>
          </p:nvSpPr>
          <p:spPr>
            <a:xfrm flipV="1">
              <a:off x="911356" y="0"/>
              <a:ext cx="1527377" cy="923498"/>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05" name="Line"/>
            <p:cNvSpPr/>
            <p:nvPr/>
          </p:nvSpPr>
          <p:spPr>
            <a:xfrm flipV="1">
              <a:off x="2565732" y="133350"/>
              <a:ext cx="1" cy="801262"/>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06" name="Line"/>
            <p:cNvSpPr/>
            <p:nvPr/>
          </p:nvSpPr>
          <p:spPr>
            <a:xfrm flipH="1" flipV="1">
              <a:off x="2765556" y="-1"/>
              <a:ext cx="1527376" cy="923499"/>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1413" name="Group"/>
          <p:cNvGrpSpPr/>
          <p:nvPr/>
        </p:nvGrpSpPr>
        <p:grpSpPr>
          <a:xfrm>
            <a:off x="25115" y="6074693"/>
            <a:ext cx="1865441" cy="1511852"/>
            <a:chOff x="0" y="0"/>
            <a:chExt cx="1865439" cy="1511850"/>
          </a:xfrm>
        </p:grpSpPr>
        <p:grpSp>
          <p:nvGrpSpPr>
            <p:cNvPr id="1410" name="Group"/>
            <p:cNvGrpSpPr/>
            <p:nvPr/>
          </p:nvGrpSpPr>
          <p:grpSpPr>
            <a:xfrm>
              <a:off x="0" y="734382"/>
              <a:ext cx="1865440" cy="777469"/>
              <a:chOff x="0" y="0"/>
              <a:chExt cx="1865439" cy="777468"/>
            </a:xfrm>
          </p:grpSpPr>
          <p:sp>
            <p:nvSpPr>
              <p:cNvPr id="1408" name="abc…"/>
              <p:cNvSpPr/>
              <p:nvPr/>
            </p:nvSpPr>
            <p:spPr>
              <a:xfrm>
                <a:off x="0"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abc</a:t>
                </a:r>
              </a:p>
              <a:p>
                <a:pPr>
                  <a:defRPr b="1" sz="2300">
                    <a:latin typeface="Courier New"/>
                    <a:ea typeface="Courier New"/>
                    <a:cs typeface="Courier New"/>
                    <a:sym typeface="Courier New"/>
                  </a:defRPr>
                </a:pPr>
                <a:r>
                  <a:t>d</a:t>
                </a:r>
              </a:p>
            </p:txBody>
          </p:sp>
          <p:sp>
            <p:nvSpPr>
              <p:cNvPr id="1409" name="abd…"/>
              <p:cNvSpPr/>
              <p:nvPr/>
            </p:nvSpPr>
            <p:spPr>
              <a:xfrm>
                <a:off x="989139" y="0"/>
                <a:ext cx="876301" cy="774700"/>
              </a:xfrm>
              <a:prstGeom prst="roundRect">
                <a:avLst>
                  <a:gd name="adj" fmla="val 18458"/>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abd</a:t>
                </a:r>
              </a:p>
              <a:p>
                <a:pPr>
                  <a:defRPr b="1" sz="2300">
                    <a:latin typeface="Courier New"/>
                    <a:ea typeface="Courier New"/>
                    <a:cs typeface="Courier New"/>
                    <a:sym typeface="Courier New"/>
                  </a:defRPr>
                </a:pPr>
                <a:r>
                  <a:t>c</a:t>
                </a:r>
              </a:p>
            </p:txBody>
          </p:sp>
        </p:grpSp>
        <p:sp>
          <p:nvSpPr>
            <p:cNvPr id="1411" name="Line"/>
            <p:cNvSpPr/>
            <p:nvPr/>
          </p:nvSpPr>
          <p:spPr>
            <a:xfrm flipV="1">
              <a:off x="380003"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12" name="Line"/>
            <p:cNvSpPr/>
            <p:nvPr/>
          </p:nvSpPr>
          <p:spPr>
            <a:xfrm flipH="1" flipV="1">
              <a:off x="907514"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1470" name="Group"/>
          <p:cNvGrpSpPr/>
          <p:nvPr/>
        </p:nvGrpSpPr>
        <p:grpSpPr>
          <a:xfrm>
            <a:off x="2008846" y="6074693"/>
            <a:ext cx="22322074" cy="1511853"/>
            <a:chOff x="0" y="0"/>
            <a:chExt cx="22322072" cy="1511851"/>
          </a:xfrm>
        </p:grpSpPr>
        <p:grpSp>
          <p:nvGrpSpPr>
            <p:cNvPr id="1416" name="Group"/>
            <p:cNvGrpSpPr/>
            <p:nvPr/>
          </p:nvGrpSpPr>
          <p:grpSpPr>
            <a:xfrm>
              <a:off x="0" y="734382"/>
              <a:ext cx="1859990" cy="777470"/>
              <a:chOff x="0" y="0"/>
              <a:chExt cx="1859989" cy="777468"/>
            </a:xfrm>
          </p:grpSpPr>
          <p:sp>
            <p:nvSpPr>
              <p:cNvPr id="1414" name="acb…"/>
              <p:cNvSpPr/>
              <p:nvPr/>
            </p:nvSpPr>
            <p:spPr>
              <a:xfrm>
                <a:off x="0"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acb</a:t>
                </a:r>
              </a:p>
              <a:p>
                <a:pPr>
                  <a:defRPr b="1" sz="2300">
                    <a:latin typeface="Courier New"/>
                    <a:ea typeface="Courier New"/>
                    <a:cs typeface="Courier New"/>
                    <a:sym typeface="Courier New"/>
                  </a:defRPr>
                </a:pPr>
                <a:r>
                  <a:t>d</a:t>
                </a:r>
              </a:p>
            </p:txBody>
          </p:sp>
          <p:sp>
            <p:nvSpPr>
              <p:cNvPr id="1415" name="acd…"/>
              <p:cNvSpPr/>
              <p:nvPr/>
            </p:nvSpPr>
            <p:spPr>
              <a:xfrm>
                <a:off x="989140"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acd</a:t>
                </a:r>
              </a:p>
              <a:p>
                <a:pPr>
                  <a:defRPr b="1" sz="2300">
                    <a:latin typeface="Courier New"/>
                    <a:ea typeface="Courier New"/>
                    <a:cs typeface="Courier New"/>
                    <a:sym typeface="Courier New"/>
                  </a:defRPr>
                </a:pPr>
                <a:r>
                  <a:t>b</a:t>
                </a:r>
              </a:p>
            </p:txBody>
          </p:sp>
        </p:grpSp>
        <p:grpSp>
          <p:nvGrpSpPr>
            <p:cNvPr id="1419" name="Group"/>
            <p:cNvGrpSpPr/>
            <p:nvPr/>
          </p:nvGrpSpPr>
          <p:grpSpPr>
            <a:xfrm>
              <a:off x="1983731" y="734382"/>
              <a:ext cx="1865440" cy="777469"/>
              <a:chOff x="0" y="0"/>
              <a:chExt cx="1865439" cy="777468"/>
            </a:xfrm>
          </p:grpSpPr>
          <p:sp>
            <p:nvSpPr>
              <p:cNvPr id="1417" name="adb…"/>
              <p:cNvSpPr/>
              <p:nvPr/>
            </p:nvSpPr>
            <p:spPr>
              <a:xfrm>
                <a:off x="0"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adb</a:t>
                </a:r>
              </a:p>
              <a:p>
                <a:pPr>
                  <a:defRPr b="1" sz="2300">
                    <a:latin typeface="Courier New"/>
                    <a:ea typeface="Courier New"/>
                    <a:cs typeface="Courier New"/>
                    <a:sym typeface="Courier New"/>
                  </a:defRPr>
                </a:pPr>
                <a:r>
                  <a:t>c</a:t>
                </a:r>
              </a:p>
            </p:txBody>
          </p:sp>
          <p:sp>
            <p:nvSpPr>
              <p:cNvPr id="1418" name="adc…"/>
              <p:cNvSpPr/>
              <p:nvPr/>
            </p:nvSpPr>
            <p:spPr>
              <a:xfrm>
                <a:off x="994590"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adc</a:t>
                </a:r>
              </a:p>
              <a:p>
                <a:pPr>
                  <a:defRPr b="1" sz="2300">
                    <a:latin typeface="Courier New"/>
                    <a:ea typeface="Courier New"/>
                    <a:cs typeface="Courier New"/>
                    <a:sym typeface="Courier New"/>
                  </a:defRPr>
                </a:pPr>
                <a:r>
                  <a:t>b</a:t>
                </a:r>
              </a:p>
            </p:txBody>
          </p:sp>
        </p:grpSp>
        <p:sp>
          <p:nvSpPr>
            <p:cNvPr id="1420" name="Line"/>
            <p:cNvSpPr/>
            <p:nvPr/>
          </p:nvSpPr>
          <p:spPr>
            <a:xfrm flipV="1">
              <a:off x="404976" y="0"/>
              <a:ext cx="527977" cy="779785"/>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21" name="Line"/>
            <p:cNvSpPr/>
            <p:nvPr/>
          </p:nvSpPr>
          <p:spPr>
            <a:xfrm flipH="1" flipV="1">
              <a:off x="932487" y="0"/>
              <a:ext cx="527978" cy="779785"/>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22" name="Line"/>
            <p:cNvSpPr/>
            <p:nvPr/>
          </p:nvSpPr>
          <p:spPr>
            <a:xfrm flipV="1">
              <a:off x="2413679" y="0"/>
              <a:ext cx="527977" cy="779785"/>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23" name="Line"/>
            <p:cNvSpPr/>
            <p:nvPr/>
          </p:nvSpPr>
          <p:spPr>
            <a:xfrm flipH="1" flipV="1">
              <a:off x="2941190" y="0"/>
              <a:ext cx="527978" cy="779785"/>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nvGrpSpPr>
            <p:cNvPr id="1469" name="Group"/>
            <p:cNvGrpSpPr/>
            <p:nvPr/>
          </p:nvGrpSpPr>
          <p:grpSpPr>
            <a:xfrm>
              <a:off x="4173903" y="-1"/>
              <a:ext cx="18148170" cy="1511853"/>
              <a:chOff x="0" y="0"/>
              <a:chExt cx="18148169" cy="1511851"/>
            </a:xfrm>
          </p:grpSpPr>
          <p:grpSp>
            <p:nvGrpSpPr>
              <p:cNvPr id="1426" name="Group"/>
              <p:cNvGrpSpPr/>
              <p:nvPr/>
            </p:nvGrpSpPr>
            <p:grpSpPr>
              <a:xfrm>
                <a:off x="0" y="734382"/>
                <a:ext cx="1865440" cy="777469"/>
                <a:chOff x="0" y="0"/>
                <a:chExt cx="1865439" cy="777468"/>
              </a:xfrm>
            </p:grpSpPr>
            <p:sp>
              <p:nvSpPr>
                <p:cNvPr id="1424" name="bac…"/>
                <p:cNvSpPr/>
                <p:nvPr/>
              </p:nvSpPr>
              <p:spPr>
                <a:xfrm>
                  <a:off x="0"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bac</a:t>
                  </a:r>
                </a:p>
                <a:p>
                  <a:pPr>
                    <a:defRPr b="1" sz="2300">
                      <a:latin typeface="Courier New"/>
                      <a:ea typeface="Courier New"/>
                      <a:cs typeface="Courier New"/>
                      <a:sym typeface="Courier New"/>
                    </a:defRPr>
                  </a:pPr>
                  <a:r>
                    <a:t>d</a:t>
                  </a:r>
                </a:p>
              </p:txBody>
            </p:sp>
            <p:sp>
              <p:nvSpPr>
                <p:cNvPr id="1425" name="bad…"/>
                <p:cNvSpPr/>
                <p:nvPr/>
              </p:nvSpPr>
              <p:spPr>
                <a:xfrm>
                  <a:off x="989139" y="0"/>
                  <a:ext cx="876301" cy="774700"/>
                </a:xfrm>
                <a:prstGeom prst="roundRect">
                  <a:avLst>
                    <a:gd name="adj" fmla="val 18458"/>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bad</a:t>
                  </a:r>
                </a:p>
                <a:p>
                  <a:pPr>
                    <a:defRPr b="1" sz="2300">
                      <a:latin typeface="Courier New"/>
                      <a:ea typeface="Courier New"/>
                      <a:cs typeface="Courier New"/>
                      <a:sym typeface="Courier New"/>
                    </a:defRPr>
                  </a:pPr>
                  <a:r>
                    <a:t>c</a:t>
                  </a:r>
                </a:p>
              </p:txBody>
            </p:sp>
          </p:grpSp>
          <p:grpSp>
            <p:nvGrpSpPr>
              <p:cNvPr id="1429" name="Group"/>
              <p:cNvGrpSpPr/>
              <p:nvPr/>
            </p:nvGrpSpPr>
            <p:grpSpPr>
              <a:xfrm>
                <a:off x="1983730" y="734382"/>
                <a:ext cx="1859991" cy="777470"/>
                <a:chOff x="0" y="0"/>
                <a:chExt cx="1859989" cy="777468"/>
              </a:xfrm>
            </p:grpSpPr>
            <p:sp>
              <p:nvSpPr>
                <p:cNvPr id="1427" name="bca…"/>
                <p:cNvSpPr/>
                <p:nvPr/>
              </p:nvSpPr>
              <p:spPr>
                <a:xfrm>
                  <a:off x="0"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bca</a:t>
                  </a:r>
                </a:p>
                <a:p>
                  <a:pPr>
                    <a:defRPr b="1" sz="2300">
                      <a:latin typeface="Courier New"/>
                      <a:ea typeface="Courier New"/>
                      <a:cs typeface="Courier New"/>
                      <a:sym typeface="Courier New"/>
                    </a:defRPr>
                  </a:pPr>
                  <a:r>
                    <a:t>d</a:t>
                  </a:r>
                </a:p>
              </p:txBody>
            </p:sp>
            <p:sp>
              <p:nvSpPr>
                <p:cNvPr id="1428" name="bcd…"/>
                <p:cNvSpPr/>
                <p:nvPr/>
              </p:nvSpPr>
              <p:spPr>
                <a:xfrm>
                  <a:off x="989140"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bcd</a:t>
                  </a:r>
                </a:p>
                <a:p>
                  <a:pPr>
                    <a:defRPr b="1" sz="2300">
                      <a:latin typeface="Courier New"/>
                      <a:ea typeface="Courier New"/>
                      <a:cs typeface="Courier New"/>
                      <a:sym typeface="Courier New"/>
                    </a:defRPr>
                  </a:pPr>
                  <a:r>
                    <a:t>a</a:t>
                  </a:r>
                </a:p>
              </p:txBody>
            </p:sp>
          </p:grpSp>
          <p:grpSp>
            <p:nvGrpSpPr>
              <p:cNvPr id="1432" name="Group"/>
              <p:cNvGrpSpPr/>
              <p:nvPr/>
            </p:nvGrpSpPr>
            <p:grpSpPr>
              <a:xfrm>
                <a:off x="3967461" y="734382"/>
                <a:ext cx="1865441" cy="777469"/>
                <a:chOff x="0" y="0"/>
                <a:chExt cx="1865440" cy="777468"/>
              </a:xfrm>
            </p:grpSpPr>
            <p:sp>
              <p:nvSpPr>
                <p:cNvPr id="1430" name="bda…"/>
                <p:cNvSpPr/>
                <p:nvPr/>
              </p:nvSpPr>
              <p:spPr>
                <a:xfrm>
                  <a:off x="0"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bda</a:t>
                  </a:r>
                </a:p>
                <a:p>
                  <a:pPr>
                    <a:defRPr b="1" sz="2300">
                      <a:latin typeface="Courier New"/>
                      <a:ea typeface="Courier New"/>
                      <a:cs typeface="Courier New"/>
                      <a:sym typeface="Courier New"/>
                    </a:defRPr>
                  </a:pPr>
                  <a:r>
                    <a:t>c</a:t>
                  </a:r>
                </a:p>
              </p:txBody>
            </p:sp>
            <p:sp>
              <p:nvSpPr>
                <p:cNvPr id="1431" name="bdc…"/>
                <p:cNvSpPr/>
                <p:nvPr/>
              </p:nvSpPr>
              <p:spPr>
                <a:xfrm>
                  <a:off x="994591"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bdc</a:t>
                  </a:r>
                </a:p>
                <a:p>
                  <a:pPr>
                    <a:defRPr b="1" sz="2300">
                      <a:latin typeface="Courier New"/>
                      <a:ea typeface="Courier New"/>
                      <a:cs typeface="Courier New"/>
                      <a:sym typeface="Courier New"/>
                    </a:defRPr>
                  </a:pPr>
                  <a:r>
                    <a:t>a</a:t>
                  </a:r>
                </a:p>
              </p:txBody>
            </p:sp>
          </p:grpSp>
          <p:grpSp>
            <p:nvGrpSpPr>
              <p:cNvPr id="1435" name="Group"/>
              <p:cNvGrpSpPr/>
              <p:nvPr/>
            </p:nvGrpSpPr>
            <p:grpSpPr>
              <a:xfrm>
                <a:off x="6157634" y="734382"/>
                <a:ext cx="1865440" cy="777469"/>
                <a:chOff x="0" y="0"/>
                <a:chExt cx="1865438" cy="777468"/>
              </a:xfrm>
            </p:grpSpPr>
            <p:sp>
              <p:nvSpPr>
                <p:cNvPr id="1433" name="cab…"/>
                <p:cNvSpPr/>
                <p:nvPr/>
              </p:nvSpPr>
              <p:spPr>
                <a:xfrm>
                  <a:off x="0"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cab</a:t>
                  </a:r>
                </a:p>
                <a:p>
                  <a:pPr>
                    <a:defRPr b="1" sz="2300">
                      <a:latin typeface="Courier New"/>
                      <a:ea typeface="Courier New"/>
                      <a:cs typeface="Courier New"/>
                      <a:sym typeface="Courier New"/>
                    </a:defRPr>
                  </a:pPr>
                  <a:r>
                    <a:t>d</a:t>
                  </a:r>
                </a:p>
              </p:txBody>
            </p:sp>
            <p:sp>
              <p:nvSpPr>
                <p:cNvPr id="1434" name="cad…"/>
                <p:cNvSpPr/>
                <p:nvPr/>
              </p:nvSpPr>
              <p:spPr>
                <a:xfrm>
                  <a:off x="989138" y="0"/>
                  <a:ext cx="876301" cy="774700"/>
                </a:xfrm>
                <a:prstGeom prst="roundRect">
                  <a:avLst>
                    <a:gd name="adj" fmla="val 18458"/>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cad</a:t>
                  </a:r>
                </a:p>
                <a:p>
                  <a:pPr>
                    <a:defRPr b="1" sz="2300">
                      <a:latin typeface="Courier New"/>
                      <a:ea typeface="Courier New"/>
                      <a:cs typeface="Courier New"/>
                      <a:sym typeface="Courier New"/>
                    </a:defRPr>
                  </a:pPr>
                  <a:r>
                    <a:t>b</a:t>
                  </a:r>
                </a:p>
              </p:txBody>
            </p:sp>
          </p:grpSp>
          <p:grpSp>
            <p:nvGrpSpPr>
              <p:cNvPr id="1438" name="Group"/>
              <p:cNvGrpSpPr/>
              <p:nvPr/>
            </p:nvGrpSpPr>
            <p:grpSpPr>
              <a:xfrm>
                <a:off x="8141365" y="734382"/>
                <a:ext cx="1859989" cy="777470"/>
                <a:chOff x="0" y="0"/>
                <a:chExt cx="1859988" cy="777468"/>
              </a:xfrm>
            </p:grpSpPr>
            <p:sp>
              <p:nvSpPr>
                <p:cNvPr id="1436" name="cba…"/>
                <p:cNvSpPr/>
                <p:nvPr/>
              </p:nvSpPr>
              <p:spPr>
                <a:xfrm>
                  <a:off x="0"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cba</a:t>
                  </a:r>
                </a:p>
                <a:p>
                  <a:pPr>
                    <a:defRPr b="1" sz="2300">
                      <a:latin typeface="Courier New"/>
                      <a:ea typeface="Courier New"/>
                      <a:cs typeface="Courier New"/>
                      <a:sym typeface="Courier New"/>
                    </a:defRPr>
                  </a:pPr>
                  <a:r>
                    <a:t>d</a:t>
                  </a:r>
                </a:p>
              </p:txBody>
            </p:sp>
            <p:sp>
              <p:nvSpPr>
                <p:cNvPr id="1437" name="cbd…"/>
                <p:cNvSpPr/>
                <p:nvPr/>
              </p:nvSpPr>
              <p:spPr>
                <a:xfrm>
                  <a:off x="989139"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cbd</a:t>
                  </a:r>
                </a:p>
                <a:p>
                  <a:pPr>
                    <a:defRPr b="1" sz="2300">
                      <a:latin typeface="Courier New"/>
                      <a:ea typeface="Courier New"/>
                      <a:cs typeface="Courier New"/>
                      <a:sym typeface="Courier New"/>
                    </a:defRPr>
                  </a:pPr>
                  <a:r>
                    <a:t>a</a:t>
                  </a:r>
                </a:p>
              </p:txBody>
            </p:sp>
          </p:grpSp>
          <p:grpSp>
            <p:nvGrpSpPr>
              <p:cNvPr id="1441" name="Group"/>
              <p:cNvGrpSpPr/>
              <p:nvPr/>
            </p:nvGrpSpPr>
            <p:grpSpPr>
              <a:xfrm>
                <a:off x="10125095" y="734382"/>
                <a:ext cx="1865442" cy="777469"/>
                <a:chOff x="0" y="0"/>
                <a:chExt cx="1865440" cy="777468"/>
              </a:xfrm>
            </p:grpSpPr>
            <p:sp>
              <p:nvSpPr>
                <p:cNvPr id="1439" name="cda…"/>
                <p:cNvSpPr/>
                <p:nvPr/>
              </p:nvSpPr>
              <p:spPr>
                <a:xfrm>
                  <a:off x="0"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cda</a:t>
                  </a:r>
                </a:p>
                <a:p>
                  <a:pPr>
                    <a:defRPr b="1" sz="2300">
                      <a:latin typeface="Courier New"/>
                      <a:ea typeface="Courier New"/>
                      <a:cs typeface="Courier New"/>
                      <a:sym typeface="Courier New"/>
                    </a:defRPr>
                  </a:pPr>
                  <a:r>
                    <a:t>b</a:t>
                  </a:r>
                </a:p>
              </p:txBody>
            </p:sp>
            <p:sp>
              <p:nvSpPr>
                <p:cNvPr id="1440" name="cdb…"/>
                <p:cNvSpPr/>
                <p:nvPr/>
              </p:nvSpPr>
              <p:spPr>
                <a:xfrm>
                  <a:off x="994592"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cdb</a:t>
                  </a:r>
                </a:p>
                <a:p>
                  <a:pPr>
                    <a:defRPr b="1" sz="2300">
                      <a:latin typeface="Courier New"/>
                      <a:ea typeface="Courier New"/>
                      <a:cs typeface="Courier New"/>
                      <a:sym typeface="Courier New"/>
                    </a:defRPr>
                  </a:pPr>
                  <a:r>
                    <a:t>a</a:t>
                  </a:r>
                </a:p>
              </p:txBody>
            </p:sp>
          </p:grpSp>
          <p:grpSp>
            <p:nvGrpSpPr>
              <p:cNvPr id="1444" name="Group"/>
              <p:cNvGrpSpPr/>
              <p:nvPr/>
            </p:nvGrpSpPr>
            <p:grpSpPr>
              <a:xfrm>
                <a:off x="12315268" y="734382"/>
                <a:ext cx="1865441" cy="777469"/>
                <a:chOff x="0" y="0"/>
                <a:chExt cx="1865439" cy="777468"/>
              </a:xfrm>
            </p:grpSpPr>
            <p:sp>
              <p:nvSpPr>
                <p:cNvPr id="1442" name="dab…"/>
                <p:cNvSpPr/>
                <p:nvPr/>
              </p:nvSpPr>
              <p:spPr>
                <a:xfrm>
                  <a:off x="0"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dab</a:t>
                  </a:r>
                </a:p>
                <a:p>
                  <a:pPr>
                    <a:defRPr b="1" sz="2300">
                      <a:latin typeface="Courier New"/>
                      <a:ea typeface="Courier New"/>
                      <a:cs typeface="Courier New"/>
                      <a:sym typeface="Courier New"/>
                    </a:defRPr>
                  </a:pPr>
                  <a:r>
                    <a:t>c</a:t>
                  </a:r>
                </a:p>
              </p:txBody>
            </p:sp>
            <p:sp>
              <p:nvSpPr>
                <p:cNvPr id="1443" name="dac…"/>
                <p:cNvSpPr/>
                <p:nvPr/>
              </p:nvSpPr>
              <p:spPr>
                <a:xfrm>
                  <a:off x="989139" y="0"/>
                  <a:ext cx="876301" cy="774700"/>
                </a:xfrm>
                <a:prstGeom prst="roundRect">
                  <a:avLst>
                    <a:gd name="adj" fmla="val 18458"/>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dac</a:t>
                  </a:r>
                </a:p>
                <a:p>
                  <a:pPr>
                    <a:defRPr b="1" sz="2300">
                      <a:latin typeface="Courier New"/>
                      <a:ea typeface="Courier New"/>
                      <a:cs typeface="Courier New"/>
                      <a:sym typeface="Courier New"/>
                    </a:defRPr>
                  </a:pPr>
                  <a:r>
                    <a:t>b</a:t>
                  </a:r>
                </a:p>
              </p:txBody>
            </p:sp>
          </p:grpSp>
          <p:grpSp>
            <p:nvGrpSpPr>
              <p:cNvPr id="1447" name="Group"/>
              <p:cNvGrpSpPr/>
              <p:nvPr/>
            </p:nvGrpSpPr>
            <p:grpSpPr>
              <a:xfrm>
                <a:off x="14298998" y="734382"/>
                <a:ext cx="1859991" cy="777470"/>
                <a:chOff x="0" y="0"/>
                <a:chExt cx="1859990" cy="777468"/>
              </a:xfrm>
            </p:grpSpPr>
            <p:sp>
              <p:nvSpPr>
                <p:cNvPr id="1445" name="dba…"/>
                <p:cNvSpPr/>
                <p:nvPr/>
              </p:nvSpPr>
              <p:spPr>
                <a:xfrm>
                  <a:off x="0"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dba</a:t>
                  </a:r>
                </a:p>
                <a:p>
                  <a:pPr>
                    <a:defRPr b="1" sz="2300">
                      <a:latin typeface="Courier New"/>
                      <a:ea typeface="Courier New"/>
                      <a:cs typeface="Courier New"/>
                      <a:sym typeface="Courier New"/>
                    </a:defRPr>
                  </a:pPr>
                  <a:r>
                    <a:t>c</a:t>
                  </a:r>
                </a:p>
              </p:txBody>
            </p:sp>
            <p:sp>
              <p:nvSpPr>
                <p:cNvPr id="1446" name="dbc…"/>
                <p:cNvSpPr/>
                <p:nvPr/>
              </p:nvSpPr>
              <p:spPr>
                <a:xfrm>
                  <a:off x="989141"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dbc</a:t>
                  </a:r>
                </a:p>
                <a:p>
                  <a:pPr>
                    <a:defRPr b="1" sz="2300">
                      <a:latin typeface="Courier New"/>
                      <a:ea typeface="Courier New"/>
                      <a:cs typeface="Courier New"/>
                      <a:sym typeface="Courier New"/>
                    </a:defRPr>
                  </a:pPr>
                  <a:r>
                    <a:t>a</a:t>
                  </a:r>
                </a:p>
              </p:txBody>
            </p:sp>
          </p:grpSp>
          <p:grpSp>
            <p:nvGrpSpPr>
              <p:cNvPr id="1450" name="Group"/>
              <p:cNvGrpSpPr/>
              <p:nvPr/>
            </p:nvGrpSpPr>
            <p:grpSpPr>
              <a:xfrm>
                <a:off x="16282730" y="734382"/>
                <a:ext cx="1865440" cy="777469"/>
                <a:chOff x="0" y="0"/>
                <a:chExt cx="1865439" cy="777468"/>
              </a:xfrm>
            </p:grpSpPr>
            <p:sp>
              <p:nvSpPr>
                <p:cNvPr id="1448" name="dca…"/>
                <p:cNvSpPr/>
                <p:nvPr/>
              </p:nvSpPr>
              <p:spPr>
                <a:xfrm>
                  <a:off x="0" y="0"/>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dca</a:t>
                  </a:r>
                </a:p>
                <a:p>
                  <a:pPr>
                    <a:defRPr b="1" sz="2300">
                      <a:latin typeface="Courier New"/>
                      <a:ea typeface="Courier New"/>
                      <a:cs typeface="Courier New"/>
                      <a:sym typeface="Courier New"/>
                    </a:defRPr>
                  </a:pPr>
                  <a:r>
                    <a:t>b</a:t>
                  </a:r>
                </a:p>
              </p:txBody>
            </p:sp>
            <p:sp>
              <p:nvSpPr>
                <p:cNvPr id="1449" name="dcb…"/>
                <p:cNvSpPr/>
                <p:nvPr/>
              </p:nvSpPr>
              <p:spPr>
                <a:xfrm>
                  <a:off x="994590" y="0"/>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b="1" sz="2300">
                      <a:latin typeface="Courier New"/>
                      <a:ea typeface="Courier New"/>
                      <a:cs typeface="Courier New"/>
                      <a:sym typeface="Courier New"/>
                    </a:defRPr>
                  </a:pPr>
                  <a:r>
                    <a:t>dcb</a:t>
                  </a:r>
                </a:p>
                <a:p>
                  <a:pPr>
                    <a:defRPr b="1" sz="2300">
                      <a:latin typeface="Courier New"/>
                      <a:ea typeface="Courier New"/>
                      <a:cs typeface="Courier New"/>
                      <a:sym typeface="Courier New"/>
                    </a:defRPr>
                  </a:pPr>
                  <a:r>
                    <a:t>a</a:t>
                  </a:r>
                </a:p>
              </p:txBody>
            </p:sp>
          </p:grpSp>
          <p:sp>
            <p:nvSpPr>
              <p:cNvPr id="1451" name="Line"/>
              <p:cNvSpPr/>
              <p:nvPr/>
            </p:nvSpPr>
            <p:spPr>
              <a:xfrm flipV="1">
                <a:off x="380004" y="-1"/>
                <a:ext cx="527977"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52" name="Line"/>
              <p:cNvSpPr/>
              <p:nvPr/>
            </p:nvSpPr>
            <p:spPr>
              <a:xfrm flipH="1" flipV="1">
                <a:off x="907515"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53" name="Line"/>
              <p:cNvSpPr/>
              <p:nvPr/>
            </p:nvSpPr>
            <p:spPr>
              <a:xfrm flipV="1">
                <a:off x="2388707" y="-1"/>
                <a:ext cx="527977"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54" name="Line"/>
              <p:cNvSpPr/>
              <p:nvPr/>
            </p:nvSpPr>
            <p:spPr>
              <a:xfrm flipH="1" flipV="1">
                <a:off x="2916218"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55" name="Line"/>
              <p:cNvSpPr/>
              <p:nvPr/>
            </p:nvSpPr>
            <p:spPr>
              <a:xfrm flipV="1">
                <a:off x="4397410" y="-1"/>
                <a:ext cx="527977"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56" name="Line"/>
              <p:cNvSpPr/>
              <p:nvPr/>
            </p:nvSpPr>
            <p:spPr>
              <a:xfrm flipH="1" flipV="1">
                <a:off x="4924921" y="-1"/>
                <a:ext cx="527977"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57" name="Line"/>
              <p:cNvSpPr/>
              <p:nvPr/>
            </p:nvSpPr>
            <p:spPr>
              <a:xfrm flipV="1">
                <a:off x="6518657"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58" name="Line"/>
              <p:cNvSpPr/>
              <p:nvPr/>
            </p:nvSpPr>
            <p:spPr>
              <a:xfrm flipH="1" flipV="1">
                <a:off x="7046168"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59" name="Line"/>
              <p:cNvSpPr/>
              <p:nvPr/>
            </p:nvSpPr>
            <p:spPr>
              <a:xfrm flipV="1">
                <a:off x="8527360"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60" name="Line"/>
              <p:cNvSpPr/>
              <p:nvPr/>
            </p:nvSpPr>
            <p:spPr>
              <a:xfrm flipH="1" flipV="1">
                <a:off x="9054872"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61" name="Line"/>
              <p:cNvSpPr/>
              <p:nvPr/>
            </p:nvSpPr>
            <p:spPr>
              <a:xfrm flipV="1">
                <a:off x="10536062"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62" name="Line"/>
              <p:cNvSpPr/>
              <p:nvPr/>
            </p:nvSpPr>
            <p:spPr>
              <a:xfrm flipH="1" flipV="1">
                <a:off x="11063574"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63" name="Line"/>
              <p:cNvSpPr/>
              <p:nvPr/>
            </p:nvSpPr>
            <p:spPr>
              <a:xfrm flipV="1">
                <a:off x="12695271"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64" name="Line"/>
              <p:cNvSpPr/>
              <p:nvPr/>
            </p:nvSpPr>
            <p:spPr>
              <a:xfrm flipH="1" flipV="1">
                <a:off x="13222783"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65" name="Line"/>
              <p:cNvSpPr/>
              <p:nvPr/>
            </p:nvSpPr>
            <p:spPr>
              <a:xfrm flipV="1">
                <a:off x="14703975"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66" name="Line"/>
              <p:cNvSpPr/>
              <p:nvPr/>
            </p:nvSpPr>
            <p:spPr>
              <a:xfrm flipH="1" flipV="1">
                <a:off x="15231485"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67" name="Line"/>
              <p:cNvSpPr/>
              <p:nvPr/>
            </p:nvSpPr>
            <p:spPr>
              <a:xfrm flipV="1">
                <a:off x="16712677"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68" name="Line"/>
              <p:cNvSpPr/>
              <p:nvPr/>
            </p:nvSpPr>
            <p:spPr>
              <a:xfrm flipH="1" flipV="1">
                <a:off x="17240189" y="-1"/>
                <a:ext cx="527978" cy="779786"/>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grpSp>
        <p:nvGrpSpPr>
          <p:cNvPr id="1523" name="Group"/>
          <p:cNvGrpSpPr/>
          <p:nvPr/>
        </p:nvGrpSpPr>
        <p:grpSpPr>
          <a:xfrm>
            <a:off x="39098" y="7542993"/>
            <a:ext cx="24305804" cy="1503223"/>
            <a:chOff x="0" y="0"/>
            <a:chExt cx="24305802" cy="1503222"/>
          </a:xfrm>
        </p:grpSpPr>
        <p:sp>
          <p:nvSpPr>
            <p:cNvPr id="1471" name="abcd"/>
            <p:cNvSpPr/>
            <p:nvPr/>
          </p:nvSpPr>
          <p:spPr>
            <a:xfrm>
              <a:off x="0" y="725753"/>
              <a:ext cx="870849" cy="774701"/>
            </a:xfrm>
            <a:prstGeom prst="roundRect">
              <a:avLst>
                <a:gd name="adj" fmla="val 16530"/>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abcd</a:t>
              </a:r>
            </a:p>
          </p:txBody>
        </p:sp>
        <p:sp>
          <p:nvSpPr>
            <p:cNvPr id="1472" name="abdc"/>
            <p:cNvSpPr/>
            <p:nvPr/>
          </p:nvSpPr>
          <p:spPr>
            <a:xfrm>
              <a:off x="989139" y="725753"/>
              <a:ext cx="876301" cy="774701"/>
            </a:xfrm>
            <a:prstGeom prst="roundRect">
              <a:avLst>
                <a:gd name="adj" fmla="val 18458"/>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abdc</a:t>
              </a:r>
            </a:p>
          </p:txBody>
        </p:sp>
        <p:sp>
          <p:nvSpPr>
            <p:cNvPr id="1473" name="acbd"/>
            <p:cNvSpPr/>
            <p:nvPr/>
          </p:nvSpPr>
          <p:spPr>
            <a:xfrm>
              <a:off x="1983730" y="725753"/>
              <a:ext cx="870851" cy="77747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acbd</a:t>
              </a:r>
            </a:p>
          </p:txBody>
        </p:sp>
        <p:sp>
          <p:nvSpPr>
            <p:cNvPr id="1474" name="acdb"/>
            <p:cNvSpPr/>
            <p:nvPr/>
          </p:nvSpPr>
          <p:spPr>
            <a:xfrm>
              <a:off x="2972870"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acdb</a:t>
              </a:r>
            </a:p>
          </p:txBody>
        </p:sp>
        <p:sp>
          <p:nvSpPr>
            <p:cNvPr id="1475" name="adbc"/>
            <p:cNvSpPr/>
            <p:nvPr/>
          </p:nvSpPr>
          <p:spPr>
            <a:xfrm>
              <a:off x="3967461"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adbc</a:t>
              </a:r>
            </a:p>
          </p:txBody>
        </p:sp>
        <p:sp>
          <p:nvSpPr>
            <p:cNvPr id="1476" name="adcb"/>
            <p:cNvSpPr/>
            <p:nvPr/>
          </p:nvSpPr>
          <p:spPr>
            <a:xfrm>
              <a:off x="4962052"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adcb</a:t>
              </a:r>
            </a:p>
          </p:txBody>
        </p:sp>
        <p:sp>
          <p:nvSpPr>
            <p:cNvPr id="1477" name="bacd"/>
            <p:cNvSpPr/>
            <p:nvPr/>
          </p:nvSpPr>
          <p:spPr>
            <a:xfrm>
              <a:off x="6157633"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bacd</a:t>
              </a:r>
            </a:p>
          </p:txBody>
        </p:sp>
        <p:sp>
          <p:nvSpPr>
            <p:cNvPr id="1478" name="badc"/>
            <p:cNvSpPr/>
            <p:nvPr/>
          </p:nvSpPr>
          <p:spPr>
            <a:xfrm>
              <a:off x="7146773" y="725753"/>
              <a:ext cx="876301" cy="774701"/>
            </a:xfrm>
            <a:prstGeom prst="roundRect">
              <a:avLst>
                <a:gd name="adj" fmla="val 18458"/>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badc</a:t>
              </a:r>
            </a:p>
          </p:txBody>
        </p:sp>
        <p:sp>
          <p:nvSpPr>
            <p:cNvPr id="1479" name="bcad"/>
            <p:cNvSpPr/>
            <p:nvPr/>
          </p:nvSpPr>
          <p:spPr>
            <a:xfrm>
              <a:off x="8141364" y="725753"/>
              <a:ext cx="870850" cy="77747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bcad</a:t>
              </a:r>
            </a:p>
          </p:txBody>
        </p:sp>
        <p:sp>
          <p:nvSpPr>
            <p:cNvPr id="1480" name="bcda"/>
            <p:cNvSpPr/>
            <p:nvPr/>
          </p:nvSpPr>
          <p:spPr>
            <a:xfrm>
              <a:off x="9130504"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bcda</a:t>
              </a:r>
            </a:p>
          </p:txBody>
        </p:sp>
        <p:sp>
          <p:nvSpPr>
            <p:cNvPr id="1481" name="bdac"/>
            <p:cNvSpPr/>
            <p:nvPr/>
          </p:nvSpPr>
          <p:spPr>
            <a:xfrm>
              <a:off x="10125095"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bdac</a:t>
              </a:r>
            </a:p>
          </p:txBody>
        </p:sp>
        <p:sp>
          <p:nvSpPr>
            <p:cNvPr id="1482" name="bdca"/>
            <p:cNvSpPr/>
            <p:nvPr/>
          </p:nvSpPr>
          <p:spPr>
            <a:xfrm>
              <a:off x="11119686"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bdca</a:t>
              </a:r>
            </a:p>
          </p:txBody>
        </p:sp>
        <p:sp>
          <p:nvSpPr>
            <p:cNvPr id="1483" name="cabd"/>
            <p:cNvSpPr/>
            <p:nvPr/>
          </p:nvSpPr>
          <p:spPr>
            <a:xfrm>
              <a:off x="12315267"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cabd</a:t>
              </a:r>
            </a:p>
          </p:txBody>
        </p:sp>
        <p:sp>
          <p:nvSpPr>
            <p:cNvPr id="1484" name="cadb"/>
            <p:cNvSpPr/>
            <p:nvPr/>
          </p:nvSpPr>
          <p:spPr>
            <a:xfrm>
              <a:off x="13304406" y="725753"/>
              <a:ext cx="876301" cy="774701"/>
            </a:xfrm>
            <a:prstGeom prst="roundRect">
              <a:avLst>
                <a:gd name="adj" fmla="val 18458"/>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cadb</a:t>
              </a:r>
            </a:p>
          </p:txBody>
        </p:sp>
        <p:sp>
          <p:nvSpPr>
            <p:cNvPr id="1485" name="cbad"/>
            <p:cNvSpPr/>
            <p:nvPr/>
          </p:nvSpPr>
          <p:spPr>
            <a:xfrm>
              <a:off x="14298998" y="725753"/>
              <a:ext cx="870851" cy="77747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cbad</a:t>
              </a:r>
            </a:p>
          </p:txBody>
        </p:sp>
        <p:sp>
          <p:nvSpPr>
            <p:cNvPr id="1486" name="cbda"/>
            <p:cNvSpPr/>
            <p:nvPr/>
          </p:nvSpPr>
          <p:spPr>
            <a:xfrm>
              <a:off x="15288138"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cbda</a:t>
              </a:r>
            </a:p>
          </p:txBody>
        </p:sp>
        <p:sp>
          <p:nvSpPr>
            <p:cNvPr id="1487" name="cdab"/>
            <p:cNvSpPr/>
            <p:nvPr/>
          </p:nvSpPr>
          <p:spPr>
            <a:xfrm>
              <a:off x="16282728"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cdab</a:t>
              </a:r>
            </a:p>
          </p:txBody>
        </p:sp>
        <p:sp>
          <p:nvSpPr>
            <p:cNvPr id="1488" name="cdba"/>
            <p:cNvSpPr/>
            <p:nvPr/>
          </p:nvSpPr>
          <p:spPr>
            <a:xfrm>
              <a:off x="17277320"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cdba</a:t>
              </a:r>
            </a:p>
          </p:txBody>
        </p:sp>
        <p:sp>
          <p:nvSpPr>
            <p:cNvPr id="1489" name="dabc"/>
            <p:cNvSpPr/>
            <p:nvPr/>
          </p:nvSpPr>
          <p:spPr>
            <a:xfrm>
              <a:off x="18472901"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dabc</a:t>
              </a:r>
            </a:p>
          </p:txBody>
        </p:sp>
        <p:sp>
          <p:nvSpPr>
            <p:cNvPr id="1490" name="dacb"/>
            <p:cNvSpPr/>
            <p:nvPr/>
          </p:nvSpPr>
          <p:spPr>
            <a:xfrm>
              <a:off x="19462041" y="725753"/>
              <a:ext cx="876301" cy="774701"/>
            </a:xfrm>
            <a:prstGeom prst="roundRect">
              <a:avLst>
                <a:gd name="adj" fmla="val 18458"/>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dacb</a:t>
              </a:r>
            </a:p>
          </p:txBody>
        </p:sp>
        <p:sp>
          <p:nvSpPr>
            <p:cNvPr id="1491" name="dbac"/>
            <p:cNvSpPr/>
            <p:nvPr/>
          </p:nvSpPr>
          <p:spPr>
            <a:xfrm>
              <a:off x="20456631" y="725753"/>
              <a:ext cx="870851" cy="777470"/>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dbac</a:t>
              </a:r>
            </a:p>
          </p:txBody>
        </p:sp>
        <p:sp>
          <p:nvSpPr>
            <p:cNvPr id="1492" name="dbca"/>
            <p:cNvSpPr/>
            <p:nvPr/>
          </p:nvSpPr>
          <p:spPr>
            <a:xfrm>
              <a:off x="21445773"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dbca</a:t>
              </a:r>
            </a:p>
          </p:txBody>
        </p:sp>
        <p:sp>
          <p:nvSpPr>
            <p:cNvPr id="1493" name="dcab"/>
            <p:cNvSpPr/>
            <p:nvPr/>
          </p:nvSpPr>
          <p:spPr>
            <a:xfrm>
              <a:off x="22440363" y="725753"/>
              <a:ext cx="870850"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dcab</a:t>
              </a:r>
            </a:p>
          </p:txBody>
        </p:sp>
        <p:sp>
          <p:nvSpPr>
            <p:cNvPr id="1494" name="dcba"/>
            <p:cNvSpPr/>
            <p:nvPr/>
          </p:nvSpPr>
          <p:spPr>
            <a:xfrm>
              <a:off x="23434954" y="725753"/>
              <a:ext cx="870849" cy="777469"/>
            </a:xfrm>
            <a:prstGeom prst="roundRect">
              <a:avLst>
                <a:gd name="adj" fmla="val 16471"/>
              </a:avLst>
            </a:prstGeom>
            <a:solidFill>
              <a:srgbClr val="7F0325">
                <a:alpha val="25983"/>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1" sz="2200">
                  <a:latin typeface="Courier New"/>
                  <a:ea typeface="Courier New"/>
                  <a:cs typeface="Courier New"/>
                  <a:sym typeface="Courier New"/>
                </a:defRPr>
              </a:lvl1pPr>
            </a:lstStyle>
            <a:p>
              <a:pPr/>
              <a:r>
                <a:t>dcba</a:t>
              </a:r>
            </a:p>
          </p:txBody>
        </p:sp>
        <p:grpSp>
          <p:nvGrpSpPr>
            <p:cNvPr id="1501" name="Group"/>
            <p:cNvGrpSpPr/>
            <p:nvPr/>
          </p:nvGrpSpPr>
          <p:grpSpPr>
            <a:xfrm>
              <a:off x="6586438" y="-1"/>
              <a:ext cx="4956513" cy="777470"/>
              <a:chOff x="0" y="0"/>
              <a:chExt cx="4956511" cy="777468"/>
            </a:xfrm>
          </p:grpSpPr>
          <p:sp>
            <p:nvSpPr>
              <p:cNvPr id="1495" name="Line"/>
              <p:cNvSpPr/>
              <p:nvPr/>
            </p:nvSpPr>
            <p:spPr>
              <a:xfrm flipV="1">
                <a:off x="-1" y="-1"/>
                <a:ext cx="2"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96" name="Line"/>
              <p:cNvSpPr/>
              <p:nvPr/>
            </p:nvSpPr>
            <p:spPr>
              <a:xfrm flipV="1">
                <a:off x="991302"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97" name="Line"/>
              <p:cNvSpPr/>
              <p:nvPr/>
            </p:nvSpPr>
            <p:spPr>
              <a:xfrm flipV="1">
                <a:off x="1982604"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98" name="Line"/>
              <p:cNvSpPr/>
              <p:nvPr/>
            </p:nvSpPr>
            <p:spPr>
              <a:xfrm flipV="1">
                <a:off x="2973907"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499" name="Line"/>
              <p:cNvSpPr/>
              <p:nvPr/>
            </p:nvSpPr>
            <p:spPr>
              <a:xfrm flipV="1">
                <a:off x="3965209"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00" name="Line"/>
              <p:cNvSpPr/>
              <p:nvPr/>
            </p:nvSpPr>
            <p:spPr>
              <a:xfrm flipV="1">
                <a:off x="4956511"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1508" name="Group"/>
            <p:cNvGrpSpPr/>
            <p:nvPr/>
          </p:nvGrpSpPr>
          <p:grpSpPr>
            <a:xfrm>
              <a:off x="364544" y="-1"/>
              <a:ext cx="4956513" cy="777470"/>
              <a:chOff x="0" y="0"/>
              <a:chExt cx="4956511" cy="777468"/>
            </a:xfrm>
          </p:grpSpPr>
          <p:sp>
            <p:nvSpPr>
              <p:cNvPr id="1502" name="Line"/>
              <p:cNvSpPr/>
              <p:nvPr/>
            </p:nvSpPr>
            <p:spPr>
              <a:xfrm flipV="1">
                <a:off x="-1" y="-1"/>
                <a:ext cx="2"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03" name="Line"/>
              <p:cNvSpPr/>
              <p:nvPr/>
            </p:nvSpPr>
            <p:spPr>
              <a:xfrm flipV="1">
                <a:off x="991302"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04" name="Line"/>
              <p:cNvSpPr/>
              <p:nvPr/>
            </p:nvSpPr>
            <p:spPr>
              <a:xfrm flipV="1">
                <a:off x="1982604"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05" name="Line"/>
              <p:cNvSpPr/>
              <p:nvPr/>
            </p:nvSpPr>
            <p:spPr>
              <a:xfrm flipV="1">
                <a:off x="2973907"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06" name="Line"/>
              <p:cNvSpPr/>
              <p:nvPr/>
            </p:nvSpPr>
            <p:spPr>
              <a:xfrm flipV="1">
                <a:off x="3965209"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07" name="Line"/>
              <p:cNvSpPr/>
              <p:nvPr/>
            </p:nvSpPr>
            <p:spPr>
              <a:xfrm flipV="1">
                <a:off x="4956511"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1515" name="Group"/>
            <p:cNvGrpSpPr/>
            <p:nvPr/>
          </p:nvGrpSpPr>
          <p:grpSpPr>
            <a:xfrm>
              <a:off x="12717774" y="-1"/>
              <a:ext cx="4956513" cy="777470"/>
              <a:chOff x="0" y="0"/>
              <a:chExt cx="4956511" cy="777468"/>
            </a:xfrm>
          </p:grpSpPr>
          <p:sp>
            <p:nvSpPr>
              <p:cNvPr id="1509" name="Line"/>
              <p:cNvSpPr/>
              <p:nvPr/>
            </p:nvSpPr>
            <p:spPr>
              <a:xfrm flipV="1">
                <a:off x="-1" y="-1"/>
                <a:ext cx="2"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10" name="Line"/>
              <p:cNvSpPr/>
              <p:nvPr/>
            </p:nvSpPr>
            <p:spPr>
              <a:xfrm flipV="1">
                <a:off x="991302"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11" name="Line"/>
              <p:cNvSpPr/>
              <p:nvPr/>
            </p:nvSpPr>
            <p:spPr>
              <a:xfrm flipV="1">
                <a:off x="1982604"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12" name="Line"/>
              <p:cNvSpPr/>
              <p:nvPr/>
            </p:nvSpPr>
            <p:spPr>
              <a:xfrm flipV="1">
                <a:off x="2973907"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13" name="Line"/>
              <p:cNvSpPr/>
              <p:nvPr/>
            </p:nvSpPr>
            <p:spPr>
              <a:xfrm flipV="1">
                <a:off x="3965209"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14" name="Line"/>
              <p:cNvSpPr/>
              <p:nvPr/>
            </p:nvSpPr>
            <p:spPr>
              <a:xfrm flipV="1">
                <a:off x="4956511"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nvGrpSpPr>
            <p:cNvPr id="1522" name="Group"/>
            <p:cNvGrpSpPr/>
            <p:nvPr/>
          </p:nvGrpSpPr>
          <p:grpSpPr>
            <a:xfrm>
              <a:off x="18894389" y="-1"/>
              <a:ext cx="4956513" cy="777470"/>
              <a:chOff x="0" y="0"/>
              <a:chExt cx="4956511" cy="777468"/>
            </a:xfrm>
          </p:grpSpPr>
          <p:sp>
            <p:nvSpPr>
              <p:cNvPr id="1516" name="Line"/>
              <p:cNvSpPr/>
              <p:nvPr/>
            </p:nvSpPr>
            <p:spPr>
              <a:xfrm flipV="1">
                <a:off x="-1" y="-1"/>
                <a:ext cx="2"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17" name="Line"/>
              <p:cNvSpPr/>
              <p:nvPr/>
            </p:nvSpPr>
            <p:spPr>
              <a:xfrm flipV="1">
                <a:off x="991302"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18" name="Line"/>
              <p:cNvSpPr/>
              <p:nvPr/>
            </p:nvSpPr>
            <p:spPr>
              <a:xfrm flipV="1">
                <a:off x="1982604"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19" name="Line"/>
              <p:cNvSpPr/>
              <p:nvPr/>
            </p:nvSpPr>
            <p:spPr>
              <a:xfrm flipV="1">
                <a:off x="2973907"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20" name="Line"/>
              <p:cNvSpPr/>
              <p:nvPr/>
            </p:nvSpPr>
            <p:spPr>
              <a:xfrm flipV="1">
                <a:off x="3965209"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sp>
            <p:nvSpPr>
              <p:cNvPr id="1521" name="Line"/>
              <p:cNvSpPr/>
              <p:nvPr/>
            </p:nvSpPr>
            <p:spPr>
              <a:xfrm flipV="1">
                <a:off x="4956511" y="-1"/>
                <a:ext cx="1" cy="777470"/>
              </a:xfrm>
              <a:prstGeom prst="line">
                <a:avLst/>
              </a:prstGeom>
              <a:noFill/>
              <a:ln w="12700" cap="flat">
                <a:solidFill>
                  <a:srgbClr val="7F0325"/>
                </a:solidFill>
                <a:prstDash val="solid"/>
                <a:miter lim="400000"/>
              </a:ln>
              <a:effectLst/>
            </p:spPr>
            <p:txBody>
              <a:bodyPr wrap="square" lIns="50800" tIns="50800" rIns="50800" bIns="50800" numCol="1" anchor="ctr">
                <a:noAutofit/>
              </a:bodyPr>
              <a:lstStyle/>
              <a:p>
                <a:pPr/>
              </a:p>
            </p:txBody>
          </p:sp>
        </p:grpSp>
      </p:grpSp>
      <p:sp>
        <p:nvSpPr>
          <p:cNvPr id="1524" name="Exhaustive…"/>
          <p:cNvSpPr/>
          <p:nvPr/>
        </p:nvSpPr>
        <p:spPr>
          <a:xfrm>
            <a:off x="361441" y="10286297"/>
            <a:ext cx="14593571" cy="31311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635000" indent="-635000" algn="l">
              <a:buSzPct val="75000"/>
              <a:buFont typeface="Helvetica Neue"/>
              <a:buChar char="✓"/>
            </a:pPr>
            <a:r>
              <a:t>Exhaustive</a:t>
            </a:r>
          </a:p>
          <a:p>
            <a:pPr marL="635000" indent="-635000" algn="l">
              <a:buSzPct val="75000"/>
              <a:buFont typeface="Helvetica Neue"/>
              <a:buChar char="✓"/>
            </a:pPr>
            <a:r>
              <a:t>Works for any length string</a:t>
            </a:r>
          </a:p>
          <a:p>
            <a:pPr marL="635000" indent="-635000" algn="l">
              <a:buSzPct val="75000"/>
              <a:buFont typeface="Helvetica Neue"/>
              <a:buChar char="✓"/>
            </a:pPr>
            <a:r>
              <a:t>N! different results</a:t>
            </a:r>
          </a:p>
          <a:p>
            <a:pPr marL="635000" indent="-635000" algn="l">
              <a:buSzPct val="75000"/>
              <a:buFont typeface="Helvetica Neue"/>
              <a:buChar char="✓"/>
            </a:pPr>
            <a:r>
              <a:t>Can think of this as a "call tree" or a "decision tree"</a:t>
            </a:r>
          </a:p>
        </p:txBody>
      </p:sp>
      <p:sp>
        <p:nvSpPr>
          <p:cNvPr id="1525" name="This is a tree!"/>
          <p:cNvSpPr/>
          <p:nvPr/>
        </p:nvSpPr>
        <p:spPr>
          <a:xfrm>
            <a:off x="9587547" y="9767776"/>
            <a:ext cx="5208906" cy="11676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100"/>
            </a:lvl1pPr>
          </a:lstStyle>
          <a:p>
            <a:pPr/>
            <a:r>
              <a:t>This is a tree!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76"/>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37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1377"/>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137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5" fill="hold">
                                  <p:stCondLst>
                                    <p:cond delay="0"/>
                                  </p:stCondLst>
                                  <p:iterate type="el" backwards="0">
                                    <p:tmAbs val="0"/>
                                  </p:iterate>
                                  <p:childTnLst>
                                    <p:set>
                                      <p:cBhvr>
                                        <p:cTn id="20" fill="hold"/>
                                        <p:tgtEl>
                                          <p:spTgt spid="1378"/>
                                        </p:tgtEl>
                                        <p:attrNameLst>
                                          <p:attrName>style.visibility</p:attrName>
                                        </p:attrNameLst>
                                      </p:cBhvr>
                                      <p:to>
                                        <p:strVal val="visible"/>
                                      </p:to>
                                    </p:set>
                                  </p:childTnLst>
                                </p:cTn>
                              </p:par>
                            </p:childTnLst>
                          </p:cTn>
                        </p:par>
                        <p:par>
                          <p:cTn id="21" fill="hold">
                            <p:stCondLst>
                              <p:cond delay="0"/>
                            </p:stCondLst>
                            <p:childTnLst>
                              <p:par>
                                <p:cTn id="22" presetClass="entr" nodeType="afterEffect" presetSubtype="0" presetID="1" grpId="6" fill="hold">
                                  <p:stCondLst>
                                    <p:cond delay="0"/>
                                  </p:stCondLst>
                                  <p:iterate type="el" backwards="0">
                                    <p:tmAbs val="0"/>
                                  </p:iterate>
                                  <p:childTnLst>
                                    <p:set>
                                      <p:cBhvr>
                                        <p:cTn id="23" fill="hold"/>
                                        <p:tgtEl>
                                          <p:spTgt spid="137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Class="entr" nodeType="clickEffect" presetSubtype="0" presetID="1" grpId="7" fill="hold">
                                  <p:stCondLst>
                                    <p:cond delay="0"/>
                                  </p:stCondLst>
                                  <p:iterate type="el" backwards="0">
                                    <p:tmAbs val="0"/>
                                  </p:iterate>
                                  <p:childTnLst>
                                    <p:set>
                                      <p:cBhvr>
                                        <p:cTn id="27" fill="hold"/>
                                        <p:tgtEl>
                                          <p:spTgt spid="1379"/>
                                        </p:tgtEl>
                                        <p:attrNameLst>
                                          <p:attrName>style.visibility</p:attrName>
                                        </p:attrNameLst>
                                      </p:cBhvr>
                                      <p:to>
                                        <p:strVal val="visible"/>
                                      </p:to>
                                    </p:set>
                                  </p:childTnLst>
                                </p:cTn>
                              </p:par>
                            </p:childTnLst>
                          </p:cTn>
                        </p:par>
                        <p:par>
                          <p:cTn id="28" fill="hold">
                            <p:stCondLst>
                              <p:cond delay="0"/>
                            </p:stCondLst>
                            <p:childTnLst>
                              <p:par>
                                <p:cTn id="29" presetClass="entr" nodeType="afterEffect" presetSubtype="0" presetID="1" grpId="8" fill="hold">
                                  <p:stCondLst>
                                    <p:cond delay="0"/>
                                  </p:stCondLst>
                                  <p:iterate type="el" backwards="0">
                                    <p:tmAbs val="0"/>
                                  </p:iterate>
                                  <p:childTnLst>
                                    <p:set>
                                      <p:cBhvr>
                                        <p:cTn id="30" fill="hold"/>
                                        <p:tgtEl>
                                          <p:spTgt spid="137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9" fill="hold">
                                  <p:stCondLst>
                                    <p:cond delay="0"/>
                                  </p:stCondLst>
                                  <p:iterate type="el" backwards="0">
                                    <p:tmAbs val="0"/>
                                  </p:iterate>
                                  <p:childTnLst>
                                    <p:set>
                                      <p:cBhvr>
                                        <p:cTn id="34" fill="hold"/>
                                        <p:tgtEl>
                                          <p:spTgt spid="138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10" fill="hold">
                                  <p:stCondLst>
                                    <p:cond delay="0"/>
                                  </p:stCondLst>
                                  <p:iterate type="el" backwards="0">
                                    <p:tmAbs val="0"/>
                                  </p:iterate>
                                  <p:childTnLst>
                                    <p:set>
                                      <p:cBhvr>
                                        <p:cTn id="38" fill="hold"/>
                                        <p:tgtEl>
                                          <p:spTgt spid="139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0" presetID="1" grpId="11" fill="hold">
                                  <p:stCondLst>
                                    <p:cond delay="0"/>
                                  </p:stCondLst>
                                  <p:iterate type="el" backwards="0">
                                    <p:tmAbs val="0"/>
                                  </p:iterate>
                                  <p:childTnLst>
                                    <p:set>
                                      <p:cBhvr>
                                        <p:cTn id="42" fill="hold"/>
                                        <p:tgtEl>
                                          <p:spTgt spid="140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Class="entr" nodeType="clickEffect" presetSubtype="0" presetID="1" grpId="12" fill="hold">
                                  <p:stCondLst>
                                    <p:cond delay="0"/>
                                  </p:stCondLst>
                                  <p:iterate type="el" backwards="0">
                                    <p:tmAbs val="0"/>
                                  </p:iterate>
                                  <p:childTnLst>
                                    <p:set>
                                      <p:cBhvr>
                                        <p:cTn id="46" fill="hold"/>
                                        <p:tgtEl>
                                          <p:spTgt spid="140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Class="entr" nodeType="clickEffect" presetSubtype="0" presetID="1" grpId="13" fill="hold">
                                  <p:stCondLst>
                                    <p:cond delay="0"/>
                                  </p:stCondLst>
                                  <p:iterate type="el" backwards="0">
                                    <p:tmAbs val="0"/>
                                  </p:iterate>
                                  <p:childTnLst>
                                    <p:set>
                                      <p:cBhvr>
                                        <p:cTn id="50" fill="hold"/>
                                        <p:tgtEl>
                                          <p:spTgt spid="14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Class="entr" nodeType="clickEffect" presetSubtype="0" presetID="1" grpId="14" fill="hold">
                                  <p:stCondLst>
                                    <p:cond delay="0"/>
                                  </p:stCondLst>
                                  <p:iterate type="el" backwards="0">
                                    <p:tmAbs val="0"/>
                                  </p:iterate>
                                  <p:childTnLst>
                                    <p:set>
                                      <p:cBhvr>
                                        <p:cTn id="54" fill="hold"/>
                                        <p:tgtEl>
                                          <p:spTgt spid="147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Class="entr" nodeType="clickEffect" presetSubtype="0" presetID="1" grpId="15" fill="hold">
                                  <p:stCondLst>
                                    <p:cond delay="0"/>
                                  </p:stCondLst>
                                  <p:iterate type="el" backwards="0">
                                    <p:tmAbs val="0"/>
                                  </p:iterate>
                                  <p:childTnLst>
                                    <p:set>
                                      <p:cBhvr>
                                        <p:cTn id="58" fill="hold"/>
                                        <p:tgtEl>
                                          <p:spTgt spid="152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Class="entr" nodeType="clickEffect" presetSubtype="0" presetID="1" grpId="16" fill="hold">
                                  <p:stCondLst>
                                    <p:cond delay="0"/>
                                  </p:stCondLst>
                                  <p:iterate type="el" backwards="0">
                                    <p:tmAbs val="0"/>
                                  </p:iterate>
                                  <p:childTnLst>
                                    <p:set>
                                      <p:cBhvr>
                                        <p:cTn id="62" fill="hold"/>
                                        <p:tgtEl>
                                          <p:spTgt spid="152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Class="entr" nodeType="clickEffect" presetSubtype="0" presetID="1" grpId="17" fill="hold">
                                  <p:stCondLst>
                                    <p:cond delay="0"/>
                                  </p:stCondLst>
                                  <p:iterate type="el" backwards="0">
                                    <p:tmAbs val="0"/>
                                  </p:iterate>
                                  <p:childTnLst>
                                    <p:set>
                                      <p:cBhvr>
                                        <p:cTn id="66" fill="hold"/>
                                        <p:tgtEl>
                                          <p:spTgt spid="15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25" grpId="16"/>
      <p:bldP build="whole" bldLvl="1" animBg="1" rev="0" advAuto="0" spid="1393" grpId="10"/>
      <p:bldP build="whole" bldLvl="1" animBg="1" rev="0" advAuto="0" spid="1386" grpId="9"/>
      <p:bldP build="whole" bldLvl="1" animBg="1" rev="0" advAuto="0" spid="1524" grpId="17"/>
      <p:bldP build="whole" bldLvl="1" animBg="1" rev="0" advAuto="0" spid="1379" grpId="7"/>
      <p:bldP build="whole" bldLvl="1" animBg="1" rev="0" advAuto="0" spid="1376" grpId="1"/>
      <p:bldP build="whole" bldLvl="1" animBg="1" rev="0" advAuto="0" spid="1400" grpId="11"/>
      <p:bldP build="whole" bldLvl="1" animBg="1" rev="0" advAuto="0" spid="1373" grpId="4"/>
      <p:bldP build="whole" bldLvl="1" animBg="1" rev="0" advAuto="0" spid="1372" grpId="2"/>
      <p:bldP build="whole" bldLvl="1" animBg="1" rev="0" advAuto="0" spid="1377" grpId="3"/>
      <p:bldP build="whole" bldLvl="1" animBg="1" rev="0" advAuto="0" spid="1407" grpId="12"/>
      <p:bldP build="whole" bldLvl="1" animBg="1" rev="0" advAuto="0" spid="1470" grpId="14"/>
      <p:bldP build="whole" bldLvl="1" animBg="1" rev="0" advAuto="0" spid="1413" grpId="13"/>
      <p:bldP build="whole" bldLvl="1" animBg="1" rev="0" advAuto="0" spid="1375" grpId="8"/>
      <p:bldP build="whole" bldLvl="1" animBg="1" rev="0" advAuto="0" spid="1378" grpId="5"/>
      <p:bldP build="whole" bldLvl="1" animBg="1" rev="0" advAuto="0" spid="1374" grpId="6"/>
      <p:bldP build="whole" bldLvl="1" animBg="1" rev="0" advAuto="0" spid="1523" grpId="15"/>
    </p:bldLst>
  </p:timing>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27" name="Tree Framework — Helper fun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Tree Framework — Helper functions</a:t>
            </a:r>
          </a:p>
        </p:txBody>
      </p:sp>
      <p:sp>
        <p:nvSpPr>
          <p:cNvPr id="1528" name="Here is the algorithm again:"/>
          <p:cNvSpPr/>
          <p:nvPr/>
        </p:nvSpPr>
        <p:spPr>
          <a:xfrm>
            <a:off x="635064" y="1918795"/>
            <a:ext cx="8984824"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Here is the algorithm again:</a:t>
            </a:r>
          </a:p>
        </p:txBody>
      </p:sp>
      <p:grpSp>
        <p:nvGrpSpPr>
          <p:cNvPr id="1531" name="void permute(string soFar, string rest) {…"/>
          <p:cNvGrpSpPr/>
          <p:nvPr/>
        </p:nvGrpSpPr>
        <p:grpSpPr>
          <a:xfrm>
            <a:off x="1069849" y="2917277"/>
            <a:ext cx="17114424" cy="5080001"/>
            <a:chOff x="0" y="0"/>
            <a:chExt cx="17114423" cy="5080000"/>
          </a:xfrm>
        </p:grpSpPr>
        <p:sp>
          <p:nvSpPr>
            <p:cNvPr id="1530" name="void permute(string soFar, string rest) {…"/>
            <p:cNvSpPr/>
            <p:nvPr/>
          </p:nvSpPr>
          <p:spPr>
            <a:xfrm>
              <a:off x="38100" y="38100"/>
              <a:ext cx="17038224" cy="50038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342900" algn="l"/>
                </a:tabLst>
                <a:defRPr sz="3200">
                  <a:latin typeface="Menlo"/>
                  <a:ea typeface="Menlo"/>
                  <a:cs typeface="Menlo"/>
                  <a:sym typeface="Menlo"/>
                </a:defRPr>
              </a:pPr>
              <a:r>
                <a:rPr>
                  <a:solidFill>
                    <a:srgbClr val="0433FF"/>
                  </a:solidFill>
                </a:rPr>
                <a:t>void</a:t>
              </a:r>
              <a:r>
                <a:t> permute(string soFar, string rest) {</a:t>
              </a:r>
            </a:p>
            <a:p>
              <a:pPr algn="l" defTabSz="457200">
                <a:tabLst>
                  <a:tab pos="342900" algn="l"/>
                </a:tabLst>
                <a:defRPr sz="3200">
                  <a:latin typeface="Menlo"/>
                  <a:ea typeface="Menlo"/>
                  <a:cs typeface="Menlo"/>
                  <a:sym typeface="Menlo"/>
                </a:defRPr>
              </a:pPr>
              <a:r>
                <a:t>    </a:t>
              </a:r>
              <a:r>
                <a:rPr>
                  <a:solidFill>
                    <a:srgbClr val="0433FF"/>
                  </a:solidFill>
                </a:rPr>
                <a:t>if</a:t>
              </a:r>
              <a:r>
                <a:t> (rest == "") {</a:t>
              </a:r>
            </a:p>
            <a:p>
              <a:pPr algn="l" defTabSz="457200">
                <a:tabLst>
                  <a:tab pos="342900" algn="l"/>
                </a:tabLst>
                <a:defRPr sz="3200">
                  <a:latin typeface="Menlo"/>
                  <a:ea typeface="Menlo"/>
                  <a:cs typeface="Menlo"/>
                  <a:sym typeface="Menlo"/>
                </a:defRPr>
              </a:pPr>
              <a:r>
                <a:t>        cout &lt;&lt; soFar &lt;&lt; endl;</a:t>
              </a:r>
            </a:p>
            <a:p>
              <a:pPr algn="l" defTabSz="457200">
                <a:tabLst>
                  <a:tab pos="342900" algn="l"/>
                </a:tabLst>
                <a:defRPr sz="3200">
                  <a:latin typeface="Menlo"/>
                  <a:ea typeface="Menlo"/>
                  <a:cs typeface="Menlo"/>
                  <a:sym typeface="Menlo"/>
                </a:defRPr>
              </a:pPr>
              <a:r>
                <a:t>    } </a:t>
              </a:r>
              <a:r>
                <a:rPr>
                  <a:solidFill>
                    <a:srgbClr val="0433FF"/>
                  </a:solidFill>
                </a:rPr>
                <a:t>else</a:t>
              </a:r>
              <a:r>
                <a:t> {</a:t>
              </a:r>
            </a:p>
            <a:p>
              <a:pPr algn="l" defTabSz="457200">
                <a:tabLst>
                  <a:tab pos="342900" algn="l"/>
                </a:tabLst>
                <a:defRPr sz="3200">
                  <a:latin typeface="Menlo"/>
                  <a:ea typeface="Menlo"/>
                  <a:cs typeface="Menlo"/>
                  <a:sym typeface="Menlo"/>
                </a:defRPr>
              </a:pPr>
              <a:r>
                <a:t>        </a:t>
              </a:r>
              <a:r>
                <a:rPr>
                  <a:solidFill>
                    <a:srgbClr val="0433FF"/>
                  </a:solidFill>
                </a:rPr>
                <a:t>for</a:t>
              </a:r>
              <a:r>
                <a:t> (</a:t>
              </a:r>
              <a:r>
                <a:rPr>
                  <a:solidFill>
                    <a:srgbClr val="0433FF"/>
                  </a:solidFill>
                </a:rPr>
                <a:t>int</a:t>
              </a:r>
              <a:r>
                <a:t> i = 0; i &lt; rest.length(); i++) {</a:t>
              </a:r>
            </a:p>
            <a:p>
              <a:pPr algn="l" defTabSz="457200">
                <a:tabLst>
                  <a:tab pos="342900" algn="l"/>
                </a:tabLst>
                <a:defRPr sz="3200">
                  <a:latin typeface="Menlo"/>
                  <a:ea typeface="Menlo"/>
                  <a:cs typeface="Menlo"/>
                  <a:sym typeface="Menlo"/>
                </a:defRPr>
              </a:pPr>
              <a:r>
                <a:t>            string remaining = rest.substr(0, i) + rest.substr(i+1);</a:t>
              </a:r>
            </a:p>
            <a:p>
              <a:pPr algn="l" defTabSz="457200">
                <a:tabLst>
                  <a:tab pos="342900" algn="l"/>
                </a:tabLst>
                <a:defRPr sz="3200">
                  <a:latin typeface="Menlo"/>
                  <a:ea typeface="Menlo"/>
                  <a:cs typeface="Menlo"/>
                  <a:sym typeface="Menlo"/>
                </a:defRPr>
              </a:pPr>
              <a:r>
                <a:t>            permute(soFar + rest[i], remaining);</a:t>
              </a:r>
            </a:p>
            <a:p>
              <a:pPr algn="l" defTabSz="457200">
                <a:tabLst>
                  <a:tab pos="342900" algn="l"/>
                </a:tabLst>
                <a:defRPr sz="3200">
                  <a:latin typeface="Menlo"/>
                  <a:ea typeface="Menlo"/>
                  <a:cs typeface="Menlo"/>
                  <a:sym typeface="Menlo"/>
                </a:defRPr>
              </a:pPr>
              <a:r>
                <a:t>        }</a:t>
              </a:r>
            </a:p>
            <a:p>
              <a:pPr algn="l" defTabSz="457200">
                <a:tabLst>
                  <a:tab pos="342900" algn="l"/>
                </a:tabLst>
                <a:defRPr sz="3200">
                  <a:latin typeface="Menlo"/>
                  <a:ea typeface="Menlo"/>
                  <a:cs typeface="Menlo"/>
                  <a:sym typeface="Menlo"/>
                </a:defRPr>
              </a:pPr>
              <a:r>
                <a:t>    }</a:t>
              </a:r>
            </a:p>
            <a:p>
              <a:pPr algn="l" defTabSz="457200">
                <a:tabLst>
                  <a:tab pos="342900" algn="l"/>
                </a:tabLst>
                <a:defRPr sz="3200">
                  <a:latin typeface="Menlo"/>
                  <a:ea typeface="Menlo"/>
                  <a:cs typeface="Menlo"/>
                  <a:sym typeface="Menlo"/>
                </a:defRPr>
              </a:pPr>
              <a:r>
                <a:t>}</a:t>
              </a:r>
            </a:p>
          </p:txBody>
        </p:sp>
        <p:pic>
          <p:nvPicPr>
            <p:cNvPr id="1529" name="void permute(string soFar, string rest) {…" descr="void permute(string soFar, string rest) {…"/>
            <p:cNvPicPr>
              <a:picLocks noChangeAspect="0"/>
            </p:cNvPicPr>
            <p:nvPr/>
          </p:nvPicPr>
          <p:blipFill>
            <a:blip r:embed="rId2">
              <a:extLst/>
            </a:blip>
            <a:stretch>
              <a:fillRect/>
            </a:stretch>
          </p:blipFill>
          <p:spPr>
            <a:xfrm>
              <a:off x="0" y="0"/>
              <a:ext cx="17114424" cy="5080001"/>
            </a:xfrm>
            <a:prstGeom prst="rect">
              <a:avLst/>
            </a:prstGeom>
            <a:effectLst/>
          </p:spPr>
        </p:pic>
      </p:grpSp>
      <p:sp>
        <p:nvSpPr>
          <p:cNvPr id="1532" name="Some might argue that this isn't a particularly good function, because it requires the user to always start the algorithm with the empty string for the soFar parameter. It's ugly, and it exposes our internal parameter.…"/>
          <p:cNvSpPr/>
          <p:nvPr/>
        </p:nvSpPr>
        <p:spPr>
          <a:xfrm>
            <a:off x="1041263" y="8487234"/>
            <a:ext cx="22301474" cy="47456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t>Some might argue that this isn't a particularly good function, because it requires the user to always start the algorithm with the empty string for the </a:t>
            </a:r>
            <a:r>
              <a:rPr b="1">
                <a:latin typeface="Courier"/>
                <a:ea typeface="Courier"/>
                <a:cs typeface="Courier"/>
                <a:sym typeface="Courier"/>
              </a:rPr>
              <a:t>soFar</a:t>
            </a:r>
            <a:r>
              <a:t> parameter. It's ugly, and it exposes our internal parameter.</a:t>
            </a:r>
          </a:p>
          <a:p>
            <a:pPr marL="635000" indent="-635000" algn="l">
              <a:buSzPct val="75000"/>
              <a:buFont typeface="Helvetica Neue"/>
              <a:buChar char="•"/>
            </a:pPr>
            <a:r>
              <a:t>What we really want is a </a:t>
            </a:r>
            <a:r>
              <a:rPr b="1" sz="4800">
                <a:latin typeface="Courier New"/>
                <a:ea typeface="Courier New"/>
                <a:cs typeface="Courier New"/>
                <a:sym typeface="Courier New"/>
              </a:rPr>
              <a:t>permute(string s)</a:t>
            </a:r>
            <a:r>
              <a:t> function that is cleaner.</a:t>
            </a:r>
          </a:p>
          <a:p>
            <a:pPr marL="635000" indent="-635000" algn="l">
              <a:buSzPct val="75000"/>
              <a:buFont typeface="Helvetica Neue"/>
              <a:buChar char="•"/>
            </a:pPr>
            <a:r>
              <a:t>We can </a:t>
            </a:r>
            <a:r>
              <a:rPr i="1">
                <a:latin typeface="Helvetica Neue"/>
                <a:ea typeface="Helvetica Neue"/>
                <a:cs typeface="Helvetica Neue"/>
                <a:sym typeface="Helvetica Neue"/>
              </a:rPr>
              <a:t>overload </a:t>
            </a:r>
            <a:r>
              <a:t>the </a:t>
            </a:r>
            <a:r>
              <a:rPr b="1">
                <a:latin typeface="Courier"/>
                <a:ea typeface="Courier"/>
                <a:cs typeface="Courier"/>
                <a:sym typeface="Courier"/>
              </a:rPr>
              <a:t>permute()</a:t>
            </a:r>
            <a:r>
              <a:t> function with one parameter and have a cleaner permute function that calls the original one with two parameters.</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34" name="Tree Framework — Helper function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Tree Framework — Helper functions</a:t>
            </a:r>
          </a:p>
        </p:txBody>
      </p:sp>
      <p:sp>
        <p:nvSpPr>
          <p:cNvPr id="1535" name="The cleaner interface:"/>
          <p:cNvSpPr/>
          <p:nvPr/>
        </p:nvSpPr>
        <p:spPr>
          <a:xfrm>
            <a:off x="635064" y="1918795"/>
            <a:ext cx="8984824" cy="845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35000" indent="-635000" algn="l">
              <a:buSzPct val="75000"/>
              <a:buFont typeface="Helvetica Neue"/>
              <a:buChar char="•"/>
            </a:lvl1pPr>
          </a:lstStyle>
          <a:p>
            <a:pPr/>
            <a:r>
              <a:t>The cleaner interface:</a:t>
            </a:r>
          </a:p>
        </p:txBody>
      </p:sp>
      <p:grpSp>
        <p:nvGrpSpPr>
          <p:cNvPr id="1538" name="void permute(string soFar, string rest) {…"/>
          <p:cNvGrpSpPr/>
          <p:nvPr/>
        </p:nvGrpSpPr>
        <p:grpSpPr>
          <a:xfrm>
            <a:off x="1069849" y="2895421"/>
            <a:ext cx="17114424" cy="7010401"/>
            <a:chOff x="0" y="0"/>
            <a:chExt cx="17114423" cy="7010400"/>
          </a:xfrm>
        </p:grpSpPr>
        <p:sp>
          <p:nvSpPr>
            <p:cNvPr id="1537" name="void permute(string soFar, string rest) {…"/>
            <p:cNvSpPr/>
            <p:nvPr/>
          </p:nvSpPr>
          <p:spPr>
            <a:xfrm>
              <a:off x="38100" y="38100"/>
              <a:ext cx="17038224" cy="69342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l" defTabSz="457200">
                <a:tabLst>
                  <a:tab pos="342900" algn="l"/>
                </a:tabLst>
                <a:defRPr b="1" sz="3200">
                  <a:latin typeface="Menlo"/>
                  <a:ea typeface="Menlo"/>
                  <a:cs typeface="Menlo"/>
                  <a:sym typeface="Menlo"/>
                </a:defRPr>
              </a:pPr>
              <a:r>
                <a:rPr>
                  <a:solidFill>
                    <a:srgbClr val="0433FF"/>
                  </a:solidFill>
                </a:rPr>
                <a:t>void</a:t>
              </a:r>
              <a:r>
                <a:t> permute(string soFar, string rest) {</a:t>
              </a:r>
            </a:p>
            <a:p>
              <a:pPr algn="l" defTabSz="457200">
                <a:tabLst>
                  <a:tab pos="342900" algn="l"/>
                </a:tabLst>
                <a:defRPr sz="3200">
                  <a:latin typeface="Menlo"/>
                  <a:ea typeface="Menlo"/>
                  <a:cs typeface="Menlo"/>
                  <a:sym typeface="Menlo"/>
                </a:defRPr>
              </a:pPr>
              <a:r>
                <a:t>    </a:t>
              </a:r>
              <a:r>
                <a:rPr>
                  <a:solidFill>
                    <a:srgbClr val="0433FF"/>
                  </a:solidFill>
                </a:rPr>
                <a:t>if</a:t>
              </a:r>
              <a:r>
                <a:t> (rest == "") {</a:t>
              </a:r>
            </a:p>
            <a:p>
              <a:pPr algn="l" defTabSz="457200">
                <a:tabLst>
                  <a:tab pos="342900" algn="l"/>
                </a:tabLst>
                <a:defRPr sz="3200">
                  <a:latin typeface="Menlo"/>
                  <a:ea typeface="Menlo"/>
                  <a:cs typeface="Menlo"/>
                  <a:sym typeface="Menlo"/>
                </a:defRPr>
              </a:pPr>
              <a:r>
                <a:t>        cout &lt;&lt; soFar &lt;&lt; endl;</a:t>
              </a:r>
            </a:p>
            <a:p>
              <a:pPr algn="l" defTabSz="457200">
                <a:tabLst>
                  <a:tab pos="342900" algn="l"/>
                </a:tabLst>
                <a:defRPr sz="3200">
                  <a:latin typeface="Menlo"/>
                  <a:ea typeface="Menlo"/>
                  <a:cs typeface="Menlo"/>
                  <a:sym typeface="Menlo"/>
                </a:defRPr>
              </a:pPr>
              <a:r>
                <a:t>    } </a:t>
              </a:r>
              <a:r>
                <a:rPr>
                  <a:solidFill>
                    <a:srgbClr val="0433FF"/>
                  </a:solidFill>
                </a:rPr>
                <a:t>else</a:t>
              </a:r>
              <a:r>
                <a:t> {</a:t>
              </a:r>
            </a:p>
            <a:p>
              <a:pPr algn="l" defTabSz="457200">
                <a:tabLst>
                  <a:tab pos="342900" algn="l"/>
                </a:tabLst>
                <a:defRPr sz="3200">
                  <a:latin typeface="Menlo"/>
                  <a:ea typeface="Menlo"/>
                  <a:cs typeface="Menlo"/>
                  <a:sym typeface="Menlo"/>
                </a:defRPr>
              </a:pPr>
              <a:r>
                <a:t>        </a:t>
              </a:r>
              <a:r>
                <a:rPr>
                  <a:solidFill>
                    <a:srgbClr val="0433FF"/>
                  </a:solidFill>
                </a:rPr>
                <a:t>for</a:t>
              </a:r>
              <a:r>
                <a:t> (</a:t>
              </a:r>
              <a:r>
                <a:rPr>
                  <a:solidFill>
                    <a:srgbClr val="0433FF"/>
                  </a:solidFill>
                </a:rPr>
                <a:t>int</a:t>
              </a:r>
              <a:r>
                <a:t> i = 0; i &lt; rest.length(); i++) {</a:t>
              </a:r>
            </a:p>
            <a:p>
              <a:pPr algn="l" defTabSz="457200">
                <a:tabLst>
                  <a:tab pos="342900" algn="l"/>
                </a:tabLst>
                <a:defRPr sz="3200">
                  <a:latin typeface="Menlo"/>
                  <a:ea typeface="Menlo"/>
                  <a:cs typeface="Menlo"/>
                  <a:sym typeface="Menlo"/>
                </a:defRPr>
              </a:pPr>
              <a:r>
                <a:t>            string remaining = rest.substr(0, i) + rest.substr(i+1);</a:t>
              </a:r>
            </a:p>
            <a:p>
              <a:pPr algn="l" defTabSz="457200">
                <a:tabLst>
                  <a:tab pos="342900" algn="l"/>
                </a:tabLst>
                <a:defRPr b="1" sz="3200">
                  <a:latin typeface="Menlo"/>
                  <a:ea typeface="Menlo"/>
                  <a:cs typeface="Menlo"/>
                  <a:sym typeface="Menlo"/>
                </a:defRPr>
              </a:pPr>
              <a:r>
                <a:t>            permute(soFar + rest[i], remaining);</a:t>
              </a:r>
            </a:p>
            <a:p>
              <a:pPr algn="l" defTabSz="457200">
                <a:tabLst>
                  <a:tab pos="342900" algn="l"/>
                </a:tabLst>
                <a:defRPr sz="3200">
                  <a:latin typeface="Menlo"/>
                  <a:ea typeface="Menlo"/>
                  <a:cs typeface="Menlo"/>
                  <a:sym typeface="Menlo"/>
                </a:defRPr>
              </a:pPr>
              <a:r>
                <a:t>        }</a:t>
              </a:r>
            </a:p>
            <a:p>
              <a:pPr algn="l" defTabSz="457200">
                <a:tabLst>
                  <a:tab pos="342900" algn="l"/>
                </a:tabLst>
                <a:defRPr sz="3200">
                  <a:latin typeface="Menlo"/>
                  <a:ea typeface="Menlo"/>
                  <a:cs typeface="Menlo"/>
                  <a:sym typeface="Menlo"/>
                </a:defRPr>
              </a:pPr>
              <a:r>
                <a:t>    }</a:t>
              </a:r>
            </a:p>
            <a:p>
              <a:pPr algn="l" defTabSz="457200">
                <a:tabLst>
                  <a:tab pos="342900" algn="l"/>
                </a:tabLst>
                <a:defRPr sz="3200">
                  <a:latin typeface="Menlo"/>
                  <a:ea typeface="Menlo"/>
                  <a:cs typeface="Menlo"/>
                  <a:sym typeface="Menlo"/>
                </a:defRPr>
              </a:pPr>
              <a:r>
                <a:t>}</a:t>
              </a:r>
            </a:p>
            <a:p>
              <a:pPr algn="l" defTabSz="457200">
                <a:tabLst>
                  <a:tab pos="342900" algn="l"/>
                </a:tabLst>
                <a:defRPr sz="3200">
                  <a:latin typeface="Menlo"/>
                  <a:ea typeface="Menlo"/>
                  <a:cs typeface="Menlo"/>
                  <a:sym typeface="Menlo"/>
                </a:defRPr>
              </a:pPr>
            </a:p>
            <a:p>
              <a:pPr algn="l" defTabSz="457200">
                <a:tabLst>
                  <a:tab pos="342900" algn="l"/>
                </a:tabLst>
                <a:defRPr b="1" sz="3200">
                  <a:latin typeface="Menlo"/>
                  <a:ea typeface="Menlo"/>
                  <a:cs typeface="Menlo"/>
                  <a:sym typeface="Menlo"/>
                </a:defRPr>
              </a:pPr>
              <a:r>
                <a:rPr>
                  <a:solidFill>
                    <a:srgbClr val="0433FF"/>
                  </a:solidFill>
                </a:rPr>
                <a:t>void</a:t>
              </a:r>
              <a:r>
                <a:t> permute(string s) {</a:t>
              </a:r>
            </a:p>
            <a:p>
              <a:pPr algn="l" defTabSz="457200">
                <a:tabLst>
                  <a:tab pos="342900" algn="l"/>
                </a:tabLst>
                <a:defRPr b="1" sz="3200">
                  <a:latin typeface="Menlo"/>
                  <a:ea typeface="Menlo"/>
                  <a:cs typeface="Menlo"/>
                  <a:sym typeface="Menlo"/>
                </a:defRPr>
              </a:pPr>
              <a:r>
                <a:t>    permute(</a:t>
              </a:r>
              <a:r>
                <a:rPr>
                  <a:solidFill>
                    <a:srgbClr val="B4261A"/>
                  </a:solidFill>
                </a:rPr>
                <a:t>""</a:t>
              </a:r>
              <a:r>
                <a:t>, s);</a:t>
              </a:r>
            </a:p>
            <a:p>
              <a:pPr algn="l" defTabSz="457200">
                <a:tabLst>
                  <a:tab pos="342900" algn="l"/>
                </a:tabLst>
                <a:defRPr b="1" sz="3200">
                  <a:latin typeface="Menlo"/>
                  <a:ea typeface="Menlo"/>
                  <a:cs typeface="Menlo"/>
                  <a:sym typeface="Menlo"/>
                </a:defRPr>
              </a:pPr>
              <a:r>
                <a:t>}</a:t>
              </a:r>
            </a:p>
          </p:txBody>
        </p:sp>
        <p:pic>
          <p:nvPicPr>
            <p:cNvPr id="1536" name="void permute(string soFar, string rest) {…" descr="void permute(string soFar, string rest) {…"/>
            <p:cNvPicPr>
              <a:picLocks noChangeAspect="0"/>
            </p:cNvPicPr>
            <p:nvPr/>
          </p:nvPicPr>
          <p:blipFill>
            <a:blip r:embed="rId2">
              <a:extLst/>
            </a:blip>
            <a:stretch>
              <a:fillRect/>
            </a:stretch>
          </p:blipFill>
          <p:spPr>
            <a:xfrm>
              <a:off x="0" y="0"/>
              <a:ext cx="17114424" cy="7010401"/>
            </a:xfrm>
            <a:prstGeom prst="rect">
              <a:avLst/>
            </a:prstGeom>
            <a:effectLst/>
          </p:spPr>
        </p:pic>
      </p:grpSp>
      <p:sp>
        <p:nvSpPr>
          <p:cNvPr id="1539" name="Now, a user only has to call permute(&quot;tuvedo&quot;), which hides the helper recursion parameter."/>
          <p:cNvSpPr/>
          <p:nvPr/>
        </p:nvSpPr>
        <p:spPr>
          <a:xfrm>
            <a:off x="726815" y="10817791"/>
            <a:ext cx="22301474" cy="1628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35000" indent="-635000" algn="l">
              <a:buSzPct val="75000"/>
              <a:buFont typeface="Helvetica Neue"/>
              <a:buChar char="•"/>
            </a:pPr>
            <a:r>
              <a:t>Now, a user only has to call </a:t>
            </a:r>
            <a:r>
              <a:rPr b="1">
                <a:latin typeface="Courier"/>
                <a:ea typeface="Courier"/>
                <a:cs typeface="Courier"/>
                <a:sym typeface="Courier"/>
              </a:rPr>
              <a:t>permute("tuvedo")</a:t>
            </a:r>
            <a:r>
              <a:t>, which hides the helper recursion parameter.</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41" name="References and Advanced Reading"/>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References and Advanced Reading</a:t>
            </a:r>
          </a:p>
        </p:txBody>
      </p:sp>
      <p:sp>
        <p:nvSpPr>
          <p:cNvPr id="1542" name="References:…"/>
          <p:cNvSpPr/>
          <p:nvPr/>
        </p:nvSpPr>
        <p:spPr>
          <a:xfrm>
            <a:off x="640426" y="4161188"/>
            <a:ext cx="21424603" cy="70700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b="1" sz="4500">
                <a:latin typeface="Helvetica Neue"/>
                <a:ea typeface="Helvetica Neue"/>
                <a:cs typeface="Helvetica Neue"/>
                <a:sym typeface="Helvetica Neue"/>
              </a:defRPr>
            </a:pPr>
            <a:r>
              <a:t>References:</a:t>
            </a:r>
          </a:p>
          <a:p>
            <a:pPr lvl="1" marL="457200" indent="-228600" algn="l">
              <a:buSzPct val="100000"/>
              <a:buChar char="•"/>
              <a:defRPr sz="4500"/>
            </a:pPr>
            <a:r>
              <a:t> Understanding permutations: </a:t>
            </a:r>
            <a:r>
              <a:rPr u="sng">
                <a:hlinkClick r:id="rId2" invalidUrl="" action="" tgtFrame="" tooltip="" history="1" highlightClick="0" endSnd="0"/>
              </a:rPr>
              <a:t>http://stackoverflow.com/questions/7537791/understanding-recursion-to-generate-permutations</a:t>
            </a:r>
          </a:p>
          <a:p>
            <a:pPr lvl="1" marL="457200" indent="-228600" algn="l">
              <a:buSzPct val="100000"/>
              <a:buChar char="•"/>
              <a:defRPr sz="4500"/>
            </a:pPr>
            <a:r>
              <a:t> Maze algorithms: </a:t>
            </a:r>
            <a:r>
              <a:rPr u="sng">
                <a:hlinkClick r:id="rId3" invalidUrl="" action="" tgtFrame="" tooltip="" history="1" highlightClick="0" endSnd="0"/>
              </a:rPr>
              <a:t>https://en.wikipedia.org/wiki/Maze_solving_algorithm</a:t>
            </a:r>
            <a:r>
              <a:t> </a:t>
            </a:r>
          </a:p>
          <a:p>
            <a:pPr algn="l">
              <a:defRPr sz="4500"/>
            </a:pPr>
          </a:p>
          <a:p>
            <a:pPr marL="228600" indent="-228600" algn="l">
              <a:buSzPct val="100000"/>
              <a:buChar char="•"/>
              <a:defRPr b="1" sz="4500">
                <a:latin typeface="Helvetica Neue"/>
                <a:ea typeface="Helvetica Neue"/>
                <a:cs typeface="Helvetica Neue"/>
                <a:sym typeface="Helvetica Neue"/>
              </a:defRPr>
            </a:pPr>
            <a:r>
              <a:t>Advanced Reading:</a:t>
            </a:r>
          </a:p>
          <a:p>
            <a:pPr lvl="1" marL="457200" indent="-228600" algn="l">
              <a:buSzPct val="100000"/>
              <a:buChar char="•"/>
              <a:defRPr sz="4500"/>
            </a:pPr>
            <a:r>
              <a:t> Exhaustive recursive backtracking: </a:t>
            </a:r>
            <a:r>
              <a:rPr u="sng">
                <a:hlinkClick r:id="rId4" invalidUrl="" action="" tgtFrame="" tooltip="" history="1" highlightClick="0" endSnd="0"/>
              </a:rPr>
              <a:t>https://see.stanford.edu/materials/icspacs106b/h19-recbacktrackexamples.pdf</a:t>
            </a:r>
          </a:p>
          <a:p>
            <a:pPr lvl="1" marL="457200" indent="-228600" algn="l">
              <a:buSzPct val="100000"/>
              <a:buChar char="•"/>
              <a:defRPr sz="4500"/>
            </a:pPr>
            <a:r>
              <a:t> Backtracking: </a:t>
            </a:r>
            <a:r>
              <a:rPr u="sng">
                <a:hlinkClick r:id="rId5" invalidUrl="" action="" tgtFrame="" tooltip="" history="1" highlightClick="0" endSnd="0"/>
              </a:rPr>
              <a:t>https://en.wikipedia.org/wiki/Backtracking</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44" name="Extra Slides"/>
          <p:cNvSpPr/>
          <p:nvPr/>
        </p:nvSpPr>
        <p:spPr>
          <a:xfrm>
            <a:off x="-57114" y="-6901"/>
            <a:ext cx="24498227" cy="1524588"/>
          </a:xfrm>
          <a:prstGeom prst="rect">
            <a:avLst/>
          </a:prstGeom>
          <a:solidFill>
            <a:srgbClr val="7F0325"/>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7800">
                <a:solidFill>
                  <a:srgbClr val="FFFFFF"/>
                </a:solidFill>
              </a:defRPr>
            </a:lvl1pPr>
          </a:lstStyle>
          <a:p>
            <a:pPr/>
            <a:r>
              <a:t>Extra Slides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