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media1.mov" ContentType="video/unknown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7D9"/>
          </a:solidFill>
        </a:fill>
      </a:tcStyle>
    </a:wholeTbl>
    <a:band2H>
      <a:tcTxStyle b="def" i="def"/>
      <a:tcStyle>
        <a:tcBdr/>
        <a:fill>
          <a:solidFill>
            <a:srgbClr val="E9EC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DED8"/>
          </a:solidFill>
        </a:fill>
      </a:tcStyle>
    </a:wholeTbl>
    <a:band2H>
      <a:tcTxStyle b="def" i="def"/>
      <a:tcStyle>
        <a:tcBdr/>
        <a:fill>
          <a:solidFill>
            <a:srgbClr val="F2EF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2D6"/>
          </a:solidFill>
        </a:fill>
      </a:tcStyle>
    </a:wholeTbl>
    <a:band2H>
      <a:tcTxStyle b="def" i="def"/>
      <a:tcStyle>
        <a:tcBdr/>
        <a:fill>
          <a:solidFill>
            <a:srgbClr val="EAEA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6" name="Shape 13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1"/>
            <a:ext cx="22252676" cy="179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4" name="Title Text"/>
          <p:cNvSpPr txBox="1"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 txBox="1"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099"/>
            <a:ext cx="1" cy="200043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 txBox="1"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 txBox="1"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 txBox="1"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6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 txBox="1"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 txBox="1"/>
          <p:nvPr>
            <p:ph type="sldNum" sz="quarter" idx="2"/>
          </p:nvPr>
        </p:nvSpPr>
        <p:spPr>
          <a:xfrm>
            <a:off x="952500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799" y="2768599"/>
            <a:ext cx="9512614" cy="188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5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 txBox="1"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 txBox="1"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 txBox="1"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 txBox="1"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7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6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7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quarter" idx="14"/>
          </p:nvPr>
        </p:nvSpPr>
        <p:spPr>
          <a:xfrm>
            <a:off x="16014700" y="709205"/>
            <a:ext cx="7569200" cy="53467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 txBox="1"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Body Level One…"/>
          <p:cNvSpPr txBox="1"/>
          <p:nvPr>
            <p:ph type="body" sz="quarter" idx="1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/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092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1727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2362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2997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“Type a quote here.”"/>
          <p:cNvSpPr/>
          <p:nvPr>
            <p:ph type="body" sz="quarter" idx="13"/>
          </p:nvPr>
        </p:nvSpPr>
        <p:spPr>
          <a:xfrm>
            <a:off x="2387600" y="6061864"/>
            <a:ext cx="19621500" cy="944573"/>
          </a:xfrm>
          <a:prstGeom prst="rect">
            <a:avLst/>
          </a:prstGeom>
        </p:spPr>
        <p:txBody>
          <a:bodyPr anchor="ctr"/>
          <a:lstStyle/>
          <a:p>
            <a:pPr marL="0" indent="0" algn="ctr" defTabSz="647700">
              <a:spcBef>
                <a:spcPts val="3400"/>
              </a:spcBef>
              <a:buSzTx/>
              <a:buFontTx/>
              <a:buNone/>
              <a:defRPr sz="5600"/>
            </a:pPr>
          </a:p>
        </p:txBody>
      </p:sp>
      <p:pic>
        <p:nvPicPr>
          <p:cNvPr id="11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799" y="2768602"/>
            <a:ext cx="22252700" cy="178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3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23216223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bodyStyle>
    <p:otherStyle>
      <a:lvl1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eb.stanford.edu/class/cs106b/handouts/midterm.html" TargetMode="External"/><Relationship Id="rId3" Type="http://schemas.openxmlformats.org/officeDocument/2006/relationships/hyperlink" Target="http://web.stanford.edu/class/cs106b//lectures/10-RecursiveBacktracking2/code/handout.pdf" TargetMode="Externa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tif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tif"/><Relationship Id="rId3" Type="http://schemas.openxmlformats.org/officeDocument/2006/relationships/hyperlink" Target="http://wikipedia.org" TargetMode="Externa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tif"/><Relationship Id="rId3" Type="http://schemas.openxmlformats.org/officeDocument/2006/relationships/hyperlink" Target="http://wikipedia.org" TargetMode="Externa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tif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1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tif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tif"/><Relationship Id="rId3" Type="http://schemas.openxmlformats.org/officeDocument/2006/relationships/image" Target="../media/image7.tif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stackoverflow.com/questions/7537791/understanding-recursion-to-generate-permutations" TargetMode="External"/><Relationship Id="rId3" Type="http://schemas.openxmlformats.org/officeDocument/2006/relationships/hyperlink" Target="https://en.wikipedia.org/wiki/Maze_solving_algorithm" TargetMode="External"/><Relationship Id="rId4" Type="http://schemas.openxmlformats.org/officeDocument/2006/relationships/hyperlink" Target="https://see.stanford.edu/materials/icspacs106b/h19-recbacktrackexamples.pdf" TargetMode="External"/><Relationship Id="rId5" Type="http://schemas.openxmlformats.org/officeDocument/2006/relationships/hyperlink" Target="https://en.wikipedia.org/wiki/Backtracking" TargetMode="External"/></Relationships>
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Monday, April 24, 2017"/>
          <p:cNvSpPr txBox="1"/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pPr/>
            <a:r>
              <a:t>Wednesday, July 12, 2017</a:t>
            </a:r>
          </a:p>
        </p:txBody>
      </p:sp>
      <p:sp>
        <p:nvSpPr>
          <p:cNvPr id="139" name="Programming Abstractions…"/>
          <p:cNvSpPr txBox="1"/>
          <p:nvPr>
            <p:ph type="body" sz="half" idx="1"/>
          </p:nvPr>
        </p:nvSpPr>
        <p:spPr>
          <a:xfrm>
            <a:off x="1066800" y="7213600"/>
            <a:ext cx="11372420" cy="6209678"/>
          </a:xfrm>
          <a:prstGeom prst="rect">
            <a:avLst/>
          </a:prstGeom>
        </p:spPr>
        <p:txBody>
          <a:bodyPr/>
          <a:lstStyle/>
          <a:p>
            <a:pPr/>
            <a:r>
              <a:t>Programming Abstractions</a:t>
            </a:r>
          </a:p>
          <a:p>
            <a:pPr/>
            <a:r>
              <a:t>Summer 2017</a:t>
            </a:r>
          </a:p>
          <a:p>
            <a:pPr/>
            <a:r>
              <a:t>Stanford University </a:t>
            </a:r>
          </a:p>
          <a:p>
            <a:pPr/>
            <a:r>
              <a:t>Computer Science Department</a:t>
            </a:r>
          </a:p>
          <a:p>
            <a:pPr/>
          </a:p>
          <a:p>
            <a:pPr/>
            <a:r>
              <a:t>Lecturer: Chris Gregg</a:t>
            </a:r>
          </a:p>
          <a:p>
            <a:pPr/>
          </a:p>
          <a:p>
            <a:pPr algn="ctr"/>
            <a:r>
              <a:t>reading:</a:t>
            </a:r>
          </a:p>
          <a:p>
            <a:pPr algn="ctr"/>
            <a:r>
              <a:t>Programming Abstractions in C++, Chapter 8.2-8.3</a:t>
            </a:r>
          </a:p>
        </p:txBody>
      </p:sp>
      <p:sp>
        <p:nvSpPr>
          <p:cNvPr id="140" name="CS 106B…"/>
          <p:cNvSpPr txBox="1"/>
          <p:nvPr/>
        </p:nvSpPr>
        <p:spPr>
          <a:xfrm>
            <a:off x="1064070" y="181785"/>
            <a:ext cx="8860244" cy="4803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algn="l" defTabSz="354965">
              <a:defRPr sz="8200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354965">
              <a:defRPr sz="6400">
                <a:solidFill>
                  <a:srgbClr val="7F0325"/>
                </a:solidFill>
              </a:defRPr>
            </a:pPr>
            <a:r>
              <a:t>Lecture 10: Recursive Backtracking 2: Common Problem Types</a:t>
            </a:r>
          </a:p>
        </p:txBody>
      </p:sp>
      <p:pic>
        <p:nvPicPr>
          <p:cNvPr id="14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11554" y="2892000"/>
            <a:ext cx="12600156" cy="7906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Today's Topic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4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4" name="Today's Topics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Today's Topics</a:t>
              </a:r>
            </a:p>
          </p:txBody>
        </p:sp>
      </p:grpSp>
      <p:sp>
        <p:nvSpPr>
          <p:cNvPr id="146" name="Logistics:…"/>
          <p:cNvSpPr txBox="1"/>
          <p:nvPr/>
        </p:nvSpPr>
        <p:spPr>
          <a:xfrm>
            <a:off x="389730" y="1924182"/>
            <a:ext cx="22576613" cy="11513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01315" indent="-501315" algn="l">
              <a:buSzPct val="100000"/>
              <a:buChar char="•"/>
            </a:pPr>
            <a:r>
              <a:t>Logistics:</a:t>
            </a:r>
          </a:p>
          <a:p>
            <a:pPr lvl="1" marL="882315" indent="-501315" algn="l">
              <a:buSzPct val="100000"/>
              <a:buChar char="•"/>
            </a:pPr>
            <a:r>
              <a:t>Due date for Assignment 3 (Recursion): Tuesday, Noon</a:t>
            </a:r>
          </a:p>
          <a:p>
            <a:pPr lvl="1" marL="882315" indent="-501315" algn="l">
              <a:buSzPct val="100000"/>
              <a:buChar char="•"/>
            </a:pPr>
            <a:r>
              <a:t>Practice midterm materials: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http://web.stanford.edu/class/cs106b/handouts/midterm.html</a:t>
            </a:r>
            <a:r>
              <a:t> </a:t>
            </a:r>
          </a:p>
          <a:p>
            <a:pPr lvl="1" marL="882315" indent="-501315" algn="l">
              <a:buSzPct val="100000"/>
              <a:buChar char="•"/>
            </a:pPr>
            <a:r>
              <a:t>Midterm will be on laptops! You must let me and Jason know now if you don't have a workable laptop or need other accommodations.</a:t>
            </a:r>
          </a:p>
          <a:p>
            <a:pPr lvl="1" marL="882315" indent="-501315" algn="l">
              <a:buSzPct val="100000"/>
              <a:buChar char="•"/>
            </a:pPr>
            <a:r>
              <a:t>Today's handout: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http://web.stanford.edu/class/cs106b//lectures/10-RecursiveBacktracking2/code/handout.pdf</a:t>
            </a:r>
            <a:r>
              <a:t> </a:t>
            </a:r>
          </a:p>
          <a:p>
            <a:pPr algn="l"/>
          </a:p>
          <a:p>
            <a:pPr marL="501315" indent="-501315" algn="l">
              <a:buSzPct val="100000"/>
              <a:buChar char="•"/>
            </a:pPr>
            <a:r>
              <a:t>Common Problem Types for Recursive Backtracking</a:t>
            </a:r>
          </a:p>
          <a:p>
            <a:pPr lvl="1" marL="882315" indent="-501315" algn="l">
              <a:buSzPct val="100000"/>
              <a:buChar char="•"/>
            </a:pPr>
            <a:r>
              <a:t>Partitionable (determine whether a solution exists)</a:t>
            </a:r>
          </a:p>
          <a:p>
            <a:pPr lvl="1" marL="882315" indent="-501315" algn="l">
              <a:buSzPct val="100000"/>
              <a:buChar char="•"/>
            </a:pPr>
            <a:r>
              <a:t>Knapsack Problem (find the best solution)</a:t>
            </a:r>
          </a:p>
          <a:p>
            <a:pPr lvl="1" marL="882315" indent="-501315" algn="l">
              <a:buSzPct val="100000"/>
              <a:buChar char="•"/>
            </a:pPr>
            <a:r>
              <a:t>Maze Solving (find a solution)</a:t>
            </a:r>
          </a:p>
          <a:p>
            <a:pPr lvl="1" marL="882315" indent="-501315" algn="l">
              <a:buSzPct val="100000"/>
              <a:buChar char="•"/>
            </a:pPr>
            <a:r>
              <a:t>Clumsy Thumbsy (find all solutions)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Recursive Backtracking: Template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4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9" name="Recursive Backtracking: Template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Recursive Backtracking: Templates</a:t>
              </a:r>
            </a:p>
          </p:txBody>
        </p:sp>
      </p:grpSp>
      <p:sp>
        <p:nvSpPr>
          <p:cNvPr id="151" name="There are basically five different problems you might see that will require recursive backtracking:…"/>
          <p:cNvSpPr txBox="1"/>
          <p:nvPr/>
        </p:nvSpPr>
        <p:spPr>
          <a:xfrm>
            <a:off x="601705" y="2258822"/>
            <a:ext cx="23076422" cy="9825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8000"/>
            </a:pPr>
            <a:r>
              <a:t>There are basically five different problems you might see that will require recursive backtracking: </a:t>
            </a:r>
          </a:p>
          <a:p>
            <a:pPr algn="l">
              <a:defRPr sz="8000"/>
            </a:pPr>
          </a:p>
          <a:p>
            <a:pPr marL="635000" indent="-635000" algn="l">
              <a:buSzPct val="75000"/>
              <a:buFont typeface="Helvetica Neue"/>
              <a:buChar char="•"/>
              <a:defRPr sz="8000"/>
            </a:pPr>
            <a:r>
              <a:t>Determine whether a solution exists</a:t>
            </a:r>
          </a:p>
          <a:p>
            <a:pPr marL="635000" indent="-635000" algn="l">
              <a:buSzPct val="75000"/>
              <a:buFont typeface="Helvetica Neue"/>
              <a:buChar char="•"/>
              <a:defRPr sz="8000"/>
            </a:pPr>
            <a:r>
              <a:t>Find a solution</a:t>
            </a:r>
          </a:p>
          <a:p>
            <a:pPr marL="635000" indent="-635000" algn="l">
              <a:buSzPct val="75000"/>
              <a:buFont typeface="Helvetica Neue"/>
              <a:buChar char="•"/>
              <a:defRPr sz="8000"/>
            </a:pPr>
            <a:r>
              <a:t>Find the best solution</a:t>
            </a:r>
          </a:p>
          <a:p>
            <a:pPr marL="635000" indent="-635000" algn="l">
              <a:buSzPct val="75000"/>
              <a:buFont typeface="Helvetica Neue"/>
              <a:buChar char="•"/>
              <a:defRPr sz="8000"/>
            </a:pPr>
            <a:r>
              <a:t>Count the number of solutions</a:t>
            </a:r>
          </a:p>
          <a:p>
            <a:pPr marL="635000" indent="-635000" algn="l">
              <a:buSzPct val="75000"/>
              <a:buFont typeface="Helvetica Neue"/>
              <a:buChar char="•"/>
              <a:defRPr sz="8000"/>
            </a:pPr>
            <a:r>
              <a:t>Print/find all the solutions</a:t>
            </a:r>
          </a:p>
        </p:txBody>
      </p:sp>
      <p:pic>
        <p:nvPicPr>
          <p:cNvPr id="152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90" t="7771" r="7730" b="9205"/>
          <a:stretch>
            <a:fillRect/>
          </a:stretch>
        </p:blipFill>
        <p:spPr>
          <a:xfrm>
            <a:off x="20639727" y="253333"/>
            <a:ext cx="1006102" cy="1004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7" fill="norm" stroke="1" extrusionOk="0">
                <a:moveTo>
                  <a:pt x="15776" y="0"/>
                </a:moveTo>
                <a:cubicBezTo>
                  <a:pt x="12762" y="31"/>
                  <a:pt x="10444" y="2354"/>
                  <a:pt x="10690" y="5723"/>
                </a:cubicBezTo>
                <a:cubicBezTo>
                  <a:pt x="10725" y="6203"/>
                  <a:pt x="10731" y="6598"/>
                  <a:pt x="10665" y="6979"/>
                </a:cubicBezTo>
                <a:cubicBezTo>
                  <a:pt x="10682" y="7031"/>
                  <a:pt x="10698" y="7079"/>
                  <a:pt x="10716" y="7131"/>
                </a:cubicBezTo>
                <a:lnTo>
                  <a:pt x="10920" y="7738"/>
                </a:lnTo>
                <a:lnTo>
                  <a:pt x="10588" y="8067"/>
                </a:lnTo>
                <a:cubicBezTo>
                  <a:pt x="10584" y="8070"/>
                  <a:pt x="10576" y="8081"/>
                  <a:pt x="10571" y="8084"/>
                </a:cubicBezTo>
                <a:lnTo>
                  <a:pt x="9312" y="9323"/>
                </a:lnTo>
                <a:cubicBezTo>
                  <a:pt x="8517" y="10248"/>
                  <a:pt x="7299" y="11488"/>
                  <a:pt x="5426" y="13352"/>
                </a:cubicBezTo>
                <a:cubicBezTo>
                  <a:pt x="2441" y="16323"/>
                  <a:pt x="0" y="19023"/>
                  <a:pt x="0" y="19354"/>
                </a:cubicBezTo>
                <a:cubicBezTo>
                  <a:pt x="0" y="19684"/>
                  <a:pt x="317" y="20275"/>
                  <a:pt x="706" y="20660"/>
                </a:cubicBezTo>
                <a:cubicBezTo>
                  <a:pt x="1645" y="21591"/>
                  <a:pt x="2358" y="21540"/>
                  <a:pt x="3555" y="20466"/>
                </a:cubicBezTo>
                <a:cubicBezTo>
                  <a:pt x="3708" y="20329"/>
                  <a:pt x="3829" y="20227"/>
                  <a:pt x="3946" y="20137"/>
                </a:cubicBezTo>
                <a:cubicBezTo>
                  <a:pt x="4073" y="20020"/>
                  <a:pt x="4186" y="19918"/>
                  <a:pt x="4201" y="19918"/>
                </a:cubicBezTo>
                <a:cubicBezTo>
                  <a:pt x="4204" y="19918"/>
                  <a:pt x="4229" y="19940"/>
                  <a:pt x="4235" y="19944"/>
                </a:cubicBezTo>
                <a:cubicBezTo>
                  <a:pt x="4605" y="19762"/>
                  <a:pt x="4842" y="19932"/>
                  <a:pt x="5290" y="20466"/>
                </a:cubicBezTo>
                <a:cubicBezTo>
                  <a:pt x="5754" y="21021"/>
                  <a:pt x="6344" y="21309"/>
                  <a:pt x="6821" y="21326"/>
                </a:cubicBezTo>
                <a:cubicBezTo>
                  <a:pt x="7297" y="21344"/>
                  <a:pt x="7663" y="21088"/>
                  <a:pt x="7663" y="20550"/>
                </a:cubicBezTo>
                <a:cubicBezTo>
                  <a:pt x="7663" y="20494"/>
                  <a:pt x="7650" y="20436"/>
                  <a:pt x="7637" y="20373"/>
                </a:cubicBezTo>
                <a:cubicBezTo>
                  <a:pt x="7489" y="20175"/>
                  <a:pt x="7113" y="19763"/>
                  <a:pt x="6676" y="19328"/>
                </a:cubicBezTo>
                <a:lnTo>
                  <a:pt x="5707" y="18367"/>
                </a:lnTo>
                <a:lnTo>
                  <a:pt x="6319" y="17760"/>
                </a:lnTo>
                <a:lnTo>
                  <a:pt x="6923" y="17153"/>
                </a:lnTo>
                <a:lnTo>
                  <a:pt x="7093" y="17322"/>
                </a:lnTo>
                <a:cubicBezTo>
                  <a:pt x="7100" y="17328"/>
                  <a:pt x="7111" y="17331"/>
                  <a:pt x="7118" y="17339"/>
                </a:cubicBezTo>
                <a:cubicBezTo>
                  <a:pt x="7120" y="17341"/>
                  <a:pt x="7116" y="17344"/>
                  <a:pt x="7118" y="17347"/>
                </a:cubicBezTo>
                <a:lnTo>
                  <a:pt x="7288" y="17516"/>
                </a:lnTo>
                <a:cubicBezTo>
                  <a:pt x="7564" y="17615"/>
                  <a:pt x="7883" y="17820"/>
                  <a:pt x="8249" y="18148"/>
                </a:cubicBezTo>
                <a:cubicBezTo>
                  <a:pt x="9160" y="18965"/>
                  <a:pt x="9616" y="19061"/>
                  <a:pt x="10129" y="18553"/>
                </a:cubicBezTo>
                <a:cubicBezTo>
                  <a:pt x="10429" y="18255"/>
                  <a:pt x="10520" y="17973"/>
                  <a:pt x="10376" y="17609"/>
                </a:cubicBezTo>
                <a:cubicBezTo>
                  <a:pt x="10279" y="17477"/>
                  <a:pt x="9884" y="17058"/>
                  <a:pt x="9406" y="16580"/>
                </a:cubicBezTo>
                <a:lnTo>
                  <a:pt x="8692" y="15864"/>
                </a:lnTo>
                <a:cubicBezTo>
                  <a:pt x="8690" y="15863"/>
                  <a:pt x="8684" y="15856"/>
                  <a:pt x="8683" y="15855"/>
                </a:cubicBezTo>
                <a:lnTo>
                  <a:pt x="8462" y="15636"/>
                </a:lnTo>
                <a:lnTo>
                  <a:pt x="10180" y="13925"/>
                </a:lnTo>
                <a:cubicBezTo>
                  <a:pt x="10446" y="13646"/>
                  <a:pt x="10728" y="13363"/>
                  <a:pt x="11107" y="12981"/>
                </a:cubicBezTo>
                <a:cubicBezTo>
                  <a:pt x="11500" y="12584"/>
                  <a:pt x="11846" y="12251"/>
                  <a:pt x="12161" y="11970"/>
                </a:cubicBezTo>
                <a:lnTo>
                  <a:pt x="13675" y="10461"/>
                </a:lnTo>
                <a:lnTo>
                  <a:pt x="14152" y="10629"/>
                </a:lnTo>
                <a:cubicBezTo>
                  <a:pt x="14227" y="10656"/>
                  <a:pt x="14303" y="10682"/>
                  <a:pt x="14381" y="10705"/>
                </a:cubicBezTo>
                <a:cubicBezTo>
                  <a:pt x="14641" y="10669"/>
                  <a:pt x="14904" y="10664"/>
                  <a:pt x="15189" y="10705"/>
                </a:cubicBezTo>
                <a:cubicBezTo>
                  <a:pt x="19062" y="11264"/>
                  <a:pt x="21600" y="8077"/>
                  <a:pt x="21559" y="5032"/>
                </a:cubicBezTo>
                <a:cubicBezTo>
                  <a:pt x="21534" y="3205"/>
                  <a:pt x="20576" y="1429"/>
                  <a:pt x="18429" y="539"/>
                </a:cubicBezTo>
                <a:cubicBezTo>
                  <a:pt x="17516" y="161"/>
                  <a:pt x="16619" y="-9"/>
                  <a:pt x="15776" y="0"/>
                </a:cubicBezTo>
                <a:close/>
                <a:moveTo>
                  <a:pt x="16261" y="3068"/>
                </a:moveTo>
                <a:cubicBezTo>
                  <a:pt x="16833" y="3084"/>
                  <a:pt x="17258" y="3282"/>
                  <a:pt x="17689" y="3709"/>
                </a:cubicBezTo>
                <a:cubicBezTo>
                  <a:pt x="18030" y="4047"/>
                  <a:pt x="18370" y="4622"/>
                  <a:pt x="18293" y="4746"/>
                </a:cubicBezTo>
                <a:cubicBezTo>
                  <a:pt x="18273" y="4777"/>
                  <a:pt x="18281" y="4823"/>
                  <a:pt x="18319" y="4847"/>
                </a:cubicBezTo>
                <a:cubicBezTo>
                  <a:pt x="18357" y="4870"/>
                  <a:pt x="18395" y="5066"/>
                  <a:pt x="18395" y="5285"/>
                </a:cubicBezTo>
                <a:cubicBezTo>
                  <a:pt x="18395" y="5682"/>
                  <a:pt x="18272" y="6067"/>
                  <a:pt x="18064" y="6406"/>
                </a:cubicBezTo>
                <a:cubicBezTo>
                  <a:pt x="17975" y="6611"/>
                  <a:pt x="17857" y="6796"/>
                  <a:pt x="17706" y="6946"/>
                </a:cubicBezTo>
                <a:cubicBezTo>
                  <a:pt x="17167" y="7480"/>
                  <a:pt x="16476" y="7612"/>
                  <a:pt x="15827" y="7485"/>
                </a:cubicBezTo>
                <a:cubicBezTo>
                  <a:pt x="15458" y="7450"/>
                  <a:pt x="15200" y="7353"/>
                  <a:pt x="14874" y="7140"/>
                </a:cubicBezTo>
                <a:cubicBezTo>
                  <a:pt x="14568" y="6939"/>
                  <a:pt x="14327" y="6683"/>
                  <a:pt x="14160" y="6389"/>
                </a:cubicBezTo>
                <a:cubicBezTo>
                  <a:pt x="13894" y="5985"/>
                  <a:pt x="13772" y="5506"/>
                  <a:pt x="13888" y="5024"/>
                </a:cubicBezTo>
                <a:cubicBezTo>
                  <a:pt x="13945" y="4542"/>
                  <a:pt x="14160" y="4077"/>
                  <a:pt x="14543" y="3709"/>
                </a:cubicBezTo>
                <a:cubicBezTo>
                  <a:pt x="14977" y="3291"/>
                  <a:pt x="15399" y="3110"/>
                  <a:pt x="16006" y="3077"/>
                </a:cubicBezTo>
                <a:cubicBezTo>
                  <a:pt x="16094" y="3072"/>
                  <a:pt x="16180" y="3066"/>
                  <a:pt x="16261" y="3068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Partitionable: determine whether a solution exist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5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5" name="Partitionable: determine whether a solution exist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Partitionable: determine whether a solution exists</a:t>
              </a:r>
            </a:p>
          </p:txBody>
        </p:sp>
      </p:grpSp>
      <p:sp>
        <p:nvSpPr>
          <p:cNvPr id="157" name="Write a function named partionable that takes a vector of ints and returns true if it is possible to divide the ints into two groups such that each group has the same sum. For example, the Vector {1,1,2,3,5} can be split into {1,5} and {1,2,3}. However, the vector {1,4,5,6} can’t be split into two.…"/>
          <p:cNvSpPr txBox="1"/>
          <p:nvPr/>
        </p:nvSpPr>
        <p:spPr>
          <a:xfrm>
            <a:off x="1402082" y="2239303"/>
            <a:ext cx="21579836" cy="5489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t>Write a function named </a:t>
            </a:r>
            <a:r>
              <a:rPr b="1">
                <a:latin typeface="Menlo"/>
                <a:ea typeface="Menlo"/>
                <a:cs typeface="Menlo"/>
                <a:sym typeface="Menlo"/>
              </a:rPr>
              <a:t>partionable</a:t>
            </a:r>
            <a:r>
              <a:t> that takes a vector of </a:t>
            </a:r>
            <a:r>
              <a:rPr>
                <a:latin typeface="Menlo"/>
                <a:ea typeface="Menlo"/>
                <a:cs typeface="Menlo"/>
                <a:sym typeface="Menlo"/>
              </a:rPr>
              <a:t>int</a:t>
            </a:r>
            <a:r>
              <a:t>s and returns </a:t>
            </a:r>
            <a:r>
              <a:rPr>
                <a:latin typeface="Menlo"/>
                <a:ea typeface="Menlo"/>
                <a:cs typeface="Menlo"/>
                <a:sym typeface="Menlo"/>
              </a:rPr>
              <a:t>true</a:t>
            </a:r>
            <a:r>
              <a:t> if it is possible to divide the </a:t>
            </a:r>
            <a:r>
              <a:rPr>
                <a:latin typeface="Menlo"/>
                <a:ea typeface="Menlo"/>
                <a:cs typeface="Menlo"/>
                <a:sym typeface="Menlo"/>
              </a:rPr>
              <a:t>int</a:t>
            </a:r>
            <a:r>
              <a:t>s into two groups such that each group has the same sum. For example, the </a:t>
            </a:r>
            <a:r>
              <a:rPr>
                <a:latin typeface="Menlo"/>
                <a:ea typeface="Menlo"/>
                <a:cs typeface="Menlo"/>
                <a:sym typeface="Menlo"/>
              </a:rPr>
              <a:t>Vector {1,1,2,3,5}</a:t>
            </a:r>
            <a:r>
              <a:t> can be split into </a:t>
            </a:r>
            <a:r>
              <a:rPr>
                <a:latin typeface="Menlo"/>
                <a:ea typeface="Menlo"/>
                <a:cs typeface="Menlo"/>
                <a:sym typeface="Menlo"/>
              </a:rPr>
              <a:t>{1,5}</a:t>
            </a:r>
            <a:r>
              <a:t> and </a:t>
            </a:r>
            <a:r>
              <a:rPr>
                <a:latin typeface="Menlo"/>
                <a:ea typeface="Menlo"/>
                <a:cs typeface="Menlo"/>
                <a:sym typeface="Menlo"/>
              </a:rPr>
              <a:t>{1,2,3}</a:t>
            </a:r>
            <a:r>
              <a:t>. However, the </a:t>
            </a:r>
            <a:r>
              <a:rPr>
                <a:latin typeface="Menlo"/>
                <a:ea typeface="Menlo"/>
                <a:cs typeface="Menlo"/>
                <a:sym typeface="Menlo"/>
              </a:rPr>
              <a:t>vector {1,4,5,6}</a:t>
            </a:r>
            <a:r>
              <a:t> can’t be split into two.</a:t>
            </a:r>
          </a:p>
          <a:p>
            <a:pPr algn="l"/>
          </a:p>
          <a:p>
            <a:pPr algn="l">
              <a:defRPr>
                <a:latin typeface="Menlo"/>
                <a:ea typeface="Menlo"/>
                <a:cs typeface="Menlo"/>
                <a:sym typeface="Menlo"/>
              </a:defRPr>
            </a:pPr>
            <a:r>
              <a:t>bool partitionable(Vector&lt;int&gt;&amp; nums) { </a:t>
            </a:r>
            <a:r>
              <a:rPr>
                <a:latin typeface="Helvetica Neue Light"/>
                <a:ea typeface="Helvetica Neue Light"/>
                <a:cs typeface="Helvetica Neue Light"/>
                <a:sym typeface="Helvetica Neue Light"/>
              </a:rPr>
              <a:t>...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Partitionable: determine whether a solution exist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5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0" name="Partitionable: determine whether a solution exist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Partitionable: determine whether a solution exists</a:t>
              </a:r>
            </a:p>
          </p:txBody>
        </p:sp>
      </p:grpSp>
      <p:sp>
        <p:nvSpPr>
          <p:cNvPr id="162" name="bool partitionable(Vector&lt;int&gt;&amp; nums) { ...…"/>
          <p:cNvSpPr txBox="1"/>
          <p:nvPr/>
        </p:nvSpPr>
        <p:spPr>
          <a:xfrm>
            <a:off x="1402082" y="2255613"/>
            <a:ext cx="21579836" cy="5457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>
                <a:latin typeface="Menlo"/>
                <a:ea typeface="Menlo"/>
                <a:cs typeface="Menlo"/>
                <a:sym typeface="Menlo"/>
              </a:defRPr>
            </a:pPr>
            <a:r>
              <a:t>bool partitionable(Vector&lt;int&gt;&amp; nums) { </a:t>
            </a:r>
            <a:r>
              <a:rPr>
                <a:latin typeface="Helvetica Neue Light"/>
                <a:ea typeface="Helvetica Neue Light"/>
                <a:cs typeface="Helvetica Neue Light"/>
                <a:sym typeface="Helvetica Neue Light"/>
              </a:rPr>
              <a:t>...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algn="l"/>
          </a:p>
          <a:p>
            <a:pPr algn="l"/>
            <a:r>
              <a:t>This is our first example of recursive backtracking where we 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make a change and must restore some data before we can move on</a:t>
            </a:r>
            <a:r>
              <a:t>; otherwise, the solution degrades.</a:t>
            </a:r>
          </a:p>
          <a:p>
            <a:pPr algn="l"/>
          </a:p>
          <a:p>
            <a:pPr algn="l"/>
            <a:r>
              <a:t>Basic idea:</a:t>
            </a:r>
          </a:p>
        </p:txBody>
      </p:sp>
      <p:sp>
        <p:nvSpPr>
          <p:cNvPr id="163" name="Keep track of the two sums! Must use helper function.…"/>
          <p:cNvSpPr txBox="1"/>
          <p:nvPr/>
        </p:nvSpPr>
        <p:spPr>
          <a:xfrm>
            <a:off x="1402082" y="7883710"/>
            <a:ext cx="21579836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Keep track of the two sums! Must use helper function.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Keep removing values from the Vector until we have no more values left (base case)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Search each possible path</a:t>
            </a:r>
          </a:p>
        </p:txBody>
      </p:sp>
      <p:sp>
        <p:nvSpPr>
          <p:cNvPr id="164" name="bool partitionable(Vector&lt;int&gt;&amp; rest, int sum1, int sum2);"/>
          <p:cNvSpPr txBox="1"/>
          <p:nvPr/>
        </p:nvSpPr>
        <p:spPr>
          <a:xfrm>
            <a:off x="532197" y="11930207"/>
            <a:ext cx="22287831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bool partitionable(Vector&lt;int&gt;&amp; rest, int sum1, int sum2);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4" grpId="2"/>
      <p:bldP build="whole" bldLvl="1" animBg="1" rev="0" advAuto="0" spid="16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Partitionable: determine whether a solution exist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6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7" name="Partitionable: determine whether a solution exist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Partitionable: determine whether a solution exists</a:t>
              </a:r>
            </a:p>
          </p:txBody>
        </p:sp>
      </p:grpSp>
      <p:sp>
        <p:nvSpPr>
          <p:cNvPr id="169" name="bool partitionable(Vector&lt;int&gt;&amp; nums) {…"/>
          <p:cNvSpPr txBox="1"/>
          <p:nvPr/>
        </p:nvSpPr>
        <p:spPr>
          <a:xfrm>
            <a:off x="506263" y="1638374"/>
            <a:ext cx="23371474" cy="231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bool</a:t>
            </a:r>
            <a:r>
              <a:rPr>
                <a:solidFill>
                  <a:srgbClr val="000000"/>
                </a:solidFill>
              </a:rPr>
              <a:t> partitionable(Vector&lt;</a:t>
            </a:r>
            <a:r>
              <a:t>int</a:t>
            </a:r>
            <a:r>
              <a:rPr>
                <a:solidFill>
                  <a:srgbClr val="000000"/>
                </a:solidFill>
              </a:rPr>
              <a:t>&gt;&amp; nums)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partitionable(nums, 0, 0); </a:t>
            </a:r>
            <a:r>
              <a:rPr>
                <a:solidFill>
                  <a:srgbClr val="008F00"/>
                </a:solidFill>
              </a:rPr>
              <a:t>// no sums yet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70" name="bool partitionable(Vector&lt;int&gt;&amp; rest, int sum1, int sum2) {…"/>
          <p:cNvSpPr txBox="1"/>
          <p:nvPr/>
        </p:nvSpPr>
        <p:spPr>
          <a:xfrm>
            <a:off x="506263" y="4578534"/>
            <a:ext cx="23371474" cy="894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bool</a:t>
            </a:r>
            <a:r>
              <a:rPr>
                <a:solidFill>
                  <a:srgbClr val="000000"/>
                </a:solidFill>
              </a:rPr>
              <a:t> partitionable(Vector&lt;</a:t>
            </a:r>
            <a:r>
              <a:t>int</a:t>
            </a:r>
            <a:r>
              <a:rPr>
                <a:solidFill>
                  <a:srgbClr val="000000"/>
                </a:solidFill>
              </a:rPr>
              <a:t>&gt;&amp; rest,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sum1,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sum2)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pic>
        <p:nvPicPr>
          <p:cNvPr id="17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63203" y="5977005"/>
            <a:ext cx="6057594" cy="5331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Partitionable: determine whether a solution exist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7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4" name="Partitionable: determine whether a solution exist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Partitionable: determine whether a solution exists</a:t>
              </a:r>
            </a:p>
          </p:txBody>
        </p:sp>
      </p:grpSp>
      <p:sp>
        <p:nvSpPr>
          <p:cNvPr id="176" name="bool partitionable(Vector&lt;int&gt;&amp; nums) {…"/>
          <p:cNvSpPr txBox="1"/>
          <p:nvPr/>
        </p:nvSpPr>
        <p:spPr>
          <a:xfrm>
            <a:off x="506263" y="1638374"/>
            <a:ext cx="23371474" cy="231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bool</a:t>
            </a:r>
            <a:r>
              <a:rPr>
                <a:solidFill>
                  <a:srgbClr val="000000"/>
                </a:solidFill>
              </a:rPr>
              <a:t> partitionable(Vector&lt;</a:t>
            </a:r>
            <a:r>
              <a:t>int</a:t>
            </a:r>
            <a:r>
              <a:rPr>
                <a:solidFill>
                  <a:srgbClr val="000000"/>
                </a:solidFill>
              </a:rPr>
              <a:t>&gt;&amp; nums)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partitionable(nums, 0, 0); </a:t>
            </a:r>
            <a:r>
              <a:rPr>
                <a:solidFill>
                  <a:srgbClr val="008F00"/>
                </a:solidFill>
              </a:rPr>
              <a:t>// no sums yet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77" name="bool partitionable(Vector&lt;int&gt;&amp; rest, int sum1, int sum2) {…"/>
          <p:cNvSpPr txBox="1"/>
          <p:nvPr/>
        </p:nvSpPr>
        <p:spPr>
          <a:xfrm>
            <a:off x="506263" y="4578534"/>
            <a:ext cx="23371474" cy="894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bool</a:t>
            </a:r>
            <a:r>
              <a:rPr>
                <a:solidFill>
                  <a:srgbClr val="000000"/>
                </a:solidFill>
              </a:rPr>
              <a:t> partitionable(Vector&lt;</a:t>
            </a:r>
            <a:r>
              <a:t>int</a:t>
            </a:r>
            <a:r>
              <a:rPr>
                <a:solidFill>
                  <a:srgbClr val="000000"/>
                </a:solidFill>
              </a:rPr>
              <a:t>&gt;&amp; rest,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sum1,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sum2)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(rest.isEmpty())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sum1 == sum2;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 = rest[0];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rest.remove(0);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bool</a:t>
            </a:r>
            <a:r>
              <a:t> answer = partitionable(rest, sum1 + n, sum2)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           || partitionable(rest, sum1, sum2 + n);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rest.insert(0, n);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answer;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78" name="Rounded Rectangle"/>
          <p:cNvSpPr/>
          <p:nvPr/>
        </p:nvSpPr>
        <p:spPr>
          <a:xfrm>
            <a:off x="1995589" y="5358148"/>
            <a:ext cx="9591661" cy="1524590"/>
          </a:xfrm>
          <a:prstGeom prst="roundRect">
            <a:avLst>
              <a:gd name="adj" fmla="val 15000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9" name="Rounded Rectangle"/>
          <p:cNvSpPr/>
          <p:nvPr/>
        </p:nvSpPr>
        <p:spPr>
          <a:xfrm>
            <a:off x="3395842" y="7637329"/>
            <a:ext cx="19470676" cy="4486349"/>
          </a:xfrm>
          <a:prstGeom prst="roundRect">
            <a:avLst>
              <a:gd name="adj" fmla="val 9349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0" name="base case: note the return value"/>
          <p:cNvSpPr txBox="1"/>
          <p:nvPr/>
        </p:nvSpPr>
        <p:spPr>
          <a:xfrm>
            <a:off x="13903084" y="5697851"/>
            <a:ext cx="887793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7F0325"/>
                </a:solidFill>
              </a:defRPr>
            </a:lvl1pPr>
          </a:lstStyle>
          <a:p>
            <a:pPr/>
            <a:r>
              <a:t>base case: note the return value</a:t>
            </a:r>
          </a:p>
        </p:txBody>
      </p:sp>
      <p:sp>
        <p:nvSpPr>
          <p:cNvPr id="181" name="adjust rest (must restore!!!)"/>
          <p:cNvSpPr txBox="1"/>
          <p:nvPr/>
        </p:nvSpPr>
        <p:spPr>
          <a:xfrm>
            <a:off x="12074027" y="7890885"/>
            <a:ext cx="731266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7F0325"/>
                </a:solidFill>
              </a:defRPr>
            </a:lvl1pPr>
          </a:lstStyle>
          <a:p>
            <a:pPr/>
            <a:r>
              <a:t>adjust rest (must restore!!!)</a:t>
            </a:r>
          </a:p>
        </p:txBody>
      </p:sp>
      <p:sp>
        <p:nvSpPr>
          <p:cNvPr id="182" name="here is the restoration"/>
          <p:cNvSpPr txBox="1"/>
          <p:nvPr/>
        </p:nvSpPr>
        <p:spPr>
          <a:xfrm>
            <a:off x="12342111" y="10876698"/>
            <a:ext cx="600773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7F0325"/>
                </a:solidFill>
              </a:defRPr>
            </a:lvl1pPr>
          </a:lstStyle>
          <a:p>
            <a:pPr/>
            <a:r>
              <a:t>here is the restoration</a:t>
            </a:r>
          </a:p>
        </p:txBody>
      </p:sp>
      <p:sp>
        <p:nvSpPr>
          <p:cNvPr id="183" name="Line"/>
          <p:cNvSpPr/>
          <p:nvPr/>
        </p:nvSpPr>
        <p:spPr>
          <a:xfrm flipH="1">
            <a:off x="11690099" y="6194163"/>
            <a:ext cx="2118932" cy="17612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84" name="Line"/>
          <p:cNvSpPr/>
          <p:nvPr/>
        </p:nvSpPr>
        <p:spPr>
          <a:xfrm flipH="1">
            <a:off x="9895207" y="8405185"/>
            <a:ext cx="2118932" cy="17613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85" name="Line"/>
          <p:cNvSpPr/>
          <p:nvPr/>
        </p:nvSpPr>
        <p:spPr>
          <a:xfrm flipH="1" flipV="1">
            <a:off x="10622798" y="11033245"/>
            <a:ext cx="1623819" cy="206580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8" grpId="1"/>
      <p:bldP build="whole" bldLvl="1" animBg="1" rev="0" advAuto="0" spid="183" grpId="3"/>
      <p:bldP build="whole" bldLvl="1" animBg="1" rev="0" advAuto="0" spid="184" grpId="4"/>
      <p:bldP build="whole" bldLvl="1" animBg="1" rev="0" advAuto="0" spid="182" grpId="7"/>
      <p:bldP build="whole" bldLvl="1" animBg="1" rev="0" advAuto="0" spid="181" grpId="6"/>
      <p:bldP build="whole" bldLvl="1" animBg="1" rev="0" advAuto="0" spid="179" grpId="5"/>
      <p:bldP build="whole" bldLvl="1" animBg="1" rev="0" advAuto="0" spid="180" grpId="2"/>
      <p:bldP build="whole" bldLvl="1" animBg="1" rev="0" advAuto="0" spid="185" grpId="8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The Knapsack Problem: Find the best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8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8" name="The Knapsack Problem: Find the best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Find the best solution</a:t>
              </a:r>
            </a:p>
          </p:txBody>
        </p:sp>
      </p:grpSp>
      <p:sp>
        <p:nvSpPr>
          <p:cNvPr id="190" name="One famous problem in theoretical computer science is the so-called knapsack problem. Given a target weight and a set of objects in which each object has a value and a weight, determine a subset of objects such that the sum of their weights is less than or equal to the target weight and the sum of their values is maximized."/>
          <p:cNvSpPr txBox="1"/>
          <p:nvPr/>
        </p:nvSpPr>
        <p:spPr>
          <a:xfrm>
            <a:off x="688512" y="2646300"/>
            <a:ext cx="14231403" cy="8423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000"/>
            </a:pPr>
            <a:r>
              <a:t>One famous problem in theoretical computer science is the so-called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knapsack problem</a:t>
            </a:r>
            <a:r>
              <a:t>. Given a target weight and a set of objects in which each object has a value and a weight, determine a subset of objects such that the sum of their weights is less than or equal to the target weight and the sum of their values is maximized.</a:t>
            </a:r>
          </a:p>
        </p:txBody>
      </p:sp>
      <p:grpSp>
        <p:nvGrpSpPr>
          <p:cNvPr id="193" name="Group"/>
          <p:cNvGrpSpPr/>
          <p:nvPr/>
        </p:nvGrpSpPr>
        <p:grpSpPr>
          <a:xfrm>
            <a:off x="15868774" y="3502061"/>
            <a:ext cx="6730209" cy="6711878"/>
            <a:chOff x="0" y="0"/>
            <a:chExt cx="6730208" cy="6711876"/>
          </a:xfrm>
        </p:grpSpPr>
        <p:pic>
          <p:nvPicPr>
            <p:cNvPr id="191" name="pasted-image.tiff" descr="pasted-image.tif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-1"/>
              <a:ext cx="6730209" cy="58418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2" name="image courtesy of wikipedia.org"/>
            <p:cNvSpPr txBox="1"/>
            <p:nvPr/>
          </p:nvSpPr>
          <p:spPr>
            <a:xfrm>
              <a:off x="710677" y="6164128"/>
              <a:ext cx="5308855" cy="547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3000"/>
              </a:pPr>
              <a:r>
                <a:t>image courtesy of </a:t>
              </a:r>
              <a:r>
                <a:rPr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hlinkClick r:id="rId3" invalidUrl="" action="" tgtFrame="" tooltip="" history="1" highlightClick="0" endSnd="0"/>
                </a:rPr>
                <a:t>wikipedia.org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The Knapsack Problem: Find the best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9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6" name="The Knapsack Problem: Find the best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Find the best solution</a:t>
              </a:r>
            </a:p>
          </p:txBody>
        </p:sp>
      </p:grpSp>
      <p:sp>
        <p:nvSpPr>
          <p:cNvPr id="198" name="For this problem we will represent an object with the following struct:…"/>
          <p:cNvSpPr txBox="1"/>
          <p:nvPr/>
        </p:nvSpPr>
        <p:spPr>
          <a:xfrm>
            <a:off x="571082" y="2578120"/>
            <a:ext cx="23241836" cy="10143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For this problem we will represent an object with the following struct:</a:t>
            </a:r>
          </a:p>
          <a:p>
            <a:pPr algn="l"/>
          </a:p>
          <a:p>
            <a:pPr algn="l" defTabSz="457200">
              <a:tabLst>
                <a:tab pos="558800" algn="l"/>
              </a:tabLst>
              <a:defRPr sz="45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struct</a:t>
            </a:r>
            <a:r>
              <a:rPr>
                <a:solidFill>
                  <a:srgbClr val="000000"/>
                </a:solidFill>
              </a:rPr>
              <a:t> objectT {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weight; </a:t>
            </a:r>
            <a:r>
              <a:rPr>
                <a:solidFill>
                  <a:srgbClr val="008F00"/>
                </a:solidFill>
              </a:rPr>
              <a:t>//You may assume this is greater than or equal to 0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value;  </a:t>
            </a:r>
            <a:r>
              <a:rPr>
                <a:solidFill>
                  <a:srgbClr val="008F00"/>
                </a:solidFill>
              </a:rPr>
              <a:t>//You may assume this is greater than or equal to 0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};</a:t>
            </a:r>
          </a:p>
          <a:p>
            <a:pPr algn="l"/>
            <a:endParaRPr sz="4500">
              <a:latin typeface="Menlo"/>
              <a:ea typeface="Menlo"/>
              <a:cs typeface="Menlo"/>
              <a:sym typeface="Menlo"/>
            </a:endParaRPr>
          </a:p>
          <a:p>
            <a:pPr algn="l"/>
            <a:r>
              <a:t>Let's write the function:</a:t>
            </a:r>
          </a:p>
          <a:p>
            <a:pPr algn="l"/>
          </a:p>
          <a:p>
            <a:pPr algn="l" defTabSz="457200">
              <a:tabLst>
                <a:tab pos="558800" algn="l"/>
              </a:tabLst>
              <a:defRPr sz="45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targetWeight)</a:t>
            </a:r>
          </a:p>
          <a:p>
            <a:pPr algn="l"/>
            <a:endParaRPr sz="4500">
              <a:latin typeface="Menlo"/>
              <a:ea typeface="Menlo"/>
              <a:cs typeface="Menlo"/>
              <a:sym typeface="Menlo"/>
            </a:endParaRPr>
          </a:p>
          <a:p>
            <a:pPr algn="l"/>
            <a:r>
              <a:t>that considers all possible combinations of </a:t>
            </a:r>
            <a:r>
              <a:rPr>
                <a:latin typeface="Menlo"/>
                <a:ea typeface="Menlo"/>
                <a:cs typeface="Menlo"/>
                <a:sym typeface="Menlo"/>
              </a:rPr>
              <a:t>objectT</a:t>
            </a:r>
            <a:r>
              <a:t> from objects (such that the sum of their weights is less than or equal to targetWeight) and returns the maximum possible sum of object values.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The Knapsack Problem: Find the best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0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1" name="The Knapsack Problem: Find the best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Find the best solution</a:t>
              </a:r>
            </a:p>
          </p:txBody>
        </p:sp>
      </p:grpSp>
      <p:sp>
        <p:nvSpPr>
          <p:cNvPr id="203" name="int FillKnapsack(Vector&lt;objectT&gt; &amp;objects, int targetWeight)"/>
          <p:cNvSpPr txBox="1"/>
          <p:nvPr/>
        </p:nvSpPr>
        <p:spPr>
          <a:xfrm>
            <a:off x="571082" y="2578120"/>
            <a:ext cx="23241836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tabLst>
                <a:tab pos="558800" algn="l"/>
              </a:tabLst>
              <a:defRPr sz="45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targetWeight)</a:t>
            </a:r>
          </a:p>
        </p:txBody>
      </p:sp>
      <p:sp>
        <p:nvSpPr>
          <p:cNvPr id="204" name="Basic idea:…"/>
          <p:cNvSpPr txBox="1"/>
          <p:nvPr/>
        </p:nvSpPr>
        <p:spPr>
          <a:xfrm>
            <a:off x="581405" y="3905846"/>
            <a:ext cx="14929875" cy="773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5500"/>
            </a:pPr>
            <a:r>
              <a:t>Basic idea:</a:t>
            </a:r>
          </a:p>
          <a:p>
            <a:pPr marL="762000" indent="-762000" algn="l">
              <a:buSzPct val="75000"/>
              <a:buFont typeface="Helvetica Neue"/>
              <a:buChar char="•"/>
              <a:defRPr sz="5500"/>
            </a:pPr>
            <a:r>
              <a:t>Keep track of the weight and keep track of the best total value ("score").</a:t>
            </a:r>
          </a:p>
          <a:p>
            <a:pPr marL="762000" indent="-762000" algn="l">
              <a:buSzPct val="75000"/>
              <a:buFont typeface="Helvetica Neue"/>
              <a:buChar char="•"/>
              <a:defRPr sz="5500"/>
            </a:pPr>
            <a:r>
              <a:t>Loop over all items, adding value to the knapsack, and subtracting the weight of items from the total weight allowed.</a:t>
            </a:r>
          </a:p>
          <a:p>
            <a:pPr marL="762000" indent="-762000" algn="l">
              <a:buSzPct val="75000"/>
              <a:buFont typeface="Helvetica Neue"/>
              <a:buChar char="•"/>
              <a:defRPr sz="5500"/>
            </a:pPr>
            <a:r>
              <a:t>If the weight goes below zero, we have too many items.</a:t>
            </a:r>
          </a:p>
          <a:p>
            <a:pPr marL="762000" indent="-762000" algn="l">
              <a:buSzPct val="75000"/>
              <a:buFont typeface="Helvetica Neue"/>
              <a:buChar char="•"/>
              <a:defRPr sz="5500"/>
            </a:pPr>
            <a:r>
              <a:t>Must have a helper function!</a:t>
            </a:r>
          </a:p>
        </p:txBody>
      </p:sp>
      <p:grpSp>
        <p:nvGrpSpPr>
          <p:cNvPr id="207" name="Group"/>
          <p:cNvGrpSpPr/>
          <p:nvPr/>
        </p:nvGrpSpPr>
        <p:grpSpPr>
          <a:xfrm>
            <a:off x="15868774" y="3502061"/>
            <a:ext cx="6730209" cy="6711878"/>
            <a:chOff x="0" y="0"/>
            <a:chExt cx="6730208" cy="6711876"/>
          </a:xfrm>
        </p:grpSpPr>
        <p:pic>
          <p:nvPicPr>
            <p:cNvPr id="205" name="pasted-image.tiff" descr="pasted-image.tif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-1"/>
              <a:ext cx="6730209" cy="58418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6" name="image courtesy of wikipedia.org"/>
            <p:cNvSpPr txBox="1"/>
            <p:nvPr/>
          </p:nvSpPr>
          <p:spPr>
            <a:xfrm>
              <a:off x="710677" y="6164128"/>
              <a:ext cx="5308855" cy="547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3000"/>
              </a:pPr>
              <a:r>
                <a:t>image courtesy of </a:t>
              </a:r>
              <a:r>
                <a:rPr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hlinkClick r:id="rId3" invalidUrl="" action="" tgtFrame="" tooltip="" history="1" highlightClick="0" endSnd="0"/>
                </a:rPr>
                <a:t>wikipedia.org</a:t>
              </a:r>
            </a:p>
          </p:txBody>
        </p:sp>
      </p:grpSp>
      <p:sp>
        <p:nvSpPr>
          <p:cNvPr id="208" name="int FillKnapsack(Vector&lt;objectT&gt; &amp;objects, int weight, int bestScore);"/>
          <p:cNvSpPr txBox="1"/>
          <p:nvPr/>
        </p:nvSpPr>
        <p:spPr>
          <a:xfrm>
            <a:off x="-57890" y="12223712"/>
            <a:ext cx="22593673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2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 </a:t>
            </a:r>
            <a:r>
              <a:rPr>
                <a:solidFill>
                  <a:srgbClr val="000000"/>
                </a:solidFill>
              </a:rPr>
              <a:t>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weight,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bestScore);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The Knapsack Problem: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1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1" name="The Knapsack Problem: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Solution</a:t>
              </a:r>
            </a:p>
          </p:txBody>
        </p:sp>
      </p:grpSp>
      <p:sp>
        <p:nvSpPr>
          <p:cNvPr id="213" name="int FillKnapsack(Vector&lt;objectT&gt; &amp;objects, int targetWeight) {…"/>
          <p:cNvSpPr txBox="1"/>
          <p:nvPr/>
        </p:nvSpPr>
        <p:spPr>
          <a:xfrm>
            <a:off x="1117098" y="7644327"/>
            <a:ext cx="19382334" cy="185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targetWeight)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fillKnapsack(objects,targetWeight,0);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14" name="struct objectT {…"/>
          <p:cNvSpPr txBox="1"/>
          <p:nvPr/>
        </p:nvSpPr>
        <p:spPr>
          <a:xfrm>
            <a:off x="1157110" y="4229154"/>
            <a:ext cx="20911543" cy="243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struct</a:t>
            </a:r>
            <a:r>
              <a:rPr>
                <a:solidFill>
                  <a:srgbClr val="000000"/>
                </a:solidFill>
              </a:rPr>
              <a:t> objectT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weight; </a:t>
            </a:r>
            <a:r>
              <a:rPr>
                <a:solidFill>
                  <a:srgbClr val="008F00"/>
                </a:solidFill>
              </a:rPr>
              <a:t>//You may assume this is greater than or equal to 0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value;  </a:t>
            </a:r>
            <a:r>
              <a:rPr>
                <a:solidFill>
                  <a:srgbClr val="008F00"/>
                </a:solidFill>
              </a:rPr>
              <a:t>//You may assume this is greater than or equal to 0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};</a:t>
            </a:r>
          </a:p>
        </p:txBody>
      </p:sp>
      <p:sp>
        <p:nvSpPr>
          <p:cNvPr id="215" name="Setup struct and call to recursive function:"/>
          <p:cNvSpPr txBox="1"/>
          <p:nvPr/>
        </p:nvSpPr>
        <p:spPr>
          <a:xfrm>
            <a:off x="1328013" y="2143872"/>
            <a:ext cx="16202534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Setup struct and call to recursive function: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The Knapsack Problem: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1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8" name="The Knapsack Problem: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Solution</a:t>
              </a:r>
            </a:p>
          </p:txBody>
        </p:sp>
      </p:grpSp>
      <p:sp>
        <p:nvSpPr>
          <p:cNvPr id="220" name="int FillKnapsack(Vector&lt;objectT&gt; &amp;objects, int weight, int bestScore) {…"/>
          <p:cNvSpPr txBox="1"/>
          <p:nvPr/>
        </p:nvSpPr>
        <p:spPr>
          <a:xfrm>
            <a:off x="1124544" y="2201102"/>
            <a:ext cx="22134910" cy="1120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weight,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bestScore)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(weight &lt; 0)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 </a:t>
            </a:r>
            <a:r>
              <a:rPr>
                <a:solidFill>
                  <a:srgbClr val="008F00"/>
                </a:solidFill>
              </a:rPr>
              <a:t>// we tried too much weight!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localBestScore = 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obSize = objects.size();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0; i &lt; obSize; i++)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objectT originalObject = objects[i];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currValue = bestScore + originalObject.value;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currWeight = weight - originalObject.weight;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remove object for recursion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objects.remove(i);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currValue = fillKnapsack(objects,currWeight,currValue);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(localBestScore &lt; currValue)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localBestScore = currValue;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replace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objects.insert(i,originalObject);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localBestScore;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21" name="Rounded Rectangle"/>
          <p:cNvSpPr/>
          <p:nvPr/>
        </p:nvSpPr>
        <p:spPr>
          <a:xfrm>
            <a:off x="2235824" y="2787618"/>
            <a:ext cx="16876458" cy="718397"/>
          </a:xfrm>
          <a:prstGeom prst="roundRect">
            <a:avLst>
              <a:gd name="adj" fmla="val 2651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22" name="Rectangle"/>
          <p:cNvSpPr/>
          <p:nvPr/>
        </p:nvSpPr>
        <p:spPr>
          <a:xfrm>
            <a:off x="989210" y="3467100"/>
            <a:ext cx="20286069" cy="1010617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3" name="base case"/>
          <p:cNvSpPr txBox="1"/>
          <p:nvPr/>
        </p:nvSpPr>
        <p:spPr>
          <a:xfrm>
            <a:off x="14517881" y="3679028"/>
            <a:ext cx="291401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/>
            <a:r>
              <a:t>base case</a:t>
            </a:r>
          </a:p>
        </p:txBody>
      </p:sp>
      <p:sp>
        <p:nvSpPr>
          <p:cNvPr id="224" name="Line"/>
          <p:cNvSpPr/>
          <p:nvPr/>
        </p:nvSpPr>
        <p:spPr>
          <a:xfrm flipH="1" flipV="1">
            <a:off x="10185399" y="3225799"/>
            <a:ext cx="4283142" cy="850926"/>
          </a:xfrm>
          <a:prstGeom prst="line">
            <a:avLst/>
          </a:prstGeom>
          <a:ln w="88900">
            <a:solidFill>
              <a:srgbClr val="7F0325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The Knapsack Problem: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2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7" name="The Knapsack Problem: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Solution</a:t>
              </a:r>
            </a:p>
          </p:txBody>
        </p:sp>
      </p:grpSp>
      <p:sp>
        <p:nvSpPr>
          <p:cNvPr id="229" name="int FillKnapsack(Vector&lt;objectT&gt; &amp;objects, int weight, int bestScore) {…"/>
          <p:cNvSpPr txBox="1"/>
          <p:nvPr/>
        </p:nvSpPr>
        <p:spPr>
          <a:xfrm>
            <a:off x="1124544" y="2201102"/>
            <a:ext cx="22134910" cy="1120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weight,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bestScore)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(weight &lt; 0)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 </a:t>
            </a:r>
            <a:r>
              <a:rPr>
                <a:solidFill>
                  <a:srgbClr val="008F00"/>
                </a:solidFill>
              </a:rPr>
              <a:t>// we tried too much weight!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localBestScore = 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obSize = objects.size();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0; i &lt; obSize; i++)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objectT originalObject = objects[i];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currValue = bestScore + originalObject.value;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currWeight = weight - originalObject.weight;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remove object for recursion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objects.remove(i);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currValue = fillKnapsack(objects,currWeight,currValue);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(localBestScore &lt; currValue)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localBestScore = currValue;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replace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objects.insert(i,originalObject);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localBestScore;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30" name="Rounded Rectangle"/>
          <p:cNvSpPr/>
          <p:nvPr/>
        </p:nvSpPr>
        <p:spPr>
          <a:xfrm>
            <a:off x="2235824" y="3346417"/>
            <a:ext cx="9911301" cy="706491"/>
          </a:xfrm>
          <a:prstGeom prst="roundRect">
            <a:avLst>
              <a:gd name="adj" fmla="val 2651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31" name="Rectangle"/>
          <p:cNvSpPr/>
          <p:nvPr/>
        </p:nvSpPr>
        <p:spPr>
          <a:xfrm>
            <a:off x="989210" y="4053135"/>
            <a:ext cx="20286069" cy="952013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2" name="local variable to keep track of score"/>
          <p:cNvSpPr txBox="1"/>
          <p:nvPr/>
        </p:nvSpPr>
        <p:spPr>
          <a:xfrm>
            <a:off x="12679281" y="3399628"/>
            <a:ext cx="6542400" cy="160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/>
            <a:r>
              <a:t>local variable to keep track of score</a:t>
            </a:r>
          </a:p>
        </p:txBody>
      </p:sp>
      <p:sp>
        <p:nvSpPr>
          <p:cNvPr id="233" name="Line"/>
          <p:cNvSpPr/>
          <p:nvPr/>
        </p:nvSpPr>
        <p:spPr>
          <a:xfrm flipH="1" flipV="1">
            <a:off x="11855449" y="3732013"/>
            <a:ext cx="1139562" cy="300528"/>
          </a:xfrm>
          <a:prstGeom prst="line">
            <a:avLst/>
          </a:prstGeom>
          <a:ln w="88900">
            <a:solidFill>
              <a:srgbClr val="7F0325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The Knapsack Problem: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3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6" name="The Knapsack Problem: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Solution</a:t>
              </a:r>
            </a:p>
          </p:txBody>
        </p:sp>
      </p:grpSp>
      <p:sp>
        <p:nvSpPr>
          <p:cNvPr id="238" name="int FillKnapsack(Vector&lt;objectT&gt; &amp;objects, int weight, int bestScore) {…"/>
          <p:cNvSpPr txBox="1"/>
          <p:nvPr/>
        </p:nvSpPr>
        <p:spPr>
          <a:xfrm>
            <a:off x="1124544" y="2201102"/>
            <a:ext cx="22134910" cy="1120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weight,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bestScore)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(weight &lt; 0)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 </a:t>
            </a:r>
            <a:r>
              <a:rPr>
                <a:solidFill>
                  <a:srgbClr val="008F00"/>
                </a:solidFill>
              </a:rPr>
              <a:t>// we tried too much weight!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localBestScore = 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obSize = objects.size();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0; i &lt; obSize; i++)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objectT originalObject = objects[i];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currValue = bestScore + originalObject.value;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currWeight = weight - originalObject.weight;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remove object for recursion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objects.remove(i);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currValue = fillKnapsack(objects,currWeight,currValue);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(localBestScore &lt; currValue)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localBestScore = currValue;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replace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objects.insert(i,originalObject);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localBestScore;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39" name="Rounded Rectangle"/>
          <p:cNvSpPr/>
          <p:nvPr/>
        </p:nvSpPr>
        <p:spPr>
          <a:xfrm>
            <a:off x="2286624" y="4548685"/>
            <a:ext cx="16530118" cy="2369183"/>
          </a:xfrm>
          <a:prstGeom prst="roundRect">
            <a:avLst>
              <a:gd name="adj" fmla="val 13188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0" name="loop over all objects, updating the local value and weight"/>
          <p:cNvSpPr txBox="1"/>
          <p:nvPr/>
        </p:nvSpPr>
        <p:spPr>
          <a:xfrm>
            <a:off x="18074095" y="3587761"/>
            <a:ext cx="6354235" cy="2369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/>
            <a:r>
              <a:t>loop over all objects, updating the local value and weight</a:t>
            </a:r>
          </a:p>
        </p:txBody>
      </p:sp>
      <p:sp>
        <p:nvSpPr>
          <p:cNvPr id="241" name="Line"/>
          <p:cNvSpPr/>
          <p:nvPr/>
        </p:nvSpPr>
        <p:spPr>
          <a:xfrm flipH="1">
            <a:off x="16495181" y="4523209"/>
            <a:ext cx="1738380" cy="461873"/>
          </a:xfrm>
          <a:prstGeom prst="line">
            <a:avLst/>
          </a:prstGeom>
          <a:ln w="88900">
            <a:solidFill>
              <a:srgbClr val="7F0325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42" name="Rectangle"/>
          <p:cNvSpPr/>
          <p:nvPr/>
        </p:nvSpPr>
        <p:spPr>
          <a:xfrm>
            <a:off x="989210" y="6938119"/>
            <a:ext cx="20286069" cy="663515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The Knapsack Problem: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4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5" name="The Knapsack Problem: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Solution</a:t>
              </a:r>
            </a:p>
          </p:txBody>
        </p:sp>
      </p:grpSp>
      <p:sp>
        <p:nvSpPr>
          <p:cNvPr id="247" name="int FillKnapsack(Vector&lt;objectT&gt; &amp;objects, int weight, int bestScore) {…"/>
          <p:cNvSpPr txBox="1"/>
          <p:nvPr/>
        </p:nvSpPr>
        <p:spPr>
          <a:xfrm>
            <a:off x="1124544" y="2201102"/>
            <a:ext cx="22134910" cy="1120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weight,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bestScore)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(weight &lt; 0)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 </a:t>
            </a:r>
            <a:r>
              <a:rPr>
                <a:solidFill>
                  <a:srgbClr val="008F00"/>
                </a:solidFill>
              </a:rPr>
              <a:t>// we tried too much weight!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localBestScore = 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obSize = objects.size();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0; i &lt; obSize; i++)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objectT originalObject = objects[i];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currValue = bestScore + originalObject.value;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currWeight = weight - originalObject.weight;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remove object for recursion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objects.remove(i);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currValue = fillKnapsack(objects,currWeight,currValue);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(localBestScore &lt; currValue)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localBestScore = currValue;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replace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objects.insert(i,originalObject);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localBestScore;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48" name="Rectangle"/>
          <p:cNvSpPr/>
          <p:nvPr/>
        </p:nvSpPr>
        <p:spPr>
          <a:xfrm>
            <a:off x="989210" y="8157920"/>
            <a:ext cx="20286069" cy="228123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9" name="Rounded Rectangle"/>
          <p:cNvSpPr/>
          <p:nvPr/>
        </p:nvSpPr>
        <p:spPr>
          <a:xfrm>
            <a:off x="3370359" y="6885485"/>
            <a:ext cx="17147586" cy="4826103"/>
          </a:xfrm>
          <a:prstGeom prst="roundRect">
            <a:avLst>
              <a:gd name="adj" fmla="val 671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0" name="Rectangle"/>
          <p:cNvSpPr/>
          <p:nvPr/>
        </p:nvSpPr>
        <p:spPr>
          <a:xfrm>
            <a:off x="989210" y="8271619"/>
            <a:ext cx="20286069" cy="530165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1" name="remove the object we are looking at so we can recurse. Must remember to replace it!"/>
          <p:cNvSpPr txBox="1"/>
          <p:nvPr/>
        </p:nvSpPr>
        <p:spPr>
          <a:xfrm>
            <a:off x="16414629" y="8879429"/>
            <a:ext cx="6611078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defRPr>
                <a:solidFill>
                  <a:srgbClr val="0433FF"/>
                </a:solidFill>
              </a:defRPr>
            </a:pPr>
            <a:r>
              <a:t>remove the object we are looking at so we can recurse. </a:t>
            </a:r>
            <a:r>
              <a:rPr>
                <a:solidFill>
                  <a:srgbClr val="FFFFFF"/>
                </a:solidFill>
              </a:rPr>
              <a:t>Must remember to replace it!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The Knapsack Problem: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5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4" name="The Knapsack Problem: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Solution</a:t>
              </a:r>
            </a:p>
          </p:txBody>
        </p:sp>
      </p:grpSp>
      <p:sp>
        <p:nvSpPr>
          <p:cNvPr id="256" name="int FillKnapsack(Vector&lt;objectT&gt; &amp;objects, int weight, int bestScore) {…"/>
          <p:cNvSpPr txBox="1"/>
          <p:nvPr/>
        </p:nvSpPr>
        <p:spPr>
          <a:xfrm>
            <a:off x="1124544" y="2201102"/>
            <a:ext cx="22134910" cy="1120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weight,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bestScore)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(weight &lt; 0)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 </a:t>
            </a:r>
            <a:r>
              <a:rPr>
                <a:solidFill>
                  <a:srgbClr val="008F00"/>
                </a:solidFill>
              </a:rPr>
              <a:t>// we tried too much weight!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localBestScore = 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obSize = objects.size();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0; i &lt; obSize; i++)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objectT originalObject = objects[i];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currValue = bestScore + originalObject.value;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currWeight = weight - originalObject.weight;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remove object for recursion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objects.remove(i);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currValue = fillKnapsack(objects,currWeight,currValue);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(localBestScore &lt; currValue)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localBestScore = currValue;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replace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objects.insert(i,originalObject);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localBestScore;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57" name="Rectangle"/>
          <p:cNvSpPr/>
          <p:nvPr/>
        </p:nvSpPr>
        <p:spPr>
          <a:xfrm>
            <a:off x="989210" y="8157920"/>
            <a:ext cx="20286069" cy="228123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8" name="Rounded Rectangle"/>
          <p:cNvSpPr/>
          <p:nvPr/>
        </p:nvSpPr>
        <p:spPr>
          <a:xfrm>
            <a:off x="3370359" y="6885485"/>
            <a:ext cx="17147586" cy="4826103"/>
          </a:xfrm>
          <a:prstGeom prst="roundRect">
            <a:avLst>
              <a:gd name="adj" fmla="val 671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9" name="Rectangle"/>
          <p:cNvSpPr/>
          <p:nvPr/>
        </p:nvSpPr>
        <p:spPr>
          <a:xfrm>
            <a:off x="989210" y="11635134"/>
            <a:ext cx="20286069" cy="19381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60" name="remove the object we are looking at so we can recurse. Must remember to replace it!"/>
          <p:cNvSpPr txBox="1"/>
          <p:nvPr/>
        </p:nvSpPr>
        <p:spPr>
          <a:xfrm>
            <a:off x="16414629" y="8879429"/>
            <a:ext cx="6611078" cy="313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/>
            <a:r>
              <a:t>remove the object we are looking at so we can recurse. Must remember to replace it!</a:t>
            </a:r>
          </a:p>
        </p:txBody>
      </p:sp>
      <p:sp>
        <p:nvSpPr>
          <p:cNvPr id="261" name="Connection Line"/>
          <p:cNvSpPr/>
          <p:nvPr/>
        </p:nvSpPr>
        <p:spPr>
          <a:xfrm>
            <a:off x="7987108" y="11633992"/>
            <a:ext cx="13454462" cy="1300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72" fill="norm" stroke="1" extrusionOk="0">
                <a:moveTo>
                  <a:pt x="21600" y="4042"/>
                </a:moveTo>
                <a:cubicBezTo>
                  <a:pt x="14274" y="21600"/>
                  <a:pt x="7074" y="20253"/>
                  <a:pt x="0" y="0"/>
                </a:cubicBezTo>
              </a:path>
            </a:pathLst>
          </a:custGeom>
          <a:ln w="889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The Knapsack Problem: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6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64" name="The Knapsack Problem: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Solution</a:t>
              </a:r>
            </a:p>
          </p:txBody>
        </p:sp>
      </p:grpSp>
      <p:sp>
        <p:nvSpPr>
          <p:cNvPr id="266" name="int FillKnapsack(Vector&lt;objectT&gt; &amp;objects, int weight, int bestScore) {…"/>
          <p:cNvSpPr txBox="1"/>
          <p:nvPr/>
        </p:nvSpPr>
        <p:spPr>
          <a:xfrm>
            <a:off x="1124544" y="2201102"/>
            <a:ext cx="22134910" cy="1120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weight,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bestScore)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(weight &lt; 0)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 </a:t>
            </a:r>
            <a:r>
              <a:rPr>
                <a:solidFill>
                  <a:srgbClr val="008F00"/>
                </a:solidFill>
              </a:rPr>
              <a:t>// we tried too much weight!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localBestScore = 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obSize = objects.size();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0; i &lt; obSize; i++)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objectT originalObject = objects[i];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currValue = bestScore + originalObject.value;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currWeight = weight - originalObject.weight;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remove object for recursion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objects.remove(i);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currValue = fillKnapsack(objects,currWeight,currValue);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(localBestScore &lt; currValue)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localBestScore = currValue;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replace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objects.insert(i,originalObject);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localBestScore;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67" name="Rounded Rectangle"/>
          <p:cNvSpPr/>
          <p:nvPr/>
        </p:nvSpPr>
        <p:spPr>
          <a:xfrm>
            <a:off x="3370359" y="6885485"/>
            <a:ext cx="17147586" cy="4826103"/>
          </a:xfrm>
          <a:prstGeom prst="roundRect">
            <a:avLst>
              <a:gd name="adj" fmla="val 671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68" name="Rectangle"/>
          <p:cNvSpPr/>
          <p:nvPr/>
        </p:nvSpPr>
        <p:spPr>
          <a:xfrm>
            <a:off x="989210" y="11635134"/>
            <a:ext cx="20286069" cy="19381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69" name="remove the object we are looking at so we can recurse. Must remember to replace it!"/>
          <p:cNvSpPr txBox="1"/>
          <p:nvPr/>
        </p:nvSpPr>
        <p:spPr>
          <a:xfrm>
            <a:off x="16414629" y="8879429"/>
            <a:ext cx="6611078" cy="313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/>
            <a:r>
              <a:t>remove the object we are looking at so we can recurse. Must remember to replace it!</a:t>
            </a:r>
          </a:p>
        </p:txBody>
      </p:sp>
      <p:sp>
        <p:nvSpPr>
          <p:cNvPr id="270" name="Line"/>
          <p:cNvSpPr/>
          <p:nvPr/>
        </p:nvSpPr>
        <p:spPr>
          <a:xfrm flipH="1" flipV="1">
            <a:off x="15311172" y="9986696"/>
            <a:ext cx="1229057" cy="209180"/>
          </a:xfrm>
          <a:prstGeom prst="line">
            <a:avLst/>
          </a:prstGeom>
          <a:ln w="88900">
            <a:solidFill>
              <a:srgbClr val="7F0325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71" name="Connection Line"/>
          <p:cNvSpPr/>
          <p:nvPr/>
        </p:nvSpPr>
        <p:spPr>
          <a:xfrm>
            <a:off x="7987108" y="11633992"/>
            <a:ext cx="13454462" cy="1300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72" fill="norm" stroke="1" extrusionOk="0">
                <a:moveTo>
                  <a:pt x="21600" y="4042"/>
                </a:moveTo>
                <a:cubicBezTo>
                  <a:pt x="14274" y="21600"/>
                  <a:pt x="7074" y="20253"/>
                  <a:pt x="0" y="0"/>
                </a:cubicBezTo>
              </a:path>
            </a:pathLst>
          </a:custGeom>
          <a:ln w="889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The Knapsack Problem: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7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4" name="The Knapsack Problem: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Solution</a:t>
              </a:r>
            </a:p>
          </p:txBody>
        </p:sp>
      </p:grpSp>
      <p:sp>
        <p:nvSpPr>
          <p:cNvPr id="276" name="int FillKnapsack(Vector&lt;objectT&gt; &amp;objects, int weight, int bestScore) {…"/>
          <p:cNvSpPr txBox="1"/>
          <p:nvPr/>
        </p:nvSpPr>
        <p:spPr>
          <a:xfrm>
            <a:off x="1124544" y="2201102"/>
            <a:ext cx="22134910" cy="1120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weight,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bestScore)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(weight &lt; 0)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 </a:t>
            </a:r>
            <a:r>
              <a:rPr>
                <a:solidFill>
                  <a:srgbClr val="008F00"/>
                </a:solidFill>
              </a:rPr>
              <a:t>// we tried too much weight!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localBestScore = 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obSize = objects.size();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0; i &lt; obSize; i++)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objectT originalObject = objects[i];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currValue = bestScore + originalObject.value;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currWeight = weight - originalObject.weight;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remove object for recursion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objects.remove(i);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currValue = fillKnapsack(objects,currWeight,currValue);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(localBestScore &lt; currValue)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localBestScore = currValue;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replace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objects.insert(i,originalObject);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localBestScore;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77" name="Rounded Rectangle"/>
          <p:cNvSpPr/>
          <p:nvPr/>
        </p:nvSpPr>
        <p:spPr>
          <a:xfrm>
            <a:off x="2269692" y="12199221"/>
            <a:ext cx="6957988" cy="710533"/>
          </a:xfrm>
          <a:prstGeom prst="roundRect">
            <a:avLst>
              <a:gd name="adj" fmla="val 18510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8" name="we return the local best score"/>
          <p:cNvSpPr txBox="1"/>
          <p:nvPr/>
        </p:nvSpPr>
        <p:spPr>
          <a:xfrm>
            <a:off x="10335562" y="12131896"/>
            <a:ext cx="9311549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/>
            <a:r>
              <a:t>we return the local best score</a:t>
            </a:r>
          </a:p>
        </p:txBody>
      </p:sp>
      <p:sp>
        <p:nvSpPr>
          <p:cNvPr id="279" name="Line"/>
          <p:cNvSpPr/>
          <p:nvPr/>
        </p:nvSpPr>
        <p:spPr>
          <a:xfrm flipH="1" flipV="1">
            <a:off x="9469171" y="12484970"/>
            <a:ext cx="1229057" cy="209179"/>
          </a:xfrm>
          <a:prstGeom prst="line">
            <a:avLst/>
          </a:prstGeom>
          <a:ln w="88900">
            <a:solidFill>
              <a:srgbClr val="7F0325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Maze Solving: Find a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8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2" name="Maze Solving: Find a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Solving: Find a Solution</a:t>
              </a:r>
            </a:p>
          </p:txBody>
        </p:sp>
      </p:grpSp>
      <p:grpSp>
        <p:nvGrpSpPr>
          <p:cNvPr id="286" name="Group"/>
          <p:cNvGrpSpPr/>
          <p:nvPr/>
        </p:nvGrpSpPr>
        <p:grpSpPr>
          <a:xfrm>
            <a:off x="14160893" y="1994845"/>
            <a:ext cx="9504183" cy="7408604"/>
            <a:chOff x="0" y="0"/>
            <a:chExt cx="9504181" cy="7408603"/>
          </a:xfrm>
        </p:grpSpPr>
        <p:pic>
          <p:nvPicPr>
            <p:cNvPr id="284" name="pasted-image.tiff" descr="pasted-image.tif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504183" cy="74086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5" name="Billy Mays Maize Maze"/>
            <p:cNvSpPr/>
            <p:nvPr/>
          </p:nvSpPr>
          <p:spPr>
            <a:xfrm>
              <a:off x="1636778" y="6426190"/>
              <a:ext cx="6230621" cy="845182"/>
            </a:xfrm>
            <a:prstGeom prst="rect">
              <a:avLst/>
            </a:prstGeom>
            <a:solidFill>
              <a:srgbClr val="425134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</a:defRPr>
              </a:lvl1pPr>
            </a:lstStyle>
            <a:p>
              <a:pPr/>
              <a:r>
                <a:t>Billy Mays Maize Maze</a:t>
              </a:r>
            </a:p>
          </p:txBody>
        </p:sp>
      </p:grpSp>
      <p:sp>
        <p:nvSpPr>
          <p:cNvPr id="287" name="A classic example of backtracking is solving a maze: if you go down one path and it isn't the correct path, then you backtrack to your last decision point to try an alternate path.…"/>
          <p:cNvSpPr txBox="1"/>
          <p:nvPr/>
        </p:nvSpPr>
        <p:spPr>
          <a:xfrm>
            <a:off x="40945" y="2535751"/>
            <a:ext cx="13604455" cy="9989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A classic example of backtracking is solving a maze: if you go down one path and it isn't the correct path, then you backtrack to your last decision point to try an alternate path.</a:t>
            </a:r>
          </a:p>
          <a:p>
            <a:pPr marL="635000" indent="-635000" algn="l">
              <a:buSzPct val="75000"/>
              <a:buFont typeface="Helvetica Neue"/>
              <a:buChar char="•"/>
            </a:pP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If you are using an object passed by reference you need to either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undo</a:t>
            </a:r>
            <a:r>
              <a:t> (or "un-choose") paths that fail, or somehow mark them in your object.</a:t>
            </a:r>
          </a:p>
          <a:p>
            <a:pPr marL="635000" indent="-635000" algn="l">
              <a:buSzPct val="75000"/>
              <a:buFont typeface="Helvetica Neue"/>
              <a:buChar char="•"/>
            </a:pP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For a maze, you don't want to try and traverse the same path twice, so you need to mark whether you have been down that path before.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8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0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292" name="The code for today's class includes a text-based recursive maze creator and solver.…"/>
          <p:cNvSpPr txBox="1"/>
          <p:nvPr/>
        </p:nvSpPr>
        <p:spPr>
          <a:xfrm>
            <a:off x="892339" y="4595062"/>
            <a:ext cx="14187283" cy="541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The code for today's class includes a text-based recursive maze creator and solver.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The mazes look like the one to the right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There is a Start (marked with an "S") and a Finish (marked with an "F").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The Xs represent walls, and the spaces represent paths to walk through the maze.</a:t>
            </a:r>
          </a:p>
        </p:txBody>
      </p:sp>
      <p:grpSp>
        <p:nvGrpSpPr>
          <p:cNvPr id="295" name="XXXXXXXXXXXXXXX…"/>
          <p:cNvGrpSpPr/>
          <p:nvPr/>
        </p:nvGrpSpPr>
        <p:grpSpPr>
          <a:xfrm>
            <a:off x="15980288" y="1927903"/>
            <a:ext cx="6267728" cy="10751502"/>
            <a:chOff x="0" y="0"/>
            <a:chExt cx="6267727" cy="10751501"/>
          </a:xfrm>
        </p:grpSpPr>
        <p:sp>
          <p:nvSpPr>
            <p:cNvPr id="293" name="Rectangle"/>
            <p:cNvSpPr/>
            <p:nvPr/>
          </p:nvSpPr>
          <p:spPr>
            <a:xfrm>
              <a:off x="-1" y="0"/>
              <a:ext cx="6267729" cy="10751502"/>
            </a:xfrm>
            <a:prstGeom prst="rect">
              <a:avLst/>
            </a:prstGeom>
            <a:noFill/>
            <a:ln w="76200" cap="flat">
              <a:solidFill>
                <a:srgbClr val="51515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</a:p>
          </p:txBody>
        </p:sp>
        <p:sp>
          <p:nvSpPr>
            <p:cNvPr id="294" name="XXXXXXXXXXXXXXX…"/>
            <p:cNvSpPr txBox="1"/>
            <p:nvPr/>
          </p:nvSpPr>
          <p:spPr>
            <a:xfrm>
              <a:off x="-1" y="0"/>
              <a:ext cx="6267729" cy="106375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XXXXXXXXXXXXXXX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XS  X      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 X XXXXXXX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X   X  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XXX X 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    X X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XXXXXXX X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    X  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X XXXXXXX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X      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XXXXXXXXX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      X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 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         FX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XXXXXXXXXXXXXXX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9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8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300" name="Let's make it a bit easier to see on the screen:"/>
          <p:cNvSpPr txBox="1"/>
          <p:nvPr/>
        </p:nvSpPr>
        <p:spPr>
          <a:xfrm>
            <a:off x="892339" y="6881062"/>
            <a:ext cx="14187283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35000" indent="-635000" algn="l">
              <a:buSzPct val="75000"/>
              <a:buFont typeface="Helvetica Neue"/>
              <a:buChar char="•"/>
            </a:lvl1pPr>
          </a:lstStyle>
          <a:p>
            <a:pPr/>
            <a:r>
              <a:t>Let's make it a bit easier to see on the screen:</a:t>
            </a:r>
          </a:p>
        </p:txBody>
      </p:sp>
      <p:grpSp>
        <p:nvGrpSpPr>
          <p:cNvPr id="303" name="XXXXXXXXXXXXXXX…"/>
          <p:cNvGrpSpPr/>
          <p:nvPr/>
        </p:nvGrpSpPr>
        <p:grpSpPr>
          <a:xfrm>
            <a:off x="15980288" y="1927903"/>
            <a:ext cx="6267728" cy="10751502"/>
            <a:chOff x="0" y="0"/>
            <a:chExt cx="6267727" cy="10751501"/>
          </a:xfrm>
        </p:grpSpPr>
        <p:sp>
          <p:nvSpPr>
            <p:cNvPr id="301" name="Rectangle"/>
            <p:cNvSpPr/>
            <p:nvPr/>
          </p:nvSpPr>
          <p:spPr>
            <a:xfrm>
              <a:off x="-1" y="0"/>
              <a:ext cx="6267729" cy="10751502"/>
            </a:xfrm>
            <a:prstGeom prst="rect">
              <a:avLst/>
            </a:prstGeom>
            <a:noFill/>
            <a:ln w="76200" cap="flat">
              <a:solidFill>
                <a:srgbClr val="51515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</a:p>
          </p:txBody>
        </p:sp>
        <p:sp>
          <p:nvSpPr>
            <p:cNvPr id="302" name="XXXXXXXXXXXXXXX…"/>
            <p:cNvSpPr txBox="1"/>
            <p:nvPr/>
          </p:nvSpPr>
          <p:spPr>
            <a:xfrm>
              <a:off x="-1" y="0"/>
              <a:ext cx="6267729" cy="106375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XXXXXXXXXXXXXXX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XS  X      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 X XXXXXXX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X   X  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XXX X 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    X X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XXXXXXX X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    X  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X XXXXXXX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X      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XXXXXXXXX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      X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 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         FX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XXXXXXXXXXXXXXX</a:t>
              </a:r>
            </a:p>
          </p:txBody>
        </p:sp>
      </p:grpSp>
      <p:grpSp>
        <p:nvGrpSpPr>
          <p:cNvPr id="324" name="Group"/>
          <p:cNvGrpSpPr/>
          <p:nvPr/>
        </p:nvGrpSpPr>
        <p:grpSpPr>
          <a:xfrm>
            <a:off x="16073445" y="2042884"/>
            <a:ext cx="5957052" cy="10522329"/>
            <a:chOff x="0" y="0"/>
            <a:chExt cx="5957051" cy="10522328"/>
          </a:xfrm>
        </p:grpSpPr>
        <p:sp>
          <p:nvSpPr>
            <p:cNvPr id="304" name="Rectangle"/>
            <p:cNvSpPr/>
            <p:nvPr/>
          </p:nvSpPr>
          <p:spPr>
            <a:xfrm>
              <a:off x="0" y="-1"/>
              <a:ext cx="5957052" cy="68977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5" name="Rectangle"/>
            <p:cNvSpPr/>
            <p:nvPr/>
          </p:nvSpPr>
          <p:spPr>
            <a:xfrm>
              <a:off x="-1" y="703566"/>
              <a:ext cx="395954" cy="975757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6" name="Rectangle"/>
            <p:cNvSpPr/>
            <p:nvPr/>
          </p:nvSpPr>
          <p:spPr>
            <a:xfrm>
              <a:off x="5556344" y="703566"/>
              <a:ext cx="395954" cy="975757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7" name="Rectangle"/>
            <p:cNvSpPr/>
            <p:nvPr/>
          </p:nvSpPr>
          <p:spPr>
            <a:xfrm>
              <a:off x="0" y="9832554"/>
              <a:ext cx="5957052" cy="68977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8" name="Rectangle"/>
            <p:cNvSpPr/>
            <p:nvPr/>
          </p:nvSpPr>
          <p:spPr>
            <a:xfrm>
              <a:off x="319189" y="1472324"/>
              <a:ext cx="876897" cy="68977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9" name="Rectangle"/>
            <p:cNvSpPr/>
            <p:nvPr/>
          </p:nvSpPr>
          <p:spPr>
            <a:xfrm>
              <a:off x="799662" y="2079797"/>
              <a:ext cx="395954" cy="408593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0" name="Rectangle"/>
            <p:cNvSpPr/>
            <p:nvPr/>
          </p:nvSpPr>
          <p:spPr>
            <a:xfrm>
              <a:off x="1599324" y="693306"/>
              <a:ext cx="395954" cy="2723339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1" name="Rectangle"/>
            <p:cNvSpPr/>
            <p:nvPr/>
          </p:nvSpPr>
          <p:spPr>
            <a:xfrm>
              <a:off x="1911632" y="2728435"/>
              <a:ext cx="876896" cy="68977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2" name="Rectangle"/>
            <p:cNvSpPr/>
            <p:nvPr/>
          </p:nvSpPr>
          <p:spPr>
            <a:xfrm>
              <a:off x="2398985" y="1364217"/>
              <a:ext cx="2753650" cy="68977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3" name="Rectangle"/>
            <p:cNvSpPr/>
            <p:nvPr/>
          </p:nvSpPr>
          <p:spPr>
            <a:xfrm>
              <a:off x="3198178" y="2007726"/>
              <a:ext cx="395954" cy="423007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4" name="Rectangle"/>
            <p:cNvSpPr/>
            <p:nvPr/>
          </p:nvSpPr>
          <p:spPr>
            <a:xfrm>
              <a:off x="1173781" y="4200759"/>
              <a:ext cx="2086234" cy="68977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5" name="Rectangle"/>
            <p:cNvSpPr/>
            <p:nvPr/>
          </p:nvSpPr>
          <p:spPr>
            <a:xfrm>
              <a:off x="3997841" y="2728435"/>
              <a:ext cx="1798044" cy="68977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6" name="Rectangle"/>
            <p:cNvSpPr/>
            <p:nvPr/>
          </p:nvSpPr>
          <p:spPr>
            <a:xfrm>
              <a:off x="3974459" y="3145732"/>
              <a:ext cx="395954" cy="164931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7" name="Rectangle"/>
            <p:cNvSpPr/>
            <p:nvPr/>
          </p:nvSpPr>
          <p:spPr>
            <a:xfrm>
              <a:off x="4763439" y="4274844"/>
              <a:ext cx="395954" cy="3336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8" name="Rectangle"/>
            <p:cNvSpPr/>
            <p:nvPr/>
          </p:nvSpPr>
          <p:spPr>
            <a:xfrm>
              <a:off x="2398047" y="5585685"/>
              <a:ext cx="2621646" cy="68977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9" name="Rectangle"/>
            <p:cNvSpPr/>
            <p:nvPr/>
          </p:nvSpPr>
          <p:spPr>
            <a:xfrm>
              <a:off x="1598854" y="5623847"/>
              <a:ext cx="395954" cy="200150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0" name="Rectangle"/>
            <p:cNvSpPr/>
            <p:nvPr/>
          </p:nvSpPr>
          <p:spPr>
            <a:xfrm>
              <a:off x="805605" y="6970610"/>
              <a:ext cx="3560884" cy="68977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1" name="Rectangle"/>
            <p:cNvSpPr/>
            <p:nvPr/>
          </p:nvSpPr>
          <p:spPr>
            <a:xfrm>
              <a:off x="3974459" y="7059574"/>
              <a:ext cx="395954" cy="200150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2" name="Rectangle"/>
            <p:cNvSpPr/>
            <p:nvPr/>
          </p:nvSpPr>
          <p:spPr>
            <a:xfrm>
              <a:off x="404763" y="8358665"/>
              <a:ext cx="3176670" cy="68977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3" name="Rectangle"/>
            <p:cNvSpPr/>
            <p:nvPr/>
          </p:nvSpPr>
          <p:spPr>
            <a:xfrm>
              <a:off x="4283563" y="8358665"/>
              <a:ext cx="1355706" cy="68977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2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7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329" name="The solution to the maze is shown here (video):"/>
          <p:cNvSpPr txBox="1"/>
          <p:nvPr/>
        </p:nvSpPr>
        <p:spPr>
          <a:xfrm>
            <a:off x="892339" y="6881062"/>
            <a:ext cx="14187283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35000" indent="-635000" algn="l">
              <a:buSzPct val="75000"/>
              <a:buFont typeface="Helvetica Neue"/>
              <a:buChar char="•"/>
            </a:lvl1pPr>
          </a:lstStyle>
          <a:p>
            <a:pPr/>
            <a:r>
              <a:t>The solution to the maze is shown here (video):</a:t>
            </a:r>
          </a:p>
        </p:txBody>
      </p:sp>
      <p:pic>
        <p:nvPicPr>
          <p:cNvPr id="330" name="mazeSolve.mov" descr="mazeSolve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992531" y="2350653"/>
            <a:ext cx="5842002" cy="9906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1" name="Group"/>
          <p:cNvGrpSpPr/>
          <p:nvPr/>
        </p:nvGrpSpPr>
        <p:grpSpPr>
          <a:xfrm>
            <a:off x="15212722" y="2574157"/>
            <a:ext cx="5337605" cy="9428157"/>
            <a:chOff x="0" y="0"/>
            <a:chExt cx="5337604" cy="9428155"/>
          </a:xfrm>
        </p:grpSpPr>
        <p:sp>
          <p:nvSpPr>
            <p:cNvPr id="331" name="Rectangle"/>
            <p:cNvSpPr/>
            <p:nvPr/>
          </p:nvSpPr>
          <p:spPr>
            <a:xfrm>
              <a:off x="-1" y="-1"/>
              <a:ext cx="5337605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2" name="Rectangle"/>
            <p:cNvSpPr/>
            <p:nvPr/>
          </p:nvSpPr>
          <p:spPr>
            <a:xfrm>
              <a:off x="-1" y="630406"/>
              <a:ext cx="354780" cy="874292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3" name="Rectangle"/>
            <p:cNvSpPr/>
            <p:nvPr/>
          </p:nvSpPr>
          <p:spPr>
            <a:xfrm>
              <a:off x="4978564" y="630406"/>
              <a:ext cx="354780" cy="874292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4" name="Rectangle"/>
            <p:cNvSpPr/>
            <p:nvPr/>
          </p:nvSpPr>
          <p:spPr>
            <a:xfrm>
              <a:off x="-1" y="8810108"/>
              <a:ext cx="5337605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5" name="Rectangle"/>
            <p:cNvSpPr/>
            <p:nvPr/>
          </p:nvSpPr>
          <p:spPr>
            <a:xfrm>
              <a:off x="285998" y="1319223"/>
              <a:ext cx="785712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6" name="Rectangle"/>
            <p:cNvSpPr/>
            <p:nvPr/>
          </p:nvSpPr>
          <p:spPr>
            <a:xfrm>
              <a:off x="716509" y="1863527"/>
              <a:ext cx="354780" cy="366105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7" name="Rectangle"/>
            <p:cNvSpPr/>
            <p:nvPr/>
          </p:nvSpPr>
          <p:spPr>
            <a:xfrm>
              <a:off x="1433016" y="621213"/>
              <a:ext cx="354781" cy="244015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8" name="Rectangle"/>
            <p:cNvSpPr/>
            <p:nvPr/>
          </p:nvSpPr>
          <p:spPr>
            <a:xfrm>
              <a:off x="1712849" y="2444716"/>
              <a:ext cx="785712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9" name="Rectangle"/>
            <p:cNvSpPr/>
            <p:nvPr/>
          </p:nvSpPr>
          <p:spPr>
            <a:xfrm>
              <a:off x="2149524" y="1222358"/>
              <a:ext cx="2467310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0" name="Rectangle"/>
            <p:cNvSpPr/>
            <p:nvPr/>
          </p:nvSpPr>
          <p:spPr>
            <a:xfrm>
              <a:off x="2865614" y="1798951"/>
              <a:ext cx="354780" cy="379020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1" name="Rectangle"/>
            <p:cNvSpPr/>
            <p:nvPr/>
          </p:nvSpPr>
          <p:spPr>
            <a:xfrm>
              <a:off x="1051724" y="3763940"/>
              <a:ext cx="1869295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2" name="Rectangle"/>
            <p:cNvSpPr/>
            <p:nvPr/>
          </p:nvSpPr>
          <p:spPr>
            <a:xfrm>
              <a:off x="3582123" y="2444716"/>
              <a:ext cx="1611073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3" name="Rectangle"/>
            <p:cNvSpPr/>
            <p:nvPr/>
          </p:nvSpPr>
          <p:spPr>
            <a:xfrm>
              <a:off x="3561173" y="2818621"/>
              <a:ext cx="354780" cy="147780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4" name="Rectangle"/>
            <p:cNvSpPr/>
            <p:nvPr/>
          </p:nvSpPr>
          <p:spPr>
            <a:xfrm>
              <a:off x="4268110" y="3830320"/>
              <a:ext cx="354780" cy="298987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5" name="Rectangle"/>
            <p:cNvSpPr/>
            <p:nvPr/>
          </p:nvSpPr>
          <p:spPr>
            <a:xfrm>
              <a:off x="2148684" y="5004853"/>
              <a:ext cx="2349032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6" name="Rectangle"/>
            <p:cNvSpPr/>
            <p:nvPr/>
          </p:nvSpPr>
          <p:spPr>
            <a:xfrm>
              <a:off x="1432596" y="5039047"/>
              <a:ext cx="354780" cy="179337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7" name="Rectangle"/>
            <p:cNvSpPr/>
            <p:nvPr/>
          </p:nvSpPr>
          <p:spPr>
            <a:xfrm>
              <a:off x="721833" y="6245766"/>
              <a:ext cx="3190604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8" name="Rectangle"/>
            <p:cNvSpPr/>
            <p:nvPr/>
          </p:nvSpPr>
          <p:spPr>
            <a:xfrm>
              <a:off x="3561173" y="6325479"/>
              <a:ext cx="354780" cy="179337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9" name="Rectangle"/>
            <p:cNvSpPr/>
            <p:nvPr/>
          </p:nvSpPr>
          <p:spPr>
            <a:xfrm>
              <a:off x="362674" y="7489483"/>
              <a:ext cx="2846341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0" name="Rectangle"/>
            <p:cNvSpPr/>
            <p:nvPr/>
          </p:nvSpPr>
          <p:spPr>
            <a:xfrm>
              <a:off x="3838134" y="7489483"/>
              <a:ext cx="1214732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89499" fill="hold"/>
                                        <p:tgtEl>
                                          <p:spTgt spid="3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330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5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4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360" name="Group"/>
          <p:cNvGrpSpPr/>
          <p:nvPr/>
        </p:nvGrpSpPr>
        <p:grpSpPr>
          <a:xfrm>
            <a:off x="1406750" y="1816188"/>
            <a:ext cx="6904925" cy="11383013"/>
            <a:chOff x="0" y="0"/>
            <a:chExt cx="6904924" cy="11383011"/>
          </a:xfrm>
        </p:grpSpPr>
        <p:grpSp>
          <p:nvGrpSpPr>
            <p:cNvPr id="358" name="XXXXXXXXXXXXXXX…"/>
            <p:cNvGrpSpPr/>
            <p:nvPr/>
          </p:nvGrpSpPr>
          <p:grpSpPr>
            <a:xfrm>
              <a:off x="394796" y="340402"/>
              <a:ext cx="6267732" cy="10751504"/>
              <a:chOff x="0" y="0"/>
              <a:chExt cx="6267730" cy="10751503"/>
            </a:xfrm>
          </p:grpSpPr>
          <p:sp>
            <p:nvSpPr>
              <p:cNvPr id="356" name="Rectangle"/>
              <p:cNvSpPr/>
              <p:nvPr/>
            </p:nvSpPr>
            <p:spPr>
              <a:xfrm>
                <a:off x="-1" y="-1"/>
                <a:ext cx="6267732" cy="10751505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357" name="XXXXXXXXXXXXXXX…"/>
              <p:cNvSpPr txBox="1"/>
              <p:nvPr/>
            </p:nvSpPr>
            <p:spPr>
              <a:xfrm>
                <a:off x="-1" y="-1"/>
                <a:ext cx="6267732" cy="106375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  X    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XXXXXXX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 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 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  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XXXXXXX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X      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XXXXXXXXX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  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 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XXXXXXXXXXXXXXX</a:t>
                </a:r>
              </a:p>
            </p:txBody>
          </p:sp>
        </p:grpSp>
        <p:pic>
          <p:nvPicPr>
            <p:cNvPr id="359" name="pasted-image.tiff" descr="pasted-image.tif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6904925" cy="113830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63" name="XXXXXXXXXXXXXXX…"/>
          <p:cNvGrpSpPr/>
          <p:nvPr/>
        </p:nvGrpSpPr>
        <p:grpSpPr>
          <a:xfrm>
            <a:off x="15694426" y="1970931"/>
            <a:ext cx="6517523" cy="11073526"/>
            <a:chOff x="0" y="0"/>
            <a:chExt cx="6517522" cy="11073524"/>
          </a:xfrm>
        </p:grpSpPr>
        <p:sp>
          <p:nvSpPr>
            <p:cNvPr id="361" name="Rectangle"/>
            <p:cNvSpPr/>
            <p:nvPr/>
          </p:nvSpPr>
          <p:spPr>
            <a:xfrm>
              <a:off x="-1" y="0"/>
              <a:ext cx="6517524" cy="11073526"/>
            </a:xfrm>
            <a:prstGeom prst="rect">
              <a:avLst/>
            </a:prstGeom>
            <a:noFill/>
            <a:ln w="12700" cap="flat">
              <a:solidFill>
                <a:srgbClr val="51515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</a:p>
          </p:txBody>
        </p:sp>
        <p:sp>
          <p:nvSpPr>
            <p:cNvPr id="362" name="XXXXXXXXXXXXXXX…"/>
            <p:cNvSpPr txBox="1"/>
            <p:nvPr/>
          </p:nvSpPr>
          <p:spPr>
            <a:xfrm>
              <a:off x="-1" y="0"/>
              <a:ext cx="6517524" cy="106375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XXXXXXXXXXXXXXX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XS</a:t>
              </a:r>
              <a:r>
                <a:rPr>
                  <a:solidFill>
                    <a:srgbClr val="FF2600"/>
                  </a:solidFill>
                </a:rPr>
                <a:t>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.........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.....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 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 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 </a:t>
              </a:r>
              <a:r>
                <a:t>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 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  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 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.......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.........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     </a:t>
              </a:r>
              <a:r>
                <a:rPr>
                  <a:solidFill>
                    <a:srgbClr val="FF2600"/>
                  </a:solidFill>
                </a:rPr>
                <a:t>....</a:t>
              </a:r>
              <a:r>
                <a:t>FX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XXXXXXXXXXXXXXX</a:t>
              </a:r>
            </a:p>
          </p:txBody>
        </p:sp>
      </p:grpSp>
      <p:sp>
        <p:nvSpPr>
          <p:cNvPr id="364" name="The program will put dots in the correct positions."/>
          <p:cNvSpPr txBox="1"/>
          <p:nvPr/>
        </p:nvSpPr>
        <p:spPr>
          <a:xfrm>
            <a:off x="8687089" y="5138200"/>
            <a:ext cx="6625571" cy="541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The program will put dots in the correct positions.</a:t>
            </a:r>
          </a:p>
          <a:p>
            <a:pPr marL="635000" indent="-635000" algn="l">
              <a:buSzPct val="75000"/>
              <a:buFont typeface="Helvetica Neue"/>
              <a:buChar char="•"/>
            </a:pPr>
          </a:p>
          <a:p>
            <a:pPr algn="l"/>
          </a:p>
          <a:p>
            <a:pPr algn="l"/>
          </a:p>
        </p:txBody>
      </p:sp>
      <p:grpSp>
        <p:nvGrpSpPr>
          <p:cNvPr id="385" name="Group"/>
          <p:cNvGrpSpPr/>
          <p:nvPr/>
        </p:nvGrpSpPr>
        <p:grpSpPr>
          <a:xfrm>
            <a:off x="15764276" y="2082362"/>
            <a:ext cx="5957758" cy="10523573"/>
            <a:chOff x="0" y="0"/>
            <a:chExt cx="5957757" cy="10523572"/>
          </a:xfrm>
        </p:grpSpPr>
        <p:sp>
          <p:nvSpPr>
            <p:cNvPr id="365" name="Rectangle"/>
            <p:cNvSpPr/>
            <p:nvPr/>
          </p:nvSpPr>
          <p:spPr>
            <a:xfrm>
              <a:off x="-1" y="0"/>
              <a:ext cx="5957759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6" name="Rectangle"/>
            <p:cNvSpPr/>
            <p:nvPr/>
          </p:nvSpPr>
          <p:spPr>
            <a:xfrm>
              <a:off x="0" y="482275"/>
              <a:ext cx="396001" cy="998010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7" name="Rectangle"/>
            <p:cNvSpPr/>
            <p:nvPr/>
          </p:nvSpPr>
          <p:spPr>
            <a:xfrm>
              <a:off x="5557003" y="475894"/>
              <a:ext cx="396001" cy="998648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8" name="Rectangle"/>
            <p:cNvSpPr/>
            <p:nvPr/>
          </p:nvSpPr>
          <p:spPr>
            <a:xfrm>
              <a:off x="-1" y="9833716"/>
              <a:ext cx="5957759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9" name="Rectangle"/>
            <p:cNvSpPr/>
            <p:nvPr/>
          </p:nvSpPr>
          <p:spPr>
            <a:xfrm>
              <a:off x="319227" y="1472498"/>
              <a:ext cx="87700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0" name="Rectangle"/>
            <p:cNvSpPr/>
            <p:nvPr/>
          </p:nvSpPr>
          <p:spPr>
            <a:xfrm>
              <a:off x="799757" y="2080043"/>
              <a:ext cx="396001" cy="408641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1" name="Rectangle"/>
            <p:cNvSpPr/>
            <p:nvPr/>
          </p:nvSpPr>
          <p:spPr>
            <a:xfrm>
              <a:off x="1599513" y="504766"/>
              <a:ext cx="396001" cy="291228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2" name="Rectangle"/>
            <p:cNvSpPr/>
            <p:nvPr/>
          </p:nvSpPr>
          <p:spPr>
            <a:xfrm>
              <a:off x="1911858" y="2728758"/>
              <a:ext cx="87700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3" name="Rectangle"/>
            <p:cNvSpPr/>
            <p:nvPr/>
          </p:nvSpPr>
          <p:spPr>
            <a:xfrm>
              <a:off x="2399269" y="1364378"/>
              <a:ext cx="2753977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4" name="Rectangle"/>
            <p:cNvSpPr/>
            <p:nvPr/>
          </p:nvSpPr>
          <p:spPr>
            <a:xfrm>
              <a:off x="3198557" y="2007963"/>
              <a:ext cx="396001" cy="423057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5" name="Rectangle"/>
            <p:cNvSpPr/>
            <p:nvPr/>
          </p:nvSpPr>
          <p:spPr>
            <a:xfrm>
              <a:off x="1173920" y="4201256"/>
              <a:ext cx="208648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6" name="Rectangle"/>
            <p:cNvSpPr/>
            <p:nvPr/>
          </p:nvSpPr>
          <p:spPr>
            <a:xfrm>
              <a:off x="3998315" y="2728758"/>
              <a:ext cx="179825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7" name="Rectangle"/>
            <p:cNvSpPr/>
            <p:nvPr/>
          </p:nvSpPr>
          <p:spPr>
            <a:xfrm>
              <a:off x="3999142" y="3146104"/>
              <a:ext cx="371790" cy="164950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8" name="Rectangle"/>
            <p:cNvSpPr/>
            <p:nvPr/>
          </p:nvSpPr>
          <p:spPr>
            <a:xfrm>
              <a:off x="4764004" y="4275349"/>
              <a:ext cx="396001" cy="333725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9" name="Rectangle"/>
            <p:cNvSpPr/>
            <p:nvPr/>
          </p:nvSpPr>
          <p:spPr>
            <a:xfrm>
              <a:off x="2398331" y="5586345"/>
              <a:ext cx="2621956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0" name="Rectangle"/>
            <p:cNvSpPr/>
            <p:nvPr/>
          </p:nvSpPr>
          <p:spPr>
            <a:xfrm>
              <a:off x="1599043" y="5624513"/>
              <a:ext cx="396001" cy="200174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1" name="Rectangle"/>
            <p:cNvSpPr/>
            <p:nvPr/>
          </p:nvSpPr>
          <p:spPr>
            <a:xfrm>
              <a:off x="805700" y="6971434"/>
              <a:ext cx="3561307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2" name="Rectangle"/>
            <p:cNvSpPr/>
            <p:nvPr/>
          </p:nvSpPr>
          <p:spPr>
            <a:xfrm rot="54342">
              <a:off x="3962230" y="7060434"/>
              <a:ext cx="399221" cy="17844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3" name="Rectangle"/>
            <p:cNvSpPr/>
            <p:nvPr/>
          </p:nvSpPr>
          <p:spPr>
            <a:xfrm>
              <a:off x="207086" y="8359654"/>
              <a:ext cx="3374771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4" name="Rectangle"/>
            <p:cNvSpPr/>
            <p:nvPr/>
          </p:nvSpPr>
          <p:spPr>
            <a:xfrm>
              <a:off x="3968202" y="8359654"/>
              <a:ext cx="1671736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406" name="Group"/>
          <p:cNvGrpSpPr/>
          <p:nvPr/>
        </p:nvGrpSpPr>
        <p:grpSpPr>
          <a:xfrm>
            <a:off x="1880334" y="2260162"/>
            <a:ext cx="5957758" cy="10523573"/>
            <a:chOff x="0" y="0"/>
            <a:chExt cx="5957756" cy="10523572"/>
          </a:xfrm>
        </p:grpSpPr>
        <p:sp>
          <p:nvSpPr>
            <p:cNvPr id="386" name="Rectangle"/>
            <p:cNvSpPr/>
            <p:nvPr/>
          </p:nvSpPr>
          <p:spPr>
            <a:xfrm>
              <a:off x="0" y="0"/>
              <a:ext cx="595775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7" name="Rectangle"/>
            <p:cNvSpPr/>
            <p:nvPr/>
          </p:nvSpPr>
          <p:spPr>
            <a:xfrm>
              <a:off x="-1" y="482275"/>
              <a:ext cx="396001" cy="998010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8" name="Rectangle"/>
            <p:cNvSpPr/>
            <p:nvPr/>
          </p:nvSpPr>
          <p:spPr>
            <a:xfrm>
              <a:off x="5557003" y="475894"/>
              <a:ext cx="396001" cy="998648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9" name="Rectangle"/>
            <p:cNvSpPr/>
            <p:nvPr/>
          </p:nvSpPr>
          <p:spPr>
            <a:xfrm>
              <a:off x="0" y="9833716"/>
              <a:ext cx="5957757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0" name="Rectangle"/>
            <p:cNvSpPr/>
            <p:nvPr/>
          </p:nvSpPr>
          <p:spPr>
            <a:xfrm>
              <a:off x="319227" y="1472498"/>
              <a:ext cx="87700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1" name="Rectangle"/>
            <p:cNvSpPr/>
            <p:nvPr/>
          </p:nvSpPr>
          <p:spPr>
            <a:xfrm>
              <a:off x="799757" y="2080043"/>
              <a:ext cx="396001" cy="408641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2" name="Rectangle"/>
            <p:cNvSpPr/>
            <p:nvPr/>
          </p:nvSpPr>
          <p:spPr>
            <a:xfrm>
              <a:off x="1599513" y="504766"/>
              <a:ext cx="396001" cy="291228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3" name="Rectangle"/>
            <p:cNvSpPr/>
            <p:nvPr/>
          </p:nvSpPr>
          <p:spPr>
            <a:xfrm>
              <a:off x="1911858" y="2728758"/>
              <a:ext cx="87700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4" name="Rectangle"/>
            <p:cNvSpPr/>
            <p:nvPr/>
          </p:nvSpPr>
          <p:spPr>
            <a:xfrm>
              <a:off x="2399269" y="1364378"/>
              <a:ext cx="2753976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5" name="Rectangle"/>
            <p:cNvSpPr/>
            <p:nvPr/>
          </p:nvSpPr>
          <p:spPr>
            <a:xfrm>
              <a:off x="3198556" y="2007963"/>
              <a:ext cx="396001" cy="423057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6" name="Rectangle"/>
            <p:cNvSpPr/>
            <p:nvPr/>
          </p:nvSpPr>
          <p:spPr>
            <a:xfrm>
              <a:off x="1173920" y="4201256"/>
              <a:ext cx="208648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7" name="Rectangle"/>
            <p:cNvSpPr/>
            <p:nvPr/>
          </p:nvSpPr>
          <p:spPr>
            <a:xfrm>
              <a:off x="3998314" y="2728758"/>
              <a:ext cx="179825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8" name="Rectangle"/>
            <p:cNvSpPr/>
            <p:nvPr/>
          </p:nvSpPr>
          <p:spPr>
            <a:xfrm>
              <a:off x="3999141" y="3146104"/>
              <a:ext cx="371790" cy="164950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9" name="Rectangle"/>
            <p:cNvSpPr/>
            <p:nvPr/>
          </p:nvSpPr>
          <p:spPr>
            <a:xfrm>
              <a:off x="4764003" y="4275349"/>
              <a:ext cx="396001" cy="333725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0" name="Rectangle"/>
            <p:cNvSpPr/>
            <p:nvPr/>
          </p:nvSpPr>
          <p:spPr>
            <a:xfrm>
              <a:off x="2398331" y="5586345"/>
              <a:ext cx="2621956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1" name="Rectangle"/>
            <p:cNvSpPr/>
            <p:nvPr/>
          </p:nvSpPr>
          <p:spPr>
            <a:xfrm>
              <a:off x="1599043" y="5624513"/>
              <a:ext cx="396001" cy="200174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2" name="Rectangle"/>
            <p:cNvSpPr/>
            <p:nvPr/>
          </p:nvSpPr>
          <p:spPr>
            <a:xfrm>
              <a:off x="805700" y="6971434"/>
              <a:ext cx="3561306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3" name="Rectangle"/>
            <p:cNvSpPr/>
            <p:nvPr/>
          </p:nvSpPr>
          <p:spPr>
            <a:xfrm rot="54342">
              <a:off x="3962229" y="7060434"/>
              <a:ext cx="399221" cy="17844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4" name="Rectangle"/>
            <p:cNvSpPr/>
            <p:nvPr/>
          </p:nvSpPr>
          <p:spPr>
            <a:xfrm>
              <a:off x="207085" y="8359654"/>
              <a:ext cx="3374771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5" name="Rectangle"/>
            <p:cNvSpPr/>
            <p:nvPr/>
          </p:nvSpPr>
          <p:spPr>
            <a:xfrm>
              <a:off x="3968201" y="8359654"/>
              <a:ext cx="1671736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0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9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415" name="Group"/>
          <p:cNvGrpSpPr/>
          <p:nvPr/>
        </p:nvGrpSpPr>
        <p:grpSpPr>
          <a:xfrm>
            <a:off x="1406750" y="1816188"/>
            <a:ext cx="6904925" cy="11383013"/>
            <a:chOff x="0" y="0"/>
            <a:chExt cx="6904924" cy="11383011"/>
          </a:xfrm>
        </p:grpSpPr>
        <p:grpSp>
          <p:nvGrpSpPr>
            <p:cNvPr id="413" name="XXXXXXXXXXXXXXX…"/>
            <p:cNvGrpSpPr/>
            <p:nvPr/>
          </p:nvGrpSpPr>
          <p:grpSpPr>
            <a:xfrm>
              <a:off x="394796" y="340402"/>
              <a:ext cx="6267732" cy="10751504"/>
              <a:chOff x="0" y="0"/>
              <a:chExt cx="6267730" cy="10751503"/>
            </a:xfrm>
          </p:grpSpPr>
          <p:sp>
            <p:nvSpPr>
              <p:cNvPr id="411" name="Rectangle"/>
              <p:cNvSpPr/>
              <p:nvPr/>
            </p:nvSpPr>
            <p:spPr>
              <a:xfrm>
                <a:off x="-1" y="-1"/>
                <a:ext cx="6267732" cy="10751505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412" name="XXXXXXXXXXXXXXX…"/>
              <p:cNvSpPr txBox="1"/>
              <p:nvPr/>
            </p:nvSpPr>
            <p:spPr>
              <a:xfrm>
                <a:off x="-1" y="-1"/>
                <a:ext cx="6267732" cy="106375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  X    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XXXXXXX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 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 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  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XXXXXXX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X      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XXXXXXXXX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  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 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XXXXXXXXXXXXXXX</a:t>
                </a:r>
              </a:p>
            </p:txBody>
          </p:sp>
        </p:grpSp>
        <p:pic>
          <p:nvPicPr>
            <p:cNvPr id="414" name="pasted-image.tiff" descr="pasted-image.tif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6904925" cy="113830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18" name="XXXXXXXXXXXXXXX…"/>
          <p:cNvGrpSpPr/>
          <p:nvPr/>
        </p:nvGrpSpPr>
        <p:grpSpPr>
          <a:xfrm>
            <a:off x="15694426" y="1970931"/>
            <a:ext cx="6517523" cy="11073526"/>
            <a:chOff x="0" y="0"/>
            <a:chExt cx="6517522" cy="11073524"/>
          </a:xfrm>
        </p:grpSpPr>
        <p:sp>
          <p:nvSpPr>
            <p:cNvPr id="416" name="Rectangle"/>
            <p:cNvSpPr/>
            <p:nvPr/>
          </p:nvSpPr>
          <p:spPr>
            <a:xfrm>
              <a:off x="-1" y="0"/>
              <a:ext cx="6517524" cy="11073526"/>
            </a:xfrm>
            <a:prstGeom prst="rect">
              <a:avLst/>
            </a:prstGeom>
            <a:noFill/>
            <a:ln w="12700" cap="flat">
              <a:solidFill>
                <a:srgbClr val="51515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</a:p>
          </p:txBody>
        </p:sp>
        <p:sp>
          <p:nvSpPr>
            <p:cNvPr id="417" name="XXXXXXXXXXXXXXX…"/>
            <p:cNvSpPr txBox="1"/>
            <p:nvPr/>
          </p:nvSpPr>
          <p:spPr>
            <a:xfrm>
              <a:off x="-1" y="0"/>
              <a:ext cx="6517524" cy="106375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XXXXXXXXXXXXXXX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XS</a:t>
              </a:r>
              <a:r>
                <a:rPr>
                  <a:solidFill>
                    <a:srgbClr val="FF2600"/>
                  </a:solidFill>
                </a:rPr>
                <a:t>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.........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b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.....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b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b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b</a:t>
              </a:r>
              <a:r>
                <a:t>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b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...bb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b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.......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.........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     </a:t>
              </a:r>
              <a:r>
                <a:rPr>
                  <a:solidFill>
                    <a:srgbClr val="FF2600"/>
                  </a:solidFill>
                </a:rPr>
                <a:t>....</a:t>
              </a:r>
              <a:r>
                <a:t>FX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XXXXXXXXXXXXXXX</a:t>
              </a:r>
            </a:p>
          </p:txBody>
        </p:sp>
      </p:grpSp>
      <p:sp>
        <p:nvSpPr>
          <p:cNvPr id="419" name="The program will put dots in the correct positions.…"/>
          <p:cNvSpPr txBox="1"/>
          <p:nvPr/>
        </p:nvSpPr>
        <p:spPr>
          <a:xfrm>
            <a:off x="8687089" y="4757199"/>
            <a:ext cx="6625571" cy="6179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The program will put dots in the correct positions.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But, it will also put lowercase b's when it goes in the wrong direction and has to backtrack.</a:t>
            </a:r>
          </a:p>
        </p:txBody>
      </p:sp>
      <p:pic>
        <p:nvPicPr>
          <p:cNvPr id="420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60737" y="1835261"/>
            <a:ext cx="6790853" cy="1119496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41" name="Group"/>
          <p:cNvGrpSpPr/>
          <p:nvPr/>
        </p:nvGrpSpPr>
        <p:grpSpPr>
          <a:xfrm>
            <a:off x="15764276" y="2082362"/>
            <a:ext cx="5957758" cy="10523573"/>
            <a:chOff x="0" y="0"/>
            <a:chExt cx="5957757" cy="10523572"/>
          </a:xfrm>
        </p:grpSpPr>
        <p:sp>
          <p:nvSpPr>
            <p:cNvPr id="421" name="Rectangle"/>
            <p:cNvSpPr/>
            <p:nvPr/>
          </p:nvSpPr>
          <p:spPr>
            <a:xfrm>
              <a:off x="-1" y="0"/>
              <a:ext cx="5957759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2" name="Rectangle"/>
            <p:cNvSpPr/>
            <p:nvPr/>
          </p:nvSpPr>
          <p:spPr>
            <a:xfrm>
              <a:off x="0" y="482275"/>
              <a:ext cx="396001" cy="998010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3" name="Rectangle"/>
            <p:cNvSpPr/>
            <p:nvPr/>
          </p:nvSpPr>
          <p:spPr>
            <a:xfrm>
              <a:off x="5557003" y="475894"/>
              <a:ext cx="396001" cy="998648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4" name="Rectangle"/>
            <p:cNvSpPr/>
            <p:nvPr/>
          </p:nvSpPr>
          <p:spPr>
            <a:xfrm>
              <a:off x="-1" y="9833716"/>
              <a:ext cx="5957759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5" name="Rectangle"/>
            <p:cNvSpPr/>
            <p:nvPr/>
          </p:nvSpPr>
          <p:spPr>
            <a:xfrm>
              <a:off x="319227" y="1472498"/>
              <a:ext cx="87700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6" name="Rectangle"/>
            <p:cNvSpPr/>
            <p:nvPr/>
          </p:nvSpPr>
          <p:spPr>
            <a:xfrm>
              <a:off x="799757" y="2080043"/>
              <a:ext cx="396001" cy="408641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7" name="Rectangle"/>
            <p:cNvSpPr/>
            <p:nvPr/>
          </p:nvSpPr>
          <p:spPr>
            <a:xfrm>
              <a:off x="1599513" y="504766"/>
              <a:ext cx="396001" cy="291228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8" name="Rectangle"/>
            <p:cNvSpPr/>
            <p:nvPr/>
          </p:nvSpPr>
          <p:spPr>
            <a:xfrm>
              <a:off x="1911858" y="2728758"/>
              <a:ext cx="87700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9" name="Rectangle"/>
            <p:cNvSpPr/>
            <p:nvPr/>
          </p:nvSpPr>
          <p:spPr>
            <a:xfrm>
              <a:off x="2399269" y="1364378"/>
              <a:ext cx="2753977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0" name="Rectangle"/>
            <p:cNvSpPr/>
            <p:nvPr/>
          </p:nvSpPr>
          <p:spPr>
            <a:xfrm>
              <a:off x="3198557" y="2007963"/>
              <a:ext cx="396001" cy="423057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1" name="Rectangle"/>
            <p:cNvSpPr/>
            <p:nvPr/>
          </p:nvSpPr>
          <p:spPr>
            <a:xfrm>
              <a:off x="1173920" y="4201256"/>
              <a:ext cx="208648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2" name="Rectangle"/>
            <p:cNvSpPr/>
            <p:nvPr/>
          </p:nvSpPr>
          <p:spPr>
            <a:xfrm>
              <a:off x="3998315" y="2728758"/>
              <a:ext cx="179825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3" name="Rectangle"/>
            <p:cNvSpPr/>
            <p:nvPr/>
          </p:nvSpPr>
          <p:spPr>
            <a:xfrm>
              <a:off x="3999142" y="3146104"/>
              <a:ext cx="371790" cy="164950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4" name="Rectangle"/>
            <p:cNvSpPr/>
            <p:nvPr/>
          </p:nvSpPr>
          <p:spPr>
            <a:xfrm>
              <a:off x="4764004" y="4275349"/>
              <a:ext cx="396001" cy="333725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5" name="Rectangle"/>
            <p:cNvSpPr/>
            <p:nvPr/>
          </p:nvSpPr>
          <p:spPr>
            <a:xfrm>
              <a:off x="2398331" y="5586345"/>
              <a:ext cx="2621956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6" name="Rectangle"/>
            <p:cNvSpPr/>
            <p:nvPr/>
          </p:nvSpPr>
          <p:spPr>
            <a:xfrm>
              <a:off x="1599043" y="5624513"/>
              <a:ext cx="396001" cy="200174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7" name="Rectangle"/>
            <p:cNvSpPr/>
            <p:nvPr/>
          </p:nvSpPr>
          <p:spPr>
            <a:xfrm>
              <a:off x="805700" y="6971434"/>
              <a:ext cx="3561307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8" name="Rectangle"/>
            <p:cNvSpPr/>
            <p:nvPr/>
          </p:nvSpPr>
          <p:spPr>
            <a:xfrm rot="54342">
              <a:off x="3962230" y="7060434"/>
              <a:ext cx="399221" cy="17844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9" name="Rectangle"/>
            <p:cNvSpPr/>
            <p:nvPr/>
          </p:nvSpPr>
          <p:spPr>
            <a:xfrm>
              <a:off x="207086" y="8359654"/>
              <a:ext cx="3374771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0" name="Rectangle"/>
            <p:cNvSpPr/>
            <p:nvPr/>
          </p:nvSpPr>
          <p:spPr>
            <a:xfrm>
              <a:off x="3968202" y="8359654"/>
              <a:ext cx="1671736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462" name="Group"/>
          <p:cNvGrpSpPr/>
          <p:nvPr/>
        </p:nvGrpSpPr>
        <p:grpSpPr>
          <a:xfrm>
            <a:off x="1893034" y="2259855"/>
            <a:ext cx="5957758" cy="10523573"/>
            <a:chOff x="0" y="0"/>
            <a:chExt cx="5957756" cy="10523572"/>
          </a:xfrm>
        </p:grpSpPr>
        <p:sp>
          <p:nvSpPr>
            <p:cNvPr id="442" name="Rectangle"/>
            <p:cNvSpPr/>
            <p:nvPr/>
          </p:nvSpPr>
          <p:spPr>
            <a:xfrm>
              <a:off x="0" y="0"/>
              <a:ext cx="595775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3" name="Rectangle"/>
            <p:cNvSpPr/>
            <p:nvPr/>
          </p:nvSpPr>
          <p:spPr>
            <a:xfrm>
              <a:off x="-1" y="482275"/>
              <a:ext cx="396001" cy="998010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4" name="Rectangle"/>
            <p:cNvSpPr/>
            <p:nvPr/>
          </p:nvSpPr>
          <p:spPr>
            <a:xfrm>
              <a:off x="5557003" y="475894"/>
              <a:ext cx="396001" cy="998648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5" name="Rectangle"/>
            <p:cNvSpPr/>
            <p:nvPr/>
          </p:nvSpPr>
          <p:spPr>
            <a:xfrm>
              <a:off x="0" y="9833716"/>
              <a:ext cx="5957757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6" name="Rectangle"/>
            <p:cNvSpPr/>
            <p:nvPr/>
          </p:nvSpPr>
          <p:spPr>
            <a:xfrm>
              <a:off x="319227" y="1472498"/>
              <a:ext cx="87700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7" name="Rectangle"/>
            <p:cNvSpPr/>
            <p:nvPr/>
          </p:nvSpPr>
          <p:spPr>
            <a:xfrm>
              <a:off x="799757" y="2080043"/>
              <a:ext cx="396001" cy="408641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8" name="Rectangle"/>
            <p:cNvSpPr/>
            <p:nvPr/>
          </p:nvSpPr>
          <p:spPr>
            <a:xfrm>
              <a:off x="1599513" y="504766"/>
              <a:ext cx="396001" cy="291228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9" name="Rectangle"/>
            <p:cNvSpPr/>
            <p:nvPr/>
          </p:nvSpPr>
          <p:spPr>
            <a:xfrm>
              <a:off x="1911858" y="2728758"/>
              <a:ext cx="87700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0" name="Rectangle"/>
            <p:cNvSpPr/>
            <p:nvPr/>
          </p:nvSpPr>
          <p:spPr>
            <a:xfrm>
              <a:off x="2399269" y="1364378"/>
              <a:ext cx="2753976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1" name="Rectangle"/>
            <p:cNvSpPr/>
            <p:nvPr/>
          </p:nvSpPr>
          <p:spPr>
            <a:xfrm>
              <a:off x="3198556" y="2007963"/>
              <a:ext cx="396001" cy="423057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2" name="Rectangle"/>
            <p:cNvSpPr/>
            <p:nvPr/>
          </p:nvSpPr>
          <p:spPr>
            <a:xfrm>
              <a:off x="1173920" y="4201256"/>
              <a:ext cx="208648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3" name="Rectangle"/>
            <p:cNvSpPr/>
            <p:nvPr/>
          </p:nvSpPr>
          <p:spPr>
            <a:xfrm>
              <a:off x="3998314" y="2728758"/>
              <a:ext cx="179825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4" name="Rectangle"/>
            <p:cNvSpPr/>
            <p:nvPr/>
          </p:nvSpPr>
          <p:spPr>
            <a:xfrm>
              <a:off x="3999141" y="3146104"/>
              <a:ext cx="371790" cy="164950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5" name="Rectangle"/>
            <p:cNvSpPr/>
            <p:nvPr/>
          </p:nvSpPr>
          <p:spPr>
            <a:xfrm>
              <a:off x="4764003" y="4275349"/>
              <a:ext cx="396001" cy="333725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6" name="Rectangle"/>
            <p:cNvSpPr/>
            <p:nvPr/>
          </p:nvSpPr>
          <p:spPr>
            <a:xfrm>
              <a:off x="2398331" y="5586345"/>
              <a:ext cx="2621956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7" name="Rectangle"/>
            <p:cNvSpPr/>
            <p:nvPr/>
          </p:nvSpPr>
          <p:spPr>
            <a:xfrm>
              <a:off x="1599043" y="5624513"/>
              <a:ext cx="396001" cy="200174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8" name="Rectangle"/>
            <p:cNvSpPr/>
            <p:nvPr/>
          </p:nvSpPr>
          <p:spPr>
            <a:xfrm>
              <a:off x="805700" y="6971434"/>
              <a:ext cx="3561306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9" name="Rectangle"/>
            <p:cNvSpPr/>
            <p:nvPr/>
          </p:nvSpPr>
          <p:spPr>
            <a:xfrm rot="54342">
              <a:off x="3962229" y="7060434"/>
              <a:ext cx="399221" cy="17844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60" name="Rectangle"/>
            <p:cNvSpPr/>
            <p:nvPr/>
          </p:nvSpPr>
          <p:spPr>
            <a:xfrm>
              <a:off x="207085" y="8359654"/>
              <a:ext cx="3374771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61" name="Rectangle"/>
            <p:cNvSpPr/>
            <p:nvPr/>
          </p:nvSpPr>
          <p:spPr>
            <a:xfrm>
              <a:off x="3968201" y="8359654"/>
              <a:ext cx="1671736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6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6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65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469" name="XXXXXXXXX…"/>
          <p:cNvGrpSpPr/>
          <p:nvPr/>
        </p:nvGrpSpPr>
        <p:grpSpPr>
          <a:xfrm>
            <a:off x="20004329" y="3584407"/>
            <a:ext cx="3838810" cy="6547186"/>
            <a:chOff x="0" y="0"/>
            <a:chExt cx="3838809" cy="6547184"/>
          </a:xfrm>
        </p:grpSpPr>
        <p:sp>
          <p:nvSpPr>
            <p:cNvPr id="467" name="Rectangle"/>
            <p:cNvSpPr/>
            <p:nvPr/>
          </p:nvSpPr>
          <p:spPr>
            <a:xfrm>
              <a:off x="-1" y="0"/>
              <a:ext cx="3838811" cy="6547185"/>
            </a:xfrm>
            <a:prstGeom prst="rect">
              <a:avLst/>
            </a:prstGeom>
            <a:noFill/>
            <a:ln w="76200" cap="flat">
              <a:solidFill>
                <a:srgbClr val="51515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</a:p>
          </p:txBody>
        </p:sp>
        <p:sp>
          <p:nvSpPr>
            <p:cNvPr id="468" name="XXXXXXXXX…"/>
            <p:cNvSpPr txBox="1"/>
            <p:nvPr/>
          </p:nvSpPr>
          <p:spPr>
            <a:xfrm>
              <a:off x="-1" y="0"/>
              <a:ext cx="3838811" cy="64541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XS  X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 X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X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XXX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 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XXXXX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   FX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</a:t>
              </a:r>
            </a:p>
          </p:txBody>
        </p:sp>
      </p:grpSp>
      <p:sp>
        <p:nvSpPr>
          <p:cNvPr id="470" name="What are some actual methods for solving a maze?…"/>
          <p:cNvSpPr txBox="1"/>
          <p:nvPr/>
        </p:nvSpPr>
        <p:spPr>
          <a:xfrm>
            <a:off x="460613" y="2619059"/>
            <a:ext cx="18854998" cy="847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What are some actual methods for solving a maze?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"Hand on a wall" -- put one hand on a wall at the start and keep following. Eventually you will reach the finish (circular paths may disrupt this method).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Break through walls (best for Corn Mazes)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Backtracking! Keep track of where you've been, and 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systematically test all solutions</a:t>
            </a:r>
            <a:r>
              <a:t>. Pick compass directions in order (e.g., N/E/S/W), returning to check other paths when you hit dead ends and have tried all combinations.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Let's use the backtracking method to solve the maze to the right -- we will go N/E/S/W, from the Start.</a:t>
            </a:r>
          </a:p>
        </p:txBody>
      </p:sp>
      <p:grpSp>
        <p:nvGrpSpPr>
          <p:cNvPr id="481" name="Group"/>
          <p:cNvGrpSpPr/>
          <p:nvPr/>
        </p:nvGrpSpPr>
        <p:grpSpPr>
          <a:xfrm>
            <a:off x="20079749" y="3717408"/>
            <a:ext cx="3603443" cy="6270224"/>
            <a:chOff x="0" y="0"/>
            <a:chExt cx="3603441" cy="6270223"/>
          </a:xfrm>
        </p:grpSpPr>
        <p:sp>
          <p:nvSpPr>
            <p:cNvPr id="471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2" name="Rectangle"/>
            <p:cNvSpPr/>
            <p:nvPr/>
          </p:nvSpPr>
          <p:spPr>
            <a:xfrm>
              <a:off x="557" y="529385"/>
              <a:ext cx="408294" cy="566307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3" name="Rectangle"/>
            <p:cNvSpPr/>
            <p:nvPr/>
          </p:nvSpPr>
          <p:spPr>
            <a:xfrm>
              <a:off x="1487" y="5580368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4" name="Rectangle"/>
            <p:cNvSpPr/>
            <p:nvPr/>
          </p:nvSpPr>
          <p:spPr>
            <a:xfrm>
              <a:off x="3195148" y="529385"/>
              <a:ext cx="408294" cy="566307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5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6" name="Rectangle"/>
            <p:cNvSpPr/>
            <p:nvPr/>
          </p:nvSpPr>
          <p:spPr>
            <a:xfrm>
              <a:off x="808814" y="4163045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7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8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9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80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8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84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490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486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489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487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488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 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491" name="We will mark positions we have seen with a period ('.'), and mark backtracking with 'b'."/>
          <p:cNvSpPr txBox="1"/>
          <p:nvPr/>
        </p:nvSpPr>
        <p:spPr>
          <a:xfrm>
            <a:off x="210637" y="2345409"/>
            <a:ext cx="18854998" cy="10752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will mark positions we have seen with a period ('.'), and mark backtracking with 'b'.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</p:txBody>
      </p:sp>
      <p:grpSp>
        <p:nvGrpSpPr>
          <p:cNvPr id="502" name="Group"/>
          <p:cNvGrpSpPr/>
          <p:nvPr/>
        </p:nvGrpSpPr>
        <p:grpSpPr>
          <a:xfrm>
            <a:off x="20344009" y="3693385"/>
            <a:ext cx="3603443" cy="6270223"/>
            <a:chOff x="0" y="0"/>
            <a:chExt cx="3603441" cy="6270222"/>
          </a:xfrm>
        </p:grpSpPr>
        <p:sp>
          <p:nvSpPr>
            <p:cNvPr id="492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93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94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95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96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97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98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99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00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01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6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0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05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507" name="We will mark positions we have seen with a period ('.'), and mark backtracking with 'b'.…"/>
          <p:cNvSpPr txBox="1"/>
          <p:nvPr/>
        </p:nvSpPr>
        <p:spPr>
          <a:xfrm>
            <a:off x="210637" y="2326359"/>
            <a:ext cx="19236176" cy="10764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will mark positions we have seen with a period ('.'), and mark backtracking with 'b'.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Start: row=1 and col=1, Marking with period (.)</a:t>
            </a: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</p:txBody>
      </p:sp>
      <p:grpSp>
        <p:nvGrpSpPr>
          <p:cNvPr id="512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508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511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509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510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 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513" name="Rounded Rectangle"/>
          <p:cNvSpPr/>
          <p:nvPr/>
        </p:nvSpPr>
        <p:spPr>
          <a:xfrm>
            <a:off x="20715202" y="445044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524" name="Group"/>
          <p:cNvGrpSpPr/>
          <p:nvPr/>
        </p:nvGrpSpPr>
        <p:grpSpPr>
          <a:xfrm>
            <a:off x="20356709" y="3693385"/>
            <a:ext cx="3603443" cy="6270223"/>
            <a:chOff x="0" y="0"/>
            <a:chExt cx="3603441" cy="6270222"/>
          </a:xfrm>
        </p:grpSpPr>
        <p:sp>
          <p:nvSpPr>
            <p:cNvPr id="514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15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16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17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18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19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20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21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22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23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8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2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27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529" name="We will mark positions we have seen with a period ('.'), and mark backtracking with 'b'.…"/>
          <p:cNvSpPr txBox="1"/>
          <p:nvPr/>
        </p:nvSpPr>
        <p:spPr>
          <a:xfrm>
            <a:off x="210637" y="2307309"/>
            <a:ext cx="19236176" cy="10803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will mark positions we have seen with a period ('.'), and mark backtracking with 'b'.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Start: row=1 and col=1,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We have to try all paths, N/E/S/W, and if we hit a wall ('X'), we can't go that direction.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row=0 and col=1, Hit wall! Back at row=1 and col=1,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row=1 and col=2, Marking with period (.)</a:t>
            </a: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</p:txBody>
      </p:sp>
      <p:grpSp>
        <p:nvGrpSpPr>
          <p:cNvPr id="534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530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533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531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532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 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535" name="Rounded Rectangle"/>
          <p:cNvSpPr/>
          <p:nvPr/>
        </p:nvSpPr>
        <p:spPr>
          <a:xfrm>
            <a:off x="20715202" y="445044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546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536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37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38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39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40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41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42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43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44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45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0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4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49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551" name="We will mark positions we have seen with a period ('.'), and mark backtracking with 'b'.…"/>
          <p:cNvSpPr txBox="1"/>
          <p:nvPr/>
        </p:nvSpPr>
        <p:spPr>
          <a:xfrm>
            <a:off x="210637" y="2307309"/>
            <a:ext cx="19236176" cy="10803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will mark positions we have seen with a period ('.'), and mark backtracking with 'b'.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Start: row=1 and col=1,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We have to try all paths, N/E/S/W, and if we hit a wall ('X'), we can't go that direction.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row=0 and col=1, Hit wall! Back at row=1 and col=1,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row=1 and col=2, Marking with period (.)</a:t>
            </a: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</p:txBody>
      </p:sp>
      <p:grpSp>
        <p:nvGrpSpPr>
          <p:cNvPr id="556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552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555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553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554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557" name="Rounded Rectangle"/>
          <p:cNvSpPr/>
          <p:nvPr/>
        </p:nvSpPr>
        <p:spPr>
          <a:xfrm>
            <a:off x="20715202" y="445044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568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558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59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0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1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2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3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4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5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6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7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2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7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71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573" name="We will mark positions we have seen with a period ('.'), and mark backtracking with 'b'.…"/>
          <p:cNvSpPr txBox="1"/>
          <p:nvPr/>
        </p:nvSpPr>
        <p:spPr>
          <a:xfrm>
            <a:off x="210638" y="2332709"/>
            <a:ext cx="19230848" cy="1077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will mark positions we have seen with a period ('.'), and mark backtracking with 'b'.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Start: row=1 and col=1,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have to try all paths, N/E/S/W, and if we hit a wall ('X'), we can't go that direction.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north, row=0 and col=1, Hit wall! Back at row=1 and col=1,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east, row=1 and col=2,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row=0 and col=2, Hit wall! Back at row=1 and col=2,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row=1 and col=3, Marking with period (.)</a:t>
            </a: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</p:txBody>
      </p:sp>
      <p:grpSp>
        <p:nvGrpSpPr>
          <p:cNvPr id="578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574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577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575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576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579" name="Rounded Rectangle"/>
          <p:cNvSpPr/>
          <p:nvPr/>
        </p:nvSpPr>
        <p:spPr>
          <a:xfrm>
            <a:off x="21101530" y="445044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590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580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1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2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3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4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5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6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7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8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9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4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9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93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595" name="We will mark positions we have seen with a period ('.'), and mark backtracking with 'b'.…"/>
          <p:cNvSpPr txBox="1"/>
          <p:nvPr/>
        </p:nvSpPr>
        <p:spPr>
          <a:xfrm>
            <a:off x="210638" y="2332709"/>
            <a:ext cx="19230848" cy="1077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will mark positions we have seen with a period ('.'), and mark backtracking with 'b'.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Start: row=1 and col=1,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have to try all paths, N/E/S/W, and if we hit a wall ('X'), we can't go that direction.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north, row=0 and col=1, Hit wall! Back at row=1 and col=1,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east, row=1 and col=2,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row=0 and col=2, Hit wall! Back at row=1 and col=2,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row=1 and col=3, Marking with period (.)</a:t>
            </a: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</p:txBody>
      </p:sp>
      <p:grpSp>
        <p:nvGrpSpPr>
          <p:cNvPr id="600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596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599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597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598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601" name="Rounded Rectangle"/>
          <p:cNvSpPr/>
          <p:nvPr/>
        </p:nvSpPr>
        <p:spPr>
          <a:xfrm>
            <a:off x="21101530" y="445044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612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602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03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04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05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06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07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08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09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10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11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6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61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15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617" name="We will mark positions we have seen with a period ('.'), and mark backtracking with 'b'.…"/>
          <p:cNvSpPr txBox="1"/>
          <p:nvPr/>
        </p:nvSpPr>
        <p:spPr>
          <a:xfrm>
            <a:off x="210638" y="2326359"/>
            <a:ext cx="19364358" cy="10790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will mark positions we have seen with a period ('.'), and mark backtracking with 'b'.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Start: row=1 and col=1,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have to try all paths, N/E/S/W, and if we hit a wall ('X'), we can't go that direction.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north, row=0 and col=1, Hit wall! Back at row=1 and col=1,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east, row=1 and col=2,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north, row=0 and col=2, Hit wall! Back at row=1 and col=2,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east, row=1 and col=3,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row=0 and col=3, Hit wall! Back at row=1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row=1 and col=4, Hit wall! Back at row=1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row=2 and col=3, Marking with period (.)</a:t>
            </a:r>
          </a:p>
          <a:p>
            <a:pPr algn="l">
              <a:defRPr sz="4700"/>
            </a:pPr>
          </a:p>
          <a:p>
            <a:pPr algn="l">
              <a:defRPr sz="4700"/>
            </a:pPr>
          </a:p>
        </p:txBody>
      </p:sp>
      <p:grpSp>
        <p:nvGrpSpPr>
          <p:cNvPr id="622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618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621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619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620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623" name="Rounded Rectangle"/>
          <p:cNvSpPr/>
          <p:nvPr/>
        </p:nvSpPr>
        <p:spPr>
          <a:xfrm>
            <a:off x="21487854" y="445044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634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624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25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26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27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28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29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30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31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32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33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63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37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639" name="We will mark positions we have seen with a period ('.'), and mark backtracking with 'b'.…"/>
          <p:cNvSpPr txBox="1"/>
          <p:nvPr/>
        </p:nvSpPr>
        <p:spPr>
          <a:xfrm>
            <a:off x="210638" y="2326359"/>
            <a:ext cx="19364358" cy="10790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will mark positions we have seen with a period ('.'), and mark backtracking with 'b'.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Start: row=1 and col=1,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have to try all paths, N/E/S/W, and if we hit a wall ('X'), we can't go that direction.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north, row=0 and col=1, Hit wall! Back at row=1 and col=1,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east, row=1 and col=2,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north, row=0 and col=2, Hit wall! Back at row=1 and col=2,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east, row=1 and col=3,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row=0 and col=3, Hit wall! Back at row=1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row=1 and col=4, Hit wall! Back at row=1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row=2 and col=3, Marking with period (.)</a:t>
            </a:r>
          </a:p>
          <a:p>
            <a:pPr algn="l">
              <a:defRPr sz="4700"/>
            </a:pPr>
          </a:p>
          <a:p>
            <a:pPr algn="l">
              <a:defRPr sz="4700"/>
            </a:pPr>
          </a:p>
        </p:txBody>
      </p:sp>
      <p:grpSp>
        <p:nvGrpSpPr>
          <p:cNvPr id="644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640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643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641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642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645" name="Rounded Rectangle"/>
          <p:cNvSpPr/>
          <p:nvPr/>
        </p:nvSpPr>
        <p:spPr>
          <a:xfrm>
            <a:off x="21487854" y="445044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656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646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47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48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49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50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51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52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53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54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55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0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65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59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665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661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664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662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663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666" name="Rounded Rectangle"/>
          <p:cNvSpPr/>
          <p:nvPr/>
        </p:nvSpPr>
        <p:spPr>
          <a:xfrm>
            <a:off x="21497881" y="5187672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67" name="Trying north, row=1 and col=3, We came from here! Back at row=2 and col=3,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row=1 and col=3, We came from here! Back at row=2 and col=3,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</p:txBody>
      </p:sp>
      <p:grpSp>
        <p:nvGrpSpPr>
          <p:cNvPr id="678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668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69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0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1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2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3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4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5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6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7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2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68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81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687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683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686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684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685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688" name="Rounded Rectangle"/>
          <p:cNvSpPr/>
          <p:nvPr/>
        </p:nvSpPr>
        <p:spPr>
          <a:xfrm>
            <a:off x="21497881" y="5187672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89" name="Trying north, row=1 and col=3, We came from here! Back at row=2 and col=3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row=1 and col=3, We came from here!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row=2 and col=4, Hit wall!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row=3 and col=3, Marking with period (.)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700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690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91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92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93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94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95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96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97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98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99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4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70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03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709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705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708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706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707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710" name="Rounded Rectangle"/>
          <p:cNvSpPr/>
          <p:nvPr/>
        </p:nvSpPr>
        <p:spPr>
          <a:xfrm>
            <a:off x="21497881" y="5187672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11" name="Trying north, row=1 and col=3, We came from here! Back at row=2 and col=3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row=1 and col=3, We came from here!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row=2 and col=4, Hit wall!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row=3 and col=3, Marking with period (.)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722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712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13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14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15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16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17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18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19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20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21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6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72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25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731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727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730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728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729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732" name="Rounded Rectangle"/>
          <p:cNvSpPr/>
          <p:nvPr/>
        </p:nvSpPr>
        <p:spPr>
          <a:xfrm>
            <a:off x="21520607" y="586942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33" name="Trying north, row=1 and col=3, We came from here! Back at row=2 and col=3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row=1 and col=3, We came from here!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row=2 and col=4, Hit wall!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row=3 and col=3,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row=2 and col=3, We came from here! Back at row=3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row=3 and col=4, Hit wall! Back at row=3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row=4 and col=3, Marking with period (.)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744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734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35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36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37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38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39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40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41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42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43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8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74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47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753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749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752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750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751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754" name="Rounded Rectangle"/>
          <p:cNvSpPr/>
          <p:nvPr/>
        </p:nvSpPr>
        <p:spPr>
          <a:xfrm>
            <a:off x="21520607" y="586942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55" name="Trying north, row=1 and col=3, We came from here! Back at row=2 and col=3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row=1 and col=3, We came from here!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row=2 and col=4, Hit wall!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row=3 and col=3,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row=2 and col=3, We came from here! Back at row=3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row=3 and col=4, Hit wall! Back at row=3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row=4 and col=3, Marking with period (.)</a:t>
            </a:r>
          </a:p>
          <a:p>
            <a:pPr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...</a:t>
            </a:r>
          </a:p>
          <a:p>
            <a:pPr>
              <a:defRPr sz="3900"/>
            </a:pPr>
            <a:r>
              <a:t>(continues)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766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756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57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58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59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60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61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62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63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64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65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0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76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69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775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771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774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772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773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776" name="Rounded Rectangle"/>
          <p:cNvSpPr/>
          <p:nvPr/>
        </p:nvSpPr>
        <p:spPr>
          <a:xfrm>
            <a:off x="23065911" y="7310131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77" name="Trying north, row=1 and col=3, We came from here! Back at row=2 and col=3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row=1 and col=3, We came from here!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row=2 and col=4, Hit wall!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row=3 and col=3,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row=2 and col=3, We came from here! Back at row=3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row=3 and col=4, Hit wall! Back at row=3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row=4 and col=3, Marking with period (.)</a:t>
            </a:r>
          </a:p>
          <a:p>
            <a:pPr>
              <a:defRPr sz="3900"/>
            </a:pPr>
            <a:r>
              <a:t>...</a:t>
            </a:r>
          </a:p>
          <a:p>
            <a:pPr>
              <a:defRPr sz="3900"/>
            </a:pPr>
            <a:r>
              <a:t>(continues)</a:t>
            </a:r>
          </a:p>
          <a:p>
            <a:pPr>
              <a:defRPr sz="3900"/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What happens here?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788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778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79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0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1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2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3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4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5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6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7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2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79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91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797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793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796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794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795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798" name="Rounded Rectangle"/>
          <p:cNvSpPr/>
          <p:nvPr/>
        </p:nvSpPr>
        <p:spPr>
          <a:xfrm>
            <a:off x="23065911" y="7310131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99" name="Trying north, row=1 and col=3, We came from here! Back at row=2 and col=3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row=1 and col=3, We came from here!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row=2 and col=4, Hit wall!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row=3 and col=3,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row=2 and col=3, We came from here! Back at row=3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row=3 and col=4, Hit wall! Back at row=3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row=4 and col=3, Marking with period (.)</a:t>
            </a:r>
          </a:p>
          <a:p>
            <a:pPr>
              <a:defRPr sz="3900"/>
            </a:pPr>
            <a:r>
              <a:t>...</a:t>
            </a:r>
          </a:p>
          <a:p>
            <a:pPr>
              <a:defRPr sz="3900"/>
            </a:pPr>
            <a:r>
              <a:t>(continues)</a:t>
            </a:r>
          </a:p>
          <a:p>
            <a:pPr>
              <a:defRPr sz="3900"/>
            </a:pPr>
          </a:p>
          <a:p>
            <a:pPr algn="l">
              <a:defRPr sz="3900"/>
            </a:pPr>
            <a:r>
              <a:t>What happens here?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Bummer. We check North first, so we start going up.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810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800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01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02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03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04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05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06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07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08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09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4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81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13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819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815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818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816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817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XXX.X.X.X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X.X.X.X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820" name="Rounded Rectangle"/>
          <p:cNvSpPr/>
          <p:nvPr/>
        </p:nvSpPr>
        <p:spPr>
          <a:xfrm>
            <a:off x="22315983" y="5878452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21" name="Now what?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Now what?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832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822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23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24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25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26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27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28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29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30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31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6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83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35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841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837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840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838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839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XXX.X.X.X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X.X.X.X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842" name="Rounded Rectangle"/>
          <p:cNvSpPr/>
          <p:nvPr/>
        </p:nvSpPr>
        <p:spPr>
          <a:xfrm>
            <a:off x="22315983" y="5878452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43" name="Trying north, row=2 and col=5, We came from here! Back at row=3 and col=5,…"/>
          <p:cNvSpPr txBox="1"/>
          <p:nvPr/>
        </p:nvSpPr>
        <p:spPr>
          <a:xfrm>
            <a:off x="210638" y="2201259"/>
            <a:ext cx="19393564" cy="3071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row=2 and col=5, We came from here!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row=3 and col=6,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row=4 and col=5,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west, row=3 and col=4,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Failed. Marking bad path with b. Back at row=2 and col=5,</a:t>
            </a:r>
          </a:p>
        </p:txBody>
      </p:sp>
      <p:grpSp>
        <p:nvGrpSpPr>
          <p:cNvPr id="854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844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45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46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47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48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49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50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51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52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53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43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8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85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57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863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859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862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860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861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XXX.X.X.X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864" name="Rounded Rectangle"/>
          <p:cNvSpPr/>
          <p:nvPr/>
        </p:nvSpPr>
        <p:spPr>
          <a:xfrm>
            <a:off x="22315983" y="5885174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65" name="Trying north, row=2 and col=5, We came from here! Back at row=3 and col=5,…"/>
          <p:cNvSpPr txBox="1"/>
          <p:nvPr/>
        </p:nvSpPr>
        <p:spPr>
          <a:xfrm>
            <a:off x="210638" y="2493841"/>
            <a:ext cx="19393564" cy="102384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row=2 and col=5, We came from here!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row=3 and col=6,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row=4 and col=5,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west, row=3 and col=4,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Failed. Marking bad path with b. Back at row=2 and col=5,</a:t>
            </a:r>
          </a:p>
          <a:p>
            <a:pPr algn="l">
              <a:defRPr sz="3900"/>
            </a:pPr>
          </a:p>
          <a:p>
            <a:pPr algn="l">
              <a:defRPr sz="3900"/>
            </a:pPr>
            <a:r>
              <a:t>What is next?</a:t>
            </a:r>
          </a:p>
          <a:p>
            <a:pPr algn="l">
              <a:defRPr sz="3900"/>
            </a:pPr>
            <a:r>
              <a:t>How did we get here? From the North, meaning we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 checked South to get here.</a:t>
            </a:r>
          </a:p>
          <a:p>
            <a:pPr algn="l">
              <a:defRPr sz="3900"/>
            </a:pPr>
            <a:r>
              <a:t>So, 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we now check West (remember, we are checking N/E/S/W)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876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866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67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68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69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70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71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72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73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74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75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0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87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79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885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881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884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882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883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XXX.X.X.X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886" name="Rounded Rectangle"/>
          <p:cNvSpPr/>
          <p:nvPr/>
        </p:nvSpPr>
        <p:spPr>
          <a:xfrm>
            <a:off x="22315983" y="5173974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87" name="Trying north, row=2 and col=5, We came from here! Back at row=3 and col=5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row=2 and col=5, We came from here!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row=3 and col=6,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row=4 and col=5,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west, row=3 and col=4,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Failed. Marking bad path with b. Back at row=2 and col=5,</a:t>
            </a:r>
          </a:p>
          <a:p>
            <a:pPr algn="l">
              <a:defRPr sz="3900"/>
            </a:pPr>
          </a:p>
          <a:p>
            <a:pPr algn="l">
              <a:defRPr sz="3900"/>
            </a:pPr>
            <a:r>
              <a:t>What is next?</a:t>
            </a:r>
          </a:p>
          <a:p>
            <a:pPr algn="l">
              <a:defRPr sz="3900"/>
            </a:pPr>
            <a:r>
              <a:t>How did we get here? From the North, meaning we checked South to get here.</a:t>
            </a:r>
          </a:p>
          <a:p>
            <a:pPr algn="l">
              <a:defRPr sz="3900"/>
            </a:pPr>
            <a:r>
              <a:t>So, we now check West (remember, we are checking N/E/S/W)</a:t>
            </a:r>
          </a:p>
          <a:p>
            <a:pPr algn="l">
              <a:defRPr sz="3900"/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west, row=2 and col=4, Hit wall! Back at row=2 and col=5,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Failed. Marking bad path with b. Back at row=1 and col=5,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898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888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89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0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1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2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3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4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5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6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7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2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90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01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907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903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906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904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905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908" name="Rounded Rectangle"/>
          <p:cNvSpPr/>
          <p:nvPr/>
        </p:nvSpPr>
        <p:spPr>
          <a:xfrm>
            <a:off x="22315983" y="4469496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09" name="Trying north, row=2 and col=5, We came from here! Back at row=3 and col=5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row=2 and col=5, We came from here!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row=3 and col=6,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row=4 and col=5,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west, row=3 and col=4,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Failed. Marking bad path with b. Back at row=2 and col=5,</a:t>
            </a:r>
          </a:p>
          <a:p>
            <a:pPr algn="l">
              <a:defRPr sz="3900"/>
            </a:pPr>
          </a:p>
          <a:p>
            <a:pPr algn="l">
              <a:defRPr sz="3900"/>
            </a:pPr>
            <a:r>
              <a:t>What is next?</a:t>
            </a:r>
          </a:p>
          <a:p>
            <a:pPr algn="l">
              <a:defRPr sz="3900"/>
            </a:pPr>
            <a:r>
              <a:t>How did we get here? From the North, meaning we checked South to get here.</a:t>
            </a:r>
          </a:p>
          <a:p>
            <a:pPr algn="l">
              <a:defRPr sz="3900"/>
            </a:pPr>
            <a:r>
              <a:t>So, we now check West (remember, we are checking N/E/S/W)</a:t>
            </a:r>
          </a:p>
          <a:p>
            <a:pPr algn="l">
              <a:defRPr sz="3900"/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west, row=2 and col=4, Hit wall! Back at row=2 and col=5,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Failed. Marking bad path with b. Back at row=1 and col=5,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920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910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1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2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3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4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5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6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7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8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9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4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92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23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929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925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928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926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927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930" name="Rounded Rectangle"/>
          <p:cNvSpPr/>
          <p:nvPr/>
        </p:nvSpPr>
        <p:spPr>
          <a:xfrm>
            <a:off x="22315983" y="4469496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31" name="Trying north, row=2 and col=5, We came from here! Back at row=3 and col=5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row=2 and col=5, We came from here!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row=3 and col=6,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row=4 and col=5,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west, row=3 and col=4,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Failed. Marking bad path with b. Back at row=2 and col=5,</a:t>
            </a:r>
          </a:p>
          <a:p>
            <a:pPr algn="l">
              <a:defRPr sz="3900"/>
            </a:pPr>
          </a:p>
          <a:p>
            <a:pPr algn="l">
              <a:defRPr sz="3900"/>
            </a:pPr>
            <a:r>
              <a:t>What is next?</a:t>
            </a:r>
          </a:p>
          <a:p>
            <a:pPr algn="l">
              <a:defRPr sz="3900"/>
            </a:pPr>
            <a:r>
              <a:t>How did we get here? From the North, meaning we checked South to get here.</a:t>
            </a:r>
          </a:p>
          <a:p>
            <a:pPr algn="l">
              <a:defRPr sz="3900"/>
            </a:pPr>
            <a:r>
              <a:t>So, we now check West (remember, we are checking N/E/S/W)</a:t>
            </a:r>
          </a:p>
          <a:p>
            <a:pPr algn="l">
              <a:defRPr sz="3900"/>
            </a:pPr>
          </a:p>
          <a:p>
            <a:pPr algn="l">
              <a:defRPr sz="3900"/>
            </a:pPr>
            <a:r>
              <a:t>Trying west, row=2 and col=4, Hit wall! Back at row=2 and col=5,</a:t>
            </a:r>
          </a:p>
          <a:p>
            <a:pPr algn="l">
              <a:defRPr sz="3900"/>
            </a:pPr>
            <a:r>
              <a:t>Failed. Marking bad path with b. Back at row=1 and col=5,</a:t>
            </a:r>
          </a:p>
          <a:p>
            <a:pPr algn="l">
              <a:defRPr sz="3900"/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Now, we are "remembering" where we have been because we've been keeping track of our positions and what we last checked at a given position -- we will use recursion to do this!</a:t>
            </a:r>
          </a:p>
        </p:txBody>
      </p:sp>
      <p:grpSp>
        <p:nvGrpSpPr>
          <p:cNvPr id="942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932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33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34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35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36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37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38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39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40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41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6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94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45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951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947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950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948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949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952" name="Rounded Rectangle"/>
          <p:cNvSpPr/>
          <p:nvPr/>
        </p:nvSpPr>
        <p:spPr>
          <a:xfrm>
            <a:off x="23071261" y="7297431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53" name="Trying north, row=2 and col=5, We came from here! Back at row=3 and col=5,…"/>
          <p:cNvSpPr txBox="1"/>
          <p:nvPr/>
        </p:nvSpPr>
        <p:spPr>
          <a:xfrm>
            <a:off x="210638" y="2197370"/>
            <a:ext cx="19393564" cy="10831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row=2 and col=5, We came from here!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row=3 and col=6,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row=4 and col=5,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west, row=3 and col=4,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Failed. Marking bad path with b. Back at row=2 and col=5,</a:t>
            </a:r>
          </a:p>
          <a:p>
            <a:pPr algn="l">
              <a:defRPr sz="3900"/>
            </a:pPr>
          </a:p>
          <a:p>
            <a:pPr algn="l">
              <a:defRPr sz="3900"/>
            </a:pPr>
            <a:r>
              <a:t>What is next?</a:t>
            </a:r>
          </a:p>
          <a:p>
            <a:pPr algn="l">
              <a:defRPr sz="3900"/>
            </a:pPr>
            <a:r>
              <a:t>How did we get here? From the North, meaning we checked South to get here.</a:t>
            </a:r>
          </a:p>
          <a:p>
            <a:pPr algn="l">
              <a:defRPr sz="3900"/>
            </a:pPr>
            <a:r>
              <a:t>So, we now check West (remember, we are checking N/E/S/W)</a:t>
            </a:r>
          </a:p>
          <a:p>
            <a:pPr algn="l">
              <a:defRPr sz="3900"/>
            </a:pPr>
          </a:p>
          <a:p>
            <a:pPr algn="l">
              <a:defRPr sz="3900"/>
            </a:pPr>
            <a:r>
              <a:t>Trying west, row=2 and col=4, Hit wall! Back at row=2 and col=5,</a:t>
            </a:r>
          </a:p>
          <a:p>
            <a:pPr algn="l">
              <a:defRPr sz="3900"/>
            </a:pPr>
            <a:r>
              <a:t>Failed. Marking bad path with b. Back at row=1 and col=5,</a:t>
            </a:r>
          </a:p>
          <a:p>
            <a:pPr algn="l">
              <a:defRPr sz="3900"/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Now, we are "remembering" where we have been because we've been keeping track of our positions and what we last checked at a given position -- we will use recursion to do this!</a:t>
            </a:r>
          </a:p>
          <a:p>
            <a:pPr algn="l">
              <a:defRPr sz="3900"/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We will arrive back at row=5, col=7 quickly.</a:t>
            </a:r>
          </a:p>
        </p:txBody>
      </p:sp>
      <p:grpSp>
        <p:nvGrpSpPr>
          <p:cNvPr id="964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954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55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56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57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58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59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60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61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62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63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8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96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67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973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969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972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970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971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974" name="Rounded Rectangle"/>
          <p:cNvSpPr/>
          <p:nvPr/>
        </p:nvSpPr>
        <p:spPr>
          <a:xfrm>
            <a:off x="23071261" y="7297431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75" name="Trying east, row=5 and col=8, Hit wall! Back at row=5 and col=7,…"/>
          <p:cNvSpPr txBox="1"/>
          <p:nvPr/>
        </p:nvSpPr>
        <p:spPr>
          <a:xfrm>
            <a:off x="210638" y="2197371"/>
            <a:ext cx="19393564" cy="10831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row=5 and col=8, Hit wall! Back at row=5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row=6 and col=7, Marking with period (.)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</p:txBody>
      </p:sp>
      <p:grpSp>
        <p:nvGrpSpPr>
          <p:cNvPr id="986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976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77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78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79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0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1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2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3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4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5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0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98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9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995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991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994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992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993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996" name="Rounded Rectangle"/>
          <p:cNvSpPr/>
          <p:nvPr/>
        </p:nvSpPr>
        <p:spPr>
          <a:xfrm>
            <a:off x="23071261" y="7297431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97" name="Trying east, row=5 and col=8, Hit wall! Back at row=5 and col=7,…"/>
          <p:cNvSpPr txBox="1"/>
          <p:nvPr/>
        </p:nvSpPr>
        <p:spPr>
          <a:xfrm>
            <a:off x="210638" y="2197371"/>
            <a:ext cx="19393564" cy="10831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row=5 and col=8, Hit wall! Back at row=5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row=6 and col=7, Marking with period (.)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</p:txBody>
      </p:sp>
      <p:grpSp>
        <p:nvGrpSpPr>
          <p:cNvPr id="1008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998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99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0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1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2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3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4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5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6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7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2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01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11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1017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1013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1016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1014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1015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1018" name="Rounded Rectangle"/>
          <p:cNvSpPr/>
          <p:nvPr/>
        </p:nvSpPr>
        <p:spPr>
          <a:xfrm>
            <a:off x="23112034" y="7956457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19" name="Trying east, row=5 and col=8, Hit wall! Back at row=5 and col=7,…"/>
          <p:cNvSpPr txBox="1"/>
          <p:nvPr/>
        </p:nvSpPr>
        <p:spPr>
          <a:xfrm>
            <a:off x="210638" y="2197371"/>
            <a:ext cx="19393564" cy="10831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row=5 and col=8, Hit wall! Back at row=5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row=6 and col=7,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row=5 and col=7, We came from here! Back at row=6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row=6 and col=8, Hit wall! Back at row=6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row=7 and col=7, Found the Finish!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</p:txBody>
      </p:sp>
      <p:grpSp>
        <p:nvGrpSpPr>
          <p:cNvPr id="1030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1020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1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2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3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4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5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6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7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8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9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03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33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1039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1035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1038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1036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1037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1040" name="Rounded Rectangle"/>
          <p:cNvSpPr/>
          <p:nvPr/>
        </p:nvSpPr>
        <p:spPr>
          <a:xfrm>
            <a:off x="23094660" y="8615484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1" name="Trying east, row=5 and col=8, Hit wall! Back at row=5 and col=7,…"/>
          <p:cNvSpPr txBox="1"/>
          <p:nvPr/>
        </p:nvSpPr>
        <p:spPr>
          <a:xfrm>
            <a:off x="210638" y="2197371"/>
            <a:ext cx="19393564" cy="10831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row=5 and col=8, Hit wall! Back at row=5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row=6 and col=7,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row=5 and col=7, We came from here! Back at row=6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row=6 and col=8, Hit wall! Back at row=6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row=7 and col=7, Found the Finish!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</p:txBody>
      </p:sp>
      <p:grpSp>
        <p:nvGrpSpPr>
          <p:cNvPr id="1052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1042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43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44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45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46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47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48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49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50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51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6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05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55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1061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1057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1060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1058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1059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1062" name="Rounded Rectangle"/>
          <p:cNvSpPr/>
          <p:nvPr/>
        </p:nvSpPr>
        <p:spPr>
          <a:xfrm>
            <a:off x="23094660" y="7308350"/>
            <a:ext cx="453941" cy="1913049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63" name="Trying east, row=5 and col=8, Hit wall! Back at row=5 and col=7,…"/>
          <p:cNvSpPr txBox="1"/>
          <p:nvPr/>
        </p:nvSpPr>
        <p:spPr>
          <a:xfrm>
            <a:off x="210638" y="2184671"/>
            <a:ext cx="19393564" cy="10831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row=5 and col=8, Hit wall! Back at row=5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row=6 and col=7,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row=5 and col=7, We came from here! Back at row=6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row=6 and col=8, Hit wall! Back at row=6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row=7 and col=7, Found the Finish!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The total number of steps: 71!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That seems like a lot of steps to solve such a small maze, but remember, we are going through a methodical process that </a:t>
            </a:r>
            <a:r>
              <a:rPr i="1"/>
              <a:t>must check all paths</a:t>
            </a:r>
            <a:r>
              <a:t>.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sz="3900"/>
            </a:pPr>
            <a:r>
              <a:t>(see extra slides for all steps for this maze)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</p:txBody>
      </p:sp>
      <p:sp>
        <p:nvSpPr>
          <p:cNvPr id="1064" name="Rounded Rectangle"/>
          <p:cNvSpPr/>
          <p:nvPr/>
        </p:nvSpPr>
        <p:spPr>
          <a:xfrm>
            <a:off x="21526630" y="7310131"/>
            <a:ext cx="1585401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65" name="Rounded Rectangle"/>
          <p:cNvSpPr/>
          <p:nvPr/>
        </p:nvSpPr>
        <p:spPr>
          <a:xfrm>
            <a:off x="21493880" y="4473202"/>
            <a:ext cx="453941" cy="2860846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66" name="Rounded Rectangle"/>
          <p:cNvSpPr/>
          <p:nvPr/>
        </p:nvSpPr>
        <p:spPr>
          <a:xfrm>
            <a:off x="20766819" y="4480197"/>
            <a:ext cx="738537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1077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1067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68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69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70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71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72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73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74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75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76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1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07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80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1086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1082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1085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1083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1084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1087" name="Rounded Rectangle"/>
          <p:cNvSpPr/>
          <p:nvPr/>
        </p:nvSpPr>
        <p:spPr>
          <a:xfrm>
            <a:off x="23094660" y="7308350"/>
            <a:ext cx="453941" cy="1913049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88" name="Our recursive backtracking method for solving mazes must follow the same rules for all recursion:…"/>
          <p:cNvSpPr txBox="1"/>
          <p:nvPr/>
        </p:nvSpPr>
        <p:spPr>
          <a:xfrm>
            <a:off x="142463" y="2275479"/>
            <a:ext cx="19393564" cy="4620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200"/>
            </a:pPr>
            <a:r>
              <a:t>Our recursive backtracking method for solving mazes must follow the same rules for all recursion:</a:t>
            </a:r>
          </a:p>
          <a:p>
            <a:pPr algn="l">
              <a:defRPr sz="4200"/>
            </a:pPr>
            <a:r>
              <a:t>(1) have a case for all valid inputs, </a:t>
            </a:r>
          </a:p>
          <a:p>
            <a:pPr algn="l">
              <a:defRPr sz="4200"/>
            </a:pPr>
            <a:r>
              <a:t>(2) must have base cases, </a:t>
            </a:r>
          </a:p>
          <a:p>
            <a:pPr algn="l">
              <a:defRPr sz="4200"/>
            </a:pPr>
            <a:r>
              <a:t>(3) make forward progress towards the base case. </a:t>
            </a:r>
          </a:p>
          <a:p>
            <a:pPr algn="l">
              <a:defRPr sz="4200"/>
            </a:pPr>
            <a:r>
              <a:t> </a:t>
            </a:r>
          </a:p>
          <a:p>
            <a:pPr algn="l">
              <a:defRPr b="1" sz="4200">
                <a:latin typeface="+mn-lt"/>
                <a:ea typeface="+mn-ea"/>
                <a:cs typeface="+mn-cs"/>
                <a:sym typeface="Helvetica Neue"/>
              </a:defRPr>
            </a:pPr>
            <a:r>
              <a:t>Let's start with the base cases. How many are there?</a:t>
            </a:r>
          </a:p>
        </p:txBody>
      </p:sp>
      <p:sp>
        <p:nvSpPr>
          <p:cNvPr id="1089" name="Rounded Rectangle"/>
          <p:cNvSpPr/>
          <p:nvPr/>
        </p:nvSpPr>
        <p:spPr>
          <a:xfrm>
            <a:off x="21526630" y="7310131"/>
            <a:ext cx="1585401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90" name="Rounded Rectangle"/>
          <p:cNvSpPr/>
          <p:nvPr/>
        </p:nvSpPr>
        <p:spPr>
          <a:xfrm>
            <a:off x="21493880" y="4473202"/>
            <a:ext cx="453941" cy="2860846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91" name="Rounded Rectangle"/>
          <p:cNvSpPr/>
          <p:nvPr/>
        </p:nvSpPr>
        <p:spPr>
          <a:xfrm>
            <a:off x="20766819" y="4480197"/>
            <a:ext cx="738537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92" name="If we go out of the bounds of the maze (the grid bounds).…"/>
          <p:cNvSpPr txBox="1"/>
          <p:nvPr/>
        </p:nvSpPr>
        <p:spPr>
          <a:xfrm>
            <a:off x="142463" y="6897672"/>
            <a:ext cx="19393564" cy="5915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57200" indent="-228600" algn="l">
              <a:buClr>
                <a:srgbClr val="000000"/>
              </a:buClr>
              <a:buSzPct val="100000"/>
              <a:buAutoNum type="arabicParenBoth" startAt="1"/>
              <a:defRPr sz="4200"/>
            </a:pPr>
            <a:r>
              <a:t> If we go out of the bounds of the maze (the grid bounds).</a:t>
            </a:r>
          </a:p>
          <a:p>
            <a:pPr lvl="1" marL="1270000" indent="-635000" algn="l">
              <a:buClr>
                <a:srgbClr val="000000"/>
              </a:buClr>
              <a:buSzPct val="75000"/>
              <a:buFont typeface="Helvetica Neue"/>
              <a:buChar char="•"/>
              <a:defRPr sz="4200"/>
            </a:pPr>
            <a:r>
              <a:t>This actually won't happen for our mazes, because we have surrounded all paths with walls.</a:t>
            </a:r>
          </a:p>
          <a:p>
            <a:pPr marL="457200" indent="-228600" algn="l">
              <a:buClr>
                <a:srgbClr val="000000"/>
              </a:buClr>
              <a:buSzPct val="100000"/>
              <a:buAutoNum type="arabicParenBoth" startAt="1"/>
              <a:defRPr sz="4200"/>
            </a:pPr>
            <a:r>
              <a:t> If we hit a backtracked position ('b') </a:t>
            </a:r>
          </a:p>
          <a:p>
            <a:pPr lvl="1" marL="863600" indent="-228600" algn="l">
              <a:buClr>
                <a:srgbClr val="000000"/>
              </a:buClr>
              <a:buSzPct val="100000"/>
              <a:buFont typeface="Helvetica Neue"/>
              <a:buChar char="•"/>
              <a:defRPr sz="4200"/>
            </a:pPr>
            <a:r>
              <a:t>Also won't happen, because once we mark as backtracked, we'll never get there again.</a:t>
            </a:r>
          </a:p>
          <a:p>
            <a:pPr marL="457200" indent="-228600" algn="l">
              <a:buClr>
                <a:srgbClr val="000000"/>
              </a:buClr>
              <a:buSzPct val="100000"/>
              <a:buAutoNum type="arabicParenBoth" startAt="1"/>
              <a:defRPr sz="4200"/>
            </a:pPr>
            <a:r>
              <a:t> If we hit a wall ('X')</a:t>
            </a:r>
          </a:p>
          <a:p>
            <a:pPr marL="457200" indent="-228600" algn="l">
              <a:buClr>
                <a:srgbClr val="000000"/>
              </a:buClr>
              <a:buSzPct val="100000"/>
              <a:buAutoNum type="arabicParenBoth" startAt="1"/>
              <a:defRPr sz="4200"/>
            </a:pPr>
            <a:r>
              <a:t> If we hit a position we have seen before ('.')</a:t>
            </a:r>
          </a:p>
          <a:p>
            <a:pPr marL="457200" indent="-228600" algn="l">
              <a:buClr>
                <a:srgbClr val="000000"/>
              </a:buClr>
              <a:buSzPct val="100000"/>
              <a:buAutoNum type="arabicParenBoth" startAt="1"/>
              <a:defRPr sz="4200"/>
            </a:pPr>
            <a:r>
              <a:t> If we find the finish ('F')</a:t>
            </a:r>
          </a:p>
        </p:txBody>
      </p:sp>
      <p:grpSp>
        <p:nvGrpSpPr>
          <p:cNvPr id="1103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1093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94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95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96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97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98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99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00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01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02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0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0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0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092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7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10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06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1112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1108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1111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1109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1110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1113" name="Rounded Rectangle"/>
          <p:cNvSpPr/>
          <p:nvPr/>
        </p:nvSpPr>
        <p:spPr>
          <a:xfrm>
            <a:off x="23094660" y="7308350"/>
            <a:ext cx="453941" cy="1913049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4" name="bool solveMazeRecursive(int row, int col, Grid&lt;int&gt; &amp;maze) {…"/>
          <p:cNvSpPr txBox="1"/>
          <p:nvPr/>
        </p:nvSpPr>
        <p:spPr>
          <a:xfrm>
            <a:off x="301539" y="4893406"/>
            <a:ext cx="18124420" cy="774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bool</a:t>
            </a:r>
            <a:r>
              <a:rPr>
                <a:solidFill>
                  <a:srgbClr val="000000"/>
                </a:solidFill>
              </a:rPr>
              <a:t> solveMazeRecursive(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row,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col, Grid&lt;</a:t>
            </a:r>
            <a:r>
              <a:t>int</a:t>
            </a:r>
            <a:r>
              <a:rPr>
                <a:solidFill>
                  <a:srgbClr val="000000"/>
                </a:solidFill>
              </a:rPr>
              <a:t>&gt; &amp;maze) {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if</a:t>
            </a:r>
            <a:r>
              <a:rPr>
                <a:solidFill>
                  <a:srgbClr val="000000"/>
                </a:solidFill>
              </a:rPr>
              <a:t> (maze[row][col] == 'X') {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false</a:t>
            </a:r>
            <a:r>
              <a:t>;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if</a:t>
            </a:r>
            <a:r>
              <a:rPr>
                <a:solidFill>
                  <a:srgbClr val="000000"/>
                </a:solidFill>
              </a:rPr>
              <a:t> (maze[row][col] == '.') {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false</a:t>
            </a:r>
            <a:r>
              <a:t>;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if</a:t>
            </a:r>
            <a:r>
              <a:rPr>
                <a:solidFill>
                  <a:srgbClr val="000000"/>
                </a:solidFill>
              </a:rPr>
              <a:t> (maze[row][col] == 'F') {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true</a:t>
            </a:r>
            <a:r>
              <a:t>;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115" name="Rounded Rectangle"/>
          <p:cNvSpPr/>
          <p:nvPr/>
        </p:nvSpPr>
        <p:spPr>
          <a:xfrm>
            <a:off x="21526630" y="7310131"/>
            <a:ext cx="1585401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6" name="Rounded Rectangle"/>
          <p:cNvSpPr/>
          <p:nvPr/>
        </p:nvSpPr>
        <p:spPr>
          <a:xfrm>
            <a:off x="21493880" y="4473202"/>
            <a:ext cx="453941" cy="2860846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7" name="Rounded Rectangle"/>
          <p:cNvSpPr/>
          <p:nvPr/>
        </p:nvSpPr>
        <p:spPr>
          <a:xfrm>
            <a:off x="20766819" y="4480197"/>
            <a:ext cx="738537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8" name="Base cases:…"/>
          <p:cNvSpPr txBox="1"/>
          <p:nvPr/>
        </p:nvSpPr>
        <p:spPr>
          <a:xfrm>
            <a:off x="639165" y="2113913"/>
            <a:ext cx="17638071" cy="2411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Base cases:</a:t>
            </a:r>
          </a:p>
          <a:p>
            <a:pPr algn="l"/>
            <a:r>
              <a:t>Returning </a:t>
            </a:r>
            <a:r>
              <a:rPr b="1">
                <a:latin typeface="Courier"/>
                <a:ea typeface="Courier"/>
                <a:cs typeface="Courier"/>
                <a:sym typeface="Courier"/>
              </a:rPr>
              <a:t>true</a:t>
            </a:r>
            <a:r>
              <a:t> means we have solved the maze!</a:t>
            </a:r>
          </a:p>
          <a:p>
            <a:pPr algn="l"/>
            <a:r>
              <a:t>Returning </a:t>
            </a:r>
            <a:r>
              <a:rPr b="1">
                <a:latin typeface="Courier"/>
                <a:ea typeface="Courier"/>
                <a:cs typeface="Courier"/>
                <a:sym typeface="Courier"/>
              </a:rPr>
              <a:t>false</a:t>
            </a:r>
            <a:r>
              <a:t> means that this path does not solve the maze.</a:t>
            </a:r>
          </a:p>
        </p:txBody>
      </p:sp>
      <p:grpSp>
        <p:nvGrpSpPr>
          <p:cNvPr id="1129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1119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0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1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2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3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4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5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6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7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8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3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13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32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1138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1134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1137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1135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1136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1139" name="Rounded Rectangle"/>
          <p:cNvSpPr/>
          <p:nvPr/>
        </p:nvSpPr>
        <p:spPr>
          <a:xfrm>
            <a:off x="23094660" y="7308350"/>
            <a:ext cx="453941" cy="1913049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40" name="bool solveMazeRecursive(int row, int col, Grid&lt;int&gt; &amp;maze) {…"/>
          <p:cNvSpPr txBox="1"/>
          <p:nvPr/>
        </p:nvSpPr>
        <p:spPr>
          <a:xfrm>
            <a:off x="301539" y="4347305"/>
            <a:ext cx="18124420" cy="883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bool</a:t>
            </a:r>
            <a:r>
              <a:rPr>
                <a:solidFill>
                  <a:srgbClr val="000000"/>
                </a:solidFill>
              </a:rPr>
              <a:t> solveMazeRecursive(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row,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col, Grid&lt;</a:t>
            </a:r>
            <a:r>
              <a:t>int</a:t>
            </a:r>
            <a:r>
              <a:rPr>
                <a:solidFill>
                  <a:srgbClr val="000000"/>
                </a:solidFill>
              </a:rPr>
              <a:t>&gt; &amp;maze) {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if</a:t>
            </a:r>
            <a:r>
              <a:rPr>
                <a:solidFill>
                  <a:srgbClr val="000000"/>
                </a:solidFill>
              </a:rPr>
              <a:t> (maze[row][col] == 'X') {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false</a:t>
            </a:r>
            <a:r>
              <a:t>;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if</a:t>
            </a:r>
            <a:r>
              <a:rPr>
                <a:solidFill>
                  <a:srgbClr val="000000"/>
                </a:solidFill>
              </a:rPr>
              <a:t> (maze[row][col] == '.') {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false</a:t>
            </a:r>
            <a:r>
              <a:t>;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if</a:t>
            </a:r>
            <a:r>
              <a:rPr>
                <a:solidFill>
                  <a:srgbClr val="000000"/>
                </a:solidFill>
              </a:rPr>
              <a:t> (maze[row][col] == 'F') {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true</a:t>
            </a:r>
            <a:r>
              <a:t>;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b="1" sz="3700">
                <a:latin typeface="Menlo"/>
                <a:ea typeface="Menlo"/>
                <a:cs typeface="Menlo"/>
                <a:sym typeface="Menlo"/>
              </a:defRPr>
            </a:pPr>
            <a:r>
              <a:t>maze[row][col] = '.';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141" name="Rounded Rectangle"/>
          <p:cNvSpPr/>
          <p:nvPr/>
        </p:nvSpPr>
        <p:spPr>
          <a:xfrm>
            <a:off x="21526630" y="7310131"/>
            <a:ext cx="1585401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42" name="Rounded Rectangle"/>
          <p:cNvSpPr/>
          <p:nvPr/>
        </p:nvSpPr>
        <p:spPr>
          <a:xfrm>
            <a:off x="21493880" y="4473202"/>
            <a:ext cx="453941" cy="2860846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43" name="Rounded Rectangle"/>
          <p:cNvSpPr/>
          <p:nvPr/>
        </p:nvSpPr>
        <p:spPr>
          <a:xfrm>
            <a:off x="20766819" y="4480197"/>
            <a:ext cx="738537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44" name="Once we take care of our base cases, we'd better mark the position we are at!"/>
          <p:cNvSpPr txBox="1"/>
          <p:nvPr/>
        </p:nvSpPr>
        <p:spPr>
          <a:xfrm>
            <a:off x="616441" y="1970528"/>
            <a:ext cx="18124420" cy="160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/>
            <a:r>
              <a:t>Once we take care of our base cases, we'd better mark the position we are at!</a:t>
            </a:r>
          </a:p>
        </p:txBody>
      </p:sp>
      <p:grpSp>
        <p:nvGrpSpPr>
          <p:cNvPr id="1155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1145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46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47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48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49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50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51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52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53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54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9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15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58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1164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1160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1163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1161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1162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1165" name="Rounded Rectangle"/>
          <p:cNvSpPr/>
          <p:nvPr/>
        </p:nvSpPr>
        <p:spPr>
          <a:xfrm>
            <a:off x="23094660" y="7308350"/>
            <a:ext cx="453941" cy="1913049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66" name="bool solveMazeRecursive(int row, int col, Grid&lt;int&gt; &amp;maze) {…"/>
          <p:cNvSpPr txBox="1"/>
          <p:nvPr/>
        </p:nvSpPr>
        <p:spPr>
          <a:xfrm>
            <a:off x="301539" y="3845274"/>
            <a:ext cx="18124420" cy="883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bool</a:t>
            </a:r>
            <a:r>
              <a:rPr>
                <a:solidFill>
                  <a:srgbClr val="000000"/>
                </a:solidFill>
              </a:rPr>
              <a:t> solveMazeRecursive(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row,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col, Grid&lt;</a:t>
            </a:r>
            <a:r>
              <a:t>int</a:t>
            </a:r>
            <a:r>
              <a:rPr>
                <a:solidFill>
                  <a:srgbClr val="000000"/>
                </a:solidFill>
              </a:rPr>
              <a:t>&gt; &amp;maze) {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...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b="1" sz="3700">
                <a:latin typeface="Menlo"/>
                <a:ea typeface="Menlo"/>
                <a:cs typeface="Menlo"/>
                <a:sym typeface="Menlo"/>
              </a:defRPr>
            </a:pPr>
            <a:r>
              <a:t>maze[row][col] = '.';</a:t>
            </a:r>
          </a:p>
          <a:p>
            <a:pPr lvl="5" indent="1143000" algn="l" defTabSz="457200">
              <a:tabLst>
                <a:tab pos="558800" algn="l"/>
              </a:tabLst>
              <a:defRPr b="1" sz="37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 Recursively call solveMazeRecursivePrint(row,col)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 for north, east, south, and west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 If one of the positions returns true, then return true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 north</a:t>
            </a:r>
            <a:endParaRPr>
              <a:solidFill>
                <a:srgbClr val="008F00"/>
              </a:solidFill>
            </a:endParaRP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(solveMazeRecursivePrint(row-1,col,maze)) {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true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...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167" name="Rounded Rectangle"/>
          <p:cNvSpPr/>
          <p:nvPr/>
        </p:nvSpPr>
        <p:spPr>
          <a:xfrm>
            <a:off x="21526630" y="7310131"/>
            <a:ext cx="1585401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68" name="Rounded Rectangle"/>
          <p:cNvSpPr/>
          <p:nvPr/>
        </p:nvSpPr>
        <p:spPr>
          <a:xfrm>
            <a:off x="21493880" y="4473202"/>
            <a:ext cx="453941" cy="2860846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69" name="Rounded Rectangle"/>
          <p:cNvSpPr/>
          <p:nvPr/>
        </p:nvSpPr>
        <p:spPr>
          <a:xfrm>
            <a:off x="20766819" y="4480197"/>
            <a:ext cx="738537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70" name="Now we can recurse -- we have to check all directions!"/>
          <p:cNvSpPr txBox="1"/>
          <p:nvPr/>
        </p:nvSpPr>
        <p:spPr>
          <a:xfrm>
            <a:off x="616441" y="2351528"/>
            <a:ext cx="18124420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/>
            <a:r>
              <a:t>Now we can recurse -- we have to check all directions!</a:t>
            </a:r>
          </a:p>
        </p:txBody>
      </p:sp>
      <p:grpSp>
        <p:nvGrpSpPr>
          <p:cNvPr id="1181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1171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72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73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74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75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76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77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78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79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80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5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18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84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1190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1186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1189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1187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1188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1191" name="Rounded Rectangle"/>
          <p:cNvSpPr/>
          <p:nvPr/>
        </p:nvSpPr>
        <p:spPr>
          <a:xfrm>
            <a:off x="23094660" y="7308350"/>
            <a:ext cx="453941" cy="1913049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92" name="bool solveMazeRecursive(int row, int col, Grid&lt;int&gt; &amp;maze) {…"/>
          <p:cNvSpPr txBox="1"/>
          <p:nvPr/>
        </p:nvSpPr>
        <p:spPr>
          <a:xfrm>
            <a:off x="846939" y="2816574"/>
            <a:ext cx="18124422" cy="1089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29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bool</a:t>
            </a:r>
            <a:r>
              <a:rPr>
                <a:solidFill>
                  <a:srgbClr val="000000"/>
                </a:solidFill>
              </a:rPr>
              <a:t> solveMazeRecursive(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row,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col, Grid&lt;</a:t>
            </a:r>
            <a:r>
              <a:t>int</a:t>
            </a:r>
            <a:r>
              <a:rPr>
                <a:solidFill>
                  <a:srgbClr val="000000"/>
                </a:solidFill>
              </a:rPr>
              <a:t>&gt; &amp;maze) {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      ...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 north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(solveMazeRecursive(row-1,col,maze)) {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true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 east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(solveMazeRecursive(row,col+1,maze)) {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true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 south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(solveMazeRecursive(row+1,col,maze)) {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true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 west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(solveMazeRecursive(row,col-1,maze)) {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true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maze[row][col] = 'b';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false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193" name="Rounded Rectangle"/>
          <p:cNvSpPr/>
          <p:nvPr/>
        </p:nvSpPr>
        <p:spPr>
          <a:xfrm>
            <a:off x="21526630" y="7310131"/>
            <a:ext cx="1585401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94" name="Rounded Rectangle"/>
          <p:cNvSpPr/>
          <p:nvPr/>
        </p:nvSpPr>
        <p:spPr>
          <a:xfrm>
            <a:off x="21493880" y="4473202"/>
            <a:ext cx="453941" cy="2860846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95" name="Rounded Rectangle"/>
          <p:cNvSpPr/>
          <p:nvPr/>
        </p:nvSpPr>
        <p:spPr>
          <a:xfrm>
            <a:off x="20766819" y="4480197"/>
            <a:ext cx="738537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96" name="All four recursions. If all four return, we have to backtrack!"/>
          <p:cNvSpPr txBox="1"/>
          <p:nvPr/>
        </p:nvSpPr>
        <p:spPr>
          <a:xfrm>
            <a:off x="616441" y="1823915"/>
            <a:ext cx="18124420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/>
            <a:r>
              <a:t>All four recursions. If all four return, we have to backtrack!</a:t>
            </a:r>
          </a:p>
        </p:txBody>
      </p:sp>
      <p:grpSp>
        <p:nvGrpSpPr>
          <p:cNvPr id="1207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1197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98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99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0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1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2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3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4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5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6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1" name="Clumsy Thumbsy: Find All Solution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20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10" name="Clumsy Thumbsy: Find All Solution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Clumsy Thumbsy: Find All Solutions</a:t>
              </a:r>
            </a:p>
          </p:txBody>
        </p:sp>
      </p:grpSp>
      <p:sp>
        <p:nvSpPr>
          <p:cNvPr id="1212" name="You want to write a program that will autocorrect words.…"/>
          <p:cNvSpPr txBox="1"/>
          <p:nvPr/>
        </p:nvSpPr>
        <p:spPr>
          <a:xfrm>
            <a:off x="893623" y="2393145"/>
            <a:ext cx="22596754" cy="9791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7000"/>
            </a:pPr>
            <a:r>
              <a:t>You want to write a program that will autocorrect words.</a:t>
            </a:r>
          </a:p>
          <a:p>
            <a:pPr algn="l">
              <a:defRPr sz="7000"/>
            </a:pPr>
          </a:p>
          <a:p>
            <a:pPr algn="l">
              <a:defRPr sz="7000"/>
            </a:pPr>
            <a:r>
              <a:t>Given a string that represents a single (potentially misspelled) word, a lexicon of English words, a map that maps from a character to a string of the characters near it on a keyboard, and an admissible number of errors, find the Set of all potential intended words. </a:t>
            </a:r>
          </a:p>
          <a:p>
            <a:pPr algn="l">
              <a:defRPr sz="7000"/>
            </a:pPr>
          </a:p>
          <a:p>
            <a:pPr algn="l">
              <a:defRPr sz="7000"/>
            </a:pPr>
            <a:r>
              <a:t>(Problem courtesy of Jerry Cain)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6" name="Clumsy Thumbsy: Find All Solution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21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15" name="Clumsy Thumbsy: Find All Solution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Clumsy Thumbsy: Find All Solutions</a:t>
              </a:r>
            </a:p>
          </p:txBody>
        </p:sp>
      </p:grpSp>
      <p:sp>
        <p:nvSpPr>
          <p:cNvPr id="1217" name="Set&lt;string&gt; autocorrect(string word,…"/>
          <p:cNvSpPr txBox="1"/>
          <p:nvPr/>
        </p:nvSpPr>
        <p:spPr>
          <a:xfrm>
            <a:off x="893623" y="3609555"/>
            <a:ext cx="22596754" cy="279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Set&lt;string&gt; autocorrect(string word,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Map&lt;</a:t>
            </a:r>
            <a:r>
              <a:rPr>
                <a:solidFill>
                  <a:srgbClr val="0433FF"/>
                </a:solidFill>
              </a:rPr>
              <a:t>char</a:t>
            </a:r>
            <a:r>
              <a:t>, string&gt; &amp; nearLetters,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Lexicon &amp; dictionary, 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maxTypos)</a:t>
            </a:r>
          </a:p>
        </p:txBody>
      </p:sp>
      <p:sp>
        <p:nvSpPr>
          <p:cNvPr id="1218" name="Prototype (note the whitespace -- no need to have this be a giant line!)"/>
          <p:cNvSpPr txBox="1"/>
          <p:nvPr/>
        </p:nvSpPr>
        <p:spPr>
          <a:xfrm>
            <a:off x="637792" y="2156527"/>
            <a:ext cx="23108413" cy="1006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Prototype (note the whitespace -- no need to have this be a giant line!)</a:t>
            </a:r>
          </a:p>
        </p:txBody>
      </p:sp>
      <p:sp>
        <p:nvSpPr>
          <p:cNvPr id="1219" name="First, we have to think of how we will solve this..."/>
          <p:cNvSpPr txBox="1"/>
          <p:nvPr/>
        </p:nvSpPr>
        <p:spPr>
          <a:xfrm>
            <a:off x="4202810" y="7256420"/>
            <a:ext cx="15978379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First, we have to think of how we will solve this...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3" name="Clumsy Thumbsy: Find All Solution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22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22" name="Clumsy Thumbsy: Find All Solution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Clumsy Thumbsy: Find All Solutions</a:t>
              </a:r>
            </a:p>
          </p:txBody>
        </p:sp>
      </p:grpSp>
      <p:sp>
        <p:nvSpPr>
          <p:cNvPr id="1224" name="Set&lt;string&gt; autocorrect(string word,…"/>
          <p:cNvSpPr txBox="1"/>
          <p:nvPr/>
        </p:nvSpPr>
        <p:spPr>
          <a:xfrm>
            <a:off x="893623" y="3609555"/>
            <a:ext cx="22596754" cy="279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Set&lt;string&gt; autocorrect(string word,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Map&lt;</a:t>
            </a:r>
            <a:r>
              <a:rPr>
                <a:solidFill>
                  <a:srgbClr val="0433FF"/>
                </a:solidFill>
              </a:rPr>
              <a:t>char</a:t>
            </a:r>
            <a:r>
              <a:t>, string&gt; &amp; nearLetters,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Lexicon &amp; dictionary, 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maxTypos)</a:t>
            </a:r>
          </a:p>
        </p:txBody>
      </p:sp>
      <p:sp>
        <p:nvSpPr>
          <p:cNvPr id="1225" name="Prototype (note the whitespace -- no need to have this be a giant line!)"/>
          <p:cNvSpPr txBox="1"/>
          <p:nvPr/>
        </p:nvSpPr>
        <p:spPr>
          <a:xfrm>
            <a:off x="637792" y="2156527"/>
            <a:ext cx="23108413" cy="1006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Prototype (note the whitespace -- no need to have this be a giant line!)</a:t>
            </a:r>
          </a:p>
        </p:txBody>
      </p:sp>
      <p:sp>
        <p:nvSpPr>
          <p:cNvPr id="1226" name="Definition: &quot;maxTypos&quot; : how many letters we can have incorrect"/>
          <p:cNvSpPr txBox="1"/>
          <p:nvPr/>
        </p:nvSpPr>
        <p:spPr>
          <a:xfrm>
            <a:off x="3750716" y="7170503"/>
            <a:ext cx="16882568" cy="8078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/>
            </a:lvl1pPr>
          </a:lstStyle>
          <a:p>
            <a:pPr/>
            <a:r>
              <a:t>Definition: "maxTypos" : how many letters we can have incorrect</a:t>
            </a:r>
          </a:p>
        </p:txBody>
      </p:sp>
      <p:sp>
        <p:nvSpPr>
          <p:cNvPr id="1227" name="Idea:…"/>
          <p:cNvSpPr txBox="1"/>
          <p:nvPr/>
        </p:nvSpPr>
        <p:spPr>
          <a:xfrm>
            <a:off x="562762" y="8495424"/>
            <a:ext cx="22596754" cy="4427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4800"/>
            </a:pPr>
            <a:r>
              <a:t>Idea: </a:t>
            </a:r>
          </a:p>
          <a:p>
            <a:pPr marL="762000" indent="-762000" algn="l">
              <a:buSzPct val="75000"/>
              <a:buFont typeface="Helvetica Neue"/>
              <a:buChar char="•"/>
              <a:defRPr sz="4800"/>
            </a:pPr>
            <a:r>
              <a:t>Build up new potential words one character at a time until we have a word (or not).</a:t>
            </a:r>
          </a:p>
          <a:p>
            <a:pPr marL="762000" indent="-762000" algn="l">
              <a:buSzPct val="75000"/>
              <a:buFont typeface="Helvetica Neue"/>
              <a:buChar char="•"/>
              <a:defRPr sz="4800"/>
            </a:pPr>
            <a:r>
              <a:t>Replace all letters with their near-letters.</a:t>
            </a:r>
          </a:p>
          <a:p>
            <a:pPr marL="762000" indent="-762000" algn="l">
              <a:buSzPct val="75000"/>
              <a:buFont typeface="Helvetica Neue"/>
              <a:buChar char="•"/>
              <a:defRPr sz="4800"/>
            </a:pPr>
            <a:r>
              <a:t>Can also choose not to replace a letter!</a:t>
            </a:r>
          </a:p>
          <a:p>
            <a:pPr marL="762000" indent="-762000" algn="l">
              <a:buSzPct val="75000"/>
              <a:buFont typeface="Helvetica Neue"/>
              <a:buChar char="•"/>
              <a:defRPr sz="4800"/>
            </a:pPr>
            <a:r>
              <a:t>Base cases: if we have exhausted our max typos, or if the prefix of the word is not in the dictionary, or if we have built up to a word and it is in the dictionary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27" grpId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1" name="Clumsy Thumbsy: Find All Solution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22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30" name="Clumsy Thumbsy: Find All Solution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Clumsy Thumbsy: Find All Solutions</a:t>
              </a:r>
            </a:p>
          </p:txBody>
        </p:sp>
      </p:grpSp>
      <p:sp>
        <p:nvSpPr>
          <p:cNvPr id="1232" name="Set&lt;string&gt; autocorrect(string word,…"/>
          <p:cNvSpPr txBox="1"/>
          <p:nvPr/>
        </p:nvSpPr>
        <p:spPr>
          <a:xfrm>
            <a:off x="893623" y="3609555"/>
            <a:ext cx="22596754" cy="279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Set&lt;string&gt; autocorrect(string word,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Map&lt;</a:t>
            </a:r>
            <a:r>
              <a:rPr>
                <a:solidFill>
                  <a:srgbClr val="0433FF"/>
                </a:solidFill>
              </a:rPr>
              <a:t>char</a:t>
            </a:r>
            <a:r>
              <a:t>, string&gt; &amp; nearLetters,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Lexicon&amp; dictionary, 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maxTypos)</a:t>
            </a:r>
          </a:p>
        </p:txBody>
      </p:sp>
      <p:sp>
        <p:nvSpPr>
          <p:cNvPr id="1233" name="Prototype (note the whitespace -- no need to have this be a giant line!)"/>
          <p:cNvSpPr txBox="1"/>
          <p:nvPr/>
        </p:nvSpPr>
        <p:spPr>
          <a:xfrm>
            <a:off x="637792" y="2156527"/>
            <a:ext cx="23108413" cy="1006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Prototype (note the whitespace -- no need to have this be a giant line!)</a:t>
            </a:r>
          </a:p>
        </p:txBody>
      </p:sp>
      <p:sp>
        <p:nvSpPr>
          <p:cNvPr id="1234" name="We are going to need a helper function to keep track of the remaining letters, the built-up string, the other reference parameters, and the maxTypos."/>
          <p:cNvSpPr txBox="1"/>
          <p:nvPr/>
        </p:nvSpPr>
        <p:spPr>
          <a:xfrm>
            <a:off x="1021003" y="7050385"/>
            <a:ext cx="22596754" cy="15317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4800"/>
            </a:lvl1pPr>
          </a:lstStyle>
          <a:p>
            <a:pPr/>
            <a:r>
              <a:t>We are going to need a helper function to keep track of the remaining letters, the built-up string, the other reference parameters, and the maxTypos.</a:t>
            </a:r>
          </a:p>
        </p:txBody>
      </p:sp>
      <p:sp>
        <p:nvSpPr>
          <p:cNvPr id="1235" name="Set&lt;string&gt; autocorrect(string remaining,…"/>
          <p:cNvSpPr txBox="1"/>
          <p:nvPr/>
        </p:nvSpPr>
        <p:spPr>
          <a:xfrm>
            <a:off x="893623" y="8892382"/>
            <a:ext cx="22596754" cy="346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Set&lt;string&gt; autocorrect(string remaining, 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Map&lt;</a:t>
            </a:r>
            <a:r>
              <a:rPr>
                <a:solidFill>
                  <a:srgbClr val="0433FF"/>
                </a:solidFill>
              </a:rPr>
              <a:t>char</a:t>
            </a:r>
            <a:r>
              <a:t>, string&gt; &amp; nearLetters,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Lexicon &amp; dictionary, 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allowableTypos,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string builtUp)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9" name="Clumsy Thumbsy: Base Case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23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38" name="Clumsy Thumbsy: Base Case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Clumsy Thumbsy: Base Cases</a:t>
              </a:r>
            </a:p>
          </p:txBody>
        </p:sp>
      </p:grpSp>
      <p:sp>
        <p:nvSpPr>
          <p:cNvPr id="1240" name="Set&lt;string&gt; result;…"/>
          <p:cNvSpPr txBox="1"/>
          <p:nvPr/>
        </p:nvSpPr>
        <p:spPr>
          <a:xfrm>
            <a:off x="175449" y="2887313"/>
            <a:ext cx="24033104" cy="750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Set&lt;string&gt; result;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(allowableTypos &lt; 0 || !dictionary.containsPrefix(builtUp)) {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too many typos, or no potential to build word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result; </a:t>
            </a:r>
            <a:r>
              <a:rPr>
                <a:solidFill>
                  <a:srgbClr val="008F00"/>
                </a:solidFill>
              </a:rPr>
              <a:t>//empty set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(remaining == </a:t>
            </a:r>
            <a:r>
              <a:rPr>
                <a:solidFill>
                  <a:srgbClr val="B4261A"/>
                </a:solidFill>
              </a:rPr>
              <a:t>""</a:t>
            </a:r>
            <a:r>
              <a:t>) {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(dictionary.contains(builtUp)) {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008F00"/>
                </a:solidFill>
              </a:rPr>
              <a:t>// if word, add it to set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result.add(builtUp);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result;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</p:txBody>
      </p:sp>
      <p:pic>
        <p:nvPicPr>
          <p:cNvPr id="1241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175792" y="8488597"/>
            <a:ext cx="2794771" cy="26611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5" name="Clumsy Thumbsy: Recursive Case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24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44" name="Clumsy Thumbsy: Recursive Case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Clumsy Thumbsy: Recursive Cases</a:t>
              </a:r>
            </a:p>
          </p:txBody>
        </p:sp>
      </p:grpSp>
      <p:sp>
        <p:nvSpPr>
          <p:cNvPr id="1246" name="char curr = remaining[0];…"/>
          <p:cNvSpPr txBox="1"/>
          <p:nvPr/>
        </p:nvSpPr>
        <p:spPr>
          <a:xfrm>
            <a:off x="175449" y="3733798"/>
            <a:ext cx="24033104" cy="624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char</a:t>
            </a:r>
            <a:r>
              <a:t> curr = remaining[0];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string rest = remaining.substr(1);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0; i &lt;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)nearLetters[curr].length(); i++) {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result += autocorrect(rest, nearLetters,dictionary,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      allowableTypos - 1, builtUp + nearLetters[curr][i]);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//can also choose not to change character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result += autocorrect(rest, nearLetters, dictionary,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  allowableTypos, builtUp + curr);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result;</a:t>
            </a:r>
          </a:p>
        </p:txBody>
      </p:sp>
      <p:pic>
        <p:nvPicPr>
          <p:cNvPr id="1247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175792" y="8488597"/>
            <a:ext cx="2794771" cy="26611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1" name="References and Advanced Read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24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50" name="References and Advanced Read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References and Advanced Reading</a:t>
              </a:r>
            </a:p>
          </p:txBody>
        </p:sp>
      </p:grpSp>
      <p:sp>
        <p:nvSpPr>
          <p:cNvPr id="1252" name="References:…"/>
          <p:cNvSpPr txBox="1"/>
          <p:nvPr/>
        </p:nvSpPr>
        <p:spPr>
          <a:xfrm>
            <a:off x="640425" y="4510438"/>
            <a:ext cx="21424604" cy="6371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References: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 Understanding permutations: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http://stackoverflow.com/questions/7537791/understanding-recursion-to-generate-permutations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 Maze algorithms: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https://en.wikipedia.org/wiki/Maze_solving_algorithm</a:t>
            </a:r>
            <a:r>
              <a:t> </a:t>
            </a:r>
          </a:p>
          <a:p>
            <a:pPr algn="l">
              <a:defRPr sz="4500"/>
            </a:pPr>
          </a:p>
          <a:p>
            <a:pPr marL="228600" indent="-228600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Advanced Reading: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 Exhaustive recursive backtracking: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https://see.stanford.edu/materials/icspacs106b/h19-recbacktrackexamples.pdf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 Backtracking: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https://en.wikipedia.org/wiki/Backtracking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6" name="Extra Slide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25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55" name="Extra Slide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Extra Slides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