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 b="def" i="def"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9" name="Shape 17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slide" Target="../slides/slide54.xml"/><Relationship Id="rId2" Type="http://schemas.openxmlformats.org/officeDocument/2006/relationships/notesMaster" Target="../notesMasters/notesMaster1.xml"/></Relationships>
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slide" Target="../slides/slide55.xml"/><Relationship Id="rId2" Type="http://schemas.openxmlformats.org/officeDocument/2006/relationships/notesMaster" Target="../notesMasters/notesMaster1.xml"/></Relationships>
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slide" Target="../slides/slide56.xml"/><Relationship Id="rId2" Type="http://schemas.openxmlformats.org/officeDocument/2006/relationships/notesMaster" Target="../notesMasters/notesMaster1.xml"/></Relationships>

</file>

<file path=ppt/notesSlides/_rels/notesSlide4.xml.rels><?xml version="1.0" encoding="UTF-8" standalone="yes"?><Relationships xmlns="http://schemas.openxmlformats.org/package/2006/relationships"><Relationship Id="rId1" Type="http://schemas.openxmlformats.org/officeDocument/2006/relationships/slide" Target="../slides/slide57.xml"/><Relationship Id="rId2" Type="http://schemas.openxmlformats.org/officeDocument/2006/relationships/notesMaster" Target="../notesMasters/notesMaster1.xml"/></Relationships>

</file>

<file path=ppt/notesSlides/_rels/notesSlide5.xml.rels><?xml version="1.0" encoding="UTF-8" standalone="yes"?><Relationships xmlns="http://schemas.openxmlformats.org/package/2006/relationships"><Relationship Id="rId1" Type="http://schemas.openxmlformats.org/officeDocument/2006/relationships/slide" Target="../slides/slide58.xml"/><Relationship Id="rId2" Type="http://schemas.openxmlformats.org/officeDocument/2006/relationships/notesMaster" Target="../notesMasters/notesMaster1.xml"/></Relationships>

</file>

<file path=ppt/notesSlides/_rels/notesSlide6.xml.rels><?xml version="1.0" encoding="UTF-8" standalone="yes"?><Relationships xmlns="http://schemas.openxmlformats.org/package/2006/relationships"><Relationship Id="rId1" Type="http://schemas.openxmlformats.org/officeDocument/2006/relationships/slide" Target="../slides/slide59.xml"/><Relationship Id="rId2" Type="http://schemas.openxmlformats.org/officeDocument/2006/relationships/notesMaster" Target="../notesMasters/notesMaster1.xml"/></Relationships>

</file>

<file path=ppt/notesSlides/_rels/notesSlide7.xml.rels><?xml version="1.0" encoding="UTF-8" standalone="yes"?><Relationships xmlns="http://schemas.openxmlformats.org/package/2006/relationships"><Relationship Id="rId1" Type="http://schemas.openxmlformats.org/officeDocument/2006/relationships/slide" Target="../slides/slide60.xml"/><Relationship Id="rId2" Type="http://schemas.openxmlformats.org/officeDocument/2006/relationships/notesMaster" Target="../notesMasters/notesMaster1.xml"/></Relationships>

</file>

<file path=ppt/notesSlides/_rels/notesSlide8.xml.rels><?xml version="1.0" encoding="UTF-8" standalone="yes"?><Relationships xmlns="http://schemas.openxmlformats.org/package/2006/relationships"><Relationship Id="rId1" Type="http://schemas.openxmlformats.org/officeDocument/2006/relationships/slide" Target="../slides/slide61.xml"/><Relationship Id="rId2" Type="http://schemas.openxmlformats.org/officeDocument/2006/relationships/notesMaster" Target="../notesMasters/notesMaster1.xml"/></Relationships>

</file>

<file path=ppt/notesSlides/_rels/notesSlide9.xml.rels><?xml version="1.0" encoding="UTF-8" standalone="yes"?><Relationships xmlns="http://schemas.openxmlformats.org/package/2006/relationships"><Relationship Id="rId1" Type="http://schemas.openxmlformats.org/officeDocument/2006/relationships/slide" Target="../slides/slide62.xml"/><Relationship Id="rId2" Type="http://schemas.openxmlformats.org/officeDocument/2006/relationships/notesMaster" Target="../notesMasters/notesMaster1.xml"/></Relationships>

</file>

<file path=ppt/notesSlides/_rels/notesSlide10.xml.rels><?xml version="1.0" encoding="UTF-8" standalone="yes"?><Relationships xmlns="http://schemas.openxmlformats.org/package/2006/relationships"><Relationship Id="rId1" Type="http://schemas.openxmlformats.org/officeDocument/2006/relationships/slide" Target="../slides/slide63.xml"/><Relationship Id="rId2" Type="http://schemas.openxmlformats.org/officeDocument/2006/relationships/notesMaster" Target="../notesMasters/notesMaster1.xml"/></Relationships>

</file>

<file path=ppt/notesSlides/_rels/notesSlide11.xml.rels><?xml version="1.0" encoding="UTF-8" standalone="yes"?><Relationships xmlns="http://schemas.openxmlformats.org/package/2006/relationships"><Relationship Id="rId1" Type="http://schemas.openxmlformats.org/officeDocument/2006/relationships/slide" Target="../slides/slide64.xml"/><Relationship Id="rId2" Type="http://schemas.openxmlformats.org/officeDocument/2006/relationships/notesMaster" Target="../notesMasters/notesMaster1.xml"/></Relationships>

</file>

<file path=ppt/notesSlides/_rels/notesSlide12.xml.rels><?xml version="1.0" encoding="UTF-8" standalone="yes"?><Relationships xmlns="http://schemas.openxmlformats.org/package/2006/relationships"><Relationship Id="rId1" Type="http://schemas.openxmlformats.org/officeDocument/2006/relationships/slide" Target="../slides/slide65.xml"/><Relationship Id="rId2" Type="http://schemas.openxmlformats.org/officeDocument/2006/relationships/notesMaster" Target="../notesMasters/notesMaster1.xml"/></Relationships>

</file>

<file path=ppt/notesSlides/_rels/notesSlide13.xml.rels><?xml version="1.0" encoding="UTF-8" standalone="yes"?><Relationships xmlns="http://schemas.openxmlformats.org/package/2006/relationships"><Relationship Id="rId1" Type="http://schemas.openxmlformats.org/officeDocument/2006/relationships/slide" Target="../slides/slide66.xml"/><Relationship Id="rId2" Type="http://schemas.openxmlformats.org/officeDocument/2006/relationships/notesMaster" Target="../notesMasters/notesMaster1.xml"/></Relationships>

</file>

<file path=ppt/notesSlides/_rels/notesSlide14.xml.rels><?xml version="1.0" encoding="UTF-8" standalone="yes"?><Relationships xmlns="http://schemas.openxmlformats.org/package/2006/relationships"><Relationship Id="rId1" Type="http://schemas.openxmlformats.org/officeDocument/2006/relationships/slide" Target="../slides/slide67.xml"/><Relationship Id="rId2" Type="http://schemas.openxmlformats.org/officeDocument/2006/relationships/notesMaster" Target="../notesMasters/notesMaster1.xml"/></Relationships>

</file>

<file path=ppt/notesSlides/_rels/notesSlide15.xml.rels><?xml version="1.0" encoding="UTF-8" standalone="yes"?><Relationships xmlns="http://schemas.openxmlformats.org/package/2006/relationships"><Relationship Id="rId1" Type="http://schemas.openxmlformats.org/officeDocument/2006/relationships/slide" Target="../slides/slide68.xml"/><Relationship Id="rId2" Type="http://schemas.openxmlformats.org/officeDocument/2006/relationships/notesMaster" Target="../notesMasters/notesMaster1.xml"/></Relationships>

</file>

<file path=ppt/notesSlides/_rels/notesSlide16.xml.rels><?xml version="1.0" encoding="UTF-8" standalone="yes"?><Relationships xmlns="http://schemas.openxmlformats.org/package/2006/relationships"><Relationship Id="rId1" Type="http://schemas.openxmlformats.org/officeDocument/2006/relationships/slide" Target="../slides/slide69.xml"/><Relationship Id="rId2" Type="http://schemas.openxmlformats.org/officeDocument/2006/relationships/notesMaster" Target="../notesMasters/notesMaster1.xml"/></Relationships>

</file>

<file path=ppt/notesSlides/_rels/notesSlide17.xml.rels><?xml version="1.0" encoding="UTF-8" standalone="yes"?><Relationships xmlns="http://schemas.openxmlformats.org/package/2006/relationships"><Relationship Id="rId1" Type="http://schemas.openxmlformats.org/officeDocument/2006/relationships/slide" Target="../slides/slide70.xml"/><Relationship Id="rId2" Type="http://schemas.openxmlformats.org/officeDocument/2006/relationships/notesMaster" Target="../notesMasters/notesMaster1.xml"/></Relationships>

</file>

<file path=ppt/notesSlides/_rels/notesSlide18.xml.rels><?xml version="1.0" encoding="UTF-8" standalone="yes"?><Relationships xmlns="http://schemas.openxmlformats.org/package/2006/relationships"><Relationship Id="rId1" Type="http://schemas.openxmlformats.org/officeDocument/2006/relationships/slide" Target="../slides/slide71.xml"/><Relationship Id="rId2" Type="http://schemas.openxmlformats.org/officeDocument/2006/relationships/notesMaster" Target="../notesMasters/notesMaster1.xml"/></Relationships>

</file>

<file path=ppt/notesSlides/_rels/notesSlide19.xml.rels><?xml version="1.0" encoding="UTF-8" standalone="yes"?><Relationships xmlns="http://schemas.openxmlformats.org/package/2006/relationships"><Relationship Id="rId1" Type="http://schemas.openxmlformats.org/officeDocument/2006/relationships/slide" Target="../slides/slide72.xml"/><Relationship Id="rId2" Type="http://schemas.openxmlformats.org/officeDocument/2006/relationships/notesMaster" Target="../notesMasters/notesMaster1.xml"/></Relationships>

</file>

<file path=ppt/notesSlides/_rels/notesSlide20.xml.rels><?xml version="1.0" encoding="UTF-8" standalone="yes"?><Relationships xmlns="http://schemas.openxmlformats.org/package/2006/relationships"><Relationship Id="rId1" Type="http://schemas.openxmlformats.org/officeDocument/2006/relationships/slide" Target="../slides/slide73.xml"/><Relationship Id="rId2" Type="http://schemas.openxmlformats.org/officeDocument/2006/relationships/notesMaster" Target="../notesMasters/notesMaster1.xml"/></Relationships>

</file>

<file path=ppt/notesSlides/_rels/notesSlide21.xml.rels><?xml version="1.0" encoding="UTF-8" standalone="yes"?><Relationships xmlns="http://schemas.openxmlformats.org/package/2006/relationships"><Relationship Id="rId1" Type="http://schemas.openxmlformats.org/officeDocument/2006/relationships/slide" Target="../slides/slide74.xml"/><Relationship Id="rId2" Type="http://schemas.openxmlformats.org/officeDocument/2006/relationships/notesMaster" Target="../notesMasters/notesMaster1.xml"/></Relationships>

</file>

<file path=ppt/notesSlides/_rels/notesSlide22.xml.rels><?xml version="1.0" encoding="UTF-8" standalone="yes"?><Relationships xmlns="http://schemas.openxmlformats.org/package/2006/relationships"><Relationship Id="rId1" Type="http://schemas.openxmlformats.org/officeDocument/2006/relationships/slide" Target="../slides/slide75.xml"/><Relationship Id="rId2" Type="http://schemas.openxmlformats.org/officeDocument/2006/relationships/notesMaster" Target="../notesMasters/notesMaster1.xml"/></Relationships>

</file>

<file path=ppt/notesSlides/_rels/notesSlide23.xml.rels><?xml version="1.0" encoding="UTF-8" standalone="yes"?><Relationships xmlns="http://schemas.openxmlformats.org/package/2006/relationships"><Relationship Id="rId1" Type="http://schemas.openxmlformats.org/officeDocument/2006/relationships/slide" Target="../slides/slide76.xml"/><Relationship Id="rId2" Type="http://schemas.openxmlformats.org/officeDocument/2006/relationships/notesMaster" Target="../notesMasters/notesMaster1.xml"/></Relationships>

</file>

<file path=ppt/notesSlides/_rels/notesSlide24.xml.rels><?xml version="1.0" encoding="UTF-8" standalone="yes"?><Relationships xmlns="http://schemas.openxmlformats.org/package/2006/relationships"><Relationship Id="rId1" Type="http://schemas.openxmlformats.org/officeDocument/2006/relationships/slide" Target="../slides/slide77.xml"/><Relationship Id="rId2" Type="http://schemas.openxmlformats.org/officeDocument/2006/relationships/notesMaster" Target="../notesMasters/notesMaster1.xml"/></Relationships>

</file>

<file path=ppt/notesSlides/_rels/notesSlide25.xml.rels><?xml version="1.0" encoding="UTF-8" standalone="yes"?><Relationships xmlns="http://schemas.openxmlformats.org/package/2006/relationships"><Relationship Id="rId1" Type="http://schemas.openxmlformats.org/officeDocument/2006/relationships/slide" Target="../slides/slide78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Shape 189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92" name="Shape 189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Shape 196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61" name="Shape 196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6" name="Shape 200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07" name="Shape 200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Shape 204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47" name="Shape 204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0" name="Shape 209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91" name="Shape 209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Shape 213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31" name="Shape 213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Shape 217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75" name="Shape 217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4" name="Shape 221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15" name="Shape 221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Shape 225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59" name="Shape 225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Shape 229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99" name="Shape 229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" name="Shape 234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41" name="Shape 234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0" name="Shape 238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81" name="Shape 238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2" name="Shape 242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23" name="Shape 242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Shape 246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63" name="Shape 246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4" name="Shape 250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05" name="Shape 250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4" name="Shape 254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45" name="Shape 254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Shape 258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86" name="Shape 258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Shape 259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92" name="Shape 259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7" name="Shape 259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98" name="Shape 259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5" name="Shape 266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66" name="Shape 266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2" name="Shape 273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33" name="Shape 273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4" name="Shape 280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05" name="Shape 280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3" name="Shape 287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74" name="Shape 287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2" name="Shape 294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43" name="Shape 294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4" name="Shape 301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015" name="Shape 301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0"/>
            <a:ext cx="22252676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Title Text"/>
          <p:cNvSpPr txBox="1"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 txBox="1"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100"/>
            <a:ext cx="0" cy="200043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 txBox="1"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 txBox="1"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 txBox="1"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/>
          <p:nvPr>
            <p:ph type="sldNum" sz="quarter" idx="2"/>
          </p:nvPr>
        </p:nvSpPr>
        <p:spPr>
          <a:xfrm>
            <a:off x="952499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800" y="2768600"/>
            <a:ext cx="9512612" cy="18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 txBox="1"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 txBox="1"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 txBox="1"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6"/>
            <a:ext cx="7569200" cy="53467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 txBox="1"/>
          <p:nvPr>
            <p:ph type="body" sz="quarter" idx="13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0" name="“Type a quote here.”"/>
          <p:cNvSpPr txBox="1"/>
          <p:nvPr>
            <p:ph type="body" sz="quarter" idx="14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pic>
        <p:nvPicPr>
          <p:cNvPr id="11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"/>
          <p:cNvSpPr/>
          <p:nvPr/>
        </p:nvSpPr>
        <p:spPr>
          <a:xfrm>
            <a:off x="3047999" y="-1"/>
            <a:ext cx="18288001" cy="8229601"/>
          </a:xfrm>
          <a:prstGeom prst="rect">
            <a:avLst/>
          </a:prstGeom>
          <a:solidFill>
            <a:srgbClr val="7F0325"/>
          </a:solidFill>
          <a:ln w="254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913"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37" name="Title Text"/>
          <p:cNvSpPr txBox="1"/>
          <p:nvPr>
            <p:ph type="title"/>
          </p:nvPr>
        </p:nvSpPr>
        <p:spPr>
          <a:xfrm>
            <a:off x="4419599" y="457199"/>
            <a:ext cx="15544801" cy="1219201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8" name="Slide Number"/>
          <p:cNvSpPr txBox="1"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6363" sz="22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46" name="Title Text"/>
          <p:cNvSpPr txBox="1"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7" name="Body Level One…"/>
          <p:cNvSpPr txBox="1"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Slide Number"/>
          <p:cNvSpPr txBox="1"/>
          <p:nvPr>
            <p:ph type="sldNum" sz="quarter" idx="2"/>
          </p:nvPr>
        </p:nvSpPr>
        <p:spPr>
          <a:xfrm>
            <a:off x="23473501" y="-43703"/>
            <a:ext cx="984200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49" name="Rectangle"/>
          <p:cNvSpPr/>
          <p:nvPr/>
        </p:nvSpPr>
        <p:spPr>
          <a:xfrm>
            <a:off x="16116" y="8223997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bg>
      <p:bgPr>
        <a:solidFill>
          <a:srgbClr val="6699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"/>
          <p:cNvSpPr/>
          <p:nvPr/>
        </p:nvSpPr>
        <p:spPr>
          <a:xfrm>
            <a:off x="3048000" y="0"/>
            <a:ext cx="18288000" cy="8229600"/>
          </a:xfrm>
          <a:prstGeom prst="rect">
            <a:avLst/>
          </a:prstGeom>
          <a:solidFill>
            <a:srgbClr val="5788BE"/>
          </a:solidFill>
          <a:ln w="508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7" name="Rectangle"/>
          <p:cNvSpPr/>
          <p:nvPr/>
        </p:nvSpPr>
        <p:spPr>
          <a:xfrm>
            <a:off x="3048000" y="8229600"/>
            <a:ext cx="18288000" cy="5486400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158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42126" y="7531100"/>
            <a:ext cx="1641475" cy="5461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Title Text"/>
          <p:cNvSpPr txBox="1"/>
          <p:nvPr>
            <p:ph type="title"/>
          </p:nvPr>
        </p:nvSpPr>
        <p:spPr>
          <a:xfrm>
            <a:off x="4419600" y="457200"/>
            <a:ext cx="15544800" cy="1219200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0" name="Body Level One…"/>
          <p:cNvSpPr txBox="1"/>
          <p:nvPr>
            <p:ph type="body" idx="1"/>
          </p:nvPr>
        </p:nvSpPr>
        <p:spPr>
          <a:xfrm>
            <a:off x="4419600" y="1676400"/>
            <a:ext cx="15544800" cy="9677400"/>
          </a:xfrm>
          <a:prstGeom prst="rect">
            <a:avLst/>
          </a:prstGeom>
        </p:spPr>
        <p:txBody>
          <a:bodyPr lIns="91439" tIns="91439" rIns="91439" bIns="91439">
            <a:noAutofit/>
          </a:bodyPr>
          <a:lstStyle>
            <a:lvl1pPr marL="228600" indent="-228600" defTabSz="1828800">
              <a:spcBef>
                <a:spcPts val="700"/>
              </a:spcBef>
              <a:buSzPct val="100000"/>
              <a:buFontTx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718457" indent="-261257" defTabSz="1828800">
              <a:spcBef>
                <a:spcPts val="700"/>
              </a:spcBef>
              <a:buSzPct val="100000"/>
              <a:buFontTx/>
              <a:buChar char="–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175657" indent="-261257" defTabSz="1828800">
              <a:spcBef>
                <a:spcPts val="700"/>
              </a:spcBef>
              <a:buSzPct val="100000"/>
              <a:buFontTx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1632857" indent="-261257" defTabSz="1828800">
              <a:spcBef>
                <a:spcPts val="700"/>
              </a:spcBef>
              <a:buSzPct val="100000"/>
              <a:buFontTx/>
              <a:buChar char="–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090057" indent="-261257" defTabSz="1828800">
              <a:spcBef>
                <a:spcPts val="700"/>
              </a:spcBef>
              <a:buSzPct val="100000"/>
              <a:buFontTx/>
              <a:buChar char="»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" name="Slide Number"/>
          <p:cNvSpPr txBox="1"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5500" sz="24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9" name="Title Text"/>
          <p:cNvSpPr txBox="1"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0" name="Body Level One…"/>
          <p:cNvSpPr txBox="1"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1" name="Slide Number"/>
          <p:cNvSpPr txBox="1"/>
          <p:nvPr>
            <p:ph type="sldNum" sz="quarter" idx="2"/>
          </p:nvPr>
        </p:nvSpPr>
        <p:spPr>
          <a:xfrm>
            <a:off x="22874836" y="347730"/>
            <a:ext cx="984201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72" name="Rectangle"/>
          <p:cNvSpPr/>
          <p:nvPr/>
        </p:nvSpPr>
        <p:spPr>
          <a:xfrm>
            <a:off x="16116" y="8223997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800" y="2768600"/>
            <a:ext cx="22252698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4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 txBox="1"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s.usfca.edu/~galles/visualization/Heap.html" TargetMode="Externa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ieeexplore.ieee.org/xpls/abs_all.jsp?arnumber=6312854" TargetMode="Externa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en.wikipedia.org/wiki/Priority_queue" TargetMode="External"/><Relationship Id="rId3" Type="http://schemas.openxmlformats.org/officeDocument/2006/relationships/hyperlink" Target="https://www.youtube.com/watch?v=gJc-J7K_P_w" TargetMode="External"/><Relationship Id="rId4" Type="http://schemas.openxmlformats.org/officeDocument/2006/relationships/hyperlink" Target="http://en.wikipedia.org/wiki/Binary_heap" TargetMode="External"/><Relationship Id="rId5" Type="http://schemas.openxmlformats.org/officeDocument/2006/relationships/hyperlink" Target="http://www.cs.usfca.edu/~galles/visualization/Heap.html" TargetMode="External"/><Relationship Id="rId6" Type="http://schemas.openxmlformats.org/officeDocument/2006/relationships/hyperlink" Target="http://www.cs.cmu.edu/~adamchik/15-121/lectures/Binary%20Heaps/heaps.html" TargetMode="External"/><Relationship Id="rId7" Type="http://schemas.openxmlformats.org/officeDocument/2006/relationships/hyperlink" Target="http://www.cs.umd.edu/~meesh/351/mount/lectures/lect14-heapsort-analysis-part.pdf" TargetMode="External"/><Relationship Id="rId8" Type="http://schemas.openxmlformats.org/officeDocument/2006/relationships/hyperlink" Target="https://www.youtube.com/watch?v=B7hVxCmfPtM" TargetMode="External"/></Relationships>
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.xml"/></Relationships>
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/Relationships>
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/Relationships>
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/Relationships>
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/Relationships>
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/Relationships>
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/Relationships>
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/Relationships>
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/Relationships>
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/Relationships>
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/Relationships>
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/Relationships>
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/Relationships>
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/Relationships>
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/Relationships>
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tif"/></Relationships>

</file>

<file path=ppt/slides/_rels/slide7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tif"/><Relationship Id="rId4" Type="http://schemas.openxmlformats.org/officeDocument/2006/relationships/image" Target="../media/image5.tif"/><Relationship Id="rId5" Type="http://schemas.openxmlformats.org/officeDocument/2006/relationships/image" Target="../media/image6.tif"/><Relationship Id="rId6" Type="http://schemas.openxmlformats.org/officeDocument/2006/relationships/image" Target="../media/image7.tif"/></Relationships>

</file>

<file path=ppt/slides/_rels/slide7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tif"/><Relationship Id="rId4" Type="http://schemas.openxmlformats.org/officeDocument/2006/relationships/image" Target="../media/image9.tif"/></Relationships>

</file>

<file path=ppt/slides/_rels/slide7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.tif"/><Relationship Id="rId4" Type="http://schemas.openxmlformats.org/officeDocument/2006/relationships/image" Target="../media/image10.tif"/><Relationship Id="rId5" Type="http://schemas.openxmlformats.org/officeDocument/2006/relationships/image" Target="../media/image11.tif"/></Relationships>

</file>

<file path=ppt/slides/_rels/slide7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.tif"/><Relationship Id="rId4" Type="http://schemas.openxmlformats.org/officeDocument/2006/relationships/image" Target="../media/image13.tif"/><Relationship Id="rId5" Type="http://schemas.openxmlformats.org/officeDocument/2006/relationships/image" Target="../media/image5.tif"/><Relationship Id="rId6" Type="http://schemas.openxmlformats.org/officeDocument/2006/relationships/image" Target="../media/image14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Monday, July 31, 2017"/>
          <p:cNvSpPr txBox="1"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Monday, July 31, 2017</a:t>
            </a:r>
          </a:p>
        </p:txBody>
      </p:sp>
      <p:sp>
        <p:nvSpPr>
          <p:cNvPr id="182" name="Programming Abstractions…"/>
          <p:cNvSpPr txBox="1"/>
          <p:nvPr>
            <p:ph type="body" sz="half" idx="1"/>
          </p:nvPr>
        </p:nvSpPr>
        <p:spPr>
          <a:xfrm>
            <a:off x="1066800" y="7213600"/>
            <a:ext cx="11372420" cy="6209677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Programming Abstractions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Summer 2017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Stanford University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Computer Science Department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>
              <a:defRPr>
                <a:solidFill>
                  <a:srgbClr val="000000"/>
                </a:solidFill>
              </a:defRPr>
            </a:pPr>
            <a:r>
              <a:t>Lecturer: Chris Gregg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reading:</a:t>
            </a: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Programming Abstractions in C++, pp 721-722</a:t>
            </a:r>
          </a:p>
        </p:txBody>
      </p:sp>
      <p:sp>
        <p:nvSpPr>
          <p:cNvPr id="183" name="CS 106B…"/>
          <p:cNvSpPr txBox="1"/>
          <p:nvPr/>
        </p:nvSpPr>
        <p:spPr>
          <a:xfrm>
            <a:off x="1063288" y="415500"/>
            <a:ext cx="10947318" cy="3997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429259">
              <a:defRPr sz="9932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429259">
              <a:defRPr sz="7800">
                <a:solidFill>
                  <a:srgbClr val="7F0325"/>
                </a:solidFill>
              </a:defRPr>
            </a:pPr>
            <a:r>
              <a:t>Lecture 18: Binary Heaps</a:t>
            </a:r>
          </a:p>
        </p:txBody>
      </p:sp>
      <p:pic>
        <p:nvPicPr>
          <p:cNvPr id="184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75305" y="1831877"/>
            <a:ext cx="10690629" cy="77002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oday's Topic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Today's Topics</a:t>
            </a:r>
          </a:p>
        </p:txBody>
      </p:sp>
      <p:sp>
        <p:nvSpPr>
          <p:cNvPr id="187" name="Logistics…"/>
          <p:cNvSpPr txBox="1"/>
          <p:nvPr/>
        </p:nvSpPr>
        <p:spPr>
          <a:xfrm>
            <a:off x="903694" y="3787258"/>
            <a:ext cx="22576612" cy="7480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4900"/>
            </a:pPr>
            <a:r>
              <a:t>Logistics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Okay Everybody! :D (re: Midquarter feedback)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HW 5: Today's lesson will cover the heap extension</a:t>
            </a:r>
          </a:p>
          <a:p>
            <a:pPr lvl="2" marL="685800" indent="-228600" algn="l">
              <a:buSzPct val="100000"/>
              <a:buChar char="•"/>
              <a:defRPr sz="4900"/>
            </a:pPr>
            <a:r>
              <a:t>Treat the code a bit like the VectorInt example we did in class</a:t>
            </a:r>
          </a:p>
          <a:p>
            <a:pPr lvl="2" marL="685800" indent="-228600" algn="l">
              <a:buSzPct val="100000"/>
              <a:buChar char="•"/>
              <a:defRPr sz="4900"/>
            </a:pPr>
          </a:p>
          <a:p>
            <a:pPr marL="228600" indent="-228600" algn="l">
              <a:buSzPct val="100000"/>
              <a:buChar char="•"/>
              <a:defRPr sz="4900"/>
            </a:pPr>
            <a:r>
              <a:t>Demo on why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delete</a:t>
            </a:r>
            <a:r>
              <a:t> is important</a:t>
            </a:r>
          </a:p>
          <a:p>
            <a:pPr marL="228600" indent="-228600" algn="l">
              <a:buSzPct val="100000"/>
              <a:buChar char="•"/>
              <a:defRPr sz="4900"/>
            </a:pPr>
            <a:r>
              <a:t>Binary Heaps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A "tree" structure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The Heap Property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Parents have higher priority than children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Why do we care about delete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Why do we care about delete?</a:t>
            </a:r>
          </a:p>
        </p:txBody>
      </p:sp>
      <p:sp>
        <p:nvSpPr>
          <p:cNvPr id="190" name="const int INIT_CAPACITY = 1000000;…"/>
          <p:cNvSpPr txBox="1"/>
          <p:nvPr/>
        </p:nvSpPr>
        <p:spPr>
          <a:xfrm>
            <a:off x="1029180" y="1776065"/>
            <a:ext cx="12564393" cy="11620501"/>
          </a:xfrm>
          <a:prstGeom prst="rect">
            <a:avLst/>
          </a:prstGeom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const</a:t>
            </a:r>
            <a:r>
              <a:t>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INIT_CAPACITY = 1000000;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class</a:t>
            </a:r>
            <a:r>
              <a:t> Demo {</a:t>
            </a: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public</a:t>
            </a:r>
            <a:r>
              <a:rPr>
                <a:solidFill>
                  <a:srgbClr val="000000"/>
                </a:solidFill>
              </a:rPr>
              <a:t>: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Demo(); </a:t>
            </a:r>
            <a:r>
              <a:t>// constructor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string</a:t>
            </a:r>
            <a:r>
              <a:rPr>
                <a:solidFill>
                  <a:srgbClr val="000000"/>
                </a:solidFill>
              </a:rPr>
              <a:t> at(</a:t>
            </a:r>
            <a:r>
              <a:rPr>
                <a:solidFill>
                  <a:srgbClr val="0433FF"/>
                </a:solidFill>
              </a:rPr>
              <a:t>int</a:t>
            </a:r>
            <a:r>
              <a:rPr>
                <a:solidFill>
                  <a:srgbClr val="000000"/>
                </a:solidFill>
              </a:rPr>
              <a:t> i);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private</a:t>
            </a:r>
            <a:r>
              <a:rPr>
                <a:solidFill>
                  <a:srgbClr val="000000"/>
                </a:solidFill>
              </a:rPr>
              <a:t>: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3495AF"/>
                </a:solidFill>
              </a:rPr>
              <a:t>string</a:t>
            </a:r>
            <a:r>
              <a:t> *bigArray;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};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3495AF"/>
                </a:solidFill>
              </a:rPr>
              <a:t>Demo</a:t>
            </a:r>
            <a:r>
              <a:t>::Demo()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{</a:t>
            </a: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bigArray</a:t>
            </a:r>
            <a:r>
              <a:rPr>
                <a:solidFill>
                  <a:srgbClr val="000000"/>
                </a:solidFill>
              </a:rPr>
              <a:t> = </a:t>
            </a:r>
            <a:r>
              <a:rPr>
                <a:solidFill>
                  <a:srgbClr val="0433FF"/>
                </a:solidFill>
              </a:rPr>
              <a:t>new</a:t>
            </a:r>
            <a:r>
              <a:rPr>
                <a:solidFill>
                  <a:srgbClr val="000000"/>
                </a:solidFill>
              </a:rPr>
              <a:t> </a:t>
            </a:r>
            <a:r>
              <a:t>string</a:t>
            </a:r>
            <a:r>
              <a:rPr>
                <a:solidFill>
                  <a:srgbClr val="000000"/>
                </a:solidFill>
              </a:rPr>
              <a:t>[</a:t>
            </a:r>
            <a:r>
              <a:t>INIT_CAPACITY</a:t>
            </a:r>
            <a:r>
              <a:rPr>
                <a:solidFill>
                  <a:srgbClr val="000000"/>
                </a:solidFill>
              </a:rPr>
              <a:t>];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rPr>
                <a:solidFill>
                  <a:srgbClr val="000000"/>
                </a:solidFill>
              </a:rP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rPr>
                <a:solidFill>
                  <a:srgbClr val="000000"/>
                </a:solidFill>
              </a:rPr>
              <a:t> i=0;i&lt;</a:t>
            </a:r>
            <a:r>
              <a:t>INIT_CAPACITY</a:t>
            </a:r>
            <a:r>
              <a:rPr>
                <a:solidFill>
                  <a:srgbClr val="000000"/>
                </a:solidFill>
              </a:rPr>
              <a:t>;i++) {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rPr>
                <a:solidFill>
                  <a:srgbClr val="3495AF"/>
                </a:solidFill>
              </a:rPr>
              <a:t>bigArray</a:t>
            </a:r>
            <a:r>
              <a:rPr>
                <a:solidFill>
                  <a:srgbClr val="000000"/>
                </a:solidFill>
              </a:rPr>
              <a:t>[i] = </a:t>
            </a:r>
            <a:r>
              <a:t>"Lalalalalalalalala!"</a:t>
            </a:r>
            <a:r>
              <a:rPr>
                <a:solidFill>
                  <a:srgbClr val="000000"/>
                </a:solidFill>
              </a:rPr>
              <a:t>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string</a:t>
            </a:r>
            <a:r>
              <a:rPr>
                <a:solidFill>
                  <a:srgbClr val="000000"/>
                </a:solidFill>
              </a:rPr>
              <a:t> </a:t>
            </a:r>
            <a:r>
              <a:t>Demo</a:t>
            </a:r>
            <a:r>
              <a:rPr>
                <a:solidFill>
                  <a:srgbClr val="000000"/>
                </a:solidFill>
              </a:rPr>
              <a:t>::at(</a:t>
            </a:r>
            <a:r>
              <a:rPr>
                <a:solidFill>
                  <a:srgbClr val="0433FF"/>
                </a:solidFill>
              </a:rPr>
              <a:t>int</a:t>
            </a:r>
            <a:r>
              <a:rPr>
                <a:solidFill>
                  <a:srgbClr val="000000"/>
                </a:solidFill>
              </a:rPr>
              <a:t> i)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{</a:t>
            </a: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rPr>
                <a:solidFill>
                  <a:srgbClr val="000000"/>
                </a:solidFill>
              </a:rPr>
              <a:t> </a:t>
            </a:r>
            <a:r>
              <a:t>bigArray</a:t>
            </a:r>
            <a:r>
              <a:rPr>
                <a:solidFill>
                  <a:srgbClr val="000000"/>
                </a:solidFill>
              </a:rPr>
              <a:t>[i];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91" name="int main()…"/>
          <p:cNvSpPr txBox="1"/>
          <p:nvPr/>
        </p:nvSpPr>
        <p:spPr>
          <a:xfrm>
            <a:off x="14935908" y="6589956"/>
            <a:ext cx="8710787" cy="5372101"/>
          </a:xfrm>
          <a:prstGeom prst="rect">
            <a:avLst/>
          </a:prstGeom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main()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{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i=0;i&lt;10000;i++){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3495AF"/>
                </a:solidFill>
              </a:rPr>
              <a:t>Demo</a:t>
            </a:r>
            <a:r>
              <a:t> demo;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    cout &lt;&lt; i &lt;&lt; </a:t>
            </a:r>
            <a:r>
              <a:rPr>
                <a:solidFill>
                  <a:srgbClr val="B4261A"/>
                </a:solidFill>
              </a:rPr>
              <a:t>": "</a:t>
            </a:r>
            <a:r>
              <a:t> 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         &lt;&lt; demo.at(1234) 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         &lt;&lt; endl;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return</a:t>
            </a:r>
            <a:r>
              <a:rPr>
                <a:solidFill>
                  <a:srgbClr val="000000"/>
                </a:solidFill>
              </a:rPr>
              <a:t> 0;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pic>
        <p:nvPicPr>
          <p:cNvPr id="192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862551" y="3046185"/>
            <a:ext cx="2857501" cy="2857501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Let's see what happens!"/>
          <p:cNvSpPr txBox="1"/>
          <p:nvPr/>
        </p:nvSpPr>
        <p:spPr>
          <a:xfrm>
            <a:off x="15888019" y="1859346"/>
            <a:ext cx="680656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Let's see what happens!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riority Queu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Priority Queues</a:t>
            </a:r>
          </a:p>
        </p:txBody>
      </p:sp>
      <p:sp>
        <p:nvSpPr>
          <p:cNvPr id="196" name="Sometimes, we want to store data in a “prioritized way.”…"/>
          <p:cNvSpPr txBox="1"/>
          <p:nvPr/>
        </p:nvSpPr>
        <p:spPr>
          <a:xfrm>
            <a:off x="903694" y="2389869"/>
            <a:ext cx="22576612" cy="701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indent="-228599" algn="l">
              <a:buSzPct val="100000"/>
              <a:buChar char="•"/>
              <a:defRPr sz="6400"/>
            </a:pPr>
            <a:r>
              <a:t>Sometimes, we want to store data in a “prioritized way.”</a:t>
            </a:r>
          </a:p>
          <a:p>
            <a:pPr marL="228599" indent="-228599" algn="l">
              <a:buSzPct val="100000"/>
              <a:buChar char="•"/>
              <a:defRPr sz="6400"/>
            </a:pPr>
            <a:r>
              <a:t>Examples in real life:</a:t>
            </a:r>
          </a:p>
          <a:p>
            <a:pPr lvl="1" marL="457200" indent="-228600" algn="l">
              <a:buSzPct val="100000"/>
              <a:buChar char="•"/>
              <a:defRPr sz="6400"/>
            </a:pPr>
            <a:r>
              <a:t>Emergency Room waiting rooms</a:t>
            </a:r>
          </a:p>
          <a:p>
            <a:pPr lvl="1" marL="457200" indent="-228600" algn="l">
              <a:buSzPct val="100000"/>
              <a:buChar char="•"/>
              <a:defRPr sz="6400"/>
            </a:pPr>
            <a:r>
              <a:t>Professor Office Hours (what if a professor walks in? What about the department chair?)</a:t>
            </a:r>
          </a:p>
          <a:p>
            <a:pPr lvl="1" marL="457200" indent="-228600" algn="l">
              <a:buSzPct val="100000"/>
              <a:buChar char="•"/>
              <a:defRPr sz="6400"/>
            </a:pPr>
            <a:r>
              <a:t>Getting on an airplane (First Class and families, then frequent flyers, then by row, etc.)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riority Queu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Priority Queues</a:t>
            </a:r>
          </a:p>
        </p:txBody>
      </p:sp>
      <p:sp>
        <p:nvSpPr>
          <p:cNvPr id="199" name="A “priority queue” stores elements according to their priority, and not in a particular order.…"/>
          <p:cNvSpPr txBox="1"/>
          <p:nvPr/>
        </p:nvSpPr>
        <p:spPr>
          <a:xfrm>
            <a:off x="903694" y="3380470"/>
            <a:ext cx="22576612" cy="5031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indent="-228599" algn="l">
              <a:buSzPct val="100000"/>
              <a:buChar char="•"/>
              <a:defRPr sz="6400"/>
            </a:pPr>
            <a:r>
              <a:t>A “priority queue” stores elements according to their priority, and not in a particular order.</a:t>
            </a:r>
          </a:p>
          <a:p>
            <a:pPr marL="228599" indent="-228599" algn="l">
              <a:buSzPct val="100000"/>
              <a:buChar char="•"/>
              <a:defRPr sz="6400"/>
            </a:pPr>
            <a:r>
              <a:t>This is fundamentally different from other position-based data structures we have discussed.</a:t>
            </a:r>
          </a:p>
          <a:p>
            <a:pPr marL="228599" indent="-228599" algn="l">
              <a:buSzPct val="100000"/>
              <a:buChar char="•"/>
              <a:defRPr sz="6400"/>
            </a:pPr>
            <a:r>
              <a:t>There is no external notion of “position.”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riority Queu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Priority Queues</a:t>
            </a:r>
          </a:p>
        </p:txBody>
      </p:sp>
      <p:sp>
        <p:nvSpPr>
          <p:cNvPr id="202" name="A priority queue, P, has three fundamental operations:…"/>
          <p:cNvSpPr txBox="1"/>
          <p:nvPr/>
        </p:nvSpPr>
        <p:spPr>
          <a:xfrm>
            <a:off x="903694" y="2494978"/>
            <a:ext cx="22576612" cy="9137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indent="-228599" algn="l">
              <a:buSzPct val="100000"/>
              <a:buChar char="•"/>
              <a:defRPr sz="6400"/>
            </a:pPr>
            <a:r>
              <a:t>A priority queue, P, has three fundamental operations:</a:t>
            </a:r>
          </a:p>
          <a:p>
            <a:pPr marL="228599" indent="-228599" algn="l">
              <a:buSzPct val="100000"/>
              <a:buChar char="•"/>
              <a:defRPr sz="6400"/>
            </a:pPr>
          </a:p>
          <a:p>
            <a:pPr lvl="1" marL="4357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enqueue(k,e)</a:t>
            </a:r>
            <a:r>
              <a:t>: insert an element e with key k into P.</a:t>
            </a:r>
          </a:p>
          <a:p>
            <a:pPr lvl="1" marL="457200" indent="-228600" algn="l">
              <a:buSzPct val="100000"/>
              <a:buChar char="•"/>
              <a:defRPr sz="6400"/>
            </a:pPr>
          </a:p>
          <a:p>
            <a:pPr lvl="1" marL="4357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: removes the element with the highest priority key from P.</a:t>
            </a:r>
          </a:p>
          <a:p>
            <a:pPr lvl="1" marL="457200" indent="-228600" algn="l">
              <a:buSzPct val="100000"/>
              <a:buChar char="•"/>
              <a:defRPr sz="6400"/>
            </a:pPr>
          </a:p>
          <a:p>
            <a:pPr lvl="1" marL="4357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peek()</a:t>
            </a:r>
            <a:r>
              <a:t>: return an element of P with the highest priority key (does not remove from queue).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riority Queu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Priority Queues</a:t>
            </a:r>
          </a:p>
        </p:txBody>
      </p:sp>
      <p:sp>
        <p:nvSpPr>
          <p:cNvPr id="205" name="Priority queues also have less fundamental operations:…"/>
          <p:cNvSpPr txBox="1"/>
          <p:nvPr/>
        </p:nvSpPr>
        <p:spPr>
          <a:xfrm>
            <a:off x="903694" y="2518573"/>
            <a:ext cx="22576612" cy="8243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indent="-228599" algn="l">
              <a:buSzPct val="100000"/>
              <a:buChar char="•"/>
              <a:defRPr sz="6400"/>
            </a:pPr>
            <a:r>
              <a:t>Priority queues also have less fundamental operations:</a:t>
            </a:r>
          </a:p>
          <a:p>
            <a:pPr marL="2071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size()</a:t>
            </a:r>
            <a:r>
              <a:t>: returns the number of elements in P.</a:t>
            </a:r>
          </a:p>
          <a:p>
            <a:pPr marL="2071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isEmpty()</a:t>
            </a:r>
            <a:r>
              <a:t>: Boolean test if P is empty.</a:t>
            </a:r>
          </a:p>
          <a:p>
            <a:pPr marL="2071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clear()</a:t>
            </a:r>
            <a:r>
              <a:t>: empties the queue.</a:t>
            </a:r>
          </a:p>
          <a:p>
            <a:pPr marL="2071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peekPriority()</a:t>
            </a:r>
            <a:r>
              <a:t>: Returns the priority of the highest priority element (why might we want this?)</a:t>
            </a:r>
          </a:p>
          <a:p>
            <a:pPr marL="2071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changePriority(string value, int newPriority)</a:t>
            </a:r>
            <a:r>
              <a:t>: Changes the priority of a value.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riority Queu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Priority Queues</a:t>
            </a:r>
          </a:p>
        </p:txBody>
      </p:sp>
      <p:sp>
        <p:nvSpPr>
          <p:cNvPr id="208" name="Priority queues are simpler than sequences: no need to worry about position (or insert(index, value), add(value) to append, get(index), etc.).…"/>
          <p:cNvSpPr txBox="1"/>
          <p:nvPr/>
        </p:nvSpPr>
        <p:spPr>
          <a:xfrm>
            <a:off x="903694" y="3803662"/>
            <a:ext cx="22576612" cy="418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indent="-228599" algn="l">
              <a:buSzPct val="100000"/>
              <a:buChar char="•"/>
              <a:defRPr sz="6400"/>
            </a:pPr>
            <a:r>
              <a:t>Priority queues are simpler than sequences: no need to worry about position (or </a:t>
            </a: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insert(index, value)</a:t>
            </a:r>
            <a:r>
              <a:t>, </a:t>
            </a: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add(value)</a:t>
            </a:r>
            <a:r>
              <a:t> to append, </a:t>
            </a: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get(index)</a:t>
            </a:r>
            <a:r>
              <a:t>, etc.).</a:t>
            </a:r>
          </a:p>
          <a:p>
            <a:pPr marL="228599" indent="-228599" algn="l">
              <a:buSzPct val="100000"/>
              <a:buChar char="•"/>
              <a:defRPr sz="6400"/>
            </a:pPr>
            <a:r>
              <a:t>We only need one </a:t>
            </a: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enqueue()</a:t>
            </a:r>
            <a:r>
              <a:t> and </a:t>
            </a: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 function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riority Queu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Priority Queues</a:t>
            </a:r>
          </a:p>
        </p:txBody>
      </p:sp>
      <p:graphicFrame>
        <p:nvGraphicFramePr>
          <p:cNvPr id="211" name="Table"/>
          <p:cNvGraphicFramePr/>
          <p:nvPr/>
        </p:nvGraphicFramePr>
        <p:xfrm>
          <a:off x="3511301" y="2385264"/>
          <a:ext cx="17386798" cy="556260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{EEE7283C-3CF3-47DC-8721-378D4A62B228}</a:tableStyleId>
              </a:tblPr>
              <a:tblGrid>
                <a:gridCol w="4888607"/>
                <a:gridCol w="2082800"/>
                <a:gridCol w="10389989"/>
              </a:tblGrid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Operation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76200">
                      <a:solidFill>
                        <a:srgbClr val="FFFFFF"/>
                      </a:solidFill>
                    </a:lnB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Output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76200">
                      <a:solidFill>
                        <a:srgbClr val="FFFFFF"/>
                      </a:solidFill>
                    </a:lnB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Priority Queue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76200">
                      <a:solidFill>
                        <a:srgbClr val="FFFFFF"/>
                      </a:solidFill>
                    </a:lnB>
                    <a:solidFill>
                      <a:srgbClr val="2D2D8A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enqueue(5,A)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762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-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762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762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enqueue(9,C)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-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enqueue(3,B)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-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{(5,A),(9,C),(3,B)}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enqueue(7,D)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-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{(5,A),(9,C),(3,B),(7,D)}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peek()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{(5,A),(9,C),(3,B),(7,D)}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peekPriority()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{(5,A),(9,C),(3,B),(7,D)}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dequeue()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{(5,A),(9,C),(7,D)}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size()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{(5,A),(9,C),(7,D)}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peek()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{(5,A),(9,C),(7,D)}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dequeue()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{(9,C),(7,D)}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dequeue()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{(9,C)}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dequeue()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dequeue()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error!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isEmpty()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TRUE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214" name="For HW 5, you will build a priority queue using a Vector and a linked list, and as an extension, using a &quot;binary heap&quot;…"/>
          <p:cNvSpPr txBox="1"/>
          <p:nvPr/>
        </p:nvSpPr>
        <p:spPr>
          <a:xfrm>
            <a:off x="903694" y="3534329"/>
            <a:ext cx="22576612" cy="701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indent="-228599" algn="l">
              <a:buSzPct val="100000"/>
              <a:buChar char="•"/>
              <a:defRPr sz="6400"/>
            </a:pPr>
            <a:r>
              <a:t>For HW 5, you will build a priority queue using a Vector and a linked list, and as an extension, using a "binary heap"</a:t>
            </a:r>
          </a:p>
          <a:p>
            <a:pPr marL="228599" indent="-228599" algn="l">
              <a:buSzPct val="100000"/>
              <a:buChar char="•"/>
              <a:defRPr sz="6400"/>
            </a:pPr>
          </a:p>
          <a:p>
            <a:pPr marL="228599" indent="-228599" algn="l">
              <a:buSzPct val="100000"/>
              <a:buChar char="•"/>
              <a:defRPr sz="6400"/>
            </a:pPr>
            <a:r>
              <a:t>A heap is a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tree-based</a:t>
            </a:r>
            <a:r>
              <a:t> structure that satisfies the heap property:</a:t>
            </a:r>
          </a:p>
          <a:p>
            <a:pPr marL="228599" indent="-228599" algn="l">
              <a:buSzPct val="100000"/>
              <a:buChar char="•"/>
              <a:defRPr sz="6400"/>
            </a:pPr>
          </a:p>
          <a:p>
            <a:pPr lvl="2" marL="685800" indent="-228600" algn="l">
              <a:buSzPct val="100000"/>
              <a:buChar char="•"/>
              <a:defRPr sz="6400"/>
            </a:pPr>
            <a:r>
              <a:t>Parents have a higher priority key than any of their children.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217" name="There are two types of heaps:"/>
          <p:cNvSpPr txBox="1"/>
          <p:nvPr/>
        </p:nvSpPr>
        <p:spPr>
          <a:xfrm>
            <a:off x="3936636" y="1689964"/>
            <a:ext cx="17035662" cy="6240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>
            <a:lvl1pPr marL="428625" indent="-428625" algn="l" defTabSz="1828800">
              <a:spcBef>
                <a:spcPts val="1100"/>
              </a:spcBef>
              <a:buSzPct val="100000"/>
              <a:buChar char="•"/>
              <a:defRPr sz="6000">
                <a:uFill>
                  <a:solidFill>
                    <a:srgbClr val="FFFFFF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There are two types of heaps:</a:t>
            </a:r>
          </a:p>
        </p:txBody>
      </p:sp>
      <p:sp>
        <p:nvSpPr>
          <p:cNvPr id="218" name="Min Heap…"/>
          <p:cNvSpPr txBox="1"/>
          <p:nvPr/>
        </p:nvSpPr>
        <p:spPr>
          <a:xfrm>
            <a:off x="2916868" y="2347992"/>
            <a:ext cx="9315157" cy="2808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baseline="-11493" sz="8300">
                <a:uFill>
                  <a:solidFill>
                    <a:srgbClr val="000000"/>
                  </a:solidFill>
                </a:uFill>
              </a:defRPr>
            </a:pPr>
            <a:r>
              <a:t>Min Heap</a:t>
            </a:r>
          </a:p>
          <a:p>
            <a:pPr defTabSz="1828800">
              <a:defRPr baseline="-11493" sz="8300">
                <a:uFill>
                  <a:solidFill>
                    <a:srgbClr val="000000"/>
                  </a:solidFill>
                </a:uFill>
              </a:defRPr>
            </a:pPr>
            <a:r>
              <a:t>(root is the smallest element)</a:t>
            </a:r>
          </a:p>
        </p:txBody>
      </p:sp>
      <p:grpSp>
        <p:nvGrpSpPr>
          <p:cNvPr id="271" name="Group"/>
          <p:cNvGrpSpPr/>
          <p:nvPr/>
        </p:nvGrpSpPr>
        <p:grpSpPr>
          <a:xfrm>
            <a:off x="3198456" y="5345507"/>
            <a:ext cx="18512022" cy="6935737"/>
            <a:chOff x="0" y="0"/>
            <a:chExt cx="18512020" cy="6935735"/>
          </a:xfrm>
        </p:grpSpPr>
        <p:sp>
          <p:nvSpPr>
            <p:cNvPr id="219" name="Line"/>
            <p:cNvSpPr/>
            <p:nvPr/>
          </p:nvSpPr>
          <p:spPr>
            <a:xfrm flipV="1">
              <a:off x="594337" y="4260178"/>
              <a:ext cx="987614" cy="1718437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" name="Circle"/>
            <p:cNvSpPr/>
            <p:nvPr/>
          </p:nvSpPr>
          <p:spPr>
            <a:xfrm>
              <a:off x="0" y="5671910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1" name="22"/>
            <p:cNvSpPr txBox="1"/>
            <p:nvPr/>
          </p:nvSpPr>
          <p:spPr>
            <a:xfrm>
              <a:off x="113643" y="5277849"/>
              <a:ext cx="1036539" cy="1511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222" name="Line"/>
            <p:cNvSpPr/>
            <p:nvPr/>
          </p:nvSpPr>
          <p:spPr>
            <a:xfrm flipH="1" flipV="1">
              <a:off x="2265766" y="2393143"/>
              <a:ext cx="1483074" cy="184796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" name="Line"/>
            <p:cNvSpPr/>
            <p:nvPr/>
          </p:nvSpPr>
          <p:spPr>
            <a:xfrm>
              <a:off x="1460614" y="4288413"/>
              <a:ext cx="1022617" cy="199199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" name="Line"/>
            <p:cNvSpPr/>
            <p:nvPr/>
          </p:nvSpPr>
          <p:spPr>
            <a:xfrm flipH="1">
              <a:off x="1350350" y="2682850"/>
              <a:ext cx="1042350" cy="189468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" name="Circle"/>
            <p:cNvSpPr/>
            <p:nvPr/>
          </p:nvSpPr>
          <p:spPr>
            <a:xfrm>
              <a:off x="870915" y="3676958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6" name="Circle"/>
            <p:cNvSpPr/>
            <p:nvPr/>
          </p:nvSpPr>
          <p:spPr>
            <a:xfrm>
              <a:off x="1914857" y="5671910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7" name="Line"/>
            <p:cNvSpPr/>
            <p:nvPr/>
          </p:nvSpPr>
          <p:spPr>
            <a:xfrm flipV="1">
              <a:off x="5174541" y="2946783"/>
              <a:ext cx="987614" cy="1718437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" name="Line"/>
            <p:cNvSpPr/>
            <p:nvPr/>
          </p:nvSpPr>
          <p:spPr>
            <a:xfrm flipH="1" flipV="1">
              <a:off x="6124556" y="2514706"/>
              <a:ext cx="1594180" cy="195574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" name="Line"/>
            <p:cNvSpPr/>
            <p:nvPr/>
          </p:nvSpPr>
          <p:spPr>
            <a:xfrm flipH="1" flipV="1">
              <a:off x="4155358" y="1389166"/>
              <a:ext cx="1834741" cy="106871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" name="Line"/>
            <p:cNvSpPr/>
            <p:nvPr/>
          </p:nvSpPr>
          <p:spPr>
            <a:xfrm flipH="1">
              <a:off x="2346129" y="1445693"/>
              <a:ext cx="1785629" cy="101845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" name="Circle"/>
            <p:cNvSpPr/>
            <p:nvPr/>
          </p:nvSpPr>
          <p:spPr>
            <a:xfrm>
              <a:off x="3543607" y="808190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2" name="Circle"/>
            <p:cNvSpPr/>
            <p:nvPr/>
          </p:nvSpPr>
          <p:spPr>
            <a:xfrm>
              <a:off x="2947179" y="3767459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3" name="Circle"/>
            <p:cNvSpPr/>
            <p:nvPr/>
          </p:nvSpPr>
          <p:spPr>
            <a:xfrm>
              <a:off x="5502760" y="1907453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4" name="Circle"/>
            <p:cNvSpPr/>
            <p:nvPr/>
          </p:nvSpPr>
          <p:spPr>
            <a:xfrm>
              <a:off x="1809873" y="1878512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5" name="Circle"/>
            <p:cNvSpPr/>
            <p:nvPr/>
          </p:nvSpPr>
          <p:spPr>
            <a:xfrm>
              <a:off x="6959082" y="3812919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6" name="Circle"/>
            <p:cNvSpPr/>
            <p:nvPr/>
          </p:nvSpPr>
          <p:spPr>
            <a:xfrm>
              <a:off x="4653784" y="3812919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7" name="12"/>
            <p:cNvSpPr txBox="1"/>
            <p:nvPr/>
          </p:nvSpPr>
          <p:spPr>
            <a:xfrm>
              <a:off x="964955" y="3521038"/>
              <a:ext cx="1081281" cy="12415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238" name="43"/>
            <p:cNvSpPr txBox="1"/>
            <p:nvPr/>
          </p:nvSpPr>
          <p:spPr>
            <a:xfrm>
              <a:off x="2022690" y="5192722"/>
              <a:ext cx="1036540" cy="1681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239" name="5"/>
            <p:cNvSpPr txBox="1"/>
            <p:nvPr/>
          </p:nvSpPr>
          <p:spPr>
            <a:xfrm>
              <a:off x="3080691" y="0"/>
              <a:ext cx="2189657" cy="24997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240" name="11"/>
            <p:cNvSpPr txBox="1"/>
            <p:nvPr/>
          </p:nvSpPr>
          <p:spPr>
            <a:xfrm>
              <a:off x="3066652" y="3496187"/>
              <a:ext cx="1036540" cy="1447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241" name="8"/>
            <p:cNvSpPr txBox="1"/>
            <p:nvPr/>
          </p:nvSpPr>
          <p:spPr>
            <a:xfrm>
              <a:off x="4998044" y="951396"/>
              <a:ext cx="2273259" cy="24951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242" name="10"/>
            <p:cNvSpPr txBox="1"/>
            <p:nvPr/>
          </p:nvSpPr>
          <p:spPr>
            <a:xfrm>
              <a:off x="1882807" y="1675580"/>
              <a:ext cx="1110315" cy="1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43" name="13"/>
            <p:cNvSpPr txBox="1"/>
            <p:nvPr/>
          </p:nvSpPr>
          <p:spPr>
            <a:xfrm>
              <a:off x="6908000" y="3504532"/>
              <a:ext cx="1396079" cy="1511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244" name="14"/>
            <p:cNvSpPr txBox="1"/>
            <p:nvPr/>
          </p:nvSpPr>
          <p:spPr>
            <a:xfrm>
              <a:off x="4767426" y="3581891"/>
              <a:ext cx="1036540" cy="13533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245" name="Line"/>
            <p:cNvSpPr/>
            <p:nvPr/>
          </p:nvSpPr>
          <p:spPr>
            <a:xfrm flipV="1">
              <a:off x="10802279" y="4260178"/>
              <a:ext cx="987614" cy="171843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" name="Circle"/>
            <p:cNvSpPr/>
            <p:nvPr/>
          </p:nvSpPr>
          <p:spPr>
            <a:xfrm>
              <a:off x="10207942" y="5671909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7" name="2"/>
            <p:cNvSpPr txBox="1"/>
            <p:nvPr/>
          </p:nvSpPr>
          <p:spPr>
            <a:xfrm>
              <a:off x="10321585" y="5277848"/>
              <a:ext cx="1036540" cy="1511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48" name="Line"/>
            <p:cNvSpPr/>
            <p:nvPr/>
          </p:nvSpPr>
          <p:spPr>
            <a:xfrm flipH="1" flipV="1">
              <a:off x="12473708" y="2393142"/>
              <a:ext cx="1483073" cy="1847963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" name="Line"/>
            <p:cNvSpPr/>
            <p:nvPr/>
          </p:nvSpPr>
          <p:spPr>
            <a:xfrm>
              <a:off x="11649054" y="4307812"/>
              <a:ext cx="1042119" cy="197259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" name="Line"/>
            <p:cNvSpPr/>
            <p:nvPr/>
          </p:nvSpPr>
          <p:spPr>
            <a:xfrm flipH="1">
              <a:off x="11558291" y="2682849"/>
              <a:ext cx="1042351" cy="189468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" name="Circle"/>
            <p:cNvSpPr/>
            <p:nvPr/>
          </p:nvSpPr>
          <p:spPr>
            <a:xfrm>
              <a:off x="11078857" y="3676957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2" name="Circle"/>
            <p:cNvSpPr/>
            <p:nvPr/>
          </p:nvSpPr>
          <p:spPr>
            <a:xfrm>
              <a:off x="12122799" y="5671909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3" name="Line"/>
            <p:cNvSpPr/>
            <p:nvPr/>
          </p:nvSpPr>
          <p:spPr>
            <a:xfrm flipV="1">
              <a:off x="15382483" y="2946783"/>
              <a:ext cx="987614" cy="171843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" name="Line"/>
            <p:cNvSpPr/>
            <p:nvPr/>
          </p:nvSpPr>
          <p:spPr>
            <a:xfrm flipH="1" flipV="1">
              <a:off x="16348745" y="2694288"/>
              <a:ext cx="1594180" cy="195574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" name="Line"/>
            <p:cNvSpPr/>
            <p:nvPr/>
          </p:nvSpPr>
          <p:spPr>
            <a:xfrm flipH="1" flipV="1">
              <a:off x="14363301" y="1389166"/>
              <a:ext cx="1834741" cy="106871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" name="Line"/>
            <p:cNvSpPr/>
            <p:nvPr/>
          </p:nvSpPr>
          <p:spPr>
            <a:xfrm flipH="1">
              <a:off x="12554072" y="1445693"/>
              <a:ext cx="1785629" cy="101845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7" name="Circle"/>
            <p:cNvSpPr/>
            <p:nvPr/>
          </p:nvSpPr>
          <p:spPr>
            <a:xfrm>
              <a:off x="13751549" y="808190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8" name="Circle"/>
            <p:cNvSpPr/>
            <p:nvPr/>
          </p:nvSpPr>
          <p:spPr>
            <a:xfrm>
              <a:off x="13155122" y="3767458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9" name="Circle"/>
            <p:cNvSpPr/>
            <p:nvPr/>
          </p:nvSpPr>
          <p:spPr>
            <a:xfrm>
              <a:off x="15726950" y="2087036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0" name="Circle"/>
            <p:cNvSpPr/>
            <p:nvPr/>
          </p:nvSpPr>
          <p:spPr>
            <a:xfrm>
              <a:off x="12017815" y="1878512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1" name="Circle"/>
            <p:cNvSpPr/>
            <p:nvPr/>
          </p:nvSpPr>
          <p:spPr>
            <a:xfrm>
              <a:off x="17167025" y="3812919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2" name="Circle"/>
            <p:cNvSpPr/>
            <p:nvPr/>
          </p:nvSpPr>
          <p:spPr>
            <a:xfrm>
              <a:off x="14861726" y="3812919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3" name="17"/>
            <p:cNvSpPr txBox="1"/>
            <p:nvPr/>
          </p:nvSpPr>
          <p:spPr>
            <a:xfrm>
              <a:off x="11172897" y="3521037"/>
              <a:ext cx="1081282" cy="12415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17</a:t>
              </a:r>
            </a:p>
          </p:txBody>
        </p:sp>
        <p:sp>
          <p:nvSpPr>
            <p:cNvPr id="264" name="7"/>
            <p:cNvSpPr txBox="1"/>
            <p:nvPr/>
          </p:nvSpPr>
          <p:spPr>
            <a:xfrm>
              <a:off x="12230633" y="5192722"/>
              <a:ext cx="1036540" cy="1681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7</a:t>
              </a:r>
            </a:p>
          </p:txBody>
        </p:sp>
        <p:sp>
          <p:nvSpPr>
            <p:cNvPr id="265" name="50"/>
            <p:cNvSpPr txBox="1"/>
            <p:nvPr/>
          </p:nvSpPr>
          <p:spPr>
            <a:xfrm>
              <a:off x="13288633" y="0"/>
              <a:ext cx="2189658" cy="24997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50</a:t>
              </a:r>
            </a:p>
          </p:txBody>
        </p:sp>
        <p:sp>
          <p:nvSpPr>
            <p:cNvPr id="266" name="3"/>
            <p:cNvSpPr txBox="1"/>
            <p:nvPr/>
          </p:nvSpPr>
          <p:spPr>
            <a:xfrm>
              <a:off x="13274594" y="3496186"/>
              <a:ext cx="1036540" cy="1447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267" name="36"/>
            <p:cNvSpPr txBox="1"/>
            <p:nvPr/>
          </p:nvSpPr>
          <p:spPr>
            <a:xfrm>
              <a:off x="15222232" y="1130980"/>
              <a:ext cx="2273259" cy="24951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36</a:t>
              </a:r>
            </a:p>
          </p:txBody>
        </p:sp>
        <p:sp>
          <p:nvSpPr>
            <p:cNvPr id="268" name="19"/>
            <p:cNvSpPr txBox="1"/>
            <p:nvPr/>
          </p:nvSpPr>
          <p:spPr>
            <a:xfrm>
              <a:off x="12090750" y="1675580"/>
              <a:ext cx="1110315" cy="1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269" name="1"/>
            <p:cNvSpPr txBox="1"/>
            <p:nvPr/>
          </p:nvSpPr>
          <p:spPr>
            <a:xfrm>
              <a:off x="17115942" y="3504532"/>
              <a:ext cx="1396079" cy="1511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70" name="25"/>
            <p:cNvSpPr txBox="1"/>
            <p:nvPr/>
          </p:nvSpPr>
          <p:spPr>
            <a:xfrm>
              <a:off x="14975369" y="3581890"/>
              <a:ext cx="1036540" cy="13533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25</a:t>
              </a:r>
            </a:p>
          </p:txBody>
        </p:sp>
      </p:grpSp>
      <p:sp>
        <p:nvSpPr>
          <p:cNvPr id="272" name="Max Heap…"/>
          <p:cNvSpPr txBox="1"/>
          <p:nvPr/>
        </p:nvSpPr>
        <p:spPr>
          <a:xfrm>
            <a:off x="12991020" y="2347992"/>
            <a:ext cx="9315157" cy="2808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baseline="-11493" sz="8300">
                <a:uFill>
                  <a:solidFill>
                    <a:srgbClr val="000000"/>
                  </a:solidFill>
                </a:uFill>
              </a:defRPr>
            </a:pPr>
            <a:r>
              <a:t>Max Heap</a:t>
            </a:r>
          </a:p>
          <a:p>
            <a:pPr defTabSz="1828800">
              <a:defRPr baseline="-11493" sz="8300">
                <a:uFill>
                  <a:solidFill>
                    <a:srgbClr val="000000"/>
                  </a:solidFill>
                </a:uFill>
              </a:defRPr>
            </a:pPr>
            <a:r>
              <a:t>(root is the largest element)</a:t>
            </a:r>
          </a:p>
        </p:txBody>
      </p:sp>
      <p:sp>
        <p:nvSpPr>
          <p:cNvPr id="273" name="Line"/>
          <p:cNvSpPr/>
          <p:nvPr/>
        </p:nvSpPr>
        <p:spPr>
          <a:xfrm flipV="1">
            <a:off x="12454466" y="3541433"/>
            <a:ext cx="1" cy="8300522"/>
          </a:xfrm>
          <a:prstGeom prst="line">
            <a:avLst/>
          </a:prstGeom>
          <a:ln w="889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276" name="There are no implied orderings between siblings, so both of the trees below are min-heaps:"/>
          <p:cNvSpPr txBox="1"/>
          <p:nvPr/>
        </p:nvSpPr>
        <p:spPr>
          <a:xfrm>
            <a:off x="903694" y="4866370"/>
            <a:ext cx="22576612" cy="2059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228599" indent="-228599" algn="l">
              <a:buSzPct val="100000"/>
              <a:buChar char="•"/>
              <a:defRPr sz="6400"/>
            </a:lvl1pPr>
          </a:lstStyle>
          <a:p>
            <a:pPr/>
            <a:r>
              <a:t>There are no implied orderings between siblings, so both of the trees below are min-heaps:</a:t>
            </a:r>
          </a:p>
        </p:txBody>
      </p:sp>
      <p:grpSp>
        <p:nvGrpSpPr>
          <p:cNvPr id="293" name="Group"/>
          <p:cNvGrpSpPr/>
          <p:nvPr/>
        </p:nvGrpSpPr>
        <p:grpSpPr>
          <a:xfrm>
            <a:off x="5616048" y="7441204"/>
            <a:ext cx="13151904" cy="3540007"/>
            <a:chOff x="0" y="0"/>
            <a:chExt cx="13151902" cy="3540006"/>
          </a:xfrm>
        </p:grpSpPr>
        <p:sp>
          <p:nvSpPr>
            <p:cNvPr id="277" name="Line"/>
            <p:cNvSpPr/>
            <p:nvPr/>
          </p:nvSpPr>
          <p:spPr>
            <a:xfrm flipH="1" flipV="1">
              <a:off x="2458600" y="1483705"/>
              <a:ext cx="1923224" cy="112025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8" name="Line"/>
            <p:cNvSpPr/>
            <p:nvPr/>
          </p:nvSpPr>
          <p:spPr>
            <a:xfrm flipH="1">
              <a:off x="725560" y="1542958"/>
              <a:ext cx="1708302" cy="137379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9" name="Circle"/>
            <p:cNvSpPr/>
            <p:nvPr/>
          </p:nvSpPr>
          <p:spPr>
            <a:xfrm>
              <a:off x="1817347" y="874711"/>
              <a:ext cx="1324775" cy="132477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909" sz="6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0" name="Circle"/>
            <p:cNvSpPr/>
            <p:nvPr/>
          </p:nvSpPr>
          <p:spPr>
            <a:xfrm>
              <a:off x="3888012" y="2215231"/>
              <a:ext cx="1324775" cy="132477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909" sz="6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1" name="Circle"/>
            <p:cNvSpPr/>
            <p:nvPr/>
          </p:nvSpPr>
          <p:spPr>
            <a:xfrm>
              <a:off x="0" y="2215231"/>
              <a:ext cx="1324775" cy="132477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909" sz="6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2" name="5"/>
            <p:cNvSpPr txBox="1"/>
            <p:nvPr/>
          </p:nvSpPr>
          <p:spPr>
            <a:xfrm>
              <a:off x="1332105" y="27545"/>
              <a:ext cx="2295257" cy="26202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1772" sz="79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283" name="12"/>
            <p:cNvSpPr txBox="1"/>
            <p:nvPr/>
          </p:nvSpPr>
          <p:spPr>
            <a:xfrm>
              <a:off x="3846694" y="1829828"/>
              <a:ext cx="1407411" cy="14074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1772" sz="79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284" name="10"/>
            <p:cNvSpPr txBox="1"/>
            <p:nvPr/>
          </p:nvSpPr>
          <p:spPr>
            <a:xfrm>
              <a:off x="80457" y="1894113"/>
              <a:ext cx="1163862" cy="13890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1772" sz="79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85" name="Line"/>
            <p:cNvSpPr/>
            <p:nvPr/>
          </p:nvSpPr>
          <p:spPr>
            <a:xfrm flipH="1" flipV="1">
              <a:off x="10356399" y="1456160"/>
              <a:ext cx="1923224" cy="112025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6" name="Line"/>
            <p:cNvSpPr/>
            <p:nvPr/>
          </p:nvSpPr>
          <p:spPr>
            <a:xfrm flipH="1">
              <a:off x="8623358" y="1515413"/>
              <a:ext cx="1708302" cy="137379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7" name="Circle"/>
            <p:cNvSpPr/>
            <p:nvPr/>
          </p:nvSpPr>
          <p:spPr>
            <a:xfrm>
              <a:off x="9715145" y="847167"/>
              <a:ext cx="1324776" cy="132477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909" sz="6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8" name="Circle"/>
            <p:cNvSpPr/>
            <p:nvPr/>
          </p:nvSpPr>
          <p:spPr>
            <a:xfrm>
              <a:off x="11785811" y="2187686"/>
              <a:ext cx="1324775" cy="132477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909" sz="6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9" name="Circle"/>
            <p:cNvSpPr/>
            <p:nvPr/>
          </p:nvSpPr>
          <p:spPr>
            <a:xfrm>
              <a:off x="7897798" y="2187686"/>
              <a:ext cx="1324775" cy="132477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909" sz="6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0" name="5"/>
            <p:cNvSpPr txBox="1"/>
            <p:nvPr/>
          </p:nvSpPr>
          <p:spPr>
            <a:xfrm>
              <a:off x="9229905" y="0"/>
              <a:ext cx="2295257" cy="26202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1772" sz="79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291" name="10"/>
            <p:cNvSpPr txBox="1"/>
            <p:nvPr/>
          </p:nvSpPr>
          <p:spPr>
            <a:xfrm>
              <a:off x="11744493" y="1802283"/>
              <a:ext cx="1407410" cy="14074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1772" sz="79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92" name="12"/>
            <p:cNvSpPr txBox="1"/>
            <p:nvPr/>
          </p:nvSpPr>
          <p:spPr>
            <a:xfrm>
              <a:off x="7978254" y="1866568"/>
              <a:ext cx="1163862" cy="13890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1772" sz="79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296" name="Circle the min-heap(s):"/>
          <p:cNvSpPr txBox="1"/>
          <p:nvPr/>
        </p:nvSpPr>
        <p:spPr>
          <a:xfrm>
            <a:off x="903694" y="3119463"/>
            <a:ext cx="22576612" cy="1068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228599" indent="-228599" algn="l">
              <a:buSzPct val="100000"/>
              <a:buChar char="•"/>
              <a:defRPr sz="6400"/>
            </a:lvl1pPr>
          </a:lstStyle>
          <a:p>
            <a:pPr/>
            <a:r>
              <a:t>Circle the min-heap(s):</a:t>
            </a:r>
          </a:p>
        </p:txBody>
      </p:sp>
      <p:grpSp>
        <p:nvGrpSpPr>
          <p:cNvPr id="349" name="Group"/>
          <p:cNvGrpSpPr/>
          <p:nvPr/>
        </p:nvGrpSpPr>
        <p:grpSpPr>
          <a:xfrm>
            <a:off x="4836767" y="4972328"/>
            <a:ext cx="14710466" cy="5511441"/>
            <a:chOff x="0" y="0"/>
            <a:chExt cx="14710464" cy="5511440"/>
          </a:xfrm>
        </p:grpSpPr>
        <p:sp>
          <p:nvSpPr>
            <p:cNvPr id="297" name="Line"/>
            <p:cNvSpPr/>
            <p:nvPr/>
          </p:nvSpPr>
          <p:spPr>
            <a:xfrm flipV="1">
              <a:off x="472286" y="3385325"/>
              <a:ext cx="784802" cy="13655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8" name="Circle"/>
            <p:cNvSpPr/>
            <p:nvPr/>
          </p:nvSpPr>
          <p:spPr>
            <a:xfrm>
              <a:off x="0" y="4507149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9" name="22"/>
            <p:cNvSpPr txBox="1"/>
            <p:nvPr/>
          </p:nvSpPr>
          <p:spPr>
            <a:xfrm>
              <a:off x="90305" y="4194010"/>
              <a:ext cx="823681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300" name="Line"/>
            <p:cNvSpPr/>
            <p:nvPr/>
          </p:nvSpPr>
          <p:spPr>
            <a:xfrm flipH="1" flipV="1">
              <a:off x="1800477" y="1901697"/>
              <a:ext cx="1178516" cy="146847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1" name="Line"/>
            <p:cNvSpPr/>
            <p:nvPr/>
          </p:nvSpPr>
          <p:spPr>
            <a:xfrm>
              <a:off x="1160668" y="3407761"/>
              <a:ext cx="812617" cy="15829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2" name="Line"/>
            <p:cNvSpPr/>
            <p:nvPr/>
          </p:nvSpPr>
          <p:spPr>
            <a:xfrm flipH="1">
              <a:off x="1073047" y="2131910"/>
              <a:ext cx="828298" cy="1505597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3" name="Circle"/>
            <p:cNvSpPr/>
            <p:nvPr/>
          </p:nvSpPr>
          <p:spPr>
            <a:xfrm>
              <a:off x="692067" y="2921872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4" name="Circle"/>
            <p:cNvSpPr/>
            <p:nvPr/>
          </p:nvSpPr>
          <p:spPr>
            <a:xfrm>
              <a:off x="1521630" y="4507149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5" name="Line"/>
            <p:cNvSpPr/>
            <p:nvPr/>
          </p:nvSpPr>
          <p:spPr>
            <a:xfrm flipV="1">
              <a:off x="4111917" y="2341643"/>
              <a:ext cx="784802" cy="13655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6" name="Line"/>
            <p:cNvSpPr/>
            <p:nvPr/>
          </p:nvSpPr>
          <p:spPr>
            <a:xfrm flipH="1" flipV="1">
              <a:off x="4866841" y="1998295"/>
              <a:ext cx="1266805" cy="15541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7" name="Line"/>
            <p:cNvSpPr/>
            <p:nvPr/>
          </p:nvSpPr>
          <p:spPr>
            <a:xfrm flipH="1" flipV="1">
              <a:off x="3302030" y="1103892"/>
              <a:ext cx="1457966" cy="8492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8" name="Line"/>
            <p:cNvSpPr/>
            <p:nvPr/>
          </p:nvSpPr>
          <p:spPr>
            <a:xfrm flipH="1">
              <a:off x="1864337" y="1148811"/>
              <a:ext cx="1418939" cy="80930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9" name="Circle"/>
            <p:cNvSpPr/>
            <p:nvPr/>
          </p:nvSpPr>
          <p:spPr>
            <a:xfrm>
              <a:off x="2815906" y="642223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10" name="Circle"/>
            <p:cNvSpPr/>
            <p:nvPr/>
          </p:nvSpPr>
          <p:spPr>
            <a:xfrm>
              <a:off x="2341958" y="299378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11" name="Circle"/>
            <p:cNvSpPr/>
            <p:nvPr/>
          </p:nvSpPr>
          <p:spPr>
            <a:xfrm>
              <a:off x="4372735" y="1515746"/>
              <a:ext cx="1004291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12" name="Circle"/>
            <p:cNvSpPr/>
            <p:nvPr/>
          </p:nvSpPr>
          <p:spPr>
            <a:xfrm>
              <a:off x="1438204" y="149274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13" name="Circle"/>
            <p:cNvSpPr/>
            <p:nvPr/>
          </p:nvSpPr>
          <p:spPr>
            <a:xfrm>
              <a:off x="5529992" y="3029913"/>
              <a:ext cx="1004291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14" name="Circle"/>
            <p:cNvSpPr/>
            <p:nvPr/>
          </p:nvSpPr>
          <p:spPr>
            <a:xfrm>
              <a:off x="3698101" y="3029913"/>
              <a:ext cx="1004291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15" name="12"/>
            <p:cNvSpPr txBox="1"/>
            <p:nvPr/>
          </p:nvSpPr>
          <p:spPr>
            <a:xfrm>
              <a:off x="766795" y="2797971"/>
              <a:ext cx="859234" cy="9866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316" name="11"/>
            <p:cNvSpPr txBox="1"/>
            <p:nvPr/>
          </p:nvSpPr>
          <p:spPr>
            <a:xfrm>
              <a:off x="1607319" y="4126365"/>
              <a:ext cx="823680" cy="1336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317" name="5"/>
            <p:cNvSpPr txBox="1"/>
            <p:nvPr/>
          </p:nvSpPr>
          <p:spPr>
            <a:xfrm>
              <a:off x="2448052" y="0"/>
              <a:ext cx="1739998" cy="19864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318" name="85"/>
            <p:cNvSpPr txBox="1"/>
            <p:nvPr/>
          </p:nvSpPr>
          <p:spPr>
            <a:xfrm>
              <a:off x="2436896" y="2778224"/>
              <a:ext cx="823681" cy="11499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85</a:t>
              </a:r>
            </a:p>
          </p:txBody>
        </p:sp>
        <p:sp>
          <p:nvSpPr>
            <p:cNvPr id="319" name="8"/>
            <p:cNvSpPr txBox="1"/>
            <p:nvPr/>
          </p:nvSpPr>
          <p:spPr>
            <a:xfrm>
              <a:off x="3971665" y="756021"/>
              <a:ext cx="1806431" cy="19827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320" name="10"/>
            <p:cNvSpPr txBox="1"/>
            <p:nvPr/>
          </p:nvSpPr>
          <p:spPr>
            <a:xfrm>
              <a:off x="1496161" y="1331489"/>
              <a:ext cx="882305" cy="1052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321" name="13"/>
            <p:cNvSpPr txBox="1"/>
            <p:nvPr/>
          </p:nvSpPr>
          <p:spPr>
            <a:xfrm>
              <a:off x="5489400" y="2784855"/>
              <a:ext cx="1109386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322" name="14"/>
            <p:cNvSpPr txBox="1"/>
            <p:nvPr/>
          </p:nvSpPr>
          <p:spPr>
            <a:xfrm>
              <a:off x="3788406" y="2846327"/>
              <a:ext cx="823681" cy="1075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323" name="Line"/>
            <p:cNvSpPr/>
            <p:nvPr/>
          </p:nvSpPr>
          <p:spPr>
            <a:xfrm flipV="1">
              <a:off x="8583965" y="3385324"/>
              <a:ext cx="784801" cy="13655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4" name="Circle"/>
            <p:cNvSpPr/>
            <p:nvPr/>
          </p:nvSpPr>
          <p:spPr>
            <a:xfrm>
              <a:off x="8111680" y="4507148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25" name="25"/>
            <p:cNvSpPr txBox="1"/>
            <p:nvPr/>
          </p:nvSpPr>
          <p:spPr>
            <a:xfrm>
              <a:off x="8201985" y="4194010"/>
              <a:ext cx="823680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25</a:t>
              </a:r>
            </a:p>
          </p:txBody>
        </p:sp>
        <p:sp>
          <p:nvSpPr>
            <p:cNvPr id="326" name="Line"/>
            <p:cNvSpPr/>
            <p:nvPr/>
          </p:nvSpPr>
          <p:spPr>
            <a:xfrm flipH="1" flipV="1">
              <a:off x="9912156" y="1901696"/>
              <a:ext cx="1178515" cy="146847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7" name="Line"/>
            <p:cNvSpPr/>
            <p:nvPr/>
          </p:nvSpPr>
          <p:spPr>
            <a:xfrm>
              <a:off x="9256850" y="3423176"/>
              <a:ext cx="828114" cy="156750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8" name="Line"/>
            <p:cNvSpPr/>
            <p:nvPr/>
          </p:nvSpPr>
          <p:spPr>
            <a:xfrm flipH="1">
              <a:off x="9184726" y="2131909"/>
              <a:ext cx="828298" cy="150559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9" name="Circle"/>
            <p:cNvSpPr/>
            <p:nvPr/>
          </p:nvSpPr>
          <p:spPr>
            <a:xfrm>
              <a:off x="8803746" y="2921871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0" name="Circle"/>
            <p:cNvSpPr/>
            <p:nvPr/>
          </p:nvSpPr>
          <p:spPr>
            <a:xfrm>
              <a:off x="9633308" y="450714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1" name="Line"/>
            <p:cNvSpPr/>
            <p:nvPr/>
          </p:nvSpPr>
          <p:spPr>
            <a:xfrm flipV="1">
              <a:off x="12223596" y="2341642"/>
              <a:ext cx="784802" cy="136554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2" name="Line"/>
            <p:cNvSpPr/>
            <p:nvPr/>
          </p:nvSpPr>
          <p:spPr>
            <a:xfrm flipH="1" flipV="1">
              <a:off x="12991431" y="2140999"/>
              <a:ext cx="1266805" cy="15541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3" name="Line"/>
            <p:cNvSpPr/>
            <p:nvPr/>
          </p:nvSpPr>
          <p:spPr>
            <a:xfrm flipH="1" flipV="1">
              <a:off x="11413710" y="1103892"/>
              <a:ext cx="1457966" cy="8492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4" name="Line"/>
            <p:cNvSpPr/>
            <p:nvPr/>
          </p:nvSpPr>
          <p:spPr>
            <a:xfrm flipH="1">
              <a:off x="9976016" y="1148811"/>
              <a:ext cx="1418940" cy="80930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5" name="Circle"/>
            <p:cNvSpPr/>
            <p:nvPr/>
          </p:nvSpPr>
          <p:spPr>
            <a:xfrm>
              <a:off x="10927585" y="642224"/>
              <a:ext cx="1004292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6" name="Circle"/>
            <p:cNvSpPr/>
            <p:nvPr/>
          </p:nvSpPr>
          <p:spPr>
            <a:xfrm>
              <a:off x="10453637" y="2993787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7" name="Circle"/>
            <p:cNvSpPr/>
            <p:nvPr/>
          </p:nvSpPr>
          <p:spPr>
            <a:xfrm>
              <a:off x="12497325" y="1658450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8" name="Circle"/>
            <p:cNvSpPr/>
            <p:nvPr/>
          </p:nvSpPr>
          <p:spPr>
            <a:xfrm>
              <a:off x="9549883" y="149274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9" name="Circle"/>
            <p:cNvSpPr/>
            <p:nvPr/>
          </p:nvSpPr>
          <p:spPr>
            <a:xfrm>
              <a:off x="13641672" y="3029913"/>
              <a:ext cx="1004292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40" name="Circle"/>
            <p:cNvSpPr/>
            <p:nvPr/>
          </p:nvSpPr>
          <p:spPr>
            <a:xfrm>
              <a:off x="11809780" y="3029913"/>
              <a:ext cx="1004292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41" name="24"/>
            <p:cNvSpPr txBox="1"/>
            <p:nvPr/>
          </p:nvSpPr>
          <p:spPr>
            <a:xfrm>
              <a:off x="8878475" y="2797970"/>
              <a:ext cx="859234" cy="9866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24</a:t>
              </a:r>
            </a:p>
          </p:txBody>
        </p:sp>
        <p:sp>
          <p:nvSpPr>
            <p:cNvPr id="342" name="26"/>
            <p:cNvSpPr txBox="1"/>
            <p:nvPr/>
          </p:nvSpPr>
          <p:spPr>
            <a:xfrm>
              <a:off x="9718998" y="4126365"/>
              <a:ext cx="823680" cy="1336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26</a:t>
              </a:r>
            </a:p>
          </p:txBody>
        </p:sp>
        <p:sp>
          <p:nvSpPr>
            <p:cNvPr id="343" name="13"/>
            <p:cNvSpPr txBox="1"/>
            <p:nvPr/>
          </p:nvSpPr>
          <p:spPr>
            <a:xfrm>
              <a:off x="10559732" y="0"/>
              <a:ext cx="1739998" cy="19864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344" name="99"/>
            <p:cNvSpPr txBox="1"/>
            <p:nvPr/>
          </p:nvSpPr>
          <p:spPr>
            <a:xfrm>
              <a:off x="10548575" y="2778223"/>
              <a:ext cx="823680" cy="11499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99</a:t>
              </a:r>
            </a:p>
          </p:txBody>
        </p:sp>
        <p:sp>
          <p:nvSpPr>
            <p:cNvPr id="345" name="36"/>
            <p:cNvSpPr txBox="1"/>
            <p:nvPr/>
          </p:nvSpPr>
          <p:spPr>
            <a:xfrm>
              <a:off x="12096253" y="898726"/>
              <a:ext cx="1806432" cy="1982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36</a:t>
              </a:r>
            </a:p>
          </p:txBody>
        </p:sp>
        <p:sp>
          <p:nvSpPr>
            <p:cNvPr id="346" name="19"/>
            <p:cNvSpPr txBox="1"/>
            <p:nvPr/>
          </p:nvSpPr>
          <p:spPr>
            <a:xfrm>
              <a:off x="9607841" y="1331489"/>
              <a:ext cx="882305" cy="1052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347" name="42"/>
            <p:cNvSpPr txBox="1"/>
            <p:nvPr/>
          </p:nvSpPr>
          <p:spPr>
            <a:xfrm>
              <a:off x="13601079" y="2784855"/>
              <a:ext cx="1109386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42</a:t>
              </a:r>
            </a:p>
          </p:txBody>
        </p:sp>
        <p:sp>
          <p:nvSpPr>
            <p:cNvPr id="348" name="46"/>
            <p:cNvSpPr txBox="1"/>
            <p:nvPr/>
          </p:nvSpPr>
          <p:spPr>
            <a:xfrm>
              <a:off x="11900086" y="2846327"/>
              <a:ext cx="823681" cy="10754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352" name="Circle the min-heap(s):"/>
          <p:cNvSpPr txBox="1"/>
          <p:nvPr/>
        </p:nvSpPr>
        <p:spPr>
          <a:xfrm>
            <a:off x="903694" y="3119463"/>
            <a:ext cx="22576612" cy="1068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228599" indent="-228599" algn="l">
              <a:buSzPct val="100000"/>
              <a:buChar char="•"/>
              <a:defRPr sz="6400"/>
            </a:lvl1pPr>
          </a:lstStyle>
          <a:p>
            <a:pPr/>
            <a:r>
              <a:t>Circle the min-heap(s):</a:t>
            </a:r>
          </a:p>
        </p:txBody>
      </p:sp>
      <p:grpSp>
        <p:nvGrpSpPr>
          <p:cNvPr id="405" name="Group"/>
          <p:cNvGrpSpPr/>
          <p:nvPr/>
        </p:nvGrpSpPr>
        <p:grpSpPr>
          <a:xfrm>
            <a:off x="4836767" y="4972328"/>
            <a:ext cx="14710466" cy="5511441"/>
            <a:chOff x="0" y="0"/>
            <a:chExt cx="14710464" cy="5511440"/>
          </a:xfrm>
        </p:grpSpPr>
        <p:sp>
          <p:nvSpPr>
            <p:cNvPr id="353" name="Line"/>
            <p:cNvSpPr/>
            <p:nvPr/>
          </p:nvSpPr>
          <p:spPr>
            <a:xfrm flipV="1">
              <a:off x="472286" y="3385325"/>
              <a:ext cx="784802" cy="13655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4" name="Circle"/>
            <p:cNvSpPr/>
            <p:nvPr/>
          </p:nvSpPr>
          <p:spPr>
            <a:xfrm>
              <a:off x="0" y="4507149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55" name="22"/>
            <p:cNvSpPr txBox="1"/>
            <p:nvPr/>
          </p:nvSpPr>
          <p:spPr>
            <a:xfrm>
              <a:off x="90305" y="4194010"/>
              <a:ext cx="823681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356" name="Line"/>
            <p:cNvSpPr/>
            <p:nvPr/>
          </p:nvSpPr>
          <p:spPr>
            <a:xfrm flipH="1" flipV="1">
              <a:off x="1800477" y="1901697"/>
              <a:ext cx="1178516" cy="146847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7" name="Line"/>
            <p:cNvSpPr/>
            <p:nvPr/>
          </p:nvSpPr>
          <p:spPr>
            <a:xfrm>
              <a:off x="1160668" y="3407761"/>
              <a:ext cx="812617" cy="15829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8" name="Line"/>
            <p:cNvSpPr/>
            <p:nvPr/>
          </p:nvSpPr>
          <p:spPr>
            <a:xfrm flipH="1">
              <a:off x="1073047" y="2131910"/>
              <a:ext cx="828298" cy="1505597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9" name="Circle"/>
            <p:cNvSpPr/>
            <p:nvPr/>
          </p:nvSpPr>
          <p:spPr>
            <a:xfrm>
              <a:off x="692067" y="2921872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0" name="Circle"/>
            <p:cNvSpPr/>
            <p:nvPr/>
          </p:nvSpPr>
          <p:spPr>
            <a:xfrm>
              <a:off x="1521630" y="4507149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1" name="Line"/>
            <p:cNvSpPr/>
            <p:nvPr/>
          </p:nvSpPr>
          <p:spPr>
            <a:xfrm flipV="1">
              <a:off x="4111917" y="2341643"/>
              <a:ext cx="784802" cy="13655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2" name="Line"/>
            <p:cNvSpPr/>
            <p:nvPr/>
          </p:nvSpPr>
          <p:spPr>
            <a:xfrm flipH="1" flipV="1">
              <a:off x="4866841" y="1998295"/>
              <a:ext cx="1266805" cy="15541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3" name="Line"/>
            <p:cNvSpPr/>
            <p:nvPr/>
          </p:nvSpPr>
          <p:spPr>
            <a:xfrm flipH="1" flipV="1">
              <a:off x="3302030" y="1103892"/>
              <a:ext cx="1457966" cy="8492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4" name="Line"/>
            <p:cNvSpPr/>
            <p:nvPr/>
          </p:nvSpPr>
          <p:spPr>
            <a:xfrm flipH="1">
              <a:off x="1864337" y="1148811"/>
              <a:ext cx="1418939" cy="80930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5" name="Circle"/>
            <p:cNvSpPr/>
            <p:nvPr/>
          </p:nvSpPr>
          <p:spPr>
            <a:xfrm>
              <a:off x="2815906" y="642223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6" name="Circle"/>
            <p:cNvSpPr/>
            <p:nvPr/>
          </p:nvSpPr>
          <p:spPr>
            <a:xfrm>
              <a:off x="2341958" y="299378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7" name="Circle"/>
            <p:cNvSpPr/>
            <p:nvPr/>
          </p:nvSpPr>
          <p:spPr>
            <a:xfrm>
              <a:off x="4372735" y="1515746"/>
              <a:ext cx="1004291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8" name="Circle"/>
            <p:cNvSpPr/>
            <p:nvPr/>
          </p:nvSpPr>
          <p:spPr>
            <a:xfrm>
              <a:off x="1438204" y="149274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9" name="Circle"/>
            <p:cNvSpPr/>
            <p:nvPr/>
          </p:nvSpPr>
          <p:spPr>
            <a:xfrm>
              <a:off x="5529992" y="3029913"/>
              <a:ext cx="1004291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0" name="Circle"/>
            <p:cNvSpPr/>
            <p:nvPr/>
          </p:nvSpPr>
          <p:spPr>
            <a:xfrm>
              <a:off x="3698101" y="3029913"/>
              <a:ext cx="1004291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1" name="12"/>
            <p:cNvSpPr txBox="1"/>
            <p:nvPr/>
          </p:nvSpPr>
          <p:spPr>
            <a:xfrm>
              <a:off x="766795" y="2797971"/>
              <a:ext cx="859234" cy="9866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372" name="11"/>
            <p:cNvSpPr txBox="1"/>
            <p:nvPr/>
          </p:nvSpPr>
          <p:spPr>
            <a:xfrm>
              <a:off x="1607319" y="4126365"/>
              <a:ext cx="823680" cy="1336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373" name="5"/>
            <p:cNvSpPr txBox="1"/>
            <p:nvPr/>
          </p:nvSpPr>
          <p:spPr>
            <a:xfrm>
              <a:off x="2448052" y="0"/>
              <a:ext cx="1739998" cy="19864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374" name="85"/>
            <p:cNvSpPr txBox="1"/>
            <p:nvPr/>
          </p:nvSpPr>
          <p:spPr>
            <a:xfrm>
              <a:off x="2436896" y="2778224"/>
              <a:ext cx="823681" cy="11499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85</a:t>
              </a:r>
            </a:p>
          </p:txBody>
        </p:sp>
        <p:sp>
          <p:nvSpPr>
            <p:cNvPr id="375" name="8"/>
            <p:cNvSpPr txBox="1"/>
            <p:nvPr/>
          </p:nvSpPr>
          <p:spPr>
            <a:xfrm>
              <a:off x="3971665" y="756021"/>
              <a:ext cx="1806431" cy="19827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376" name="10"/>
            <p:cNvSpPr txBox="1"/>
            <p:nvPr/>
          </p:nvSpPr>
          <p:spPr>
            <a:xfrm>
              <a:off x="1496161" y="1331489"/>
              <a:ext cx="882305" cy="1052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377" name="13"/>
            <p:cNvSpPr txBox="1"/>
            <p:nvPr/>
          </p:nvSpPr>
          <p:spPr>
            <a:xfrm>
              <a:off x="5489400" y="2784855"/>
              <a:ext cx="1109386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378" name="14"/>
            <p:cNvSpPr txBox="1"/>
            <p:nvPr/>
          </p:nvSpPr>
          <p:spPr>
            <a:xfrm>
              <a:off x="3788406" y="2846327"/>
              <a:ext cx="823681" cy="1075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379" name="Line"/>
            <p:cNvSpPr/>
            <p:nvPr/>
          </p:nvSpPr>
          <p:spPr>
            <a:xfrm flipV="1">
              <a:off x="8583965" y="3385324"/>
              <a:ext cx="784801" cy="13655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0" name="Circle"/>
            <p:cNvSpPr/>
            <p:nvPr/>
          </p:nvSpPr>
          <p:spPr>
            <a:xfrm>
              <a:off x="8111680" y="4507148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1" name="25"/>
            <p:cNvSpPr txBox="1"/>
            <p:nvPr/>
          </p:nvSpPr>
          <p:spPr>
            <a:xfrm>
              <a:off x="8201985" y="4194010"/>
              <a:ext cx="823680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25</a:t>
              </a:r>
            </a:p>
          </p:txBody>
        </p:sp>
        <p:sp>
          <p:nvSpPr>
            <p:cNvPr id="382" name="Line"/>
            <p:cNvSpPr/>
            <p:nvPr/>
          </p:nvSpPr>
          <p:spPr>
            <a:xfrm flipH="1" flipV="1">
              <a:off x="9912156" y="1901696"/>
              <a:ext cx="1178515" cy="146847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3" name="Line"/>
            <p:cNvSpPr/>
            <p:nvPr/>
          </p:nvSpPr>
          <p:spPr>
            <a:xfrm>
              <a:off x="9256850" y="3423176"/>
              <a:ext cx="828114" cy="156750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4" name="Line"/>
            <p:cNvSpPr/>
            <p:nvPr/>
          </p:nvSpPr>
          <p:spPr>
            <a:xfrm flipH="1">
              <a:off x="9184726" y="2131909"/>
              <a:ext cx="828298" cy="150559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5" name="Circle"/>
            <p:cNvSpPr/>
            <p:nvPr/>
          </p:nvSpPr>
          <p:spPr>
            <a:xfrm>
              <a:off x="8803746" y="2921871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6" name="Circle"/>
            <p:cNvSpPr/>
            <p:nvPr/>
          </p:nvSpPr>
          <p:spPr>
            <a:xfrm>
              <a:off x="9633308" y="450714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7" name="Line"/>
            <p:cNvSpPr/>
            <p:nvPr/>
          </p:nvSpPr>
          <p:spPr>
            <a:xfrm flipV="1">
              <a:off x="12223596" y="2341642"/>
              <a:ext cx="784802" cy="136554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8" name="Line"/>
            <p:cNvSpPr/>
            <p:nvPr/>
          </p:nvSpPr>
          <p:spPr>
            <a:xfrm flipH="1" flipV="1">
              <a:off x="12991431" y="2140999"/>
              <a:ext cx="1266805" cy="15541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9" name="Line"/>
            <p:cNvSpPr/>
            <p:nvPr/>
          </p:nvSpPr>
          <p:spPr>
            <a:xfrm flipH="1" flipV="1">
              <a:off x="11413710" y="1103892"/>
              <a:ext cx="1457966" cy="8492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0" name="Line"/>
            <p:cNvSpPr/>
            <p:nvPr/>
          </p:nvSpPr>
          <p:spPr>
            <a:xfrm flipH="1">
              <a:off x="9976016" y="1148811"/>
              <a:ext cx="1418940" cy="80930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1" name="Circle"/>
            <p:cNvSpPr/>
            <p:nvPr/>
          </p:nvSpPr>
          <p:spPr>
            <a:xfrm>
              <a:off x="10927585" y="642224"/>
              <a:ext cx="1004292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92" name="Circle"/>
            <p:cNvSpPr/>
            <p:nvPr/>
          </p:nvSpPr>
          <p:spPr>
            <a:xfrm>
              <a:off x="10453637" y="2993787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93" name="Circle"/>
            <p:cNvSpPr/>
            <p:nvPr/>
          </p:nvSpPr>
          <p:spPr>
            <a:xfrm>
              <a:off x="12497325" y="1658450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94" name="Circle"/>
            <p:cNvSpPr/>
            <p:nvPr/>
          </p:nvSpPr>
          <p:spPr>
            <a:xfrm>
              <a:off x="9549883" y="149274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95" name="Circle"/>
            <p:cNvSpPr/>
            <p:nvPr/>
          </p:nvSpPr>
          <p:spPr>
            <a:xfrm>
              <a:off x="13641672" y="3029913"/>
              <a:ext cx="1004292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96" name="Circle"/>
            <p:cNvSpPr/>
            <p:nvPr/>
          </p:nvSpPr>
          <p:spPr>
            <a:xfrm>
              <a:off x="11809780" y="3029913"/>
              <a:ext cx="1004292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97" name="24"/>
            <p:cNvSpPr txBox="1"/>
            <p:nvPr/>
          </p:nvSpPr>
          <p:spPr>
            <a:xfrm>
              <a:off x="8878475" y="2797970"/>
              <a:ext cx="859234" cy="9866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24</a:t>
              </a:r>
            </a:p>
          </p:txBody>
        </p:sp>
        <p:sp>
          <p:nvSpPr>
            <p:cNvPr id="398" name="26"/>
            <p:cNvSpPr txBox="1"/>
            <p:nvPr/>
          </p:nvSpPr>
          <p:spPr>
            <a:xfrm>
              <a:off x="9718998" y="4126365"/>
              <a:ext cx="823680" cy="1336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26</a:t>
              </a:r>
            </a:p>
          </p:txBody>
        </p:sp>
        <p:sp>
          <p:nvSpPr>
            <p:cNvPr id="399" name="13"/>
            <p:cNvSpPr txBox="1"/>
            <p:nvPr/>
          </p:nvSpPr>
          <p:spPr>
            <a:xfrm>
              <a:off x="10559732" y="0"/>
              <a:ext cx="1739998" cy="19864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400" name="99"/>
            <p:cNvSpPr txBox="1"/>
            <p:nvPr/>
          </p:nvSpPr>
          <p:spPr>
            <a:xfrm>
              <a:off x="10548575" y="2778223"/>
              <a:ext cx="823680" cy="11499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99</a:t>
              </a:r>
            </a:p>
          </p:txBody>
        </p:sp>
        <p:sp>
          <p:nvSpPr>
            <p:cNvPr id="401" name="36"/>
            <p:cNvSpPr txBox="1"/>
            <p:nvPr/>
          </p:nvSpPr>
          <p:spPr>
            <a:xfrm>
              <a:off x="12096253" y="898726"/>
              <a:ext cx="1806432" cy="1982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36</a:t>
              </a:r>
            </a:p>
          </p:txBody>
        </p:sp>
        <p:sp>
          <p:nvSpPr>
            <p:cNvPr id="402" name="19"/>
            <p:cNvSpPr txBox="1"/>
            <p:nvPr/>
          </p:nvSpPr>
          <p:spPr>
            <a:xfrm>
              <a:off x="9607841" y="1331489"/>
              <a:ext cx="882305" cy="1052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403" name="42"/>
            <p:cNvSpPr txBox="1"/>
            <p:nvPr/>
          </p:nvSpPr>
          <p:spPr>
            <a:xfrm>
              <a:off x="13601079" y="2784855"/>
              <a:ext cx="1109386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42</a:t>
              </a:r>
            </a:p>
          </p:txBody>
        </p:sp>
        <p:sp>
          <p:nvSpPr>
            <p:cNvPr id="404" name="46"/>
            <p:cNvSpPr txBox="1"/>
            <p:nvPr/>
          </p:nvSpPr>
          <p:spPr>
            <a:xfrm>
              <a:off x="11900086" y="2846327"/>
              <a:ext cx="823681" cy="10754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46</a:t>
              </a:r>
            </a:p>
          </p:txBody>
        </p:sp>
      </p:grpSp>
      <p:sp>
        <p:nvSpPr>
          <p:cNvPr id="406" name="Circle"/>
          <p:cNvSpPr/>
          <p:nvPr/>
        </p:nvSpPr>
        <p:spPr>
          <a:xfrm>
            <a:off x="12117551" y="4074218"/>
            <a:ext cx="9155406" cy="9155406"/>
          </a:xfrm>
          <a:prstGeom prst="ellipse">
            <a:avLst/>
          </a:prstGeom>
          <a:ln w="38100">
            <a:solidFill>
              <a:srgbClr val="7F0325"/>
            </a:solidFill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409" name="Heaps are completely filled, with the exception of the bottom level. They are, therefore, &quot;complete binary trees&quot;:…"/>
          <p:cNvSpPr txBox="1"/>
          <p:nvPr>
            <p:ph type="title" idx="4294967295"/>
          </p:nvPr>
        </p:nvSpPr>
        <p:spPr>
          <a:xfrm>
            <a:off x="431795" y="3402148"/>
            <a:ext cx="14814083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t>Heaps are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completely filled</a:t>
            </a:r>
            <a:r>
              <a:t>, with the exception of the bottom level. They are, therefore, "complete binary trees":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     complete: all levels filled except the bottom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     binary: two children per node (parent)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 </a:t>
            </a: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  <a:r>
              <a:t>Maximum number of nodes</a:t>
            </a: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  <a:r>
              <a:t>Filled from left to right</a:t>
            </a:r>
          </a:p>
        </p:txBody>
      </p:sp>
      <p:grpSp>
        <p:nvGrpSpPr>
          <p:cNvPr id="448" name="Group"/>
          <p:cNvGrpSpPr/>
          <p:nvPr/>
        </p:nvGrpSpPr>
        <p:grpSpPr>
          <a:xfrm>
            <a:off x="14358198" y="3572085"/>
            <a:ext cx="8492982" cy="7080297"/>
            <a:chOff x="0" y="0"/>
            <a:chExt cx="8492981" cy="7080295"/>
          </a:xfrm>
        </p:grpSpPr>
        <p:sp>
          <p:nvSpPr>
            <p:cNvPr id="410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1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2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3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4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5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6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7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18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419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0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1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2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3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4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5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6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7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8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9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0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1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2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3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4" name="12"/>
            <p:cNvSpPr txBox="1"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435" name="43"/>
            <p:cNvSpPr txBox="1"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436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437" name="11"/>
            <p:cNvSpPr txBox="1"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438" name="8"/>
            <p:cNvSpPr txBox="1"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439" name="10"/>
            <p:cNvSpPr txBox="1"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440" name="13"/>
            <p:cNvSpPr txBox="1"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441" name="14"/>
            <p:cNvSpPr txBox="1"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442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43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44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45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46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47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451" name="What is the best way to store a heap?"/>
          <p:cNvSpPr txBox="1"/>
          <p:nvPr>
            <p:ph type="title" idx="4294967295"/>
          </p:nvPr>
        </p:nvSpPr>
        <p:spPr>
          <a:xfrm>
            <a:off x="3141128" y="3139954"/>
            <a:ext cx="13640927" cy="129932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>
            <a:lvl1pPr marL="574357" defTabSz="819150">
              <a:lnSpc>
                <a:spcPct val="90000"/>
              </a:lnSpc>
              <a:defRPr sz="5400"/>
            </a:lvl1pPr>
          </a:lstStyle>
          <a:p>
            <a:pPr/>
            <a:r>
              <a:t>What is the best way to store a heap?</a:t>
            </a:r>
          </a:p>
        </p:txBody>
      </p:sp>
      <p:grpSp>
        <p:nvGrpSpPr>
          <p:cNvPr id="490" name="Group"/>
          <p:cNvGrpSpPr/>
          <p:nvPr/>
        </p:nvGrpSpPr>
        <p:grpSpPr>
          <a:xfrm>
            <a:off x="7945508" y="4462886"/>
            <a:ext cx="8492983" cy="7080297"/>
            <a:chOff x="0" y="0"/>
            <a:chExt cx="8492981" cy="7080295"/>
          </a:xfrm>
        </p:grpSpPr>
        <p:sp>
          <p:nvSpPr>
            <p:cNvPr id="452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3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4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5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6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7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8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9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0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461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2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3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4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5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6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7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8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9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0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1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2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3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4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5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6" name="12"/>
            <p:cNvSpPr txBox="1"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477" name="43"/>
            <p:cNvSpPr txBox="1"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478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479" name="11"/>
            <p:cNvSpPr txBox="1"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480" name="8"/>
            <p:cNvSpPr txBox="1"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481" name="10"/>
            <p:cNvSpPr txBox="1"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482" name="13"/>
            <p:cNvSpPr txBox="1"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483" name="14"/>
            <p:cNvSpPr txBox="1"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484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5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6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7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8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9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491" name="We could use a node-based solution, but…"/>
          <p:cNvSpPr txBox="1"/>
          <p:nvPr/>
        </p:nvSpPr>
        <p:spPr>
          <a:xfrm>
            <a:off x="5371536" y="12156095"/>
            <a:ext cx="13640927" cy="1299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/>
            </a:lvl1pPr>
          </a:lstStyle>
          <a:p>
            <a:pPr/>
            <a:r>
              <a:t>We could use a node-based solution, but…</a:t>
            </a:r>
          </a:p>
        </p:txBody>
      </p:sp>
      <p:pic>
        <p:nvPicPr>
          <p:cNvPr id="492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427224" y="4901331"/>
            <a:ext cx="6496876" cy="54086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91" grpId="1"/>
      <p:bldP build="whole" bldLvl="1" animBg="1" rev="0" advAuto="0" spid="492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495" name="It turns out that an array works great for storing a binary heap!…"/>
          <p:cNvSpPr txBox="1"/>
          <p:nvPr>
            <p:ph type="title" idx="4294967295"/>
          </p:nvPr>
        </p:nvSpPr>
        <p:spPr>
          <a:xfrm>
            <a:off x="169601" y="2833330"/>
            <a:ext cx="14814083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t>It turns out that an array works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great</a:t>
            </a:r>
            <a:r>
              <a:t> for storing a binary heap!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  <a:p>
            <a:pPr marL="574357" defTabSz="819150">
              <a:lnSpc>
                <a:spcPct val="90000"/>
              </a:lnSpc>
              <a:defRPr sz="5400"/>
            </a:pPr>
            <a:r>
              <a:t>We will put the root at index 1 instead of  index 0 (this makes the math work out just a bit nicer).</a:t>
            </a:r>
          </a:p>
        </p:txBody>
      </p:sp>
      <p:grpSp>
        <p:nvGrpSpPr>
          <p:cNvPr id="534" name="Group"/>
          <p:cNvGrpSpPr/>
          <p:nvPr/>
        </p:nvGrpSpPr>
        <p:grpSpPr>
          <a:xfrm>
            <a:off x="15003524" y="2787936"/>
            <a:ext cx="8492983" cy="7080297"/>
            <a:chOff x="0" y="0"/>
            <a:chExt cx="8492981" cy="7080295"/>
          </a:xfrm>
        </p:grpSpPr>
        <p:sp>
          <p:nvSpPr>
            <p:cNvPr id="496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7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8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9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0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1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2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3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04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505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6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7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8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09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10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1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2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3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4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15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16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17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18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19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0" name="12"/>
            <p:cNvSpPr txBox="1"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521" name="43"/>
            <p:cNvSpPr txBox="1"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522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523" name="11"/>
            <p:cNvSpPr txBox="1"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524" name="8"/>
            <p:cNvSpPr txBox="1"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525" name="10"/>
            <p:cNvSpPr txBox="1"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526" name="13"/>
            <p:cNvSpPr txBox="1"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527" name="14"/>
            <p:cNvSpPr txBox="1"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528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9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30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31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32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33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graphicFrame>
        <p:nvGraphicFramePr>
          <p:cNvPr id="535" name="Table"/>
          <p:cNvGraphicFramePr/>
          <p:nvPr/>
        </p:nvGraphicFramePr>
        <p:xfrm>
          <a:off x="831637" y="8103008"/>
          <a:ext cx="13509062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538" name="The array representation makes determining parents and children a matter of simple arithmetic:…"/>
          <p:cNvSpPr txBox="1"/>
          <p:nvPr>
            <p:ph type="title" idx="4294967295"/>
          </p:nvPr>
        </p:nvSpPr>
        <p:spPr>
          <a:xfrm>
            <a:off x="528547" y="3373768"/>
            <a:ext cx="19183980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t>The array representation makes determining parents and children a matter of simple arithmetic:</a:t>
            </a: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  <a:r>
              <a:t>For an element at position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t>:</a:t>
            </a:r>
          </a:p>
          <a:p>
            <a:pPr lvl="1" marL="1136590" indent="-333632" defTabSz="819150">
              <a:lnSpc>
                <a:spcPct val="90000"/>
              </a:lnSpc>
              <a:buSzPct val="100000"/>
              <a:defRPr sz="5400"/>
            </a:pPr>
            <a:r>
              <a:t>left child is at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 marL="1136590" indent="-333632" defTabSz="819150">
              <a:lnSpc>
                <a:spcPct val="90000"/>
              </a:lnSpc>
              <a:buSzPct val="100000"/>
              <a:defRPr sz="5400"/>
            </a:pPr>
            <a:r>
              <a:t>right child is at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+1</a:t>
            </a:r>
          </a:p>
          <a:p>
            <a:pPr lvl="1" marL="1136590" indent="-333632" defTabSz="819150">
              <a:lnSpc>
                <a:spcPct val="90000"/>
              </a:lnSpc>
              <a:buSzPct val="100000"/>
              <a:defRPr sz="5400"/>
            </a:pPr>
            <a:r>
              <a:t>parent is at </a:t>
            </a:r>
            <a:r>
              <a:rPr i="1">
                <a:latin typeface="Times New Roman"/>
                <a:ea typeface="Times New Roman"/>
                <a:cs typeface="Times New Roman"/>
                <a:sym typeface="Times New Roman"/>
              </a:rPr>
              <a:t>⌊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/2</a:t>
            </a:r>
            <a:r>
              <a:rPr i="1">
                <a:latin typeface="Times New Roman"/>
                <a:ea typeface="Times New Roman"/>
                <a:cs typeface="Times New Roman"/>
                <a:sym typeface="Times New Roman"/>
              </a:rPr>
              <a:t>⌋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1" marL="1136590" indent="-333632" defTabSz="819150">
              <a:lnSpc>
                <a:spcPct val="90000"/>
              </a:lnSpc>
              <a:buSzPct val="100000"/>
              <a:defRPr sz="5400"/>
            </a:pP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heapSize: </a:t>
            </a:r>
            <a:r>
              <a:t>the number of elements in the heap.</a:t>
            </a:r>
          </a:p>
        </p:txBody>
      </p:sp>
      <p:grpSp>
        <p:nvGrpSpPr>
          <p:cNvPr id="577" name="Group"/>
          <p:cNvGrpSpPr/>
          <p:nvPr/>
        </p:nvGrpSpPr>
        <p:grpSpPr>
          <a:xfrm>
            <a:off x="15362470" y="3328375"/>
            <a:ext cx="8492982" cy="7080297"/>
            <a:chOff x="0" y="0"/>
            <a:chExt cx="8492981" cy="7080295"/>
          </a:xfrm>
        </p:grpSpPr>
        <p:sp>
          <p:nvSpPr>
            <p:cNvPr id="539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0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1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2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3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4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5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6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47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548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9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0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1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52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53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4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5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6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7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58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59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60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61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62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63" name="12"/>
            <p:cNvSpPr txBox="1"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564" name="43"/>
            <p:cNvSpPr txBox="1"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565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566" name="11"/>
            <p:cNvSpPr txBox="1"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567" name="8"/>
            <p:cNvSpPr txBox="1"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568" name="10"/>
            <p:cNvSpPr txBox="1"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569" name="13"/>
            <p:cNvSpPr txBox="1"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570" name="14"/>
            <p:cNvSpPr txBox="1"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571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2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3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4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5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6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graphicFrame>
        <p:nvGraphicFramePr>
          <p:cNvPr id="578" name="Table"/>
          <p:cNvGraphicFramePr/>
          <p:nvPr/>
        </p:nvGraphicFramePr>
        <p:xfrm>
          <a:off x="1190583" y="9426313"/>
          <a:ext cx="13509062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Heap Operation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</a:t>
            </a:r>
          </a:p>
        </p:txBody>
      </p:sp>
      <p:sp>
        <p:nvSpPr>
          <p:cNvPr id="581" name="Remember that there are three important priority queue operations:…"/>
          <p:cNvSpPr txBox="1"/>
          <p:nvPr>
            <p:ph type="title" idx="4294967295"/>
          </p:nvPr>
        </p:nvSpPr>
        <p:spPr>
          <a:xfrm>
            <a:off x="668685" y="2019102"/>
            <a:ext cx="14359258" cy="10775236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t>Remember that there are three important priority queue operations: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  <a:p>
            <a:pPr marL="819891" indent="-245533" defTabSz="819150">
              <a:lnSpc>
                <a:spcPct val="90000"/>
              </a:lnSpc>
              <a:buSzPct val="100000"/>
              <a:defRPr sz="5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peek()</a:t>
            </a:r>
            <a:r>
              <a:t>: return an element of h with the smallest key.</a:t>
            </a:r>
          </a:p>
          <a:p>
            <a:pPr marL="819891" indent="-245533" defTabSz="819150">
              <a:lnSpc>
                <a:spcPct val="90000"/>
              </a:lnSpc>
              <a:buSzPct val="100000"/>
              <a:defRPr sz="5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enqueue(k,e)</a:t>
            </a:r>
            <a:r>
              <a:t>: insert an element e with key k into the heap.</a:t>
            </a:r>
          </a:p>
          <a:p>
            <a:pPr marL="819891" indent="-245533" defTabSz="819150">
              <a:lnSpc>
                <a:spcPct val="90000"/>
              </a:lnSpc>
              <a:buSzPct val="100000"/>
              <a:defRPr sz="5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: removes the smallest element from h.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  <a:p>
            <a:pPr marL="574357" defTabSz="819150">
              <a:lnSpc>
                <a:spcPct val="90000"/>
              </a:lnSpc>
              <a:defRPr sz="5400"/>
            </a:pPr>
            <a:r>
              <a:t>We can accomplish this with a heap!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We will just look at keys for now -- just know that we will also store a value with the key.</a:t>
            </a:r>
          </a:p>
        </p:txBody>
      </p:sp>
      <p:grpSp>
        <p:nvGrpSpPr>
          <p:cNvPr id="620" name="Group"/>
          <p:cNvGrpSpPr/>
          <p:nvPr/>
        </p:nvGrpSpPr>
        <p:grpSpPr>
          <a:xfrm>
            <a:off x="14801918" y="3100016"/>
            <a:ext cx="8492983" cy="7080296"/>
            <a:chOff x="0" y="0"/>
            <a:chExt cx="8492981" cy="7080295"/>
          </a:xfrm>
        </p:grpSpPr>
        <p:sp>
          <p:nvSpPr>
            <p:cNvPr id="582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3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4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5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6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7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8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9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90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591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2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3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4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95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96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7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8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9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0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01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02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03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04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05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06" name="12"/>
            <p:cNvSpPr txBox="1"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607" name="43"/>
            <p:cNvSpPr txBox="1"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608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609" name="11"/>
            <p:cNvSpPr txBox="1"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610" name="8"/>
            <p:cNvSpPr txBox="1"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611" name="10"/>
            <p:cNvSpPr txBox="1"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612" name="13"/>
            <p:cNvSpPr txBox="1"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613" name="14"/>
            <p:cNvSpPr txBox="1"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614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5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6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7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8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9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Heap Operations: peek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peek()</a:t>
            </a:r>
          </a:p>
        </p:txBody>
      </p:sp>
      <p:sp>
        <p:nvSpPr>
          <p:cNvPr id="623" name="peek():"/>
          <p:cNvSpPr txBox="1"/>
          <p:nvPr>
            <p:ph type="title" idx="4294967295"/>
          </p:nvPr>
        </p:nvSpPr>
        <p:spPr>
          <a:xfrm>
            <a:off x="528547" y="3163561"/>
            <a:ext cx="23229541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907990" indent="-333632" defTabSz="819150">
              <a:lnSpc>
                <a:spcPct val="90000"/>
              </a:lnSpc>
              <a:buSzPct val="100000"/>
              <a:buChar char="•"/>
              <a:defRPr sz="5400"/>
            </a:pPr>
          </a:p>
          <a:p>
            <a:pPr marL="574357" defTabSz="819150">
              <a:lnSpc>
                <a:spcPct val="90000"/>
              </a:lnSpc>
              <a:defRPr sz="5400"/>
            </a:pP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peek()</a:t>
            </a:r>
            <a:r>
              <a:t>:</a:t>
            </a:r>
          </a:p>
        </p:txBody>
      </p:sp>
      <p:grpSp>
        <p:nvGrpSpPr>
          <p:cNvPr id="662" name="Group"/>
          <p:cNvGrpSpPr/>
          <p:nvPr/>
        </p:nvGrpSpPr>
        <p:grpSpPr>
          <a:xfrm>
            <a:off x="15362470" y="3118168"/>
            <a:ext cx="8492982" cy="7080297"/>
            <a:chOff x="0" y="0"/>
            <a:chExt cx="8492981" cy="7080295"/>
          </a:xfrm>
        </p:grpSpPr>
        <p:sp>
          <p:nvSpPr>
            <p:cNvPr id="624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5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6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7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8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9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1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32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633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37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38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9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0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1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2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43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44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45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46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47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48" name="12"/>
            <p:cNvSpPr txBox="1"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649" name="43"/>
            <p:cNvSpPr txBox="1"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650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651" name="11"/>
            <p:cNvSpPr txBox="1"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652" name="8"/>
            <p:cNvSpPr txBox="1"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653" name="10"/>
            <p:cNvSpPr txBox="1"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654" name="13"/>
            <p:cNvSpPr txBox="1"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655" name="14"/>
            <p:cNvSpPr txBox="1"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656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7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8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9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60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61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663" name="Just return the root!…"/>
          <p:cNvSpPr txBox="1"/>
          <p:nvPr/>
        </p:nvSpPr>
        <p:spPr>
          <a:xfrm>
            <a:off x="5775369" y="4860249"/>
            <a:ext cx="7069041" cy="1594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6200" tIns="76200" rIns="76200" bIns="76200" anchor="ctr">
            <a:spAutoFit/>
          </a:bodyPr>
          <a:lstStyle/>
          <a:p>
            <a:pPr marL="574357" algn="l" defTabSz="819150">
              <a:lnSpc>
                <a:spcPct val="90000"/>
              </a:lnSpc>
              <a:defRPr sz="5400"/>
            </a:pPr>
            <a:r>
              <a:t>Just return the root!</a:t>
            </a:r>
          </a:p>
          <a:p>
            <a:pPr marL="574357" algn="l" defTabSz="819150">
              <a:lnSpc>
                <a:spcPct val="90000"/>
              </a:lnSpc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heap[1]</a:t>
            </a:r>
          </a:p>
        </p:txBody>
      </p:sp>
      <p:sp>
        <p:nvSpPr>
          <p:cNvPr id="664" name="O(1) yay!"/>
          <p:cNvSpPr txBox="1"/>
          <p:nvPr/>
        </p:nvSpPr>
        <p:spPr>
          <a:xfrm>
            <a:off x="11376695" y="6172963"/>
            <a:ext cx="3640041" cy="970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6200" tIns="76200" rIns="76200" bIns="76200" anchor="ctr">
            <a:spAutoFit/>
          </a:bodyPr>
          <a:lstStyle>
            <a:lvl1pPr marL="574357" algn="l" defTabSz="819150">
              <a:lnSpc>
                <a:spcPct val="90000"/>
              </a:lnSpc>
              <a:defRPr sz="5400"/>
            </a:lvl1pPr>
          </a:lstStyle>
          <a:p>
            <a:pPr/>
            <a:r>
              <a:t>O(1) yay!</a:t>
            </a:r>
          </a:p>
        </p:txBody>
      </p:sp>
      <p:graphicFrame>
        <p:nvGraphicFramePr>
          <p:cNvPr id="665" name="Table"/>
          <p:cNvGraphicFramePr/>
          <p:nvPr/>
        </p:nvGraphicFramePr>
        <p:xfrm>
          <a:off x="1190583" y="9216107"/>
          <a:ext cx="13509062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63" grpId="1"/>
      <p:bldP build="whole" bldLvl="1" animBg="1" rev="0" advAuto="0" spid="664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Heap Operations: enqueue(k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enqueue(k)</a:t>
            </a:r>
          </a:p>
        </p:txBody>
      </p:sp>
      <p:sp>
        <p:nvSpPr>
          <p:cNvPr id="668" name="enqueue(k)…"/>
          <p:cNvSpPr txBox="1"/>
          <p:nvPr>
            <p:ph type="title" idx="4294967295"/>
          </p:nvPr>
        </p:nvSpPr>
        <p:spPr>
          <a:xfrm>
            <a:off x="204762" y="3420481"/>
            <a:ext cx="14814082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enqueue(k)</a:t>
            </a: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  <a:r>
              <a:t>How might we go about inserting into a binary heap?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  <a:p>
            <a:pPr lvl="8" marL="574357" defTabSz="819150">
              <a:lnSpc>
                <a:spcPct val="90000"/>
              </a:lnSpc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enqueue(9)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</p:txBody>
      </p:sp>
      <p:sp>
        <p:nvSpPr>
          <p:cNvPr id="669" name="Slide Number"/>
          <p:cNvSpPr txBox="1"/>
          <p:nvPr>
            <p:ph type="sldNum" sz="quarter" idx="4294967295"/>
          </p:nvPr>
        </p:nvSpPr>
        <p:spPr>
          <a:xfrm>
            <a:off x="23041058" y="3454121"/>
            <a:ext cx="419304" cy="425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/>
            <a:fld id="{86CB4B4D-7CA3-9044-876B-883B54F8677D}" type="slidenum"/>
          </a:p>
        </p:txBody>
      </p:sp>
      <p:grpSp>
        <p:nvGrpSpPr>
          <p:cNvPr id="708" name="Group"/>
          <p:cNvGrpSpPr/>
          <p:nvPr/>
        </p:nvGrpSpPr>
        <p:grpSpPr>
          <a:xfrm>
            <a:off x="15038685" y="3375088"/>
            <a:ext cx="8492983" cy="7080296"/>
            <a:chOff x="0" y="0"/>
            <a:chExt cx="8492981" cy="7080295"/>
          </a:xfrm>
        </p:grpSpPr>
        <p:sp>
          <p:nvSpPr>
            <p:cNvPr id="670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1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2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3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4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78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679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83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84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89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90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91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92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93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94" name="12"/>
            <p:cNvSpPr txBox="1"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695" name="43"/>
            <p:cNvSpPr txBox="1"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696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697" name="11"/>
            <p:cNvSpPr txBox="1"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698" name="8"/>
            <p:cNvSpPr txBox="1"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699" name="10"/>
            <p:cNvSpPr txBox="1"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700" name="13"/>
            <p:cNvSpPr txBox="1"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701" name="14"/>
            <p:cNvSpPr txBox="1"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702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03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04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05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06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07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graphicFrame>
        <p:nvGraphicFramePr>
          <p:cNvPr id="709" name="Table"/>
          <p:cNvGraphicFramePr/>
          <p:nvPr/>
        </p:nvGraphicFramePr>
        <p:xfrm>
          <a:off x="866797" y="8690160"/>
          <a:ext cx="13509062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Heap Operations: enqueue(k)…"/>
          <p:cNvSpPr txBox="1"/>
          <p:nvPr>
            <p:ph type="title" idx="4294967295"/>
          </p:nvPr>
        </p:nvSpPr>
        <p:spPr>
          <a:xfrm>
            <a:off x="322229" y="2929998"/>
            <a:ext cx="15226719" cy="9627037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t>Heap Operations: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enqueue(k)</a:t>
            </a:r>
          </a:p>
          <a:p>
            <a:pPr marL="833849" indent="-259491" defTabSz="819150">
              <a:lnSpc>
                <a:spcPct val="90000"/>
              </a:lnSpc>
              <a:buSzPct val="100000"/>
              <a:defRPr sz="5400"/>
            </a:pPr>
            <a:r>
              <a:t>Insert item at element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array[heap.size()+1]</a:t>
            </a:r>
            <a:r>
              <a:t> (this probably destroys the heap property)</a:t>
            </a:r>
          </a:p>
          <a:p>
            <a:pPr marL="833849" indent="-259491" defTabSz="819150">
              <a:lnSpc>
                <a:spcPct val="90000"/>
              </a:lnSpc>
              <a:buSzPct val="100000"/>
              <a:defRPr sz="5400"/>
            </a:pPr>
          </a:p>
          <a:p>
            <a:pPr marL="833849" indent="-259491" defTabSz="819150">
              <a:lnSpc>
                <a:spcPct val="90000"/>
              </a:lnSpc>
              <a:buSzPct val="100000"/>
              <a:defRPr sz="5400"/>
            </a:pPr>
            <a:r>
              <a:t>Perform a “bubble up,” or “up-heap” operation:</a:t>
            </a:r>
          </a:p>
          <a:p>
            <a:pPr lvl="1" marL="1062449" indent="-259491" defTabSz="819150">
              <a:lnSpc>
                <a:spcPct val="90000"/>
              </a:lnSpc>
              <a:buSzPct val="100000"/>
              <a:defRPr sz="5400"/>
            </a:pPr>
            <a:r>
              <a:t>Compare the added element with its parent — if in correct order, stop</a:t>
            </a:r>
          </a:p>
          <a:p>
            <a:pPr lvl="1" marL="1062449" indent="-259491" defTabSz="819150">
              <a:lnSpc>
                <a:spcPct val="90000"/>
              </a:lnSpc>
              <a:buSzPct val="100000"/>
              <a:defRPr sz="5400"/>
            </a:pPr>
            <a:r>
              <a:t>If not, swap and repeat step 2.</a:t>
            </a:r>
          </a:p>
          <a:p>
            <a:pPr lvl="1" marL="1062449" indent="-259491" defTabSz="819150">
              <a:lnSpc>
                <a:spcPct val="90000"/>
              </a:lnSpc>
              <a:buSzPct val="100000"/>
              <a:defRPr sz="5400"/>
            </a:pPr>
          </a:p>
          <a:p>
            <a:pPr marL="574357" defTabSz="819150">
              <a:lnSpc>
                <a:spcPct val="90000"/>
              </a:lnSpc>
              <a:defRPr sz="5400"/>
            </a:pPr>
            <a:r>
              <a:t>See animation at: </a:t>
            </a:r>
            <a:r>
              <a:rPr u="sng">
                <a:hlinkClick r:id="rId2" invalidUrl="" action="" tgtFrame="" tooltip="" history="1" highlightClick="0" endSnd="0"/>
              </a:rPr>
              <a:t>http://www.cs.usfca.edu/~galles/visualization/Heap.html</a:t>
            </a:r>
          </a:p>
        </p:txBody>
      </p:sp>
      <p:grpSp>
        <p:nvGrpSpPr>
          <p:cNvPr id="750" name="Group"/>
          <p:cNvGrpSpPr/>
          <p:nvPr/>
        </p:nvGrpSpPr>
        <p:grpSpPr>
          <a:xfrm>
            <a:off x="15362470" y="3491869"/>
            <a:ext cx="8492982" cy="7080297"/>
            <a:chOff x="0" y="0"/>
            <a:chExt cx="8492981" cy="7080295"/>
          </a:xfrm>
        </p:grpSpPr>
        <p:sp>
          <p:nvSpPr>
            <p:cNvPr id="712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3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4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5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6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20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721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25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26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8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9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0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31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32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33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34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35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36" name="12"/>
            <p:cNvSpPr txBox="1"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737" name="43"/>
            <p:cNvSpPr txBox="1"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738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739" name="11"/>
            <p:cNvSpPr txBox="1"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740" name="8"/>
            <p:cNvSpPr txBox="1"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741" name="10"/>
            <p:cNvSpPr txBox="1"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742" name="13"/>
            <p:cNvSpPr txBox="1"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743" name="14"/>
            <p:cNvSpPr txBox="1"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744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45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46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47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48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49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751" name="Heap Operations: enqueue(k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enqueue(k)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1" name="Group"/>
          <p:cNvGrpSpPr/>
          <p:nvPr/>
        </p:nvGrpSpPr>
        <p:grpSpPr>
          <a:xfrm>
            <a:off x="890375" y="3743826"/>
            <a:ext cx="8492983" cy="7080297"/>
            <a:chOff x="0" y="0"/>
            <a:chExt cx="8492981" cy="7080295"/>
          </a:xfrm>
        </p:grpSpPr>
        <p:sp>
          <p:nvSpPr>
            <p:cNvPr id="753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5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6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0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61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762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3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4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5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66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67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8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9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0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72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73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74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75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76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77" name="12"/>
            <p:cNvSpPr txBox="1"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778" name="43"/>
            <p:cNvSpPr txBox="1"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779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780" name="11"/>
            <p:cNvSpPr txBox="1"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781" name="8"/>
            <p:cNvSpPr txBox="1"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782" name="10"/>
            <p:cNvSpPr txBox="1"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783" name="13"/>
            <p:cNvSpPr txBox="1"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784" name="14"/>
            <p:cNvSpPr txBox="1"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785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86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87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88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89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90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graphicFrame>
        <p:nvGraphicFramePr>
          <p:cNvPr id="792" name="Table"/>
          <p:cNvGraphicFramePr/>
          <p:nvPr/>
        </p:nvGraphicFramePr>
        <p:xfrm>
          <a:off x="9997264" y="6386018"/>
          <a:ext cx="13509062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793" name="Start by inserting the key at the first empty position. This is always at index heap.size()+1."/>
          <p:cNvSpPr txBox="1"/>
          <p:nvPr/>
        </p:nvSpPr>
        <p:spPr>
          <a:xfrm>
            <a:off x="9663598" y="8847510"/>
            <a:ext cx="14163695" cy="1654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Start by inserting the key at the first empty position. This is always at index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heap.size()+1</a:t>
            </a:r>
            <a:r>
              <a:t>.</a:t>
            </a:r>
          </a:p>
        </p:txBody>
      </p:sp>
      <p:sp>
        <p:nvSpPr>
          <p:cNvPr id="794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3" name="Group"/>
          <p:cNvGrpSpPr/>
          <p:nvPr/>
        </p:nvGrpSpPr>
        <p:grpSpPr>
          <a:xfrm>
            <a:off x="890375" y="3743826"/>
            <a:ext cx="8492983" cy="7080297"/>
            <a:chOff x="0" y="0"/>
            <a:chExt cx="8492981" cy="7080295"/>
          </a:xfrm>
        </p:grpSpPr>
        <p:sp>
          <p:nvSpPr>
            <p:cNvPr id="796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7" name="Line"/>
            <p:cNvSpPr/>
            <p:nvPr/>
          </p:nvSpPr>
          <p:spPr>
            <a:xfrm>
              <a:off x="3615241" y="4620172"/>
              <a:ext cx="846952" cy="167027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8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9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0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04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805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6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7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8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09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0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1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2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3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4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5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6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7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8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9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20" name="12"/>
            <p:cNvSpPr txBox="1"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821" name="43"/>
            <p:cNvSpPr txBox="1"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822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823" name="11"/>
            <p:cNvSpPr txBox="1"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824" name="8"/>
            <p:cNvSpPr txBox="1"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825" name="10"/>
            <p:cNvSpPr txBox="1"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826" name="13"/>
            <p:cNvSpPr txBox="1"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827" name="14"/>
            <p:cNvSpPr txBox="1"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828" name="Square"/>
            <p:cNvSpPr/>
            <p:nvPr/>
          </p:nvSpPr>
          <p:spPr>
            <a:xfrm>
              <a:off x="4283941" y="6165161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29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30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31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32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graphicFrame>
        <p:nvGraphicFramePr>
          <p:cNvPr id="834" name="Table"/>
          <p:cNvGraphicFramePr/>
          <p:nvPr/>
        </p:nvGraphicFramePr>
        <p:xfrm>
          <a:off x="9997264" y="6386018"/>
          <a:ext cx="13509062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835" name="Start by inserting the key at the first empty position. This is always at index heap.size()+1."/>
          <p:cNvSpPr txBox="1"/>
          <p:nvPr/>
        </p:nvSpPr>
        <p:spPr>
          <a:xfrm>
            <a:off x="9663598" y="8847510"/>
            <a:ext cx="14163695" cy="1654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Start by inserting the key at the first empty position. This is always at index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heap.size()+1</a:t>
            </a:r>
            <a:r>
              <a:t>.</a:t>
            </a:r>
          </a:p>
        </p:txBody>
      </p:sp>
      <p:sp>
        <p:nvSpPr>
          <p:cNvPr id="836" name="Circle"/>
          <p:cNvSpPr/>
          <p:nvPr/>
        </p:nvSpPr>
        <p:spPr>
          <a:xfrm>
            <a:off x="3786905" y="9503772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837" name="9"/>
          <p:cNvSpPr txBox="1"/>
          <p:nvPr/>
        </p:nvSpPr>
        <p:spPr>
          <a:xfrm>
            <a:off x="3896985" y="9014597"/>
            <a:ext cx="1058145" cy="1716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solidFill>
                  <a:srgbClr val="FF2600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838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  <p:graphicFrame>
        <p:nvGraphicFramePr>
          <p:cNvPr id="841" name="Table"/>
          <p:cNvGraphicFramePr/>
          <p:nvPr/>
        </p:nvGraphicFramePr>
        <p:xfrm>
          <a:off x="9995892" y="6381055"/>
          <a:ext cx="13509061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881" name="Group"/>
          <p:cNvGrpSpPr/>
          <p:nvPr/>
        </p:nvGrpSpPr>
        <p:grpSpPr>
          <a:xfrm>
            <a:off x="876302" y="3738863"/>
            <a:ext cx="8492983" cy="7080297"/>
            <a:chOff x="0" y="0"/>
            <a:chExt cx="8492981" cy="7080295"/>
          </a:xfrm>
        </p:grpSpPr>
        <p:sp>
          <p:nvSpPr>
            <p:cNvPr id="842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" name="Line"/>
            <p:cNvSpPr/>
            <p:nvPr/>
          </p:nvSpPr>
          <p:spPr>
            <a:xfrm>
              <a:off x="3615241" y="4620172"/>
              <a:ext cx="1024676" cy="194879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" name="Line"/>
            <p:cNvSpPr/>
            <p:nvPr/>
          </p:nvSpPr>
          <p:spPr>
            <a:xfrm>
              <a:off x="5357375" y="4598219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" name="Line"/>
            <p:cNvSpPr/>
            <p:nvPr/>
          </p:nvSpPr>
          <p:spPr>
            <a:xfrm flipV="1">
              <a:off x="7424982" y="4569119"/>
              <a:ext cx="335635" cy="20803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" name="Line"/>
            <p:cNvSpPr/>
            <p:nvPr/>
          </p:nvSpPr>
          <p:spPr>
            <a:xfrm>
              <a:off x="7636751" y="4597942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" name="Line"/>
            <p:cNvSpPr/>
            <p:nvPr/>
          </p:nvSpPr>
          <p:spPr>
            <a:xfrm flipV="1">
              <a:off x="606725" y="4348973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50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851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" name="Line"/>
            <p:cNvSpPr/>
            <p:nvPr/>
          </p:nvSpPr>
          <p:spPr>
            <a:xfrm flipH="1">
              <a:off x="1378495" y="2738767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" name="Circle"/>
            <p:cNvSpPr/>
            <p:nvPr/>
          </p:nvSpPr>
          <p:spPr>
            <a:xfrm>
              <a:off x="889067" y="3753596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55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56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" name="Line"/>
            <p:cNvSpPr/>
            <p:nvPr/>
          </p:nvSpPr>
          <p:spPr>
            <a:xfrm flipH="1" flipV="1">
              <a:off x="6268795" y="2750445"/>
              <a:ext cx="1627407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61" name="Circle"/>
            <p:cNvSpPr/>
            <p:nvPr/>
          </p:nvSpPr>
          <p:spPr>
            <a:xfrm>
              <a:off x="3008607" y="3845983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62" name="Circle"/>
            <p:cNvSpPr/>
            <p:nvPr/>
          </p:nvSpPr>
          <p:spPr>
            <a:xfrm>
              <a:off x="5634039" y="213053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63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64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65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66" name="12"/>
            <p:cNvSpPr txBox="1"/>
            <p:nvPr/>
          </p:nvSpPr>
          <p:spPr>
            <a:xfrm>
              <a:off x="985067" y="3594426"/>
              <a:ext cx="1103819" cy="1267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867" name="43"/>
            <p:cNvSpPr txBox="1"/>
            <p:nvPr/>
          </p:nvSpPr>
          <p:spPr>
            <a:xfrm>
              <a:off x="1679974" y="5300953"/>
              <a:ext cx="1058145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868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869" name="11"/>
            <p:cNvSpPr txBox="1"/>
            <p:nvPr/>
          </p:nvSpPr>
          <p:spPr>
            <a:xfrm>
              <a:off x="3130570" y="3569056"/>
              <a:ext cx="1058145" cy="14772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870" name="8"/>
            <p:cNvSpPr txBox="1"/>
            <p:nvPr/>
          </p:nvSpPr>
          <p:spPr>
            <a:xfrm>
              <a:off x="5118803" y="1154553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871" name="10"/>
            <p:cNvSpPr txBox="1"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872" name="13"/>
            <p:cNvSpPr txBox="1"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873" name="14"/>
            <p:cNvSpPr txBox="1"/>
            <p:nvPr/>
          </p:nvSpPr>
          <p:spPr>
            <a:xfrm>
              <a:off x="4866793" y="3580346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874" name="Square"/>
            <p:cNvSpPr/>
            <p:nvPr/>
          </p:nvSpPr>
          <p:spPr>
            <a:xfrm>
              <a:off x="4309215" y="6160241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75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76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77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78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79" name="Circle"/>
            <p:cNvSpPr/>
            <p:nvPr/>
          </p:nvSpPr>
          <p:spPr>
            <a:xfrm>
              <a:off x="2910602" y="5764908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80" name="9"/>
            <p:cNvSpPr txBox="1"/>
            <p:nvPr/>
          </p:nvSpPr>
          <p:spPr>
            <a:xfrm>
              <a:off x="3020683" y="5275734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solidFill>
                    <a:srgbClr val="FF2600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</p:grpSp>
      <p:sp>
        <p:nvSpPr>
          <p:cNvPr id="882" name="Look at parent of index 10, and compare: do we meet the heap property requirement?"/>
          <p:cNvSpPr txBox="1"/>
          <p:nvPr/>
        </p:nvSpPr>
        <p:spPr>
          <a:xfrm>
            <a:off x="10474279" y="9172563"/>
            <a:ext cx="12539587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Look at parent of index 10, and compare: do we meet the heap property requirement?</a:t>
            </a:r>
          </a:p>
        </p:txBody>
      </p:sp>
      <p:sp>
        <p:nvSpPr>
          <p:cNvPr id="883" name="No -- we must swap."/>
          <p:cNvSpPr txBox="1"/>
          <p:nvPr/>
        </p:nvSpPr>
        <p:spPr>
          <a:xfrm>
            <a:off x="10474279" y="11362219"/>
            <a:ext cx="12539587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No -- we must swap.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83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  <p:graphicFrame>
        <p:nvGraphicFramePr>
          <p:cNvPr id="886" name="Table"/>
          <p:cNvGraphicFramePr/>
          <p:nvPr/>
        </p:nvGraphicFramePr>
        <p:xfrm>
          <a:off x="9995892" y="6381055"/>
          <a:ext cx="13509061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926" name="Group"/>
          <p:cNvGrpSpPr/>
          <p:nvPr/>
        </p:nvGrpSpPr>
        <p:grpSpPr>
          <a:xfrm>
            <a:off x="876302" y="3738863"/>
            <a:ext cx="8492983" cy="7080297"/>
            <a:chOff x="0" y="0"/>
            <a:chExt cx="8492981" cy="7080295"/>
          </a:xfrm>
        </p:grpSpPr>
        <p:sp>
          <p:nvSpPr>
            <p:cNvPr id="887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" name="Line"/>
            <p:cNvSpPr/>
            <p:nvPr/>
          </p:nvSpPr>
          <p:spPr>
            <a:xfrm>
              <a:off x="3615241" y="4620172"/>
              <a:ext cx="1024676" cy="194879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0" name="Line"/>
            <p:cNvSpPr/>
            <p:nvPr/>
          </p:nvSpPr>
          <p:spPr>
            <a:xfrm>
              <a:off x="5357375" y="4598219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" name="Line"/>
            <p:cNvSpPr/>
            <p:nvPr/>
          </p:nvSpPr>
          <p:spPr>
            <a:xfrm flipV="1">
              <a:off x="7424982" y="4569119"/>
              <a:ext cx="335635" cy="20803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" name="Line"/>
            <p:cNvSpPr/>
            <p:nvPr/>
          </p:nvSpPr>
          <p:spPr>
            <a:xfrm>
              <a:off x="7636751" y="4597942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" name="Line"/>
            <p:cNvSpPr/>
            <p:nvPr/>
          </p:nvSpPr>
          <p:spPr>
            <a:xfrm flipV="1">
              <a:off x="606725" y="4348973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4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95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896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" name="Line"/>
            <p:cNvSpPr/>
            <p:nvPr/>
          </p:nvSpPr>
          <p:spPr>
            <a:xfrm flipH="1">
              <a:off x="1378495" y="2738767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" name="Circle"/>
            <p:cNvSpPr/>
            <p:nvPr/>
          </p:nvSpPr>
          <p:spPr>
            <a:xfrm>
              <a:off x="889067" y="3753596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00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01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2" name="Line"/>
            <p:cNvSpPr/>
            <p:nvPr/>
          </p:nvSpPr>
          <p:spPr>
            <a:xfrm flipH="1" flipV="1">
              <a:off x="6268795" y="2750445"/>
              <a:ext cx="1627407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3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4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06" name="Circle"/>
            <p:cNvSpPr/>
            <p:nvPr/>
          </p:nvSpPr>
          <p:spPr>
            <a:xfrm>
              <a:off x="3008607" y="3845983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07" name="Circle"/>
            <p:cNvSpPr/>
            <p:nvPr/>
          </p:nvSpPr>
          <p:spPr>
            <a:xfrm>
              <a:off x="5634039" y="213053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08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09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10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11" name="12"/>
            <p:cNvSpPr txBox="1"/>
            <p:nvPr/>
          </p:nvSpPr>
          <p:spPr>
            <a:xfrm>
              <a:off x="985067" y="3594426"/>
              <a:ext cx="1103819" cy="1267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912" name="43"/>
            <p:cNvSpPr txBox="1"/>
            <p:nvPr/>
          </p:nvSpPr>
          <p:spPr>
            <a:xfrm>
              <a:off x="1679974" y="5300953"/>
              <a:ext cx="1058145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913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914" name="11"/>
            <p:cNvSpPr txBox="1"/>
            <p:nvPr/>
          </p:nvSpPr>
          <p:spPr>
            <a:xfrm>
              <a:off x="3130570" y="3569056"/>
              <a:ext cx="1058145" cy="14772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915" name="8"/>
            <p:cNvSpPr txBox="1"/>
            <p:nvPr/>
          </p:nvSpPr>
          <p:spPr>
            <a:xfrm>
              <a:off x="5118803" y="1154553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916" name="10"/>
            <p:cNvSpPr txBox="1"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917" name="13"/>
            <p:cNvSpPr txBox="1"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918" name="14"/>
            <p:cNvSpPr txBox="1"/>
            <p:nvPr/>
          </p:nvSpPr>
          <p:spPr>
            <a:xfrm>
              <a:off x="4866793" y="3580346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919" name="Square"/>
            <p:cNvSpPr/>
            <p:nvPr/>
          </p:nvSpPr>
          <p:spPr>
            <a:xfrm>
              <a:off x="4309215" y="6160241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20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21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22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23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24" name="Circle"/>
            <p:cNvSpPr/>
            <p:nvPr/>
          </p:nvSpPr>
          <p:spPr>
            <a:xfrm>
              <a:off x="2910602" y="5764908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25" name="9"/>
            <p:cNvSpPr txBox="1"/>
            <p:nvPr/>
          </p:nvSpPr>
          <p:spPr>
            <a:xfrm>
              <a:off x="3020683" y="5275734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solidFill>
                    <a:srgbClr val="FF2600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</p:grpSp>
      <p:sp>
        <p:nvSpPr>
          <p:cNvPr id="929" name="Connection Line"/>
          <p:cNvSpPr/>
          <p:nvPr/>
        </p:nvSpPr>
        <p:spPr>
          <a:xfrm>
            <a:off x="3367123" y="8555784"/>
            <a:ext cx="444940" cy="962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fill="norm" stroke="1" extrusionOk="0">
                <a:moveTo>
                  <a:pt x="16159" y="21600"/>
                </a:moveTo>
                <a:cubicBezTo>
                  <a:pt x="-5400" y="14358"/>
                  <a:pt x="-5386" y="7158"/>
                  <a:pt x="16200" y="0"/>
                </a:cubicBezTo>
              </a:path>
            </a:pathLst>
          </a:custGeom>
          <a:ln w="38100">
            <a:solidFill>
              <a:srgbClr val="FF2600"/>
            </a:solidFill>
            <a:headEnd type="stealth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930" name="Connection Line"/>
          <p:cNvSpPr/>
          <p:nvPr/>
        </p:nvSpPr>
        <p:spPr>
          <a:xfrm>
            <a:off x="16355359" y="5671954"/>
            <a:ext cx="5413204" cy="848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11" fill="norm" stroke="1" extrusionOk="0">
                <a:moveTo>
                  <a:pt x="0" y="16211"/>
                </a:moveTo>
                <a:cubicBezTo>
                  <a:pt x="7147" y="-4848"/>
                  <a:pt x="14347" y="-5389"/>
                  <a:pt x="21600" y="14589"/>
                </a:cubicBezTo>
              </a:path>
            </a:pathLst>
          </a:custGeom>
          <a:ln w="38100">
            <a:solidFill>
              <a:srgbClr val="FF2600"/>
            </a:solidFill>
            <a:headEnd type="stealth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  <p:grpSp>
        <p:nvGrpSpPr>
          <p:cNvPr id="974" name="Group"/>
          <p:cNvGrpSpPr/>
          <p:nvPr/>
        </p:nvGrpSpPr>
        <p:grpSpPr>
          <a:xfrm>
            <a:off x="875805" y="3742038"/>
            <a:ext cx="22615951" cy="7080297"/>
            <a:chOff x="0" y="0"/>
            <a:chExt cx="22615949" cy="7080295"/>
          </a:xfrm>
        </p:grpSpPr>
        <p:sp>
          <p:nvSpPr>
            <p:cNvPr id="933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" name="Line"/>
            <p:cNvSpPr/>
            <p:nvPr/>
          </p:nvSpPr>
          <p:spPr>
            <a:xfrm>
              <a:off x="3615241" y="4620171"/>
              <a:ext cx="1024676" cy="194879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5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6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" name="Line"/>
            <p:cNvSpPr/>
            <p:nvPr/>
          </p:nvSpPr>
          <p:spPr>
            <a:xfrm flipV="1">
              <a:off x="7424982" y="4569119"/>
              <a:ext cx="335635" cy="20803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" name="Line"/>
            <p:cNvSpPr/>
            <p:nvPr/>
          </p:nvSpPr>
          <p:spPr>
            <a:xfrm flipV="1">
              <a:off x="606725" y="4348973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41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942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" name="Line"/>
            <p:cNvSpPr/>
            <p:nvPr/>
          </p:nvSpPr>
          <p:spPr>
            <a:xfrm flipH="1">
              <a:off x="1378495" y="2738767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" name="Circle"/>
            <p:cNvSpPr/>
            <p:nvPr/>
          </p:nvSpPr>
          <p:spPr>
            <a:xfrm>
              <a:off x="889067" y="3753596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46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47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52" name="Circle"/>
            <p:cNvSpPr/>
            <p:nvPr/>
          </p:nvSpPr>
          <p:spPr>
            <a:xfrm>
              <a:off x="3008607" y="3845983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53" name="Circle"/>
            <p:cNvSpPr/>
            <p:nvPr/>
          </p:nvSpPr>
          <p:spPr>
            <a:xfrm>
              <a:off x="5634039" y="213053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54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55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56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57" name="12"/>
            <p:cNvSpPr txBox="1"/>
            <p:nvPr/>
          </p:nvSpPr>
          <p:spPr>
            <a:xfrm>
              <a:off x="985067" y="3594426"/>
              <a:ext cx="1103819" cy="1267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958" name="43"/>
            <p:cNvSpPr txBox="1"/>
            <p:nvPr/>
          </p:nvSpPr>
          <p:spPr>
            <a:xfrm>
              <a:off x="1679974" y="5300953"/>
              <a:ext cx="1058145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959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960" name="9"/>
            <p:cNvSpPr txBox="1"/>
            <p:nvPr/>
          </p:nvSpPr>
          <p:spPr>
            <a:xfrm>
              <a:off x="3130570" y="3569056"/>
              <a:ext cx="1058145" cy="14772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solidFill>
                    <a:srgbClr val="FF2600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961" name="8"/>
            <p:cNvSpPr txBox="1"/>
            <p:nvPr/>
          </p:nvSpPr>
          <p:spPr>
            <a:xfrm>
              <a:off x="5118803" y="1154553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962" name="10"/>
            <p:cNvSpPr txBox="1"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963" name="13"/>
            <p:cNvSpPr txBox="1"/>
            <p:nvPr/>
          </p:nvSpPr>
          <p:spPr>
            <a:xfrm>
              <a:off x="7051983" y="3539476"/>
              <a:ext cx="1425177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964" name="14"/>
            <p:cNvSpPr txBox="1"/>
            <p:nvPr/>
          </p:nvSpPr>
          <p:spPr>
            <a:xfrm>
              <a:off x="4866793" y="3580346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965" name="Square"/>
            <p:cNvSpPr/>
            <p:nvPr/>
          </p:nvSpPr>
          <p:spPr>
            <a:xfrm>
              <a:off x="4309215" y="6160241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66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67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68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69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aphicFrame>
          <p:nvGraphicFramePr>
            <p:cNvPr id="970" name="Table"/>
            <p:cNvGraphicFramePr/>
            <p:nvPr/>
          </p:nvGraphicFramePr>
          <p:xfrm>
            <a:off x="9106889" y="2642192"/>
            <a:ext cx="13509061" cy="1814962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5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71" name="Circle"/>
            <p:cNvSpPr/>
            <p:nvPr/>
          </p:nvSpPr>
          <p:spPr>
            <a:xfrm>
              <a:off x="2910602" y="5764908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72" name="11"/>
            <p:cNvSpPr txBox="1"/>
            <p:nvPr/>
          </p:nvSpPr>
          <p:spPr>
            <a:xfrm>
              <a:off x="3020683" y="5275733"/>
              <a:ext cx="1058144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976" name="Connection Line"/>
            <p:cNvSpPr/>
            <p:nvPr/>
          </p:nvSpPr>
          <p:spPr>
            <a:xfrm>
              <a:off x="15410594" y="1764448"/>
              <a:ext cx="5413204" cy="848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11" fill="norm" stroke="1" extrusionOk="0">
                  <a:moveTo>
                    <a:pt x="0" y="16211"/>
                  </a:moveTo>
                  <a:cubicBezTo>
                    <a:pt x="7147" y="-4848"/>
                    <a:pt x="14347" y="-5389"/>
                    <a:pt x="21600" y="14589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headEnd type="stealth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</p:grpSp>
      <p:sp>
        <p:nvSpPr>
          <p:cNvPr id="977" name="Connection Line"/>
          <p:cNvSpPr/>
          <p:nvPr/>
        </p:nvSpPr>
        <p:spPr>
          <a:xfrm>
            <a:off x="3367123" y="8555784"/>
            <a:ext cx="444940" cy="962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fill="norm" stroke="1" extrusionOk="0">
                <a:moveTo>
                  <a:pt x="16159" y="21600"/>
                </a:moveTo>
                <a:cubicBezTo>
                  <a:pt x="-5400" y="14358"/>
                  <a:pt x="-5386" y="7158"/>
                  <a:pt x="16200" y="0"/>
                </a:cubicBezTo>
              </a:path>
            </a:pathLst>
          </a:custGeom>
          <a:ln w="38100">
            <a:solidFill>
              <a:srgbClr val="FF2600"/>
            </a:solidFill>
            <a:headEnd type="stealth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  <p:sp>
        <p:nvSpPr>
          <p:cNvPr id="980" name="Line"/>
          <p:cNvSpPr/>
          <p:nvPr/>
        </p:nvSpPr>
        <p:spPr>
          <a:xfrm flipV="1">
            <a:off x="4279277" y="8333387"/>
            <a:ext cx="335635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81" name="Line"/>
          <p:cNvSpPr/>
          <p:nvPr/>
        </p:nvSpPr>
        <p:spPr>
          <a:xfrm>
            <a:off x="4491046" y="8362210"/>
            <a:ext cx="1024677" cy="194879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82" name="Line"/>
          <p:cNvSpPr/>
          <p:nvPr/>
        </p:nvSpPr>
        <p:spPr>
          <a:xfrm flipV="1">
            <a:off x="6021412" y="8311435"/>
            <a:ext cx="335634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83" name="Line"/>
          <p:cNvSpPr/>
          <p:nvPr/>
        </p:nvSpPr>
        <p:spPr>
          <a:xfrm>
            <a:off x="6233181" y="8340257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84" name="Line"/>
          <p:cNvSpPr/>
          <p:nvPr/>
        </p:nvSpPr>
        <p:spPr>
          <a:xfrm flipV="1">
            <a:off x="8300787" y="8311158"/>
            <a:ext cx="335635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85" name="Line"/>
          <p:cNvSpPr/>
          <p:nvPr/>
        </p:nvSpPr>
        <p:spPr>
          <a:xfrm>
            <a:off x="8512557" y="8339980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86" name="Line"/>
          <p:cNvSpPr/>
          <p:nvPr/>
        </p:nvSpPr>
        <p:spPr>
          <a:xfrm flipV="1">
            <a:off x="1482530" y="8091011"/>
            <a:ext cx="1008199" cy="175425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87" name="Circle"/>
          <p:cNvSpPr/>
          <p:nvPr/>
        </p:nvSpPr>
        <p:spPr>
          <a:xfrm>
            <a:off x="875805" y="9532167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88" name="22"/>
          <p:cNvSpPr txBox="1"/>
          <p:nvPr/>
        </p:nvSpPr>
        <p:spPr>
          <a:xfrm>
            <a:off x="991816" y="9129892"/>
            <a:ext cx="1058145" cy="15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22</a:t>
            </a:r>
          </a:p>
        </p:txBody>
      </p:sp>
      <p:sp>
        <p:nvSpPr>
          <p:cNvPr id="989" name="Line"/>
          <p:cNvSpPr/>
          <p:nvPr/>
        </p:nvSpPr>
        <p:spPr>
          <a:xfrm flipH="1" flipV="1">
            <a:off x="3188796" y="6185061"/>
            <a:ext cx="1513986" cy="188647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90" name="Line"/>
          <p:cNvSpPr/>
          <p:nvPr/>
        </p:nvSpPr>
        <p:spPr>
          <a:xfrm>
            <a:off x="2366864" y="8119834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91" name="Line"/>
          <p:cNvSpPr/>
          <p:nvPr/>
        </p:nvSpPr>
        <p:spPr>
          <a:xfrm flipH="1">
            <a:off x="2254300" y="6480806"/>
            <a:ext cx="1064076" cy="193417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92" name="Circle"/>
          <p:cNvSpPr/>
          <p:nvPr/>
        </p:nvSpPr>
        <p:spPr>
          <a:xfrm>
            <a:off x="1764873" y="7495634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93" name="Circle"/>
          <p:cNvSpPr/>
          <p:nvPr/>
        </p:nvSpPr>
        <p:spPr>
          <a:xfrm>
            <a:off x="2445699" y="9532167"/>
            <a:ext cx="1290168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94" name="Line"/>
          <p:cNvSpPr/>
          <p:nvPr/>
        </p:nvSpPr>
        <p:spPr>
          <a:xfrm flipV="1">
            <a:off x="6158199" y="6750240"/>
            <a:ext cx="1008199" cy="175425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95" name="Line"/>
          <p:cNvSpPr/>
          <p:nvPr/>
        </p:nvSpPr>
        <p:spPr>
          <a:xfrm flipH="1" flipV="1">
            <a:off x="7144600" y="6492484"/>
            <a:ext cx="1627407" cy="1996511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96" name="Line"/>
          <p:cNvSpPr/>
          <p:nvPr/>
        </p:nvSpPr>
        <p:spPr>
          <a:xfrm flipH="1" flipV="1">
            <a:off x="5117773" y="5160159"/>
            <a:ext cx="1872982" cy="1090985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97" name="Line"/>
          <p:cNvSpPr/>
          <p:nvPr/>
        </p:nvSpPr>
        <p:spPr>
          <a:xfrm flipH="1">
            <a:off x="3270834" y="5217864"/>
            <a:ext cx="1822847" cy="103968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98" name="Circle"/>
          <p:cNvSpPr/>
          <p:nvPr/>
        </p:nvSpPr>
        <p:spPr>
          <a:xfrm>
            <a:off x="4493272" y="4567073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99" name="Circle"/>
          <p:cNvSpPr/>
          <p:nvPr/>
        </p:nvSpPr>
        <p:spPr>
          <a:xfrm>
            <a:off x="3884412" y="7588022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00" name="Circle"/>
          <p:cNvSpPr/>
          <p:nvPr/>
        </p:nvSpPr>
        <p:spPr>
          <a:xfrm>
            <a:off x="6509845" y="5872574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01" name="Circle"/>
          <p:cNvSpPr/>
          <p:nvPr/>
        </p:nvSpPr>
        <p:spPr>
          <a:xfrm>
            <a:off x="2723401" y="5659704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02" name="Circle"/>
          <p:cNvSpPr/>
          <p:nvPr/>
        </p:nvSpPr>
        <p:spPr>
          <a:xfrm>
            <a:off x="7979936" y="7634430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03" name="Circle"/>
          <p:cNvSpPr/>
          <p:nvPr/>
        </p:nvSpPr>
        <p:spPr>
          <a:xfrm>
            <a:off x="5626587" y="7634430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04" name="12"/>
          <p:cNvSpPr txBox="1"/>
          <p:nvPr/>
        </p:nvSpPr>
        <p:spPr>
          <a:xfrm>
            <a:off x="1860873" y="7336465"/>
            <a:ext cx="1103818" cy="126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12</a:t>
            </a:r>
          </a:p>
        </p:txBody>
      </p:sp>
      <p:sp>
        <p:nvSpPr>
          <p:cNvPr id="1005" name="43"/>
          <p:cNvSpPr txBox="1"/>
          <p:nvPr/>
        </p:nvSpPr>
        <p:spPr>
          <a:xfrm>
            <a:off x="2555780" y="9042992"/>
            <a:ext cx="1058144" cy="171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43</a:t>
            </a:r>
          </a:p>
        </p:txBody>
      </p:sp>
      <p:sp>
        <p:nvSpPr>
          <p:cNvPr id="1006" name="5"/>
          <p:cNvSpPr txBox="1"/>
          <p:nvPr/>
        </p:nvSpPr>
        <p:spPr>
          <a:xfrm>
            <a:off x="4020706" y="3742038"/>
            <a:ext cx="2235297" cy="2551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007" name="9"/>
          <p:cNvSpPr txBox="1"/>
          <p:nvPr/>
        </p:nvSpPr>
        <p:spPr>
          <a:xfrm>
            <a:off x="4006376" y="7311095"/>
            <a:ext cx="1058144" cy="1477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solidFill>
                  <a:srgbClr val="FF2600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008" name="8"/>
          <p:cNvSpPr txBox="1"/>
          <p:nvPr/>
        </p:nvSpPr>
        <p:spPr>
          <a:xfrm>
            <a:off x="5994608" y="4896591"/>
            <a:ext cx="2320640" cy="2547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009" name="10"/>
          <p:cNvSpPr txBox="1"/>
          <p:nvPr/>
        </p:nvSpPr>
        <p:spPr>
          <a:xfrm>
            <a:off x="2797856" y="5452542"/>
            <a:ext cx="1133457" cy="135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1010" name="13"/>
          <p:cNvSpPr txBox="1"/>
          <p:nvPr/>
        </p:nvSpPr>
        <p:spPr>
          <a:xfrm>
            <a:off x="7927788" y="7281515"/>
            <a:ext cx="1425178" cy="15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13</a:t>
            </a:r>
          </a:p>
        </p:txBody>
      </p:sp>
      <p:sp>
        <p:nvSpPr>
          <p:cNvPr id="1011" name="14"/>
          <p:cNvSpPr txBox="1"/>
          <p:nvPr/>
        </p:nvSpPr>
        <p:spPr>
          <a:xfrm>
            <a:off x="5742599" y="7322385"/>
            <a:ext cx="1058144" cy="1381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14</a:t>
            </a:r>
          </a:p>
        </p:txBody>
      </p:sp>
      <p:sp>
        <p:nvSpPr>
          <p:cNvPr id="1012" name="Square"/>
          <p:cNvSpPr/>
          <p:nvPr/>
        </p:nvSpPr>
        <p:spPr>
          <a:xfrm>
            <a:off x="5185020" y="9902280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13" name="Square"/>
          <p:cNvSpPr/>
          <p:nvPr/>
        </p:nvSpPr>
        <p:spPr>
          <a:xfrm>
            <a:off x="5822108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14" name="Square"/>
          <p:cNvSpPr/>
          <p:nvPr/>
        </p:nvSpPr>
        <p:spPr>
          <a:xfrm>
            <a:off x="6620811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15" name="Square"/>
          <p:cNvSpPr/>
          <p:nvPr/>
        </p:nvSpPr>
        <p:spPr>
          <a:xfrm>
            <a:off x="8029982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16" name="Square"/>
          <p:cNvSpPr/>
          <p:nvPr/>
        </p:nvSpPr>
        <p:spPr>
          <a:xfrm>
            <a:off x="8828685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graphicFrame>
        <p:nvGraphicFramePr>
          <p:cNvPr id="1017" name="Table"/>
          <p:cNvGraphicFramePr/>
          <p:nvPr/>
        </p:nvGraphicFramePr>
        <p:xfrm>
          <a:off x="9982694" y="6384230"/>
          <a:ext cx="13509062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018" name="Circle"/>
          <p:cNvSpPr/>
          <p:nvPr/>
        </p:nvSpPr>
        <p:spPr>
          <a:xfrm>
            <a:off x="3786408" y="9506947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19" name="11"/>
          <p:cNvSpPr txBox="1"/>
          <p:nvPr/>
        </p:nvSpPr>
        <p:spPr>
          <a:xfrm>
            <a:off x="3896488" y="9017772"/>
            <a:ext cx="1058144" cy="171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11</a:t>
            </a:r>
          </a:p>
        </p:txBody>
      </p:sp>
      <p:sp>
        <p:nvSpPr>
          <p:cNvPr id="1020" name="Look at parent of index 5, and compare: do we meet the heap property requirement?"/>
          <p:cNvSpPr txBox="1"/>
          <p:nvPr/>
        </p:nvSpPr>
        <p:spPr>
          <a:xfrm>
            <a:off x="10474279" y="9172563"/>
            <a:ext cx="12539587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Look at parent of index 5, and compare: do we meet the heap property requirement?</a:t>
            </a:r>
          </a:p>
        </p:txBody>
      </p:sp>
      <p:sp>
        <p:nvSpPr>
          <p:cNvPr id="1021" name="No -- we must swap. This &quot;bubbling up&quot; won't ever be a problem if the heap is &quot;already a heap&quot; (i.e., already meets heap property for all nodes)"/>
          <p:cNvSpPr txBox="1"/>
          <p:nvPr/>
        </p:nvSpPr>
        <p:spPr>
          <a:xfrm>
            <a:off x="6964340" y="11020632"/>
            <a:ext cx="15490422" cy="236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No -- we must swap. This "bubbling up" won't ever be a problem if the heap is "already a heap" (i.e., already meets heap property for all nodes)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21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  <p:sp>
        <p:nvSpPr>
          <p:cNvPr id="1024" name="Line"/>
          <p:cNvSpPr/>
          <p:nvPr/>
        </p:nvSpPr>
        <p:spPr>
          <a:xfrm flipV="1">
            <a:off x="4279277" y="8333387"/>
            <a:ext cx="335635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25" name="Line"/>
          <p:cNvSpPr/>
          <p:nvPr/>
        </p:nvSpPr>
        <p:spPr>
          <a:xfrm>
            <a:off x="4491046" y="8362210"/>
            <a:ext cx="1024677" cy="194879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26" name="Line"/>
          <p:cNvSpPr/>
          <p:nvPr/>
        </p:nvSpPr>
        <p:spPr>
          <a:xfrm flipV="1">
            <a:off x="6021412" y="8311435"/>
            <a:ext cx="335634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27" name="Line"/>
          <p:cNvSpPr/>
          <p:nvPr/>
        </p:nvSpPr>
        <p:spPr>
          <a:xfrm>
            <a:off x="6233181" y="8340257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28" name="Line"/>
          <p:cNvSpPr/>
          <p:nvPr/>
        </p:nvSpPr>
        <p:spPr>
          <a:xfrm flipV="1">
            <a:off x="8300787" y="8311158"/>
            <a:ext cx="335635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29" name="Line"/>
          <p:cNvSpPr/>
          <p:nvPr/>
        </p:nvSpPr>
        <p:spPr>
          <a:xfrm>
            <a:off x="8512557" y="8339980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30" name="Line"/>
          <p:cNvSpPr/>
          <p:nvPr/>
        </p:nvSpPr>
        <p:spPr>
          <a:xfrm flipV="1">
            <a:off x="1482530" y="8091011"/>
            <a:ext cx="1008199" cy="175425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31" name="Circle"/>
          <p:cNvSpPr/>
          <p:nvPr/>
        </p:nvSpPr>
        <p:spPr>
          <a:xfrm>
            <a:off x="875805" y="9532167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32" name="22"/>
          <p:cNvSpPr txBox="1"/>
          <p:nvPr/>
        </p:nvSpPr>
        <p:spPr>
          <a:xfrm>
            <a:off x="991816" y="9129892"/>
            <a:ext cx="1058145" cy="15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22</a:t>
            </a:r>
          </a:p>
        </p:txBody>
      </p:sp>
      <p:sp>
        <p:nvSpPr>
          <p:cNvPr id="1033" name="Line"/>
          <p:cNvSpPr/>
          <p:nvPr/>
        </p:nvSpPr>
        <p:spPr>
          <a:xfrm flipH="1" flipV="1">
            <a:off x="3188796" y="6185061"/>
            <a:ext cx="1513986" cy="188647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34" name="Line"/>
          <p:cNvSpPr/>
          <p:nvPr/>
        </p:nvSpPr>
        <p:spPr>
          <a:xfrm>
            <a:off x="2366864" y="8119834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35" name="Line"/>
          <p:cNvSpPr/>
          <p:nvPr/>
        </p:nvSpPr>
        <p:spPr>
          <a:xfrm flipH="1">
            <a:off x="2254300" y="6480806"/>
            <a:ext cx="1064076" cy="193417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36" name="Circle"/>
          <p:cNvSpPr/>
          <p:nvPr/>
        </p:nvSpPr>
        <p:spPr>
          <a:xfrm>
            <a:off x="1764873" y="7495634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37" name="Circle"/>
          <p:cNvSpPr/>
          <p:nvPr/>
        </p:nvSpPr>
        <p:spPr>
          <a:xfrm>
            <a:off x="2445699" y="9532167"/>
            <a:ext cx="1290168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38" name="Line"/>
          <p:cNvSpPr/>
          <p:nvPr/>
        </p:nvSpPr>
        <p:spPr>
          <a:xfrm flipV="1">
            <a:off x="6158199" y="6750240"/>
            <a:ext cx="1008199" cy="175425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39" name="Line"/>
          <p:cNvSpPr/>
          <p:nvPr/>
        </p:nvSpPr>
        <p:spPr>
          <a:xfrm flipH="1" flipV="1">
            <a:off x="7144600" y="6492484"/>
            <a:ext cx="1627407" cy="1996511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40" name="Line"/>
          <p:cNvSpPr/>
          <p:nvPr/>
        </p:nvSpPr>
        <p:spPr>
          <a:xfrm flipH="1" flipV="1">
            <a:off x="5117773" y="5160159"/>
            <a:ext cx="1872982" cy="1090985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41" name="Line"/>
          <p:cNvSpPr/>
          <p:nvPr/>
        </p:nvSpPr>
        <p:spPr>
          <a:xfrm flipH="1">
            <a:off x="3270834" y="5217864"/>
            <a:ext cx="1822847" cy="103968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42" name="Circle"/>
          <p:cNvSpPr/>
          <p:nvPr/>
        </p:nvSpPr>
        <p:spPr>
          <a:xfrm>
            <a:off x="4493272" y="4567073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43" name="Circle"/>
          <p:cNvSpPr/>
          <p:nvPr/>
        </p:nvSpPr>
        <p:spPr>
          <a:xfrm>
            <a:off x="3884412" y="7588022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44" name="Circle"/>
          <p:cNvSpPr/>
          <p:nvPr/>
        </p:nvSpPr>
        <p:spPr>
          <a:xfrm>
            <a:off x="6509845" y="5872574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45" name="Circle"/>
          <p:cNvSpPr/>
          <p:nvPr/>
        </p:nvSpPr>
        <p:spPr>
          <a:xfrm>
            <a:off x="2723401" y="5659704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46" name="Circle"/>
          <p:cNvSpPr/>
          <p:nvPr/>
        </p:nvSpPr>
        <p:spPr>
          <a:xfrm>
            <a:off x="7979936" y="7634430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47" name="Circle"/>
          <p:cNvSpPr/>
          <p:nvPr/>
        </p:nvSpPr>
        <p:spPr>
          <a:xfrm>
            <a:off x="5626587" y="7634430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48" name="12"/>
          <p:cNvSpPr txBox="1"/>
          <p:nvPr/>
        </p:nvSpPr>
        <p:spPr>
          <a:xfrm>
            <a:off x="1860873" y="7336465"/>
            <a:ext cx="1103818" cy="126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12</a:t>
            </a:r>
          </a:p>
        </p:txBody>
      </p:sp>
      <p:sp>
        <p:nvSpPr>
          <p:cNvPr id="1049" name="43"/>
          <p:cNvSpPr txBox="1"/>
          <p:nvPr/>
        </p:nvSpPr>
        <p:spPr>
          <a:xfrm>
            <a:off x="2555780" y="9042992"/>
            <a:ext cx="1058144" cy="171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43</a:t>
            </a:r>
          </a:p>
        </p:txBody>
      </p:sp>
      <p:sp>
        <p:nvSpPr>
          <p:cNvPr id="1050" name="5"/>
          <p:cNvSpPr txBox="1"/>
          <p:nvPr/>
        </p:nvSpPr>
        <p:spPr>
          <a:xfrm>
            <a:off x="4020706" y="3742038"/>
            <a:ext cx="2235297" cy="2551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051" name="9"/>
          <p:cNvSpPr txBox="1"/>
          <p:nvPr/>
        </p:nvSpPr>
        <p:spPr>
          <a:xfrm>
            <a:off x="4006376" y="7311095"/>
            <a:ext cx="1058144" cy="1477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solidFill>
                  <a:srgbClr val="FF2600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052" name="8"/>
          <p:cNvSpPr txBox="1"/>
          <p:nvPr/>
        </p:nvSpPr>
        <p:spPr>
          <a:xfrm>
            <a:off x="5994608" y="4896591"/>
            <a:ext cx="2320640" cy="2547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053" name="10"/>
          <p:cNvSpPr txBox="1"/>
          <p:nvPr/>
        </p:nvSpPr>
        <p:spPr>
          <a:xfrm>
            <a:off x="2797856" y="5452542"/>
            <a:ext cx="1133457" cy="135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1054" name="13"/>
          <p:cNvSpPr txBox="1"/>
          <p:nvPr/>
        </p:nvSpPr>
        <p:spPr>
          <a:xfrm>
            <a:off x="7927788" y="7281515"/>
            <a:ext cx="1425178" cy="15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13</a:t>
            </a:r>
          </a:p>
        </p:txBody>
      </p:sp>
      <p:sp>
        <p:nvSpPr>
          <p:cNvPr id="1055" name="14"/>
          <p:cNvSpPr txBox="1"/>
          <p:nvPr/>
        </p:nvSpPr>
        <p:spPr>
          <a:xfrm>
            <a:off x="5742599" y="7322385"/>
            <a:ext cx="1058144" cy="1381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14</a:t>
            </a:r>
          </a:p>
        </p:txBody>
      </p:sp>
      <p:sp>
        <p:nvSpPr>
          <p:cNvPr id="1056" name="Square"/>
          <p:cNvSpPr/>
          <p:nvPr/>
        </p:nvSpPr>
        <p:spPr>
          <a:xfrm>
            <a:off x="5185020" y="9902280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57" name="Square"/>
          <p:cNvSpPr/>
          <p:nvPr/>
        </p:nvSpPr>
        <p:spPr>
          <a:xfrm>
            <a:off x="5822108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58" name="Square"/>
          <p:cNvSpPr/>
          <p:nvPr/>
        </p:nvSpPr>
        <p:spPr>
          <a:xfrm>
            <a:off x="6620811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59" name="Square"/>
          <p:cNvSpPr/>
          <p:nvPr/>
        </p:nvSpPr>
        <p:spPr>
          <a:xfrm>
            <a:off x="8029982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60" name="Square"/>
          <p:cNvSpPr/>
          <p:nvPr/>
        </p:nvSpPr>
        <p:spPr>
          <a:xfrm>
            <a:off x="8828685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graphicFrame>
        <p:nvGraphicFramePr>
          <p:cNvPr id="1061" name="Table"/>
          <p:cNvGraphicFramePr/>
          <p:nvPr/>
        </p:nvGraphicFramePr>
        <p:xfrm>
          <a:off x="9982694" y="6384230"/>
          <a:ext cx="13509062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062" name="Circle"/>
          <p:cNvSpPr/>
          <p:nvPr/>
        </p:nvSpPr>
        <p:spPr>
          <a:xfrm>
            <a:off x="3786408" y="9506947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63" name="11"/>
          <p:cNvSpPr txBox="1"/>
          <p:nvPr/>
        </p:nvSpPr>
        <p:spPr>
          <a:xfrm>
            <a:off x="3896488" y="9017772"/>
            <a:ext cx="1058144" cy="171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11</a:t>
            </a:r>
          </a:p>
        </p:txBody>
      </p:sp>
      <p:sp>
        <p:nvSpPr>
          <p:cNvPr id="1066" name="Connection Line"/>
          <p:cNvSpPr/>
          <p:nvPr/>
        </p:nvSpPr>
        <p:spPr>
          <a:xfrm>
            <a:off x="3947450" y="6281878"/>
            <a:ext cx="1446668" cy="1648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965" h="21600" fill="norm" stroke="1" extrusionOk="0">
                <a:moveTo>
                  <a:pt x="15465" y="21600"/>
                </a:moveTo>
                <a:cubicBezTo>
                  <a:pt x="21600" y="7898"/>
                  <a:pt x="16445" y="698"/>
                  <a:pt x="0" y="0"/>
                </a:cubicBezTo>
              </a:path>
            </a:pathLst>
          </a:custGeom>
          <a:ln w="38100">
            <a:solidFill>
              <a:srgbClr val="FF2600"/>
            </a:solidFill>
            <a:headEnd type="stealth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1067" name="Connection Line"/>
          <p:cNvSpPr/>
          <p:nvPr/>
        </p:nvSpPr>
        <p:spPr>
          <a:xfrm>
            <a:off x="12545924" y="5417376"/>
            <a:ext cx="3603814" cy="839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7" fill="norm" stroke="1" extrusionOk="0">
                <a:moveTo>
                  <a:pt x="0" y="16207"/>
                </a:moveTo>
                <a:cubicBezTo>
                  <a:pt x="7093" y="-4957"/>
                  <a:pt x="14293" y="-5393"/>
                  <a:pt x="21600" y="14898"/>
                </a:cubicBezTo>
              </a:path>
            </a:pathLst>
          </a:custGeom>
          <a:ln w="38100">
            <a:solidFill>
              <a:srgbClr val="FF2600"/>
            </a:solidFill>
            <a:headEnd type="stealth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  <p:grpSp>
        <p:nvGrpSpPr>
          <p:cNvPr id="1111" name="Group"/>
          <p:cNvGrpSpPr/>
          <p:nvPr/>
        </p:nvGrpSpPr>
        <p:grpSpPr>
          <a:xfrm>
            <a:off x="875805" y="3742038"/>
            <a:ext cx="22615951" cy="7080297"/>
            <a:chOff x="0" y="0"/>
            <a:chExt cx="22615949" cy="7080295"/>
          </a:xfrm>
        </p:grpSpPr>
        <p:sp>
          <p:nvSpPr>
            <p:cNvPr id="1070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1" name="Line"/>
            <p:cNvSpPr/>
            <p:nvPr/>
          </p:nvSpPr>
          <p:spPr>
            <a:xfrm>
              <a:off x="3615241" y="4620171"/>
              <a:ext cx="1024676" cy="194879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2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3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4" name="Line"/>
            <p:cNvSpPr/>
            <p:nvPr/>
          </p:nvSpPr>
          <p:spPr>
            <a:xfrm flipV="1">
              <a:off x="7424982" y="4569119"/>
              <a:ext cx="335635" cy="20803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5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6" name="Line"/>
            <p:cNvSpPr/>
            <p:nvPr/>
          </p:nvSpPr>
          <p:spPr>
            <a:xfrm flipV="1">
              <a:off x="606725" y="4348973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7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78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079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0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1" name="Line"/>
            <p:cNvSpPr/>
            <p:nvPr/>
          </p:nvSpPr>
          <p:spPr>
            <a:xfrm flipH="1">
              <a:off x="1378495" y="2738767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2" name="Circle"/>
            <p:cNvSpPr/>
            <p:nvPr/>
          </p:nvSpPr>
          <p:spPr>
            <a:xfrm>
              <a:off x="889067" y="3753596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83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84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5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6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7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8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89" name="Circle"/>
            <p:cNvSpPr/>
            <p:nvPr/>
          </p:nvSpPr>
          <p:spPr>
            <a:xfrm>
              <a:off x="3008607" y="3845983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90" name="Circle"/>
            <p:cNvSpPr/>
            <p:nvPr/>
          </p:nvSpPr>
          <p:spPr>
            <a:xfrm>
              <a:off x="5634039" y="213053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91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92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93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94" name="12"/>
            <p:cNvSpPr txBox="1"/>
            <p:nvPr/>
          </p:nvSpPr>
          <p:spPr>
            <a:xfrm>
              <a:off x="985067" y="3594426"/>
              <a:ext cx="1103819" cy="1267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095" name="43"/>
            <p:cNvSpPr txBox="1"/>
            <p:nvPr/>
          </p:nvSpPr>
          <p:spPr>
            <a:xfrm>
              <a:off x="1679974" y="5300953"/>
              <a:ext cx="1058145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1096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097" name="9"/>
            <p:cNvSpPr txBox="1"/>
            <p:nvPr/>
          </p:nvSpPr>
          <p:spPr>
            <a:xfrm>
              <a:off x="1958897" y="1588800"/>
              <a:ext cx="1058144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solidFill>
                    <a:srgbClr val="FF2600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1098" name="8"/>
            <p:cNvSpPr txBox="1"/>
            <p:nvPr/>
          </p:nvSpPr>
          <p:spPr>
            <a:xfrm>
              <a:off x="5118803" y="1154553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1099" name="10"/>
            <p:cNvSpPr txBox="1"/>
            <p:nvPr/>
          </p:nvSpPr>
          <p:spPr>
            <a:xfrm>
              <a:off x="3095814" y="3509823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100" name="13"/>
            <p:cNvSpPr txBox="1"/>
            <p:nvPr/>
          </p:nvSpPr>
          <p:spPr>
            <a:xfrm>
              <a:off x="7051983" y="3539476"/>
              <a:ext cx="1425177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1101" name="14"/>
            <p:cNvSpPr txBox="1"/>
            <p:nvPr/>
          </p:nvSpPr>
          <p:spPr>
            <a:xfrm>
              <a:off x="4866793" y="3580346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1102" name="Square"/>
            <p:cNvSpPr/>
            <p:nvPr/>
          </p:nvSpPr>
          <p:spPr>
            <a:xfrm>
              <a:off x="4309215" y="6160241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03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04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05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06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aphicFrame>
          <p:nvGraphicFramePr>
            <p:cNvPr id="1107" name="Table"/>
            <p:cNvGraphicFramePr/>
            <p:nvPr/>
          </p:nvGraphicFramePr>
          <p:xfrm>
            <a:off x="9106889" y="2642192"/>
            <a:ext cx="13509061" cy="1814962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5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108" name="Circle"/>
            <p:cNvSpPr/>
            <p:nvPr/>
          </p:nvSpPr>
          <p:spPr>
            <a:xfrm>
              <a:off x="2910602" y="5764908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09" name="11"/>
            <p:cNvSpPr txBox="1"/>
            <p:nvPr/>
          </p:nvSpPr>
          <p:spPr>
            <a:xfrm>
              <a:off x="3020683" y="5275733"/>
              <a:ext cx="1058144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113" name="Connection Line"/>
            <p:cNvSpPr/>
            <p:nvPr/>
          </p:nvSpPr>
          <p:spPr>
            <a:xfrm>
              <a:off x="11670119" y="1675338"/>
              <a:ext cx="3603814" cy="839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7" fill="norm" stroke="1" extrusionOk="0">
                  <a:moveTo>
                    <a:pt x="0" y="16207"/>
                  </a:moveTo>
                  <a:cubicBezTo>
                    <a:pt x="7093" y="-4957"/>
                    <a:pt x="14293" y="-5393"/>
                    <a:pt x="21600" y="14898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headEnd type="stealth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</p:grpSp>
      <p:sp>
        <p:nvSpPr>
          <p:cNvPr id="1114" name="Connection Line"/>
          <p:cNvSpPr/>
          <p:nvPr/>
        </p:nvSpPr>
        <p:spPr>
          <a:xfrm>
            <a:off x="3947450" y="6281878"/>
            <a:ext cx="1446668" cy="1648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965" h="21600" fill="norm" stroke="1" extrusionOk="0">
                <a:moveTo>
                  <a:pt x="15465" y="21600"/>
                </a:moveTo>
                <a:cubicBezTo>
                  <a:pt x="21600" y="7898"/>
                  <a:pt x="16445" y="698"/>
                  <a:pt x="0" y="0"/>
                </a:cubicBezTo>
              </a:path>
            </a:pathLst>
          </a:custGeom>
          <a:ln w="38100">
            <a:solidFill>
              <a:srgbClr val="FF2600"/>
            </a:solidFill>
            <a:headEnd type="stealth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  <p:sp>
        <p:nvSpPr>
          <p:cNvPr id="1117" name="Slide Number"/>
          <p:cNvSpPr txBox="1"/>
          <p:nvPr>
            <p:ph type="sldNum" sz="quarter" idx="4294967295"/>
          </p:nvPr>
        </p:nvSpPr>
        <p:spPr>
          <a:xfrm>
            <a:off x="22947633" y="347730"/>
            <a:ext cx="419304" cy="425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/>
            <a:fld id="{86CB4B4D-7CA3-9044-876B-883B54F8677D}" type="slidenum"/>
          </a:p>
        </p:txBody>
      </p:sp>
      <p:sp>
        <p:nvSpPr>
          <p:cNvPr id="1118" name="Line"/>
          <p:cNvSpPr/>
          <p:nvPr/>
        </p:nvSpPr>
        <p:spPr>
          <a:xfrm flipV="1">
            <a:off x="4271225" y="8335176"/>
            <a:ext cx="335635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19" name="Line"/>
          <p:cNvSpPr/>
          <p:nvPr/>
        </p:nvSpPr>
        <p:spPr>
          <a:xfrm>
            <a:off x="4482994" y="8363999"/>
            <a:ext cx="1024677" cy="194879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0" name="Line"/>
          <p:cNvSpPr/>
          <p:nvPr/>
        </p:nvSpPr>
        <p:spPr>
          <a:xfrm flipV="1">
            <a:off x="6013360" y="8313223"/>
            <a:ext cx="335635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1" name="Line"/>
          <p:cNvSpPr/>
          <p:nvPr/>
        </p:nvSpPr>
        <p:spPr>
          <a:xfrm>
            <a:off x="6225129" y="8342046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2" name="Line"/>
          <p:cNvSpPr/>
          <p:nvPr/>
        </p:nvSpPr>
        <p:spPr>
          <a:xfrm flipV="1">
            <a:off x="8292735" y="8312946"/>
            <a:ext cx="335635" cy="2080388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3" name="Line"/>
          <p:cNvSpPr/>
          <p:nvPr/>
        </p:nvSpPr>
        <p:spPr>
          <a:xfrm>
            <a:off x="8504504" y="8341769"/>
            <a:ext cx="738201" cy="199270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4" name="Line"/>
          <p:cNvSpPr/>
          <p:nvPr/>
        </p:nvSpPr>
        <p:spPr>
          <a:xfrm flipV="1">
            <a:off x="1474478" y="8092799"/>
            <a:ext cx="1008199" cy="175425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5" name="Circle"/>
          <p:cNvSpPr/>
          <p:nvPr/>
        </p:nvSpPr>
        <p:spPr>
          <a:xfrm>
            <a:off x="867753" y="9533956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26" name="22"/>
          <p:cNvSpPr txBox="1"/>
          <p:nvPr/>
        </p:nvSpPr>
        <p:spPr>
          <a:xfrm>
            <a:off x="983765" y="9131680"/>
            <a:ext cx="1058144" cy="15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22</a:t>
            </a:r>
          </a:p>
        </p:txBody>
      </p:sp>
      <p:sp>
        <p:nvSpPr>
          <p:cNvPr id="1127" name="Line"/>
          <p:cNvSpPr/>
          <p:nvPr/>
        </p:nvSpPr>
        <p:spPr>
          <a:xfrm flipH="1" flipV="1">
            <a:off x="3180744" y="6186849"/>
            <a:ext cx="1513986" cy="188647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8" name="Line"/>
          <p:cNvSpPr/>
          <p:nvPr/>
        </p:nvSpPr>
        <p:spPr>
          <a:xfrm>
            <a:off x="2358812" y="8121622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9" name="Line"/>
          <p:cNvSpPr/>
          <p:nvPr/>
        </p:nvSpPr>
        <p:spPr>
          <a:xfrm flipH="1">
            <a:off x="2246248" y="6482594"/>
            <a:ext cx="1064077" cy="193417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30" name="Circle"/>
          <p:cNvSpPr/>
          <p:nvPr/>
        </p:nvSpPr>
        <p:spPr>
          <a:xfrm>
            <a:off x="1756821" y="7497422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31" name="Circle"/>
          <p:cNvSpPr/>
          <p:nvPr/>
        </p:nvSpPr>
        <p:spPr>
          <a:xfrm>
            <a:off x="2437648" y="9533956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32" name="Line"/>
          <p:cNvSpPr/>
          <p:nvPr/>
        </p:nvSpPr>
        <p:spPr>
          <a:xfrm flipV="1">
            <a:off x="6150147" y="6752029"/>
            <a:ext cx="1008199" cy="175425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33" name="Line"/>
          <p:cNvSpPr/>
          <p:nvPr/>
        </p:nvSpPr>
        <p:spPr>
          <a:xfrm flipH="1" flipV="1">
            <a:off x="7136548" y="6494272"/>
            <a:ext cx="1627407" cy="199651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34" name="Line"/>
          <p:cNvSpPr/>
          <p:nvPr/>
        </p:nvSpPr>
        <p:spPr>
          <a:xfrm flipH="1" flipV="1">
            <a:off x="5109721" y="5161947"/>
            <a:ext cx="1872982" cy="109098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35" name="Line"/>
          <p:cNvSpPr/>
          <p:nvPr/>
        </p:nvSpPr>
        <p:spPr>
          <a:xfrm flipH="1">
            <a:off x="3262782" y="5219652"/>
            <a:ext cx="1822847" cy="103968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36" name="Circle"/>
          <p:cNvSpPr/>
          <p:nvPr/>
        </p:nvSpPr>
        <p:spPr>
          <a:xfrm>
            <a:off x="4485220" y="4568862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37" name="Circle"/>
          <p:cNvSpPr/>
          <p:nvPr/>
        </p:nvSpPr>
        <p:spPr>
          <a:xfrm>
            <a:off x="3876361" y="7589810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38" name="Circle"/>
          <p:cNvSpPr/>
          <p:nvPr/>
        </p:nvSpPr>
        <p:spPr>
          <a:xfrm>
            <a:off x="6501793" y="5874363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39" name="Circle"/>
          <p:cNvSpPr/>
          <p:nvPr/>
        </p:nvSpPr>
        <p:spPr>
          <a:xfrm>
            <a:off x="2715349" y="5661493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40" name="Circle"/>
          <p:cNvSpPr/>
          <p:nvPr/>
        </p:nvSpPr>
        <p:spPr>
          <a:xfrm>
            <a:off x="7971883" y="7636218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41" name="Circle"/>
          <p:cNvSpPr/>
          <p:nvPr/>
        </p:nvSpPr>
        <p:spPr>
          <a:xfrm>
            <a:off x="5618535" y="7636218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42" name="12"/>
          <p:cNvSpPr txBox="1"/>
          <p:nvPr/>
        </p:nvSpPr>
        <p:spPr>
          <a:xfrm>
            <a:off x="1852821" y="7338253"/>
            <a:ext cx="1103818" cy="1267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12</a:t>
            </a:r>
          </a:p>
        </p:txBody>
      </p:sp>
      <p:sp>
        <p:nvSpPr>
          <p:cNvPr id="1143" name="43"/>
          <p:cNvSpPr txBox="1"/>
          <p:nvPr/>
        </p:nvSpPr>
        <p:spPr>
          <a:xfrm>
            <a:off x="2547728" y="9044780"/>
            <a:ext cx="1058144" cy="171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43</a:t>
            </a:r>
          </a:p>
        </p:txBody>
      </p:sp>
      <p:sp>
        <p:nvSpPr>
          <p:cNvPr id="1144" name="5"/>
          <p:cNvSpPr txBox="1"/>
          <p:nvPr/>
        </p:nvSpPr>
        <p:spPr>
          <a:xfrm>
            <a:off x="4012655" y="3743826"/>
            <a:ext cx="2235296" cy="2551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145" name="9"/>
          <p:cNvSpPr txBox="1"/>
          <p:nvPr/>
        </p:nvSpPr>
        <p:spPr>
          <a:xfrm>
            <a:off x="2826650" y="5332627"/>
            <a:ext cx="1058145" cy="1477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solidFill>
                  <a:srgbClr val="FF2600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146" name="8"/>
          <p:cNvSpPr txBox="1"/>
          <p:nvPr/>
        </p:nvSpPr>
        <p:spPr>
          <a:xfrm>
            <a:off x="5986556" y="4898380"/>
            <a:ext cx="2320641" cy="2547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147" name="10"/>
          <p:cNvSpPr txBox="1"/>
          <p:nvPr/>
        </p:nvSpPr>
        <p:spPr>
          <a:xfrm>
            <a:off x="3963567" y="7253650"/>
            <a:ext cx="1133457" cy="135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1148" name="13"/>
          <p:cNvSpPr txBox="1"/>
          <p:nvPr/>
        </p:nvSpPr>
        <p:spPr>
          <a:xfrm>
            <a:off x="7919736" y="7283304"/>
            <a:ext cx="1425177" cy="15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13</a:t>
            </a:r>
          </a:p>
        </p:txBody>
      </p:sp>
      <p:sp>
        <p:nvSpPr>
          <p:cNvPr id="1149" name="14"/>
          <p:cNvSpPr txBox="1"/>
          <p:nvPr/>
        </p:nvSpPr>
        <p:spPr>
          <a:xfrm>
            <a:off x="5734547" y="7324173"/>
            <a:ext cx="1058144" cy="1381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14</a:t>
            </a:r>
          </a:p>
        </p:txBody>
      </p:sp>
      <p:sp>
        <p:nvSpPr>
          <p:cNvPr id="1150" name="Square"/>
          <p:cNvSpPr/>
          <p:nvPr/>
        </p:nvSpPr>
        <p:spPr>
          <a:xfrm>
            <a:off x="5176968" y="9904068"/>
            <a:ext cx="540104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51" name="Square"/>
          <p:cNvSpPr/>
          <p:nvPr/>
        </p:nvSpPr>
        <p:spPr>
          <a:xfrm>
            <a:off x="5814056" y="9932657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52" name="Square"/>
          <p:cNvSpPr/>
          <p:nvPr/>
        </p:nvSpPr>
        <p:spPr>
          <a:xfrm>
            <a:off x="6612759" y="9932657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53" name="Square"/>
          <p:cNvSpPr/>
          <p:nvPr/>
        </p:nvSpPr>
        <p:spPr>
          <a:xfrm>
            <a:off x="8021930" y="9932657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54" name="Square"/>
          <p:cNvSpPr/>
          <p:nvPr/>
        </p:nvSpPr>
        <p:spPr>
          <a:xfrm>
            <a:off x="8820632" y="9932657"/>
            <a:ext cx="540104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graphicFrame>
        <p:nvGraphicFramePr>
          <p:cNvPr id="1155" name="Table"/>
          <p:cNvGraphicFramePr/>
          <p:nvPr/>
        </p:nvGraphicFramePr>
        <p:xfrm>
          <a:off x="9974642" y="6386019"/>
          <a:ext cx="13509062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156" name="Circle"/>
          <p:cNvSpPr/>
          <p:nvPr/>
        </p:nvSpPr>
        <p:spPr>
          <a:xfrm>
            <a:off x="3778356" y="9508735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57" name="11"/>
          <p:cNvSpPr txBox="1"/>
          <p:nvPr/>
        </p:nvSpPr>
        <p:spPr>
          <a:xfrm>
            <a:off x="3888436" y="9019561"/>
            <a:ext cx="1058145" cy="171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11</a:t>
            </a:r>
          </a:p>
        </p:txBody>
      </p:sp>
      <p:sp>
        <p:nvSpPr>
          <p:cNvPr id="1158" name="No swap necessary between index 2 and its parent.…"/>
          <p:cNvSpPr txBox="1"/>
          <p:nvPr/>
        </p:nvSpPr>
        <p:spPr>
          <a:xfrm>
            <a:off x="5244243" y="2995721"/>
            <a:ext cx="20037203" cy="2086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defTabSz="819150">
              <a:lnSpc>
                <a:spcPct val="90000"/>
              </a:lnSpc>
              <a:defRPr sz="5400"/>
            </a:pPr>
            <a:r>
              <a:t>No swap necessary between index 2 and its parent.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We're done bubbling up!</a:t>
            </a:r>
          </a:p>
        </p:txBody>
      </p:sp>
      <p:sp>
        <p:nvSpPr>
          <p:cNvPr id="1159" name="Complexity?"/>
          <p:cNvSpPr txBox="1"/>
          <p:nvPr/>
        </p:nvSpPr>
        <p:spPr>
          <a:xfrm>
            <a:off x="9605693" y="8171368"/>
            <a:ext cx="7365861" cy="2230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/>
            </a:lvl1pPr>
          </a:lstStyle>
          <a:p>
            <a:pPr/>
            <a:r>
              <a:t>Complexity?</a:t>
            </a:r>
          </a:p>
        </p:txBody>
      </p:sp>
      <p:sp>
        <p:nvSpPr>
          <p:cNvPr id="1160" name="O(log n) - yay!"/>
          <p:cNvSpPr txBox="1"/>
          <p:nvPr/>
        </p:nvSpPr>
        <p:spPr>
          <a:xfrm>
            <a:off x="13594091" y="8171368"/>
            <a:ext cx="10023756" cy="2230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/>
            </a:lvl1pPr>
          </a:lstStyle>
          <a:p>
            <a:pPr/>
            <a:r>
              <a:t>O(log n) - yay!</a:t>
            </a:r>
          </a:p>
        </p:txBody>
      </p:sp>
      <p:sp>
        <p:nvSpPr>
          <p:cNvPr id="1161" name="Average complexity for random inserts: O(1), see: http://ieeexplore.ieee.org/xpls/abs_all.jsp?arnumber=6312854"/>
          <p:cNvSpPr txBox="1"/>
          <p:nvPr/>
        </p:nvSpPr>
        <p:spPr>
          <a:xfrm>
            <a:off x="9605693" y="9036370"/>
            <a:ext cx="13017786" cy="2230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algn="l" defTabSz="819150">
              <a:lnSpc>
                <a:spcPct val="90000"/>
              </a:lnSpc>
              <a:defRPr sz="5400"/>
            </a:pPr>
            <a:r>
              <a:t>Average complexity for random inserts: O(1), see: </a:t>
            </a:r>
            <a:r>
              <a:rPr sz="4200" u="sng">
                <a:uFill>
                  <a:solidFill>
                    <a:srgbClr val="000080"/>
                  </a:solidFill>
                </a:uFill>
                <a:hlinkClick r:id="rId2" invalidUrl="" action="" tgtFrame="" tooltip="" history="1" highlightClick="0" endSnd="0"/>
              </a:rPr>
              <a:t>http://ieeexplore.ieee.org/xpls/abs_all.jsp?arnumber=6312854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61" grpId="2"/>
      <p:bldP build="whole" bldLvl="1" animBg="1" rev="0" advAuto="0" spid="1160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sp>
        <p:nvSpPr>
          <p:cNvPr id="1164" name="How might we go about removing the minimum?…"/>
          <p:cNvSpPr txBox="1"/>
          <p:nvPr>
            <p:ph type="title" idx="4294967295"/>
          </p:nvPr>
        </p:nvSpPr>
        <p:spPr>
          <a:xfrm>
            <a:off x="563085" y="3981033"/>
            <a:ext cx="14814083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907990" indent="-333632" defTabSz="819150">
              <a:lnSpc>
                <a:spcPct val="90000"/>
              </a:lnSpc>
              <a:buSzPct val="100000"/>
              <a:buChar char="•"/>
              <a:defRPr sz="5400"/>
            </a:pPr>
            <a:r>
              <a:t>How might we go about removing the minimum?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  <a:p>
            <a:pPr lvl="8" marL="574357" defTabSz="819150">
              <a:lnSpc>
                <a:spcPct val="90000"/>
              </a:lnSpc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dequeue()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</p:txBody>
      </p:sp>
      <p:graphicFrame>
        <p:nvGraphicFramePr>
          <p:cNvPr id="1165" name="Table"/>
          <p:cNvGraphicFramePr/>
          <p:nvPr/>
        </p:nvGraphicFramePr>
        <p:xfrm>
          <a:off x="1225121" y="9250712"/>
          <a:ext cx="13509062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204" name="Group"/>
          <p:cNvGrpSpPr/>
          <p:nvPr/>
        </p:nvGrpSpPr>
        <p:grpSpPr>
          <a:xfrm>
            <a:off x="15327932" y="3981691"/>
            <a:ext cx="8492983" cy="7080296"/>
            <a:chOff x="0" y="0"/>
            <a:chExt cx="8492981" cy="7080295"/>
          </a:xfrm>
        </p:grpSpPr>
        <p:sp>
          <p:nvSpPr>
            <p:cNvPr id="1166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7" name="Line"/>
            <p:cNvSpPr/>
            <p:nvPr/>
          </p:nvSpPr>
          <p:spPr>
            <a:xfrm>
              <a:off x="3615241" y="4620171"/>
              <a:ext cx="1024676" cy="194879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8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9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0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1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2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3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74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175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6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7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8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79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0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1" name="Line"/>
            <p:cNvSpPr/>
            <p:nvPr/>
          </p:nvSpPr>
          <p:spPr>
            <a:xfrm flipH="1" flipV="1">
              <a:off x="6268795" y="2750446"/>
              <a:ext cx="1627406" cy="199651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2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3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4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5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6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7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8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9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90" name="12"/>
            <p:cNvSpPr txBox="1"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191" name="43"/>
            <p:cNvSpPr txBox="1"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1192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193" name="9"/>
            <p:cNvSpPr txBox="1"/>
            <p:nvPr/>
          </p:nvSpPr>
          <p:spPr>
            <a:xfrm>
              <a:off x="1958897" y="1588800"/>
              <a:ext cx="1058144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1194" name="8"/>
            <p:cNvSpPr txBox="1"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1195" name="10"/>
            <p:cNvSpPr txBox="1"/>
            <p:nvPr/>
          </p:nvSpPr>
          <p:spPr>
            <a:xfrm>
              <a:off x="3095814" y="3509823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196" name="11"/>
            <p:cNvSpPr txBox="1"/>
            <p:nvPr/>
          </p:nvSpPr>
          <p:spPr>
            <a:xfrm>
              <a:off x="7051983" y="3539476"/>
              <a:ext cx="1425177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197" name="14"/>
            <p:cNvSpPr txBox="1"/>
            <p:nvPr/>
          </p:nvSpPr>
          <p:spPr>
            <a:xfrm>
              <a:off x="4866794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1198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99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00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01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02" name="Circle"/>
            <p:cNvSpPr/>
            <p:nvPr/>
          </p:nvSpPr>
          <p:spPr>
            <a:xfrm>
              <a:off x="2910602" y="5764909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03" name="13"/>
            <p:cNvSpPr txBox="1"/>
            <p:nvPr/>
          </p:nvSpPr>
          <p:spPr>
            <a:xfrm>
              <a:off x="3020683" y="5275733"/>
              <a:ext cx="1058144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</p:grpSp>
      <p:sp>
        <p:nvSpPr>
          <p:cNvPr id="1205" name="Square"/>
          <p:cNvSpPr/>
          <p:nvPr/>
        </p:nvSpPr>
        <p:spPr>
          <a:xfrm>
            <a:off x="19653832" y="10180739"/>
            <a:ext cx="540104" cy="540104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grpSp>
        <p:nvGrpSpPr>
          <p:cNvPr id="1246" name="Group"/>
          <p:cNvGrpSpPr/>
          <p:nvPr/>
        </p:nvGrpSpPr>
        <p:grpSpPr>
          <a:xfrm>
            <a:off x="15327932" y="3981691"/>
            <a:ext cx="8492983" cy="7080296"/>
            <a:chOff x="0" y="0"/>
            <a:chExt cx="8492981" cy="7080295"/>
          </a:xfrm>
        </p:grpSpPr>
        <p:sp>
          <p:nvSpPr>
            <p:cNvPr id="1208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9" name="Line"/>
            <p:cNvSpPr/>
            <p:nvPr/>
          </p:nvSpPr>
          <p:spPr>
            <a:xfrm>
              <a:off x="3615241" y="4620171"/>
              <a:ext cx="1024676" cy="194879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0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1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2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3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4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5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16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217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8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9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0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21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22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3" name="Line"/>
            <p:cNvSpPr/>
            <p:nvPr/>
          </p:nvSpPr>
          <p:spPr>
            <a:xfrm flipH="1" flipV="1">
              <a:off x="6268795" y="2750446"/>
              <a:ext cx="1627406" cy="199651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4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5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6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27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28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29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30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31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32" name="12"/>
            <p:cNvSpPr txBox="1"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233" name="43"/>
            <p:cNvSpPr txBox="1"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1234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235" name="9"/>
            <p:cNvSpPr txBox="1"/>
            <p:nvPr/>
          </p:nvSpPr>
          <p:spPr>
            <a:xfrm>
              <a:off x="1958897" y="1588800"/>
              <a:ext cx="1058144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1236" name="8"/>
            <p:cNvSpPr txBox="1"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1237" name="10"/>
            <p:cNvSpPr txBox="1"/>
            <p:nvPr/>
          </p:nvSpPr>
          <p:spPr>
            <a:xfrm>
              <a:off x="3095814" y="3509823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238" name="11"/>
            <p:cNvSpPr txBox="1"/>
            <p:nvPr/>
          </p:nvSpPr>
          <p:spPr>
            <a:xfrm>
              <a:off x="7051983" y="3539476"/>
              <a:ext cx="1425177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239" name="14"/>
            <p:cNvSpPr txBox="1"/>
            <p:nvPr/>
          </p:nvSpPr>
          <p:spPr>
            <a:xfrm>
              <a:off x="4866794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1240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41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42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43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44" name="Circle"/>
            <p:cNvSpPr/>
            <p:nvPr/>
          </p:nvSpPr>
          <p:spPr>
            <a:xfrm>
              <a:off x="2910602" y="5764909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45" name="13"/>
            <p:cNvSpPr txBox="1"/>
            <p:nvPr/>
          </p:nvSpPr>
          <p:spPr>
            <a:xfrm>
              <a:off x="3020683" y="5275733"/>
              <a:ext cx="1058144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</p:grpSp>
      <p:sp>
        <p:nvSpPr>
          <p:cNvPr id="1247" name="Square"/>
          <p:cNvSpPr/>
          <p:nvPr/>
        </p:nvSpPr>
        <p:spPr>
          <a:xfrm>
            <a:off x="19653832" y="10180739"/>
            <a:ext cx="540104" cy="540104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248" name="We are removing the root, and we need to retain a complete tree: replace root with last element.…"/>
          <p:cNvSpPr txBox="1"/>
          <p:nvPr>
            <p:ph type="title" idx="4294967295"/>
          </p:nvPr>
        </p:nvSpPr>
        <p:spPr>
          <a:xfrm>
            <a:off x="391612" y="3233630"/>
            <a:ext cx="14814083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917257" indent="-342900" defTabSz="819150">
              <a:lnSpc>
                <a:spcPct val="90000"/>
              </a:lnSpc>
              <a:buSzPct val="100000"/>
              <a:buAutoNum type="arabicPeriod" startAt="1"/>
              <a:defRPr sz="4800"/>
            </a:pPr>
            <a:r>
              <a:t>We are removing the root, and we need to retain a complete tree: replace root with last element.</a:t>
            </a:r>
          </a:p>
          <a:p>
            <a:pPr marL="917257" indent="-342900" defTabSz="819150">
              <a:lnSpc>
                <a:spcPct val="90000"/>
              </a:lnSpc>
              <a:buSzPct val="100000"/>
              <a:defRPr sz="4800"/>
            </a:pPr>
          </a:p>
          <a:p>
            <a:pPr marL="917257" indent="-342900" defTabSz="819150">
              <a:lnSpc>
                <a:spcPct val="90000"/>
              </a:lnSpc>
              <a:buSzPct val="100000"/>
              <a:defRPr sz="4800"/>
            </a:pPr>
            <a:r>
              <a:t>“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bubble-down</a:t>
            </a:r>
            <a:r>
              <a:t>” or “down-heap” the new root:</a:t>
            </a:r>
          </a:p>
          <a:p>
            <a:pPr lvl="1" marL="1145857" indent="-342900" defTabSz="819150">
              <a:lnSpc>
                <a:spcPct val="90000"/>
              </a:lnSpc>
              <a:buSzPct val="100000"/>
              <a:defRPr sz="4800"/>
            </a:pPr>
            <a:r>
              <a:t>Compare the root with its children, if in correct order, stop.</a:t>
            </a:r>
          </a:p>
          <a:p>
            <a:pPr lvl="1" marL="1145857" indent="-342900" defTabSz="819150">
              <a:lnSpc>
                <a:spcPct val="90000"/>
              </a:lnSpc>
              <a:buSzPct val="100000"/>
              <a:defRPr sz="4800"/>
            </a:pPr>
            <a:r>
              <a:t>If not, swap with smallest child, and repeat step 2.</a:t>
            </a:r>
          </a:p>
          <a:p>
            <a:pPr lvl="1" marL="1145857" indent="-342900" defTabSz="819150">
              <a:lnSpc>
                <a:spcPct val="90000"/>
              </a:lnSpc>
              <a:buSzPct val="100000"/>
              <a:defRPr sz="5400"/>
            </a:pPr>
            <a:r>
              <a:rPr sz="4800"/>
              <a:t>Be careful to check whether the children exist (if right exists, left must…)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graphicFrame>
        <p:nvGraphicFramePr>
          <p:cNvPr id="1251" name="Table"/>
          <p:cNvGraphicFramePr/>
          <p:nvPr/>
        </p:nvGraphicFramePr>
        <p:xfrm>
          <a:off x="9934873" y="5179099"/>
          <a:ext cx="13509062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291" name="Group"/>
          <p:cNvGrpSpPr/>
          <p:nvPr/>
        </p:nvGrpSpPr>
        <p:grpSpPr>
          <a:xfrm>
            <a:off x="1334545" y="3317852"/>
            <a:ext cx="8492983" cy="7080296"/>
            <a:chOff x="0" y="0"/>
            <a:chExt cx="8492981" cy="7080295"/>
          </a:xfrm>
        </p:grpSpPr>
        <p:sp>
          <p:nvSpPr>
            <p:cNvPr id="1252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3" name="Line"/>
            <p:cNvSpPr/>
            <p:nvPr/>
          </p:nvSpPr>
          <p:spPr>
            <a:xfrm>
              <a:off x="3615241" y="4620171"/>
              <a:ext cx="1024676" cy="194879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4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5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6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7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8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9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0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261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2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3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4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5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6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7" name="Line"/>
            <p:cNvSpPr/>
            <p:nvPr/>
          </p:nvSpPr>
          <p:spPr>
            <a:xfrm flipH="1" flipV="1">
              <a:off x="6268795" y="2750446"/>
              <a:ext cx="1627406" cy="199651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8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9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0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71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72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73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74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75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76" name="12"/>
            <p:cNvSpPr txBox="1"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277" name="43"/>
            <p:cNvSpPr txBox="1"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1278" name="5"/>
            <p:cNvSpPr txBox="1"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279" name="9"/>
            <p:cNvSpPr txBox="1"/>
            <p:nvPr/>
          </p:nvSpPr>
          <p:spPr>
            <a:xfrm>
              <a:off x="1958897" y="1588800"/>
              <a:ext cx="1058144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1280" name="8"/>
            <p:cNvSpPr txBox="1"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1281" name="10"/>
            <p:cNvSpPr txBox="1"/>
            <p:nvPr/>
          </p:nvSpPr>
          <p:spPr>
            <a:xfrm>
              <a:off x="3095814" y="3509823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282" name="11"/>
            <p:cNvSpPr txBox="1"/>
            <p:nvPr/>
          </p:nvSpPr>
          <p:spPr>
            <a:xfrm>
              <a:off x="7051983" y="3539476"/>
              <a:ext cx="1425177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283" name="14"/>
            <p:cNvSpPr txBox="1"/>
            <p:nvPr/>
          </p:nvSpPr>
          <p:spPr>
            <a:xfrm>
              <a:off x="4866794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1284" name="Square"/>
            <p:cNvSpPr/>
            <p:nvPr/>
          </p:nvSpPr>
          <p:spPr>
            <a:xfrm>
              <a:off x="4309215" y="6160241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85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86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87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88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89" name="Circle"/>
            <p:cNvSpPr/>
            <p:nvPr/>
          </p:nvSpPr>
          <p:spPr>
            <a:xfrm>
              <a:off x="2910602" y="5764909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90" name="13"/>
            <p:cNvSpPr txBox="1"/>
            <p:nvPr/>
          </p:nvSpPr>
          <p:spPr>
            <a:xfrm>
              <a:off x="3020683" y="5275733"/>
              <a:ext cx="1058144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grpSp>
        <p:nvGrpSpPr>
          <p:cNvPr id="1336" name="Group"/>
          <p:cNvGrpSpPr/>
          <p:nvPr/>
        </p:nvGrpSpPr>
        <p:grpSpPr>
          <a:xfrm>
            <a:off x="869273" y="2879472"/>
            <a:ext cx="22581954" cy="7521384"/>
            <a:chOff x="0" y="0"/>
            <a:chExt cx="22581952" cy="7521382"/>
          </a:xfrm>
        </p:grpSpPr>
        <p:graphicFrame>
          <p:nvGraphicFramePr>
            <p:cNvPr id="1294" name="Table"/>
            <p:cNvGraphicFramePr/>
            <p:nvPr/>
          </p:nvGraphicFramePr>
          <p:xfrm>
            <a:off x="9072891" y="2302334"/>
            <a:ext cx="13509062" cy="181496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5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338" name="Connection Line"/>
            <p:cNvSpPr/>
            <p:nvPr/>
          </p:nvSpPr>
          <p:spPr>
            <a:xfrm>
              <a:off x="1517175" y="1311375"/>
              <a:ext cx="2465845" cy="284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577" fill="norm" stroke="1" extrusionOk="0">
                  <a:moveTo>
                    <a:pt x="21600" y="16577"/>
                  </a:moveTo>
                  <a:cubicBezTo>
                    <a:pt x="17697" y="-2193"/>
                    <a:pt x="10497" y="-5023"/>
                    <a:pt x="0" y="8087"/>
                  </a:cubicBezTo>
                </a:path>
              </a:pathLst>
            </a:custGeom>
            <a:noFill/>
            <a:ln w="88900" cap="flat">
              <a:solidFill>
                <a:srgbClr val="FF2600"/>
              </a:solidFill>
              <a:prstDash val="solid"/>
              <a:round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  <p:grpSp>
          <p:nvGrpSpPr>
            <p:cNvPr id="1335" name="Group"/>
            <p:cNvGrpSpPr/>
            <p:nvPr/>
          </p:nvGrpSpPr>
          <p:grpSpPr>
            <a:xfrm>
              <a:off x="0" y="0"/>
              <a:ext cx="8965547" cy="7521384"/>
              <a:chOff x="-472564" y="-441087"/>
              <a:chExt cx="8965546" cy="7521383"/>
            </a:xfrm>
          </p:grpSpPr>
          <p:sp>
            <p:nvSpPr>
              <p:cNvPr id="1296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97" name="Line"/>
              <p:cNvSpPr/>
              <p:nvPr/>
            </p:nvSpPr>
            <p:spPr>
              <a:xfrm>
                <a:off x="3615241" y="4620171"/>
                <a:ext cx="1024676" cy="1948798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98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99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00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01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02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03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04" name="22"/>
              <p:cNvSpPr txBox="1"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305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06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07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08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09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10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11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12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13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14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15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16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17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18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19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20" name="12"/>
              <p:cNvSpPr txBox="1"/>
              <p:nvPr/>
            </p:nvSpPr>
            <p:spPr>
              <a:xfrm>
                <a:off x="985067" y="3594426"/>
                <a:ext cx="1103819" cy="12674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321" name="43"/>
              <p:cNvSpPr txBox="1"/>
              <p:nvPr/>
            </p:nvSpPr>
            <p:spPr>
              <a:xfrm>
                <a:off x="1679974" y="5300953"/>
                <a:ext cx="1058145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322" name="5"/>
              <p:cNvSpPr txBox="1"/>
              <p:nvPr/>
            </p:nvSpPr>
            <p:spPr>
              <a:xfrm>
                <a:off x="-472565" y="-441088"/>
                <a:ext cx="2235296" cy="25518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1323" name="9"/>
              <p:cNvSpPr txBox="1"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324" name="8"/>
              <p:cNvSpPr txBox="1"/>
              <p:nvPr/>
            </p:nvSpPr>
            <p:spPr>
              <a:xfrm>
                <a:off x="5118802" y="1154553"/>
                <a:ext cx="2320641" cy="254717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325" name="10"/>
              <p:cNvSpPr txBox="1"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326" name="11"/>
              <p:cNvSpPr txBox="1"/>
              <p:nvPr/>
            </p:nvSpPr>
            <p:spPr>
              <a:xfrm>
                <a:off x="7051983" y="3539476"/>
                <a:ext cx="1425177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1327" name="14"/>
              <p:cNvSpPr txBox="1"/>
              <p:nvPr/>
            </p:nvSpPr>
            <p:spPr>
              <a:xfrm>
                <a:off x="4866794" y="3580347"/>
                <a:ext cx="1058144" cy="13815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328" name="Square"/>
              <p:cNvSpPr/>
              <p:nvPr/>
            </p:nvSpPr>
            <p:spPr>
              <a:xfrm>
                <a:off x="4309215" y="6160241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29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30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31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32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33" name="Circle"/>
              <p:cNvSpPr/>
              <p:nvPr/>
            </p:nvSpPr>
            <p:spPr>
              <a:xfrm>
                <a:off x="2910602" y="5764909"/>
                <a:ext cx="1290168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34" name="13"/>
              <p:cNvSpPr txBox="1"/>
              <p:nvPr/>
            </p:nvSpPr>
            <p:spPr>
              <a:xfrm>
                <a:off x="3020683" y="5275733"/>
                <a:ext cx="1058144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</p:grpSp>
      </p:grpSp>
      <p:sp>
        <p:nvSpPr>
          <p:cNvPr id="1337" name="Remove root (will return at the end)"/>
          <p:cNvSpPr txBox="1"/>
          <p:nvPr/>
        </p:nvSpPr>
        <p:spPr>
          <a:xfrm>
            <a:off x="1151948" y="2488191"/>
            <a:ext cx="965454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Remove root (will return at the end)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sp>
        <p:nvSpPr>
          <p:cNvPr id="1341" name="Move last element (at heap[heap.size()]) to the root (this may be unintuitive!) to begin bubble-down"/>
          <p:cNvSpPr txBox="1"/>
          <p:nvPr/>
        </p:nvSpPr>
        <p:spPr>
          <a:xfrm>
            <a:off x="1417233" y="1623148"/>
            <a:ext cx="12503156" cy="241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Move last element (at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heap[heap.size()]</a:t>
            </a:r>
            <a:r>
              <a:t>) to the root (this may be unintuitive!) to begin bubble-down</a:t>
            </a:r>
          </a:p>
        </p:txBody>
      </p:sp>
      <p:grpSp>
        <p:nvGrpSpPr>
          <p:cNvPr id="1384" name="Group"/>
          <p:cNvGrpSpPr/>
          <p:nvPr/>
        </p:nvGrpSpPr>
        <p:grpSpPr>
          <a:xfrm>
            <a:off x="1345202" y="4145595"/>
            <a:ext cx="22109389" cy="6255261"/>
            <a:chOff x="0" y="0"/>
            <a:chExt cx="22109388" cy="6255260"/>
          </a:xfrm>
        </p:grpSpPr>
        <p:graphicFrame>
          <p:nvGraphicFramePr>
            <p:cNvPr id="1342" name="Table"/>
            <p:cNvGraphicFramePr/>
            <p:nvPr/>
          </p:nvGraphicFramePr>
          <p:xfrm>
            <a:off x="8600327" y="1036211"/>
            <a:ext cx="13509062" cy="181496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5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386" name="Connection Line"/>
            <p:cNvSpPr/>
            <p:nvPr/>
          </p:nvSpPr>
          <p:spPr>
            <a:xfrm>
              <a:off x="2841845" y="1251735"/>
              <a:ext cx="983620" cy="3846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26" h="21600" fill="norm" stroke="1" extrusionOk="0">
                  <a:moveTo>
                    <a:pt x="6349" y="21600"/>
                  </a:moveTo>
                  <a:cubicBezTo>
                    <a:pt x="-4774" y="16936"/>
                    <a:pt x="-1282" y="9736"/>
                    <a:pt x="16826" y="0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  <p:grpSp>
          <p:nvGrpSpPr>
            <p:cNvPr id="1382" name="Group"/>
            <p:cNvGrpSpPr/>
            <p:nvPr/>
          </p:nvGrpSpPr>
          <p:grpSpPr>
            <a:xfrm>
              <a:off x="0" y="0"/>
              <a:ext cx="8492982" cy="6255261"/>
              <a:chOff x="0" y="825035"/>
              <a:chExt cx="8492981" cy="6255260"/>
            </a:xfrm>
          </p:grpSpPr>
          <p:sp>
            <p:nvSpPr>
              <p:cNvPr id="1344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45" name="Line"/>
              <p:cNvSpPr/>
              <p:nvPr/>
            </p:nvSpPr>
            <p:spPr>
              <a:xfrm>
                <a:off x="3615241" y="4620171"/>
                <a:ext cx="1024676" cy="1948798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46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47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48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49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50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51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52" name="22"/>
              <p:cNvSpPr txBox="1"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353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54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55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56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57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58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59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60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61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62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63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64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65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66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67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68" name="12"/>
              <p:cNvSpPr txBox="1"/>
              <p:nvPr/>
            </p:nvSpPr>
            <p:spPr>
              <a:xfrm>
                <a:off x="985067" y="3594426"/>
                <a:ext cx="1103819" cy="12674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369" name="43"/>
              <p:cNvSpPr txBox="1"/>
              <p:nvPr/>
            </p:nvSpPr>
            <p:spPr>
              <a:xfrm>
                <a:off x="1679974" y="5300953"/>
                <a:ext cx="1058145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370" name="9"/>
              <p:cNvSpPr txBox="1"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371" name="8"/>
              <p:cNvSpPr txBox="1"/>
              <p:nvPr/>
            </p:nvSpPr>
            <p:spPr>
              <a:xfrm>
                <a:off x="5118802" y="1154553"/>
                <a:ext cx="2320641" cy="254717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372" name="10"/>
              <p:cNvSpPr txBox="1"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373" name="11"/>
              <p:cNvSpPr txBox="1"/>
              <p:nvPr/>
            </p:nvSpPr>
            <p:spPr>
              <a:xfrm>
                <a:off x="7051983" y="3539476"/>
                <a:ext cx="1425177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1374" name="14"/>
              <p:cNvSpPr txBox="1"/>
              <p:nvPr/>
            </p:nvSpPr>
            <p:spPr>
              <a:xfrm>
                <a:off x="4866794" y="3580347"/>
                <a:ext cx="1058144" cy="13815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375" name="Square"/>
              <p:cNvSpPr/>
              <p:nvPr/>
            </p:nvSpPr>
            <p:spPr>
              <a:xfrm>
                <a:off x="4309215" y="6160241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76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77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78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79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80" name="Circle"/>
              <p:cNvSpPr/>
              <p:nvPr/>
            </p:nvSpPr>
            <p:spPr>
              <a:xfrm>
                <a:off x="2910602" y="5764909"/>
                <a:ext cx="1290168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81" name="13"/>
              <p:cNvSpPr txBox="1"/>
              <p:nvPr/>
            </p:nvSpPr>
            <p:spPr>
              <a:xfrm>
                <a:off x="3020683" y="5275733"/>
                <a:ext cx="1058144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</p:grpSp>
        <p:sp>
          <p:nvSpPr>
            <p:cNvPr id="1387" name="Connection Line"/>
            <p:cNvSpPr/>
            <p:nvPr/>
          </p:nvSpPr>
          <p:spPr>
            <a:xfrm>
              <a:off x="10585441" y="344370"/>
              <a:ext cx="9993653" cy="713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45" fill="norm" stroke="1" extrusionOk="0">
                  <a:moveTo>
                    <a:pt x="21600" y="16245"/>
                  </a:moveTo>
                  <a:cubicBezTo>
                    <a:pt x="17358" y="-4271"/>
                    <a:pt x="10158" y="-5355"/>
                    <a:pt x="0" y="12994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</p:grpSp>
      <p:sp>
        <p:nvSpPr>
          <p:cNvPr id="1385" name="Don't forget to decrease heap size!"/>
          <p:cNvSpPr txBox="1"/>
          <p:nvPr/>
        </p:nvSpPr>
        <p:spPr>
          <a:xfrm>
            <a:off x="11260463" y="8211636"/>
            <a:ext cx="1250315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Don't forget to decrease heap size!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sp>
        <p:nvSpPr>
          <p:cNvPr id="1390" name="Compare children of root with root: swap root with the smaller one (why?)"/>
          <p:cNvSpPr txBox="1"/>
          <p:nvPr/>
        </p:nvSpPr>
        <p:spPr>
          <a:xfrm>
            <a:off x="1417233" y="2409050"/>
            <a:ext cx="21549532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Compare children of root with root: swap root with the smaller one (why?)</a:t>
            </a:r>
          </a:p>
        </p:txBody>
      </p:sp>
      <p:grpSp>
        <p:nvGrpSpPr>
          <p:cNvPr id="1433" name="Group"/>
          <p:cNvGrpSpPr/>
          <p:nvPr/>
        </p:nvGrpSpPr>
        <p:grpSpPr>
          <a:xfrm>
            <a:off x="1359772" y="3740533"/>
            <a:ext cx="22109389" cy="6662846"/>
            <a:chOff x="0" y="0"/>
            <a:chExt cx="22109388" cy="6662845"/>
          </a:xfrm>
        </p:grpSpPr>
        <p:grpSp>
          <p:nvGrpSpPr>
            <p:cNvPr id="1429" name="Group"/>
            <p:cNvGrpSpPr/>
            <p:nvPr/>
          </p:nvGrpSpPr>
          <p:grpSpPr>
            <a:xfrm>
              <a:off x="0" y="0"/>
              <a:ext cx="8492982" cy="6662845"/>
              <a:chOff x="0" y="417450"/>
              <a:chExt cx="8492981" cy="6662844"/>
            </a:xfrm>
          </p:grpSpPr>
          <p:sp>
            <p:nvSpPr>
              <p:cNvPr id="1391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92" name="Line"/>
              <p:cNvSpPr/>
              <p:nvPr/>
            </p:nvSpPr>
            <p:spPr>
              <a:xfrm>
                <a:off x="3615241" y="4620171"/>
                <a:ext cx="1024676" cy="1948798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93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94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95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96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97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98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99" name="22"/>
              <p:cNvSpPr txBox="1"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400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01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02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03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04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05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06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07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08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09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10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11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12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13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14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15" name="12"/>
              <p:cNvSpPr txBox="1"/>
              <p:nvPr/>
            </p:nvSpPr>
            <p:spPr>
              <a:xfrm>
                <a:off x="985067" y="3594426"/>
                <a:ext cx="1103819" cy="12674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416" name="43"/>
              <p:cNvSpPr txBox="1"/>
              <p:nvPr/>
            </p:nvSpPr>
            <p:spPr>
              <a:xfrm>
                <a:off x="1679974" y="5300953"/>
                <a:ext cx="1058145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417" name="9"/>
              <p:cNvSpPr txBox="1"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418" name="8"/>
              <p:cNvSpPr txBox="1"/>
              <p:nvPr/>
            </p:nvSpPr>
            <p:spPr>
              <a:xfrm>
                <a:off x="5118802" y="1154553"/>
                <a:ext cx="2320641" cy="254717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419" name="10"/>
              <p:cNvSpPr txBox="1"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420" name="11"/>
              <p:cNvSpPr txBox="1"/>
              <p:nvPr/>
            </p:nvSpPr>
            <p:spPr>
              <a:xfrm>
                <a:off x="7051983" y="3539476"/>
                <a:ext cx="1425177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1421" name="14"/>
              <p:cNvSpPr txBox="1"/>
              <p:nvPr/>
            </p:nvSpPr>
            <p:spPr>
              <a:xfrm>
                <a:off x="4866794" y="3580347"/>
                <a:ext cx="1058144" cy="13815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422" name="Square"/>
              <p:cNvSpPr/>
              <p:nvPr/>
            </p:nvSpPr>
            <p:spPr>
              <a:xfrm>
                <a:off x="4309215" y="6160241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23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24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25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26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27" name="Circle"/>
              <p:cNvSpPr/>
              <p:nvPr/>
            </p:nvSpPr>
            <p:spPr>
              <a:xfrm>
                <a:off x="2910602" y="5764909"/>
                <a:ext cx="1290168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28" name="13"/>
              <p:cNvSpPr txBox="1"/>
              <p:nvPr/>
            </p:nvSpPr>
            <p:spPr>
              <a:xfrm>
                <a:off x="3734394" y="417450"/>
                <a:ext cx="1058145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</p:grpSp>
        <p:graphicFrame>
          <p:nvGraphicFramePr>
            <p:cNvPr id="1430" name="Table"/>
            <p:cNvGraphicFramePr/>
            <p:nvPr/>
          </p:nvGraphicFramePr>
          <p:xfrm>
            <a:off x="8600327" y="1443796"/>
            <a:ext cx="13509062" cy="1814962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434" name="Connection Line"/>
            <p:cNvSpPr/>
            <p:nvPr/>
          </p:nvSpPr>
          <p:spPr>
            <a:xfrm>
              <a:off x="4894096" y="619467"/>
              <a:ext cx="1441570" cy="1068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06" fill="norm" stroke="1" extrusionOk="0">
                  <a:moveTo>
                    <a:pt x="21600" y="21006"/>
                  </a:moveTo>
                  <a:cubicBezTo>
                    <a:pt x="20199" y="6395"/>
                    <a:pt x="12999" y="-594"/>
                    <a:pt x="0" y="40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headEnd type="triangle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  <p:sp>
          <p:nvSpPr>
            <p:cNvPr id="1435" name="Connection Line"/>
            <p:cNvSpPr/>
            <p:nvPr/>
          </p:nvSpPr>
          <p:spPr>
            <a:xfrm>
              <a:off x="10334408" y="874862"/>
              <a:ext cx="2107331" cy="408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21600" y="16200"/>
                  </a:moveTo>
                  <a:cubicBezTo>
                    <a:pt x="15399" y="-5324"/>
                    <a:pt x="8199" y="-5400"/>
                    <a:pt x="0" y="15972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headEnd type="triangle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sp>
        <p:nvSpPr>
          <p:cNvPr id="1438" name="Keep swapping new element if necessary. In this case: compare 13 to 11 and 14, and swap with smallest (11)."/>
          <p:cNvSpPr txBox="1"/>
          <p:nvPr/>
        </p:nvSpPr>
        <p:spPr>
          <a:xfrm>
            <a:off x="1417233" y="2028050"/>
            <a:ext cx="21549532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Keep swapping new element if necessary. In this case: compare 13 to 11 and 14, and swap with smallest (11).</a:t>
            </a:r>
          </a:p>
        </p:txBody>
      </p:sp>
      <p:grpSp>
        <p:nvGrpSpPr>
          <p:cNvPr id="1481" name="Group"/>
          <p:cNvGrpSpPr/>
          <p:nvPr/>
        </p:nvGrpSpPr>
        <p:grpSpPr>
          <a:xfrm>
            <a:off x="1374342" y="3309055"/>
            <a:ext cx="22109389" cy="7097890"/>
            <a:chOff x="0" y="0"/>
            <a:chExt cx="22109388" cy="7097889"/>
          </a:xfrm>
        </p:grpSpPr>
        <p:grpSp>
          <p:nvGrpSpPr>
            <p:cNvPr id="1477" name="Group"/>
            <p:cNvGrpSpPr/>
            <p:nvPr/>
          </p:nvGrpSpPr>
          <p:grpSpPr>
            <a:xfrm>
              <a:off x="0" y="0"/>
              <a:ext cx="8492982" cy="7097889"/>
              <a:chOff x="0" y="-17593"/>
              <a:chExt cx="8492981" cy="7097888"/>
            </a:xfrm>
          </p:grpSpPr>
          <p:sp>
            <p:nvSpPr>
              <p:cNvPr id="1439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40" name="Line"/>
              <p:cNvSpPr/>
              <p:nvPr/>
            </p:nvSpPr>
            <p:spPr>
              <a:xfrm>
                <a:off x="3615241" y="4620171"/>
                <a:ext cx="1024676" cy="1948798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41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42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43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44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45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46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47" name="22"/>
              <p:cNvSpPr txBox="1"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448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49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50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51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52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53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54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55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56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57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58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59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60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61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62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63" name="12"/>
              <p:cNvSpPr txBox="1"/>
              <p:nvPr/>
            </p:nvSpPr>
            <p:spPr>
              <a:xfrm>
                <a:off x="985067" y="3594426"/>
                <a:ext cx="1103819" cy="12674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464" name="43"/>
              <p:cNvSpPr txBox="1"/>
              <p:nvPr/>
            </p:nvSpPr>
            <p:spPr>
              <a:xfrm>
                <a:off x="1679974" y="5300953"/>
                <a:ext cx="1058145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465" name="9"/>
              <p:cNvSpPr txBox="1"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466" name="8"/>
              <p:cNvSpPr txBox="1"/>
              <p:nvPr/>
            </p:nvSpPr>
            <p:spPr>
              <a:xfrm>
                <a:off x="3103147" y="-17594"/>
                <a:ext cx="2320640" cy="25471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467" name="10"/>
              <p:cNvSpPr txBox="1"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468" name="11"/>
              <p:cNvSpPr txBox="1"/>
              <p:nvPr/>
            </p:nvSpPr>
            <p:spPr>
              <a:xfrm>
                <a:off x="7051983" y="3539476"/>
                <a:ext cx="1425177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1469" name="14"/>
              <p:cNvSpPr txBox="1"/>
              <p:nvPr/>
            </p:nvSpPr>
            <p:spPr>
              <a:xfrm>
                <a:off x="4866794" y="3580347"/>
                <a:ext cx="1058144" cy="13815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470" name="Square"/>
              <p:cNvSpPr/>
              <p:nvPr/>
            </p:nvSpPr>
            <p:spPr>
              <a:xfrm>
                <a:off x="4309215" y="6160241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71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72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73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74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75" name="Circle"/>
              <p:cNvSpPr/>
              <p:nvPr/>
            </p:nvSpPr>
            <p:spPr>
              <a:xfrm>
                <a:off x="2910602" y="5764909"/>
                <a:ext cx="1290168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76" name="13"/>
              <p:cNvSpPr txBox="1"/>
              <p:nvPr/>
            </p:nvSpPr>
            <p:spPr>
              <a:xfrm>
                <a:off x="5746943" y="1704348"/>
                <a:ext cx="1058145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</p:grpSp>
        <p:graphicFrame>
          <p:nvGraphicFramePr>
            <p:cNvPr id="1478" name="Table"/>
            <p:cNvGraphicFramePr/>
            <p:nvPr/>
          </p:nvGraphicFramePr>
          <p:xfrm>
            <a:off x="8600327" y="1878840"/>
            <a:ext cx="13509062" cy="181496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482" name="Connection Line"/>
            <p:cNvSpPr/>
            <p:nvPr/>
          </p:nvSpPr>
          <p:spPr>
            <a:xfrm>
              <a:off x="6966391" y="2783430"/>
              <a:ext cx="1221525" cy="1166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1600" fill="norm" stroke="1" extrusionOk="0">
                  <a:moveTo>
                    <a:pt x="21200" y="21600"/>
                  </a:moveTo>
                  <a:cubicBezTo>
                    <a:pt x="21600" y="8143"/>
                    <a:pt x="14533" y="943"/>
                    <a:pt x="0" y="0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headEnd type="triangle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  <p:sp>
          <p:nvSpPr>
            <p:cNvPr id="1483" name="Connection Line"/>
            <p:cNvSpPr/>
            <p:nvPr/>
          </p:nvSpPr>
          <p:spPr>
            <a:xfrm>
              <a:off x="12544856" y="1289093"/>
              <a:ext cx="4309324" cy="433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19" fill="norm" stroke="1" extrusionOk="0">
                  <a:moveTo>
                    <a:pt x="21600" y="16219"/>
                  </a:moveTo>
                  <a:cubicBezTo>
                    <a:pt x="15420" y="-4669"/>
                    <a:pt x="8220" y="-5381"/>
                    <a:pt x="0" y="14082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headEnd type="triangle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sp>
        <p:nvSpPr>
          <p:cNvPr id="1486" name="13 has now bubbled down until it has no more children, so we are done!"/>
          <p:cNvSpPr txBox="1"/>
          <p:nvPr/>
        </p:nvSpPr>
        <p:spPr>
          <a:xfrm>
            <a:off x="1417233" y="2409050"/>
            <a:ext cx="21549532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13 has now bubbled down until it has no more children, so we are done!</a:t>
            </a:r>
          </a:p>
        </p:txBody>
      </p:sp>
      <p:grpSp>
        <p:nvGrpSpPr>
          <p:cNvPr id="1525" name="Group"/>
          <p:cNvGrpSpPr/>
          <p:nvPr/>
        </p:nvGrpSpPr>
        <p:grpSpPr>
          <a:xfrm>
            <a:off x="1366290" y="3309055"/>
            <a:ext cx="8492983" cy="7097890"/>
            <a:chOff x="0" y="-17593"/>
            <a:chExt cx="8492981" cy="7097888"/>
          </a:xfrm>
        </p:grpSpPr>
        <p:sp>
          <p:nvSpPr>
            <p:cNvPr id="1487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8" name="Line"/>
            <p:cNvSpPr/>
            <p:nvPr/>
          </p:nvSpPr>
          <p:spPr>
            <a:xfrm>
              <a:off x="3615241" y="4620171"/>
              <a:ext cx="1024676" cy="194879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9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0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1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2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3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4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95" name="22"/>
            <p:cNvSpPr txBox="1"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496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7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8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9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00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01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2" name="Line"/>
            <p:cNvSpPr/>
            <p:nvPr/>
          </p:nvSpPr>
          <p:spPr>
            <a:xfrm flipH="1" flipV="1">
              <a:off x="6268795" y="2750446"/>
              <a:ext cx="1627406" cy="199651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3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4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5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06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07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08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09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10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11" name="12"/>
            <p:cNvSpPr txBox="1"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512" name="43"/>
            <p:cNvSpPr txBox="1"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1513" name="9"/>
            <p:cNvSpPr txBox="1"/>
            <p:nvPr/>
          </p:nvSpPr>
          <p:spPr>
            <a:xfrm>
              <a:off x="1958897" y="1588800"/>
              <a:ext cx="1058144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1514" name="8"/>
            <p:cNvSpPr txBox="1"/>
            <p:nvPr/>
          </p:nvSpPr>
          <p:spPr>
            <a:xfrm>
              <a:off x="3103147" y="-17594"/>
              <a:ext cx="2320640" cy="25471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1515" name="10"/>
            <p:cNvSpPr txBox="1"/>
            <p:nvPr/>
          </p:nvSpPr>
          <p:spPr>
            <a:xfrm>
              <a:off x="3095814" y="3509823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516" name="11"/>
            <p:cNvSpPr txBox="1"/>
            <p:nvPr/>
          </p:nvSpPr>
          <p:spPr>
            <a:xfrm>
              <a:off x="5552214" y="1791248"/>
              <a:ext cx="1425177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517" name="14"/>
            <p:cNvSpPr txBox="1"/>
            <p:nvPr/>
          </p:nvSpPr>
          <p:spPr>
            <a:xfrm>
              <a:off x="4866794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1518" name="Square"/>
            <p:cNvSpPr/>
            <p:nvPr/>
          </p:nvSpPr>
          <p:spPr>
            <a:xfrm>
              <a:off x="4309215" y="6160241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19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20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21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22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23" name="Circle"/>
            <p:cNvSpPr/>
            <p:nvPr/>
          </p:nvSpPr>
          <p:spPr>
            <a:xfrm>
              <a:off x="2910602" y="5764909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24" name="13"/>
            <p:cNvSpPr txBox="1"/>
            <p:nvPr/>
          </p:nvSpPr>
          <p:spPr>
            <a:xfrm>
              <a:off x="7215455" y="3412725"/>
              <a:ext cx="1058145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</p:grpSp>
      <p:graphicFrame>
        <p:nvGraphicFramePr>
          <p:cNvPr id="1526" name="Table"/>
          <p:cNvGraphicFramePr/>
          <p:nvPr/>
        </p:nvGraphicFramePr>
        <p:xfrm>
          <a:off x="9966618" y="5187896"/>
          <a:ext cx="13509061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527" name="Complexity?"/>
          <p:cNvSpPr txBox="1"/>
          <p:nvPr/>
        </p:nvSpPr>
        <p:spPr>
          <a:xfrm>
            <a:off x="9597669" y="7731165"/>
            <a:ext cx="7365860" cy="2230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/>
            </a:lvl1pPr>
          </a:lstStyle>
          <a:p>
            <a:pPr/>
            <a:r>
              <a:t>Complexity?</a:t>
            </a:r>
          </a:p>
        </p:txBody>
      </p:sp>
      <p:sp>
        <p:nvSpPr>
          <p:cNvPr id="1528" name="O(log n) - yay!"/>
          <p:cNvSpPr txBox="1"/>
          <p:nvPr/>
        </p:nvSpPr>
        <p:spPr>
          <a:xfrm>
            <a:off x="13586065" y="7731165"/>
            <a:ext cx="10023756" cy="2230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/>
            </a:lvl1pPr>
          </a:lstStyle>
          <a:p>
            <a:pPr/>
            <a:r>
              <a:t>O(log n) - yay!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28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Heaps in Real Lif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Heaps in Real Life</a:t>
            </a:r>
          </a:p>
        </p:txBody>
      </p:sp>
      <p:sp>
        <p:nvSpPr>
          <p:cNvPr id="1531" name="Heapsort (see extra slides)…"/>
          <p:cNvSpPr txBox="1"/>
          <p:nvPr/>
        </p:nvSpPr>
        <p:spPr>
          <a:xfrm>
            <a:off x="1417234" y="3961120"/>
            <a:ext cx="21549533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6200"/>
            </a:pPr>
            <a:r>
              <a:t>Heapsort (see extra slides)</a:t>
            </a:r>
          </a:p>
          <a:p>
            <a:pPr marL="635000" indent="-635000" algn="l">
              <a:buSzPct val="75000"/>
              <a:buFont typeface="Helvetica Neue"/>
              <a:buChar char="•"/>
              <a:defRPr sz="6200"/>
            </a:pPr>
            <a:r>
              <a:t>Google Maps -- finding the shortest path between places</a:t>
            </a:r>
          </a:p>
          <a:p>
            <a:pPr marL="635000" indent="-635000" algn="l">
              <a:buSzPct val="75000"/>
              <a:buFont typeface="Helvetica Neue"/>
              <a:buChar char="•"/>
              <a:defRPr sz="6200"/>
            </a:pPr>
            <a:r>
              <a:t>All priority queue situations</a:t>
            </a:r>
          </a:p>
          <a:p>
            <a:pPr marL="635000" indent="-635000" algn="l">
              <a:buSzPct val="75000"/>
              <a:buFont typeface="Helvetica Neue"/>
              <a:buChar char="•"/>
              <a:defRPr sz="6200"/>
            </a:pPr>
            <a:r>
              <a:t>Kernel process scheduling</a:t>
            </a:r>
          </a:p>
          <a:p>
            <a:pPr marL="635000" indent="-635000" algn="l">
              <a:buSzPct val="75000"/>
              <a:buFont typeface="Helvetica Neue"/>
              <a:buChar char="•"/>
              <a:defRPr sz="6200"/>
            </a:pPr>
            <a:r>
              <a:t>Event simulation</a:t>
            </a:r>
          </a:p>
          <a:p>
            <a:pPr marL="635000" indent="-635000" algn="l">
              <a:buSzPct val="75000"/>
              <a:buFont typeface="Helvetica Neue"/>
              <a:buChar char="•"/>
              <a:defRPr sz="6200"/>
            </a:pPr>
            <a:r>
              <a:t>Huffman coding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sp>
        <p:nvSpPr>
          <p:cNvPr id="1534" name="What is the best method for building a heap from scratch (buildHeap())…"/>
          <p:cNvSpPr txBox="1"/>
          <p:nvPr>
            <p:ph type="title" idx="4294967295"/>
          </p:nvPr>
        </p:nvSpPr>
        <p:spPr>
          <a:xfrm>
            <a:off x="288811" y="2810633"/>
            <a:ext cx="23451431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t>What is the best method for building a heap from scratch (buildHeap())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  <a:p>
            <a:pPr marL="574357" algn="ctr" defTabSz="819150">
              <a:lnSpc>
                <a:spcPct val="90000"/>
              </a:lnSpc>
              <a:defRPr sz="5400"/>
            </a:pPr>
            <a:r>
              <a:t>14, 9, 13, 43, 10, 8, 11, 22, 12</a:t>
            </a:r>
          </a:p>
        </p:txBody>
      </p:sp>
      <p:sp>
        <p:nvSpPr>
          <p:cNvPr id="1535" name="We could insert each in turn.…"/>
          <p:cNvSpPr txBox="1"/>
          <p:nvPr/>
        </p:nvSpPr>
        <p:spPr>
          <a:xfrm>
            <a:off x="643758" y="6915467"/>
            <a:ext cx="23451432" cy="3400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algn="l" defTabSz="819150">
              <a:lnSpc>
                <a:spcPct val="90000"/>
              </a:lnSpc>
              <a:defRPr sz="5400"/>
            </a:pPr>
            <a:r>
              <a:t>We could insert each in turn.</a:t>
            </a:r>
          </a:p>
          <a:p>
            <a:pPr marL="574357" algn="l" defTabSz="819150">
              <a:lnSpc>
                <a:spcPct val="90000"/>
              </a:lnSpc>
              <a:defRPr sz="5400"/>
            </a:pPr>
            <a:r>
              <a:t>An insertion takes O(log n), and we have to insert n elements</a:t>
            </a:r>
          </a:p>
          <a:p>
            <a:pPr marL="574357" algn="l" defTabSz="819150">
              <a:lnSpc>
                <a:spcPct val="90000"/>
              </a:lnSpc>
              <a:defRPr sz="5400"/>
            </a:pPr>
          </a:p>
          <a:p>
            <a:pPr marL="574357" algn="l" defTabSz="819150">
              <a:lnSpc>
                <a:spcPct val="90000"/>
              </a:lnSpc>
              <a:defRPr sz="5400"/>
            </a:pPr>
            <a:r>
              <a:t>Big O?</a:t>
            </a:r>
          </a:p>
        </p:txBody>
      </p:sp>
      <p:sp>
        <p:nvSpPr>
          <p:cNvPr id="1536" name="O(n log n)"/>
          <p:cNvSpPr txBox="1"/>
          <p:nvPr/>
        </p:nvSpPr>
        <p:spPr>
          <a:xfrm>
            <a:off x="3457905" y="9247338"/>
            <a:ext cx="4435522" cy="113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/>
            </a:lvl1pPr>
          </a:lstStyle>
          <a:p>
            <a:pPr/>
            <a:r>
              <a:t>O(n log n)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36" grpId="2"/>
      <p:bldP build="whole" bldLvl="1" animBg="1" rev="0" advAuto="0" spid="1535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sp>
        <p:nvSpPr>
          <p:cNvPr id="1539" name="There is a better way: heapify()…"/>
          <p:cNvSpPr txBox="1"/>
          <p:nvPr>
            <p:ph type="title" idx="4294967295"/>
          </p:nvPr>
        </p:nvSpPr>
        <p:spPr>
          <a:xfrm>
            <a:off x="466284" y="3000067"/>
            <a:ext cx="23451432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t>There is a better way: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heapify()</a:t>
            </a: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  <a:r>
              <a:t>Insert all elements into a binary tree in original order (O(n))</a:t>
            </a: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  <a:r>
              <a:t>Starting from the lowest completely filled level at the first node with children (e.g., at position n/2), down-heap each element (also O(n) to heapify the whole tree).</a:t>
            </a: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</a:p>
          <a:p>
            <a:pPr marL="574357" defTabSz="819150">
              <a:lnSpc>
                <a:spcPct val="90000"/>
              </a:lnSpc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for (int i=heapSize/2;i&gt;0;i--){</a:t>
            </a:r>
          </a:p>
          <a:p>
            <a:pPr lvl="7" marL="574357" indent="1600199" defTabSz="819150">
              <a:lnSpc>
                <a:spcPct val="90000"/>
              </a:lnSpc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downHeap(i);</a:t>
            </a:r>
          </a:p>
          <a:p>
            <a:pPr marL="574357" defTabSz="819150">
              <a:lnSpc>
                <a:spcPct val="90000"/>
              </a:lnSpc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sp>
        <p:nvSpPr>
          <p:cNvPr id="1542" name="14, 9, 13, 43, 10, 8, 11, 22, 12"/>
          <p:cNvSpPr txBox="1"/>
          <p:nvPr>
            <p:ph type="title" idx="4294967295"/>
          </p:nvPr>
        </p:nvSpPr>
        <p:spPr>
          <a:xfrm>
            <a:off x="158049" y="3451055"/>
            <a:ext cx="23451431" cy="7924022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>
            <a:lvl1pPr marL="574357" algn="ctr" defTabSz="819150">
              <a:lnSpc>
                <a:spcPct val="90000"/>
              </a:lnSpc>
              <a:defRPr sz="5400"/>
            </a:lvl1pPr>
          </a:lstStyle>
          <a:p>
            <a:pPr/>
            <a:r>
              <a:t>14, 9, 13, 43, 10, 8, 11, 22, 12</a:t>
            </a:r>
          </a:p>
        </p:txBody>
      </p:sp>
      <p:graphicFrame>
        <p:nvGraphicFramePr>
          <p:cNvPr id="1543" name="Table"/>
          <p:cNvGraphicFramePr/>
          <p:nvPr/>
        </p:nvGraphicFramePr>
        <p:xfrm>
          <a:off x="10075781" y="5326452"/>
          <a:ext cx="13509061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583" name="Group"/>
          <p:cNvGrpSpPr/>
          <p:nvPr/>
        </p:nvGrpSpPr>
        <p:grpSpPr>
          <a:xfrm>
            <a:off x="1568109" y="3585764"/>
            <a:ext cx="8492982" cy="7097890"/>
            <a:chOff x="0" y="0"/>
            <a:chExt cx="8492981" cy="7097889"/>
          </a:xfrm>
        </p:grpSpPr>
        <p:grpSp>
          <p:nvGrpSpPr>
            <p:cNvPr id="1581" name="Group"/>
            <p:cNvGrpSpPr/>
            <p:nvPr/>
          </p:nvGrpSpPr>
          <p:grpSpPr>
            <a:xfrm>
              <a:off x="0" y="0"/>
              <a:ext cx="8492982" cy="7097889"/>
              <a:chOff x="0" y="-17593"/>
              <a:chExt cx="8492981" cy="7097888"/>
            </a:xfrm>
          </p:grpSpPr>
          <p:sp>
            <p:nvSpPr>
              <p:cNvPr id="1544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45" name="Line"/>
              <p:cNvSpPr/>
              <p:nvPr/>
            </p:nvSpPr>
            <p:spPr>
              <a:xfrm>
                <a:off x="3615241" y="4620171"/>
                <a:ext cx="836875" cy="191470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46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47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48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49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50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51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52" name="22"/>
              <p:cNvSpPr txBox="1"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553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54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55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56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57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58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59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60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61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62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63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64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65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66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67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68" name="43"/>
              <p:cNvSpPr txBox="1"/>
              <p:nvPr/>
            </p:nvSpPr>
            <p:spPr>
              <a:xfrm>
                <a:off x="985067" y="3594426"/>
                <a:ext cx="1103819" cy="12674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569" name="12"/>
              <p:cNvSpPr txBox="1"/>
              <p:nvPr/>
            </p:nvSpPr>
            <p:spPr>
              <a:xfrm>
                <a:off x="1679974" y="5300953"/>
                <a:ext cx="1058145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570" name="9"/>
              <p:cNvSpPr txBox="1"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571" name="14"/>
              <p:cNvSpPr txBox="1"/>
              <p:nvPr/>
            </p:nvSpPr>
            <p:spPr>
              <a:xfrm>
                <a:off x="3103147" y="-17594"/>
                <a:ext cx="2320640" cy="25471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572" name="10"/>
              <p:cNvSpPr txBox="1"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573" name="13"/>
              <p:cNvSpPr txBox="1"/>
              <p:nvPr/>
            </p:nvSpPr>
            <p:spPr>
              <a:xfrm>
                <a:off x="5552214" y="1791248"/>
                <a:ext cx="1425177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  <p:sp>
            <p:nvSpPr>
              <p:cNvPr id="1574" name="8"/>
              <p:cNvSpPr txBox="1"/>
              <p:nvPr/>
            </p:nvSpPr>
            <p:spPr>
              <a:xfrm>
                <a:off x="4866794" y="3580347"/>
                <a:ext cx="1058144" cy="13815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575" name="Square"/>
              <p:cNvSpPr/>
              <p:nvPr/>
            </p:nvSpPr>
            <p:spPr>
              <a:xfrm>
                <a:off x="4087644" y="6180028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76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77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78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79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80" name="11"/>
              <p:cNvSpPr txBox="1"/>
              <p:nvPr/>
            </p:nvSpPr>
            <p:spPr>
              <a:xfrm>
                <a:off x="7215455" y="3412725"/>
                <a:ext cx="1058145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</p:grpSp>
        <p:sp>
          <p:nvSpPr>
            <p:cNvPr id="1582" name="Square"/>
            <p:cNvSpPr/>
            <p:nvPr/>
          </p:nvSpPr>
          <p:spPr>
            <a:xfrm>
              <a:off x="3118185" y="61841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1584" name="loop down:…"/>
          <p:cNvSpPr txBox="1"/>
          <p:nvPr/>
        </p:nvSpPr>
        <p:spPr>
          <a:xfrm>
            <a:off x="10403841" y="7552759"/>
            <a:ext cx="12833891" cy="3197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defTabSz="819150">
              <a:lnSpc>
                <a:spcPct val="90000"/>
              </a:lnSpc>
              <a:defRPr sz="5400"/>
            </a:pPr>
            <a:r>
              <a:t>loop down: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 i=heapSize/2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heapSize==9,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i==4</a:t>
            </a:r>
          </a:p>
        </p:txBody>
      </p:sp>
      <p:sp>
        <p:nvSpPr>
          <p:cNvPr id="1587" name="Connection Line"/>
          <p:cNvSpPr/>
          <p:nvPr/>
        </p:nvSpPr>
        <p:spPr>
          <a:xfrm>
            <a:off x="3696897" y="8312332"/>
            <a:ext cx="12741872" cy="2887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736" fill="norm" stroke="1" extrusionOk="0">
                <a:moveTo>
                  <a:pt x="21600" y="14732"/>
                </a:moveTo>
                <a:cubicBezTo>
                  <a:pt x="14767" y="21600"/>
                  <a:pt x="7567" y="16689"/>
                  <a:pt x="0" y="0"/>
                </a:cubicBezTo>
              </a:path>
            </a:pathLst>
          </a:custGeom>
          <a:ln w="50800">
            <a:solidFill>
              <a:srgbClr val="FF2600"/>
            </a:solidFill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1586" name="first node with children!"/>
          <p:cNvSpPr txBox="1"/>
          <p:nvPr/>
        </p:nvSpPr>
        <p:spPr>
          <a:xfrm>
            <a:off x="-181590" y="5994962"/>
            <a:ext cx="3633226" cy="1478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defTabSz="819150">
              <a:lnSpc>
                <a:spcPct val="90000"/>
              </a:lnSpc>
              <a:defRPr sz="4000"/>
            </a:lvl1pPr>
          </a:lstStyle>
          <a:p>
            <a:pPr/>
            <a:r>
              <a:t>first node with children!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grpSp>
        <p:nvGrpSpPr>
          <p:cNvPr id="1635" name="Group"/>
          <p:cNvGrpSpPr/>
          <p:nvPr/>
        </p:nvGrpSpPr>
        <p:grpSpPr>
          <a:xfrm>
            <a:off x="158049" y="3451055"/>
            <a:ext cx="23451431" cy="7924022"/>
            <a:chOff x="0" y="0"/>
            <a:chExt cx="23451430" cy="7924020"/>
          </a:xfrm>
        </p:grpSpPr>
        <p:graphicFrame>
          <p:nvGraphicFramePr>
            <p:cNvPr id="1590" name="Table"/>
            <p:cNvGraphicFramePr/>
            <p:nvPr/>
          </p:nvGraphicFramePr>
          <p:xfrm>
            <a:off x="9917731" y="1875396"/>
            <a:ext cx="13509062" cy="181496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pSp>
          <p:nvGrpSpPr>
            <p:cNvPr id="1630" name="Group"/>
            <p:cNvGrpSpPr/>
            <p:nvPr/>
          </p:nvGrpSpPr>
          <p:grpSpPr>
            <a:xfrm>
              <a:off x="1410059" y="134709"/>
              <a:ext cx="8492983" cy="7097890"/>
              <a:chOff x="0" y="0"/>
              <a:chExt cx="8492981" cy="7097889"/>
            </a:xfrm>
          </p:grpSpPr>
          <p:grpSp>
            <p:nvGrpSpPr>
              <p:cNvPr id="1628" name="Group"/>
              <p:cNvGrpSpPr/>
              <p:nvPr/>
            </p:nvGrpSpPr>
            <p:grpSpPr>
              <a:xfrm>
                <a:off x="0" y="0"/>
                <a:ext cx="8492982" cy="7097889"/>
                <a:chOff x="0" y="-17593"/>
                <a:chExt cx="8492981" cy="7097888"/>
              </a:xfrm>
            </p:grpSpPr>
            <p:sp>
              <p:nvSpPr>
                <p:cNvPr id="1591" name="Line"/>
                <p:cNvSpPr/>
                <p:nvPr/>
              </p:nvSpPr>
              <p:spPr>
                <a:xfrm flipV="1">
                  <a:off x="3403472" y="4591349"/>
                  <a:ext cx="335634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92" name="Line"/>
                <p:cNvSpPr/>
                <p:nvPr/>
              </p:nvSpPr>
              <p:spPr>
                <a:xfrm>
                  <a:off x="3615241" y="4620171"/>
                  <a:ext cx="836875" cy="1914709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93" name="Line"/>
                <p:cNvSpPr/>
                <p:nvPr/>
              </p:nvSpPr>
              <p:spPr>
                <a:xfrm flipV="1">
                  <a:off x="5145606" y="4569396"/>
                  <a:ext cx="335635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94" name="Line"/>
                <p:cNvSpPr/>
                <p:nvPr/>
              </p:nvSpPr>
              <p:spPr>
                <a:xfrm>
                  <a:off x="5357375" y="4598218"/>
                  <a:ext cx="738200" cy="1992704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95" name="Line"/>
                <p:cNvSpPr/>
                <p:nvPr/>
              </p:nvSpPr>
              <p:spPr>
                <a:xfrm flipV="1">
                  <a:off x="7424982" y="4569119"/>
                  <a:ext cx="335635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96" name="Line"/>
                <p:cNvSpPr/>
                <p:nvPr/>
              </p:nvSpPr>
              <p:spPr>
                <a:xfrm>
                  <a:off x="7636751" y="4597942"/>
                  <a:ext cx="738200" cy="199270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97" name="Line"/>
                <p:cNvSpPr/>
                <p:nvPr/>
              </p:nvSpPr>
              <p:spPr>
                <a:xfrm flipV="1">
                  <a:off x="606725" y="4348972"/>
                  <a:ext cx="1008198" cy="175425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98" name="Circle"/>
                <p:cNvSpPr/>
                <p:nvPr/>
              </p:nvSpPr>
              <p:spPr>
                <a:xfrm>
                  <a:off x="0" y="5790129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599" name="22"/>
                <p:cNvSpPr txBox="1"/>
                <p:nvPr/>
              </p:nvSpPr>
              <p:spPr>
                <a:xfrm>
                  <a:off x="116011" y="5387853"/>
                  <a:ext cx="1058144" cy="154300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22</a:t>
                  </a:r>
                </a:p>
              </p:txBody>
            </p:sp>
            <p:sp>
              <p:nvSpPr>
                <p:cNvPr id="1600" name="Line"/>
                <p:cNvSpPr/>
                <p:nvPr/>
              </p:nvSpPr>
              <p:spPr>
                <a:xfrm flipH="1" flipV="1">
                  <a:off x="2312991" y="2443022"/>
                  <a:ext cx="1513985" cy="1886479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01" name="Line"/>
                <p:cNvSpPr/>
                <p:nvPr/>
              </p:nvSpPr>
              <p:spPr>
                <a:xfrm>
                  <a:off x="1491058" y="4377795"/>
                  <a:ext cx="738200" cy="1992704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02" name="Line"/>
                <p:cNvSpPr/>
                <p:nvPr/>
              </p:nvSpPr>
              <p:spPr>
                <a:xfrm flipH="1">
                  <a:off x="1378495" y="2738768"/>
                  <a:ext cx="1064076" cy="1934172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03" name="Circle"/>
                <p:cNvSpPr/>
                <p:nvPr/>
              </p:nvSpPr>
              <p:spPr>
                <a:xfrm>
                  <a:off x="889067" y="3753595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04" name="Circle"/>
                <p:cNvSpPr/>
                <p:nvPr/>
              </p:nvSpPr>
              <p:spPr>
                <a:xfrm>
                  <a:off x="1569894" y="5790129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05" name="Line"/>
                <p:cNvSpPr/>
                <p:nvPr/>
              </p:nvSpPr>
              <p:spPr>
                <a:xfrm flipV="1">
                  <a:off x="5282394" y="3008202"/>
                  <a:ext cx="1008198" cy="175425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06" name="Line"/>
                <p:cNvSpPr/>
                <p:nvPr/>
              </p:nvSpPr>
              <p:spPr>
                <a:xfrm flipH="1" flipV="1">
                  <a:off x="6268795" y="2750446"/>
                  <a:ext cx="1627406" cy="1996511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07" name="Line"/>
                <p:cNvSpPr/>
                <p:nvPr/>
              </p:nvSpPr>
              <p:spPr>
                <a:xfrm flipH="1" flipV="1">
                  <a:off x="4241968" y="1418120"/>
                  <a:ext cx="1872982" cy="1090986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08" name="Line"/>
                <p:cNvSpPr/>
                <p:nvPr/>
              </p:nvSpPr>
              <p:spPr>
                <a:xfrm flipH="1">
                  <a:off x="2395029" y="1475825"/>
                  <a:ext cx="1822847" cy="1039682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09" name="Circle"/>
                <p:cNvSpPr/>
                <p:nvPr/>
              </p:nvSpPr>
              <p:spPr>
                <a:xfrm>
                  <a:off x="3617466" y="825035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10" name="Circle"/>
                <p:cNvSpPr/>
                <p:nvPr/>
              </p:nvSpPr>
              <p:spPr>
                <a:xfrm>
                  <a:off x="3008607" y="3845983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11" name="Circle"/>
                <p:cNvSpPr/>
                <p:nvPr/>
              </p:nvSpPr>
              <p:spPr>
                <a:xfrm>
                  <a:off x="5634039" y="2130536"/>
                  <a:ext cx="1290167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12" name="Circle"/>
                <p:cNvSpPr/>
                <p:nvPr/>
              </p:nvSpPr>
              <p:spPr>
                <a:xfrm>
                  <a:off x="1847596" y="1917666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13" name="Circle"/>
                <p:cNvSpPr/>
                <p:nvPr/>
              </p:nvSpPr>
              <p:spPr>
                <a:xfrm>
                  <a:off x="7104130" y="3892391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14" name="Circle"/>
                <p:cNvSpPr/>
                <p:nvPr/>
              </p:nvSpPr>
              <p:spPr>
                <a:xfrm>
                  <a:off x="4750782" y="3892391"/>
                  <a:ext cx="1290167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15" name="43"/>
                <p:cNvSpPr txBox="1"/>
                <p:nvPr/>
              </p:nvSpPr>
              <p:spPr>
                <a:xfrm>
                  <a:off x="985067" y="3594426"/>
                  <a:ext cx="1103819" cy="126744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43</a:t>
                  </a:r>
                </a:p>
              </p:txBody>
            </p:sp>
            <p:sp>
              <p:nvSpPr>
                <p:cNvPr id="1616" name="12"/>
                <p:cNvSpPr txBox="1"/>
                <p:nvPr/>
              </p:nvSpPr>
              <p:spPr>
                <a:xfrm>
                  <a:off x="1679974" y="5300953"/>
                  <a:ext cx="1058145" cy="171680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12</a:t>
                  </a:r>
                </a:p>
              </p:txBody>
            </p:sp>
            <p:sp>
              <p:nvSpPr>
                <p:cNvPr id="1617" name="9"/>
                <p:cNvSpPr txBox="1"/>
                <p:nvPr/>
              </p:nvSpPr>
              <p:spPr>
                <a:xfrm>
                  <a:off x="1958897" y="1588800"/>
                  <a:ext cx="1058144" cy="147729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9</a:t>
                  </a:r>
                </a:p>
              </p:txBody>
            </p:sp>
            <p:sp>
              <p:nvSpPr>
                <p:cNvPr id="1618" name="14"/>
                <p:cNvSpPr txBox="1"/>
                <p:nvPr/>
              </p:nvSpPr>
              <p:spPr>
                <a:xfrm>
                  <a:off x="3103147" y="-17594"/>
                  <a:ext cx="2320640" cy="254717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14</a:t>
                  </a:r>
                </a:p>
              </p:txBody>
            </p:sp>
            <p:sp>
              <p:nvSpPr>
                <p:cNvPr id="1619" name="10"/>
                <p:cNvSpPr txBox="1"/>
                <p:nvPr/>
              </p:nvSpPr>
              <p:spPr>
                <a:xfrm>
                  <a:off x="3095814" y="3509823"/>
                  <a:ext cx="1133456" cy="135273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10</a:t>
                  </a:r>
                </a:p>
              </p:txBody>
            </p:sp>
            <p:sp>
              <p:nvSpPr>
                <p:cNvPr id="1620" name="13"/>
                <p:cNvSpPr txBox="1"/>
                <p:nvPr/>
              </p:nvSpPr>
              <p:spPr>
                <a:xfrm>
                  <a:off x="5552214" y="1791248"/>
                  <a:ext cx="1425177" cy="154300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13</a:t>
                  </a:r>
                </a:p>
              </p:txBody>
            </p:sp>
            <p:sp>
              <p:nvSpPr>
                <p:cNvPr id="1621" name="8"/>
                <p:cNvSpPr txBox="1"/>
                <p:nvPr/>
              </p:nvSpPr>
              <p:spPr>
                <a:xfrm>
                  <a:off x="4866794" y="3580347"/>
                  <a:ext cx="1058144" cy="138155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8</a:t>
                  </a:r>
                </a:p>
              </p:txBody>
            </p:sp>
            <p:sp>
              <p:nvSpPr>
                <p:cNvPr id="1622" name="Square"/>
                <p:cNvSpPr/>
                <p:nvPr/>
              </p:nvSpPr>
              <p:spPr>
                <a:xfrm>
                  <a:off x="4087644" y="6180028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23" name="Square"/>
                <p:cNvSpPr/>
                <p:nvPr/>
              </p:nvSpPr>
              <p:spPr>
                <a:xfrm>
                  <a:off x="4946302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24" name="Square"/>
                <p:cNvSpPr/>
                <p:nvPr/>
              </p:nvSpPr>
              <p:spPr>
                <a:xfrm>
                  <a:off x="5745005" y="6188830"/>
                  <a:ext cx="540104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25" name="Square"/>
                <p:cNvSpPr/>
                <p:nvPr/>
              </p:nvSpPr>
              <p:spPr>
                <a:xfrm>
                  <a:off x="7154177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26" name="Square"/>
                <p:cNvSpPr/>
                <p:nvPr/>
              </p:nvSpPr>
              <p:spPr>
                <a:xfrm>
                  <a:off x="7952879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27" name="11"/>
                <p:cNvSpPr txBox="1"/>
                <p:nvPr/>
              </p:nvSpPr>
              <p:spPr>
                <a:xfrm>
                  <a:off x="7215455" y="3412725"/>
                  <a:ext cx="1058145" cy="17168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11</a:t>
                  </a:r>
                </a:p>
              </p:txBody>
            </p:sp>
          </p:grpSp>
          <p:sp>
            <p:nvSpPr>
              <p:cNvPr id="1629" name="Square"/>
              <p:cNvSpPr/>
              <p:nvPr/>
            </p:nvSpPr>
            <p:spPr>
              <a:xfrm>
                <a:off x="3118185" y="61841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</p:grpSp>
        <p:sp>
          <p:nvSpPr>
            <p:cNvPr id="1631" name="i==4"/>
            <p:cNvSpPr txBox="1"/>
            <p:nvPr/>
          </p:nvSpPr>
          <p:spPr>
            <a:xfrm>
              <a:off x="10245792" y="4101703"/>
              <a:ext cx="12833890" cy="31975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 marL="574357" defTabSz="819150">
                <a:lnSpc>
                  <a:spcPct val="90000"/>
                </a:lnSpc>
                <a:defRPr sz="5400"/>
              </a:pPr>
            </a:p>
            <a:p>
              <a:pPr marL="574357" defTabSz="819150">
                <a:lnSpc>
                  <a:spcPct val="90000"/>
                </a:lnSpc>
                <a:defRPr sz="5400"/>
              </a:pPr>
              <a:r>
                <a:t>i==4</a:t>
              </a:r>
            </a:p>
          </p:txBody>
        </p:sp>
        <p:sp>
          <p:nvSpPr>
            <p:cNvPr id="1636" name="Connection Line"/>
            <p:cNvSpPr/>
            <p:nvPr/>
          </p:nvSpPr>
          <p:spPr>
            <a:xfrm>
              <a:off x="3538848" y="4861275"/>
              <a:ext cx="777781" cy="1251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93" h="21600" fill="norm" stroke="1" extrusionOk="0">
                  <a:moveTo>
                    <a:pt x="15547" y="21600"/>
                  </a:moveTo>
                  <a:cubicBezTo>
                    <a:pt x="21600" y="10265"/>
                    <a:pt x="16418" y="3065"/>
                    <a:pt x="0" y="0"/>
                  </a:cubicBezTo>
                </a:path>
              </a:pathLst>
            </a:custGeom>
            <a:noFill/>
            <a:ln w="50800" cap="flat">
              <a:solidFill>
                <a:srgbClr val="FF2600"/>
              </a:solidFill>
              <a:prstDash val="solid"/>
              <a:round/>
              <a:headEnd type="triangle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  <p:sp>
          <p:nvSpPr>
            <p:cNvPr id="1633" name="Square"/>
            <p:cNvSpPr/>
            <p:nvPr/>
          </p:nvSpPr>
          <p:spPr>
            <a:xfrm>
              <a:off x="2139441" y="3802589"/>
              <a:ext cx="1563621" cy="1563621"/>
            </a:xfrm>
            <a:prstGeom prst="rect">
              <a:avLst/>
            </a:prstGeom>
            <a:noFill/>
            <a:ln w="508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634" name="14, 9, 13, 43, 10, 8, 11, 22, 12"/>
            <p:cNvSpPr txBox="1"/>
            <p:nvPr/>
          </p:nvSpPr>
          <p:spPr>
            <a:xfrm>
              <a:off x="0" y="0"/>
              <a:ext cx="23451431" cy="79240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marL="574357" defTabSz="819150">
                <a:lnSpc>
                  <a:spcPct val="90000"/>
                </a:lnSpc>
                <a:defRPr sz="5400"/>
              </a:lvl1pPr>
            </a:lstStyle>
            <a:p>
              <a:pPr/>
              <a:r>
                <a:t>14, 9, 13, 43, 10, 8, 11, 22, 12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sp>
        <p:nvSpPr>
          <p:cNvPr id="1639" name="14, 9, 13, 43, 10, 8, 11, 22, 12"/>
          <p:cNvSpPr txBox="1"/>
          <p:nvPr>
            <p:ph type="title" idx="4294967295"/>
          </p:nvPr>
        </p:nvSpPr>
        <p:spPr>
          <a:xfrm>
            <a:off x="158049" y="3451055"/>
            <a:ext cx="23451431" cy="7924022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>
            <a:lvl1pPr marL="574357" algn="ctr" defTabSz="819150">
              <a:lnSpc>
                <a:spcPct val="90000"/>
              </a:lnSpc>
              <a:defRPr sz="5400"/>
            </a:lvl1pPr>
          </a:lstStyle>
          <a:p>
            <a:pPr/>
            <a:r>
              <a:t>14, 9, 13, 43, 10, 8, 11, 22, 12</a:t>
            </a:r>
          </a:p>
        </p:txBody>
      </p:sp>
      <p:graphicFrame>
        <p:nvGraphicFramePr>
          <p:cNvPr id="1640" name="Table"/>
          <p:cNvGraphicFramePr/>
          <p:nvPr/>
        </p:nvGraphicFramePr>
        <p:xfrm>
          <a:off x="10075781" y="5326452"/>
          <a:ext cx="13509061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680" name="Group"/>
          <p:cNvGrpSpPr/>
          <p:nvPr/>
        </p:nvGrpSpPr>
        <p:grpSpPr>
          <a:xfrm>
            <a:off x="1568109" y="3585764"/>
            <a:ext cx="8492982" cy="7097890"/>
            <a:chOff x="0" y="0"/>
            <a:chExt cx="8492981" cy="7097889"/>
          </a:xfrm>
        </p:grpSpPr>
        <p:grpSp>
          <p:nvGrpSpPr>
            <p:cNvPr id="1678" name="Group"/>
            <p:cNvGrpSpPr/>
            <p:nvPr/>
          </p:nvGrpSpPr>
          <p:grpSpPr>
            <a:xfrm>
              <a:off x="0" y="0"/>
              <a:ext cx="8492982" cy="7097889"/>
              <a:chOff x="0" y="-17593"/>
              <a:chExt cx="8492981" cy="7097888"/>
            </a:xfrm>
          </p:grpSpPr>
          <p:sp>
            <p:nvSpPr>
              <p:cNvPr id="1641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42" name="Line"/>
              <p:cNvSpPr/>
              <p:nvPr/>
            </p:nvSpPr>
            <p:spPr>
              <a:xfrm>
                <a:off x="3615241" y="4620171"/>
                <a:ext cx="836875" cy="191470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43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44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45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46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47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48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49" name="22"/>
              <p:cNvSpPr txBox="1"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650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51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52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53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54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55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56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57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58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59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60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61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62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63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64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65" name="43"/>
              <p:cNvSpPr txBox="1"/>
              <p:nvPr/>
            </p:nvSpPr>
            <p:spPr>
              <a:xfrm>
                <a:off x="1658201" y="5565842"/>
                <a:ext cx="1103818" cy="12674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666" name="12"/>
              <p:cNvSpPr txBox="1"/>
              <p:nvPr/>
            </p:nvSpPr>
            <p:spPr>
              <a:xfrm>
                <a:off x="1020987" y="3341832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667" name="9"/>
              <p:cNvSpPr txBox="1"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668" name="14"/>
              <p:cNvSpPr txBox="1"/>
              <p:nvPr/>
            </p:nvSpPr>
            <p:spPr>
              <a:xfrm>
                <a:off x="3103147" y="-17594"/>
                <a:ext cx="2320640" cy="25471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669" name="10"/>
              <p:cNvSpPr txBox="1"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670" name="13"/>
              <p:cNvSpPr txBox="1"/>
              <p:nvPr/>
            </p:nvSpPr>
            <p:spPr>
              <a:xfrm>
                <a:off x="5552214" y="1791248"/>
                <a:ext cx="1425177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  <p:sp>
            <p:nvSpPr>
              <p:cNvPr id="1671" name="8"/>
              <p:cNvSpPr txBox="1"/>
              <p:nvPr/>
            </p:nvSpPr>
            <p:spPr>
              <a:xfrm>
                <a:off x="4866794" y="3580347"/>
                <a:ext cx="1058144" cy="13815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672" name="Square"/>
              <p:cNvSpPr/>
              <p:nvPr/>
            </p:nvSpPr>
            <p:spPr>
              <a:xfrm>
                <a:off x="4087644" y="6180028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73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74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75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76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77" name="11"/>
              <p:cNvSpPr txBox="1"/>
              <p:nvPr/>
            </p:nvSpPr>
            <p:spPr>
              <a:xfrm>
                <a:off x="7215455" y="3412725"/>
                <a:ext cx="1058145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</p:grpSp>
        <p:sp>
          <p:nvSpPr>
            <p:cNvPr id="1679" name="Square"/>
            <p:cNvSpPr/>
            <p:nvPr/>
          </p:nvSpPr>
          <p:spPr>
            <a:xfrm>
              <a:off x="3118185" y="61841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1681" name="i==3"/>
          <p:cNvSpPr txBox="1"/>
          <p:nvPr/>
        </p:nvSpPr>
        <p:spPr>
          <a:xfrm>
            <a:off x="10403841" y="7552759"/>
            <a:ext cx="12833891" cy="3197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defTabSz="819150">
              <a:lnSpc>
                <a:spcPct val="90000"/>
              </a:lnSpc>
              <a:defRPr sz="5400"/>
            </a:pPr>
          </a:p>
          <a:p>
            <a:pPr marL="574357" defTabSz="819150">
              <a:lnSpc>
                <a:spcPct val="90000"/>
              </a:lnSpc>
              <a:defRPr sz="5400"/>
            </a:pPr>
            <a:r>
              <a:t>i==3</a:t>
            </a:r>
          </a:p>
        </p:txBody>
      </p:sp>
      <p:sp>
        <p:nvSpPr>
          <p:cNvPr id="1684" name="Connection Line"/>
          <p:cNvSpPr/>
          <p:nvPr/>
        </p:nvSpPr>
        <p:spPr>
          <a:xfrm>
            <a:off x="6399900" y="6355164"/>
            <a:ext cx="863019" cy="1354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067" h="21600" fill="norm" stroke="1" extrusionOk="0">
                <a:moveTo>
                  <a:pt x="2304" y="21600"/>
                </a:moveTo>
                <a:cubicBezTo>
                  <a:pt x="-3533" y="10287"/>
                  <a:pt x="1721" y="3087"/>
                  <a:pt x="18067" y="0"/>
                </a:cubicBezTo>
              </a:path>
            </a:pathLst>
          </a:custGeom>
          <a:ln w="50800">
            <a:solidFill>
              <a:srgbClr val="FF2600"/>
            </a:solidFill>
            <a:headEnd type="triangle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1683" name="Square"/>
          <p:cNvSpPr/>
          <p:nvPr/>
        </p:nvSpPr>
        <p:spPr>
          <a:xfrm>
            <a:off x="7017717" y="5641860"/>
            <a:ext cx="1563621" cy="1563621"/>
          </a:xfrm>
          <a:prstGeom prst="rect">
            <a:avLst/>
          </a:prstGeom>
          <a:ln w="50800">
            <a:solidFill>
              <a:srgbClr val="FF2600"/>
            </a:solidFill>
          </a:ln>
        </p:spPr>
        <p:txBody>
          <a:bodyPr lIns="76200" tIns="76200" rIns="76200" bIns="76200" anchor="ctr"/>
          <a:lstStyle/>
          <a:p>
            <a:pPr defTabSz="819150">
              <a:defRPr sz="4200">
                <a:solidFill>
                  <a:srgbClr val="FFFFFF"/>
                </a:solidFill>
                <a:effectLst>
                  <a:outerShdw sx="100000" sy="100000" kx="0" ky="0" algn="b" rotWithShape="0" blurRad="25400" dist="42435" dir="2388334">
                    <a:srgbClr val="000000">
                      <a:alpha val="48275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grpSp>
        <p:nvGrpSpPr>
          <p:cNvPr id="1732" name="Group"/>
          <p:cNvGrpSpPr/>
          <p:nvPr/>
        </p:nvGrpSpPr>
        <p:grpSpPr>
          <a:xfrm>
            <a:off x="158049" y="3451055"/>
            <a:ext cx="23451431" cy="7924022"/>
            <a:chOff x="0" y="0"/>
            <a:chExt cx="23451430" cy="7924020"/>
          </a:xfrm>
        </p:grpSpPr>
        <p:graphicFrame>
          <p:nvGraphicFramePr>
            <p:cNvPr id="1687" name="Table"/>
            <p:cNvGraphicFramePr/>
            <p:nvPr/>
          </p:nvGraphicFramePr>
          <p:xfrm>
            <a:off x="9917731" y="1875397"/>
            <a:ext cx="13509062" cy="1814962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pSp>
          <p:nvGrpSpPr>
            <p:cNvPr id="1727" name="Group"/>
            <p:cNvGrpSpPr/>
            <p:nvPr/>
          </p:nvGrpSpPr>
          <p:grpSpPr>
            <a:xfrm>
              <a:off x="1410059" y="134709"/>
              <a:ext cx="8492983" cy="7097890"/>
              <a:chOff x="0" y="0"/>
              <a:chExt cx="8492981" cy="7097889"/>
            </a:xfrm>
          </p:grpSpPr>
          <p:grpSp>
            <p:nvGrpSpPr>
              <p:cNvPr id="1725" name="Group"/>
              <p:cNvGrpSpPr/>
              <p:nvPr/>
            </p:nvGrpSpPr>
            <p:grpSpPr>
              <a:xfrm>
                <a:off x="0" y="0"/>
                <a:ext cx="8492982" cy="7097889"/>
                <a:chOff x="0" y="-17593"/>
                <a:chExt cx="8492981" cy="7097888"/>
              </a:xfrm>
            </p:grpSpPr>
            <p:sp>
              <p:nvSpPr>
                <p:cNvPr id="1688" name="Line"/>
                <p:cNvSpPr/>
                <p:nvPr/>
              </p:nvSpPr>
              <p:spPr>
                <a:xfrm flipV="1">
                  <a:off x="3403472" y="4591349"/>
                  <a:ext cx="335634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89" name="Line"/>
                <p:cNvSpPr/>
                <p:nvPr/>
              </p:nvSpPr>
              <p:spPr>
                <a:xfrm>
                  <a:off x="3615241" y="4620171"/>
                  <a:ext cx="836875" cy="1914709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90" name="Line"/>
                <p:cNvSpPr/>
                <p:nvPr/>
              </p:nvSpPr>
              <p:spPr>
                <a:xfrm flipV="1">
                  <a:off x="5145606" y="4569396"/>
                  <a:ext cx="335635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91" name="Line"/>
                <p:cNvSpPr/>
                <p:nvPr/>
              </p:nvSpPr>
              <p:spPr>
                <a:xfrm>
                  <a:off x="5357375" y="4598218"/>
                  <a:ext cx="738200" cy="1992704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92" name="Line"/>
                <p:cNvSpPr/>
                <p:nvPr/>
              </p:nvSpPr>
              <p:spPr>
                <a:xfrm flipV="1">
                  <a:off x="7424982" y="4569119"/>
                  <a:ext cx="335635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93" name="Line"/>
                <p:cNvSpPr/>
                <p:nvPr/>
              </p:nvSpPr>
              <p:spPr>
                <a:xfrm>
                  <a:off x="7636751" y="4597942"/>
                  <a:ext cx="738200" cy="199270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94" name="Line"/>
                <p:cNvSpPr/>
                <p:nvPr/>
              </p:nvSpPr>
              <p:spPr>
                <a:xfrm flipV="1">
                  <a:off x="606725" y="4348972"/>
                  <a:ext cx="1008198" cy="175425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95" name="Circle"/>
                <p:cNvSpPr/>
                <p:nvPr/>
              </p:nvSpPr>
              <p:spPr>
                <a:xfrm>
                  <a:off x="0" y="5790129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96" name="22"/>
                <p:cNvSpPr txBox="1"/>
                <p:nvPr/>
              </p:nvSpPr>
              <p:spPr>
                <a:xfrm>
                  <a:off x="116011" y="5387853"/>
                  <a:ext cx="1058144" cy="154300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22</a:t>
                  </a:r>
                </a:p>
              </p:txBody>
            </p:sp>
            <p:sp>
              <p:nvSpPr>
                <p:cNvPr id="1697" name="Line"/>
                <p:cNvSpPr/>
                <p:nvPr/>
              </p:nvSpPr>
              <p:spPr>
                <a:xfrm flipH="1" flipV="1">
                  <a:off x="2312991" y="2443022"/>
                  <a:ext cx="1513985" cy="1886479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98" name="Line"/>
                <p:cNvSpPr/>
                <p:nvPr/>
              </p:nvSpPr>
              <p:spPr>
                <a:xfrm>
                  <a:off x="1491058" y="4377795"/>
                  <a:ext cx="738200" cy="1992704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99" name="Line"/>
                <p:cNvSpPr/>
                <p:nvPr/>
              </p:nvSpPr>
              <p:spPr>
                <a:xfrm flipH="1">
                  <a:off x="1378495" y="2738768"/>
                  <a:ext cx="1064076" cy="1934172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00" name="Circle"/>
                <p:cNvSpPr/>
                <p:nvPr/>
              </p:nvSpPr>
              <p:spPr>
                <a:xfrm>
                  <a:off x="889067" y="3753595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01" name="Circle"/>
                <p:cNvSpPr/>
                <p:nvPr/>
              </p:nvSpPr>
              <p:spPr>
                <a:xfrm>
                  <a:off x="1569894" y="5790129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02" name="Line"/>
                <p:cNvSpPr/>
                <p:nvPr/>
              </p:nvSpPr>
              <p:spPr>
                <a:xfrm flipV="1">
                  <a:off x="5282394" y="3008202"/>
                  <a:ext cx="1008198" cy="175425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03" name="Line"/>
                <p:cNvSpPr/>
                <p:nvPr/>
              </p:nvSpPr>
              <p:spPr>
                <a:xfrm flipH="1" flipV="1">
                  <a:off x="6268795" y="2750446"/>
                  <a:ext cx="1627406" cy="1996511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04" name="Line"/>
                <p:cNvSpPr/>
                <p:nvPr/>
              </p:nvSpPr>
              <p:spPr>
                <a:xfrm flipH="1" flipV="1">
                  <a:off x="4241968" y="1418120"/>
                  <a:ext cx="1872982" cy="1090986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05" name="Line"/>
                <p:cNvSpPr/>
                <p:nvPr/>
              </p:nvSpPr>
              <p:spPr>
                <a:xfrm flipH="1">
                  <a:off x="2395029" y="1475825"/>
                  <a:ext cx="1822847" cy="1039682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06" name="Circle"/>
                <p:cNvSpPr/>
                <p:nvPr/>
              </p:nvSpPr>
              <p:spPr>
                <a:xfrm>
                  <a:off x="3617466" y="825035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07" name="Circle"/>
                <p:cNvSpPr/>
                <p:nvPr/>
              </p:nvSpPr>
              <p:spPr>
                <a:xfrm>
                  <a:off x="3008607" y="3845983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08" name="Circle"/>
                <p:cNvSpPr/>
                <p:nvPr/>
              </p:nvSpPr>
              <p:spPr>
                <a:xfrm>
                  <a:off x="5634039" y="2130536"/>
                  <a:ext cx="1290167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09" name="Circle"/>
                <p:cNvSpPr/>
                <p:nvPr/>
              </p:nvSpPr>
              <p:spPr>
                <a:xfrm>
                  <a:off x="1847596" y="1917666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10" name="Circle"/>
                <p:cNvSpPr/>
                <p:nvPr/>
              </p:nvSpPr>
              <p:spPr>
                <a:xfrm>
                  <a:off x="7104130" y="3892391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11" name="Circle"/>
                <p:cNvSpPr/>
                <p:nvPr/>
              </p:nvSpPr>
              <p:spPr>
                <a:xfrm>
                  <a:off x="4750782" y="3892391"/>
                  <a:ext cx="1290167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12" name="43"/>
                <p:cNvSpPr txBox="1"/>
                <p:nvPr/>
              </p:nvSpPr>
              <p:spPr>
                <a:xfrm>
                  <a:off x="1658201" y="5565842"/>
                  <a:ext cx="1103818" cy="126744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43</a:t>
                  </a:r>
                </a:p>
              </p:txBody>
            </p:sp>
            <p:sp>
              <p:nvSpPr>
                <p:cNvPr id="1713" name="12"/>
                <p:cNvSpPr txBox="1"/>
                <p:nvPr/>
              </p:nvSpPr>
              <p:spPr>
                <a:xfrm>
                  <a:off x="1020987" y="3341832"/>
                  <a:ext cx="1058144" cy="17168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12</a:t>
                  </a:r>
                </a:p>
              </p:txBody>
            </p:sp>
            <p:sp>
              <p:nvSpPr>
                <p:cNvPr id="1714" name="9"/>
                <p:cNvSpPr txBox="1"/>
                <p:nvPr/>
              </p:nvSpPr>
              <p:spPr>
                <a:xfrm>
                  <a:off x="1958897" y="1588800"/>
                  <a:ext cx="1058144" cy="147729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9</a:t>
                  </a:r>
                </a:p>
              </p:txBody>
            </p:sp>
            <p:sp>
              <p:nvSpPr>
                <p:cNvPr id="1715" name="14"/>
                <p:cNvSpPr txBox="1"/>
                <p:nvPr/>
              </p:nvSpPr>
              <p:spPr>
                <a:xfrm>
                  <a:off x="3103147" y="-17594"/>
                  <a:ext cx="2320640" cy="254717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14</a:t>
                  </a:r>
                </a:p>
              </p:txBody>
            </p:sp>
            <p:sp>
              <p:nvSpPr>
                <p:cNvPr id="1716" name="10"/>
                <p:cNvSpPr txBox="1"/>
                <p:nvPr/>
              </p:nvSpPr>
              <p:spPr>
                <a:xfrm>
                  <a:off x="3095814" y="3509823"/>
                  <a:ext cx="1133456" cy="135273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10</a:t>
                  </a:r>
                </a:p>
              </p:txBody>
            </p:sp>
            <p:sp>
              <p:nvSpPr>
                <p:cNvPr id="1717" name="13"/>
                <p:cNvSpPr txBox="1"/>
                <p:nvPr/>
              </p:nvSpPr>
              <p:spPr>
                <a:xfrm>
                  <a:off x="4619052" y="3428732"/>
                  <a:ext cx="1425178" cy="15430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13</a:t>
                  </a:r>
                </a:p>
              </p:txBody>
            </p:sp>
            <p:sp>
              <p:nvSpPr>
                <p:cNvPr id="1718" name="8"/>
                <p:cNvSpPr txBox="1"/>
                <p:nvPr/>
              </p:nvSpPr>
              <p:spPr>
                <a:xfrm>
                  <a:off x="5750050" y="1871971"/>
                  <a:ext cx="1058144" cy="13815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8</a:t>
                  </a:r>
                </a:p>
              </p:txBody>
            </p:sp>
            <p:sp>
              <p:nvSpPr>
                <p:cNvPr id="1719" name="Square"/>
                <p:cNvSpPr/>
                <p:nvPr/>
              </p:nvSpPr>
              <p:spPr>
                <a:xfrm>
                  <a:off x="4087644" y="6180028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20" name="Square"/>
                <p:cNvSpPr/>
                <p:nvPr/>
              </p:nvSpPr>
              <p:spPr>
                <a:xfrm>
                  <a:off x="4946302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21" name="Square"/>
                <p:cNvSpPr/>
                <p:nvPr/>
              </p:nvSpPr>
              <p:spPr>
                <a:xfrm>
                  <a:off x="5745005" y="6188830"/>
                  <a:ext cx="540104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22" name="Square"/>
                <p:cNvSpPr/>
                <p:nvPr/>
              </p:nvSpPr>
              <p:spPr>
                <a:xfrm>
                  <a:off x="7154177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23" name="Square"/>
                <p:cNvSpPr/>
                <p:nvPr/>
              </p:nvSpPr>
              <p:spPr>
                <a:xfrm>
                  <a:off x="7952879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24" name="11"/>
                <p:cNvSpPr txBox="1"/>
                <p:nvPr/>
              </p:nvSpPr>
              <p:spPr>
                <a:xfrm>
                  <a:off x="7215455" y="3412725"/>
                  <a:ext cx="1058145" cy="17168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11</a:t>
                  </a:r>
                </a:p>
              </p:txBody>
            </p:sp>
          </p:grpSp>
          <p:sp>
            <p:nvSpPr>
              <p:cNvPr id="1726" name="Square"/>
              <p:cNvSpPr/>
              <p:nvPr/>
            </p:nvSpPr>
            <p:spPr>
              <a:xfrm>
                <a:off x="3118185" y="61841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</p:grpSp>
        <p:sp>
          <p:nvSpPr>
            <p:cNvPr id="1728" name="i==2"/>
            <p:cNvSpPr txBox="1"/>
            <p:nvPr/>
          </p:nvSpPr>
          <p:spPr>
            <a:xfrm>
              <a:off x="10245792" y="4101703"/>
              <a:ext cx="12833890" cy="31975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 marL="574357" defTabSz="819150">
                <a:lnSpc>
                  <a:spcPct val="90000"/>
                </a:lnSpc>
                <a:defRPr sz="5400"/>
              </a:pPr>
            </a:p>
            <a:p>
              <a:pPr marL="574357" defTabSz="819150">
                <a:lnSpc>
                  <a:spcPct val="90000"/>
                </a:lnSpc>
                <a:defRPr sz="5400"/>
              </a:pPr>
              <a:r>
                <a:t>i==2</a:t>
              </a:r>
            </a:p>
          </p:txBody>
        </p:sp>
        <p:sp>
          <p:nvSpPr>
            <p:cNvPr id="1729" name="Square"/>
            <p:cNvSpPr/>
            <p:nvPr/>
          </p:nvSpPr>
          <p:spPr>
            <a:xfrm>
              <a:off x="3106512" y="1991543"/>
              <a:ext cx="1563621" cy="1563621"/>
            </a:xfrm>
            <a:prstGeom prst="rect">
              <a:avLst/>
            </a:prstGeom>
            <a:noFill/>
            <a:ln w="508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730" name="no swap necessary"/>
            <p:cNvSpPr txBox="1"/>
            <p:nvPr/>
          </p:nvSpPr>
          <p:spPr>
            <a:xfrm>
              <a:off x="282049" y="586740"/>
              <a:ext cx="3633226" cy="1478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marL="574357" defTabSz="819150">
                <a:lnSpc>
                  <a:spcPct val="90000"/>
                </a:lnSpc>
                <a:defRPr sz="4000"/>
              </a:lvl1pPr>
            </a:lstStyle>
            <a:p>
              <a:pPr/>
              <a:r>
                <a:t>no swap necessary</a:t>
              </a:r>
            </a:p>
          </p:txBody>
        </p:sp>
        <p:sp>
          <p:nvSpPr>
            <p:cNvPr id="1731" name="14, 9, 13, 43, 10, 8, 11, 22, 12"/>
            <p:cNvSpPr txBox="1"/>
            <p:nvPr/>
          </p:nvSpPr>
          <p:spPr>
            <a:xfrm>
              <a:off x="0" y="0"/>
              <a:ext cx="23451431" cy="79240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marL="574357" defTabSz="819150">
                <a:lnSpc>
                  <a:spcPct val="90000"/>
                </a:lnSpc>
                <a:defRPr sz="5400"/>
              </a:lvl1pPr>
            </a:lstStyle>
            <a:p>
              <a:pPr/>
              <a:r>
                <a:t>14, 9, 13, 43, 10, 8, 11, 22, 12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sp>
        <p:nvSpPr>
          <p:cNvPr id="1735" name="14, 9, 13, 43, 10, 8, 11, 22, 12"/>
          <p:cNvSpPr txBox="1"/>
          <p:nvPr>
            <p:ph type="title" idx="4294967295"/>
          </p:nvPr>
        </p:nvSpPr>
        <p:spPr>
          <a:xfrm>
            <a:off x="158049" y="3451055"/>
            <a:ext cx="23451432" cy="7924022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>
            <a:lvl1pPr marL="574357" algn="ctr" defTabSz="819150">
              <a:lnSpc>
                <a:spcPct val="90000"/>
              </a:lnSpc>
              <a:defRPr sz="5400"/>
            </a:lvl1pPr>
          </a:lstStyle>
          <a:p>
            <a:pPr/>
            <a:r>
              <a:t>14, 9, 13, 43, 10, 8, 11, 22, 12</a:t>
            </a:r>
          </a:p>
        </p:txBody>
      </p:sp>
      <p:grpSp>
        <p:nvGrpSpPr>
          <p:cNvPr id="1780" name="Group"/>
          <p:cNvGrpSpPr/>
          <p:nvPr/>
        </p:nvGrpSpPr>
        <p:grpSpPr>
          <a:xfrm>
            <a:off x="1568109" y="3585764"/>
            <a:ext cx="22016733" cy="7164566"/>
            <a:chOff x="0" y="0"/>
            <a:chExt cx="22016732" cy="7164564"/>
          </a:xfrm>
        </p:grpSpPr>
        <p:graphicFrame>
          <p:nvGraphicFramePr>
            <p:cNvPr id="1736" name="Table"/>
            <p:cNvGraphicFramePr/>
            <p:nvPr/>
          </p:nvGraphicFramePr>
          <p:xfrm>
            <a:off x="8507672" y="1740687"/>
            <a:ext cx="13509061" cy="181496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pSp>
          <p:nvGrpSpPr>
            <p:cNvPr id="1776" name="Group"/>
            <p:cNvGrpSpPr/>
            <p:nvPr/>
          </p:nvGrpSpPr>
          <p:grpSpPr>
            <a:xfrm>
              <a:off x="0" y="-1"/>
              <a:ext cx="8492982" cy="7097891"/>
              <a:chOff x="0" y="0"/>
              <a:chExt cx="8492981" cy="7097889"/>
            </a:xfrm>
          </p:grpSpPr>
          <p:grpSp>
            <p:nvGrpSpPr>
              <p:cNvPr id="1774" name="Group"/>
              <p:cNvGrpSpPr/>
              <p:nvPr/>
            </p:nvGrpSpPr>
            <p:grpSpPr>
              <a:xfrm>
                <a:off x="0" y="0"/>
                <a:ext cx="8492982" cy="7097889"/>
                <a:chOff x="0" y="-17593"/>
                <a:chExt cx="8492981" cy="7097888"/>
              </a:xfrm>
            </p:grpSpPr>
            <p:sp>
              <p:nvSpPr>
                <p:cNvPr id="1737" name="Line"/>
                <p:cNvSpPr/>
                <p:nvPr/>
              </p:nvSpPr>
              <p:spPr>
                <a:xfrm flipV="1">
                  <a:off x="3403472" y="4591349"/>
                  <a:ext cx="335634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38" name="Line"/>
                <p:cNvSpPr/>
                <p:nvPr/>
              </p:nvSpPr>
              <p:spPr>
                <a:xfrm>
                  <a:off x="3615241" y="4620171"/>
                  <a:ext cx="836875" cy="1914709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39" name="Line"/>
                <p:cNvSpPr/>
                <p:nvPr/>
              </p:nvSpPr>
              <p:spPr>
                <a:xfrm flipV="1">
                  <a:off x="5145606" y="4569396"/>
                  <a:ext cx="335635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0" name="Line"/>
                <p:cNvSpPr/>
                <p:nvPr/>
              </p:nvSpPr>
              <p:spPr>
                <a:xfrm>
                  <a:off x="5357375" y="4598218"/>
                  <a:ext cx="738200" cy="1992704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1" name="Line"/>
                <p:cNvSpPr/>
                <p:nvPr/>
              </p:nvSpPr>
              <p:spPr>
                <a:xfrm flipV="1">
                  <a:off x="7424982" y="4569119"/>
                  <a:ext cx="335635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2" name="Line"/>
                <p:cNvSpPr/>
                <p:nvPr/>
              </p:nvSpPr>
              <p:spPr>
                <a:xfrm>
                  <a:off x="7636751" y="4597942"/>
                  <a:ext cx="738200" cy="199270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3" name="Line"/>
                <p:cNvSpPr/>
                <p:nvPr/>
              </p:nvSpPr>
              <p:spPr>
                <a:xfrm flipV="1">
                  <a:off x="606725" y="4348972"/>
                  <a:ext cx="1008198" cy="175425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4" name="Circle"/>
                <p:cNvSpPr/>
                <p:nvPr/>
              </p:nvSpPr>
              <p:spPr>
                <a:xfrm>
                  <a:off x="0" y="5790129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45" name="22"/>
                <p:cNvSpPr txBox="1"/>
                <p:nvPr/>
              </p:nvSpPr>
              <p:spPr>
                <a:xfrm>
                  <a:off x="116011" y="5387853"/>
                  <a:ext cx="1058144" cy="154300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22</a:t>
                  </a:r>
                </a:p>
              </p:txBody>
            </p:sp>
            <p:sp>
              <p:nvSpPr>
                <p:cNvPr id="1746" name="Line"/>
                <p:cNvSpPr/>
                <p:nvPr/>
              </p:nvSpPr>
              <p:spPr>
                <a:xfrm flipH="1" flipV="1">
                  <a:off x="2312991" y="2443022"/>
                  <a:ext cx="1513985" cy="1886479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7" name="Line"/>
                <p:cNvSpPr/>
                <p:nvPr/>
              </p:nvSpPr>
              <p:spPr>
                <a:xfrm>
                  <a:off x="1491058" y="4377795"/>
                  <a:ext cx="738200" cy="1992704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8" name="Line"/>
                <p:cNvSpPr/>
                <p:nvPr/>
              </p:nvSpPr>
              <p:spPr>
                <a:xfrm flipH="1">
                  <a:off x="1378495" y="2738768"/>
                  <a:ext cx="1064076" cy="1934172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9" name="Circle"/>
                <p:cNvSpPr/>
                <p:nvPr/>
              </p:nvSpPr>
              <p:spPr>
                <a:xfrm>
                  <a:off x="889067" y="3753595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50" name="Circle"/>
                <p:cNvSpPr/>
                <p:nvPr/>
              </p:nvSpPr>
              <p:spPr>
                <a:xfrm>
                  <a:off x="1569894" y="5790129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51" name="Line"/>
                <p:cNvSpPr/>
                <p:nvPr/>
              </p:nvSpPr>
              <p:spPr>
                <a:xfrm flipV="1">
                  <a:off x="5282394" y="3008202"/>
                  <a:ext cx="1008198" cy="175425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52" name="Line"/>
                <p:cNvSpPr/>
                <p:nvPr/>
              </p:nvSpPr>
              <p:spPr>
                <a:xfrm flipH="1" flipV="1">
                  <a:off x="6268795" y="2750446"/>
                  <a:ext cx="1627406" cy="1996511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53" name="Line"/>
                <p:cNvSpPr/>
                <p:nvPr/>
              </p:nvSpPr>
              <p:spPr>
                <a:xfrm flipH="1" flipV="1">
                  <a:off x="4241968" y="1418120"/>
                  <a:ext cx="1872982" cy="1090986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54" name="Line"/>
                <p:cNvSpPr/>
                <p:nvPr/>
              </p:nvSpPr>
              <p:spPr>
                <a:xfrm flipH="1">
                  <a:off x="2395029" y="1475825"/>
                  <a:ext cx="1822847" cy="1039682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55" name="Circle"/>
                <p:cNvSpPr/>
                <p:nvPr/>
              </p:nvSpPr>
              <p:spPr>
                <a:xfrm>
                  <a:off x="3617466" y="825035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56" name="Circle"/>
                <p:cNvSpPr/>
                <p:nvPr/>
              </p:nvSpPr>
              <p:spPr>
                <a:xfrm>
                  <a:off x="3008607" y="3845983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57" name="Circle"/>
                <p:cNvSpPr/>
                <p:nvPr/>
              </p:nvSpPr>
              <p:spPr>
                <a:xfrm>
                  <a:off x="5634039" y="2130536"/>
                  <a:ext cx="1290167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58" name="Circle"/>
                <p:cNvSpPr/>
                <p:nvPr/>
              </p:nvSpPr>
              <p:spPr>
                <a:xfrm>
                  <a:off x="1847596" y="1917666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59" name="Circle"/>
                <p:cNvSpPr/>
                <p:nvPr/>
              </p:nvSpPr>
              <p:spPr>
                <a:xfrm>
                  <a:off x="7104130" y="3892391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60" name="Circle"/>
                <p:cNvSpPr/>
                <p:nvPr/>
              </p:nvSpPr>
              <p:spPr>
                <a:xfrm>
                  <a:off x="4750782" y="3892391"/>
                  <a:ext cx="1290167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61" name="43"/>
                <p:cNvSpPr txBox="1"/>
                <p:nvPr/>
              </p:nvSpPr>
              <p:spPr>
                <a:xfrm>
                  <a:off x="1658201" y="5565842"/>
                  <a:ext cx="1103818" cy="126744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43</a:t>
                  </a:r>
                </a:p>
              </p:txBody>
            </p:sp>
            <p:sp>
              <p:nvSpPr>
                <p:cNvPr id="1762" name="12"/>
                <p:cNvSpPr txBox="1"/>
                <p:nvPr/>
              </p:nvSpPr>
              <p:spPr>
                <a:xfrm>
                  <a:off x="1020987" y="3341832"/>
                  <a:ext cx="1058144" cy="17168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12</a:t>
                  </a:r>
                </a:p>
              </p:txBody>
            </p:sp>
            <p:sp>
              <p:nvSpPr>
                <p:cNvPr id="1763" name="9"/>
                <p:cNvSpPr txBox="1"/>
                <p:nvPr/>
              </p:nvSpPr>
              <p:spPr>
                <a:xfrm>
                  <a:off x="1958897" y="1588800"/>
                  <a:ext cx="1058144" cy="147729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9</a:t>
                  </a:r>
                </a:p>
              </p:txBody>
            </p:sp>
            <p:sp>
              <p:nvSpPr>
                <p:cNvPr id="1764" name="14"/>
                <p:cNvSpPr txBox="1"/>
                <p:nvPr/>
              </p:nvSpPr>
              <p:spPr>
                <a:xfrm>
                  <a:off x="3103147" y="-17594"/>
                  <a:ext cx="2320640" cy="254717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14</a:t>
                  </a:r>
                </a:p>
              </p:txBody>
            </p:sp>
            <p:sp>
              <p:nvSpPr>
                <p:cNvPr id="1765" name="10"/>
                <p:cNvSpPr txBox="1"/>
                <p:nvPr/>
              </p:nvSpPr>
              <p:spPr>
                <a:xfrm>
                  <a:off x="3095814" y="3509823"/>
                  <a:ext cx="1133456" cy="135273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10</a:t>
                  </a:r>
                </a:p>
              </p:txBody>
            </p:sp>
            <p:sp>
              <p:nvSpPr>
                <p:cNvPr id="1766" name="13"/>
                <p:cNvSpPr txBox="1"/>
                <p:nvPr/>
              </p:nvSpPr>
              <p:spPr>
                <a:xfrm>
                  <a:off x="4619052" y="3428732"/>
                  <a:ext cx="1425178" cy="15430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13</a:t>
                  </a:r>
                </a:p>
              </p:txBody>
            </p:sp>
            <p:sp>
              <p:nvSpPr>
                <p:cNvPr id="1767" name="8"/>
                <p:cNvSpPr txBox="1"/>
                <p:nvPr/>
              </p:nvSpPr>
              <p:spPr>
                <a:xfrm>
                  <a:off x="5750050" y="1871971"/>
                  <a:ext cx="1058144" cy="13815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8</a:t>
                  </a:r>
                </a:p>
              </p:txBody>
            </p:sp>
            <p:sp>
              <p:nvSpPr>
                <p:cNvPr id="1768" name="Square"/>
                <p:cNvSpPr/>
                <p:nvPr/>
              </p:nvSpPr>
              <p:spPr>
                <a:xfrm>
                  <a:off x="4087644" y="6180028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69" name="Square"/>
                <p:cNvSpPr/>
                <p:nvPr/>
              </p:nvSpPr>
              <p:spPr>
                <a:xfrm>
                  <a:off x="4946302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70" name="Square"/>
                <p:cNvSpPr/>
                <p:nvPr/>
              </p:nvSpPr>
              <p:spPr>
                <a:xfrm>
                  <a:off x="5745005" y="6188830"/>
                  <a:ext cx="540104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71" name="Square"/>
                <p:cNvSpPr/>
                <p:nvPr/>
              </p:nvSpPr>
              <p:spPr>
                <a:xfrm>
                  <a:off x="7154177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72" name="Square"/>
                <p:cNvSpPr/>
                <p:nvPr/>
              </p:nvSpPr>
              <p:spPr>
                <a:xfrm>
                  <a:off x="7952879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73" name="11"/>
                <p:cNvSpPr txBox="1"/>
                <p:nvPr/>
              </p:nvSpPr>
              <p:spPr>
                <a:xfrm>
                  <a:off x="7215455" y="3412725"/>
                  <a:ext cx="1058145" cy="17168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11</a:t>
                  </a:r>
                </a:p>
              </p:txBody>
            </p:sp>
          </p:grpSp>
          <p:sp>
            <p:nvSpPr>
              <p:cNvPr id="1775" name="Square"/>
              <p:cNvSpPr/>
              <p:nvPr/>
            </p:nvSpPr>
            <p:spPr>
              <a:xfrm>
                <a:off x="3118185" y="61841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</p:grpSp>
        <p:sp>
          <p:nvSpPr>
            <p:cNvPr id="1777" name="i==1"/>
            <p:cNvSpPr txBox="1"/>
            <p:nvPr/>
          </p:nvSpPr>
          <p:spPr>
            <a:xfrm>
              <a:off x="8835732" y="3966994"/>
              <a:ext cx="12833891" cy="31975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 marL="574357" defTabSz="819150">
                <a:lnSpc>
                  <a:spcPct val="90000"/>
                </a:lnSpc>
                <a:defRPr sz="5400"/>
              </a:pPr>
            </a:p>
            <a:p>
              <a:pPr marL="574357" defTabSz="819150">
                <a:lnSpc>
                  <a:spcPct val="90000"/>
                </a:lnSpc>
                <a:defRPr sz="5400"/>
              </a:pPr>
              <a:r>
                <a:t>i==1</a:t>
              </a:r>
            </a:p>
          </p:txBody>
        </p:sp>
        <p:sp>
          <p:nvSpPr>
            <p:cNvPr id="1778" name="Square"/>
            <p:cNvSpPr/>
            <p:nvPr/>
          </p:nvSpPr>
          <p:spPr>
            <a:xfrm>
              <a:off x="3464680" y="675127"/>
              <a:ext cx="1563621" cy="1563621"/>
            </a:xfrm>
            <a:prstGeom prst="rect">
              <a:avLst/>
            </a:prstGeom>
            <a:noFill/>
            <a:ln w="508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781" name="Connection Line"/>
            <p:cNvSpPr/>
            <p:nvPr/>
          </p:nvSpPr>
          <p:spPr>
            <a:xfrm>
              <a:off x="4845214" y="1319852"/>
              <a:ext cx="1374917" cy="928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27" fill="norm" stroke="1" extrusionOk="0">
                  <a:moveTo>
                    <a:pt x="0" y="1205"/>
                  </a:moveTo>
                  <a:cubicBezTo>
                    <a:pt x="11791" y="-2773"/>
                    <a:pt x="18991" y="3101"/>
                    <a:pt x="21600" y="18827"/>
                  </a:cubicBezTo>
                </a:path>
              </a:pathLst>
            </a:custGeom>
            <a:noFill/>
            <a:ln w="50800" cap="flat">
              <a:solidFill>
                <a:srgbClr val="FF2600"/>
              </a:solidFill>
              <a:prstDash val="solid"/>
              <a:round/>
              <a:headEnd type="triangle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graphicFrame>
        <p:nvGraphicFramePr>
          <p:cNvPr id="1784" name="Table"/>
          <p:cNvGraphicFramePr/>
          <p:nvPr/>
        </p:nvGraphicFramePr>
        <p:xfrm>
          <a:off x="10075781" y="5326452"/>
          <a:ext cx="13509061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824" name="Group"/>
          <p:cNvGrpSpPr/>
          <p:nvPr/>
        </p:nvGrpSpPr>
        <p:grpSpPr>
          <a:xfrm>
            <a:off x="1568109" y="3585764"/>
            <a:ext cx="8492982" cy="7097890"/>
            <a:chOff x="0" y="0"/>
            <a:chExt cx="8492981" cy="7097889"/>
          </a:xfrm>
        </p:grpSpPr>
        <p:grpSp>
          <p:nvGrpSpPr>
            <p:cNvPr id="1822" name="Group"/>
            <p:cNvGrpSpPr/>
            <p:nvPr/>
          </p:nvGrpSpPr>
          <p:grpSpPr>
            <a:xfrm>
              <a:off x="0" y="0"/>
              <a:ext cx="8492982" cy="7097889"/>
              <a:chOff x="0" y="-17593"/>
              <a:chExt cx="8492981" cy="7097888"/>
            </a:xfrm>
          </p:grpSpPr>
          <p:sp>
            <p:nvSpPr>
              <p:cNvPr id="1785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86" name="Line"/>
              <p:cNvSpPr/>
              <p:nvPr/>
            </p:nvSpPr>
            <p:spPr>
              <a:xfrm>
                <a:off x="3615241" y="4620171"/>
                <a:ext cx="836875" cy="191470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87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88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89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90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91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92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793" name="22"/>
              <p:cNvSpPr txBox="1"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794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95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96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97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798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799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00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01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02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03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04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05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06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07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08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09" name="43"/>
              <p:cNvSpPr txBox="1"/>
              <p:nvPr/>
            </p:nvSpPr>
            <p:spPr>
              <a:xfrm>
                <a:off x="1658201" y="5565842"/>
                <a:ext cx="1103818" cy="12674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810" name="12"/>
              <p:cNvSpPr txBox="1"/>
              <p:nvPr/>
            </p:nvSpPr>
            <p:spPr>
              <a:xfrm>
                <a:off x="1020987" y="3341832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811" name="9"/>
              <p:cNvSpPr txBox="1"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812" name="8"/>
              <p:cNvSpPr txBox="1"/>
              <p:nvPr/>
            </p:nvSpPr>
            <p:spPr>
              <a:xfrm>
                <a:off x="3103147" y="-17594"/>
                <a:ext cx="2320640" cy="25471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813" name="10"/>
              <p:cNvSpPr txBox="1"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814" name="13"/>
              <p:cNvSpPr txBox="1"/>
              <p:nvPr/>
            </p:nvSpPr>
            <p:spPr>
              <a:xfrm>
                <a:off x="4619052" y="3428732"/>
                <a:ext cx="1425178" cy="15430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  <p:sp>
            <p:nvSpPr>
              <p:cNvPr id="1815" name="14"/>
              <p:cNvSpPr txBox="1"/>
              <p:nvPr/>
            </p:nvSpPr>
            <p:spPr>
              <a:xfrm>
                <a:off x="5734160" y="1795771"/>
                <a:ext cx="1058145" cy="138155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816" name="Square"/>
              <p:cNvSpPr/>
              <p:nvPr/>
            </p:nvSpPr>
            <p:spPr>
              <a:xfrm>
                <a:off x="4087644" y="6180028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17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18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19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20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21" name="11"/>
              <p:cNvSpPr txBox="1"/>
              <p:nvPr/>
            </p:nvSpPr>
            <p:spPr>
              <a:xfrm>
                <a:off x="7215455" y="3412725"/>
                <a:ext cx="1058145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</p:grpSp>
        <p:sp>
          <p:nvSpPr>
            <p:cNvPr id="1823" name="Square"/>
            <p:cNvSpPr/>
            <p:nvPr/>
          </p:nvSpPr>
          <p:spPr>
            <a:xfrm>
              <a:off x="3118185" y="61841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1825" name="must keep down-heaping"/>
          <p:cNvSpPr txBox="1"/>
          <p:nvPr/>
        </p:nvSpPr>
        <p:spPr>
          <a:xfrm>
            <a:off x="10403841" y="7552759"/>
            <a:ext cx="12833891" cy="3197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defTabSz="819150">
              <a:lnSpc>
                <a:spcPct val="90000"/>
              </a:lnSpc>
              <a:defRPr sz="5400"/>
            </a:pPr>
          </a:p>
          <a:p>
            <a:pPr marL="574357" defTabSz="819150">
              <a:lnSpc>
                <a:spcPct val="90000"/>
              </a:lnSpc>
              <a:defRPr sz="5400"/>
            </a:pPr>
            <a:r>
              <a:t>must keep down-heaping</a:t>
            </a:r>
          </a:p>
        </p:txBody>
      </p:sp>
      <p:sp>
        <p:nvSpPr>
          <p:cNvPr id="1826" name="Square"/>
          <p:cNvSpPr/>
          <p:nvPr/>
        </p:nvSpPr>
        <p:spPr>
          <a:xfrm>
            <a:off x="5032790" y="4260892"/>
            <a:ext cx="1563621" cy="1563621"/>
          </a:xfrm>
          <a:prstGeom prst="rect">
            <a:avLst/>
          </a:prstGeom>
          <a:ln w="50800">
            <a:solidFill>
              <a:srgbClr val="FF2600"/>
            </a:solidFill>
          </a:ln>
        </p:spPr>
        <p:txBody>
          <a:bodyPr lIns="76200" tIns="76200" rIns="76200" bIns="76200" anchor="ctr"/>
          <a:lstStyle/>
          <a:p>
            <a:pPr defTabSz="819150">
              <a:defRPr sz="4200">
                <a:solidFill>
                  <a:srgbClr val="FFFFFF"/>
                </a:solidFill>
                <a:effectLst>
                  <a:outerShdw sx="100000" sy="100000" kx="0" ky="0" algn="b" rotWithShape="0" blurRad="25400" dist="42435" dir="2388334">
                    <a:srgbClr val="000000">
                      <a:alpha val="48275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1829" name="Connection Line"/>
          <p:cNvSpPr/>
          <p:nvPr/>
        </p:nvSpPr>
        <p:spPr>
          <a:xfrm>
            <a:off x="8393516" y="6273675"/>
            <a:ext cx="1087818" cy="1308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54" h="21600" fill="norm" stroke="1" extrusionOk="0">
                <a:moveTo>
                  <a:pt x="0" y="0"/>
                </a:moveTo>
                <a:cubicBezTo>
                  <a:pt x="14878" y="1832"/>
                  <a:pt x="21600" y="9032"/>
                  <a:pt x="20165" y="21600"/>
                </a:cubicBezTo>
              </a:path>
            </a:pathLst>
          </a:custGeom>
          <a:ln w="50800">
            <a:solidFill>
              <a:srgbClr val="FF2600"/>
            </a:solidFill>
            <a:headEnd type="triangle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1828" name="14, 9, 13, 43, 10, 8, 11, 22, 12"/>
          <p:cNvSpPr txBox="1"/>
          <p:nvPr/>
        </p:nvSpPr>
        <p:spPr>
          <a:xfrm>
            <a:off x="158049" y="3451055"/>
            <a:ext cx="23451432" cy="7924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defTabSz="819150">
              <a:lnSpc>
                <a:spcPct val="90000"/>
              </a:lnSpc>
              <a:defRPr sz="5400"/>
            </a:lvl1pPr>
          </a:lstStyle>
          <a:p>
            <a:pPr/>
            <a:r>
              <a:t>14, 9, 13, 43, 10, 8, 11, 22, 12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sp>
        <p:nvSpPr>
          <p:cNvPr id="1832" name="14, 9, 13, 43, 10, 8, 11, 22, 12"/>
          <p:cNvSpPr txBox="1"/>
          <p:nvPr>
            <p:ph type="title" idx="4294967295"/>
          </p:nvPr>
        </p:nvSpPr>
        <p:spPr>
          <a:xfrm>
            <a:off x="158049" y="3451055"/>
            <a:ext cx="23451432" cy="7924022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>
            <a:lvl1pPr marL="574357" algn="ctr" defTabSz="819150">
              <a:lnSpc>
                <a:spcPct val="90000"/>
              </a:lnSpc>
              <a:defRPr sz="5400"/>
            </a:lvl1pPr>
          </a:lstStyle>
          <a:p>
            <a:pPr/>
            <a:r>
              <a:t>14, 9, 13, 43, 10, 8, 11, 22, 12</a:t>
            </a:r>
          </a:p>
        </p:txBody>
      </p:sp>
      <p:graphicFrame>
        <p:nvGraphicFramePr>
          <p:cNvPr id="1833" name="Table"/>
          <p:cNvGraphicFramePr/>
          <p:nvPr/>
        </p:nvGraphicFramePr>
        <p:xfrm>
          <a:off x="10075781" y="5326452"/>
          <a:ext cx="13509062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873" name="Group"/>
          <p:cNvGrpSpPr/>
          <p:nvPr/>
        </p:nvGrpSpPr>
        <p:grpSpPr>
          <a:xfrm>
            <a:off x="1568109" y="3585764"/>
            <a:ext cx="8492983" cy="7097890"/>
            <a:chOff x="0" y="0"/>
            <a:chExt cx="8492981" cy="7097889"/>
          </a:xfrm>
        </p:grpSpPr>
        <p:grpSp>
          <p:nvGrpSpPr>
            <p:cNvPr id="1871" name="Group"/>
            <p:cNvGrpSpPr/>
            <p:nvPr/>
          </p:nvGrpSpPr>
          <p:grpSpPr>
            <a:xfrm>
              <a:off x="0" y="0"/>
              <a:ext cx="8492982" cy="7097889"/>
              <a:chOff x="0" y="-17593"/>
              <a:chExt cx="8492981" cy="7097888"/>
            </a:xfrm>
          </p:grpSpPr>
          <p:sp>
            <p:nvSpPr>
              <p:cNvPr id="1834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35" name="Line"/>
              <p:cNvSpPr/>
              <p:nvPr/>
            </p:nvSpPr>
            <p:spPr>
              <a:xfrm>
                <a:off x="3615241" y="4620171"/>
                <a:ext cx="836875" cy="191470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36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37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38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39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40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41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42" name="22"/>
              <p:cNvSpPr txBox="1"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843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44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45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46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47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48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49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50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51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52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53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54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55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56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57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58" name="43"/>
              <p:cNvSpPr txBox="1"/>
              <p:nvPr/>
            </p:nvSpPr>
            <p:spPr>
              <a:xfrm>
                <a:off x="1658201" y="5565842"/>
                <a:ext cx="1103818" cy="12674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859" name="12"/>
              <p:cNvSpPr txBox="1"/>
              <p:nvPr/>
            </p:nvSpPr>
            <p:spPr>
              <a:xfrm>
                <a:off x="1020987" y="3341832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860" name="9"/>
              <p:cNvSpPr txBox="1"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861" name="8"/>
              <p:cNvSpPr txBox="1"/>
              <p:nvPr/>
            </p:nvSpPr>
            <p:spPr>
              <a:xfrm>
                <a:off x="3103147" y="-17594"/>
                <a:ext cx="2320640" cy="25471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862" name="10"/>
              <p:cNvSpPr txBox="1"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863" name="13"/>
              <p:cNvSpPr txBox="1"/>
              <p:nvPr/>
            </p:nvSpPr>
            <p:spPr>
              <a:xfrm>
                <a:off x="4619052" y="3428732"/>
                <a:ext cx="1425178" cy="15430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  <p:sp>
            <p:nvSpPr>
              <p:cNvPr id="1864" name="11"/>
              <p:cNvSpPr txBox="1"/>
              <p:nvPr/>
            </p:nvSpPr>
            <p:spPr>
              <a:xfrm>
                <a:off x="5734160" y="1795771"/>
                <a:ext cx="1058145" cy="138155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1865" name="Square"/>
              <p:cNvSpPr/>
              <p:nvPr/>
            </p:nvSpPr>
            <p:spPr>
              <a:xfrm>
                <a:off x="4087644" y="6180028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66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67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68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69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70" name="14"/>
              <p:cNvSpPr txBox="1"/>
              <p:nvPr/>
            </p:nvSpPr>
            <p:spPr>
              <a:xfrm>
                <a:off x="7215455" y="3412725"/>
                <a:ext cx="1058145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</p:grpSp>
        <p:sp>
          <p:nvSpPr>
            <p:cNvPr id="1872" name="Square"/>
            <p:cNvSpPr/>
            <p:nvPr/>
          </p:nvSpPr>
          <p:spPr>
            <a:xfrm>
              <a:off x="3118185" y="61841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1874" name="Done!…"/>
          <p:cNvSpPr txBox="1"/>
          <p:nvPr/>
        </p:nvSpPr>
        <p:spPr>
          <a:xfrm>
            <a:off x="10403842" y="7335995"/>
            <a:ext cx="12833890" cy="3631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defTabSz="819150">
              <a:lnSpc>
                <a:spcPct val="90000"/>
              </a:lnSpc>
              <a:defRPr sz="5400"/>
            </a:pPr>
            <a:r>
              <a:t>Done!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We now have a proper min-heap.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Asymptotic complexity — not trivial to determine, but turns out to be O(n).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" name="Heap Operations: heaping: empiric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heaping: empirical</a:t>
            </a:r>
          </a:p>
        </p:txBody>
      </p:sp>
      <p:sp>
        <p:nvSpPr>
          <p:cNvPr id="1877" name="BuildHeap…"/>
          <p:cNvSpPr txBox="1"/>
          <p:nvPr>
            <p:ph type="title" idx="4294967295"/>
          </p:nvPr>
        </p:nvSpPr>
        <p:spPr>
          <a:xfrm>
            <a:off x="713635" y="6358356"/>
            <a:ext cx="6665020" cy="2851272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algn="ctr" defTabSz="819150">
              <a:lnSpc>
                <a:spcPct val="90000"/>
              </a:lnSpc>
              <a:defRPr sz="5400"/>
            </a:pPr>
            <a:r>
              <a:t>BuildHeap</a:t>
            </a:r>
          </a:p>
          <a:p>
            <a:pPr marL="574357" algn="ctr" defTabSz="819150">
              <a:lnSpc>
                <a:spcPct val="90000"/>
              </a:lnSpc>
              <a:defRPr sz="5400"/>
            </a:pPr>
            <a:r>
              <a:t>Empirical Results</a:t>
            </a:r>
          </a:p>
          <a:p>
            <a:pPr marL="574357" algn="ctr" defTabSz="819150">
              <a:lnSpc>
                <a:spcPct val="90000"/>
              </a:lnSpc>
              <a:defRPr sz="5400"/>
            </a:pPr>
            <a:r>
              <a:t>(Java)</a:t>
            </a:r>
          </a:p>
        </p:txBody>
      </p:sp>
      <p:pic>
        <p:nvPicPr>
          <p:cNvPr id="1878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56771" y="3368344"/>
            <a:ext cx="14509888" cy="79063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Heap Operations: heaping: empiric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heaping: empirical</a:t>
            </a:r>
          </a:p>
        </p:txBody>
      </p:sp>
      <p:sp>
        <p:nvSpPr>
          <p:cNvPr id="1881" name="BuildHeap…"/>
          <p:cNvSpPr txBox="1"/>
          <p:nvPr>
            <p:ph type="title" idx="4294967295"/>
          </p:nvPr>
        </p:nvSpPr>
        <p:spPr>
          <a:xfrm>
            <a:off x="690279" y="6288287"/>
            <a:ext cx="6665020" cy="2829300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algn="ctr" defTabSz="819150">
              <a:lnSpc>
                <a:spcPct val="90000"/>
              </a:lnSpc>
              <a:defRPr sz="5400"/>
            </a:pPr>
            <a:r>
              <a:t>BuildHeap</a:t>
            </a:r>
          </a:p>
          <a:p>
            <a:pPr marL="574357" algn="ctr" defTabSz="819150">
              <a:lnSpc>
                <a:spcPct val="90000"/>
              </a:lnSpc>
              <a:defRPr sz="5400"/>
            </a:pPr>
            <a:r>
              <a:t>Empirical Results</a:t>
            </a:r>
          </a:p>
          <a:p>
            <a:pPr marL="574357" algn="ctr" defTabSz="819150">
              <a:lnSpc>
                <a:spcPct val="90000"/>
              </a:lnSpc>
              <a:defRPr sz="5400"/>
            </a:pPr>
            <a:r>
              <a:t>(C++)</a:t>
            </a:r>
          </a:p>
        </p:txBody>
      </p:sp>
      <p:pic>
        <p:nvPicPr>
          <p:cNvPr id="1882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33414" y="3279390"/>
            <a:ext cx="14509889" cy="79063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References and Advanced Read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References and Advanced Reading</a:t>
            </a:r>
          </a:p>
        </p:txBody>
      </p:sp>
      <p:sp>
        <p:nvSpPr>
          <p:cNvPr id="1885" name="References:…"/>
          <p:cNvSpPr txBox="1"/>
          <p:nvPr/>
        </p:nvSpPr>
        <p:spPr>
          <a:xfrm>
            <a:off x="640426" y="3772733"/>
            <a:ext cx="21424603" cy="7846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References: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Priority Queues, Wikipedia: </a:t>
            </a:r>
            <a:r>
              <a:rPr u="sng">
                <a:hlinkClick r:id="rId2" invalidUrl="" action="" tgtFrame="" tooltip="" history="1" highlightClick="0" endSnd="0"/>
              </a:rPr>
              <a:t>http://en.wikipedia.org/wiki/Priority_queue</a:t>
            </a:r>
            <a:r>
              <a:t>   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YouTube on Priority Queues: </a:t>
            </a:r>
            <a:r>
              <a:rPr u="sng">
                <a:hlinkClick r:id="rId3" invalidUrl="" action="" tgtFrame="" tooltip="" history="1" highlightClick="0" endSnd="0"/>
              </a:rPr>
              <a:t>https://www.youtube.com/watch?v=gJc-J7K_P_w</a:t>
            </a:r>
            <a:r>
              <a:t>   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4" invalidUrl="" action="" tgtFrame="" tooltip="" history="1" highlightClick="0" endSnd="0"/>
              </a:rPr>
              <a:t>http://en.wikipedia.org/wiki/Binary_heap</a:t>
            </a:r>
            <a:r>
              <a:t>   (excellent)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5" invalidUrl="" action="" tgtFrame="" tooltip="" history="1" highlightClick="0" endSnd="0"/>
              </a:rPr>
              <a:t>http://www.cs.usfca.edu/~galles/visualization/Heap.html</a:t>
            </a:r>
            <a:r>
              <a:t>   (excellent visualization)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Another explanation online: </a:t>
            </a:r>
            <a:r>
              <a:rPr u="sng">
                <a:hlinkClick r:id="rId6" invalidUrl="" action="" tgtFrame="" tooltip="" history="1" highlightClick="0" endSnd="0"/>
              </a:rPr>
              <a:t>http://www.cs.cmu.edu/~adamchik/15-121/lectures/Binary%20Heaps/heaps.html</a:t>
            </a:r>
            <a:r>
              <a:t>   (excellent)</a:t>
            </a:r>
          </a:p>
          <a:p>
            <a:pPr algn="l">
              <a:defRPr sz="3900"/>
            </a:pPr>
          </a:p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Advanced Reading: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A great online explanation of asymptotic complexity of a heap: </a:t>
            </a:r>
            <a:r>
              <a:rPr u="sng">
                <a:hlinkClick r:id="rId7" invalidUrl="" action="" tgtFrame="" tooltip="" history="1" highlightClick="0" endSnd="0"/>
              </a:rPr>
              <a:t>http://www.cs.umd.edu/~meesh/351/mount/lectures/lect14-heapsort-analysis-part.pdf</a:t>
            </a:r>
            <a:r>
              <a:t> 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YouTube video with more detail and math: </a:t>
            </a:r>
            <a:r>
              <a:rPr u="sng">
                <a:hlinkClick r:id="rId8" invalidUrl="" action="" tgtFrame="" tooltip="" history="1" highlightClick="0" endSnd="0"/>
              </a:rPr>
              <a:t>https://www.youtube.com/watch?v=B7hVxCmfPtM</a:t>
            </a:r>
            <a:r>
              <a:t>   (excellent, mostly max heaps)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" name="Extra Slid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Extra Slides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" name="Extras: HeapSort…"/>
          <p:cNvSpPr txBox="1"/>
          <p:nvPr>
            <p:ph type="title"/>
          </p:nvPr>
        </p:nvSpPr>
        <p:spPr>
          <a:xfrm>
            <a:off x="111336" y="484802"/>
            <a:ext cx="23451432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</a:t>
            </a:r>
          </a:p>
          <a:p>
            <a:pPr>
              <a:defRPr sz="5400"/>
            </a:pPr>
          </a:p>
          <a:p>
            <a:pPr marL="907990" indent="-333632">
              <a:buSzPct val="100000"/>
              <a:defRPr sz="5400"/>
            </a:pPr>
            <a:r>
              <a:t>We can perform a full heap sort in place, in O(n log n) time.</a:t>
            </a:r>
          </a:p>
          <a:p>
            <a:pPr lvl="1" marL="1136590" indent="-333632" defTabSz="819150">
              <a:lnSpc>
                <a:spcPct val="90000"/>
              </a:lnSpc>
              <a:buSzPct val="100000"/>
              <a:defRPr sz="5400">
                <a:solidFill>
                  <a:srgbClr val="5C89A5"/>
                </a:solidFill>
              </a:defRPr>
            </a:pPr>
            <a:r>
              <a:t>First, heapify an array (i.e., call build-heap on an unsorted array)</a:t>
            </a:r>
          </a:p>
          <a:p>
            <a:pPr lvl="1" marL="1136590" indent="-333632" defTabSz="819150">
              <a:lnSpc>
                <a:spcPct val="90000"/>
              </a:lnSpc>
              <a:buSzPct val="100000"/>
              <a:defRPr sz="5400">
                <a:solidFill>
                  <a:srgbClr val="5C89A5"/>
                </a:solidFill>
              </a:defRPr>
            </a:pPr>
            <a:r>
              <a:t>Second, iterate over the array and perform dequeue(), but instead of returning the minimum elements, swap them with the last element (and also decrease heapSize)</a:t>
            </a:r>
          </a:p>
          <a:p>
            <a:pPr lvl="1" marL="1136590" indent="-333632" defTabSz="819150">
              <a:lnSpc>
                <a:spcPct val="90000"/>
              </a:lnSpc>
              <a:buSzPct val="100000"/>
              <a:defRPr sz="5400">
                <a:solidFill>
                  <a:srgbClr val="5C89A5"/>
                </a:solidFill>
              </a:defRPr>
            </a:pPr>
            <a:r>
              <a:t>When the iteration is complete, the array will be sorted from low to high priority.</a:t>
            </a:r>
          </a:p>
        </p:txBody>
      </p:sp>
      <p:sp>
        <p:nvSpPr>
          <p:cNvPr id="18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Extras: HeapSort — Heapify first"/>
          <p:cNvSpPr txBox="1"/>
          <p:nvPr>
            <p:ph type="title"/>
          </p:nvPr>
        </p:nvSpPr>
        <p:spPr>
          <a:xfrm>
            <a:off x="111336" y="484802"/>
            <a:ext cx="23451432" cy="7924022"/>
          </a:xfrm>
          <a:prstGeom prst="rect">
            <a:avLst/>
          </a:prstGeom>
        </p:spPr>
        <p:txBody>
          <a:bodyPr anchor="t"/>
          <a:lstStyle>
            <a:lvl1pPr>
              <a:defRPr sz="5400"/>
            </a:lvl1pPr>
          </a:lstStyle>
          <a:p>
            <a:pPr/>
            <a:r>
              <a:t>Extras: HeapSort — Heapify first</a:t>
            </a:r>
          </a:p>
        </p:txBody>
      </p:sp>
      <p:sp>
        <p:nvSpPr>
          <p:cNvPr id="18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896" name="Table"/>
          <p:cNvGraphicFramePr/>
          <p:nvPr/>
        </p:nvGraphicFramePr>
        <p:xfrm>
          <a:off x="1316501" y="2528790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aphicFrame>
        <p:nvGraphicFramePr>
          <p:cNvPr id="1897" name="Table"/>
          <p:cNvGraphicFramePr/>
          <p:nvPr/>
        </p:nvGraphicFramePr>
        <p:xfrm>
          <a:off x="1316501" y="5751418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sp>
        <p:nvSpPr>
          <p:cNvPr id="1898" name="Unheaped:"/>
          <p:cNvSpPr txBox="1"/>
          <p:nvPr/>
        </p:nvSpPr>
        <p:spPr>
          <a:xfrm>
            <a:off x="762346" y="1425973"/>
            <a:ext cx="4725768" cy="1300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>
                <a:solidFill>
                  <a:srgbClr val="5C89A5"/>
                </a:solidFill>
              </a:defRPr>
            </a:lvl1pPr>
          </a:lstStyle>
          <a:p>
            <a:pPr/>
            <a:r>
              <a:t>Unheaped:</a:t>
            </a:r>
          </a:p>
        </p:txBody>
      </p:sp>
      <p:sp>
        <p:nvSpPr>
          <p:cNvPr id="1899" name="Heaped:"/>
          <p:cNvSpPr txBox="1"/>
          <p:nvPr/>
        </p:nvSpPr>
        <p:spPr>
          <a:xfrm>
            <a:off x="762346" y="4815460"/>
            <a:ext cx="4725768" cy="1300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>
                <a:solidFill>
                  <a:srgbClr val="5C89A5"/>
                </a:solidFill>
              </a:defRPr>
            </a:lvl1pPr>
          </a:lstStyle>
          <a:p>
            <a:pPr/>
            <a:r>
              <a:t>Heaped:</a:t>
            </a:r>
          </a:p>
        </p:txBody>
      </p:sp>
      <p:grpSp>
        <p:nvGrpSpPr>
          <p:cNvPr id="1929" name="Group"/>
          <p:cNvGrpSpPr/>
          <p:nvPr/>
        </p:nvGrpSpPr>
        <p:grpSpPr>
          <a:xfrm>
            <a:off x="14565696" y="420788"/>
            <a:ext cx="5030802" cy="3798351"/>
            <a:chOff x="0" y="0"/>
            <a:chExt cx="5030800" cy="3798349"/>
          </a:xfrm>
        </p:grpSpPr>
        <p:sp>
          <p:nvSpPr>
            <p:cNvPr id="1900" name="Line"/>
            <p:cNvSpPr/>
            <p:nvPr/>
          </p:nvSpPr>
          <p:spPr>
            <a:xfrm flipV="1">
              <a:off x="2027047" y="2441323"/>
              <a:ext cx="457272" cy="96506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1" name="Line"/>
            <p:cNvSpPr/>
            <p:nvPr/>
          </p:nvSpPr>
          <p:spPr>
            <a:xfrm flipV="1">
              <a:off x="351843" y="2428566"/>
              <a:ext cx="564706" cy="98890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2" name="Circle"/>
            <p:cNvSpPr/>
            <p:nvPr/>
          </p:nvSpPr>
          <p:spPr>
            <a:xfrm>
              <a:off x="0" y="3106216"/>
              <a:ext cx="692133" cy="692134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03" name="2"/>
            <p:cNvSpPr txBox="1"/>
            <p:nvPr/>
          </p:nvSpPr>
          <p:spPr>
            <a:xfrm>
              <a:off x="62236" y="2890409"/>
              <a:ext cx="567661" cy="82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04" name="Line"/>
            <p:cNvSpPr/>
            <p:nvPr/>
          </p:nvSpPr>
          <p:spPr>
            <a:xfrm flipH="1" flipV="1">
              <a:off x="1723922" y="1310603"/>
              <a:ext cx="812205" cy="10120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5" name="Line"/>
            <p:cNvSpPr/>
            <p:nvPr/>
          </p:nvSpPr>
          <p:spPr>
            <a:xfrm>
              <a:off x="904297" y="2404087"/>
              <a:ext cx="285474" cy="10192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6" name="Line"/>
            <p:cNvSpPr/>
            <p:nvPr/>
          </p:nvSpPr>
          <p:spPr>
            <a:xfrm flipH="1">
              <a:off x="868339" y="1421518"/>
              <a:ext cx="893146" cy="108536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7" name="Circle"/>
            <p:cNvSpPr/>
            <p:nvPr/>
          </p:nvSpPr>
          <p:spPr>
            <a:xfrm>
              <a:off x="605776" y="2013682"/>
              <a:ext cx="692134" cy="692134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08" name="Circle"/>
            <p:cNvSpPr/>
            <p:nvPr/>
          </p:nvSpPr>
          <p:spPr>
            <a:xfrm>
              <a:off x="878501" y="3090114"/>
              <a:ext cx="692134" cy="692134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09" name="Line"/>
            <p:cNvSpPr/>
            <p:nvPr/>
          </p:nvSpPr>
          <p:spPr>
            <a:xfrm flipV="1">
              <a:off x="3316912" y="1613803"/>
              <a:ext cx="540866" cy="941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0" name="Line"/>
            <p:cNvSpPr/>
            <p:nvPr/>
          </p:nvSpPr>
          <p:spPr>
            <a:xfrm flipH="1" flipV="1">
              <a:off x="3846084" y="1475525"/>
              <a:ext cx="873051" cy="10710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1" name="Line"/>
            <p:cNvSpPr/>
            <p:nvPr/>
          </p:nvSpPr>
          <p:spPr>
            <a:xfrm flipH="1" flipV="1">
              <a:off x="2758756" y="760775"/>
              <a:ext cx="1004795" cy="5852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2" name="Line"/>
            <p:cNvSpPr/>
            <p:nvPr/>
          </p:nvSpPr>
          <p:spPr>
            <a:xfrm flipH="1">
              <a:off x="1767933" y="791732"/>
              <a:ext cx="977899" cy="55775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3" name="Circle"/>
            <p:cNvSpPr/>
            <p:nvPr/>
          </p:nvSpPr>
          <p:spPr>
            <a:xfrm>
              <a:off x="2423731" y="442605"/>
              <a:ext cx="692134" cy="692133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14" name="Circle"/>
            <p:cNvSpPr/>
            <p:nvPr/>
          </p:nvSpPr>
          <p:spPr>
            <a:xfrm>
              <a:off x="2097098" y="2063245"/>
              <a:ext cx="692134" cy="692134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15" name="Circle"/>
            <p:cNvSpPr/>
            <p:nvPr/>
          </p:nvSpPr>
          <p:spPr>
            <a:xfrm>
              <a:off x="3505557" y="1142963"/>
              <a:ext cx="692134" cy="692134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16" name="Circle"/>
            <p:cNvSpPr/>
            <p:nvPr/>
          </p:nvSpPr>
          <p:spPr>
            <a:xfrm>
              <a:off x="1474253" y="1028766"/>
              <a:ext cx="692134" cy="692133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17" name="Circle"/>
            <p:cNvSpPr/>
            <p:nvPr/>
          </p:nvSpPr>
          <p:spPr>
            <a:xfrm>
              <a:off x="4294214" y="2088142"/>
              <a:ext cx="692133" cy="692133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18" name="Circle"/>
            <p:cNvSpPr/>
            <p:nvPr/>
          </p:nvSpPr>
          <p:spPr>
            <a:xfrm>
              <a:off x="3031719" y="2088142"/>
              <a:ext cx="692133" cy="692133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19" name="8"/>
            <p:cNvSpPr txBox="1"/>
            <p:nvPr/>
          </p:nvSpPr>
          <p:spPr>
            <a:xfrm>
              <a:off x="657277" y="1831678"/>
              <a:ext cx="592164" cy="8828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1920" name="22"/>
            <p:cNvSpPr txBox="1"/>
            <p:nvPr/>
          </p:nvSpPr>
          <p:spPr>
            <a:xfrm>
              <a:off x="929199" y="2898409"/>
              <a:ext cx="567661" cy="7969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921" name="9"/>
            <p:cNvSpPr txBox="1"/>
            <p:nvPr/>
          </p:nvSpPr>
          <p:spPr>
            <a:xfrm>
              <a:off x="2170215" y="0"/>
              <a:ext cx="1199165" cy="136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1922" name="12"/>
            <p:cNvSpPr txBox="1"/>
            <p:nvPr/>
          </p:nvSpPr>
          <p:spPr>
            <a:xfrm>
              <a:off x="2162527" y="1882478"/>
              <a:ext cx="567661" cy="7925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923" name="11"/>
            <p:cNvSpPr txBox="1"/>
            <p:nvPr/>
          </p:nvSpPr>
          <p:spPr>
            <a:xfrm>
              <a:off x="3349056" y="924511"/>
              <a:ext cx="994290" cy="8889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924" name="5"/>
            <p:cNvSpPr txBox="1"/>
            <p:nvPr/>
          </p:nvSpPr>
          <p:spPr>
            <a:xfrm>
              <a:off x="1514196" y="853220"/>
              <a:ext cx="608063" cy="8569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925" name="14"/>
            <p:cNvSpPr txBox="1"/>
            <p:nvPr/>
          </p:nvSpPr>
          <p:spPr>
            <a:xfrm>
              <a:off x="4266239" y="1919254"/>
              <a:ext cx="764562" cy="82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1926" name="10"/>
            <p:cNvSpPr txBox="1"/>
            <p:nvPr/>
          </p:nvSpPr>
          <p:spPr>
            <a:xfrm>
              <a:off x="3093955" y="1929414"/>
              <a:ext cx="567661" cy="7411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927" name="Circle"/>
            <p:cNvSpPr/>
            <p:nvPr/>
          </p:nvSpPr>
          <p:spPr>
            <a:xfrm>
              <a:off x="1675203" y="3095134"/>
              <a:ext cx="692133" cy="692134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28" name="43"/>
            <p:cNvSpPr txBox="1"/>
            <p:nvPr/>
          </p:nvSpPr>
          <p:spPr>
            <a:xfrm>
              <a:off x="1737439" y="2879327"/>
              <a:ext cx="567661" cy="827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</p:grpSp>
      <p:sp>
        <p:nvSpPr>
          <p:cNvPr id="1930" name="Line"/>
          <p:cNvSpPr/>
          <p:nvPr/>
        </p:nvSpPr>
        <p:spPr>
          <a:xfrm flipV="1">
            <a:off x="16557163" y="6545767"/>
            <a:ext cx="490588" cy="103537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1" name="Line"/>
          <p:cNvSpPr/>
          <p:nvPr/>
        </p:nvSpPr>
        <p:spPr>
          <a:xfrm flipV="1">
            <a:off x="14759908" y="6532080"/>
            <a:ext cx="605849" cy="106095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2" name="Circle"/>
          <p:cNvSpPr/>
          <p:nvPr/>
        </p:nvSpPr>
        <p:spPr>
          <a:xfrm>
            <a:off x="14382429" y="7259104"/>
            <a:ext cx="742561" cy="742561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3" name="Line"/>
          <p:cNvSpPr/>
          <p:nvPr/>
        </p:nvSpPr>
        <p:spPr>
          <a:xfrm flipH="1" flipV="1">
            <a:off x="16231955" y="5332665"/>
            <a:ext cx="871380" cy="108577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4" name="Line"/>
          <p:cNvSpPr/>
          <p:nvPr/>
        </p:nvSpPr>
        <p:spPr>
          <a:xfrm>
            <a:off x="15352611" y="6505818"/>
            <a:ext cx="306273" cy="1093531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5" name="Line"/>
          <p:cNvSpPr/>
          <p:nvPr/>
        </p:nvSpPr>
        <p:spPr>
          <a:xfrm flipH="1">
            <a:off x="15314033" y="5451661"/>
            <a:ext cx="958219" cy="1164441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6" name="Circle"/>
          <p:cNvSpPr/>
          <p:nvPr/>
        </p:nvSpPr>
        <p:spPr>
          <a:xfrm>
            <a:off x="15032341" y="6086969"/>
            <a:ext cx="742561" cy="742561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7" name="Circle"/>
          <p:cNvSpPr/>
          <p:nvPr/>
        </p:nvSpPr>
        <p:spPr>
          <a:xfrm>
            <a:off x="15324937" y="7241828"/>
            <a:ext cx="742561" cy="742561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8" name="Line"/>
          <p:cNvSpPr/>
          <p:nvPr/>
        </p:nvSpPr>
        <p:spPr>
          <a:xfrm flipV="1">
            <a:off x="17941004" y="5657956"/>
            <a:ext cx="580273" cy="1009668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9" name="Line"/>
          <p:cNvSpPr/>
          <p:nvPr/>
        </p:nvSpPr>
        <p:spPr>
          <a:xfrm flipH="1" flipV="1">
            <a:off x="18508732" y="5509603"/>
            <a:ext cx="936661" cy="114910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40" name="Line"/>
          <p:cNvSpPr/>
          <p:nvPr/>
        </p:nvSpPr>
        <p:spPr>
          <a:xfrm flipH="1" flipV="1">
            <a:off x="17342185" y="4742778"/>
            <a:ext cx="1078003" cy="627921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41" name="Line"/>
          <p:cNvSpPr/>
          <p:nvPr/>
        </p:nvSpPr>
        <p:spPr>
          <a:xfrm flipH="1">
            <a:off x="16279172" y="4775990"/>
            <a:ext cx="1049147" cy="59839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42" name="Circle"/>
          <p:cNvSpPr/>
          <p:nvPr/>
        </p:nvSpPr>
        <p:spPr>
          <a:xfrm>
            <a:off x="16982750" y="4401425"/>
            <a:ext cx="742562" cy="742562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3" name="Circle"/>
          <p:cNvSpPr/>
          <p:nvPr/>
        </p:nvSpPr>
        <p:spPr>
          <a:xfrm>
            <a:off x="16632319" y="6140143"/>
            <a:ext cx="742562" cy="742562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4" name="Circle"/>
          <p:cNvSpPr/>
          <p:nvPr/>
        </p:nvSpPr>
        <p:spPr>
          <a:xfrm>
            <a:off x="18143396" y="5152811"/>
            <a:ext cx="742561" cy="742562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5" name="Circle"/>
          <p:cNvSpPr/>
          <p:nvPr/>
        </p:nvSpPr>
        <p:spPr>
          <a:xfrm>
            <a:off x="15964093" y="5030293"/>
            <a:ext cx="742562" cy="742562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6" name="Circle"/>
          <p:cNvSpPr/>
          <p:nvPr/>
        </p:nvSpPr>
        <p:spPr>
          <a:xfrm>
            <a:off x="18989513" y="6166854"/>
            <a:ext cx="742562" cy="742561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7" name="Circle"/>
          <p:cNvSpPr/>
          <p:nvPr/>
        </p:nvSpPr>
        <p:spPr>
          <a:xfrm>
            <a:off x="17635035" y="6166854"/>
            <a:ext cx="742561" cy="742561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8" name="Circle"/>
          <p:cNvSpPr/>
          <p:nvPr/>
        </p:nvSpPr>
        <p:spPr>
          <a:xfrm>
            <a:off x="16179685" y="7247214"/>
            <a:ext cx="742561" cy="742561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grpSp>
        <p:nvGrpSpPr>
          <p:cNvPr id="1959" name="Group"/>
          <p:cNvGrpSpPr/>
          <p:nvPr/>
        </p:nvGrpSpPr>
        <p:grpSpPr>
          <a:xfrm>
            <a:off x="14449200" y="3926573"/>
            <a:ext cx="5330566" cy="3989082"/>
            <a:chOff x="0" y="0"/>
            <a:chExt cx="5330565" cy="3989080"/>
          </a:xfrm>
        </p:grpSpPr>
        <p:sp>
          <p:nvSpPr>
            <p:cNvPr id="1949" name="9"/>
            <p:cNvSpPr txBox="1"/>
            <p:nvPr/>
          </p:nvSpPr>
          <p:spPr>
            <a:xfrm>
              <a:off x="0" y="3101000"/>
              <a:ext cx="609019" cy="888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1950" name="8"/>
            <p:cNvSpPr txBox="1"/>
            <p:nvPr/>
          </p:nvSpPr>
          <p:spPr>
            <a:xfrm>
              <a:off x="638395" y="1965131"/>
              <a:ext cx="635307" cy="9471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1951" name="22"/>
            <p:cNvSpPr txBox="1"/>
            <p:nvPr/>
          </p:nvSpPr>
          <p:spPr>
            <a:xfrm>
              <a:off x="930128" y="3109583"/>
              <a:ext cx="609019" cy="854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952" name="2"/>
            <p:cNvSpPr txBox="1"/>
            <p:nvPr/>
          </p:nvSpPr>
          <p:spPr>
            <a:xfrm>
              <a:off x="2261563" y="0"/>
              <a:ext cx="1286534" cy="14687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53" name="12"/>
            <p:cNvSpPr txBox="1"/>
            <p:nvPr/>
          </p:nvSpPr>
          <p:spPr>
            <a:xfrm>
              <a:off x="2253315" y="2019633"/>
              <a:ext cx="609019" cy="8502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954" name="10"/>
            <p:cNvSpPr txBox="1"/>
            <p:nvPr/>
          </p:nvSpPr>
          <p:spPr>
            <a:xfrm>
              <a:off x="3526292" y="991870"/>
              <a:ext cx="1066732" cy="9537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955" name="5"/>
            <p:cNvSpPr txBox="1"/>
            <p:nvPr/>
          </p:nvSpPr>
          <p:spPr>
            <a:xfrm>
              <a:off x="1557747" y="915384"/>
              <a:ext cx="652366" cy="9194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956" name="14"/>
            <p:cNvSpPr txBox="1"/>
            <p:nvPr/>
          </p:nvSpPr>
          <p:spPr>
            <a:xfrm>
              <a:off x="4510299" y="2059088"/>
              <a:ext cx="820267" cy="8880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1957" name="11"/>
            <p:cNvSpPr txBox="1"/>
            <p:nvPr/>
          </p:nvSpPr>
          <p:spPr>
            <a:xfrm>
              <a:off x="3252605" y="2069988"/>
              <a:ext cx="609019" cy="7951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958" name="43"/>
            <p:cNvSpPr txBox="1"/>
            <p:nvPr/>
          </p:nvSpPr>
          <p:spPr>
            <a:xfrm>
              <a:off x="1797255" y="3089109"/>
              <a:ext cx="609020" cy="8880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3" name="Extras: HeapSort — Iterate and call dequeue(), swapping the root with the last element, then down-heaping.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19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965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1996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1966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7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8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69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0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1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2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73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74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5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6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7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8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79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80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81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82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83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84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1995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1985" name="9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986" name="8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987" name="22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988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1989" name="12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990" name="10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991" name="5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1992" name="14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993" name="11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1994" name="43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</p:grpSp>
      </p:grpSp>
      <p:grpSp>
        <p:nvGrpSpPr>
          <p:cNvPr id="1999" name="Group"/>
          <p:cNvGrpSpPr/>
          <p:nvPr/>
        </p:nvGrpSpPr>
        <p:grpSpPr>
          <a:xfrm>
            <a:off x="10735174" y="2395529"/>
            <a:ext cx="2119254" cy="1816069"/>
            <a:chOff x="0" y="0"/>
            <a:chExt cx="2119253" cy="1816067"/>
          </a:xfrm>
        </p:grpSpPr>
        <p:sp>
          <p:nvSpPr>
            <p:cNvPr id="1997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8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003" name="Connection Line"/>
          <p:cNvSpPr/>
          <p:nvPr/>
        </p:nvSpPr>
        <p:spPr>
          <a:xfrm>
            <a:off x="17166702" y="1996045"/>
            <a:ext cx="1139971" cy="684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568" fill="norm" stroke="1" extrusionOk="0">
                <a:moveTo>
                  <a:pt x="0" y="19568"/>
                </a:moveTo>
                <a:cubicBezTo>
                  <a:pt x="2894" y="4301"/>
                  <a:pt x="10094" y="-2032"/>
                  <a:pt x="21600" y="568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2004" name="Connection Line"/>
          <p:cNvSpPr/>
          <p:nvPr/>
        </p:nvSpPr>
        <p:spPr>
          <a:xfrm>
            <a:off x="15617488" y="2952265"/>
            <a:ext cx="1184109" cy="1270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1387" y="10833"/>
                  <a:pt x="8587" y="3633"/>
                  <a:pt x="21600" y="0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2005" name="Connection Line"/>
          <p:cNvSpPr/>
          <p:nvPr/>
        </p:nvSpPr>
        <p:spPr>
          <a:xfrm>
            <a:off x="14567603" y="4692664"/>
            <a:ext cx="833699" cy="1384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55" h="21600" fill="norm" stroke="1" extrusionOk="0">
                <a:moveTo>
                  <a:pt x="400" y="21600"/>
                </a:moveTo>
                <a:cubicBezTo>
                  <a:pt x="-1745" y="12258"/>
                  <a:pt x="4740" y="5058"/>
                  <a:pt x="19855" y="0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9" name="Extras: HeapSort — Iterate and call dequeue(), swapping the root with the last element, then down-heaping.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0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011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042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012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3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4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15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6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7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8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19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20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1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2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3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4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25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26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27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28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29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30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041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031" name="43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032" name="9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033" name="22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034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035" name="12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036" name="10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037" name="8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038" name="14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039" name="11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040" name="5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</p:grpSp>
      </p:grpSp>
      <p:grpSp>
        <p:nvGrpSpPr>
          <p:cNvPr id="2045" name="Group"/>
          <p:cNvGrpSpPr/>
          <p:nvPr/>
        </p:nvGrpSpPr>
        <p:grpSpPr>
          <a:xfrm>
            <a:off x="10735174" y="2395529"/>
            <a:ext cx="2119254" cy="1816069"/>
            <a:chOff x="0" y="0"/>
            <a:chExt cx="2119253" cy="1816067"/>
          </a:xfrm>
        </p:grpSpPr>
        <p:sp>
          <p:nvSpPr>
            <p:cNvPr id="2043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4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Extras: HeapSort — Iterate and call dequeue(), swapping the root with the last element, then down-heaping.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0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051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082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052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3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4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55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6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7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8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59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60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1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2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3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4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65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66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67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68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69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70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081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071" name="43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072" name="9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073" name="5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074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075" name="12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076" name="10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077" name="8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078" name="14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079" name="11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080" name="22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</p:grpSp>
      <p:grpSp>
        <p:nvGrpSpPr>
          <p:cNvPr id="2085" name="Group"/>
          <p:cNvGrpSpPr/>
          <p:nvPr/>
        </p:nvGrpSpPr>
        <p:grpSpPr>
          <a:xfrm>
            <a:off x="9652975" y="2395529"/>
            <a:ext cx="2119254" cy="1816069"/>
            <a:chOff x="0" y="0"/>
            <a:chExt cx="2119253" cy="1816067"/>
          </a:xfrm>
        </p:grpSpPr>
        <p:sp>
          <p:nvSpPr>
            <p:cNvPr id="2083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4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088" name="Connection Line"/>
          <p:cNvSpPr/>
          <p:nvPr/>
        </p:nvSpPr>
        <p:spPr>
          <a:xfrm>
            <a:off x="17166702" y="1996045"/>
            <a:ext cx="1139971" cy="684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568" fill="norm" stroke="1" extrusionOk="0">
                <a:moveTo>
                  <a:pt x="0" y="19568"/>
                </a:moveTo>
                <a:cubicBezTo>
                  <a:pt x="2894" y="4301"/>
                  <a:pt x="10094" y="-2032"/>
                  <a:pt x="21600" y="568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2089" name="Connection Line"/>
          <p:cNvSpPr/>
          <p:nvPr/>
        </p:nvSpPr>
        <p:spPr>
          <a:xfrm>
            <a:off x="15617488" y="2952265"/>
            <a:ext cx="1184109" cy="1270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1387" y="10833"/>
                  <a:pt x="8587" y="3633"/>
                  <a:pt x="21600" y="0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Extras: HeapSort — Iterate and call dequeue(), swapping the root with the last element, then down-heaping.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0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095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126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096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7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8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99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0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1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2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03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04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5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6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7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8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09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10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11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12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13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14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125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115" name="43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116" name="22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117" name="5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118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119" name="12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120" name="10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121" name="9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122" name="14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123" name="11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124" name="8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</p:grpSp>
      </p:grpSp>
      <p:grpSp>
        <p:nvGrpSpPr>
          <p:cNvPr id="2129" name="Group"/>
          <p:cNvGrpSpPr/>
          <p:nvPr/>
        </p:nvGrpSpPr>
        <p:grpSpPr>
          <a:xfrm>
            <a:off x="9652975" y="2395529"/>
            <a:ext cx="2119254" cy="1816069"/>
            <a:chOff x="0" y="0"/>
            <a:chExt cx="2119253" cy="1816067"/>
          </a:xfrm>
        </p:grpSpPr>
        <p:sp>
          <p:nvSpPr>
            <p:cNvPr id="2127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8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3" name="Extras: HeapSort — Iterate and call dequeue(), swapping the root with the last element, then down-heaping.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1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135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166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136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7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8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39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0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1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2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43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44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5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6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7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8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49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50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51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52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53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54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165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155" name="8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156" name="22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157" name="5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158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159" name="12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160" name="10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161" name="9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162" name="14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163" name="11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164" name="43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</p:grpSp>
      </p:grpSp>
      <p:grpSp>
        <p:nvGrpSpPr>
          <p:cNvPr id="2169" name="Group"/>
          <p:cNvGrpSpPr/>
          <p:nvPr/>
        </p:nvGrpSpPr>
        <p:grpSpPr>
          <a:xfrm>
            <a:off x="8616828" y="2395529"/>
            <a:ext cx="2119254" cy="1816069"/>
            <a:chOff x="0" y="0"/>
            <a:chExt cx="2119253" cy="1816067"/>
          </a:xfrm>
        </p:grpSpPr>
        <p:sp>
          <p:nvSpPr>
            <p:cNvPr id="2167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8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172" name="Connection Line"/>
          <p:cNvSpPr/>
          <p:nvPr/>
        </p:nvSpPr>
        <p:spPr>
          <a:xfrm>
            <a:off x="17166702" y="1996045"/>
            <a:ext cx="1139971" cy="684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568" fill="norm" stroke="1" extrusionOk="0">
                <a:moveTo>
                  <a:pt x="0" y="19568"/>
                </a:moveTo>
                <a:cubicBezTo>
                  <a:pt x="2894" y="4301"/>
                  <a:pt x="10094" y="-2032"/>
                  <a:pt x="21600" y="568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2173" name="Connection Line"/>
          <p:cNvSpPr/>
          <p:nvPr/>
        </p:nvSpPr>
        <p:spPr>
          <a:xfrm>
            <a:off x="17952871" y="3228570"/>
            <a:ext cx="1055051" cy="1406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01" h="21600" fill="norm" stroke="1" extrusionOk="0">
                <a:moveTo>
                  <a:pt x="16399" y="21600"/>
                </a:moveTo>
                <a:cubicBezTo>
                  <a:pt x="21600" y="10486"/>
                  <a:pt x="16134" y="3286"/>
                  <a:pt x="0" y="0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Extras: HeapSort — Iterate and call dequeue(), swapping the root with the last element, then down-heaping.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1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179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210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180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1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2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83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4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5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6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87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88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9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0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1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2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93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94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95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96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97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98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209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199" name="8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200" name="22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201" name="5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202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203" name="43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204" name="10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205" name="12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206" name="14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207" name="11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208" name="9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</p:grpSp>
      </p:grpSp>
      <p:grpSp>
        <p:nvGrpSpPr>
          <p:cNvPr id="2213" name="Group"/>
          <p:cNvGrpSpPr/>
          <p:nvPr/>
        </p:nvGrpSpPr>
        <p:grpSpPr>
          <a:xfrm>
            <a:off x="8616828" y="2395529"/>
            <a:ext cx="2119254" cy="1816069"/>
            <a:chOff x="0" y="0"/>
            <a:chExt cx="2119253" cy="1816067"/>
          </a:xfrm>
        </p:grpSpPr>
        <p:sp>
          <p:nvSpPr>
            <p:cNvPr id="2211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2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7" name="Extras: HeapSort — Iterate and call dequeue(), swapping the root with the last element, then down-heaping.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2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219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8EFA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250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220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1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2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23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4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5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6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27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28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9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0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1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2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33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34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35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36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37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38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249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239" name="8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240" name="22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241" name="5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242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243" name="43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244" name="10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245" name="12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246" name="9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247" name="11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248" name="14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</p:grpSp>
      </p:grpSp>
      <p:grpSp>
        <p:nvGrpSpPr>
          <p:cNvPr id="2253" name="Group"/>
          <p:cNvGrpSpPr/>
          <p:nvPr/>
        </p:nvGrpSpPr>
        <p:grpSpPr>
          <a:xfrm>
            <a:off x="7488578" y="2395529"/>
            <a:ext cx="2119254" cy="1816069"/>
            <a:chOff x="0" y="0"/>
            <a:chExt cx="2119253" cy="1816067"/>
          </a:xfrm>
        </p:grpSpPr>
        <p:sp>
          <p:nvSpPr>
            <p:cNvPr id="2251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2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256" name="Connection Line"/>
          <p:cNvSpPr/>
          <p:nvPr/>
        </p:nvSpPr>
        <p:spPr>
          <a:xfrm>
            <a:off x="19308074" y="1854877"/>
            <a:ext cx="1549573" cy="1027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9" fill="norm" stroke="1" extrusionOk="0">
                <a:moveTo>
                  <a:pt x="0" y="3"/>
                </a:moveTo>
                <a:cubicBezTo>
                  <a:pt x="9303" y="-181"/>
                  <a:pt x="16503" y="6958"/>
                  <a:pt x="21600" y="21419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2257" name="Connection Line"/>
          <p:cNvSpPr/>
          <p:nvPr/>
        </p:nvSpPr>
        <p:spPr>
          <a:xfrm>
            <a:off x="19495690" y="3263917"/>
            <a:ext cx="797832" cy="1351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947" h="21600" fill="norm" stroke="1" extrusionOk="0">
                <a:moveTo>
                  <a:pt x="17947" y="0"/>
                </a:moveTo>
                <a:cubicBezTo>
                  <a:pt x="1483" y="1995"/>
                  <a:pt x="-3653" y="9195"/>
                  <a:pt x="2538" y="21600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1" name="Extras: HeapSort — Iterate and call dequeue(), swapping the root with the last element, then down-heaping.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2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263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294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264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5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6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67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8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9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0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71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72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3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4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5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6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77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78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79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80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81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82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293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283" name="8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284" name="22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285" name="5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286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287" name="43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288" name="11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289" name="12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290" name="9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291" name="14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292" name="10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</p:grpSp>
      </p:grpSp>
      <p:grpSp>
        <p:nvGrpSpPr>
          <p:cNvPr id="2297" name="Group"/>
          <p:cNvGrpSpPr/>
          <p:nvPr/>
        </p:nvGrpSpPr>
        <p:grpSpPr>
          <a:xfrm>
            <a:off x="6452431" y="2372504"/>
            <a:ext cx="2119254" cy="1816068"/>
            <a:chOff x="0" y="0"/>
            <a:chExt cx="2119253" cy="1816067"/>
          </a:xfrm>
        </p:grpSpPr>
        <p:sp>
          <p:nvSpPr>
            <p:cNvPr id="2295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6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1" name="Extras: HeapSort — Iterate and call dequeue(), swapping the root with the last element, then down-heaping.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3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303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334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304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5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6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07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8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9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0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11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12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3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4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5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6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17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18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19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20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21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22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333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323" name="8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324" name="22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325" name="5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326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327" name="10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328" name="11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329" name="12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330" name="9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331" name="14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332" name="43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</p:grpSp>
      </p:grpSp>
      <p:grpSp>
        <p:nvGrpSpPr>
          <p:cNvPr id="2337" name="Group"/>
          <p:cNvGrpSpPr/>
          <p:nvPr/>
        </p:nvGrpSpPr>
        <p:grpSpPr>
          <a:xfrm>
            <a:off x="5393259" y="2372504"/>
            <a:ext cx="2119254" cy="1816068"/>
            <a:chOff x="0" y="0"/>
            <a:chExt cx="2119253" cy="1816067"/>
          </a:xfrm>
        </p:grpSpPr>
        <p:sp>
          <p:nvSpPr>
            <p:cNvPr id="2335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6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339" name="Connection Line"/>
          <p:cNvSpPr/>
          <p:nvPr/>
        </p:nvSpPr>
        <p:spPr>
          <a:xfrm>
            <a:off x="19308074" y="1854877"/>
            <a:ext cx="1549573" cy="1027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9" fill="norm" stroke="1" extrusionOk="0">
                <a:moveTo>
                  <a:pt x="0" y="3"/>
                </a:moveTo>
                <a:cubicBezTo>
                  <a:pt x="9303" y="-181"/>
                  <a:pt x="16503" y="6958"/>
                  <a:pt x="21600" y="21419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3" name="Extras: HeapSort — Iterate and call dequeue(), swapping the root with the last element, then down-heaping.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3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345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376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346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7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8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49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0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1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2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53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54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5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6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7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8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59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60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61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62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63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64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375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365" name="8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366" name="22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367" name="5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368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369" name="10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370" name="43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371" name="12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372" name="9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373" name="14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374" name="11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</p:grpSp>
      </p:grpSp>
      <p:grpSp>
        <p:nvGrpSpPr>
          <p:cNvPr id="2379" name="Group"/>
          <p:cNvGrpSpPr/>
          <p:nvPr/>
        </p:nvGrpSpPr>
        <p:grpSpPr>
          <a:xfrm>
            <a:off x="5393259" y="2372504"/>
            <a:ext cx="2119254" cy="1816068"/>
            <a:chOff x="0" y="0"/>
            <a:chExt cx="2119253" cy="1816067"/>
          </a:xfrm>
        </p:grpSpPr>
        <p:sp>
          <p:nvSpPr>
            <p:cNvPr id="2377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8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3" name="Extras: HeapSort — Iterate and call dequeue(), swapping the root with the last element, then down-heaping.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3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385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416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386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7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8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89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0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1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2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93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94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5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6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7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8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99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00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01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02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03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04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415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405" name="8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406" name="11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407" name="5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408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409" name="10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410" name="43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411" name="12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412" name="9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413" name="14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414" name="22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</p:grpSp>
      <p:grpSp>
        <p:nvGrpSpPr>
          <p:cNvPr id="2419" name="Group"/>
          <p:cNvGrpSpPr/>
          <p:nvPr/>
        </p:nvGrpSpPr>
        <p:grpSpPr>
          <a:xfrm>
            <a:off x="4311060" y="2372504"/>
            <a:ext cx="2119254" cy="1816068"/>
            <a:chOff x="0" y="0"/>
            <a:chExt cx="2119253" cy="1816067"/>
          </a:xfrm>
        </p:grpSpPr>
        <p:sp>
          <p:nvSpPr>
            <p:cNvPr id="2417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8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421" name="Connection Line"/>
          <p:cNvSpPr/>
          <p:nvPr/>
        </p:nvSpPr>
        <p:spPr>
          <a:xfrm>
            <a:off x="17166702" y="1996045"/>
            <a:ext cx="1139971" cy="684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568" fill="norm" stroke="1" extrusionOk="0">
                <a:moveTo>
                  <a:pt x="0" y="19568"/>
                </a:moveTo>
                <a:cubicBezTo>
                  <a:pt x="2894" y="4301"/>
                  <a:pt x="10094" y="-2032"/>
                  <a:pt x="21600" y="568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5" name="Extras: HeapSort — Iterate and call dequeue(), swapping the root with the last element, then down-heaping.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42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427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458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428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9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0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31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2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3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4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35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36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7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8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9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0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41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42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43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44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45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46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457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447" name="8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448" name="11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449" name="5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450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451" name="10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452" name="43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453" name="22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454" name="9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455" name="14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456" name="12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</p:grpSp>
      </p:grpSp>
      <p:grpSp>
        <p:nvGrpSpPr>
          <p:cNvPr id="2461" name="Group"/>
          <p:cNvGrpSpPr/>
          <p:nvPr/>
        </p:nvGrpSpPr>
        <p:grpSpPr>
          <a:xfrm>
            <a:off x="4311060" y="2372504"/>
            <a:ext cx="2119254" cy="1816068"/>
            <a:chOff x="0" y="0"/>
            <a:chExt cx="2119253" cy="1816067"/>
          </a:xfrm>
        </p:grpSpPr>
        <p:sp>
          <p:nvSpPr>
            <p:cNvPr id="2459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0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Extras: HeapSort — Iterate and call dequeue(), swapping the root with the last element, then down-heaping.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46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467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498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468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9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0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71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2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3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4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75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76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7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8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9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0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81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82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83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84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85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86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497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487" name="8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488" name="11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489" name="5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490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491" name="10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492" name="12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493" name="22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494" name="9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495" name="14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496" name="43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</p:grpSp>
      </p:grpSp>
      <p:grpSp>
        <p:nvGrpSpPr>
          <p:cNvPr id="2501" name="Group"/>
          <p:cNvGrpSpPr/>
          <p:nvPr/>
        </p:nvGrpSpPr>
        <p:grpSpPr>
          <a:xfrm>
            <a:off x="3320964" y="2349479"/>
            <a:ext cx="2119254" cy="1816068"/>
            <a:chOff x="0" y="0"/>
            <a:chExt cx="2119253" cy="1816067"/>
          </a:xfrm>
        </p:grpSpPr>
        <p:sp>
          <p:nvSpPr>
            <p:cNvPr id="2499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0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503" name="Connection Line"/>
          <p:cNvSpPr/>
          <p:nvPr/>
        </p:nvSpPr>
        <p:spPr>
          <a:xfrm>
            <a:off x="17166702" y="1996045"/>
            <a:ext cx="1139971" cy="684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568" fill="norm" stroke="1" extrusionOk="0">
                <a:moveTo>
                  <a:pt x="0" y="19568"/>
                </a:moveTo>
                <a:cubicBezTo>
                  <a:pt x="2894" y="4301"/>
                  <a:pt x="10094" y="-2032"/>
                  <a:pt x="21600" y="568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7" name="Extras: HeapSort — Iterate and call dequeue(), swapping the root with the last element, then down-heaping.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5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509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540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510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1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2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13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4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5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6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17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18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9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0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1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2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23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24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25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26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27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28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539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529" name="8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530" name="11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531" name="5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532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533" name="10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534" name="12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535" name="43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536" name="9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537" name="14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538" name="22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</p:grpSp>
      <p:grpSp>
        <p:nvGrpSpPr>
          <p:cNvPr id="2543" name="Group"/>
          <p:cNvGrpSpPr/>
          <p:nvPr/>
        </p:nvGrpSpPr>
        <p:grpSpPr>
          <a:xfrm>
            <a:off x="3320964" y="2349479"/>
            <a:ext cx="2119254" cy="1816068"/>
            <a:chOff x="0" y="0"/>
            <a:chExt cx="2119253" cy="1816067"/>
          </a:xfrm>
        </p:grpSpPr>
        <p:sp>
          <p:nvSpPr>
            <p:cNvPr id="2541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2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7" name="Extras: HeapSort — Iterate and call dequeue(), swapping the root with the last element, then down-heaping.…"/>
          <p:cNvSpPr txBox="1"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  <a:p>
            <a:pPr>
              <a:defRPr sz="5400"/>
            </a:pPr>
          </a:p>
          <a:p>
            <a:pPr lvl="8" marL="574357" defTabSz="819150">
              <a:lnSpc>
                <a:spcPct val="90000"/>
              </a:lnSpc>
              <a:defRPr sz="5400">
                <a:solidFill>
                  <a:srgbClr val="5C89A5"/>
                </a:solidFill>
              </a:defRPr>
            </a:pPr>
            <a:r>
              <a:t>                     Done! (reverse-ordered)</a:t>
            </a:r>
          </a:p>
        </p:txBody>
      </p:sp>
      <p:sp>
        <p:nvSpPr>
          <p:cNvPr id="25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549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580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550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1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2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53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4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5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6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57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58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9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0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1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2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63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64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65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66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67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68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579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569" name="8"/>
              <p:cNvSpPr txBox="1"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570" name="11"/>
              <p:cNvSpPr txBox="1"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571" name="5"/>
              <p:cNvSpPr txBox="1"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572" name="2"/>
              <p:cNvSpPr txBox="1"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573" name="10"/>
              <p:cNvSpPr txBox="1"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574" name="12"/>
              <p:cNvSpPr txBox="1"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575" name="22"/>
              <p:cNvSpPr txBox="1"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576" name="9"/>
              <p:cNvSpPr txBox="1"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577" name="14"/>
              <p:cNvSpPr txBox="1"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578" name="43"/>
              <p:cNvSpPr txBox="1"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</p:grpSp>
      </p:grpSp>
      <p:grpSp>
        <p:nvGrpSpPr>
          <p:cNvPr id="2583" name="Group"/>
          <p:cNvGrpSpPr/>
          <p:nvPr/>
        </p:nvGrpSpPr>
        <p:grpSpPr>
          <a:xfrm>
            <a:off x="2215740" y="2326453"/>
            <a:ext cx="2119254" cy="1816068"/>
            <a:chOff x="0" y="0"/>
            <a:chExt cx="2119253" cy="1816067"/>
          </a:xfrm>
        </p:grpSpPr>
        <p:sp>
          <p:nvSpPr>
            <p:cNvPr id="2581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82" name="heapSize"/>
            <p:cNvSpPr txBox="1"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584" name="Complexity: O(n log n)"/>
          <p:cNvSpPr txBox="1"/>
          <p:nvPr/>
        </p:nvSpPr>
        <p:spPr>
          <a:xfrm>
            <a:off x="2239485" y="6639197"/>
            <a:ext cx="9590714" cy="1814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>
                <a:solidFill>
                  <a:srgbClr val="5C89A5"/>
                </a:solidFill>
              </a:defRPr>
            </a:lvl1pPr>
          </a:lstStyle>
          <a:p>
            <a:pPr/>
            <a:r>
              <a:t>Complexity: O(n log 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HeapSort…"/>
          <p:cNvSpPr txBox="1"/>
          <p:nvPr>
            <p:ph type="title"/>
          </p:nvPr>
        </p:nvSpPr>
        <p:spPr>
          <a:xfrm>
            <a:off x="202625" y="3228609"/>
            <a:ext cx="6665020" cy="2807987"/>
          </a:xfrm>
          <a:prstGeom prst="rect">
            <a:avLst/>
          </a:prstGeom>
        </p:spPr>
        <p:txBody>
          <a:bodyPr anchor="t"/>
          <a:lstStyle/>
          <a:p>
            <a:pPr algn="ctr">
              <a:defRPr sz="5400"/>
            </a:pPr>
            <a:r>
              <a:t>HeapSort</a:t>
            </a:r>
          </a:p>
          <a:p>
            <a:pPr algn="ctr">
              <a:defRPr sz="5400"/>
            </a:pPr>
            <a:r>
              <a:t>Empirical Results</a:t>
            </a:r>
          </a:p>
          <a:p>
            <a:pPr algn="ctr">
              <a:defRPr sz="5400"/>
            </a:pPr>
            <a:r>
              <a:t>(Java)</a:t>
            </a:r>
          </a:p>
        </p:txBody>
      </p:sp>
      <p:sp>
        <p:nvSpPr>
          <p:cNvPr id="258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590" name="pasted-image.pdf" descr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36390" y="524809"/>
            <a:ext cx="15830551" cy="72961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595" name="HeapSort…"/>
          <p:cNvSpPr txBox="1"/>
          <p:nvPr>
            <p:ph type="title"/>
          </p:nvPr>
        </p:nvSpPr>
        <p:spPr>
          <a:xfrm>
            <a:off x="202625" y="3228609"/>
            <a:ext cx="6665020" cy="2807987"/>
          </a:xfrm>
          <a:prstGeom prst="rect">
            <a:avLst/>
          </a:prstGeom>
        </p:spPr>
        <p:txBody>
          <a:bodyPr anchor="t"/>
          <a:lstStyle/>
          <a:p>
            <a:pPr algn="ctr">
              <a:defRPr sz="5400"/>
            </a:pPr>
            <a:r>
              <a:t>HeapSort</a:t>
            </a:r>
          </a:p>
          <a:p>
            <a:pPr algn="ctr">
              <a:defRPr sz="5400"/>
            </a:pPr>
            <a:r>
              <a:t>Empirical Results</a:t>
            </a:r>
          </a:p>
          <a:p>
            <a:pPr algn="ctr">
              <a:defRPr sz="5400"/>
            </a:pPr>
            <a:r>
              <a:t>(C++)</a:t>
            </a:r>
          </a:p>
        </p:txBody>
      </p:sp>
      <p:pic>
        <p:nvPicPr>
          <p:cNvPr id="2596" name="pasted-image.pdf" descr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36390" y="524809"/>
            <a:ext cx="15830551" cy="72961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601" name="Line"/>
          <p:cNvSpPr/>
          <p:nvPr/>
        </p:nvSpPr>
        <p:spPr>
          <a:xfrm flipV="1">
            <a:off x="4924867" y="5172205"/>
            <a:ext cx="1128177" cy="213663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2" name="Line"/>
          <p:cNvSpPr/>
          <p:nvPr/>
        </p:nvSpPr>
        <p:spPr>
          <a:xfrm>
            <a:off x="5949228" y="4810314"/>
            <a:ext cx="836875" cy="191470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3" name="Line"/>
          <p:cNvSpPr/>
          <p:nvPr/>
        </p:nvSpPr>
        <p:spPr>
          <a:xfrm flipV="1">
            <a:off x="11470138" y="5150468"/>
            <a:ext cx="548015" cy="223701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4" name="Line"/>
          <p:cNvSpPr/>
          <p:nvPr/>
        </p:nvSpPr>
        <p:spPr>
          <a:xfrm>
            <a:off x="12120205" y="5194310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5" name="Line"/>
          <p:cNvSpPr/>
          <p:nvPr/>
        </p:nvSpPr>
        <p:spPr>
          <a:xfrm flipV="1">
            <a:off x="8396852" y="5033211"/>
            <a:ext cx="677853" cy="230538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6" name="Line"/>
          <p:cNvSpPr/>
          <p:nvPr/>
        </p:nvSpPr>
        <p:spPr>
          <a:xfrm>
            <a:off x="9141037" y="5194310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7" name="Line"/>
          <p:cNvSpPr/>
          <p:nvPr/>
        </p:nvSpPr>
        <p:spPr>
          <a:xfrm flipV="1">
            <a:off x="2015623" y="4986077"/>
            <a:ext cx="1120697" cy="233212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8" name="Line"/>
          <p:cNvSpPr/>
          <p:nvPr/>
        </p:nvSpPr>
        <p:spPr>
          <a:xfrm flipH="1" flipV="1">
            <a:off x="4610339" y="3513861"/>
            <a:ext cx="1422471" cy="159457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9" name="Line"/>
          <p:cNvSpPr/>
          <p:nvPr/>
        </p:nvSpPr>
        <p:spPr>
          <a:xfrm>
            <a:off x="3012454" y="5014900"/>
            <a:ext cx="534297" cy="234557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10" name="Line"/>
          <p:cNvSpPr/>
          <p:nvPr/>
        </p:nvSpPr>
        <p:spPr>
          <a:xfrm flipH="1">
            <a:off x="3040514" y="3403997"/>
            <a:ext cx="1550433" cy="18204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11" name="Circle"/>
          <p:cNvSpPr/>
          <p:nvPr/>
        </p:nvSpPr>
        <p:spPr>
          <a:xfrm>
            <a:off x="2410463" y="4502088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12" name="Line"/>
          <p:cNvSpPr/>
          <p:nvPr/>
        </p:nvSpPr>
        <p:spPr>
          <a:xfrm flipV="1">
            <a:off x="9137538" y="3468117"/>
            <a:ext cx="1379751" cy="1584298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13" name="Line"/>
          <p:cNvSpPr/>
          <p:nvPr/>
        </p:nvSpPr>
        <p:spPr>
          <a:xfrm flipH="1" flipV="1">
            <a:off x="10530916" y="3448558"/>
            <a:ext cx="1570059" cy="1683625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14" name="Line"/>
          <p:cNvSpPr/>
          <p:nvPr/>
        </p:nvSpPr>
        <p:spPr>
          <a:xfrm flipH="1" flipV="1">
            <a:off x="7808026" y="1744646"/>
            <a:ext cx="2645419" cy="165468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15" name="Line"/>
          <p:cNvSpPr/>
          <p:nvPr/>
        </p:nvSpPr>
        <p:spPr>
          <a:xfrm flipH="1">
            <a:off x="4962794" y="1674098"/>
            <a:ext cx="2555294" cy="163974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16" name="Circle"/>
          <p:cNvSpPr/>
          <p:nvPr/>
        </p:nvSpPr>
        <p:spPr>
          <a:xfrm>
            <a:off x="7012096" y="953249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17" name="Circle"/>
          <p:cNvSpPr/>
          <p:nvPr/>
        </p:nvSpPr>
        <p:spPr>
          <a:xfrm>
            <a:off x="5420032" y="4502088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18" name="Circle"/>
          <p:cNvSpPr/>
          <p:nvPr/>
        </p:nvSpPr>
        <p:spPr>
          <a:xfrm>
            <a:off x="9826254" y="2778178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19" name="Circle"/>
          <p:cNvSpPr/>
          <p:nvPr/>
        </p:nvSpPr>
        <p:spPr>
          <a:xfrm>
            <a:off x="3937704" y="2778178"/>
            <a:ext cx="1290168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20" name="Circle"/>
          <p:cNvSpPr/>
          <p:nvPr/>
        </p:nvSpPr>
        <p:spPr>
          <a:xfrm>
            <a:off x="11439169" y="4502088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21" name="Circle"/>
          <p:cNvSpPr/>
          <p:nvPr/>
        </p:nvSpPr>
        <p:spPr>
          <a:xfrm>
            <a:off x="8429600" y="4502088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22" name="43"/>
          <p:cNvSpPr txBox="1"/>
          <p:nvPr/>
        </p:nvSpPr>
        <p:spPr>
          <a:xfrm>
            <a:off x="2506464" y="4271836"/>
            <a:ext cx="1103818" cy="1267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43</a:t>
            </a:r>
          </a:p>
        </p:txBody>
      </p:sp>
      <p:sp>
        <p:nvSpPr>
          <p:cNvPr id="2623" name="9"/>
          <p:cNvSpPr txBox="1"/>
          <p:nvPr/>
        </p:nvSpPr>
        <p:spPr>
          <a:xfrm>
            <a:off x="4053716" y="2464568"/>
            <a:ext cx="1058144" cy="1477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2624" name="14"/>
          <p:cNvSpPr txBox="1"/>
          <p:nvPr/>
        </p:nvSpPr>
        <p:spPr>
          <a:xfrm>
            <a:off x="6502865" y="140581"/>
            <a:ext cx="2320640" cy="2547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14</a:t>
            </a:r>
          </a:p>
        </p:txBody>
      </p:sp>
      <p:sp>
        <p:nvSpPr>
          <p:cNvPr id="2625" name="10"/>
          <p:cNvSpPr txBox="1"/>
          <p:nvPr/>
        </p:nvSpPr>
        <p:spPr>
          <a:xfrm>
            <a:off x="5498387" y="4229189"/>
            <a:ext cx="1133457" cy="1352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2626" name="13"/>
          <p:cNvSpPr txBox="1"/>
          <p:nvPr/>
        </p:nvSpPr>
        <p:spPr>
          <a:xfrm>
            <a:off x="9777297" y="2436114"/>
            <a:ext cx="1425177" cy="1543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13</a:t>
            </a:r>
          </a:p>
        </p:txBody>
      </p:sp>
      <p:sp>
        <p:nvSpPr>
          <p:cNvPr id="2627" name="15"/>
          <p:cNvSpPr txBox="1"/>
          <p:nvPr/>
        </p:nvSpPr>
        <p:spPr>
          <a:xfrm>
            <a:off x="8509845" y="4214779"/>
            <a:ext cx="1058145" cy="1381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15</a:t>
            </a:r>
          </a:p>
        </p:txBody>
      </p:sp>
      <p:sp>
        <p:nvSpPr>
          <p:cNvPr id="2628" name="Square"/>
          <p:cNvSpPr/>
          <p:nvPr/>
        </p:nvSpPr>
        <p:spPr>
          <a:xfrm>
            <a:off x="6431628" y="6883837"/>
            <a:ext cx="540103" cy="540104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29" name="Square"/>
          <p:cNvSpPr/>
          <p:nvPr/>
        </p:nvSpPr>
        <p:spPr>
          <a:xfrm>
            <a:off x="9438205" y="6883837"/>
            <a:ext cx="540103" cy="540104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30" name="19"/>
          <p:cNvSpPr txBox="1"/>
          <p:nvPr/>
        </p:nvSpPr>
        <p:spPr>
          <a:xfrm>
            <a:off x="11555180" y="4047157"/>
            <a:ext cx="1058145" cy="171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19</a:t>
            </a:r>
          </a:p>
        </p:txBody>
      </p:sp>
      <p:sp>
        <p:nvSpPr>
          <p:cNvPr id="2631" name="Square"/>
          <p:cNvSpPr/>
          <p:nvPr/>
        </p:nvSpPr>
        <p:spPr>
          <a:xfrm>
            <a:off x="4603511" y="6883837"/>
            <a:ext cx="540103" cy="540104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32" name="Line"/>
          <p:cNvSpPr/>
          <p:nvPr/>
        </p:nvSpPr>
        <p:spPr>
          <a:xfrm>
            <a:off x="472773" y="6074247"/>
            <a:ext cx="12249859" cy="1"/>
          </a:xfrm>
          <a:prstGeom prst="line">
            <a:avLst/>
          </a:prstGeom>
          <a:ln w="76200">
            <a:solidFill>
              <a:srgbClr val="577198"/>
            </a:solidFill>
            <a:custDash>
              <a:ds d="200000" sp="200000"/>
            </a:custDash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4200">
                <a:solidFill>
                  <a:srgbClr val="FFFFFF"/>
                </a:solidFill>
                <a:effectLst>
                  <a:outerShdw sx="100000" sy="100000" kx="0" ky="0" algn="b" rotWithShape="0" blurRad="25400" dist="42435" dir="2388334">
                    <a:srgbClr val="000000">
                      <a:alpha val="48275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2633" name="Line"/>
          <p:cNvSpPr/>
          <p:nvPr/>
        </p:nvSpPr>
        <p:spPr>
          <a:xfrm>
            <a:off x="472773" y="4446813"/>
            <a:ext cx="12249859" cy="1"/>
          </a:xfrm>
          <a:prstGeom prst="line">
            <a:avLst/>
          </a:prstGeom>
          <a:ln w="76200">
            <a:solidFill>
              <a:srgbClr val="577198"/>
            </a:solidFill>
            <a:custDash>
              <a:ds d="200000" sp="200000"/>
            </a:custDash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4200">
                <a:solidFill>
                  <a:srgbClr val="FFFFFF"/>
                </a:solidFill>
                <a:effectLst>
                  <a:outerShdw sx="100000" sy="100000" kx="0" ky="0" algn="b" rotWithShape="0" blurRad="25400" dist="42435" dir="2388334">
                    <a:srgbClr val="000000">
                      <a:alpha val="48275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2634" name="Line"/>
          <p:cNvSpPr/>
          <p:nvPr/>
        </p:nvSpPr>
        <p:spPr>
          <a:xfrm>
            <a:off x="472773" y="2612344"/>
            <a:ext cx="12249859" cy="1"/>
          </a:xfrm>
          <a:prstGeom prst="line">
            <a:avLst/>
          </a:prstGeom>
          <a:ln w="76200">
            <a:solidFill>
              <a:srgbClr val="577198"/>
            </a:solidFill>
            <a:custDash>
              <a:ds d="200000" sp="200000"/>
            </a:custDash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4200">
                <a:solidFill>
                  <a:srgbClr val="FFFFFF"/>
                </a:solidFill>
                <a:effectLst>
                  <a:outerShdw sx="100000" sy="100000" kx="0" ky="0" algn="b" rotWithShape="0" blurRad="25400" dist="42435" dir="2388334">
                    <a:srgbClr val="000000">
                      <a:alpha val="48275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2635" name="Consider a full binary heap data structure with n nodes."/>
          <p:cNvSpPr txBox="1"/>
          <p:nvPr/>
        </p:nvSpPr>
        <p:spPr>
          <a:xfrm>
            <a:off x="8976741" y="675302"/>
            <a:ext cx="14322916" cy="6986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Consider a full binary heap data structure with n nodes. </a:t>
            </a:r>
          </a:p>
        </p:txBody>
      </p:sp>
      <p:grpSp>
        <p:nvGrpSpPr>
          <p:cNvPr id="2638" name="Group"/>
          <p:cNvGrpSpPr/>
          <p:nvPr/>
        </p:nvGrpSpPr>
        <p:grpSpPr>
          <a:xfrm>
            <a:off x="4479497" y="6268976"/>
            <a:ext cx="1290167" cy="1779343"/>
            <a:chOff x="0" y="0"/>
            <a:chExt cx="1290166" cy="1779341"/>
          </a:xfrm>
        </p:grpSpPr>
        <p:sp>
          <p:nvSpPr>
            <p:cNvPr id="2636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37" name="12"/>
            <p:cNvSpPr txBox="1"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</p:grpSp>
      <p:grpSp>
        <p:nvGrpSpPr>
          <p:cNvPr id="2641" name="Group"/>
          <p:cNvGrpSpPr/>
          <p:nvPr/>
        </p:nvGrpSpPr>
        <p:grpSpPr>
          <a:xfrm>
            <a:off x="6066395" y="6268976"/>
            <a:ext cx="1290168" cy="1779343"/>
            <a:chOff x="0" y="0"/>
            <a:chExt cx="1290166" cy="1779341"/>
          </a:xfrm>
        </p:grpSpPr>
        <p:sp>
          <p:nvSpPr>
            <p:cNvPr id="2639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40" name="17"/>
            <p:cNvSpPr txBox="1"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17</a:t>
              </a:r>
            </a:p>
          </p:txBody>
        </p:sp>
      </p:grpSp>
      <p:grpSp>
        <p:nvGrpSpPr>
          <p:cNvPr id="2644" name="Group"/>
          <p:cNvGrpSpPr/>
          <p:nvPr/>
        </p:nvGrpSpPr>
        <p:grpSpPr>
          <a:xfrm>
            <a:off x="7653294" y="6268976"/>
            <a:ext cx="1290168" cy="1779343"/>
            <a:chOff x="0" y="0"/>
            <a:chExt cx="1290166" cy="1779341"/>
          </a:xfrm>
        </p:grpSpPr>
        <p:sp>
          <p:nvSpPr>
            <p:cNvPr id="2642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43" name="31"/>
            <p:cNvSpPr txBox="1"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31</a:t>
              </a:r>
            </a:p>
          </p:txBody>
        </p:sp>
      </p:grpSp>
      <p:grpSp>
        <p:nvGrpSpPr>
          <p:cNvPr id="2647" name="Group"/>
          <p:cNvGrpSpPr/>
          <p:nvPr/>
        </p:nvGrpSpPr>
        <p:grpSpPr>
          <a:xfrm>
            <a:off x="9240193" y="6268976"/>
            <a:ext cx="1290167" cy="1779343"/>
            <a:chOff x="0" y="0"/>
            <a:chExt cx="1290166" cy="1779341"/>
          </a:xfrm>
        </p:grpSpPr>
        <p:sp>
          <p:nvSpPr>
            <p:cNvPr id="2645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46" name="18"/>
            <p:cNvSpPr txBox="1"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18</a:t>
              </a:r>
            </a:p>
          </p:txBody>
        </p:sp>
      </p:grpSp>
      <p:grpSp>
        <p:nvGrpSpPr>
          <p:cNvPr id="2650" name="Group"/>
          <p:cNvGrpSpPr/>
          <p:nvPr/>
        </p:nvGrpSpPr>
        <p:grpSpPr>
          <a:xfrm>
            <a:off x="10827092" y="6268976"/>
            <a:ext cx="1290167" cy="1779343"/>
            <a:chOff x="0" y="0"/>
            <a:chExt cx="1290166" cy="1779341"/>
          </a:xfrm>
        </p:grpSpPr>
        <p:sp>
          <p:nvSpPr>
            <p:cNvPr id="2648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49" name="22"/>
            <p:cNvSpPr txBox="1"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</p:grpSp>
      <p:grpSp>
        <p:nvGrpSpPr>
          <p:cNvPr id="2653" name="Group"/>
          <p:cNvGrpSpPr/>
          <p:nvPr/>
        </p:nvGrpSpPr>
        <p:grpSpPr>
          <a:xfrm>
            <a:off x="12413991" y="6268976"/>
            <a:ext cx="1290167" cy="1779343"/>
            <a:chOff x="0" y="0"/>
            <a:chExt cx="1290166" cy="1779341"/>
          </a:xfrm>
        </p:grpSpPr>
        <p:sp>
          <p:nvSpPr>
            <p:cNvPr id="2651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52" name="40"/>
            <p:cNvSpPr txBox="1"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40</a:t>
              </a:r>
            </a:p>
          </p:txBody>
        </p:sp>
      </p:grpSp>
      <p:grpSp>
        <p:nvGrpSpPr>
          <p:cNvPr id="2656" name="Group"/>
          <p:cNvGrpSpPr/>
          <p:nvPr/>
        </p:nvGrpSpPr>
        <p:grpSpPr>
          <a:xfrm>
            <a:off x="2892598" y="6268976"/>
            <a:ext cx="1290167" cy="1779343"/>
            <a:chOff x="0" y="0"/>
            <a:chExt cx="1290166" cy="1779341"/>
          </a:xfrm>
        </p:grpSpPr>
        <p:sp>
          <p:nvSpPr>
            <p:cNvPr id="2654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55" name="45"/>
            <p:cNvSpPr txBox="1"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45</a:t>
              </a:r>
            </a:p>
          </p:txBody>
        </p:sp>
      </p:grpSp>
      <p:grpSp>
        <p:nvGrpSpPr>
          <p:cNvPr id="2659" name="Group"/>
          <p:cNvGrpSpPr/>
          <p:nvPr/>
        </p:nvGrpSpPr>
        <p:grpSpPr>
          <a:xfrm>
            <a:off x="1305699" y="6268976"/>
            <a:ext cx="1290168" cy="1779343"/>
            <a:chOff x="0" y="0"/>
            <a:chExt cx="1290166" cy="1779341"/>
          </a:xfrm>
        </p:grpSpPr>
        <p:sp>
          <p:nvSpPr>
            <p:cNvPr id="2657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58" name="50"/>
            <p:cNvSpPr txBox="1"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50</a:t>
              </a:r>
            </a:p>
          </p:txBody>
        </p:sp>
      </p:grpSp>
      <p:sp>
        <p:nvSpPr>
          <p:cNvPr id="2660" name="Nodes at this level: n/4, work done: c * n/4 * 1…"/>
          <p:cNvSpPr txBox="1"/>
          <p:nvPr/>
        </p:nvSpPr>
        <p:spPr>
          <a:xfrm>
            <a:off x="12291024" y="5000942"/>
            <a:ext cx="12063788" cy="2182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pPr>
            <a:r>
              <a:t>Nodes at this level: n/4, work done: c * n/4 * 1       </a:t>
            </a:r>
          </a:p>
          <a:p>
            <a: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pPr>
            <a:r>
              <a:t>                     (possible swaps to bottom level)</a:t>
            </a:r>
          </a:p>
        </p:txBody>
      </p:sp>
      <p:sp>
        <p:nvSpPr>
          <p:cNvPr id="2661" name="Nodes at this level: n/8, work done: c * n/8 * 2"/>
          <p:cNvSpPr txBox="1"/>
          <p:nvPr/>
        </p:nvSpPr>
        <p:spPr>
          <a:xfrm>
            <a:off x="11958559" y="3355725"/>
            <a:ext cx="11788863" cy="2182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Nodes at this level: n/8, work done: c * n/8 * 2</a:t>
            </a:r>
          </a:p>
        </p:txBody>
      </p:sp>
      <p:sp>
        <p:nvSpPr>
          <p:cNvPr id="2662" name="Nodes at this level: 1, work done: c * (1) * log n"/>
          <p:cNvSpPr txBox="1"/>
          <p:nvPr/>
        </p:nvSpPr>
        <p:spPr>
          <a:xfrm>
            <a:off x="11411339" y="1801464"/>
            <a:ext cx="12063788" cy="2182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Nodes at this level: 1, work done: c * (1) * log n</a:t>
            </a:r>
          </a:p>
        </p:txBody>
      </p:sp>
      <p:sp>
        <p:nvSpPr>
          <p:cNvPr id="2663" name="Work at this level: none"/>
          <p:cNvSpPr txBox="1"/>
          <p:nvPr/>
        </p:nvSpPr>
        <p:spPr>
          <a:xfrm>
            <a:off x="12216159" y="6778333"/>
            <a:ext cx="8706476" cy="2182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         Work at this level: none</a:t>
            </a:r>
          </a:p>
        </p:txBody>
      </p:sp>
      <p:sp>
        <p:nvSpPr>
          <p:cNvPr id="2664" name="Extras: Why is buildheap() O(n)?"/>
          <p:cNvSpPr txBox="1"/>
          <p:nvPr>
            <p:ph type="title"/>
          </p:nvPr>
        </p:nvSpPr>
        <p:spPr>
          <a:xfrm>
            <a:off x="111336" y="484802"/>
            <a:ext cx="7080038" cy="1980759"/>
          </a:xfrm>
          <a:prstGeom prst="rect">
            <a:avLst/>
          </a:prstGeom>
        </p:spPr>
        <p:txBody>
          <a:bodyPr anchor="t"/>
          <a:lstStyle>
            <a:lvl1pPr>
              <a:defRPr sz="5400"/>
            </a:lvl1pPr>
          </a:lstStyle>
          <a:p>
            <a:pPr/>
            <a:r>
              <a:t>Extras: Why is buildheap() O(n)?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669" name="Consider a full binary heap data structure with n nodes."/>
          <p:cNvSpPr txBox="1"/>
          <p:nvPr/>
        </p:nvSpPr>
        <p:spPr>
          <a:xfrm>
            <a:off x="8976741" y="675302"/>
            <a:ext cx="14287322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Consider a full binary heap data structure with n nodes. </a:t>
            </a:r>
          </a:p>
        </p:txBody>
      </p:sp>
      <p:grpSp>
        <p:nvGrpSpPr>
          <p:cNvPr id="2728" name="Group"/>
          <p:cNvGrpSpPr/>
          <p:nvPr/>
        </p:nvGrpSpPr>
        <p:grpSpPr>
          <a:xfrm>
            <a:off x="472773" y="140581"/>
            <a:ext cx="13231385" cy="7907738"/>
            <a:chOff x="0" y="0"/>
            <a:chExt cx="13231383" cy="7907736"/>
          </a:xfrm>
        </p:grpSpPr>
        <p:sp>
          <p:nvSpPr>
            <p:cNvPr id="2670" name="Line"/>
            <p:cNvSpPr/>
            <p:nvPr/>
          </p:nvSpPr>
          <p:spPr>
            <a:xfrm flipV="1">
              <a:off x="4452094" y="5031623"/>
              <a:ext cx="1128176" cy="213663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1" name="Line"/>
            <p:cNvSpPr/>
            <p:nvPr/>
          </p:nvSpPr>
          <p:spPr>
            <a:xfrm>
              <a:off x="5476455" y="4669733"/>
              <a:ext cx="836874" cy="191470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2" name="Line"/>
            <p:cNvSpPr/>
            <p:nvPr/>
          </p:nvSpPr>
          <p:spPr>
            <a:xfrm flipV="1">
              <a:off x="10997364" y="5009887"/>
              <a:ext cx="548014" cy="223701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3" name="Line"/>
            <p:cNvSpPr/>
            <p:nvPr/>
          </p:nvSpPr>
          <p:spPr>
            <a:xfrm>
              <a:off x="11647431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4" name="Line"/>
            <p:cNvSpPr/>
            <p:nvPr/>
          </p:nvSpPr>
          <p:spPr>
            <a:xfrm flipV="1">
              <a:off x="7924079" y="4892629"/>
              <a:ext cx="677853" cy="230538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5" name="Line"/>
            <p:cNvSpPr/>
            <p:nvPr/>
          </p:nvSpPr>
          <p:spPr>
            <a:xfrm>
              <a:off x="8668263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6" name="Line"/>
            <p:cNvSpPr/>
            <p:nvPr/>
          </p:nvSpPr>
          <p:spPr>
            <a:xfrm flipV="1">
              <a:off x="1542849" y="4845496"/>
              <a:ext cx="1120697" cy="233212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7" name="Line"/>
            <p:cNvSpPr/>
            <p:nvPr/>
          </p:nvSpPr>
          <p:spPr>
            <a:xfrm flipH="1" flipV="1">
              <a:off x="4137566" y="3373280"/>
              <a:ext cx="1422471" cy="159457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8" name="Line"/>
            <p:cNvSpPr/>
            <p:nvPr/>
          </p:nvSpPr>
          <p:spPr>
            <a:xfrm>
              <a:off x="2539681" y="4874319"/>
              <a:ext cx="534297" cy="23455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9" name="Line"/>
            <p:cNvSpPr/>
            <p:nvPr/>
          </p:nvSpPr>
          <p:spPr>
            <a:xfrm flipH="1">
              <a:off x="2567740" y="3263416"/>
              <a:ext cx="1550434" cy="182046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80" name="Circle"/>
            <p:cNvSpPr/>
            <p:nvPr/>
          </p:nvSpPr>
          <p:spPr>
            <a:xfrm>
              <a:off x="1937690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81" name="Line"/>
            <p:cNvSpPr/>
            <p:nvPr/>
          </p:nvSpPr>
          <p:spPr>
            <a:xfrm flipV="1">
              <a:off x="8664765" y="3327536"/>
              <a:ext cx="1379750" cy="158429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82" name="Line"/>
            <p:cNvSpPr/>
            <p:nvPr/>
          </p:nvSpPr>
          <p:spPr>
            <a:xfrm flipH="1" flipV="1">
              <a:off x="10058143" y="3307976"/>
              <a:ext cx="1570059" cy="168362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83" name="Line"/>
            <p:cNvSpPr/>
            <p:nvPr/>
          </p:nvSpPr>
          <p:spPr>
            <a:xfrm flipH="1" flipV="1">
              <a:off x="7335252" y="1604064"/>
              <a:ext cx="2645420" cy="16546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84" name="Line"/>
            <p:cNvSpPr/>
            <p:nvPr/>
          </p:nvSpPr>
          <p:spPr>
            <a:xfrm flipH="1">
              <a:off x="4490021" y="1533517"/>
              <a:ext cx="2555294" cy="163974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85" name="Circle"/>
            <p:cNvSpPr/>
            <p:nvPr/>
          </p:nvSpPr>
          <p:spPr>
            <a:xfrm>
              <a:off x="6539323" y="81266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86" name="Circle"/>
            <p:cNvSpPr/>
            <p:nvPr/>
          </p:nvSpPr>
          <p:spPr>
            <a:xfrm>
              <a:off x="4947259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87" name="Circle"/>
            <p:cNvSpPr/>
            <p:nvPr/>
          </p:nvSpPr>
          <p:spPr>
            <a:xfrm>
              <a:off x="9353481" y="2637597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88" name="Circle"/>
            <p:cNvSpPr/>
            <p:nvPr/>
          </p:nvSpPr>
          <p:spPr>
            <a:xfrm>
              <a:off x="3464931" y="263759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89" name="Circle"/>
            <p:cNvSpPr/>
            <p:nvPr/>
          </p:nvSpPr>
          <p:spPr>
            <a:xfrm>
              <a:off x="10966395" y="436150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90" name="Circle"/>
            <p:cNvSpPr/>
            <p:nvPr/>
          </p:nvSpPr>
          <p:spPr>
            <a:xfrm>
              <a:off x="7956827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91" name="43"/>
            <p:cNvSpPr txBox="1"/>
            <p:nvPr/>
          </p:nvSpPr>
          <p:spPr>
            <a:xfrm>
              <a:off x="2033690" y="4131255"/>
              <a:ext cx="1103818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2692" name="9"/>
            <p:cNvSpPr txBox="1"/>
            <p:nvPr/>
          </p:nvSpPr>
          <p:spPr>
            <a:xfrm>
              <a:off x="3580942" y="232398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2693" name="14"/>
            <p:cNvSpPr txBox="1"/>
            <p:nvPr/>
          </p:nvSpPr>
          <p:spPr>
            <a:xfrm>
              <a:off x="6030091" y="0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2694" name="10"/>
            <p:cNvSpPr txBox="1"/>
            <p:nvPr/>
          </p:nvSpPr>
          <p:spPr>
            <a:xfrm>
              <a:off x="5025614" y="4088608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695" name="13"/>
            <p:cNvSpPr txBox="1"/>
            <p:nvPr/>
          </p:nvSpPr>
          <p:spPr>
            <a:xfrm>
              <a:off x="9304523" y="2295533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2696" name="15"/>
            <p:cNvSpPr txBox="1"/>
            <p:nvPr/>
          </p:nvSpPr>
          <p:spPr>
            <a:xfrm>
              <a:off x="8037072" y="407419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15</a:t>
              </a:r>
            </a:p>
          </p:txBody>
        </p:sp>
        <p:sp>
          <p:nvSpPr>
            <p:cNvPr id="2697" name="Square"/>
            <p:cNvSpPr/>
            <p:nvPr/>
          </p:nvSpPr>
          <p:spPr>
            <a:xfrm>
              <a:off x="5958854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98" name="Square"/>
            <p:cNvSpPr/>
            <p:nvPr/>
          </p:nvSpPr>
          <p:spPr>
            <a:xfrm>
              <a:off x="8965431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99" name="19"/>
            <p:cNvSpPr txBox="1"/>
            <p:nvPr/>
          </p:nvSpPr>
          <p:spPr>
            <a:xfrm>
              <a:off x="11082407" y="3906575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2700" name="Square"/>
            <p:cNvSpPr/>
            <p:nvPr/>
          </p:nvSpPr>
          <p:spPr>
            <a:xfrm>
              <a:off x="4130737" y="6743256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01" name="Line"/>
            <p:cNvSpPr/>
            <p:nvPr/>
          </p:nvSpPr>
          <p:spPr>
            <a:xfrm>
              <a:off x="0" y="5933665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702" name="Line"/>
            <p:cNvSpPr/>
            <p:nvPr/>
          </p:nvSpPr>
          <p:spPr>
            <a:xfrm>
              <a:off x="0" y="4306231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703" name="Line"/>
            <p:cNvSpPr/>
            <p:nvPr/>
          </p:nvSpPr>
          <p:spPr>
            <a:xfrm>
              <a:off x="-1" y="2471762"/>
              <a:ext cx="10264990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grpSp>
          <p:nvGrpSpPr>
            <p:cNvPr id="2706" name="Group"/>
            <p:cNvGrpSpPr/>
            <p:nvPr/>
          </p:nvGrpSpPr>
          <p:grpSpPr>
            <a:xfrm>
              <a:off x="4006723" y="6128394"/>
              <a:ext cx="1290167" cy="1779343"/>
              <a:chOff x="0" y="0"/>
              <a:chExt cx="1290166" cy="1779341"/>
            </a:xfrm>
          </p:grpSpPr>
          <p:sp>
            <p:nvSpPr>
              <p:cNvPr id="2704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05" name="12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</p:grpSp>
        <p:grpSp>
          <p:nvGrpSpPr>
            <p:cNvPr id="2709" name="Group"/>
            <p:cNvGrpSpPr/>
            <p:nvPr/>
          </p:nvGrpSpPr>
          <p:grpSpPr>
            <a:xfrm>
              <a:off x="5593622" y="6128394"/>
              <a:ext cx="1290167" cy="1779343"/>
              <a:chOff x="0" y="0"/>
              <a:chExt cx="1290166" cy="1779341"/>
            </a:xfrm>
          </p:grpSpPr>
          <p:sp>
            <p:nvSpPr>
              <p:cNvPr id="2707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08" name="17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17</a:t>
                </a:r>
              </a:p>
            </p:txBody>
          </p:sp>
        </p:grpSp>
        <p:grpSp>
          <p:nvGrpSpPr>
            <p:cNvPr id="2712" name="Group"/>
            <p:cNvGrpSpPr/>
            <p:nvPr/>
          </p:nvGrpSpPr>
          <p:grpSpPr>
            <a:xfrm>
              <a:off x="7180521" y="6128394"/>
              <a:ext cx="1290167" cy="1779343"/>
              <a:chOff x="0" y="0"/>
              <a:chExt cx="1290166" cy="1779341"/>
            </a:xfrm>
          </p:grpSpPr>
          <p:sp>
            <p:nvSpPr>
              <p:cNvPr id="2710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11" name="31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31</a:t>
                </a:r>
              </a:p>
            </p:txBody>
          </p:sp>
        </p:grpSp>
        <p:grpSp>
          <p:nvGrpSpPr>
            <p:cNvPr id="2715" name="Group"/>
            <p:cNvGrpSpPr/>
            <p:nvPr/>
          </p:nvGrpSpPr>
          <p:grpSpPr>
            <a:xfrm>
              <a:off x="8767419" y="6128394"/>
              <a:ext cx="1290168" cy="1779343"/>
              <a:chOff x="0" y="0"/>
              <a:chExt cx="1290166" cy="1779341"/>
            </a:xfrm>
          </p:grpSpPr>
          <p:sp>
            <p:nvSpPr>
              <p:cNvPr id="2713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14" name="18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18</a:t>
                </a:r>
              </a:p>
            </p:txBody>
          </p:sp>
        </p:grpSp>
        <p:grpSp>
          <p:nvGrpSpPr>
            <p:cNvPr id="2718" name="Group"/>
            <p:cNvGrpSpPr/>
            <p:nvPr/>
          </p:nvGrpSpPr>
          <p:grpSpPr>
            <a:xfrm>
              <a:off x="10354319" y="6128394"/>
              <a:ext cx="1290167" cy="1779343"/>
              <a:chOff x="0" y="0"/>
              <a:chExt cx="1290166" cy="1779341"/>
            </a:xfrm>
          </p:grpSpPr>
          <p:sp>
            <p:nvSpPr>
              <p:cNvPr id="2716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17" name="22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  <p:grpSp>
          <p:nvGrpSpPr>
            <p:cNvPr id="2721" name="Group"/>
            <p:cNvGrpSpPr/>
            <p:nvPr/>
          </p:nvGrpSpPr>
          <p:grpSpPr>
            <a:xfrm>
              <a:off x="11941217" y="6128394"/>
              <a:ext cx="1290167" cy="1779343"/>
              <a:chOff x="0" y="0"/>
              <a:chExt cx="1290166" cy="1779341"/>
            </a:xfrm>
          </p:grpSpPr>
          <p:sp>
            <p:nvSpPr>
              <p:cNvPr id="2719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20" name="40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40</a:t>
                </a:r>
              </a:p>
            </p:txBody>
          </p:sp>
        </p:grpSp>
        <p:grpSp>
          <p:nvGrpSpPr>
            <p:cNvPr id="2724" name="Group"/>
            <p:cNvGrpSpPr/>
            <p:nvPr/>
          </p:nvGrpSpPr>
          <p:grpSpPr>
            <a:xfrm>
              <a:off x="2419824" y="6128394"/>
              <a:ext cx="1290168" cy="1779343"/>
              <a:chOff x="0" y="0"/>
              <a:chExt cx="1290166" cy="1779341"/>
            </a:xfrm>
          </p:grpSpPr>
          <p:sp>
            <p:nvSpPr>
              <p:cNvPr id="2722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23" name="45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45</a:t>
                </a:r>
              </a:p>
            </p:txBody>
          </p:sp>
        </p:grpSp>
        <p:grpSp>
          <p:nvGrpSpPr>
            <p:cNvPr id="2727" name="Group"/>
            <p:cNvGrpSpPr/>
            <p:nvPr/>
          </p:nvGrpSpPr>
          <p:grpSpPr>
            <a:xfrm>
              <a:off x="832926" y="6128394"/>
              <a:ext cx="1290167" cy="1779343"/>
              <a:chOff x="0" y="0"/>
              <a:chExt cx="1290166" cy="1779341"/>
            </a:xfrm>
          </p:grpSpPr>
          <p:sp>
            <p:nvSpPr>
              <p:cNvPr id="2725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26" name="50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50</a:t>
                </a:r>
              </a:p>
            </p:txBody>
          </p:sp>
        </p:grpSp>
      </p:grpSp>
      <p:sp>
        <p:nvSpPr>
          <p:cNvPr id="2729" name="Total work done:"/>
          <p:cNvSpPr txBox="1"/>
          <p:nvPr/>
        </p:nvSpPr>
        <p:spPr>
          <a:xfrm>
            <a:off x="10509379" y="1520101"/>
            <a:ext cx="12063789" cy="2182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pPr>
            <a:r>
              <a:t>Total work done:</a:t>
            </a:r>
          </a:p>
          <a:p>
            <a: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pPr>
          </a:p>
        </p:txBody>
      </p:sp>
      <p:sp>
        <p:nvSpPr>
          <p:cNvPr id="2730" name="Extras: Why is buildheap() O(n)?"/>
          <p:cNvSpPr txBox="1"/>
          <p:nvPr>
            <p:ph type="title"/>
          </p:nvPr>
        </p:nvSpPr>
        <p:spPr>
          <a:xfrm>
            <a:off x="111336" y="484802"/>
            <a:ext cx="7080038" cy="1980759"/>
          </a:xfrm>
          <a:prstGeom prst="rect">
            <a:avLst/>
          </a:prstGeom>
        </p:spPr>
        <p:txBody>
          <a:bodyPr anchor="t"/>
          <a:lstStyle>
            <a:lvl1pPr>
              <a:defRPr sz="5400"/>
            </a:lvl1pPr>
          </a:lstStyle>
          <a:p>
            <a:pPr/>
            <a:r>
              <a:t>Extras: Why is buildheap() O(n)?</a:t>
            </a:r>
          </a:p>
        </p:txBody>
      </p:sp>
      <p:pic>
        <p:nvPicPr>
          <p:cNvPr id="2731" name="pasted-image.tif" descr="pasted-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23482" y="2620781"/>
            <a:ext cx="11963401" cy="11620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736" name="Consider a full binary heap data structure with n nodes."/>
          <p:cNvSpPr txBox="1"/>
          <p:nvPr/>
        </p:nvSpPr>
        <p:spPr>
          <a:xfrm>
            <a:off x="8976741" y="675302"/>
            <a:ext cx="14287322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Consider a full binary heap data structure with n nodes. </a:t>
            </a:r>
          </a:p>
        </p:txBody>
      </p:sp>
      <p:grpSp>
        <p:nvGrpSpPr>
          <p:cNvPr id="2795" name="Group"/>
          <p:cNvGrpSpPr/>
          <p:nvPr/>
        </p:nvGrpSpPr>
        <p:grpSpPr>
          <a:xfrm>
            <a:off x="472773" y="140581"/>
            <a:ext cx="13231385" cy="7907738"/>
            <a:chOff x="0" y="0"/>
            <a:chExt cx="13231383" cy="7907736"/>
          </a:xfrm>
        </p:grpSpPr>
        <p:sp>
          <p:nvSpPr>
            <p:cNvPr id="2737" name="Line"/>
            <p:cNvSpPr/>
            <p:nvPr/>
          </p:nvSpPr>
          <p:spPr>
            <a:xfrm flipV="1">
              <a:off x="4452094" y="5031623"/>
              <a:ext cx="1128176" cy="213663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38" name="Line"/>
            <p:cNvSpPr/>
            <p:nvPr/>
          </p:nvSpPr>
          <p:spPr>
            <a:xfrm>
              <a:off x="5476455" y="4669733"/>
              <a:ext cx="836874" cy="191470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39" name="Line"/>
            <p:cNvSpPr/>
            <p:nvPr/>
          </p:nvSpPr>
          <p:spPr>
            <a:xfrm flipV="1">
              <a:off x="10997364" y="5009887"/>
              <a:ext cx="548014" cy="223701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0" name="Line"/>
            <p:cNvSpPr/>
            <p:nvPr/>
          </p:nvSpPr>
          <p:spPr>
            <a:xfrm>
              <a:off x="11647431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1" name="Line"/>
            <p:cNvSpPr/>
            <p:nvPr/>
          </p:nvSpPr>
          <p:spPr>
            <a:xfrm flipV="1">
              <a:off x="7924079" y="4892629"/>
              <a:ext cx="677853" cy="230538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2" name="Line"/>
            <p:cNvSpPr/>
            <p:nvPr/>
          </p:nvSpPr>
          <p:spPr>
            <a:xfrm>
              <a:off x="8668263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3" name="Line"/>
            <p:cNvSpPr/>
            <p:nvPr/>
          </p:nvSpPr>
          <p:spPr>
            <a:xfrm flipV="1">
              <a:off x="1542849" y="4845496"/>
              <a:ext cx="1120697" cy="233212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4" name="Line"/>
            <p:cNvSpPr/>
            <p:nvPr/>
          </p:nvSpPr>
          <p:spPr>
            <a:xfrm flipH="1" flipV="1">
              <a:off x="4137566" y="3373280"/>
              <a:ext cx="1422471" cy="159457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5" name="Line"/>
            <p:cNvSpPr/>
            <p:nvPr/>
          </p:nvSpPr>
          <p:spPr>
            <a:xfrm>
              <a:off x="2539681" y="4874319"/>
              <a:ext cx="534297" cy="23455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6" name="Line"/>
            <p:cNvSpPr/>
            <p:nvPr/>
          </p:nvSpPr>
          <p:spPr>
            <a:xfrm flipH="1">
              <a:off x="2567740" y="3263416"/>
              <a:ext cx="1550434" cy="182046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7" name="Circle"/>
            <p:cNvSpPr/>
            <p:nvPr/>
          </p:nvSpPr>
          <p:spPr>
            <a:xfrm>
              <a:off x="1937690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48" name="Line"/>
            <p:cNvSpPr/>
            <p:nvPr/>
          </p:nvSpPr>
          <p:spPr>
            <a:xfrm flipV="1">
              <a:off x="8664765" y="3327536"/>
              <a:ext cx="1379750" cy="158429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9" name="Line"/>
            <p:cNvSpPr/>
            <p:nvPr/>
          </p:nvSpPr>
          <p:spPr>
            <a:xfrm flipH="1" flipV="1">
              <a:off x="10058143" y="3307976"/>
              <a:ext cx="1570059" cy="168362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50" name="Line"/>
            <p:cNvSpPr/>
            <p:nvPr/>
          </p:nvSpPr>
          <p:spPr>
            <a:xfrm flipH="1" flipV="1">
              <a:off x="7335252" y="1604064"/>
              <a:ext cx="2645420" cy="16546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51" name="Line"/>
            <p:cNvSpPr/>
            <p:nvPr/>
          </p:nvSpPr>
          <p:spPr>
            <a:xfrm flipH="1">
              <a:off x="4490021" y="1533517"/>
              <a:ext cx="2555294" cy="163974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52" name="Circle"/>
            <p:cNvSpPr/>
            <p:nvPr/>
          </p:nvSpPr>
          <p:spPr>
            <a:xfrm>
              <a:off x="6539323" y="81266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53" name="Circle"/>
            <p:cNvSpPr/>
            <p:nvPr/>
          </p:nvSpPr>
          <p:spPr>
            <a:xfrm>
              <a:off x="4947259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54" name="Circle"/>
            <p:cNvSpPr/>
            <p:nvPr/>
          </p:nvSpPr>
          <p:spPr>
            <a:xfrm>
              <a:off x="9353481" y="2637597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55" name="Circle"/>
            <p:cNvSpPr/>
            <p:nvPr/>
          </p:nvSpPr>
          <p:spPr>
            <a:xfrm>
              <a:off x="3464931" y="263759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56" name="Circle"/>
            <p:cNvSpPr/>
            <p:nvPr/>
          </p:nvSpPr>
          <p:spPr>
            <a:xfrm>
              <a:off x="10966395" y="436150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57" name="Circle"/>
            <p:cNvSpPr/>
            <p:nvPr/>
          </p:nvSpPr>
          <p:spPr>
            <a:xfrm>
              <a:off x="7956827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58" name="43"/>
            <p:cNvSpPr txBox="1"/>
            <p:nvPr/>
          </p:nvSpPr>
          <p:spPr>
            <a:xfrm>
              <a:off x="2033690" y="4131255"/>
              <a:ext cx="1103818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2759" name="9"/>
            <p:cNvSpPr txBox="1"/>
            <p:nvPr/>
          </p:nvSpPr>
          <p:spPr>
            <a:xfrm>
              <a:off x="3580942" y="232398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2760" name="14"/>
            <p:cNvSpPr txBox="1"/>
            <p:nvPr/>
          </p:nvSpPr>
          <p:spPr>
            <a:xfrm>
              <a:off x="6030091" y="0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2761" name="10"/>
            <p:cNvSpPr txBox="1"/>
            <p:nvPr/>
          </p:nvSpPr>
          <p:spPr>
            <a:xfrm>
              <a:off x="5025614" y="4088608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762" name="13"/>
            <p:cNvSpPr txBox="1"/>
            <p:nvPr/>
          </p:nvSpPr>
          <p:spPr>
            <a:xfrm>
              <a:off x="9304523" y="2295533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2763" name="15"/>
            <p:cNvSpPr txBox="1"/>
            <p:nvPr/>
          </p:nvSpPr>
          <p:spPr>
            <a:xfrm>
              <a:off x="8037072" y="407419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15</a:t>
              </a:r>
            </a:p>
          </p:txBody>
        </p:sp>
        <p:sp>
          <p:nvSpPr>
            <p:cNvPr id="2764" name="Square"/>
            <p:cNvSpPr/>
            <p:nvPr/>
          </p:nvSpPr>
          <p:spPr>
            <a:xfrm>
              <a:off x="5958854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65" name="Square"/>
            <p:cNvSpPr/>
            <p:nvPr/>
          </p:nvSpPr>
          <p:spPr>
            <a:xfrm>
              <a:off x="8965431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66" name="19"/>
            <p:cNvSpPr txBox="1"/>
            <p:nvPr/>
          </p:nvSpPr>
          <p:spPr>
            <a:xfrm>
              <a:off x="11082407" y="3906575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2767" name="Square"/>
            <p:cNvSpPr/>
            <p:nvPr/>
          </p:nvSpPr>
          <p:spPr>
            <a:xfrm>
              <a:off x="4130737" y="6743256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68" name="Line"/>
            <p:cNvSpPr/>
            <p:nvPr/>
          </p:nvSpPr>
          <p:spPr>
            <a:xfrm>
              <a:off x="0" y="5933665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769" name="Line"/>
            <p:cNvSpPr/>
            <p:nvPr/>
          </p:nvSpPr>
          <p:spPr>
            <a:xfrm>
              <a:off x="0" y="4306231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770" name="Line"/>
            <p:cNvSpPr/>
            <p:nvPr/>
          </p:nvSpPr>
          <p:spPr>
            <a:xfrm>
              <a:off x="-1" y="2471762"/>
              <a:ext cx="10264990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grpSp>
          <p:nvGrpSpPr>
            <p:cNvPr id="2773" name="Group"/>
            <p:cNvGrpSpPr/>
            <p:nvPr/>
          </p:nvGrpSpPr>
          <p:grpSpPr>
            <a:xfrm>
              <a:off x="4006723" y="6128394"/>
              <a:ext cx="1290167" cy="1779343"/>
              <a:chOff x="0" y="0"/>
              <a:chExt cx="1290166" cy="1779341"/>
            </a:xfrm>
          </p:grpSpPr>
          <p:sp>
            <p:nvSpPr>
              <p:cNvPr id="2771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72" name="12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</p:grpSp>
        <p:grpSp>
          <p:nvGrpSpPr>
            <p:cNvPr id="2776" name="Group"/>
            <p:cNvGrpSpPr/>
            <p:nvPr/>
          </p:nvGrpSpPr>
          <p:grpSpPr>
            <a:xfrm>
              <a:off x="5593622" y="6128394"/>
              <a:ext cx="1290167" cy="1779343"/>
              <a:chOff x="0" y="0"/>
              <a:chExt cx="1290166" cy="1779341"/>
            </a:xfrm>
          </p:grpSpPr>
          <p:sp>
            <p:nvSpPr>
              <p:cNvPr id="2774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75" name="17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17</a:t>
                </a:r>
              </a:p>
            </p:txBody>
          </p:sp>
        </p:grpSp>
        <p:grpSp>
          <p:nvGrpSpPr>
            <p:cNvPr id="2779" name="Group"/>
            <p:cNvGrpSpPr/>
            <p:nvPr/>
          </p:nvGrpSpPr>
          <p:grpSpPr>
            <a:xfrm>
              <a:off x="7180521" y="6128394"/>
              <a:ext cx="1290167" cy="1779343"/>
              <a:chOff x="0" y="0"/>
              <a:chExt cx="1290166" cy="1779341"/>
            </a:xfrm>
          </p:grpSpPr>
          <p:sp>
            <p:nvSpPr>
              <p:cNvPr id="2777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78" name="31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31</a:t>
                </a:r>
              </a:p>
            </p:txBody>
          </p:sp>
        </p:grpSp>
        <p:grpSp>
          <p:nvGrpSpPr>
            <p:cNvPr id="2782" name="Group"/>
            <p:cNvGrpSpPr/>
            <p:nvPr/>
          </p:nvGrpSpPr>
          <p:grpSpPr>
            <a:xfrm>
              <a:off x="8767419" y="6128394"/>
              <a:ext cx="1290168" cy="1779343"/>
              <a:chOff x="0" y="0"/>
              <a:chExt cx="1290166" cy="1779341"/>
            </a:xfrm>
          </p:grpSpPr>
          <p:sp>
            <p:nvSpPr>
              <p:cNvPr id="2780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81" name="18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18</a:t>
                </a:r>
              </a:p>
            </p:txBody>
          </p:sp>
        </p:grpSp>
        <p:grpSp>
          <p:nvGrpSpPr>
            <p:cNvPr id="2785" name="Group"/>
            <p:cNvGrpSpPr/>
            <p:nvPr/>
          </p:nvGrpSpPr>
          <p:grpSpPr>
            <a:xfrm>
              <a:off x="10354319" y="6128394"/>
              <a:ext cx="1290167" cy="1779343"/>
              <a:chOff x="0" y="0"/>
              <a:chExt cx="1290166" cy="1779341"/>
            </a:xfrm>
          </p:grpSpPr>
          <p:sp>
            <p:nvSpPr>
              <p:cNvPr id="2783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84" name="22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  <p:grpSp>
          <p:nvGrpSpPr>
            <p:cNvPr id="2788" name="Group"/>
            <p:cNvGrpSpPr/>
            <p:nvPr/>
          </p:nvGrpSpPr>
          <p:grpSpPr>
            <a:xfrm>
              <a:off x="11941217" y="6128394"/>
              <a:ext cx="1290167" cy="1779343"/>
              <a:chOff x="0" y="0"/>
              <a:chExt cx="1290166" cy="1779341"/>
            </a:xfrm>
          </p:grpSpPr>
          <p:sp>
            <p:nvSpPr>
              <p:cNvPr id="2786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87" name="40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40</a:t>
                </a:r>
              </a:p>
            </p:txBody>
          </p:sp>
        </p:grpSp>
        <p:grpSp>
          <p:nvGrpSpPr>
            <p:cNvPr id="2791" name="Group"/>
            <p:cNvGrpSpPr/>
            <p:nvPr/>
          </p:nvGrpSpPr>
          <p:grpSpPr>
            <a:xfrm>
              <a:off x="2419824" y="6128394"/>
              <a:ext cx="1290168" cy="1779343"/>
              <a:chOff x="0" y="0"/>
              <a:chExt cx="1290166" cy="1779341"/>
            </a:xfrm>
          </p:grpSpPr>
          <p:sp>
            <p:nvSpPr>
              <p:cNvPr id="2789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90" name="45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45</a:t>
                </a:r>
              </a:p>
            </p:txBody>
          </p:sp>
        </p:grpSp>
        <p:grpSp>
          <p:nvGrpSpPr>
            <p:cNvPr id="2794" name="Group"/>
            <p:cNvGrpSpPr/>
            <p:nvPr/>
          </p:nvGrpSpPr>
          <p:grpSpPr>
            <a:xfrm>
              <a:off x="832926" y="6128394"/>
              <a:ext cx="1290167" cy="1779343"/>
              <a:chOff x="0" y="0"/>
              <a:chExt cx="1290166" cy="1779341"/>
            </a:xfrm>
          </p:grpSpPr>
          <p:sp>
            <p:nvSpPr>
              <p:cNvPr id="2792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93" name="50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50</a:t>
                </a:r>
              </a:p>
            </p:txBody>
          </p:sp>
        </p:grpSp>
      </p:grpSp>
      <p:sp>
        <p:nvSpPr>
          <p:cNvPr id="2796" name="Total work done:"/>
          <p:cNvSpPr txBox="1"/>
          <p:nvPr/>
        </p:nvSpPr>
        <p:spPr>
          <a:xfrm>
            <a:off x="10509379" y="1520101"/>
            <a:ext cx="12063789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Total work done:</a:t>
            </a:r>
          </a:p>
        </p:txBody>
      </p:sp>
      <p:sp>
        <p:nvSpPr>
          <p:cNvPr id="2797" name="Extras: Why is buildheap() O(n)?"/>
          <p:cNvSpPr txBox="1"/>
          <p:nvPr>
            <p:ph type="title"/>
          </p:nvPr>
        </p:nvSpPr>
        <p:spPr>
          <a:xfrm>
            <a:off x="111336" y="484802"/>
            <a:ext cx="7080038" cy="1980759"/>
          </a:xfrm>
          <a:prstGeom prst="rect">
            <a:avLst/>
          </a:prstGeom>
        </p:spPr>
        <p:txBody>
          <a:bodyPr anchor="t"/>
          <a:lstStyle>
            <a:lvl1pPr>
              <a:defRPr sz="5400"/>
            </a:lvl1pPr>
          </a:lstStyle>
          <a:p>
            <a:pPr/>
            <a:r>
              <a:t>Extras: Why is buildheap() O(n)?</a:t>
            </a:r>
          </a:p>
        </p:txBody>
      </p:sp>
      <p:pic>
        <p:nvPicPr>
          <p:cNvPr id="2798" name="pasted-image.tif" descr="pasted-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23482" y="2620781"/>
            <a:ext cx="11963401" cy="1162051"/>
          </a:xfrm>
          <a:prstGeom prst="rect">
            <a:avLst/>
          </a:prstGeom>
          <a:ln w="12700">
            <a:miter lim="400000"/>
          </a:ln>
        </p:spPr>
      </p:pic>
      <p:sp>
        <p:nvSpPr>
          <p:cNvPr id="2799" name="Substitution:"/>
          <p:cNvSpPr txBox="1"/>
          <p:nvPr/>
        </p:nvSpPr>
        <p:spPr>
          <a:xfrm>
            <a:off x="13449715" y="4188459"/>
            <a:ext cx="4539149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Substitution:</a:t>
            </a:r>
          </a:p>
        </p:txBody>
      </p:sp>
      <p:pic>
        <p:nvPicPr>
          <p:cNvPr id="2800" name="pasted-image.tif" descr="pasted-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699527" y="4111383"/>
            <a:ext cx="1809751" cy="1162051"/>
          </a:xfrm>
          <a:prstGeom prst="rect">
            <a:avLst/>
          </a:prstGeom>
          <a:ln w="12700">
            <a:miter lim="400000"/>
          </a:ln>
        </p:spPr>
      </p:pic>
      <p:sp>
        <p:nvSpPr>
          <p:cNvPr id="2801" name="Must do some math for lg(n):"/>
          <p:cNvSpPr txBox="1"/>
          <p:nvPr/>
        </p:nvSpPr>
        <p:spPr>
          <a:xfrm>
            <a:off x="13393466" y="5489940"/>
            <a:ext cx="8434511" cy="1007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Must do some math for lg(n):</a:t>
            </a:r>
          </a:p>
        </p:txBody>
      </p:sp>
      <p:pic>
        <p:nvPicPr>
          <p:cNvPr id="2802" name="pasted-image.tif" descr="pasted-image.t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778955" y="6405377"/>
            <a:ext cx="7200901" cy="5905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3" name="pasted-image.tif" descr="pasted-image.ti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365902" y="7238486"/>
            <a:ext cx="6477001" cy="723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08" name="Consider a full binary heap data structure with n nodes."/>
          <p:cNvSpPr txBox="1"/>
          <p:nvPr/>
        </p:nvSpPr>
        <p:spPr>
          <a:xfrm>
            <a:off x="8976741" y="675302"/>
            <a:ext cx="14287322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Consider a full binary heap data structure with n nodes. </a:t>
            </a:r>
          </a:p>
        </p:txBody>
      </p:sp>
      <p:grpSp>
        <p:nvGrpSpPr>
          <p:cNvPr id="2867" name="Group"/>
          <p:cNvGrpSpPr/>
          <p:nvPr/>
        </p:nvGrpSpPr>
        <p:grpSpPr>
          <a:xfrm>
            <a:off x="472773" y="140581"/>
            <a:ext cx="13231385" cy="7907738"/>
            <a:chOff x="0" y="0"/>
            <a:chExt cx="13231383" cy="7907736"/>
          </a:xfrm>
        </p:grpSpPr>
        <p:sp>
          <p:nvSpPr>
            <p:cNvPr id="2809" name="Line"/>
            <p:cNvSpPr/>
            <p:nvPr/>
          </p:nvSpPr>
          <p:spPr>
            <a:xfrm flipV="1">
              <a:off x="4452094" y="5031623"/>
              <a:ext cx="1128176" cy="213663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0" name="Line"/>
            <p:cNvSpPr/>
            <p:nvPr/>
          </p:nvSpPr>
          <p:spPr>
            <a:xfrm>
              <a:off x="5476455" y="4669733"/>
              <a:ext cx="836874" cy="191470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1" name="Line"/>
            <p:cNvSpPr/>
            <p:nvPr/>
          </p:nvSpPr>
          <p:spPr>
            <a:xfrm flipV="1">
              <a:off x="10997364" y="5009887"/>
              <a:ext cx="548014" cy="223701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2" name="Line"/>
            <p:cNvSpPr/>
            <p:nvPr/>
          </p:nvSpPr>
          <p:spPr>
            <a:xfrm>
              <a:off x="11647431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3" name="Line"/>
            <p:cNvSpPr/>
            <p:nvPr/>
          </p:nvSpPr>
          <p:spPr>
            <a:xfrm flipV="1">
              <a:off x="7924079" y="4892629"/>
              <a:ext cx="677853" cy="230538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4" name="Line"/>
            <p:cNvSpPr/>
            <p:nvPr/>
          </p:nvSpPr>
          <p:spPr>
            <a:xfrm>
              <a:off x="8668263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5" name="Line"/>
            <p:cNvSpPr/>
            <p:nvPr/>
          </p:nvSpPr>
          <p:spPr>
            <a:xfrm flipV="1">
              <a:off x="1542849" y="4845496"/>
              <a:ext cx="1120697" cy="233212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6" name="Line"/>
            <p:cNvSpPr/>
            <p:nvPr/>
          </p:nvSpPr>
          <p:spPr>
            <a:xfrm flipH="1" flipV="1">
              <a:off x="4137566" y="3373280"/>
              <a:ext cx="1422471" cy="159457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7" name="Line"/>
            <p:cNvSpPr/>
            <p:nvPr/>
          </p:nvSpPr>
          <p:spPr>
            <a:xfrm>
              <a:off x="2539681" y="4874319"/>
              <a:ext cx="534297" cy="23455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8" name="Line"/>
            <p:cNvSpPr/>
            <p:nvPr/>
          </p:nvSpPr>
          <p:spPr>
            <a:xfrm flipH="1">
              <a:off x="2567740" y="3263416"/>
              <a:ext cx="1550434" cy="182046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9" name="Circle"/>
            <p:cNvSpPr/>
            <p:nvPr/>
          </p:nvSpPr>
          <p:spPr>
            <a:xfrm>
              <a:off x="1937690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20" name="Line"/>
            <p:cNvSpPr/>
            <p:nvPr/>
          </p:nvSpPr>
          <p:spPr>
            <a:xfrm flipV="1">
              <a:off x="8664765" y="3327536"/>
              <a:ext cx="1379750" cy="158429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21" name="Line"/>
            <p:cNvSpPr/>
            <p:nvPr/>
          </p:nvSpPr>
          <p:spPr>
            <a:xfrm flipH="1" flipV="1">
              <a:off x="10058143" y="3307976"/>
              <a:ext cx="1570059" cy="168362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22" name="Line"/>
            <p:cNvSpPr/>
            <p:nvPr/>
          </p:nvSpPr>
          <p:spPr>
            <a:xfrm flipH="1" flipV="1">
              <a:off x="7335252" y="1604064"/>
              <a:ext cx="2645420" cy="16546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23" name="Line"/>
            <p:cNvSpPr/>
            <p:nvPr/>
          </p:nvSpPr>
          <p:spPr>
            <a:xfrm flipH="1">
              <a:off x="4490021" y="1533517"/>
              <a:ext cx="2555294" cy="163974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24" name="Circle"/>
            <p:cNvSpPr/>
            <p:nvPr/>
          </p:nvSpPr>
          <p:spPr>
            <a:xfrm>
              <a:off x="6539323" y="81266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25" name="Circle"/>
            <p:cNvSpPr/>
            <p:nvPr/>
          </p:nvSpPr>
          <p:spPr>
            <a:xfrm>
              <a:off x="4947259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26" name="Circle"/>
            <p:cNvSpPr/>
            <p:nvPr/>
          </p:nvSpPr>
          <p:spPr>
            <a:xfrm>
              <a:off x="9353481" y="2637597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27" name="Circle"/>
            <p:cNvSpPr/>
            <p:nvPr/>
          </p:nvSpPr>
          <p:spPr>
            <a:xfrm>
              <a:off x="3464931" y="263759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28" name="Circle"/>
            <p:cNvSpPr/>
            <p:nvPr/>
          </p:nvSpPr>
          <p:spPr>
            <a:xfrm>
              <a:off x="10966395" y="436150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29" name="Circle"/>
            <p:cNvSpPr/>
            <p:nvPr/>
          </p:nvSpPr>
          <p:spPr>
            <a:xfrm>
              <a:off x="7956827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30" name="43"/>
            <p:cNvSpPr txBox="1"/>
            <p:nvPr/>
          </p:nvSpPr>
          <p:spPr>
            <a:xfrm>
              <a:off x="2033690" y="4131255"/>
              <a:ext cx="1103818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2831" name="9"/>
            <p:cNvSpPr txBox="1"/>
            <p:nvPr/>
          </p:nvSpPr>
          <p:spPr>
            <a:xfrm>
              <a:off x="3580942" y="232398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2832" name="14"/>
            <p:cNvSpPr txBox="1"/>
            <p:nvPr/>
          </p:nvSpPr>
          <p:spPr>
            <a:xfrm>
              <a:off x="6030091" y="0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2833" name="10"/>
            <p:cNvSpPr txBox="1"/>
            <p:nvPr/>
          </p:nvSpPr>
          <p:spPr>
            <a:xfrm>
              <a:off x="5025614" y="4088608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834" name="13"/>
            <p:cNvSpPr txBox="1"/>
            <p:nvPr/>
          </p:nvSpPr>
          <p:spPr>
            <a:xfrm>
              <a:off x="9304523" y="2295533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2835" name="15"/>
            <p:cNvSpPr txBox="1"/>
            <p:nvPr/>
          </p:nvSpPr>
          <p:spPr>
            <a:xfrm>
              <a:off x="8037072" y="407419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15</a:t>
              </a:r>
            </a:p>
          </p:txBody>
        </p:sp>
        <p:sp>
          <p:nvSpPr>
            <p:cNvPr id="2836" name="Square"/>
            <p:cNvSpPr/>
            <p:nvPr/>
          </p:nvSpPr>
          <p:spPr>
            <a:xfrm>
              <a:off x="5958854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37" name="Square"/>
            <p:cNvSpPr/>
            <p:nvPr/>
          </p:nvSpPr>
          <p:spPr>
            <a:xfrm>
              <a:off x="8965431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38" name="19"/>
            <p:cNvSpPr txBox="1"/>
            <p:nvPr/>
          </p:nvSpPr>
          <p:spPr>
            <a:xfrm>
              <a:off x="11082407" y="3906575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2839" name="Square"/>
            <p:cNvSpPr/>
            <p:nvPr/>
          </p:nvSpPr>
          <p:spPr>
            <a:xfrm>
              <a:off x="4130737" y="6743256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40" name="Line"/>
            <p:cNvSpPr/>
            <p:nvPr/>
          </p:nvSpPr>
          <p:spPr>
            <a:xfrm>
              <a:off x="0" y="5933665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841" name="Line"/>
            <p:cNvSpPr/>
            <p:nvPr/>
          </p:nvSpPr>
          <p:spPr>
            <a:xfrm>
              <a:off x="0" y="4306231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842" name="Line"/>
            <p:cNvSpPr/>
            <p:nvPr/>
          </p:nvSpPr>
          <p:spPr>
            <a:xfrm>
              <a:off x="-1" y="2471762"/>
              <a:ext cx="10264990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grpSp>
          <p:nvGrpSpPr>
            <p:cNvPr id="2845" name="Group"/>
            <p:cNvGrpSpPr/>
            <p:nvPr/>
          </p:nvGrpSpPr>
          <p:grpSpPr>
            <a:xfrm>
              <a:off x="4006723" y="6128394"/>
              <a:ext cx="1290167" cy="1779343"/>
              <a:chOff x="0" y="0"/>
              <a:chExt cx="1290166" cy="1779341"/>
            </a:xfrm>
          </p:grpSpPr>
          <p:sp>
            <p:nvSpPr>
              <p:cNvPr id="2843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44" name="12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</p:grpSp>
        <p:grpSp>
          <p:nvGrpSpPr>
            <p:cNvPr id="2848" name="Group"/>
            <p:cNvGrpSpPr/>
            <p:nvPr/>
          </p:nvGrpSpPr>
          <p:grpSpPr>
            <a:xfrm>
              <a:off x="5593622" y="6128394"/>
              <a:ext cx="1290167" cy="1779343"/>
              <a:chOff x="0" y="0"/>
              <a:chExt cx="1290166" cy="1779341"/>
            </a:xfrm>
          </p:grpSpPr>
          <p:sp>
            <p:nvSpPr>
              <p:cNvPr id="2846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47" name="17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17</a:t>
                </a:r>
              </a:p>
            </p:txBody>
          </p:sp>
        </p:grpSp>
        <p:grpSp>
          <p:nvGrpSpPr>
            <p:cNvPr id="2851" name="Group"/>
            <p:cNvGrpSpPr/>
            <p:nvPr/>
          </p:nvGrpSpPr>
          <p:grpSpPr>
            <a:xfrm>
              <a:off x="7180521" y="6128394"/>
              <a:ext cx="1290167" cy="1779343"/>
              <a:chOff x="0" y="0"/>
              <a:chExt cx="1290166" cy="1779341"/>
            </a:xfrm>
          </p:grpSpPr>
          <p:sp>
            <p:nvSpPr>
              <p:cNvPr id="2849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50" name="31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31</a:t>
                </a:r>
              </a:p>
            </p:txBody>
          </p:sp>
        </p:grpSp>
        <p:grpSp>
          <p:nvGrpSpPr>
            <p:cNvPr id="2854" name="Group"/>
            <p:cNvGrpSpPr/>
            <p:nvPr/>
          </p:nvGrpSpPr>
          <p:grpSpPr>
            <a:xfrm>
              <a:off x="8767419" y="6128394"/>
              <a:ext cx="1290168" cy="1779343"/>
              <a:chOff x="0" y="0"/>
              <a:chExt cx="1290166" cy="1779341"/>
            </a:xfrm>
          </p:grpSpPr>
          <p:sp>
            <p:nvSpPr>
              <p:cNvPr id="2852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53" name="18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18</a:t>
                </a:r>
              </a:p>
            </p:txBody>
          </p:sp>
        </p:grpSp>
        <p:grpSp>
          <p:nvGrpSpPr>
            <p:cNvPr id="2857" name="Group"/>
            <p:cNvGrpSpPr/>
            <p:nvPr/>
          </p:nvGrpSpPr>
          <p:grpSpPr>
            <a:xfrm>
              <a:off x="10354319" y="6128394"/>
              <a:ext cx="1290167" cy="1779343"/>
              <a:chOff x="0" y="0"/>
              <a:chExt cx="1290166" cy="1779341"/>
            </a:xfrm>
          </p:grpSpPr>
          <p:sp>
            <p:nvSpPr>
              <p:cNvPr id="2855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56" name="22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  <p:grpSp>
          <p:nvGrpSpPr>
            <p:cNvPr id="2860" name="Group"/>
            <p:cNvGrpSpPr/>
            <p:nvPr/>
          </p:nvGrpSpPr>
          <p:grpSpPr>
            <a:xfrm>
              <a:off x="11941217" y="6128394"/>
              <a:ext cx="1290167" cy="1779343"/>
              <a:chOff x="0" y="0"/>
              <a:chExt cx="1290166" cy="1779341"/>
            </a:xfrm>
          </p:grpSpPr>
          <p:sp>
            <p:nvSpPr>
              <p:cNvPr id="2858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59" name="40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40</a:t>
                </a:r>
              </a:p>
            </p:txBody>
          </p:sp>
        </p:grpSp>
        <p:grpSp>
          <p:nvGrpSpPr>
            <p:cNvPr id="2863" name="Group"/>
            <p:cNvGrpSpPr/>
            <p:nvPr/>
          </p:nvGrpSpPr>
          <p:grpSpPr>
            <a:xfrm>
              <a:off x="2419824" y="6128394"/>
              <a:ext cx="1290168" cy="1779343"/>
              <a:chOff x="0" y="0"/>
              <a:chExt cx="1290166" cy="1779341"/>
            </a:xfrm>
          </p:grpSpPr>
          <p:sp>
            <p:nvSpPr>
              <p:cNvPr id="2861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62" name="45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45</a:t>
                </a:r>
              </a:p>
            </p:txBody>
          </p:sp>
        </p:grpSp>
        <p:grpSp>
          <p:nvGrpSpPr>
            <p:cNvPr id="2866" name="Group"/>
            <p:cNvGrpSpPr/>
            <p:nvPr/>
          </p:nvGrpSpPr>
          <p:grpSpPr>
            <a:xfrm>
              <a:off x="832926" y="6128394"/>
              <a:ext cx="1290167" cy="1779343"/>
              <a:chOff x="0" y="0"/>
              <a:chExt cx="1290166" cy="1779341"/>
            </a:xfrm>
          </p:grpSpPr>
          <p:sp>
            <p:nvSpPr>
              <p:cNvPr id="2864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65" name="50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50</a:t>
                </a:r>
              </a:p>
            </p:txBody>
          </p:sp>
        </p:grpSp>
      </p:grpSp>
      <p:sp>
        <p:nvSpPr>
          <p:cNvPr id="2868" name="With substitution, and pulling out c*2k:"/>
          <p:cNvSpPr txBox="1"/>
          <p:nvPr/>
        </p:nvSpPr>
        <p:spPr>
          <a:xfrm>
            <a:off x="10509379" y="1520101"/>
            <a:ext cx="12063789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pPr>
            <a:r>
              <a:t>With substitution, and pulling out c*2</a:t>
            </a:r>
            <a:r>
              <a:rPr baseline="31999"/>
              <a:t>k</a:t>
            </a:r>
            <a:r>
              <a:t>:</a:t>
            </a:r>
          </a:p>
        </p:txBody>
      </p:sp>
      <p:sp>
        <p:nvSpPr>
          <p:cNvPr id="2869" name="Extras: Why is buildheap() O(n)?"/>
          <p:cNvSpPr txBox="1"/>
          <p:nvPr>
            <p:ph type="title"/>
          </p:nvPr>
        </p:nvSpPr>
        <p:spPr>
          <a:xfrm>
            <a:off x="111336" y="484802"/>
            <a:ext cx="7080038" cy="1980759"/>
          </a:xfrm>
          <a:prstGeom prst="rect">
            <a:avLst/>
          </a:prstGeom>
        </p:spPr>
        <p:txBody>
          <a:bodyPr anchor="t"/>
          <a:lstStyle>
            <a:lvl1pPr>
              <a:defRPr sz="5400"/>
            </a:lvl1pPr>
          </a:lstStyle>
          <a:p>
            <a:pPr/>
            <a:r>
              <a:t>Extras: Why is buildheap() O(n)?</a:t>
            </a:r>
          </a:p>
        </p:txBody>
      </p:sp>
      <p:sp>
        <p:nvSpPr>
          <p:cNvPr id="2870" name="Simplify a bit more:"/>
          <p:cNvSpPr txBox="1"/>
          <p:nvPr/>
        </p:nvSpPr>
        <p:spPr>
          <a:xfrm>
            <a:off x="13449715" y="4188459"/>
            <a:ext cx="6010526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Simplify a bit more:</a:t>
            </a:r>
          </a:p>
        </p:txBody>
      </p:sp>
      <p:pic>
        <p:nvPicPr>
          <p:cNvPr id="2871" name="pasted-image.tif" descr="pasted-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904456" y="5601985"/>
            <a:ext cx="8724901" cy="1314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2" name="pasted-image.tif" descr="pasted-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471520" y="2586704"/>
            <a:ext cx="9734551" cy="15430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77" name="Consider a full binary heap data structure with n nodes."/>
          <p:cNvSpPr txBox="1"/>
          <p:nvPr/>
        </p:nvSpPr>
        <p:spPr>
          <a:xfrm>
            <a:off x="8976741" y="675302"/>
            <a:ext cx="14287322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Consider a full binary heap data structure with n nodes. </a:t>
            </a:r>
          </a:p>
        </p:txBody>
      </p:sp>
      <p:grpSp>
        <p:nvGrpSpPr>
          <p:cNvPr id="2936" name="Group"/>
          <p:cNvGrpSpPr/>
          <p:nvPr/>
        </p:nvGrpSpPr>
        <p:grpSpPr>
          <a:xfrm>
            <a:off x="472773" y="140581"/>
            <a:ext cx="13231385" cy="7907738"/>
            <a:chOff x="0" y="0"/>
            <a:chExt cx="13231383" cy="7907736"/>
          </a:xfrm>
        </p:grpSpPr>
        <p:sp>
          <p:nvSpPr>
            <p:cNvPr id="2878" name="Line"/>
            <p:cNvSpPr/>
            <p:nvPr/>
          </p:nvSpPr>
          <p:spPr>
            <a:xfrm flipV="1">
              <a:off x="4452094" y="5031623"/>
              <a:ext cx="1128176" cy="213663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79" name="Line"/>
            <p:cNvSpPr/>
            <p:nvPr/>
          </p:nvSpPr>
          <p:spPr>
            <a:xfrm>
              <a:off x="5476455" y="4669733"/>
              <a:ext cx="836874" cy="191470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0" name="Line"/>
            <p:cNvSpPr/>
            <p:nvPr/>
          </p:nvSpPr>
          <p:spPr>
            <a:xfrm flipV="1">
              <a:off x="10997364" y="5009887"/>
              <a:ext cx="548014" cy="223701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1" name="Line"/>
            <p:cNvSpPr/>
            <p:nvPr/>
          </p:nvSpPr>
          <p:spPr>
            <a:xfrm>
              <a:off x="11647431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2" name="Line"/>
            <p:cNvSpPr/>
            <p:nvPr/>
          </p:nvSpPr>
          <p:spPr>
            <a:xfrm flipV="1">
              <a:off x="7924079" y="4892629"/>
              <a:ext cx="677853" cy="230538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3" name="Line"/>
            <p:cNvSpPr/>
            <p:nvPr/>
          </p:nvSpPr>
          <p:spPr>
            <a:xfrm>
              <a:off x="8668263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4" name="Line"/>
            <p:cNvSpPr/>
            <p:nvPr/>
          </p:nvSpPr>
          <p:spPr>
            <a:xfrm flipV="1">
              <a:off x="1542849" y="4845496"/>
              <a:ext cx="1120697" cy="233212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5" name="Line"/>
            <p:cNvSpPr/>
            <p:nvPr/>
          </p:nvSpPr>
          <p:spPr>
            <a:xfrm flipH="1" flipV="1">
              <a:off x="4137566" y="3373280"/>
              <a:ext cx="1422471" cy="159457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6" name="Line"/>
            <p:cNvSpPr/>
            <p:nvPr/>
          </p:nvSpPr>
          <p:spPr>
            <a:xfrm>
              <a:off x="2539681" y="4874319"/>
              <a:ext cx="534297" cy="23455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7" name="Line"/>
            <p:cNvSpPr/>
            <p:nvPr/>
          </p:nvSpPr>
          <p:spPr>
            <a:xfrm flipH="1">
              <a:off x="2567740" y="3263416"/>
              <a:ext cx="1550434" cy="182046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8" name="Circle"/>
            <p:cNvSpPr/>
            <p:nvPr/>
          </p:nvSpPr>
          <p:spPr>
            <a:xfrm>
              <a:off x="1937690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89" name="Line"/>
            <p:cNvSpPr/>
            <p:nvPr/>
          </p:nvSpPr>
          <p:spPr>
            <a:xfrm flipV="1">
              <a:off x="8664765" y="3327536"/>
              <a:ext cx="1379750" cy="158429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90" name="Line"/>
            <p:cNvSpPr/>
            <p:nvPr/>
          </p:nvSpPr>
          <p:spPr>
            <a:xfrm flipH="1" flipV="1">
              <a:off x="10058143" y="3307976"/>
              <a:ext cx="1570059" cy="168362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91" name="Line"/>
            <p:cNvSpPr/>
            <p:nvPr/>
          </p:nvSpPr>
          <p:spPr>
            <a:xfrm flipH="1" flipV="1">
              <a:off x="7335252" y="1604064"/>
              <a:ext cx="2645420" cy="16546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92" name="Line"/>
            <p:cNvSpPr/>
            <p:nvPr/>
          </p:nvSpPr>
          <p:spPr>
            <a:xfrm flipH="1">
              <a:off x="4490021" y="1533517"/>
              <a:ext cx="2555294" cy="163974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93" name="Circle"/>
            <p:cNvSpPr/>
            <p:nvPr/>
          </p:nvSpPr>
          <p:spPr>
            <a:xfrm>
              <a:off x="6539323" y="81266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94" name="Circle"/>
            <p:cNvSpPr/>
            <p:nvPr/>
          </p:nvSpPr>
          <p:spPr>
            <a:xfrm>
              <a:off x="4947259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95" name="Circle"/>
            <p:cNvSpPr/>
            <p:nvPr/>
          </p:nvSpPr>
          <p:spPr>
            <a:xfrm>
              <a:off x="9353481" y="2637597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96" name="Circle"/>
            <p:cNvSpPr/>
            <p:nvPr/>
          </p:nvSpPr>
          <p:spPr>
            <a:xfrm>
              <a:off x="3464931" y="263759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97" name="Circle"/>
            <p:cNvSpPr/>
            <p:nvPr/>
          </p:nvSpPr>
          <p:spPr>
            <a:xfrm>
              <a:off x="10966395" y="436150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98" name="Circle"/>
            <p:cNvSpPr/>
            <p:nvPr/>
          </p:nvSpPr>
          <p:spPr>
            <a:xfrm>
              <a:off x="7956827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99" name="43"/>
            <p:cNvSpPr txBox="1"/>
            <p:nvPr/>
          </p:nvSpPr>
          <p:spPr>
            <a:xfrm>
              <a:off x="2033690" y="4131255"/>
              <a:ext cx="1103818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2900" name="9"/>
            <p:cNvSpPr txBox="1"/>
            <p:nvPr/>
          </p:nvSpPr>
          <p:spPr>
            <a:xfrm>
              <a:off x="3580942" y="232398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2901" name="14"/>
            <p:cNvSpPr txBox="1"/>
            <p:nvPr/>
          </p:nvSpPr>
          <p:spPr>
            <a:xfrm>
              <a:off x="6030091" y="0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2902" name="10"/>
            <p:cNvSpPr txBox="1"/>
            <p:nvPr/>
          </p:nvSpPr>
          <p:spPr>
            <a:xfrm>
              <a:off x="5025614" y="4088608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903" name="13"/>
            <p:cNvSpPr txBox="1"/>
            <p:nvPr/>
          </p:nvSpPr>
          <p:spPr>
            <a:xfrm>
              <a:off x="9304523" y="2295533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2904" name="15"/>
            <p:cNvSpPr txBox="1"/>
            <p:nvPr/>
          </p:nvSpPr>
          <p:spPr>
            <a:xfrm>
              <a:off x="8037072" y="407419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15</a:t>
              </a:r>
            </a:p>
          </p:txBody>
        </p:sp>
        <p:sp>
          <p:nvSpPr>
            <p:cNvPr id="2905" name="Square"/>
            <p:cNvSpPr/>
            <p:nvPr/>
          </p:nvSpPr>
          <p:spPr>
            <a:xfrm>
              <a:off x="5958854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06" name="Square"/>
            <p:cNvSpPr/>
            <p:nvPr/>
          </p:nvSpPr>
          <p:spPr>
            <a:xfrm>
              <a:off x="8965431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07" name="19"/>
            <p:cNvSpPr txBox="1"/>
            <p:nvPr/>
          </p:nvSpPr>
          <p:spPr>
            <a:xfrm>
              <a:off x="11082407" y="3906575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2908" name="Square"/>
            <p:cNvSpPr/>
            <p:nvPr/>
          </p:nvSpPr>
          <p:spPr>
            <a:xfrm>
              <a:off x="4130737" y="6743256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09" name="Line"/>
            <p:cNvSpPr/>
            <p:nvPr/>
          </p:nvSpPr>
          <p:spPr>
            <a:xfrm>
              <a:off x="0" y="5933665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910" name="Line"/>
            <p:cNvSpPr/>
            <p:nvPr/>
          </p:nvSpPr>
          <p:spPr>
            <a:xfrm>
              <a:off x="0" y="4306231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911" name="Line"/>
            <p:cNvSpPr/>
            <p:nvPr/>
          </p:nvSpPr>
          <p:spPr>
            <a:xfrm>
              <a:off x="-1" y="2471762"/>
              <a:ext cx="10264990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grpSp>
          <p:nvGrpSpPr>
            <p:cNvPr id="2914" name="Group"/>
            <p:cNvGrpSpPr/>
            <p:nvPr/>
          </p:nvGrpSpPr>
          <p:grpSpPr>
            <a:xfrm>
              <a:off x="4006723" y="6128394"/>
              <a:ext cx="1290167" cy="1779343"/>
              <a:chOff x="0" y="0"/>
              <a:chExt cx="1290166" cy="1779341"/>
            </a:xfrm>
          </p:grpSpPr>
          <p:sp>
            <p:nvSpPr>
              <p:cNvPr id="2912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13" name="12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</p:grpSp>
        <p:grpSp>
          <p:nvGrpSpPr>
            <p:cNvPr id="2917" name="Group"/>
            <p:cNvGrpSpPr/>
            <p:nvPr/>
          </p:nvGrpSpPr>
          <p:grpSpPr>
            <a:xfrm>
              <a:off x="5593622" y="6128394"/>
              <a:ext cx="1290167" cy="1779343"/>
              <a:chOff x="0" y="0"/>
              <a:chExt cx="1290166" cy="1779341"/>
            </a:xfrm>
          </p:grpSpPr>
          <p:sp>
            <p:nvSpPr>
              <p:cNvPr id="2915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16" name="17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17</a:t>
                </a:r>
              </a:p>
            </p:txBody>
          </p:sp>
        </p:grpSp>
        <p:grpSp>
          <p:nvGrpSpPr>
            <p:cNvPr id="2920" name="Group"/>
            <p:cNvGrpSpPr/>
            <p:nvPr/>
          </p:nvGrpSpPr>
          <p:grpSpPr>
            <a:xfrm>
              <a:off x="7180521" y="6128394"/>
              <a:ext cx="1290167" cy="1779343"/>
              <a:chOff x="0" y="0"/>
              <a:chExt cx="1290166" cy="1779341"/>
            </a:xfrm>
          </p:grpSpPr>
          <p:sp>
            <p:nvSpPr>
              <p:cNvPr id="2918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19" name="31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31</a:t>
                </a:r>
              </a:p>
            </p:txBody>
          </p:sp>
        </p:grpSp>
        <p:grpSp>
          <p:nvGrpSpPr>
            <p:cNvPr id="2923" name="Group"/>
            <p:cNvGrpSpPr/>
            <p:nvPr/>
          </p:nvGrpSpPr>
          <p:grpSpPr>
            <a:xfrm>
              <a:off x="8767419" y="6128394"/>
              <a:ext cx="1290168" cy="1779343"/>
              <a:chOff x="0" y="0"/>
              <a:chExt cx="1290166" cy="1779341"/>
            </a:xfrm>
          </p:grpSpPr>
          <p:sp>
            <p:nvSpPr>
              <p:cNvPr id="2921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22" name="18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18</a:t>
                </a:r>
              </a:p>
            </p:txBody>
          </p:sp>
        </p:grpSp>
        <p:grpSp>
          <p:nvGrpSpPr>
            <p:cNvPr id="2926" name="Group"/>
            <p:cNvGrpSpPr/>
            <p:nvPr/>
          </p:nvGrpSpPr>
          <p:grpSpPr>
            <a:xfrm>
              <a:off x="10354319" y="6128394"/>
              <a:ext cx="1290167" cy="1779343"/>
              <a:chOff x="0" y="0"/>
              <a:chExt cx="1290166" cy="1779341"/>
            </a:xfrm>
          </p:grpSpPr>
          <p:sp>
            <p:nvSpPr>
              <p:cNvPr id="2924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25" name="22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  <p:grpSp>
          <p:nvGrpSpPr>
            <p:cNvPr id="2929" name="Group"/>
            <p:cNvGrpSpPr/>
            <p:nvPr/>
          </p:nvGrpSpPr>
          <p:grpSpPr>
            <a:xfrm>
              <a:off x="11941217" y="6128394"/>
              <a:ext cx="1290167" cy="1779343"/>
              <a:chOff x="0" y="0"/>
              <a:chExt cx="1290166" cy="1779341"/>
            </a:xfrm>
          </p:grpSpPr>
          <p:sp>
            <p:nvSpPr>
              <p:cNvPr id="2927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28" name="40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40</a:t>
                </a:r>
              </a:p>
            </p:txBody>
          </p:sp>
        </p:grpSp>
        <p:grpSp>
          <p:nvGrpSpPr>
            <p:cNvPr id="2932" name="Group"/>
            <p:cNvGrpSpPr/>
            <p:nvPr/>
          </p:nvGrpSpPr>
          <p:grpSpPr>
            <a:xfrm>
              <a:off x="2419824" y="6128394"/>
              <a:ext cx="1290168" cy="1779343"/>
              <a:chOff x="0" y="0"/>
              <a:chExt cx="1290166" cy="1779341"/>
            </a:xfrm>
          </p:grpSpPr>
          <p:sp>
            <p:nvSpPr>
              <p:cNvPr id="2930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31" name="45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45</a:t>
                </a:r>
              </a:p>
            </p:txBody>
          </p:sp>
        </p:grpSp>
        <p:grpSp>
          <p:nvGrpSpPr>
            <p:cNvPr id="2935" name="Group"/>
            <p:cNvGrpSpPr/>
            <p:nvPr/>
          </p:nvGrpSpPr>
          <p:grpSpPr>
            <a:xfrm>
              <a:off x="832926" y="6128394"/>
              <a:ext cx="1290167" cy="1779343"/>
              <a:chOff x="0" y="0"/>
              <a:chExt cx="1290166" cy="1779341"/>
            </a:xfrm>
          </p:grpSpPr>
          <p:sp>
            <p:nvSpPr>
              <p:cNvPr id="2933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34" name="50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50</a:t>
                </a:r>
              </a:p>
            </p:txBody>
          </p:sp>
        </p:grpSp>
      </p:grpSp>
      <p:sp>
        <p:nvSpPr>
          <p:cNvPr id="2937" name="With substitution, and pulling out c*2k:"/>
          <p:cNvSpPr txBox="1"/>
          <p:nvPr/>
        </p:nvSpPr>
        <p:spPr>
          <a:xfrm>
            <a:off x="10509379" y="1520101"/>
            <a:ext cx="12063789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pPr>
            <a:r>
              <a:t>With substitution, and pulling out c*2</a:t>
            </a:r>
            <a:r>
              <a:rPr baseline="31999"/>
              <a:t>k</a:t>
            </a:r>
            <a:r>
              <a:t>:</a:t>
            </a:r>
          </a:p>
        </p:txBody>
      </p:sp>
      <p:sp>
        <p:nvSpPr>
          <p:cNvPr id="2938" name="Extras: Why is buildheap() O(n)?"/>
          <p:cNvSpPr txBox="1"/>
          <p:nvPr>
            <p:ph type="title"/>
          </p:nvPr>
        </p:nvSpPr>
        <p:spPr>
          <a:xfrm>
            <a:off x="111336" y="484802"/>
            <a:ext cx="7080038" cy="1980759"/>
          </a:xfrm>
          <a:prstGeom prst="rect">
            <a:avLst/>
          </a:prstGeom>
        </p:spPr>
        <p:txBody>
          <a:bodyPr anchor="t"/>
          <a:lstStyle>
            <a:lvl1pPr>
              <a:defRPr sz="5400"/>
            </a:lvl1pPr>
          </a:lstStyle>
          <a:p>
            <a:pPr/>
            <a:r>
              <a:t>Extras: Why is buildheap() O(n)?</a:t>
            </a:r>
          </a:p>
        </p:txBody>
      </p:sp>
      <p:pic>
        <p:nvPicPr>
          <p:cNvPr id="2939" name="pasted-image.tif" descr="pasted-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471520" y="2586704"/>
            <a:ext cx="9734551" cy="1543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0" name="pasted-image.tif" descr="pasted-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039283" y="4404448"/>
            <a:ext cx="6286501" cy="1924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1" name="pasted-image.tif" descr="pasted-image.t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769622" y="6295172"/>
            <a:ext cx="3543301" cy="1828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946" name="Consider a full binary heap data structure with n nodes."/>
          <p:cNvSpPr txBox="1"/>
          <p:nvPr/>
        </p:nvSpPr>
        <p:spPr>
          <a:xfrm>
            <a:off x="8976741" y="675302"/>
            <a:ext cx="14287322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Consider a full binary heap data structure with n nodes. </a:t>
            </a:r>
          </a:p>
        </p:txBody>
      </p:sp>
      <p:grpSp>
        <p:nvGrpSpPr>
          <p:cNvPr id="3005" name="Group"/>
          <p:cNvGrpSpPr/>
          <p:nvPr/>
        </p:nvGrpSpPr>
        <p:grpSpPr>
          <a:xfrm>
            <a:off x="472773" y="140581"/>
            <a:ext cx="13231385" cy="7907738"/>
            <a:chOff x="0" y="0"/>
            <a:chExt cx="13231383" cy="7907736"/>
          </a:xfrm>
        </p:grpSpPr>
        <p:sp>
          <p:nvSpPr>
            <p:cNvPr id="2947" name="Line"/>
            <p:cNvSpPr/>
            <p:nvPr/>
          </p:nvSpPr>
          <p:spPr>
            <a:xfrm flipV="1">
              <a:off x="4452094" y="5031623"/>
              <a:ext cx="1128176" cy="213663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48" name="Line"/>
            <p:cNvSpPr/>
            <p:nvPr/>
          </p:nvSpPr>
          <p:spPr>
            <a:xfrm>
              <a:off x="5476455" y="4669733"/>
              <a:ext cx="836874" cy="191470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49" name="Line"/>
            <p:cNvSpPr/>
            <p:nvPr/>
          </p:nvSpPr>
          <p:spPr>
            <a:xfrm flipV="1">
              <a:off x="10997364" y="5009887"/>
              <a:ext cx="548014" cy="223701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0" name="Line"/>
            <p:cNvSpPr/>
            <p:nvPr/>
          </p:nvSpPr>
          <p:spPr>
            <a:xfrm>
              <a:off x="11647431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1" name="Line"/>
            <p:cNvSpPr/>
            <p:nvPr/>
          </p:nvSpPr>
          <p:spPr>
            <a:xfrm flipV="1">
              <a:off x="7924079" y="4892629"/>
              <a:ext cx="677853" cy="230538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2" name="Line"/>
            <p:cNvSpPr/>
            <p:nvPr/>
          </p:nvSpPr>
          <p:spPr>
            <a:xfrm>
              <a:off x="8668263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3" name="Line"/>
            <p:cNvSpPr/>
            <p:nvPr/>
          </p:nvSpPr>
          <p:spPr>
            <a:xfrm flipV="1">
              <a:off x="1542849" y="4845496"/>
              <a:ext cx="1120697" cy="233212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4" name="Line"/>
            <p:cNvSpPr/>
            <p:nvPr/>
          </p:nvSpPr>
          <p:spPr>
            <a:xfrm flipH="1" flipV="1">
              <a:off x="4137566" y="3373280"/>
              <a:ext cx="1422471" cy="159457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5" name="Line"/>
            <p:cNvSpPr/>
            <p:nvPr/>
          </p:nvSpPr>
          <p:spPr>
            <a:xfrm>
              <a:off x="2539681" y="4874319"/>
              <a:ext cx="534297" cy="23455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6" name="Line"/>
            <p:cNvSpPr/>
            <p:nvPr/>
          </p:nvSpPr>
          <p:spPr>
            <a:xfrm flipH="1">
              <a:off x="2567740" y="3263416"/>
              <a:ext cx="1550434" cy="182046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7" name="Circle"/>
            <p:cNvSpPr/>
            <p:nvPr/>
          </p:nvSpPr>
          <p:spPr>
            <a:xfrm>
              <a:off x="1937690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58" name="Line"/>
            <p:cNvSpPr/>
            <p:nvPr/>
          </p:nvSpPr>
          <p:spPr>
            <a:xfrm flipV="1">
              <a:off x="8664765" y="3327536"/>
              <a:ext cx="1379750" cy="158429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9" name="Line"/>
            <p:cNvSpPr/>
            <p:nvPr/>
          </p:nvSpPr>
          <p:spPr>
            <a:xfrm flipH="1" flipV="1">
              <a:off x="10058143" y="3307976"/>
              <a:ext cx="1570059" cy="168362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60" name="Line"/>
            <p:cNvSpPr/>
            <p:nvPr/>
          </p:nvSpPr>
          <p:spPr>
            <a:xfrm flipH="1" flipV="1">
              <a:off x="7335252" y="1604064"/>
              <a:ext cx="2645420" cy="16546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61" name="Line"/>
            <p:cNvSpPr/>
            <p:nvPr/>
          </p:nvSpPr>
          <p:spPr>
            <a:xfrm flipH="1">
              <a:off x="4490021" y="1533517"/>
              <a:ext cx="2555294" cy="163974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62" name="Circle"/>
            <p:cNvSpPr/>
            <p:nvPr/>
          </p:nvSpPr>
          <p:spPr>
            <a:xfrm>
              <a:off x="6539323" y="81266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63" name="Circle"/>
            <p:cNvSpPr/>
            <p:nvPr/>
          </p:nvSpPr>
          <p:spPr>
            <a:xfrm>
              <a:off x="4947259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64" name="Circle"/>
            <p:cNvSpPr/>
            <p:nvPr/>
          </p:nvSpPr>
          <p:spPr>
            <a:xfrm>
              <a:off x="9353481" y="2637597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65" name="Circle"/>
            <p:cNvSpPr/>
            <p:nvPr/>
          </p:nvSpPr>
          <p:spPr>
            <a:xfrm>
              <a:off x="3464931" y="263759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66" name="Circle"/>
            <p:cNvSpPr/>
            <p:nvPr/>
          </p:nvSpPr>
          <p:spPr>
            <a:xfrm>
              <a:off x="10966395" y="436150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67" name="Circle"/>
            <p:cNvSpPr/>
            <p:nvPr/>
          </p:nvSpPr>
          <p:spPr>
            <a:xfrm>
              <a:off x="7956827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68" name="43"/>
            <p:cNvSpPr txBox="1"/>
            <p:nvPr/>
          </p:nvSpPr>
          <p:spPr>
            <a:xfrm>
              <a:off x="2033690" y="4131255"/>
              <a:ext cx="1103818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2969" name="9"/>
            <p:cNvSpPr txBox="1"/>
            <p:nvPr/>
          </p:nvSpPr>
          <p:spPr>
            <a:xfrm>
              <a:off x="3580942" y="232398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2970" name="14"/>
            <p:cNvSpPr txBox="1"/>
            <p:nvPr/>
          </p:nvSpPr>
          <p:spPr>
            <a:xfrm>
              <a:off x="6030091" y="0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2971" name="10"/>
            <p:cNvSpPr txBox="1"/>
            <p:nvPr/>
          </p:nvSpPr>
          <p:spPr>
            <a:xfrm>
              <a:off x="5025614" y="4088608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972" name="13"/>
            <p:cNvSpPr txBox="1"/>
            <p:nvPr/>
          </p:nvSpPr>
          <p:spPr>
            <a:xfrm>
              <a:off x="9304523" y="2295533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2973" name="15"/>
            <p:cNvSpPr txBox="1"/>
            <p:nvPr/>
          </p:nvSpPr>
          <p:spPr>
            <a:xfrm>
              <a:off x="8037072" y="407419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15</a:t>
              </a:r>
            </a:p>
          </p:txBody>
        </p:sp>
        <p:sp>
          <p:nvSpPr>
            <p:cNvPr id="2974" name="Square"/>
            <p:cNvSpPr/>
            <p:nvPr/>
          </p:nvSpPr>
          <p:spPr>
            <a:xfrm>
              <a:off x="5958854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75" name="Square"/>
            <p:cNvSpPr/>
            <p:nvPr/>
          </p:nvSpPr>
          <p:spPr>
            <a:xfrm>
              <a:off x="8965431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76" name="19"/>
            <p:cNvSpPr txBox="1"/>
            <p:nvPr/>
          </p:nvSpPr>
          <p:spPr>
            <a:xfrm>
              <a:off x="11082407" y="3906575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2977" name="Square"/>
            <p:cNvSpPr/>
            <p:nvPr/>
          </p:nvSpPr>
          <p:spPr>
            <a:xfrm>
              <a:off x="4130737" y="6743256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78" name="Line"/>
            <p:cNvSpPr/>
            <p:nvPr/>
          </p:nvSpPr>
          <p:spPr>
            <a:xfrm>
              <a:off x="0" y="5933665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979" name="Line"/>
            <p:cNvSpPr/>
            <p:nvPr/>
          </p:nvSpPr>
          <p:spPr>
            <a:xfrm>
              <a:off x="0" y="4306231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980" name="Line"/>
            <p:cNvSpPr/>
            <p:nvPr/>
          </p:nvSpPr>
          <p:spPr>
            <a:xfrm>
              <a:off x="-1" y="2471762"/>
              <a:ext cx="10264990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grpSp>
          <p:nvGrpSpPr>
            <p:cNvPr id="2983" name="Group"/>
            <p:cNvGrpSpPr/>
            <p:nvPr/>
          </p:nvGrpSpPr>
          <p:grpSpPr>
            <a:xfrm>
              <a:off x="4006723" y="6128394"/>
              <a:ext cx="1290167" cy="1779343"/>
              <a:chOff x="0" y="0"/>
              <a:chExt cx="1290166" cy="1779341"/>
            </a:xfrm>
          </p:grpSpPr>
          <p:sp>
            <p:nvSpPr>
              <p:cNvPr id="2981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82" name="12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</p:grpSp>
        <p:grpSp>
          <p:nvGrpSpPr>
            <p:cNvPr id="2986" name="Group"/>
            <p:cNvGrpSpPr/>
            <p:nvPr/>
          </p:nvGrpSpPr>
          <p:grpSpPr>
            <a:xfrm>
              <a:off x="5593622" y="6128394"/>
              <a:ext cx="1290167" cy="1779343"/>
              <a:chOff x="0" y="0"/>
              <a:chExt cx="1290166" cy="1779341"/>
            </a:xfrm>
          </p:grpSpPr>
          <p:sp>
            <p:nvSpPr>
              <p:cNvPr id="2984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85" name="17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17</a:t>
                </a:r>
              </a:p>
            </p:txBody>
          </p:sp>
        </p:grpSp>
        <p:grpSp>
          <p:nvGrpSpPr>
            <p:cNvPr id="2989" name="Group"/>
            <p:cNvGrpSpPr/>
            <p:nvPr/>
          </p:nvGrpSpPr>
          <p:grpSpPr>
            <a:xfrm>
              <a:off x="7180521" y="6128394"/>
              <a:ext cx="1290167" cy="1779343"/>
              <a:chOff x="0" y="0"/>
              <a:chExt cx="1290166" cy="1779341"/>
            </a:xfrm>
          </p:grpSpPr>
          <p:sp>
            <p:nvSpPr>
              <p:cNvPr id="2987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88" name="31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31</a:t>
                </a:r>
              </a:p>
            </p:txBody>
          </p:sp>
        </p:grpSp>
        <p:grpSp>
          <p:nvGrpSpPr>
            <p:cNvPr id="2992" name="Group"/>
            <p:cNvGrpSpPr/>
            <p:nvPr/>
          </p:nvGrpSpPr>
          <p:grpSpPr>
            <a:xfrm>
              <a:off x="8767419" y="6128394"/>
              <a:ext cx="1290168" cy="1779343"/>
              <a:chOff x="0" y="0"/>
              <a:chExt cx="1290166" cy="1779341"/>
            </a:xfrm>
          </p:grpSpPr>
          <p:sp>
            <p:nvSpPr>
              <p:cNvPr id="2990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91" name="18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18</a:t>
                </a:r>
              </a:p>
            </p:txBody>
          </p:sp>
        </p:grpSp>
        <p:grpSp>
          <p:nvGrpSpPr>
            <p:cNvPr id="2995" name="Group"/>
            <p:cNvGrpSpPr/>
            <p:nvPr/>
          </p:nvGrpSpPr>
          <p:grpSpPr>
            <a:xfrm>
              <a:off x="10354319" y="6128394"/>
              <a:ext cx="1290167" cy="1779343"/>
              <a:chOff x="0" y="0"/>
              <a:chExt cx="1290166" cy="1779341"/>
            </a:xfrm>
          </p:grpSpPr>
          <p:sp>
            <p:nvSpPr>
              <p:cNvPr id="2993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94" name="22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  <p:grpSp>
          <p:nvGrpSpPr>
            <p:cNvPr id="2998" name="Group"/>
            <p:cNvGrpSpPr/>
            <p:nvPr/>
          </p:nvGrpSpPr>
          <p:grpSpPr>
            <a:xfrm>
              <a:off x="11941217" y="6128394"/>
              <a:ext cx="1290167" cy="1779343"/>
              <a:chOff x="0" y="0"/>
              <a:chExt cx="1290166" cy="1779341"/>
            </a:xfrm>
          </p:grpSpPr>
          <p:sp>
            <p:nvSpPr>
              <p:cNvPr id="2996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97" name="40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40</a:t>
                </a:r>
              </a:p>
            </p:txBody>
          </p:sp>
        </p:grpSp>
        <p:grpSp>
          <p:nvGrpSpPr>
            <p:cNvPr id="3001" name="Group"/>
            <p:cNvGrpSpPr/>
            <p:nvPr/>
          </p:nvGrpSpPr>
          <p:grpSpPr>
            <a:xfrm>
              <a:off x="2419824" y="6128394"/>
              <a:ext cx="1290168" cy="1779343"/>
              <a:chOff x="0" y="0"/>
              <a:chExt cx="1290166" cy="1779341"/>
            </a:xfrm>
          </p:grpSpPr>
          <p:sp>
            <p:nvSpPr>
              <p:cNvPr id="2999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3000" name="45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45</a:t>
                </a:r>
              </a:p>
            </p:txBody>
          </p:sp>
        </p:grpSp>
        <p:grpSp>
          <p:nvGrpSpPr>
            <p:cNvPr id="3004" name="Group"/>
            <p:cNvGrpSpPr/>
            <p:nvPr/>
          </p:nvGrpSpPr>
          <p:grpSpPr>
            <a:xfrm>
              <a:off x="832926" y="6128394"/>
              <a:ext cx="1290167" cy="1779343"/>
              <a:chOff x="0" y="0"/>
              <a:chExt cx="1290166" cy="1779341"/>
            </a:xfrm>
          </p:grpSpPr>
          <p:sp>
            <p:nvSpPr>
              <p:cNvPr id="3002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3003" name="50"/>
              <p:cNvSpPr txBox="1"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50</a:t>
                </a:r>
              </a:p>
            </p:txBody>
          </p:sp>
        </p:grpSp>
      </p:grpSp>
      <p:sp>
        <p:nvSpPr>
          <p:cNvPr id="3006" name="With substitution, and pulling out c*2k:"/>
          <p:cNvSpPr txBox="1"/>
          <p:nvPr/>
        </p:nvSpPr>
        <p:spPr>
          <a:xfrm>
            <a:off x="10509379" y="1520101"/>
            <a:ext cx="12063789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pPr>
            <a:r>
              <a:t>With substitution, and pulling out c*2</a:t>
            </a:r>
            <a:r>
              <a:rPr baseline="31999"/>
              <a:t>k</a:t>
            </a:r>
            <a:r>
              <a:t>:</a:t>
            </a:r>
          </a:p>
        </p:txBody>
      </p:sp>
      <p:sp>
        <p:nvSpPr>
          <p:cNvPr id="3007" name="Extras: Why is buildheap() O(n)?"/>
          <p:cNvSpPr txBox="1"/>
          <p:nvPr>
            <p:ph type="title"/>
          </p:nvPr>
        </p:nvSpPr>
        <p:spPr>
          <a:xfrm>
            <a:off x="111336" y="484802"/>
            <a:ext cx="7080038" cy="1980759"/>
          </a:xfrm>
          <a:prstGeom prst="rect">
            <a:avLst/>
          </a:prstGeom>
        </p:spPr>
        <p:txBody>
          <a:bodyPr anchor="t"/>
          <a:lstStyle>
            <a:lvl1pPr>
              <a:defRPr sz="5400"/>
            </a:lvl1pPr>
          </a:lstStyle>
          <a:p>
            <a:pPr/>
            <a:r>
              <a:t>Extras: Why is buildheap() O(n)?</a:t>
            </a:r>
          </a:p>
        </p:txBody>
      </p:sp>
      <p:pic>
        <p:nvPicPr>
          <p:cNvPr id="3008" name="pasted-image.tif" descr="pasted-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365769" y="2767776"/>
            <a:ext cx="4114801" cy="1543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9" name="pasted-image.tif" descr="pasted-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763758" y="4629748"/>
            <a:ext cx="2781301" cy="628651"/>
          </a:xfrm>
          <a:prstGeom prst="rect">
            <a:avLst/>
          </a:prstGeom>
          <a:ln w="12700">
            <a:miter lim="400000"/>
          </a:ln>
        </p:spPr>
      </p:pic>
      <p:sp>
        <p:nvSpPr>
          <p:cNvPr id="3010" name="Substitution:"/>
          <p:cNvSpPr txBox="1"/>
          <p:nvPr/>
        </p:nvSpPr>
        <p:spPr>
          <a:xfrm>
            <a:off x="13759085" y="5654397"/>
            <a:ext cx="4539149" cy="1007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Substitution:</a:t>
            </a:r>
          </a:p>
        </p:txBody>
      </p:sp>
      <p:pic>
        <p:nvPicPr>
          <p:cNvPr id="3011" name="pasted-image.tif" descr="pasted-image.t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008897" y="5577321"/>
            <a:ext cx="1809751" cy="1162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2" name="pasted-image.tif" descr="pasted-image.ti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298453" y="7139697"/>
            <a:ext cx="2247901" cy="419101"/>
          </a:xfrm>
          <a:prstGeom prst="rect">
            <a:avLst/>
          </a:prstGeom>
          <a:ln w="12700">
            <a:miter lim="400000"/>
          </a:ln>
        </p:spPr>
      </p:pic>
      <p:sp>
        <p:nvSpPr>
          <p:cNvPr id="3013" name="Linear amount of work!"/>
          <p:cNvSpPr txBox="1"/>
          <p:nvPr/>
        </p:nvSpPr>
        <p:spPr>
          <a:xfrm>
            <a:off x="17444941" y="6968210"/>
            <a:ext cx="6612456" cy="1007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Linear amount of work!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