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p:nvPr>
            <p:ph type="sldImg"/>
          </p:nvPr>
        </p:nvSpPr>
        <p:spPr>
          <a:xfrm>
            <a:off x="1143000" y="685800"/>
            <a:ext cx="4572000" cy="3429000"/>
          </a:xfrm>
          <a:prstGeom prst="rect">
            <a:avLst/>
          </a:prstGeom>
        </p:spPr>
        <p:txBody>
          <a:bodyPr/>
          <a:lstStyle/>
          <a:p>
            <a:pPr/>
          </a:p>
        </p:txBody>
      </p:sp>
      <p:sp>
        <p:nvSpPr>
          <p:cNvPr id="275" name="Shape 27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2" name="Shape 362"/>
          <p:cNvSpPr/>
          <p:nvPr>
            <p:ph type="sldImg"/>
          </p:nvPr>
        </p:nvSpPr>
        <p:spPr>
          <a:prstGeom prst="rect">
            <a:avLst/>
          </a:prstGeom>
        </p:spPr>
        <p:txBody>
          <a:bodyPr/>
          <a:lstStyle/>
          <a:p>
            <a:pPr/>
          </a:p>
        </p:txBody>
      </p:sp>
      <p:sp>
        <p:nvSpPr>
          <p:cNvPr id="363" name="Shape 363"/>
          <p:cNvSpPr/>
          <p:nvPr>
            <p:ph type="body" sz="quarter" idx="1"/>
          </p:nvPr>
        </p:nvSpPr>
        <p:spPr>
          <a:prstGeom prst="rect">
            <a:avLst/>
          </a:prstGeom>
        </p:spPr>
        <p:txBody>
          <a:bodyPr/>
          <a:lstStyle>
            <a:lvl1pPr>
              <a:lnSpc>
                <a:spcPct val="117999"/>
              </a:lnSpc>
              <a:defRPr sz="1200">
                <a:latin typeface="Helvetica"/>
                <a:ea typeface="Helvetica"/>
                <a:cs typeface="Helvetica"/>
                <a:sym typeface="Helvetica"/>
              </a:defRPr>
            </a:lvl1pPr>
          </a:lstStyle>
          <a:p>
            <a:pPr/>
            <a:r>
              <a:t>Sequential programming: one instruction at a time, instructions follow each other, with the possibility of branching.</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5"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6"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7"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5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6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5"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76"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3"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txBox="1"/>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4" name="Title Text"/>
          <p:cNvSpPr txBox="1"/>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3"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4"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1"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02"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9"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10"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pic>
        <p:nvPicPr>
          <p:cNvPr id="217"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18"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19" name="Title Text"/>
          <p:cNvSpPr txBox="1"/>
          <p:nvPr>
            <p:ph type="title"/>
          </p:nvPr>
        </p:nvSpPr>
        <p:spPr>
          <a:xfrm>
            <a:off x="3962400" y="549276"/>
            <a:ext cx="16459200" cy="2286001"/>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20" name="Body Level One…"/>
          <p:cNvSpPr txBox="1"/>
          <p:nvPr>
            <p:ph type="body" idx="1"/>
          </p:nvPr>
        </p:nvSpPr>
        <p:spPr>
          <a:xfrm>
            <a:off x="3962400" y="3200400"/>
            <a:ext cx="16459200" cy="9051926"/>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pic>
        <p:nvPicPr>
          <p:cNvPr id="228"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29"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30" name="Title Text"/>
          <p:cNvSpPr txBox="1"/>
          <p:nvPr>
            <p:ph type="title"/>
          </p:nvPr>
        </p:nvSpPr>
        <p:spPr>
          <a:xfrm>
            <a:off x="4419600" y="4260850"/>
            <a:ext cx="15544800" cy="2940050"/>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31" name="Body Level One…"/>
          <p:cNvSpPr txBox="1"/>
          <p:nvPr>
            <p:ph type="body" sz="quarter" idx="1"/>
          </p:nvPr>
        </p:nvSpPr>
        <p:spPr>
          <a:xfrm>
            <a:off x="5791200" y="7772400"/>
            <a:ext cx="12801600" cy="3505200"/>
          </a:xfrm>
          <a:prstGeom prst="rect">
            <a:avLst/>
          </a:prstGeom>
        </p:spPr>
        <p:txBody>
          <a:bodyPr lIns="91439" tIns="91439" rIns="91439" bIns="91439"/>
          <a:lstStyle>
            <a:lvl1pPr marL="0" indent="0" algn="ctr" defTabSz="914400">
              <a:spcBef>
                <a:spcPts val="1500"/>
              </a:spcBef>
              <a:buSzTx/>
              <a:buFontTx/>
              <a:buNone/>
              <a:defRPr sz="6400">
                <a:solidFill>
                  <a:srgbClr val="888888"/>
                </a:solidFill>
                <a:latin typeface="Calibri"/>
                <a:ea typeface="Calibri"/>
                <a:cs typeface="Calibri"/>
                <a:sym typeface="Calibri"/>
              </a:defRPr>
            </a:lvl1pPr>
            <a:lvl2pPr marL="0" indent="457200" algn="ctr" defTabSz="914400">
              <a:spcBef>
                <a:spcPts val="1500"/>
              </a:spcBef>
              <a:buSzTx/>
              <a:buFontTx/>
              <a:buNone/>
              <a:defRPr sz="6400">
                <a:solidFill>
                  <a:srgbClr val="888888"/>
                </a:solidFill>
                <a:latin typeface="Calibri"/>
                <a:ea typeface="Calibri"/>
                <a:cs typeface="Calibri"/>
                <a:sym typeface="Calibri"/>
              </a:defRPr>
            </a:lvl2pPr>
            <a:lvl3pPr marL="0" indent="914400" algn="ctr" defTabSz="914400">
              <a:spcBef>
                <a:spcPts val="1500"/>
              </a:spcBef>
              <a:buSzTx/>
              <a:buFontTx/>
              <a:buNone/>
              <a:defRPr sz="6400">
                <a:solidFill>
                  <a:srgbClr val="888888"/>
                </a:solidFill>
                <a:latin typeface="Calibri"/>
                <a:ea typeface="Calibri"/>
                <a:cs typeface="Calibri"/>
                <a:sym typeface="Calibri"/>
              </a:defRPr>
            </a:lvl3pPr>
            <a:lvl4pPr marL="0" indent="1371600" algn="ctr" defTabSz="914400">
              <a:spcBef>
                <a:spcPts val="1500"/>
              </a:spcBef>
              <a:buSzTx/>
              <a:buFontTx/>
              <a:buNone/>
              <a:defRPr sz="6400">
                <a:solidFill>
                  <a:srgbClr val="888888"/>
                </a:solidFill>
                <a:latin typeface="Calibri"/>
                <a:ea typeface="Calibri"/>
                <a:cs typeface="Calibri"/>
                <a:sym typeface="Calibri"/>
              </a:defRPr>
            </a:lvl4pPr>
            <a:lvl5pPr marL="0" indent="1828800" algn="ctr" defTabSz="914400">
              <a:spcBef>
                <a:spcPts val="1500"/>
              </a:spcBef>
              <a:buSzTx/>
              <a:buFont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39" name="pasted-image.tiff" descr="pasted-image.tif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0"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pic>
        <p:nvPicPr>
          <p:cNvPr id="24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8" name="Title Text"/>
          <p:cNvSpPr txBox="1"/>
          <p:nvPr>
            <p:ph type="title"/>
          </p:nvPr>
        </p:nvSpPr>
        <p:spPr>
          <a:prstGeom prst="rect">
            <a:avLst/>
          </a:prstGeom>
        </p:spPr>
        <p:txBody>
          <a:bodyPr/>
          <a:lstStyle/>
          <a:p>
            <a:pPr/>
            <a:r>
              <a:t>Title Text</a:t>
            </a:r>
          </a:p>
        </p:txBody>
      </p:sp>
      <p:sp>
        <p:nvSpPr>
          <p:cNvPr id="24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pic>
        <p:nvPicPr>
          <p:cNvPr id="25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58" name="Title Text"/>
          <p:cNvSpPr txBox="1"/>
          <p:nvPr>
            <p:ph type="title"/>
          </p:nvPr>
        </p:nvSpPr>
        <p:spPr>
          <a:prstGeom prst="rect">
            <a:avLst/>
          </a:prstGeom>
        </p:spPr>
        <p:txBody>
          <a:bodyPr/>
          <a:lstStyle/>
          <a:p>
            <a:pPr/>
            <a:r>
              <a:t>Title Text</a:t>
            </a:r>
          </a:p>
        </p:txBody>
      </p:sp>
      <p:sp>
        <p:nvSpPr>
          <p:cNvPr id="2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60"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6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68"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5.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tif"/></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tif"/><Relationship Id="rId3" Type="http://schemas.openxmlformats.org/officeDocument/2006/relationships/image" Target="../media/image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8.tif"/></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2.png"/><Relationship Id="rId3" Type="http://schemas.openxmlformats.org/officeDocument/2006/relationships/image" Target="../media/image11.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3.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4.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6.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7.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8.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9.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vim-adventures.com/" TargetMode="External"/><Relationship Id="rId3" Type="http://schemas.openxmlformats.org/officeDocument/2006/relationships/image" Target="../media/image20.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www.tutorialspoint.com/cprogramming/c_pointer_to_pointer.htm" TargetMode="Externa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1.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2.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3.png"/><Relationship Id="rId3" Type="http://schemas.openxmlformats.org/officeDocument/2006/relationships/image" Target="../media/image24.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jpe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www.reddit.com/r/Python/" TargetMode="External"/><Relationship Id="rId3" Type="http://schemas.openxmlformats.org/officeDocument/2006/relationships/hyperlink" Target="http://learnyouahaskell.com" TargetMode="External"/><Relationship Id="rId4" Type="http://schemas.openxmlformats.org/officeDocument/2006/relationships/hyperlink" Target="https://www.raywenderlich.com" TargetMode="External"/><Relationship Id="rId5" Type="http://schemas.openxmlformats.org/officeDocument/2006/relationships/hyperlink" Target="http://equallysimple.com/best-android-development-video-tutorials/" TargetMode="External"/><Relationship Id="rId6" Type="http://schemas.openxmlformats.org/officeDocument/2006/relationships/hyperlink" Target="https://facebook.github.io/react-native/" TargetMode="External"/><Relationship Id="rId7" Type="http://schemas.openxmlformats.org/officeDocument/2006/relationships/hyperlink" Target="https://www.reddit.com/r/raspberry_pi/" TargetMode="External"/><Relationship Id="rId8" Type="http://schemas.openxmlformats.org/officeDocument/2006/relationships/hyperlink" Target="https://www.reddit.com/r/arduino/" TargetMode="External"/><Relationship Id="rId9" Type="http://schemas.openxmlformats.org/officeDocument/2006/relationships/hyperlink" Target="http://www.embedded.com/design/prototyping-and-development/4006429/FPGA-programming-step-by-step" TargetMode="External"/><Relationship Id="rId10" Type="http://schemas.openxmlformats.org/officeDocument/2006/relationships/hyperlink" Target="http://gpgpu.org" TargetMode="Externa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9.tif"/></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jpe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Theory_of_computation" TargetMode="External"/><Relationship Id="rId3" Type="http://schemas.openxmlformats.org/officeDocument/2006/relationships/hyperlink" Target="https://explorecourses.stanford.edu/search;jsessionid=1xnekjf0f94bc1gql4to9qrgzp?view=catalog&amp;academicYear=&amp;page=0&amp;q=CS&amp;filter-departmentcode-CS=on&amp;filter-coursestatus-Active=on&amp;filter-term-Autumn=on" TargetMode="External"/><Relationship Id="rId4" Type="http://schemas.openxmlformats.org/officeDocument/2006/relationships/hyperlink" Target="https://www.theguardian.com/technology/self-driving-car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Thursday, August 17, 2017"/>
          <p:cNvSpPr txBox="1"/>
          <p:nvPr>
            <p:ph type="title"/>
          </p:nvPr>
        </p:nvSpPr>
        <p:spPr>
          <a:xfrm>
            <a:off x="1064070" y="5076480"/>
            <a:ext cx="10007601" cy="1993146"/>
          </a:xfrm>
          <a:prstGeom prst="rect">
            <a:avLst/>
          </a:prstGeom>
        </p:spPr>
        <p:txBody>
          <a:bodyPr/>
          <a:lstStyle/>
          <a:p>
            <a:pPr/>
            <a:r>
              <a:t>Thursday, August 17, 2017</a:t>
            </a:r>
          </a:p>
        </p:txBody>
      </p:sp>
      <p:sp>
        <p:nvSpPr>
          <p:cNvPr id="278"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Summer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p:txBody>
      </p:sp>
      <p:sp>
        <p:nvSpPr>
          <p:cNvPr id="279" name="CS 106B…"/>
          <p:cNvSpPr txBox="1"/>
          <p:nvPr/>
        </p:nvSpPr>
        <p:spPr>
          <a:xfrm>
            <a:off x="1063288" y="415500"/>
            <a:ext cx="10501680" cy="4517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78790">
              <a:defRPr sz="11078">
                <a:solidFill>
                  <a:srgbClr val="7F0325"/>
                </a:solidFill>
              </a:defRPr>
            </a:pPr>
            <a:r>
              <a:t>CS 106B</a:t>
            </a:r>
          </a:p>
          <a:p>
            <a:pPr algn="l" defTabSz="478790">
              <a:defRPr sz="8700">
                <a:solidFill>
                  <a:srgbClr val="7F0325"/>
                </a:solidFill>
              </a:defRPr>
            </a:pPr>
            <a:r>
              <a:t>Lecture 29: Conclusion</a:t>
            </a:r>
          </a:p>
        </p:txBody>
      </p:sp>
      <p:pic>
        <p:nvPicPr>
          <p:cNvPr id="280" name="pasted-image.tiff" descr="pasted-image.tiff"/>
          <p:cNvPicPr>
            <a:picLocks noChangeAspect="1"/>
          </p:cNvPicPr>
          <p:nvPr/>
        </p:nvPicPr>
        <p:blipFill>
          <a:blip r:embed="rId2">
            <a:extLst/>
          </a:blip>
          <a:stretch>
            <a:fillRect/>
          </a:stretch>
        </p:blipFill>
        <p:spPr>
          <a:xfrm>
            <a:off x="11237377" y="2709778"/>
            <a:ext cx="12475854" cy="829644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83" name="Logistics…"/>
          <p:cNvSpPr txBox="1"/>
          <p:nvPr/>
        </p:nvSpPr>
        <p:spPr>
          <a:xfrm>
            <a:off x="903694" y="4539233"/>
            <a:ext cx="22576612" cy="59763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Saturday, 8:30am. The room is currently scheduled for Dinkelspiel Auditorium, but I have to make sure it will work for laptops that need power </a:t>
            </a:r>
          </a:p>
          <a:p>
            <a:pPr lvl="1" marL="457200" indent="-228600" algn="l">
              <a:buSzPct val="100000"/>
              <a:buChar char="•"/>
              <a:defRPr sz="4900"/>
            </a:pPr>
            <a:r>
              <a:t>Any last minute concerns: please email Chris or Jason</a:t>
            </a:r>
          </a:p>
          <a:p>
            <a:pPr algn="l">
              <a:defRPr sz="4900"/>
            </a:pPr>
          </a:p>
          <a:p>
            <a:pPr marL="228600" indent="-228600" algn="l">
              <a:buSzPct val="100000"/>
              <a:buChar char="•"/>
              <a:defRPr sz="4900"/>
            </a:pPr>
            <a:r>
              <a:t>Where we have been</a:t>
            </a:r>
          </a:p>
          <a:p>
            <a:pPr marL="228600" indent="-228600" algn="l">
              <a:buSzPct val="100000"/>
              <a:buChar char="•"/>
              <a:defRPr sz="4900"/>
            </a:pPr>
            <a:r>
              <a:t>Where you are going</a:t>
            </a:r>
          </a:p>
          <a:p>
            <a:pPr lvl="1" marL="457200" indent="-228600" algn="l">
              <a:buSzPct val="100000"/>
              <a:buChar char="•"/>
              <a:defRPr sz="4900"/>
            </a:pPr>
            <a:r>
              <a:t>How to Prepare for CS107</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Where We Have Bee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a:t>
            </a:r>
          </a:p>
        </p:txBody>
      </p:sp>
      <p:sp>
        <p:nvSpPr>
          <p:cNvPr id="286" name="CS 106B"/>
          <p:cNvSpPr txBox="1"/>
          <p:nvPr/>
        </p:nvSpPr>
        <p:spPr>
          <a:xfrm>
            <a:off x="9628504" y="6057269"/>
            <a:ext cx="5126991" cy="16014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a:lvl1pPr>
          </a:lstStyle>
          <a:p>
            <a:pPr/>
            <a:r>
              <a:t>CS 106B</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Where We Have Been: Game of Lif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Game of Life</a:t>
            </a:r>
          </a:p>
        </p:txBody>
      </p:sp>
      <p:pic>
        <p:nvPicPr>
          <p:cNvPr id="289" name="pasted-image.tiff" descr="pasted-image.tiff"/>
          <p:cNvPicPr>
            <a:picLocks noChangeAspect="1"/>
          </p:cNvPicPr>
          <p:nvPr/>
        </p:nvPicPr>
        <p:blipFill>
          <a:blip r:embed="rId2">
            <a:extLst/>
          </a:blip>
          <a:stretch>
            <a:fillRect/>
          </a:stretch>
        </p:blipFill>
        <p:spPr>
          <a:xfrm>
            <a:off x="975404" y="3608805"/>
            <a:ext cx="12521815" cy="6498390"/>
          </a:xfrm>
          <a:prstGeom prst="rect">
            <a:avLst/>
          </a:prstGeom>
          <a:ln w="12700">
            <a:miter lim="400000"/>
          </a:ln>
        </p:spPr>
      </p:pic>
      <p:pic>
        <p:nvPicPr>
          <p:cNvPr id="290" name="pasted-image.tiff" descr="pasted-image.tiff"/>
          <p:cNvPicPr>
            <a:picLocks noChangeAspect="1"/>
          </p:cNvPicPr>
          <p:nvPr/>
        </p:nvPicPr>
        <p:blipFill>
          <a:blip r:embed="rId3">
            <a:extLst/>
          </a:blip>
          <a:stretch>
            <a:fillRect/>
          </a:stretch>
        </p:blipFill>
        <p:spPr>
          <a:xfrm>
            <a:off x="14662954" y="2136355"/>
            <a:ext cx="7730952" cy="944329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94" name="Group"/>
          <p:cNvGrpSpPr/>
          <p:nvPr/>
        </p:nvGrpSpPr>
        <p:grpSpPr>
          <a:xfrm>
            <a:off x="-57113" y="-6902"/>
            <a:ext cx="24498226" cy="1524590"/>
            <a:chOff x="1" y="0"/>
            <a:chExt cx="24498225" cy="1524588"/>
          </a:xfrm>
        </p:grpSpPr>
        <p:sp>
          <p:nvSpPr>
            <p:cNvPr id="29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293" name="Where We Have Been: Fractal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Fractals</a:t>
              </a:r>
            </a:p>
          </p:txBody>
        </p:sp>
      </p:grpSp>
      <p:pic>
        <p:nvPicPr>
          <p:cNvPr id="295" name="pasted-image.png" descr="pasted-image.png"/>
          <p:cNvPicPr>
            <a:picLocks noChangeAspect="1"/>
          </p:cNvPicPr>
          <p:nvPr/>
        </p:nvPicPr>
        <p:blipFill>
          <a:blip r:embed="rId2">
            <a:extLst/>
          </a:blip>
          <a:srcRect l="33576" t="0" r="0" b="0"/>
          <a:stretch>
            <a:fillRect/>
          </a:stretch>
        </p:blipFill>
        <p:spPr>
          <a:xfrm>
            <a:off x="637514" y="4317920"/>
            <a:ext cx="14922810" cy="6477001"/>
          </a:xfrm>
          <a:prstGeom prst="rect">
            <a:avLst/>
          </a:prstGeom>
          <a:ln w="12700">
            <a:miter lim="400000"/>
          </a:ln>
        </p:spPr>
      </p:pic>
      <p:pic>
        <p:nvPicPr>
          <p:cNvPr id="296" name="pasted-image.png" descr="pasted-image.png"/>
          <p:cNvPicPr>
            <a:picLocks noChangeAspect="1"/>
          </p:cNvPicPr>
          <p:nvPr/>
        </p:nvPicPr>
        <p:blipFill>
          <a:blip r:embed="rId3">
            <a:extLst/>
          </a:blip>
          <a:stretch>
            <a:fillRect/>
          </a:stretch>
        </p:blipFill>
        <p:spPr>
          <a:xfrm>
            <a:off x="16091988" y="2726922"/>
            <a:ext cx="7288816" cy="900909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00" name="Group"/>
          <p:cNvGrpSpPr/>
          <p:nvPr/>
        </p:nvGrpSpPr>
        <p:grpSpPr>
          <a:xfrm>
            <a:off x="-57113" y="-6902"/>
            <a:ext cx="24498226" cy="1524590"/>
            <a:chOff x="1" y="0"/>
            <a:chExt cx="24498225" cy="1524588"/>
          </a:xfrm>
        </p:grpSpPr>
        <p:sp>
          <p:nvSpPr>
            <p:cNvPr id="29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299" name="Where We Have Been: Backtracking"/>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Backtracking</a:t>
              </a:r>
            </a:p>
          </p:txBody>
        </p:sp>
      </p:grpSp>
      <p:pic>
        <p:nvPicPr>
          <p:cNvPr id="301" name="pasted-image.tiff" descr="pasted-image.tiff"/>
          <p:cNvPicPr>
            <a:picLocks noChangeAspect="1"/>
          </p:cNvPicPr>
          <p:nvPr/>
        </p:nvPicPr>
        <p:blipFill>
          <a:blip r:embed="rId2">
            <a:extLst/>
          </a:blip>
          <a:stretch>
            <a:fillRect/>
          </a:stretch>
        </p:blipFill>
        <p:spPr>
          <a:xfrm>
            <a:off x="5142499" y="3061454"/>
            <a:ext cx="14099002" cy="9305341"/>
          </a:xfrm>
          <a:prstGeom prst="rect">
            <a:avLst/>
          </a:prstGeom>
          <a:ln w="63500">
            <a:solidFill>
              <a:srgbClr val="000000"/>
            </a:solidFill>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03" name="pasted-image.tiff" descr="pasted-image.tiff"/>
          <p:cNvPicPr>
            <a:picLocks noChangeAspect="1"/>
          </p:cNvPicPr>
          <p:nvPr/>
        </p:nvPicPr>
        <p:blipFill>
          <a:blip r:embed="rId2">
            <a:extLst/>
          </a:blip>
          <a:stretch>
            <a:fillRect/>
          </a:stretch>
        </p:blipFill>
        <p:spPr>
          <a:xfrm>
            <a:off x="7337790" y="7557840"/>
            <a:ext cx="15019251" cy="6578353"/>
          </a:xfrm>
          <a:prstGeom prst="rect">
            <a:avLst/>
          </a:prstGeom>
          <a:ln w="12700">
            <a:miter lim="400000"/>
          </a:ln>
        </p:spPr>
      </p:pic>
      <p:grpSp>
        <p:nvGrpSpPr>
          <p:cNvPr id="306" name="Group"/>
          <p:cNvGrpSpPr/>
          <p:nvPr/>
        </p:nvGrpSpPr>
        <p:grpSpPr>
          <a:xfrm>
            <a:off x="-57113" y="-6902"/>
            <a:ext cx="24498226" cy="1524590"/>
            <a:chOff x="1" y="0"/>
            <a:chExt cx="24498225" cy="1524588"/>
          </a:xfrm>
        </p:grpSpPr>
        <p:sp>
          <p:nvSpPr>
            <p:cNvPr id="30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05" name="Where We Have Been: Linked Lists and Heap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Linked Lists and Heaps</a:t>
              </a:r>
            </a:p>
          </p:txBody>
        </p:sp>
      </p:grpSp>
      <p:pic>
        <p:nvPicPr>
          <p:cNvPr id="307" name="pasted-image.png" descr="pasted-image.png"/>
          <p:cNvPicPr>
            <a:picLocks noChangeAspect="1"/>
          </p:cNvPicPr>
          <p:nvPr/>
        </p:nvPicPr>
        <p:blipFill>
          <a:blip r:embed="rId3">
            <a:extLst/>
          </a:blip>
          <a:stretch>
            <a:fillRect/>
          </a:stretch>
        </p:blipFill>
        <p:spPr>
          <a:xfrm>
            <a:off x="172659" y="1980867"/>
            <a:ext cx="17297401" cy="58674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1" name="Group"/>
          <p:cNvGrpSpPr/>
          <p:nvPr/>
        </p:nvGrpSpPr>
        <p:grpSpPr>
          <a:xfrm>
            <a:off x="-57113" y="-6902"/>
            <a:ext cx="24498226" cy="1524590"/>
            <a:chOff x="1" y="0"/>
            <a:chExt cx="24498225" cy="1524588"/>
          </a:xfrm>
        </p:grpSpPr>
        <p:sp>
          <p:nvSpPr>
            <p:cNvPr id="30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0" name="Where We Have Been: Binary Tree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Binary Trees</a:t>
              </a:r>
            </a:p>
          </p:txBody>
        </p:sp>
      </p:grpSp>
      <p:pic>
        <p:nvPicPr>
          <p:cNvPr id="312" name="pasted-image.png" descr="pasted-image.png"/>
          <p:cNvPicPr>
            <a:picLocks noChangeAspect="1"/>
          </p:cNvPicPr>
          <p:nvPr/>
        </p:nvPicPr>
        <p:blipFill>
          <a:blip r:embed="rId2">
            <a:extLst/>
          </a:blip>
          <a:stretch>
            <a:fillRect/>
          </a:stretch>
        </p:blipFill>
        <p:spPr>
          <a:xfrm>
            <a:off x="1584139" y="2263122"/>
            <a:ext cx="7429501" cy="8521701"/>
          </a:xfrm>
          <a:prstGeom prst="rect">
            <a:avLst/>
          </a:prstGeom>
          <a:ln w="12700">
            <a:miter lim="400000"/>
          </a:ln>
        </p:spPr>
      </p:pic>
      <p:sp>
        <p:nvSpPr>
          <p:cNvPr id="313" name="Huffman!"/>
          <p:cNvSpPr txBox="1"/>
          <p:nvPr/>
        </p:nvSpPr>
        <p:spPr>
          <a:xfrm>
            <a:off x="10905807" y="6435409"/>
            <a:ext cx="257238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Huffman!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7" name="Group"/>
          <p:cNvGrpSpPr/>
          <p:nvPr/>
        </p:nvGrpSpPr>
        <p:grpSpPr>
          <a:xfrm>
            <a:off x="-57113" y="-6902"/>
            <a:ext cx="24498226" cy="1524590"/>
            <a:chOff x="1" y="0"/>
            <a:chExt cx="24498225" cy="1524588"/>
          </a:xfrm>
        </p:grpSpPr>
        <p:sp>
          <p:nvSpPr>
            <p:cNvPr id="31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6" name="Where We Have Been: Graph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Graphs</a:t>
              </a:r>
            </a:p>
          </p:txBody>
        </p:sp>
      </p:grpSp>
      <p:pic>
        <p:nvPicPr>
          <p:cNvPr id="318" name="pasted-image.tiff" descr="pasted-image.tiff"/>
          <p:cNvPicPr>
            <a:picLocks noChangeAspect="1"/>
          </p:cNvPicPr>
          <p:nvPr/>
        </p:nvPicPr>
        <p:blipFill>
          <a:blip r:embed="rId2">
            <a:extLst/>
          </a:blip>
          <a:stretch>
            <a:fillRect/>
          </a:stretch>
        </p:blipFill>
        <p:spPr>
          <a:xfrm>
            <a:off x="5098660" y="1899217"/>
            <a:ext cx="14186680" cy="1187751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0" name="Where We Have Been: Sor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Sorting</a:t>
            </a:r>
          </a:p>
        </p:txBody>
      </p:sp>
      <p:sp>
        <p:nvSpPr>
          <p:cNvPr id="321" name="So many ways to sort things!…"/>
          <p:cNvSpPr txBox="1"/>
          <p:nvPr/>
        </p:nvSpPr>
        <p:spPr>
          <a:xfrm>
            <a:off x="1025412" y="1955503"/>
            <a:ext cx="22333176" cy="105971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So many ways to sort things!</a:t>
            </a:r>
          </a:p>
          <a:p>
            <a:pPr algn="l">
              <a:defRPr sz="6000"/>
            </a:pPr>
            <a:r>
              <a:t>We learned:</a:t>
            </a:r>
          </a:p>
          <a:p>
            <a:pPr marL="762000" indent="-762000" algn="l">
              <a:buSzPct val="75000"/>
              <a:buFont typeface="Helvetica Neue"/>
              <a:buChar char="•"/>
              <a:defRPr sz="6000"/>
            </a:pPr>
            <a:r>
              <a:t>Insertion sort</a:t>
            </a:r>
          </a:p>
          <a:p>
            <a:pPr marL="762000" indent="-762000" algn="l">
              <a:buSzPct val="75000"/>
              <a:buFont typeface="Helvetica Neue"/>
              <a:buChar char="•"/>
              <a:defRPr sz="6000"/>
            </a:pPr>
            <a:r>
              <a:t>Selection Sort</a:t>
            </a:r>
          </a:p>
          <a:p>
            <a:pPr marL="762000" indent="-762000" algn="l">
              <a:buSzPct val="75000"/>
              <a:buFont typeface="Helvetica Neue"/>
              <a:buChar char="•"/>
              <a:defRPr sz="6000"/>
            </a:pPr>
            <a:r>
              <a:t>Merge Sort</a:t>
            </a:r>
          </a:p>
          <a:p>
            <a:pPr marL="762000" indent="-762000" algn="l">
              <a:buSzPct val="75000"/>
              <a:buFont typeface="Helvetica Neue"/>
              <a:buChar char="•"/>
              <a:defRPr sz="6000"/>
            </a:pPr>
            <a:r>
              <a:t>Quicksort</a:t>
            </a:r>
          </a:p>
          <a:p>
            <a:pPr algn="l">
              <a:defRPr sz="6000"/>
            </a:pPr>
            <a:r>
              <a:t>Other sorts:</a:t>
            </a:r>
          </a:p>
          <a:p>
            <a:pPr marL="762000" indent="-762000" algn="l">
              <a:buSzPct val="75000"/>
              <a:buFont typeface="Helvetica Neue"/>
              <a:buChar char="•"/>
              <a:defRPr sz="6000"/>
            </a:pPr>
            <a:r>
              <a:t>Shell Sort</a:t>
            </a:r>
          </a:p>
          <a:p>
            <a:pPr marL="762000" indent="-762000" algn="l">
              <a:buSzPct val="75000"/>
              <a:buFont typeface="Helvetica Neue"/>
              <a:buChar char="•"/>
              <a:defRPr sz="6000"/>
            </a:pPr>
            <a:r>
              <a:t>Heap Sort</a:t>
            </a:r>
          </a:p>
          <a:p>
            <a:pPr marL="762000" indent="-762000" algn="l">
              <a:buSzPct val="75000"/>
              <a:buFont typeface="Helvetica Neue"/>
              <a:buChar char="•"/>
              <a:defRPr sz="6000"/>
            </a:pPr>
            <a:r>
              <a:t>Tim Sort</a:t>
            </a:r>
          </a:p>
          <a:p>
            <a:pPr marL="762000" indent="-762000" algn="l">
              <a:buSzPct val="75000"/>
              <a:buFont typeface="Helvetica Neue"/>
              <a:buChar char="•"/>
              <a:defRPr sz="6000"/>
            </a:pPr>
            <a:r>
              <a:t>Radix Sort</a:t>
            </a:r>
          </a:p>
          <a:p>
            <a:pPr marL="762000" indent="-762000" algn="l">
              <a:buSzPct val="75000"/>
              <a:buFont typeface="Helvetica Neue"/>
              <a:buChar char="•"/>
              <a:defRPr sz="2000"/>
            </a:pPr>
            <a:r>
              <a:t>Bubble Sort</a:t>
            </a:r>
          </a:p>
        </p:txBody>
      </p:sp>
      <p:sp>
        <p:nvSpPr>
          <p:cNvPr id="322" name="Trying to achieve O(n log n)"/>
          <p:cNvSpPr txBox="1"/>
          <p:nvPr/>
        </p:nvSpPr>
        <p:spPr>
          <a:xfrm rot="19627753">
            <a:off x="10250635" y="7039496"/>
            <a:ext cx="10441814"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solidFill>
                  <a:srgbClr val="7F0325"/>
                </a:solidFill>
              </a:defRPr>
            </a:lvl1pPr>
          </a:lstStyle>
          <a:p>
            <a:pPr/>
            <a:r>
              <a:t>Trying to achieve O(n log 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4" name="Where We Have Bee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C++</a:t>
            </a:r>
          </a:p>
        </p:txBody>
      </p:sp>
      <p:sp>
        <p:nvSpPr>
          <p:cNvPr id="325" name="For many of you, a new language!…"/>
          <p:cNvSpPr txBox="1"/>
          <p:nvPr/>
        </p:nvSpPr>
        <p:spPr>
          <a:xfrm>
            <a:off x="4384966" y="1560743"/>
            <a:ext cx="15614067" cy="119054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6000"/>
            </a:pPr>
            <a:r>
              <a:t>For many of you, a new language!</a:t>
            </a:r>
          </a:p>
          <a:p>
            <a:pPr algn="l">
              <a:defRPr sz="5400"/>
            </a:pPr>
            <a:r>
              <a:t>Highlights:</a:t>
            </a:r>
          </a:p>
          <a:p>
            <a:pPr marL="888999" indent="-888999" algn="l">
              <a:buSzPct val="75000"/>
              <a:buFont typeface="Helvetica Neue"/>
              <a:buChar char="•"/>
              <a:defRPr sz="5400"/>
            </a:pPr>
            <a:r>
              <a:t>Object oriented language with classes</a:t>
            </a:r>
          </a:p>
          <a:p>
            <a:pPr marL="888999" indent="-888999" algn="l">
              <a:buSzPct val="75000"/>
              <a:buFont typeface="Helvetica Neue"/>
              <a:buChar char="•"/>
              <a:defRPr sz="5400"/>
            </a:pPr>
            <a:r>
              <a:t>Fast (except our wonky graphics...)</a:t>
            </a:r>
          </a:p>
          <a:p>
            <a:pPr marL="888999" indent="-888999" algn="l">
              <a:buSzPct val="75000"/>
              <a:buFont typeface="Helvetica Neue"/>
              <a:buChar char="•"/>
              <a:defRPr sz="5400"/>
            </a:pPr>
            <a:r>
              <a:t>Extremely robust (too much sometimes)</a:t>
            </a:r>
          </a:p>
          <a:p>
            <a:pPr marL="888999" indent="-888999" algn="l">
              <a:buSzPct val="75000"/>
              <a:buFont typeface="Helvetica Neue"/>
              <a:buChar char="•"/>
              <a:defRPr sz="5400"/>
            </a:pPr>
            <a:r>
              <a:t>Widely used in industry and for making games</a:t>
            </a:r>
          </a:p>
          <a:p>
            <a:pPr marL="888999" indent="-888999" algn="l">
              <a:buSzPct val="75000"/>
              <a:buFont typeface="Helvetica Neue"/>
              <a:buChar char="•"/>
              <a:defRPr sz="5400"/>
            </a:pPr>
          </a:p>
          <a:p>
            <a:pPr algn="l">
              <a:defRPr sz="5400"/>
            </a:pPr>
            <a:r>
              <a:t>Differences you probably saw from other languages:</a:t>
            </a:r>
          </a:p>
          <a:p>
            <a:pPr marL="888999" indent="-888999" algn="l">
              <a:buSzPct val="75000"/>
              <a:buFont typeface="Helvetica Neue"/>
              <a:buChar char="•"/>
              <a:defRPr sz="5400"/>
            </a:pPr>
            <a:r>
              <a:t>Mutable strings</a:t>
            </a:r>
          </a:p>
          <a:p>
            <a:pPr marL="888999" indent="-888999" algn="l">
              <a:buSzPct val="75000"/>
              <a:buFont typeface="Helvetica Neue"/>
              <a:buChar char="•"/>
              <a:defRPr sz="5400"/>
            </a:pPr>
            <a:r>
              <a:t>Input / Output streams</a:t>
            </a:r>
          </a:p>
          <a:p>
            <a:pPr marL="888999" indent="-888999" algn="l">
              <a:buSzPct val="75000"/>
              <a:buFont typeface="Helvetica Neue"/>
              <a:buChar char="•"/>
              <a:defRPr sz="5400"/>
            </a:pPr>
            <a:r>
              <a:t>Operator overloading</a:t>
            </a:r>
          </a:p>
          <a:p>
            <a:pPr marL="888999" indent="-888999" algn="l">
              <a:buSzPct val="75000"/>
              <a:buFont typeface="Helvetica Neue"/>
              <a:buChar char="•"/>
              <a:defRPr sz="5400"/>
            </a:pPr>
            <a:r>
              <a:t>Pointers</a:t>
            </a:r>
          </a:p>
          <a:p>
            <a:pPr marL="888999" indent="-888999" algn="l">
              <a:buSzPct val="75000"/>
              <a:buFont typeface="Helvetica Neue"/>
              <a:buChar char="•"/>
              <a:defRPr sz="5400"/>
            </a:pPr>
            <a:r>
              <a:t>Memory Management: new, delete</a:t>
            </a:r>
          </a:p>
          <a:p>
            <a:pPr marL="888999" indent="-888999" algn="l">
              <a:buSzPct val="75000"/>
              <a:buFont typeface="Helvetica Neue"/>
              <a:buChar char="•"/>
              <a:defRPr sz="5400"/>
            </a:pPr>
            <a:r>
              <a:t>Inheritance and Polymorphism</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29" name="Group"/>
          <p:cNvGrpSpPr/>
          <p:nvPr/>
        </p:nvGrpSpPr>
        <p:grpSpPr>
          <a:xfrm>
            <a:off x="0" y="-40206"/>
            <a:ext cx="24384000" cy="1544192"/>
            <a:chOff x="0" y="0"/>
            <a:chExt cx="24384000" cy="1544191"/>
          </a:xfrm>
        </p:grpSpPr>
        <p:sp>
          <p:nvSpPr>
            <p:cNvPr id="32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28"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30" name="Why Data Structures are Important…"/>
          <p:cNvSpPr txBox="1"/>
          <p:nvPr>
            <p:ph type="title"/>
          </p:nvPr>
        </p:nvSpPr>
        <p:spPr>
          <a:xfrm>
            <a:off x="856233" y="5055515"/>
            <a:ext cx="23119708" cy="8511697"/>
          </a:xfrm>
          <a:prstGeom prst="rect">
            <a:avLst/>
          </a:prstGeom>
        </p:spPr>
        <p:txBody>
          <a:bodyPr anchor="t"/>
          <a:lstStyle/>
          <a:p>
            <a:pPr>
              <a:defRPr sz="6600"/>
            </a:pPr>
            <a:r>
              <a:t>Why Data Structures are Important</a:t>
            </a:r>
            <a:endParaRPr sz="4000"/>
          </a:p>
          <a:p>
            <a:pPr>
              <a:defRPr sz="3600"/>
            </a:pPr>
          </a:p>
          <a:p>
            <a:pPr>
              <a:defRPr sz="5400"/>
            </a:pPr>
            <a:r>
              <a:t>One reason we care about data structures is, quite simply, </a:t>
            </a:r>
            <a:r>
              <a:rPr>
                <a:solidFill>
                  <a:srgbClr val="FF2600"/>
                </a:solidFill>
              </a:rPr>
              <a:t>time</a:t>
            </a:r>
            <a:r>
              <a:t>. Let’s say we have a program that does the following (and times the results):</a:t>
            </a:r>
            <a:endParaRPr sz="3500"/>
          </a:p>
          <a:p>
            <a:pPr marL="432152" indent="-49246">
              <a:defRPr sz="5400"/>
            </a:pPr>
            <a:r>
              <a:t>- Creates four “list-like” containers for data.</a:t>
            </a:r>
            <a:endParaRPr sz="3500"/>
          </a:p>
          <a:p>
            <a:pPr marL="432152" indent="-49246">
              <a:defRPr sz="5400"/>
            </a:pPr>
            <a:r>
              <a:t>- Adds 100,000 elements to each container – specifically, the even integers between 0 and 198,998 (sound familiar?).</a:t>
            </a:r>
            <a:endParaRPr sz="3500"/>
          </a:p>
          <a:p>
            <a:pPr marL="432152" indent="-49246">
              <a:defRPr sz="5400"/>
            </a:pPr>
            <a:r>
              <a:t>- Searches for 100,000 elements (all integers 0-100,000)</a:t>
            </a:r>
            <a:endParaRPr sz="3500"/>
          </a:p>
          <a:p>
            <a:pPr marL="432152" indent="-49246">
              <a:defRPr sz="5400"/>
            </a:pPr>
            <a:r>
              <a:t>- Attempts to delete 100,000 elements (integers from 0-100,000)</a:t>
            </a:r>
            <a:endParaRPr sz="3500"/>
          </a:p>
          <a:p>
            <a:pPr>
              <a:defRPr sz="5400"/>
            </a:pPr>
            <a:r>
              <a:t>What are the results?</a:t>
            </a:r>
          </a:p>
        </p:txBody>
      </p:sp>
      <p:pic>
        <p:nvPicPr>
          <p:cNvPr id="331" name="image55.png" descr="image55.png"/>
          <p:cNvPicPr>
            <a:picLocks noChangeAspect="1"/>
          </p:cNvPicPr>
          <p:nvPr/>
        </p:nvPicPr>
        <p:blipFill>
          <a:blip r:embed="rId2">
            <a:extLst/>
          </a:blip>
          <a:stretch>
            <a:fillRect/>
          </a:stretch>
        </p:blipFill>
        <p:spPr>
          <a:xfrm rot="19249056">
            <a:off x="1382267" y="-138938"/>
            <a:ext cx="6477001" cy="5727701"/>
          </a:xfrm>
          <a:prstGeom prst="rect">
            <a:avLst/>
          </a:prstGeom>
          <a:ln w="12700">
            <a:miter lim="400000"/>
          </a:ln>
        </p:spPr>
      </p:pic>
      <p:pic>
        <p:nvPicPr>
          <p:cNvPr id="332" name="image56.png" descr="image56.png"/>
          <p:cNvPicPr>
            <a:picLocks noChangeAspect="1"/>
          </p:cNvPicPr>
          <p:nvPr/>
        </p:nvPicPr>
        <p:blipFill>
          <a:blip r:embed="rId3">
            <a:extLst/>
          </a:blip>
          <a:stretch>
            <a:fillRect/>
          </a:stretch>
        </p:blipFill>
        <p:spPr>
          <a:xfrm>
            <a:off x="9241535" y="1736612"/>
            <a:ext cx="5791201" cy="2654993"/>
          </a:xfrm>
          <a:prstGeom prst="rect">
            <a:avLst/>
          </a:prstGeom>
          <a:ln w="12700">
            <a:miter lim="400000"/>
          </a:ln>
        </p:spPr>
      </p:pic>
      <p:pic>
        <p:nvPicPr>
          <p:cNvPr id="333" name="image57.png" descr="image57.png"/>
          <p:cNvPicPr>
            <a:picLocks noChangeAspect="1"/>
          </p:cNvPicPr>
          <p:nvPr/>
        </p:nvPicPr>
        <p:blipFill>
          <a:blip r:embed="rId4">
            <a:extLst/>
          </a:blip>
          <a:stretch>
            <a:fillRect/>
          </a:stretch>
        </p:blipFill>
        <p:spPr>
          <a:xfrm>
            <a:off x="15753655" y="1986591"/>
            <a:ext cx="8630346" cy="2155034"/>
          </a:xfrm>
          <a:prstGeom prst="rect">
            <a:avLst/>
          </a:prstGeom>
          <a:ln w="12700">
            <a:miter lim="400000"/>
          </a:ln>
        </p:spPr>
      </p:pic>
      <p:sp>
        <p:nvSpPr>
          <p:cNvPr id="334" name="Rounded Rectangle"/>
          <p:cNvSpPr/>
          <p:nvPr/>
        </p:nvSpPr>
        <p:spPr>
          <a:xfrm>
            <a:off x="856233" y="1736612"/>
            <a:ext cx="7629399"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5" name="Rounded Rectangle"/>
          <p:cNvSpPr/>
          <p:nvPr/>
        </p:nvSpPr>
        <p:spPr>
          <a:xfrm>
            <a:off x="8805418" y="1668716"/>
            <a:ext cx="6666231"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6" name="Rounded Rectangle"/>
          <p:cNvSpPr/>
          <p:nvPr/>
        </p:nvSpPr>
        <p:spPr>
          <a:xfrm>
            <a:off x="15753653" y="1637395"/>
            <a:ext cx="8222286"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0" name="Group"/>
          <p:cNvGrpSpPr/>
          <p:nvPr/>
        </p:nvGrpSpPr>
        <p:grpSpPr>
          <a:xfrm>
            <a:off x="0" y="-40206"/>
            <a:ext cx="24384000" cy="1544192"/>
            <a:chOff x="0" y="0"/>
            <a:chExt cx="24384000" cy="1544191"/>
          </a:xfrm>
        </p:grpSpPr>
        <p:sp>
          <p:nvSpPr>
            <p:cNvPr id="33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39"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graphicFrame>
        <p:nvGraphicFramePr>
          <p:cNvPr id="341"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5" name="Group"/>
          <p:cNvGrpSpPr/>
          <p:nvPr/>
        </p:nvGrpSpPr>
        <p:grpSpPr>
          <a:xfrm>
            <a:off x="0" y="-40206"/>
            <a:ext cx="24384000" cy="1544192"/>
            <a:chOff x="0" y="0"/>
            <a:chExt cx="24384000" cy="1544191"/>
          </a:xfrm>
        </p:grpSpPr>
        <p:sp>
          <p:nvSpPr>
            <p:cNvPr id="34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44"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46" name="Results:"/>
          <p:cNvSpPr txBox="1"/>
          <p:nvPr>
            <p:ph type="title"/>
          </p:nvPr>
        </p:nvSpPr>
        <p:spPr>
          <a:xfrm>
            <a:off x="527049" y="2131920"/>
            <a:ext cx="7739128" cy="947364"/>
          </a:xfrm>
          <a:prstGeom prst="rect">
            <a:avLst/>
          </a:prstGeom>
        </p:spPr>
        <p:txBody>
          <a:bodyPr anchor="t"/>
          <a:lstStyle>
            <a:lvl1pPr defTabSz="701675">
              <a:defRPr sz="5610"/>
            </a:lvl1pPr>
          </a:lstStyle>
          <a:p>
            <a:pPr/>
            <a:r>
              <a:t>Results:</a:t>
            </a:r>
          </a:p>
        </p:txBody>
      </p:sp>
      <p:graphicFrame>
        <p:nvGraphicFramePr>
          <p:cNvPr id="347"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15.057</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92.202</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0.145</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0.164</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1.563</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48" name="Processor: 2.8GHz Intel Core i7 (Macbook Pro)…"/>
          <p:cNvSpPr txBox="1"/>
          <p:nvPr/>
        </p:nvSpPr>
        <p:spPr>
          <a:xfrm>
            <a:off x="12673979" y="2579542"/>
            <a:ext cx="8479495" cy="2067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solidFill>
                  <a:srgbClr val="69051F"/>
                </a:solidFill>
                <a:latin typeface="Helvetica Neue"/>
                <a:ea typeface="Helvetica Neue"/>
                <a:cs typeface="Helvetica Neue"/>
                <a:sym typeface="Helvetica Neue"/>
              </a:defRPr>
            </a:pPr>
            <a:r>
              <a:t>Processor: 2.8GHz Intel Core i7 (Macbook Pro)</a:t>
            </a:r>
            <a:endParaRPr sz="2400">
              <a:solidFill>
                <a:srgbClr val="4BACC6"/>
              </a:solidFill>
            </a:endParaRPr>
          </a:p>
          <a:p>
            <a:pPr algn="l" defTabSz="457200">
              <a:defRPr sz="4400">
                <a:solidFill>
                  <a:srgbClr val="69051F"/>
                </a:solidFill>
                <a:latin typeface="Helvetica Neue"/>
                <a:ea typeface="Helvetica Neue"/>
                <a:cs typeface="Helvetica Neue"/>
                <a:sym typeface="Helvetica Neue"/>
              </a:defRPr>
            </a:pPr>
            <a:r>
              <a:t>Compiler: clang++</a:t>
            </a:r>
          </a:p>
        </p:txBody>
      </p:sp>
      <p:sp>
        <p:nvSpPr>
          <p:cNvPr id="349" name="Line"/>
          <p:cNvSpPr/>
          <p:nvPr/>
        </p:nvSpPr>
        <p:spPr>
          <a:xfrm>
            <a:off x="11335808" y="5139387"/>
            <a:ext cx="552369" cy="2212388"/>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0" y="0"/>
                </a:moveTo>
                <a:cubicBezTo>
                  <a:pt x="21334" y="6914"/>
                  <a:pt x="21600" y="14114"/>
                  <a:pt x="799" y="21600"/>
                </a:cubicBezTo>
              </a:path>
            </a:pathLst>
          </a:custGeom>
          <a:ln w="101600">
            <a:solidFill>
              <a:srgbClr val="7E0225"/>
            </a:solidFill>
            <a:miter lim="400000"/>
          </a:ln>
        </p:spPr>
        <p:txBody>
          <a:bodyPr lIns="50800" tIns="50800" rIns="50800" bIns="50800"/>
          <a:lstStyle/>
          <a:p>
            <a:pPr/>
          </a:p>
        </p:txBody>
      </p:sp>
      <p:sp>
        <p:nvSpPr>
          <p:cNvPr id="350" name="A factor of 103x"/>
          <p:cNvSpPr txBox="1"/>
          <p:nvPr/>
        </p:nvSpPr>
        <p:spPr>
          <a:xfrm>
            <a:off x="12077269" y="5770096"/>
            <a:ext cx="4460749"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800">
                <a:solidFill>
                  <a:srgbClr val="69051F"/>
                </a:solidFill>
                <a:latin typeface="Helvetica Neue"/>
                <a:ea typeface="Helvetica Neue"/>
                <a:cs typeface="Helvetica Neue"/>
                <a:sym typeface="Helvetica Neue"/>
              </a:defRPr>
            </a:lvl1pPr>
          </a:lstStyle>
          <a:p>
            <a:pPr/>
            <a:r>
              <a:t>A factor of 103x</a:t>
            </a:r>
          </a:p>
        </p:txBody>
      </p:sp>
      <p:sp>
        <p:nvSpPr>
          <p:cNvPr id="351" name="Line"/>
          <p:cNvSpPr/>
          <p:nvPr/>
        </p:nvSpPr>
        <p:spPr>
          <a:xfrm>
            <a:off x="11329169" y="5965904"/>
            <a:ext cx="748108" cy="1385897"/>
          </a:xfrm>
          <a:custGeom>
            <a:avLst/>
            <a:gdLst/>
            <a:ahLst/>
            <a:cxnLst>
              <a:cxn ang="0">
                <a:pos x="wd2" y="hd2"/>
              </a:cxn>
              <a:cxn ang="5400000">
                <a:pos x="wd2" y="hd2"/>
              </a:cxn>
              <a:cxn ang="10800000">
                <a:pos x="wd2" y="hd2"/>
              </a:cxn>
              <a:cxn ang="16200000">
                <a:pos x="wd2" y="hd2"/>
              </a:cxn>
            </a:cxnLst>
            <a:rect l="0" t="0" r="r" b="b"/>
            <a:pathLst>
              <a:path w="16201" h="18492" fill="norm" stroke="1" extrusionOk="0">
                <a:moveTo>
                  <a:pt x="0" y="0"/>
                </a:moveTo>
                <a:cubicBezTo>
                  <a:pt x="21430" y="15975"/>
                  <a:pt x="21600" y="21600"/>
                  <a:pt x="511" y="16874"/>
                </a:cubicBezTo>
              </a:path>
            </a:pathLst>
          </a:custGeom>
          <a:ln w="101600">
            <a:solidFill>
              <a:srgbClr val="A73431"/>
            </a:solidFill>
            <a:miter lim="400000"/>
          </a:ln>
        </p:spPr>
        <p:txBody>
          <a:bodyPr lIns="50800" tIns="50800" rIns="50800" bIns="50800"/>
          <a:lstStyle/>
          <a:p>
            <a:pPr/>
          </a:p>
        </p:txBody>
      </p:sp>
      <p:sp>
        <p:nvSpPr>
          <p:cNvPr id="352" name="A factor of 636x!"/>
          <p:cNvSpPr txBox="1"/>
          <p:nvPr/>
        </p:nvSpPr>
        <p:spPr>
          <a:xfrm>
            <a:off x="11611998" y="7325976"/>
            <a:ext cx="4686784"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800">
                <a:solidFill>
                  <a:srgbClr val="8B1C19"/>
                </a:solidFill>
                <a:latin typeface="Helvetica Neue"/>
                <a:ea typeface="Helvetica Neue"/>
                <a:cs typeface="Helvetica Neue"/>
                <a:sym typeface="Helvetica Neue"/>
              </a:defRPr>
            </a:lvl1pPr>
          </a:lstStyle>
          <a:p>
            <a:pPr/>
            <a:r>
              <a:t>A factor of 636x!</a:t>
            </a:r>
          </a:p>
        </p:txBody>
      </p:sp>
      <p:sp>
        <p:nvSpPr>
          <p:cNvPr id="353" name="Note: In general, for this test, we used optimized library data structures (from the &quot;standard template library&quot;) where appropriate. The Stanford libraries are not optimized."/>
          <p:cNvSpPr txBox="1"/>
          <p:nvPr/>
        </p:nvSpPr>
        <p:spPr>
          <a:xfrm>
            <a:off x="12673979" y="8923890"/>
            <a:ext cx="9430385" cy="4048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400">
                <a:solidFill>
                  <a:srgbClr val="69051F"/>
                </a:solidFill>
                <a:latin typeface="Helvetica Neue"/>
                <a:ea typeface="Helvetica Neue"/>
                <a:cs typeface="Helvetica Neue"/>
                <a:sym typeface="Helvetica Neue"/>
              </a:defRPr>
            </a:lvl1pPr>
          </a:lstStyle>
          <a:p>
            <a:pPr/>
            <a:r>
              <a:t>Note: In general, for this test, we used optimized library data structures (from the "standard template library") where appropriate. The Stanford libraries are not optimized.</a:t>
            </a:r>
          </a:p>
        </p:txBody>
      </p:sp>
      <p:sp>
        <p:nvSpPr>
          <p:cNvPr id="354" name="Overall, the Hash Table &quot;won&quot; — but (as we shall see!) while this is generally a great data structure, there are trade-offs to using it."/>
          <p:cNvSpPr txBox="1"/>
          <p:nvPr/>
        </p:nvSpPr>
        <p:spPr>
          <a:xfrm>
            <a:off x="1728553" y="10544790"/>
            <a:ext cx="9540352" cy="27275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latin typeface="Helvetica Neue"/>
                <a:ea typeface="Helvetica Neue"/>
                <a:cs typeface="Helvetica Neue"/>
                <a:sym typeface="Helvetica Neue"/>
              </a:defRPr>
            </a:pPr>
            <a:r>
              <a:t>Overall, the Hash Table "won" — but (as we shall see!) while this is generally a </a:t>
            </a:r>
            <a:r>
              <a:rPr i="1"/>
              <a:t>great</a:t>
            </a:r>
            <a:r>
              <a:t> data structure, there are trade-offs to using it.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56" name="Table"/>
          <p:cNvGraphicFramePr/>
          <p:nvPr/>
        </p:nvGraphicFramePr>
        <p:xfrm>
          <a:off x="790573" y="2095169"/>
          <a:ext cx="20935571" cy="646361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311693"/>
                <a:gridCol w="3717815"/>
                <a:gridCol w="3344154"/>
                <a:gridCol w="3780954"/>
                <a:gridCol w="3780954"/>
              </a:tblGrid>
              <a:tr h="1077269">
                <a:tc>
                  <a:txBody>
                    <a:bodyPr/>
                    <a:lstStyle/>
                    <a:p>
                      <a:pPr defTabSz="584200">
                        <a:defRPr>
                          <a:solidFill>
                            <a:srgbClr val="000000"/>
                          </a:solidFill>
                        </a:defRPr>
                      </a:pPr>
                      <a:r>
                        <a:rPr sz="6000">
                          <a:latin typeface="+mn-lt"/>
                          <a:ea typeface="+mn-ea"/>
                          <a:cs typeface="+mn-cs"/>
                          <a:sym typeface="Helvetica Neue Light"/>
                        </a:rPr>
                        <a:t>Structure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Insert(s)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Search(s)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Delete(s)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Unsorted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15.057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10.307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4.740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Linked List</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92.202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46.436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45.729</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Hash Table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0.145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Binary Tree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0.164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0.010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1.563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1.534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57" name="Why are there such discrepancies??"/>
          <p:cNvSpPr txBox="1"/>
          <p:nvPr/>
        </p:nvSpPr>
        <p:spPr>
          <a:xfrm>
            <a:off x="1437702" y="9152192"/>
            <a:ext cx="13156123" cy="97070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5400"/>
            </a:pPr>
            <a:r>
              <a:t>Why </a:t>
            </a:r>
            <a:r>
              <a:t>are </a:t>
            </a:r>
            <a:r>
              <a:t>there such</a:t>
            </a:r>
            <a:r>
              <a:t> </a:t>
            </a:r>
            <a:r>
              <a:t>discrepanc</a:t>
            </a:r>
            <a:r>
              <a:t>ies</a:t>
            </a:r>
            <a:r>
              <a:t>??</a:t>
            </a:r>
          </a:p>
        </p:txBody>
      </p:sp>
      <p:sp>
        <p:nvSpPr>
          <p:cNvPr id="358" name="Bottom line:…"/>
          <p:cNvSpPr txBox="1"/>
          <p:nvPr/>
        </p:nvSpPr>
        <p:spPr>
          <a:xfrm>
            <a:off x="1437702" y="10490547"/>
            <a:ext cx="21751482" cy="248830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4800">
                <a:latin typeface="Helvetica Neue Medium"/>
                <a:ea typeface="Helvetica Neue Medium"/>
                <a:cs typeface="Helvetica Neue Medium"/>
                <a:sym typeface="Helvetica Neue Medium"/>
              </a:defRPr>
            </a:pPr>
            <a:r>
              <a:t>Bottom line:</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Some structures carry more </a:t>
            </a:r>
            <a:r>
              <a:rPr i="1">
                <a:latin typeface="Helvetica Neue"/>
                <a:ea typeface="Helvetica Neue"/>
                <a:cs typeface="Helvetica Neue"/>
                <a:sym typeface="Helvetica Neue"/>
              </a:rPr>
              <a:t>information</a:t>
            </a:r>
            <a:r>
              <a:t> simply because of their design.</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Manipulating structures takes time</a:t>
            </a:r>
          </a:p>
        </p:txBody>
      </p:sp>
      <p:grpSp>
        <p:nvGrpSpPr>
          <p:cNvPr id="361" name="Group"/>
          <p:cNvGrpSpPr/>
          <p:nvPr/>
        </p:nvGrpSpPr>
        <p:grpSpPr>
          <a:xfrm>
            <a:off x="0" y="-40206"/>
            <a:ext cx="24384000" cy="1544192"/>
            <a:chOff x="0" y="0"/>
            <a:chExt cx="24384000" cy="1544191"/>
          </a:xfrm>
        </p:grpSpPr>
        <p:sp>
          <p:nvSpPr>
            <p:cNvPr id="35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60" name="Full Result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Full Results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8"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67" name="Group"/>
          <p:cNvGrpSpPr/>
          <p:nvPr/>
        </p:nvGrpSpPr>
        <p:grpSpPr>
          <a:xfrm>
            <a:off x="0" y="0"/>
            <a:ext cx="24384000" cy="13716000"/>
            <a:chOff x="0" y="0"/>
            <a:chExt cx="24384000" cy="13716000"/>
          </a:xfrm>
        </p:grpSpPr>
        <p:sp>
          <p:nvSpPr>
            <p:cNvPr id="365"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366" name="Where to from here?"/>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Where to from here?</a:t>
              </a: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372" name="Group"/>
          <p:cNvGrpSpPr/>
          <p:nvPr/>
        </p:nvGrpSpPr>
        <p:grpSpPr>
          <a:xfrm>
            <a:off x="4114800" y="3048000"/>
            <a:ext cx="5181600" cy="2438400"/>
            <a:chOff x="0" y="0"/>
            <a:chExt cx="5181600" cy="2438400"/>
          </a:xfrm>
        </p:grpSpPr>
        <p:sp>
          <p:nvSpPr>
            <p:cNvPr id="370"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371"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375" name="Group"/>
          <p:cNvGrpSpPr/>
          <p:nvPr/>
        </p:nvGrpSpPr>
        <p:grpSpPr>
          <a:xfrm>
            <a:off x="4114800" y="6553200"/>
            <a:ext cx="5181600" cy="2438400"/>
            <a:chOff x="0" y="0"/>
            <a:chExt cx="5181600" cy="2438400"/>
          </a:xfrm>
        </p:grpSpPr>
        <p:sp>
          <p:nvSpPr>
            <p:cNvPr id="37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74"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376"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379" name="Group"/>
          <p:cNvGrpSpPr/>
          <p:nvPr/>
        </p:nvGrpSpPr>
        <p:grpSpPr>
          <a:xfrm>
            <a:off x="4114800" y="10058400"/>
            <a:ext cx="5181600" cy="2438400"/>
            <a:chOff x="0" y="0"/>
            <a:chExt cx="5181600" cy="2438400"/>
          </a:xfrm>
        </p:grpSpPr>
        <p:sp>
          <p:nvSpPr>
            <p:cNvPr id="377"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78"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380"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383" name="Group"/>
          <p:cNvGrpSpPr/>
          <p:nvPr/>
        </p:nvGrpSpPr>
        <p:grpSpPr>
          <a:xfrm>
            <a:off x="15062200" y="3048000"/>
            <a:ext cx="5181600" cy="2438400"/>
            <a:chOff x="0" y="0"/>
            <a:chExt cx="5181600" cy="2438400"/>
          </a:xfrm>
        </p:grpSpPr>
        <p:sp>
          <p:nvSpPr>
            <p:cNvPr id="381"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2"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386" name="Group"/>
          <p:cNvGrpSpPr/>
          <p:nvPr/>
        </p:nvGrpSpPr>
        <p:grpSpPr>
          <a:xfrm>
            <a:off x="15062200" y="6553200"/>
            <a:ext cx="5181600" cy="2438400"/>
            <a:chOff x="0" y="0"/>
            <a:chExt cx="5181600" cy="2438400"/>
          </a:xfrm>
        </p:grpSpPr>
        <p:sp>
          <p:nvSpPr>
            <p:cNvPr id="38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5"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387"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390" name="Group"/>
          <p:cNvGrpSpPr/>
          <p:nvPr/>
        </p:nvGrpSpPr>
        <p:grpSpPr>
          <a:xfrm>
            <a:off x="15062200" y="10058400"/>
            <a:ext cx="5181600" cy="2438400"/>
            <a:chOff x="0" y="0"/>
            <a:chExt cx="5181600" cy="2438400"/>
          </a:xfrm>
        </p:grpSpPr>
        <p:sp>
          <p:nvSpPr>
            <p:cNvPr id="388"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9"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391"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05" name="Group"/>
          <p:cNvGrpSpPr/>
          <p:nvPr/>
        </p:nvGrpSpPr>
        <p:grpSpPr>
          <a:xfrm>
            <a:off x="10353677" y="5942013"/>
            <a:ext cx="3663952" cy="3656014"/>
            <a:chOff x="0" y="0"/>
            <a:chExt cx="3663951" cy="3656012"/>
          </a:xfrm>
        </p:grpSpPr>
        <p:sp>
          <p:nvSpPr>
            <p:cNvPr id="392"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395" name="Group"/>
            <p:cNvGrpSpPr/>
            <p:nvPr/>
          </p:nvGrpSpPr>
          <p:grpSpPr>
            <a:xfrm>
              <a:off x="1830387" y="0"/>
              <a:ext cx="939801" cy="1800225"/>
              <a:chOff x="0" y="0"/>
              <a:chExt cx="939800" cy="1800225"/>
            </a:xfrm>
          </p:grpSpPr>
          <p:sp>
            <p:nvSpPr>
              <p:cNvPr id="393"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394"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396"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399" name="Group"/>
            <p:cNvGrpSpPr/>
            <p:nvPr/>
          </p:nvGrpSpPr>
          <p:grpSpPr>
            <a:xfrm>
              <a:off x="925512" y="1790700"/>
              <a:ext cx="974726" cy="1822450"/>
              <a:chOff x="0" y="0"/>
              <a:chExt cx="974725" cy="1822450"/>
            </a:xfrm>
          </p:grpSpPr>
          <p:sp>
            <p:nvSpPr>
              <p:cNvPr id="397"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398"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00"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01"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02"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3"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4"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grpSp>
        <p:nvGrpSpPr>
          <p:cNvPr id="408" name="Group"/>
          <p:cNvGrpSpPr/>
          <p:nvPr/>
        </p:nvGrpSpPr>
        <p:grpSpPr>
          <a:xfrm>
            <a:off x="6351" y="-31432"/>
            <a:ext cx="24384001" cy="1544192"/>
            <a:chOff x="0" y="0"/>
            <a:chExt cx="24384000" cy="1544191"/>
          </a:xfrm>
        </p:grpSpPr>
        <p:sp>
          <p:nvSpPr>
            <p:cNvPr id="40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07"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13" name="Group"/>
          <p:cNvGrpSpPr/>
          <p:nvPr/>
        </p:nvGrpSpPr>
        <p:grpSpPr>
          <a:xfrm>
            <a:off x="4114800" y="3048000"/>
            <a:ext cx="5181600" cy="2438400"/>
            <a:chOff x="0" y="0"/>
            <a:chExt cx="5181600" cy="2438400"/>
          </a:xfrm>
        </p:grpSpPr>
        <p:sp>
          <p:nvSpPr>
            <p:cNvPr id="411"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12"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16" name="Group"/>
          <p:cNvGrpSpPr/>
          <p:nvPr/>
        </p:nvGrpSpPr>
        <p:grpSpPr>
          <a:xfrm>
            <a:off x="4114800" y="6553200"/>
            <a:ext cx="5181600" cy="2438400"/>
            <a:chOff x="0" y="0"/>
            <a:chExt cx="5181600" cy="2438400"/>
          </a:xfrm>
        </p:grpSpPr>
        <p:sp>
          <p:nvSpPr>
            <p:cNvPr id="414"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15"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17"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20" name="Group"/>
          <p:cNvGrpSpPr/>
          <p:nvPr/>
        </p:nvGrpSpPr>
        <p:grpSpPr>
          <a:xfrm>
            <a:off x="4114800" y="10058400"/>
            <a:ext cx="5181600" cy="2438400"/>
            <a:chOff x="0" y="0"/>
            <a:chExt cx="5181600" cy="2438400"/>
          </a:xfrm>
        </p:grpSpPr>
        <p:sp>
          <p:nvSpPr>
            <p:cNvPr id="418"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19"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21"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24" name="Group"/>
          <p:cNvGrpSpPr/>
          <p:nvPr/>
        </p:nvGrpSpPr>
        <p:grpSpPr>
          <a:xfrm>
            <a:off x="15062200" y="3048000"/>
            <a:ext cx="5181600" cy="2438400"/>
            <a:chOff x="0" y="0"/>
            <a:chExt cx="5181600" cy="2438400"/>
          </a:xfrm>
        </p:grpSpPr>
        <p:sp>
          <p:nvSpPr>
            <p:cNvPr id="422"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3"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27" name="Group"/>
          <p:cNvGrpSpPr/>
          <p:nvPr/>
        </p:nvGrpSpPr>
        <p:grpSpPr>
          <a:xfrm>
            <a:off x="15062200" y="6553200"/>
            <a:ext cx="5181600" cy="2438400"/>
            <a:chOff x="0" y="0"/>
            <a:chExt cx="5181600" cy="2438400"/>
          </a:xfrm>
        </p:grpSpPr>
        <p:sp>
          <p:nvSpPr>
            <p:cNvPr id="425"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6"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28"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31" name="Group"/>
          <p:cNvGrpSpPr/>
          <p:nvPr/>
        </p:nvGrpSpPr>
        <p:grpSpPr>
          <a:xfrm>
            <a:off x="15062200" y="10058400"/>
            <a:ext cx="5181600" cy="2438400"/>
            <a:chOff x="0" y="0"/>
            <a:chExt cx="5181600" cy="2438400"/>
          </a:xfrm>
        </p:grpSpPr>
        <p:sp>
          <p:nvSpPr>
            <p:cNvPr id="429"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30"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32"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46" name="Group"/>
          <p:cNvGrpSpPr/>
          <p:nvPr/>
        </p:nvGrpSpPr>
        <p:grpSpPr>
          <a:xfrm>
            <a:off x="10353677" y="5942013"/>
            <a:ext cx="3663952" cy="3656014"/>
            <a:chOff x="0" y="0"/>
            <a:chExt cx="3663951" cy="3656012"/>
          </a:xfrm>
        </p:grpSpPr>
        <p:sp>
          <p:nvSpPr>
            <p:cNvPr id="433"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36" name="Group"/>
            <p:cNvGrpSpPr/>
            <p:nvPr/>
          </p:nvGrpSpPr>
          <p:grpSpPr>
            <a:xfrm>
              <a:off x="1830387" y="0"/>
              <a:ext cx="939801" cy="1800225"/>
              <a:chOff x="0" y="0"/>
              <a:chExt cx="939800" cy="1800225"/>
            </a:xfrm>
          </p:grpSpPr>
          <p:sp>
            <p:nvSpPr>
              <p:cNvPr id="434"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35"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37"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40" name="Group"/>
            <p:cNvGrpSpPr/>
            <p:nvPr/>
          </p:nvGrpSpPr>
          <p:grpSpPr>
            <a:xfrm>
              <a:off x="925512" y="1790700"/>
              <a:ext cx="974726" cy="1822450"/>
              <a:chOff x="0" y="0"/>
              <a:chExt cx="974725" cy="1822450"/>
            </a:xfrm>
          </p:grpSpPr>
          <p:sp>
            <p:nvSpPr>
              <p:cNvPr id="438"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39"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41"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42"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43"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4"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5"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47" name="image58.png" descr="image58.png"/>
          <p:cNvPicPr>
            <a:picLocks noChangeAspect="1"/>
          </p:cNvPicPr>
          <p:nvPr/>
        </p:nvPicPr>
        <p:blipFill>
          <a:blip r:embed="rId2">
            <a:extLst/>
          </a:blip>
          <a:stretch>
            <a:fillRect/>
          </a:stretch>
        </p:blipFill>
        <p:spPr>
          <a:xfrm>
            <a:off x="4649472" y="1576209"/>
            <a:ext cx="2323465" cy="2518135"/>
          </a:xfrm>
          <a:prstGeom prst="rect">
            <a:avLst/>
          </a:prstGeom>
          <a:ln w="12700">
            <a:miter lim="400000"/>
          </a:ln>
        </p:spPr>
      </p:pic>
      <p:grpSp>
        <p:nvGrpSpPr>
          <p:cNvPr id="450" name="Group"/>
          <p:cNvGrpSpPr/>
          <p:nvPr/>
        </p:nvGrpSpPr>
        <p:grpSpPr>
          <a:xfrm>
            <a:off x="6351" y="-31432"/>
            <a:ext cx="24384001" cy="1544192"/>
            <a:chOff x="0" y="0"/>
            <a:chExt cx="24384000" cy="1544191"/>
          </a:xfrm>
        </p:grpSpPr>
        <p:sp>
          <p:nvSpPr>
            <p:cNvPr id="44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49"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2"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55" name="Group"/>
          <p:cNvGrpSpPr/>
          <p:nvPr/>
        </p:nvGrpSpPr>
        <p:grpSpPr>
          <a:xfrm>
            <a:off x="4114800" y="3048000"/>
            <a:ext cx="5181600" cy="2438400"/>
            <a:chOff x="0" y="0"/>
            <a:chExt cx="5181600" cy="2438400"/>
          </a:xfrm>
        </p:grpSpPr>
        <p:sp>
          <p:nvSpPr>
            <p:cNvPr id="45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54"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58" name="Group"/>
          <p:cNvGrpSpPr/>
          <p:nvPr/>
        </p:nvGrpSpPr>
        <p:grpSpPr>
          <a:xfrm>
            <a:off x="4114800" y="6553200"/>
            <a:ext cx="5181600" cy="2438400"/>
            <a:chOff x="0" y="0"/>
            <a:chExt cx="5181600" cy="2438400"/>
          </a:xfrm>
        </p:grpSpPr>
        <p:sp>
          <p:nvSpPr>
            <p:cNvPr id="456"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57"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59"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62" name="Group"/>
          <p:cNvGrpSpPr/>
          <p:nvPr/>
        </p:nvGrpSpPr>
        <p:grpSpPr>
          <a:xfrm>
            <a:off x="4114800" y="10058400"/>
            <a:ext cx="5181600" cy="2438400"/>
            <a:chOff x="0" y="0"/>
            <a:chExt cx="5181600" cy="2438400"/>
          </a:xfrm>
        </p:grpSpPr>
        <p:sp>
          <p:nvSpPr>
            <p:cNvPr id="460"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1"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63"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66" name="Group"/>
          <p:cNvGrpSpPr/>
          <p:nvPr/>
        </p:nvGrpSpPr>
        <p:grpSpPr>
          <a:xfrm>
            <a:off x="15062200" y="3048000"/>
            <a:ext cx="5181600" cy="2438400"/>
            <a:chOff x="0" y="0"/>
            <a:chExt cx="5181600" cy="2438400"/>
          </a:xfrm>
        </p:grpSpPr>
        <p:sp>
          <p:nvSpPr>
            <p:cNvPr id="46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5"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69" name="Group"/>
          <p:cNvGrpSpPr/>
          <p:nvPr/>
        </p:nvGrpSpPr>
        <p:grpSpPr>
          <a:xfrm>
            <a:off x="15062200" y="6553200"/>
            <a:ext cx="5181600" cy="2438400"/>
            <a:chOff x="0" y="0"/>
            <a:chExt cx="5181600" cy="2438400"/>
          </a:xfrm>
        </p:grpSpPr>
        <p:sp>
          <p:nvSpPr>
            <p:cNvPr id="467"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8"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70"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73" name="Group"/>
          <p:cNvGrpSpPr/>
          <p:nvPr/>
        </p:nvGrpSpPr>
        <p:grpSpPr>
          <a:xfrm>
            <a:off x="15062200" y="10058400"/>
            <a:ext cx="5181600" cy="2438400"/>
            <a:chOff x="0" y="0"/>
            <a:chExt cx="5181600" cy="2438400"/>
          </a:xfrm>
        </p:grpSpPr>
        <p:sp>
          <p:nvSpPr>
            <p:cNvPr id="471"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72"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74"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88" name="Group"/>
          <p:cNvGrpSpPr/>
          <p:nvPr/>
        </p:nvGrpSpPr>
        <p:grpSpPr>
          <a:xfrm>
            <a:off x="10353677" y="5942013"/>
            <a:ext cx="3663952" cy="3656014"/>
            <a:chOff x="0" y="0"/>
            <a:chExt cx="3663951" cy="3656012"/>
          </a:xfrm>
        </p:grpSpPr>
        <p:sp>
          <p:nvSpPr>
            <p:cNvPr id="475"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78" name="Group"/>
            <p:cNvGrpSpPr/>
            <p:nvPr/>
          </p:nvGrpSpPr>
          <p:grpSpPr>
            <a:xfrm>
              <a:off x="1830387" y="0"/>
              <a:ext cx="939801" cy="1800225"/>
              <a:chOff x="0" y="0"/>
              <a:chExt cx="939800" cy="1800225"/>
            </a:xfrm>
          </p:grpSpPr>
          <p:sp>
            <p:nvSpPr>
              <p:cNvPr id="476"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77"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79"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82" name="Group"/>
            <p:cNvGrpSpPr/>
            <p:nvPr/>
          </p:nvGrpSpPr>
          <p:grpSpPr>
            <a:xfrm>
              <a:off x="925512" y="1790700"/>
              <a:ext cx="974726" cy="1822450"/>
              <a:chOff x="0" y="0"/>
              <a:chExt cx="974725" cy="1822450"/>
            </a:xfrm>
          </p:grpSpPr>
          <p:sp>
            <p:nvSpPr>
              <p:cNvPr id="480"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1"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83"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4"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85"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86"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87"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89" name="image58.tif" descr="image58.tif"/>
          <p:cNvPicPr>
            <a:picLocks noChangeAspect="1"/>
          </p:cNvPicPr>
          <p:nvPr/>
        </p:nvPicPr>
        <p:blipFill>
          <a:blip r:embed="rId2">
            <a:extLst/>
          </a:blip>
          <a:stretch>
            <a:fillRect/>
          </a:stretch>
        </p:blipFill>
        <p:spPr>
          <a:xfrm>
            <a:off x="4114800" y="5272651"/>
            <a:ext cx="2323464" cy="2518135"/>
          </a:xfrm>
          <a:prstGeom prst="rect">
            <a:avLst/>
          </a:prstGeom>
          <a:ln w="12700">
            <a:miter lim="400000"/>
          </a:ln>
        </p:spPr>
      </p:pic>
      <p:pic>
        <p:nvPicPr>
          <p:cNvPr id="490" name="image58.tif" descr="image58.tif"/>
          <p:cNvPicPr>
            <a:picLocks noChangeAspect="1"/>
          </p:cNvPicPr>
          <p:nvPr/>
        </p:nvPicPr>
        <p:blipFill>
          <a:blip r:embed="rId2">
            <a:extLst/>
          </a:blip>
          <a:stretch>
            <a:fillRect/>
          </a:stretch>
        </p:blipFill>
        <p:spPr>
          <a:xfrm>
            <a:off x="15062200" y="4682945"/>
            <a:ext cx="2323464" cy="2518135"/>
          </a:xfrm>
          <a:prstGeom prst="rect">
            <a:avLst/>
          </a:prstGeom>
          <a:ln w="12700">
            <a:miter lim="400000"/>
          </a:ln>
        </p:spPr>
      </p:pic>
      <p:pic>
        <p:nvPicPr>
          <p:cNvPr id="491" name="image58.png" descr="image58.png"/>
          <p:cNvPicPr>
            <a:picLocks noChangeAspect="1"/>
          </p:cNvPicPr>
          <p:nvPr/>
        </p:nvPicPr>
        <p:blipFill>
          <a:blip r:embed="rId3">
            <a:extLst/>
          </a:blip>
          <a:stretch>
            <a:fillRect/>
          </a:stretch>
        </p:blipFill>
        <p:spPr>
          <a:xfrm>
            <a:off x="4649472" y="1576209"/>
            <a:ext cx="2323465" cy="2518135"/>
          </a:xfrm>
          <a:prstGeom prst="rect">
            <a:avLst/>
          </a:prstGeom>
          <a:ln w="12700">
            <a:miter lim="400000"/>
          </a:ln>
        </p:spPr>
      </p:pic>
      <p:grpSp>
        <p:nvGrpSpPr>
          <p:cNvPr id="494" name="Group"/>
          <p:cNvGrpSpPr/>
          <p:nvPr/>
        </p:nvGrpSpPr>
        <p:grpSpPr>
          <a:xfrm>
            <a:off x="6351" y="-31432"/>
            <a:ext cx="24384001" cy="1544192"/>
            <a:chOff x="0" y="0"/>
            <a:chExt cx="24384000" cy="1544191"/>
          </a:xfrm>
        </p:grpSpPr>
        <p:sp>
          <p:nvSpPr>
            <p:cNvPr id="49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93"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96" name="image59.png" descr="image59.png"/>
          <p:cNvPicPr>
            <a:picLocks noChangeAspect="1"/>
          </p:cNvPicPr>
          <p:nvPr/>
        </p:nvPicPr>
        <p:blipFill>
          <a:blip r:embed="rId2">
            <a:extLst/>
          </a:blip>
          <a:stretch>
            <a:fillRect/>
          </a:stretch>
        </p:blipFill>
        <p:spPr>
          <a:xfrm>
            <a:off x="8447743" y="2087245"/>
            <a:ext cx="7462611" cy="5677575"/>
          </a:xfrm>
          <a:prstGeom prst="rect">
            <a:avLst/>
          </a:prstGeom>
          <a:ln w="12700">
            <a:miter lim="400000"/>
          </a:ln>
        </p:spPr>
      </p:pic>
      <p:sp>
        <p:nvSpPr>
          <p:cNvPr id="497" name="Can computers solve all problems?…"/>
          <p:cNvSpPr txBox="1"/>
          <p:nvPr/>
        </p:nvSpPr>
        <p:spPr>
          <a:xfrm>
            <a:off x="6362700" y="6798934"/>
            <a:ext cx="11658600" cy="4880171"/>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Can computers solve all problems?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EEECE1"/>
                </a:solidFill>
                <a:latin typeface="Arial"/>
                <a:ea typeface="Arial"/>
                <a:cs typeface="Arial"/>
                <a:sym typeface="Arial"/>
              </a:defRPr>
            </a:pPr>
            <a:r>
              <a:t>Spoiler alert: no!</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Why are some problems harder than others?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FF0000"/>
                </a:solidFill>
                <a:latin typeface="Arial"/>
                <a:ea typeface="Arial"/>
                <a:cs typeface="Arial"/>
                <a:sym typeface="Arial"/>
              </a:defRPr>
            </a:pPr>
            <a:r>
              <a:t>We can do find in an unsorted array in O(N), and we can sort an unsorted array in O(NlogN). Is sorting just inherently a harder problem, or are there better O(N) sorting algorithm yet to be discovered?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How can we be certain about this?</a:t>
            </a:r>
          </a:p>
        </p:txBody>
      </p:sp>
      <p:grpSp>
        <p:nvGrpSpPr>
          <p:cNvPr id="500" name="Group"/>
          <p:cNvGrpSpPr/>
          <p:nvPr/>
        </p:nvGrpSpPr>
        <p:grpSpPr>
          <a:xfrm>
            <a:off x="6351" y="-31432"/>
            <a:ext cx="24384001" cy="1544192"/>
            <a:chOff x="0" y="0"/>
            <a:chExt cx="24384000" cy="1544191"/>
          </a:xfrm>
        </p:grpSpPr>
        <p:sp>
          <p:nvSpPr>
            <p:cNvPr id="49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99" name="CS 103"/>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103</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2" name="How do we encode text, numbers, programs, etc. using just 0s and 1s?…"/>
          <p:cNvSpPr txBox="1"/>
          <p:nvPr/>
        </p:nvSpPr>
        <p:spPr>
          <a:xfrm>
            <a:off x="3710246" y="3319669"/>
            <a:ext cx="16976211" cy="7628592"/>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we encode text, numbers,</a:t>
            </a:r>
            <a:br/>
            <a:r>
              <a:t>programs, etc. using just 0s and 1s?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Where does memory come from? </a:t>
            </a:r>
            <a:br/>
            <a:r>
              <a:t>How is it managed?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compilers, debuggers, etc. work?</a:t>
            </a:r>
          </a:p>
        </p:txBody>
      </p:sp>
      <p:grpSp>
        <p:nvGrpSpPr>
          <p:cNvPr id="505" name="Group"/>
          <p:cNvGrpSpPr/>
          <p:nvPr/>
        </p:nvGrpSpPr>
        <p:grpSpPr>
          <a:xfrm>
            <a:off x="6351" y="-31432"/>
            <a:ext cx="24384001" cy="1544192"/>
            <a:chOff x="0" y="0"/>
            <a:chExt cx="24384000" cy="1544191"/>
          </a:xfrm>
        </p:grpSpPr>
        <p:sp>
          <p:nvSpPr>
            <p:cNvPr id="50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4" name="CS107 (kind of like CS106C)"/>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 (kind of like CS106C)</a:t>
              </a:r>
            </a:p>
          </p:txBody>
        </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7" name="CS107 is not a litmus test for whether you can be a computer scientist.…"/>
          <p:cNvSpPr txBox="1"/>
          <p:nvPr>
            <p:ph type="body" idx="1"/>
          </p:nvPr>
        </p:nvSpPr>
        <p:spPr>
          <a:xfrm>
            <a:off x="4945553" y="3126657"/>
            <a:ext cx="15415726" cy="10107563"/>
          </a:xfrm>
          <a:prstGeom prst="rect">
            <a:avLst/>
          </a:prstGeom>
        </p:spPr>
        <p:txBody>
          <a:bodyPr lIns="8911" tIns="8911" rIns="8911" bIns="8911"/>
          <a:lstStyle/>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a litmus test for whether you can be a computer scientist.</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You can be a </a:t>
            </a:r>
            <a:r>
              <a:rPr i="1"/>
              <a:t>great</a:t>
            </a:r>
            <a:r>
              <a:t> computer scientist without enjoying low-level systems programming.</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p>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indicative of what programming is “really like.”</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does a lot of low-level programming.  You don't have to do low-level programming to be a good computer scientist.</a:t>
            </a:r>
          </a:p>
        </p:txBody>
      </p:sp>
      <p:grpSp>
        <p:nvGrpSpPr>
          <p:cNvPr id="510" name="Group"/>
          <p:cNvGrpSpPr/>
          <p:nvPr/>
        </p:nvGrpSpPr>
        <p:grpSpPr>
          <a:xfrm>
            <a:off x="6351" y="-31432"/>
            <a:ext cx="24384001" cy="1544192"/>
            <a:chOff x="0" y="0"/>
            <a:chExt cx="24384000" cy="1544191"/>
          </a:xfrm>
        </p:grpSpPr>
        <p:sp>
          <p:nvSpPr>
            <p:cNvPr id="50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9" name="CS107 is not"/>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p>
              <a:pPr defTabSz="457200">
                <a:defRPr sz="8800">
                  <a:solidFill>
                    <a:srgbClr val="FFFFFF"/>
                  </a:solidFill>
                </a:defRPr>
              </a:pPr>
              <a:r>
                <a:t>CS107 is </a:t>
              </a:r>
              <a:r>
                <a:rPr i="1"/>
                <a:t>not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0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50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5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07">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50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507"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14" name="Group"/>
          <p:cNvGrpSpPr/>
          <p:nvPr/>
        </p:nvGrpSpPr>
        <p:grpSpPr>
          <a:xfrm>
            <a:off x="6351" y="-31432"/>
            <a:ext cx="24384001" cy="1544192"/>
            <a:chOff x="0" y="0"/>
            <a:chExt cx="24384000" cy="1544191"/>
          </a:xfrm>
        </p:grpSpPr>
        <p:sp>
          <p:nvSpPr>
            <p:cNvPr id="51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1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15" name="You are prepared! cs106b is a great preparation!…"/>
          <p:cNvSpPr txBox="1"/>
          <p:nvPr/>
        </p:nvSpPr>
        <p:spPr>
          <a:xfrm>
            <a:off x="1920941" y="2239512"/>
            <a:ext cx="20542119"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a:t>
            </a:r>
            <a:r>
              <a:rPr b="1">
                <a:latin typeface="Helvetica Neue"/>
                <a:ea typeface="Helvetica Neue"/>
                <a:cs typeface="Helvetica Neue"/>
                <a:sym typeface="Helvetica Neue"/>
              </a:rPr>
              <a:t>are</a:t>
            </a:r>
            <a:r>
              <a:t> prepared! cs106b is a great preparation!</a:t>
            </a:r>
          </a:p>
          <a:p>
            <a:pPr marL="635000" indent="-635000" algn="l">
              <a:buSzPct val="75000"/>
              <a:buFont typeface="Helvetica Neue"/>
              <a:buChar char="•"/>
            </a:pPr>
            <a:r>
              <a:t>However...you may want to learn a few things before class</a:t>
            </a:r>
          </a:p>
          <a:p>
            <a:pPr lvl="1" marL="1270000" indent="-635000" algn="l">
              <a:buSzPct val="75000"/>
              <a:buFont typeface="Helvetica Neue"/>
              <a:buChar char="•"/>
            </a:pPr>
            <a:r>
              <a:t>Terminal</a:t>
            </a:r>
          </a:p>
        </p:txBody>
      </p:sp>
      <p:pic>
        <p:nvPicPr>
          <p:cNvPr id="516" name="pasted-image.png" descr="pasted-image.png"/>
          <p:cNvPicPr>
            <a:picLocks noChangeAspect="1"/>
          </p:cNvPicPr>
          <p:nvPr/>
        </p:nvPicPr>
        <p:blipFill>
          <a:blip r:embed="rId2">
            <a:extLst/>
          </a:blip>
          <a:stretch>
            <a:fillRect/>
          </a:stretch>
        </p:blipFill>
        <p:spPr>
          <a:xfrm>
            <a:off x="5403605" y="3976781"/>
            <a:ext cx="14528801" cy="7454901"/>
          </a:xfrm>
          <a:prstGeom prst="rect">
            <a:avLst/>
          </a:prstGeom>
          <a:ln w="12700">
            <a:miter lim="400000"/>
          </a:ln>
        </p:spPr>
      </p:pic>
      <p:sp>
        <p:nvSpPr>
          <p:cNvPr id="517" name="/afs/ir/users/c/g/cgregg/cowsay/bin/cowsay Moooo…"/>
          <p:cNvSpPr txBox="1"/>
          <p:nvPr/>
        </p:nvSpPr>
        <p:spPr>
          <a:xfrm>
            <a:off x="328279" y="10776847"/>
            <a:ext cx="23740146" cy="238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Courier"/>
                <a:ea typeface="Courier"/>
                <a:cs typeface="Courier"/>
                <a:sym typeface="Courier"/>
              </a:defRPr>
            </a:pPr>
            <a:r>
              <a:t>/afs/ir/users/c/g/cgregg/cowsay/bin/cowsay Moooo</a:t>
            </a:r>
          </a:p>
          <a:p>
            <a:pPr>
              <a:defRPr>
                <a:latin typeface="Courier"/>
                <a:ea typeface="Courier"/>
                <a:cs typeface="Courier"/>
                <a:sym typeface="Courier"/>
              </a:defRPr>
            </a:pPr>
            <a:r>
              <a:t>ls /afs/ir/users/c/g/cgregg/cowsay/share/cows</a:t>
            </a:r>
          </a:p>
          <a:p>
            <a:pPr>
              <a:defRPr>
                <a:latin typeface="Courier"/>
                <a:ea typeface="Courier"/>
                <a:cs typeface="Courier"/>
                <a:sym typeface="Courier"/>
              </a:defRPr>
            </a:pPr>
            <a:r>
              <a:t>/afs/ir/users/c/g/cgregg/cowsay/bin/cowsay -f stegosaurus rowr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5">
                                            <p:txEl>
                                              <p:pRg st="2" end="2"/>
                                            </p:txEl>
                                          </p:spTgt>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2" fill="hold">
                                  <p:stCondLst>
                                    <p:cond delay="0"/>
                                  </p:stCondLst>
                                  <p:iterate type="el" backwards="0">
                                    <p:tmAbs val="0"/>
                                  </p:iterate>
                                  <p:childTnLst>
                                    <p:set>
                                      <p:cBhvr>
                                        <p:cTn id="19" fill="hold"/>
                                        <p:tgtEl>
                                          <p:spTgt spid="516"/>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3" fill="hold">
                                  <p:stCondLst>
                                    <p:cond delay="0"/>
                                  </p:stCondLst>
                                  <p:iterate type="el" backwards="0">
                                    <p:tmAbs val="0"/>
                                  </p:iterate>
                                  <p:childTnLst>
                                    <p:set>
                                      <p:cBhvr>
                                        <p:cTn id="22" fill="hold"/>
                                        <p:tgtEl>
                                          <p:spTgt spid="5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7" grpId="3"/>
      <p:bldP build="p" bldLvl="5" animBg="1" rev="0" advAuto="0" spid="515" grpId="1"/>
      <p:bldP build="whole" bldLvl="1" animBg="1" rev="0" advAuto="0" spid="516" grpId="2"/>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1" name="Group"/>
          <p:cNvGrpSpPr/>
          <p:nvPr/>
        </p:nvGrpSpPr>
        <p:grpSpPr>
          <a:xfrm>
            <a:off x="6351" y="-31432"/>
            <a:ext cx="24384001" cy="1544192"/>
            <a:chOff x="0" y="0"/>
            <a:chExt cx="24384000" cy="1544191"/>
          </a:xfrm>
        </p:grpSpPr>
        <p:sp>
          <p:nvSpPr>
            <p:cNvPr id="51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20"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22"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23"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24" name="Rounded Rectangle"/>
          <p:cNvSpPr/>
          <p:nvPr/>
        </p:nvSpPr>
        <p:spPr>
          <a:xfrm>
            <a:off x="10710768" y="4358331"/>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25" name="Substitute your SUNet id"/>
          <p:cNvSpPr txBox="1"/>
          <p:nvPr/>
        </p:nvSpPr>
        <p:spPr>
          <a:xfrm>
            <a:off x="15356185" y="3616727"/>
            <a:ext cx="777500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Substitute your SUNet id</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9" name="Group"/>
          <p:cNvGrpSpPr/>
          <p:nvPr/>
        </p:nvGrpSpPr>
        <p:grpSpPr>
          <a:xfrm>
            <a:off x="6351" y="-31432"/>
            <a:ext cx="24384001" cy="1544192"/>
            <a:chOff x="0" y="0"/>
            <a:chExt cx="24384000" cy="1544191"/>
          </a:xfrm>
        </p:grpSpPr>
        <p:sp>
          <p:nvSpPr>
            <p:cNvPr id="52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2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30"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31"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32" name="Rounded Rectangle"/>
          <p:cNvSpPr/>
          <p:nvPr/>
        </p:nvSpPr>
        <p:spPr>
          <a:xfrm>
            <a:off x="14659847" y="5786347"/>
            <a:ext cx="1036337"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33" name="Only need to answer this once."/>
          <p:cNvSpPr txBox="1"/>
          <p:nvPr/>
        </p:nvSpPr>
        <p:spPr>
          <a:xfrm>
            <a:off x="15867450" y="5598123"/>
            <a:ext cx="777500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Only need to answer this once.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37" name="Group"/>
          <p:cNvGrpSpPr/>
          <p:nvPr/>
        </p:nvGrpSpPr>
        <p:grpSpPr>
          <a:xfrm>
            <a:off x="6351" y="-31432"/>
            <a:ext cx="24384001" cy="1544192"/>
            <a:chOff x="0" y="0"/>
            <a:chExt cx="24384000" cy="1544191"/>
          </a:xfrm>
        </p:grpSpPr>
        <p:sp>
          <p:nvSpPr>
            <p:cNvPr id="53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36"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38"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39"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40" name="Rounded Rectangle"/>
          <p:cNvSpPr/>
          <p:nvPr/>
        </p:nvSpPr>
        <p:spPr>
          <a:xfrm>
            <a:off x="11504110" y="6791246"/>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41" name="Password won't show up when you type it."/>
          <p:cNvSpPr txBox="1"/>
          <p:nvPr/>
        </p:nvSpPr>
        <p:spPr>
          <a:xfrm>
            <a:off x="12200929" y="7382075"/>
            <a:ext cx="118999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Password won't show up when you type it.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45" name="Group"/>
          <p:cNvGrpSpPr/>
          <p:nvPr/>
        </p:nvGrpSpPr>
        <p:grpSpPr>
          <a:xfrm>
            <a:off x="6351" y="-31432"/>
            <a:ext cx="24384001" cy="1544192"/>
            <a:chOff x="0" y="0"/>
            <a:chExt cx="24384000" cy="1544191"/>
          </a:xfrm>
        </p:grpSpPr>
        <p:sp>
          <p:nvSpPr>
            <p:cNvPr id="54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4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46"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47" name="pasted-image.png" descr="pasted-image.png"/>
          <p:cNvPicPr>
            <a:picLocks noChangeAspect="1"/>
          </p:cNvPicPr>
          <p:nvPr/>
        </p:nvPicPr>
        <p:blipFill>
          <a:blip r:embed="rId2">
            <a:extLst/>
          </a:blip>
          <a:stretch>
            <a:fillRect/>
          </a:stretch>
        </p:blipFill>
        <p:spPr>
          <a:xfrm>
            <a:off x="5056127" y="3528200"/>
            <a:ext cx="15773401" cy="10655301"/>
          </a:xfrm>
          <a:prstGeom prst="rect">
            <a:avLst/>
          </a:prstGeom>
          <a:ln w="12700">
            <a:miter lim="400000"/>
          </a:ln>
        </p:spPr>
      </p:pic>
      <p:sp>
        <p:nvSpPr>
          <p:cNvPr id="548" name="ls command &quot;lists files&quot;"/>
          <p:cNvSpPr txBox="1"/>
          <p:nvPr/>
        </p:nvSpPr>
        <p:spPr>
          <a:xfrm>
            <a:off x="9953770" y="3778010"/>
            <a:ext cx="63804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ls command "lists files"</a:t>
            </a:r>
          </a:p>
        </p:txBody>
      </p:sp>
      <p:sp>
        <p:nvSpPr>
          <p:cNvPr id="549" name="Rounded Rectangle"/>
          <p:cNvSpPr/>
          <p:nvPr/>
        </p:nvSpPr>
        <p:spPr>
          <a:xfrm>
            <a:off x="8559930" y="4167017"/>
            <a:ext cx="720447"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51" name="pasted-image.png" descr="pasted-image.png"/>
          <p:cNvPicPr>
            <a:picLocks noChangeAspect="1"/>
          </p:cNvPicPr>
          <p:nvPr/>
        </p:nvPicPr>
        <p:blipFill>
          <a:blip r:embed="rId2">
            <a:extLst/>
          </a:blip>
          <a:stretch>
            <a:fillRect/>
          </a:stretch>
        </p:blipFill>
        <p:spPr>
          <a:xfrm>
            <a:off x="4305300" y="3663558"/>
            <a:ext cx="15773400" cy="10655301"/>
          </a:xfrm>
          <a:prstGeom prst="rect">
            <a:avLst/>
          </a:prstGeom>
          <a:ln w="12700">
            <a:miter lim="400000"/>
          </a:ln>
        </p:spPr>
      </p:pic>
      <p:grpSp>
        <p:nvGrpSpPr>
          <p:cNvPr id="554" name="Group"/>
          <p:cNvGrpSpPr/>
          <p:nvPr/>
        </p:nvGrpSpPr>
        <p:grpSpPr>
          <a:xfrm>
            <a:off x="6351" y="-31432"/>
            <a:ext cx="24384001" cy="1544192"/>
            <a:chOff x="0" y="0"/>
            <a:chExt cx="24384000" cy="1544191"/>
          </a:xfrm>
        </p:grpSpPr>
        <p:sp>
          <p:nvSpPr>
            <p:cNvPr id="55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5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55"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sp>
        <p:nvSpPr>
          <p:cNvPr id="556" name="some other commands"/>
          <p:cNvSpPr txBox="1"/>
          <p:nvPr/>
        </p:nvSpPr>
        <p:spPr>
          <a:xfrm>
            <a:off x="9799730" y="4573445"/>
            <a:ext cx="64770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some other commands</a:t>
            </a:r>
          </a:p>
        </p:txBody>
      </p:sp>
      <p:sp>
        <p:nvSpPr>
          <p:cNvPr id="557" name="Rounded Rectangle"/>
          <p:cNvSpPr/>
          <p:nvPr/>
        </p:nvSpPr>
        <p:spPr>
          <a:xfrm>
            <a:off x="7837108" y="4308056"/>
            <a:ext cx="1314351"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58" name="Rounded Rectangle"/>
          <p:cNvSpPr/>
          <p:nvPr/>
        </p:nvSpPr>
        <p:spPr>
          <a:xfrm>
            <a:off x="7837108" y="5016840"/>
            <a:ext cx="813279"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0" name="pasted-image.png" descr="pasted-image.png"/>
          <p:cNvPicPr>
            <a:picLocks noChangeAspect="1"/>
          </p:cNvPicPr>
          <p:nvPr/>
        </p:nvPicPr>
        <p:blipFill>
          <a:blip r:embed="rId2">
            <a:extLst/>
          </a:blip>
          <a:stretch>
            <a:fillRect/>
          </a:stretch>
        </p:blipFill>
        <p:spPr>
          <a:xfrm>
            <a:off x="4305300" y="3557779"/>
            <a:ext cx="15773400" cy="10655301"/>
          </a:xfrm>
          <a:prstGeom prst="rect">
            <a:avLst/>
          </a:prstGeom>
          <a:ln w="12700">
            <a:miter lim="400000"/>
          </a:ln>
        </p:spPr>
      </p:pic>
      <p:grpSp>
        <p:nvGrpSpPr>
          <p:cNvPr id="563" name="Group"/>
          <p:cNvGrpSpPr/>
          <p:nvPr/>
        </p:nvGrpSpPr>
        <p:grpSpPr>
          <a:xfrm>
            <a:off x="6351" y="-31432"/>
            <a:ext cx="24384001" cy="1544192"/>
            <a:chOff x="0" y="0"/>
            <a:chExt cx="24384000" cy="1544191"/>
          </a:xfrm>
        </p:grpSpPr>
        <p:sp>
          <p:nvSpPr>
            <p:cNvPr id="56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6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64" name="Your first C program!"/>
          <p:cNvSpPr txBox="1"/>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Your first C program!</a:t>
            </a:r>
          </a:p>
        </p:txBody>
      </p:sp>
      <p:sp>
        <p:nvSpPr>
          <p:cNvPr id="565" name="Type &quot;ctrl-D&quot; to exit"/>
          <p:cNvSpPr txBox="1"/>
          <p:nvPr/>
        </p:nvSpPr>
        <p:spPr>
          <a:xfrm>
            <a:off x="11110897" y="6160129"/>
            <a:ext cx="53708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Type "ctrl-D" to exit</a:t>
            </a:r>
          </a:p>
        </p:txBody>
      </p:sp>
      <p:sp>
        <p:nvSpPr>
          <p:cNvPr id="566" name="Rounded Rectangle"/>
          <p:cNvSpPr/>
          <p:nvPr/>
        </p:nvSpPr>
        <p:spPr>
          <a:xfrm>
            <a:off x="5227895" y="6302319"/>
            <a:ext cx="4986174"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67" name="But what if you want an actual editor..."/>
          <p:cNvSpPr txBox="1"/>
          <p:nvPr/>
        </p:nvSpPr>
        <p:spPr>
          <a:xfrm>
            <a:off x="7074234" y="11828977"/>
            <a:ext cx="1056005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But what if you want an actual editor...</a:t>
            </a:r>
          </a:p>
        </p:txBody>
      </p:sp>
      <p:sp>
        <p:nvSpPr>
          <p:cNvPr id="568" name="&quot;make&quot; compiles your program"/>
          <p:cNvSpPr txBox="1"/>
          <p:nvPr/>
        </p:nvSpPr>
        <p:spPr>
          <a:xfrm>
            <a:off x="9355620" y="6727874"/>
            <a:ext cx="85712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"make" compiles your program</a:t>
            </a:r>
          </a:p>
        </p:txBody>
      </p:sp>
      <p:sp>
        <p:nvSpPr>
          <p:cNvPr id="569" name="./test runs your program"/>
          <p:cNvSpPr txBox="1"/>
          <p:nvPr/>
        </p:nvSpPr>
        <p:spPr>
          <a:xfrm>
            <a:off x="8986219" y="7433068"/>
            <a:ext cx="67360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./test runs your program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6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5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56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5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6" grpId="2"/>
      <p:bldP build="whole" bldLvl="1" animBg="1" rev="0" advAuto="0" spid="565" grpId="1"/>
      <p:bldP build="whole" bldLvl="1" animBg="1" rev="0" advAuto="0" spid="567" grpId="5"/>
      <p:bldP build="whole" bldLvl="1" animBg="1" rev="0" advAuto="0" spid="568" grpId="3"/>
      <p:bldP build="whole" bldLvl="1" animBg="1" rev="0" advAuto="0" spid="569" grpId="4"/>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73" name="Group"/>
          <p:cNvGrpSpPr/>
          <p:nvPr/>
        </p:nvGrpSpPr>
        <p:grpSpPr>
          <a:xfrm>
            <a:off x="0" y="-31432"/>
            <a:ext cx="24384000" cy="1544192"/>
            <a:chOff x="0" y="0"/>
            <a:chExt cx="24384000" cy="1544191"/>
          </a:xfrm>
        </p:grpSpPr>
        <p:sp>
          <p:nvSpPr>
            <p:cNvPr id="57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7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74" name="Lots of choices:…"/>
          <p:cNvSpPr txBox="1"/>
          <p:nvPr/>
        </p:nvSpPr>
        <p:spPr>
          <a:xfrm>
            <a:off x="1920941" y="2239512"/>
            <a:ext cx="2054211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Lots of choices:</a:t>
            </a:r>
          </a:p>
          <a:p>
            <a:pPr lvl="2" marL="1905000" indent="-635000" algn="l">
              <a:buSzPct val="75000"/>
              <a:buFont typeface="Helvetica Neue"/>
              <a:buChar char="•"/>
            </a:pPr>
            <a:r>
              <a:t>vi / vim</a:t>
            </a:r>
          </a:p>
          <a:p>
            <a:pPr lvl="2" marL="1905000" indent="-635000" algn="l">
              <a:buSzPct val="75000"/>
              <a:buFont typeface="Helvetica Neue"/>
              <a:buChar char="•"/>
            </a:pPr>
            <a:r>
              <a:t>emacs</a:t>
            </a:r>
          </a:p>
          <a:p>
            <a:pPr lvl="2" marL="1905000" indent="-635000" algn="l">
              <a:buSzPct val="75000"/>
              <a:buFont typeface="Helvetica Neue"/>
              <a:buChar char="•"/>
            </a:pPr>
            <a:r>
              <a:t>nano</a:t>
            </a:r>
          </a:p>
          <a:p>
            <a:pPr lvl="2" marL="1905000" indent="-635000" algn="l">
              <a:buSzPct val="75000"/>
              <a:buFont typeface="Helvetica Neue"/>
              <a:buChar char="•"/>
            </a:pPr>
            <a:r>
              <a:t>Sublime Text from your own computer (slower, must transfer files)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78" name="Group"/>
          <p:cNvGrpSpPr/>
          <p:nvPr/>
        </p:nvGrpSpPr>
        <p:grpSpPr>
          <a:xfrm>
            <a:off x="0" y="-31432"/>
            <a:ext cx="24384000" cy="1544192"/>
            <a:chOff x="0" y="0"/>
            <a:chExt cx="24384000" cy="1544191"/>
          </a:xfrm>
        </p:grpSpPr>
        <p:sp>
          <p:nvSpPr>
            <p:cNvPr id="57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77"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pic>
        <p:nvPicPr>
          <p:cNvPr id="579" name="pasted-image.png" descr="pasted-image.png"/>
          <p:cNvPicPr>
            <a:picLocks noChangeAspect="1"/>
          </p:cNvPicPr>
          <p:nvPr/>
        </p:nvPicPr>
        <p:blipFill>
          <a:blip r:embed="rId2">
            <a:extLst/>
          </a:blip>
          <a:stretch>
            <a:fillRect/>
          </a:stretch>
        </p:blipFill>
        <p:spPr>
          <a:xfrm>
            <a:off x="2394485" y="1578689"/>
            <a:ext cx="19874704" cy="1162722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3" name="Group"/>
          <p:cNvGrpSpPr/>
          <p:nvPr/>
        </p:nvGrpSpPr>
        <p:grpSpPr>
          <a:xfrm>
            <a:off x="0" y="-31432"/>
            <a:ext cx="24384000" cy="1544192"/>
            <a:chOff x="0" y="0"/>
            <a:chExt cx="24384000" cy="1544191"/>
          </a:xfrm>
        </p:grpSpPr>
        <p:sp>
          <p:nvSpPr>
            <p:cNvPr id="58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84" name="Vim Adventures: https://vim-adventures.com/"/>
          <p:cNvSpPr txBox="1"/>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Vim Adventures: </a:t>
            </a:r>
            <a:r>
              <a:rPr u="sng">
                <a:hlinkClick r:id="rId2" invalidUrl="" action="" tgtFrame="" tooltip="" history="1" highlightClick="0" endSnd="0"/>
              </a:rPr>
              <a:t>https://vim-adventures.com/</a:t>
            </a:r>
            <a:r>
              <a:t> </a:t>
            </a:r>
          </a:p>
        </p:txBody>
      </p:sp>
      <p:pic>
        <p:nvPicPr>
          <p:cNvPr id="585" name="pasted-image.png" descr="pasted-image.png"/>
          <p:cNvPicPr>
            <a:picLocks noChangeAspect="1"/>
          </p:cNvPicPr>
          <p:nvPr/>
        </p:nvPicPr>
        <p:blipFill>
          <a:blip r:embed="rId3">
            <a:extLst/>
          </a:blip>
          <a:stretch>
            <a:fillRect/>
          </a:stretch>
        </p:blipFill>
        <p:spPr>
          <a:xfrm>
            <a:off x="3566838" y="3220985"/>
            <a:ext cx="17250324" cy="1041358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9" name="Group"/>
          <p:cNvGrpSpPr/>
          <p:nvPr/>
        </p:nvGrpSpPr>
        <p:grpSpPr>
          <a:xfrm>
            <a:off x="0" y="-31432"/>
            <a:ext cx="24384000" cy="1544192"/>
            <a:chOff x="0" y="0"/>
            <a:chExt cx="24384000" cy="1544191"/>
          </a:xfrm>
        </p:grpSpPr>
        <p:sp>
          <p:nvSpPr>
            <p:cNvPr id="58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0" name="You might want to learn more about pointers, and pointers-to-pointers... https://www.tutorialspoint.com/cprogramming/c_pointer_to_pointer.htm"/>
          <p:cNvSpPr txBox="1"/>
          <p:nvPr/>
        </p:nvSpPr>
        <p:spPr>
          <a:xfrm>
            <a:off x="1920941" y="2239512"/>
            <a:ext cx="2054211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You might want to learn more about pointers, and pointers-to-pointers... </a:t>
            </a:r>
            <a:r>
              <a:rPr u="sng">
                <a:hlinkClick r:id="rId2" invalidUrl="" action="" tgtFrame="" tooltip="" history="1" highlightClick="0" endSnd="0"/>
              </a:rPr>
              <a:t>https://www.tutorialspoint.com/cprogramming/c_pointer_to_pointer.htm</a:t>
            </a:r>
            <a:r>
              <a:t> </a:t>
            </a:r>
          </a:p>
        </p:txBody>
      </p:sp>
      <p:sp>
        <p:nvSpPr>
          <p:cNvPr id="591" name="#include &lt;stdio.h&gt;…"/>
          <p:cNvSpPr txBox="1"/>
          <p:nvPr/>
        </p:nvSpPr>
        <p:spPr>
          <a:xfrm>
            <a:off x="5894565" y="5201008"/>
            <a:ext cx="14092440" cy="740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200">
                <a:solidFill>
                  <a:srgbClr val="008800"/>
                </a:solidFill>
                <a:latin typeface="Menlo"/>
                <a:ea typeface="Menlo"/>
                <a:cs typeface="Menlo"/>
                <a:sym typeface="Menlo"/>
              </a:defRPr>
            </a:pPr>
            <a:r>
              <a:rPr>
                <a:solidFill>
                  <a:srgbClr val="880000"/>
                </a:solidFill>
              </a:rPr>
              <a:t>#include</a:t>
            </a:r>
            <a:r>
              <a:rPr>
                <a:solidFill>
                  <a:srgbClr val="313131"/>
                </a:solidFill>
              </a:rPr>
              <a:t> </a:t>
            </a:r>
            <a:r>
              <a:t>&lt;stdio.h&gt;</a:t>
            </a:r>
            <a:endParaRPr>
              <a:solidFill>
                <a:srgbClr val="313131"/>
              </a:solidFill>
            </a:endParaRPr>
          </a:p>
          <a:p>
            <a:pPr algn="l" defTabSz="457200">
              <a:defRPr sz="2200">
                <a:solidFill>
                  <a:srgbClr val="313131"/>
                </a:solidFill>
                <a:latin typeface="Menlo"/>
                <a:ea typeface="Menlo"/>
                <a:cs typeface="Menlo"/>
                <a:sym typeface="Menlo"/>
              </a:defRPr>
            </a:pPr>
            <a:r>
              <a:t> </a:t>
            </a:r>
          </a:p>
          <a:p>
            <a:pPr algn="l" defTabSz="457200">
              <a:defRPr sz="2200">
                <a:solidFill>
                  <a:srgbClr val="313131"/>
                </a:solidFill>
                <a:latin typeface="Menlo"/>
                <a:ea typeface="Menlo"/>
                <a:cs typeface="Menlo"/>
                <a:sym typeface="Menlo"/>
              </a:defRPr>
            </a:pPr>
            <a:r>
              <a:rPr>
                <a:solidFill>
                  <a:srgbClr val="000088"/>
                </a:solidFill>
              </a:rPr>
              <a:t>int</a:t>
            </a:r>
            <a:r>
              <a:t> main </a:t>
            </a:r>
            <a:r>
              <a:rPr>
                <a:solidFill>
                  <a:srgbClr val="666600"/>
                </a:solidFill>
              </a:rPr>
              <a:t>()</a:t>
            </a:r>
            <a:r>
              <a:t> </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ptr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006666"/>
                </a:solidFill>
                <a:latin typeface="Menlo"/>
                <a:ea typeface="Menlo"/>
                <a:cs typeface="Menlo"/>
                <a:sym typeface="Menlo"/>
              </a:defRPr>
            </a:pPr>
            <a:r>
              <a:rPr>
                <a:solidFill>
                  <a:srgbClr val="313131"/>
                </a:solidFill>
              </a:rPr>
              <a:t>   </a:t>
            </a:r>
            <a:r>
              <a:rPr>
                <a:solidFill>
                  <a:srgbClr val="000088"/>
                </a:solidFill>
              </a:rPr>
              <a:t>var</a:t>
            </a:r>
            <a:r>
              <a:rPr>
                <a:solidFill>
                  <a:srgbClr val="313131"/>
                </a:solidFill>
              </a:rPr>
              <a:t> </a:t>
            </a:r>
            <a:r>
              <a:rPr>
                <a:solidFill>
                  <a:srgbClr val="666600"/>
                </a:solidFill>
              </a:rPr>
              <a:t>=</a:t>
            </a:r>
            <a:r>
              <a:rPr>
                <a:solidFill>
                  <a:srgbClr val="313131"/>
                </a:solidFill>
              </a:rPr>
              <a:t> </a:t>
            </a:r>
            <a:r>
              <a:t>3000</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var */</a:t>
            </a:r>
            <a:endParaRPr>
              <a:solidFill>
                <a:srgbClr val="313131"/>
              </a:solidFill>
            </a:endParaRPr>
          </a:p>
          <a:p>
            <a:pPr algn="l" defTabSz="457200">
              <a:defRPr sz="2200">
                <a:solidFill>
                  <a:srgbClr val="313131"/>
                </a:solidFill>
                <a:latin typeface="Menlo"/>
                <a:ea typeface="Menlo"/>
                <a:cs typeface="Menlo"/>
                <a:sym typeface="Menlo"/>
              </a:defRPr>
            </a:pPr>
            <a:r>
              <a:t>   ptr </a:t>
            </a:r>
            <a:r>
              <a:rPr>
                <a:solidFill>
                  <a:srgbClr val="666600"/>
                </a:solidFill>
              </a:rPr>
              <a:t>=</a:t>
            </a:r>
            <a:r>
              <a:t> </a:t>
            </a:r>
            <a:r>
              <a:rPr>
                <a:solidFill>
                  <a:srgbClr val="666600"/>
                </a:solidFill>
              </a:rPr>
              <a:t>&amp;</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ptr using address of operator &amp; */</a:t>
            </a:r>
            <a:endParaRPr>
              <a:solidFill>
                <a:srgbClr val="313131"/>
              </a:solidFill>
            </a:endParaRPr>
          </a:p>
          <a:p>
            <a:pPr algn="l" defTabSz="457200">
              <a:defRPr sz="2200">
                <a:solidFill>
                  <a:srgbClr val="313131"/>
                </a:solidFill>
                <a:latin typeface="Menlo"/>
                <a:ea typeface="Menlo"/>
                <a:cs typeface="Menlo"/>
                <a:sym typeface="Menlo"/>
              </a:defRPr>
            </a:pPr>
            <a:r>
              <a:t>   pptr </a:t>
            </a:r>
            <a:r>
              <a:rPr>
                <a:solidFill>
                  <a:srgbClr val="666600"/>
                </a:solidFill>
              </a:rPr>
              <a:t>=</a:t>
            </a:r>
            <a:r>
              <a:t> </a:t>
            </a:r>
            <a:r>
              <a:rPr>
                <a:solidFill>
                  <a:srgbClr val="666600"/>
                </a:solidFill>
              </a:rPr>
              <a:t>&amp;</a:t>
            </a:r>
            <a:r>
              <a:t>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value using pptr */</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of var = %d\n"</a:t>
            </a:r>
            <a:r>
              <a:rPr>
                <a:solidFill>
                  <a:srgbClr val="666600"/>
                </a:solidFill>
              </a:rPr>
              <a:t>,</a:t>
            </a:r>
            <a:r>
              <a:rPr>
                <a:solidFill>
                  <a:srgbClr val="313131"/>
                </a:solidFill>
              </a:rPr>
              <a:t> </a:t>
            </a:r>
            <a:r>
              <a:rPr>
                <a:solidFill>
                  <a:srgbClr val="000088"/>
                </a:solidFill>
              </a:rPr>
              <a:t>var</a:t>
            </a:r>
            <a:r>
              <a:rPr>
                <a:solidFill>
                  <a:srgbClr val="313131"/>
                </a:solidFill>
              </a:rPr>
              <a:t>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*ptr = %d\n"</a:t>
            </a:r>
            <a:r>
              <a:rPr>
                <a:solidFill>
                  <a:srgbClr val="666600"/>
                </a:solidFill>
              </a:rPr>
              <a:t>,</a:t>
            </a:r>
            <a:r>
              <a:rPr>
                <a:solidFill>
                  <a:srgbClr val="313131"/>
                </a:solidFill>
              </a:rPr>
              <a:t> </a:t>
            </a:r>
            <a:r>
              <a:rPr>
                <a:solidFill>
                  <a:srgbClr val="666600"/>
                </a:solidFill>
              </a:rPr>
              <a:t>*</a:t>
            </a:r>
            <a:r>
              <a:rPr>
                <a:solidFill>
                  <a:srgbClr val="313131"/>
                </a:solidFill>
              </a:rPr>
              <a:t>ptr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**pptr = %d\n"</a:t>
            </a:r>
            <a:r>
              <a:rPr>
                <a:solidFill>
                  <a:srgbClr val="666600"/>
                </a:solidFill>
              </a:rPr>
              <a:t>,</a:t>
            </a:r>
            <a:r>
              <a:rPr>
                <a:solidFill>
                  <a:srgbClr val="313131"/>
                </a:solidFill>
              </a:rPr>
              <a:t> </a:t>
            </a:r>
            <a:r>
              <a:rPr>
                <a:solidFill>
                  <a:srgbClr val="666600"/>
                </a:solidFill>
              </a:rPr>
              <a:t>**</a:t>
            </a:r>
            <a:r>
              <a:rPr>
                <a:solidFill>
                  <a:srgbClr val="313131"/>
                </a:solidFill>
              </a:rPr>
              <a:t>pptr</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000088"/>
                </a:solidFill>
                <a:latin typeface="Menlo"/>
                <a:ea typeface="Menlo"/>
                <a:cs typeface="Menlo"/>
                <a:sym typeface="Menlo"/>
              </a:defRPr>
            </a:pPr>
            <a:r>
              <a:rPr>
                <a:solidFill>
                  <a:srgbClr val="313131"/>
                </a:solidFill>
              </a:rPr>
              <a:t>   </a:t>
            </a:r>
            <a:r>
              <a:t>return</a:t>
            </a:r>
            <a:r>
              <a:rPr>
                <a:solidFill>
                  <a:srgbClr val="313131"/>
                </a:solidFill>
              </a:rPr>
              <a:t> </a:t>
            </a:r>
            <a:r>
              <a:rPr>
                <a:solidFill>
                  <a:srgbClr val="006666"/>
                </a:solidFill>
              </a:rPr>
              <a:t>0</a:t>
            </a:r>
            <a:r>
              <a:rPr>
                <a:solidFill>
                  <a:srgbClr val="666600"/>
                </a:solidFill>
              </a:rPr>
              <a:t>;</a:t>
            </a:r>
            <a:endParaRPr>
              <a:solidFill>
                <a:srgbClr val="313131"/>
              </a:solidFill>
            </a:endParaRPr>
          </a:p>
          <a:p>
            <a:pPr algn="l" defTabSz="457200">
              <a:defRPr sz="2200">
                <a:solidFill>
                  <a:srgbClr val="666600"/>
                </a:solidFill>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95" name="Group"/>
          <p:cNvGrpSpPr/>
          <p:nvPr/>
        </p:nvGrpSpPr>
        <p:grpSpPr>
          <a:xfrm>
            <a:off x="0" y="-31432"/>
            <a:ext cx="24384000" cy="1544192"/>
            <a:chOff x="0" y="0"/>
            <a:chExt cx="24384000" cy="1544191"/>
          </a:xfrm>
        </p:grpSpPr>
        <p:sp>
          <p:nvSpPr>
            <p:cNvPr id="59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6" name="What is this &quot;printf()&quot; function??…"/>
          <p:cNvSpPr txBox="1"/>
          <p:nvPr/>
        </p:nvSpPr>
        <p:spPr>
          <a:xfrm>
            <a:off x="1920941" y="2239512"/>
            <a:ext cx="20542119"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What is this "printf()" function??</a:t>
            </a:r>
          </a:p>
          <a:p>
            <a:pPr lvl="1" marL="1270000" indent="-635000" algn="l">
              <a:buSzPct val="75000"/>
              <a:buFont typeface="Helvetica Neue"/>
              <a:buChar char="•"/>
            </a:pPr>
            <a:r>
              <a:t>It is the "cout" for C</a:t>
            </a:r>
          </a:p>
          <a:p>
            <a:pPr algn="l"/>
          </a:p>
          <a:p>
            <a:pPr algn="l"/>
            <a:r>
              <a:t>Let's talk about some C differences...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0" name="Group"/>
          <p:cNvGrpSpPr/>
          <p:nvPr/>
        </p:nvGrpSpPr>
        <p:grpSpPr>
          <a:xfrm>
            <a:off x="0" y="-31432"/>
            <a:ext cx="24384000" cy="1544192"/>
            <a:chOff x="0" y="0"/>
            <a:chExt cx="24384000" cy="1544191"/>
          </a:xfrm>
        </p:grpSpPr>
        <p:sp>
          <p:nvSpPr>
            <p:cNvPr id="59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9"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01" name="You will find C to be similar in feel to C++ (C++ is based on C, after all)…"/>
          <p:cNvSpPr txBox="1"/>
          <p:nvPr>
            <p:ph type="title" idx="4294967295"/>
          </p:nvPr>
        </p:nvSpPr>
        <p:spPr>
          <a:xfrm>
            <a:off x="1193976" y="4716586"/>
            <a:ext cx="21672883" cy="6846245"/>
          </a:xfrm>
          <a:prstGeom prst="rect">
            <a:avLst/>
          </a:prstGeom>
        </p:spPr>
        <p:txBody>
          <a:bodyPr anchor="t">
            <a:noAutofit/>
          </a:bodyPr>
          <a:lstStyle/>
          <a:p>
            <a:pPr marL="839752" indent="-456847" defTabSz="546100">
              <a:lnSpc>
                <a:spcPct val="90000"/>
              </a:lnSpc>
              <a:buClr>
                <a:srgbClr val="777775"/>
              </a:buClr>
              <a:buSzPct val="115000"/>
              <a:buChar char="•"/>
              <a:defRPr sz="5400"/>
            </a:pPr>
            <a:r>
              <a:t>You will find C to be similar in feel to C++ (C++ is based on C, after all)</a:t>
            </a:r>
          </a:p>
          <a:p>
            <a:pPr marL="839752" indent="-456847" defTabSz="546100">
              <a:lnSpc>
                <a:spcPct val="90000"/>
              </a:lnSpc>
              <a:buClr>
                <a:srgbClr val="777775"/>
              </a:buClr>
              <a:buSzPct val="115000"/>
              <a:defRPr sz="5400"/>
            </a:pPr>
            <a:r>
              <a:t>Things that are the same:</a:t>
            </a:r>
          </a:p>
          <a:p>
            <a:pPr lvl="1" marL="1284252" indent="-456847" defTabSz="546100">
              <a:lnSpc>
                <a:spcPct val="90000"/>
              </a:lnSpc>
              <a:buClr>
                <a:srgbClr val="777775"/>
              </a:buClr>
              <a:buSzPct val="115000"/>
              <a:defRPr sz="5400"/>
            </a:pPr>
            <a:r>
              <a:t>built-in data types: int, char, float, double, long, unsigned int</a:t>
            </a:r>
          </a:p>
          <a:p>
            <a:pPr lvl="1" marL="1284252" indent="-456847" defTabSz="546100">
              <a:lnSpc>
                <a:spcPct val="90000"/>
              </a:lnSpc>
              <a:buClr>
                <a:srgbClr val="777775"/>
              </a:buClr>
              <a:buSzPct val="115000"/>
              <a:defRPr sz="5400"/>
            </a:pPr>
            <a:r>
              <a:t>array indexing (using brackets, e.g., v[4])</a:t>
            </a:r>
          </a:p>
          <a:p>
            <a:pPr lvl="1" marL="1284252" indent="-456847" defTabSz="546100">
              <a:lnSpc>
                <a:spcPct val="90000"/>
              </a:lnSpc>
              <a:buClr>
                <a:srgbClr val="777775"/>
              </a:buClr>
              <a:buSzPct val="115000"/>
              <a:defRPr sz="5400"/>
            </a:pPr>
            <a:r>
              <a:t>function declarations</a:t>
            </a:r>
          </a:p>
          <a:p>
            <a:pPr lvl="1" marL="1284252" indent="-456847" defTabSz="546100">
              <a:lnSpc>
                <a:spcPct val="90000"/>
              </a:lnSpc>
              <a:buClr>
                <a:srgbClr val="777775"/>
              </a:buClr>
              <a:buSzPct val="115000"/>
              <a:defRPr sz="5400"/>
            </a:pPr>
            <a:r>
              <a:t>modularity between .h and .c files</a:t>
            </a:r>
          </a:p>
          <a:p>
            <a:pPr lvl="1" marL="1284252" indent="-456847" defTabSz="546100">
              <a:lnSpc>
                <a:spcPct val="90000"/>
              </a:lnSpc>
              <a:buClr>
                <a:srgbClr val="777775"/>
              </a:buClr>
              <a:buSzPct val="115000"/>
              <a:defRPr sz="5400"/>
            </a:pPr>
            <a:r>
              <a:t>flow: while, if, for, etc.</a:t>
            </a:r>
          </a:p>
        </p:txBody>
      </p:sp>
      <p:sp>
        <p:nvSpPr>
          <p:cNvPr id="602" name="Going from C++ to C: “C has the speed and efficiency of assembly language combined with readability of assembly language.”"/>
          <p:cNvSpPr txBox="1"/>
          <p:nvPr/>
        </p:nvSpPr>
        <p:spPr>
          <a:xfrm>
            <a:off x="992748" y="1822185"/>
            <a:ext cx="22398504" cy="3450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300"/>
            </a:pPr>
            <a:r>
              <a:t>Going from C++ to C: </a:t>
            </a:r>
            <a:r>
              <a:rPr i="1">
                <a:latin typeface="Helvetica Neue"/>
                <a:ea typeface="Helvetica Neue"/>
                <a:cs typeface="Helvetica Neue"/>
                <a:sym typeface="Helvetica Neue"/>
              </a:rPr>
              <a:t>“C has the speed and efficiency of assembly language combined with readability of assembly language.”</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6" name="Group"/>
          <p:cNvGrpSpPr/>
          <p:nvPr/>
        </p:nvGrpSpPr>
        <p:grpSpPr>
          <a:xfrm>
            <a:off x="0" y="-31432"/>
            <a:ext cx="24384000" cy="1544192"/>
            <a:chOff x="0" y="0"/>
            <a:chExt cx="24384000" cy="1544191"/>
          </a:xfrm>
        </p:grpSpPr>
        <p:sp>
          <p:nvSpPr>
            <p:cNvPr id="60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05"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07" name="Things that are different:…"/>
          <p:cNvSpPr txBox="1"/>
          <p:nvPr>
            <p:ph type="title" idx="4294967295"/>
          </p:nvPr>
        </p:nvSpPr>
        <p:spPr>
          <a:xfrm>
            <a:off x="3103201" y="3369533"/>
            <a:ext cx="20695944" cy="6582705"/>
          </a:xfrm>
          <a:prstGeom prst="rect">
            <a:avLst/>
          </a:prstGeom>
        </p:spPr>
        <p:txBody>
          <a:bodyPr anchor="t">
            <a:noAutofit/>
          </a:bodyPr>
          <a:lstStyle/>
          <a:p>
            <a:pPr marL="790363" indent="-407458" defTabSz="546100">
              <a:lnSpc>
                <a:spcPct val="90000"/>
              </a:lnSpc>
              <a:buClr>
                <a:srgbClr val="777775"/>
              </a:buClr>
              <a:buSzPct val="115000"/>
              <a:buChar char="•"/>
              <a:defRPr sz="5400"/>
            </a:pPr>
            <a:r>
              <a:t>Things that are different:</a:t>
            </a:r>
          </a:p>
          <a:p>
            <a:pPr lvl="1" marL="1197821" indent="-370416" defTabSz="546100">
              <a:lnSpc>
                <a:spcPct val="90000"/>
              </a:lnSpc>
              <a:buClr>
                <a:srgbClr val="777775"/>
              </a:buClr>
              <a:buSzPct val="115000"/>
              <a:defRPr sz="5400"/>
            </a:pPr>
            <a:r>
              <a:t>There isn’t a “string” type. </a:t>
            </a:r>
            <a:r>
              <a:rPr>
                <a:solidFill>
                  <a:srgbClr val="7F0325"/>
                </a:solidFill>
              </a:rPr>
              <a:t>Strings are null terminated arrays of chars.</a:t>
            </a:r>
            <a:endParaRPr>
              <a:solidFill>
                <a:srgbClr val="7F0325"/>
              </a:solidFill>
            </a:endParaRPr>
          </a:p>
          <a:p>
            <a:pPr lvl="1" marL="1197821" indent="-370416" defTabSz="546100">
              <a:lnSpc>
                <a:spcPct val="90000"/>
              </a:lnSpc>
              <a:buClr>
                <a:srgbClr val="777775"/>
              </a:buClr>
              <a:buSzPct val="115000"/>
              <a:defRPr sz="5400"/>
            </a:pPr>
            <a:r>
              <a:t>There are no classes, no objects, and no constructors/destructors.</a:t>
            </a:r>
          </a:p>
          <a:p>
            <a:pPr lvl="1" marL="1210168" indent="-382763" defTabSz="546100">
              <a:lnSpc>
                <a:spcPct val="90000"/>
              </a:lnSpc>
              <a:buClr>
                <a:srgbClr val="777775"/>
              </a:buClr>
              <a:buSzPct val="115000"/>
              <a:defRPr sz="5400"/>
            </a:pPr>
            <a:r>
              <a:t>Memory management is more involved than in C++</a:t>
            </a:r>
          </a:p>
          <a:p>
            <a:pPr lvl="2" marL="1654668" indent="-382763" defTabSz="546100">
              <a:lnSpc>
                <a:spcPct val="90000"/>
              </a:lnSpc>
              <a:buClr>
                <a:srgbClr val="777775"/>
              </a:buClr>
              <a:buSzPct val="115000"/>
              <a:defRPr sz="5400"/>
            </a:pPr>
            <a:r>
              <a:t>To allocate memory, C uses “malloc()” (so can C++, but normally we use </a:t>
            </a:r>
            <a:r>
              <a:rPr>
                <a:latin typeface="Courier New"/>
                <a:ea typeface="Courier New"/>
                <a:cs typeface="Courier New"/>
                <a:sym typeface="Courier New"/>
              </a:rPr>
              <a:t>new()</a:t>
            </a:r>
            <a:r>
              <a:t>)</a:t>
            </a:r>
          </a:p>
          <a:p>
            <a:pPr lvl="3" marL="2099168" indent="-382763" defTabSz="546100">
              <a:lnSpc>
                <a:spcPct val="90000"/>
              </a:lnSpc>
              <a:buClr>
                <a:srgbClr val="777775"/>
              </a:buClr>
              <a:buSzPct val="115000"/>
              <a:defRPr sz="5400"/>
            </a:pPr>
            <a:r>
              <a:t>You must provide a size to malloc, generally using “sizeof()”</a:t>
            </a:r>
          </a:p>
          <a:p>
            <a:pPr lvl="2" marL="1654668" indent="-382763" defTabSz="546100">
              <a:lnSpc>
                <a:spcPct val="90000"/>
              </a:lnSpc>
              <a:buClr>
                <a:srgbClr val="777775"/>
              </a:buClr>
              <a:buSzPct val="115000"/>
              <a:defRPr sz="5400"/>
            </a:pPr>
            <a:r>
              <a:t>To free memory, C uses “free()”</a:t>
            </a:r>
          </a:p>
          <a:p>
            <a:pPr lvl="2" marL="1654668" indent="-382763" defTabSz="546100">
              <a:lnSpc>
                <a:spcPct val="90000"/>
              </a:lnSpc>
              <a:buClr>
                <a:srgbClr val="777775"/>
              </a:buClr>
              <a:buSzPct val="115000"/>
              <a:defRPr sz="5400"/>
            </a:pPr>
            <a:r>
              <a:t>You cannot pass by reference in C (although you can pass pointers)</a:t>
            </a:r>
          </a:p>
          <a:p>
            <a:pPr lvl="2" marL="1654668" indent="-382763" defTabSz="546100">
              <a:lnSpc>
                <a:spcPct val="90000"/>
              </a:lnSpc>
              <a:buClr>
                <a:srgbClr val="777775"/>
              </a:buClr>
              <a:buSzPct val="115000"/>
              <a:defRPr sz="5400"/>
            </a:pPr>
            <a:r>
              <a:t>C does not have a </a:t>
            </a:r>
            <a:r>
              <a:rPr b="1">
                <a:latin typeface="Courier New"/>
                <a:ea typeface="Courier New"/>
                <a:cs typeface="Courier New"/>
                <a:sym typeface="Courier New"/>
              </a:rPr>
              <a:t>bool</a:t>
            </a:r>
            <a:r>
              <a:t> type: 0 means </a:t>
            </a:r>
            <a:r>
              <a:rPr>
                <a:latin typeface="Courier New"/>
                <a:ea typeface="Courier New"/>
                <a:cs typeface="Courier New"/>
                <a:sym typeface="Courier New"/>
              </a:rPr>
              <a:t>false</a:t>
            </a:r>
            <a:r>
              <a:t>, everything else is </a:t>
            </a:r>
            <a:r>
              <a:rPr>
                <a:latin typeface="Courier New"/>
                <a:ea typeface="Courier New"/>
                <a:cs typeface="Courier New"/>
                <a:sym typeface="Courier New"/>
              </a:rPr>
              <a:t>true</a:t>
            </a:r>
            <a:r>
              <a:t>.</a:t>
            </a:r>
          </a:p>
        </p:txBody>
      </p:sp>
      <p:sp>
        <p:nvSpPr>
          <p:cNvPr id="608"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12" name="Group"/>
          <p:cNvGrpSpPr/>
          <p:nvPr/>
        </p:nvGrpSpPr>
        <p:grpSpPr>
          <a:xfrm>
            <a:off x="0" y="-31432"/>
            <a:ext cx="24384000" cy="1544192"/>
            <a:chOff x="0" y="0"/>
            <a:chExt cx="24384000" cy="1544191"/>
          </a:xfrm>
        </p:grpSpPr>
        <p:sp>
          <p:nvSpPr>
            <p:cNvPr id="61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1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3" name="There is no string class in C. Let me repeat: there is no string class in C.…"/>
          <p:cNvSpPr txBox="1"/>
          <p:nvPr>
            <p:ph type="title" idx="4294967295"/>
          </p:nvPr>
        </p:nvSpPr>
        <p:spPr>
          <a:xfrm>
            <a:off x="1728075" y="4196190"/>
            <a:ext cx="20154929" cy="9019821"/>
          </a:xfrm>
          <a:prstGeom prst="rect">
            <a:avLst/>
          </a:prstGeom>
        </p:spPr>
        <p:txBody>
          <a:bodyPr anchor="t">
            <a:noAutofit/>
          </a:bodyPr>
          <a:lstStyle/>
          <a:p>
            <a:pPr marL="679238" indent="-296333" defTabSz="546100">
              <a:lnSpc>
                <a:spcPct val="90000"/>
              </a:lnSpc>
              <a:buClr>
                <a:srgbClr val="777775"/>
              </a:buClr>
              <a:buSzPct val="115000"/>
              <a:buChar char="•"/>
              <a:defRPr sz="5400"/>
            </a:pPr>
            <a:r>
              <a:t>There is no string class in C. Let me repeat: there is no string class in C.</a:t>
            </a:r>
          </a:p>
          <a:p>
            <a:pPr marL="679238" indent="-296333" defTabSz="546100">
              <a:lnSpc>
                <a:spcPct val="90000"/>
              </a:lnSpc>
              <a:buClr>
                <a:srgbClr val="777775"/>
              </a:buClr>
              <a:buSzPct val="115000"/>
              <a:defRPr sz="5400"/>
            </a:pPr>
            <a:r>
              <a:t>Strings are simply arrays of characters, with the final character of the array set aside for the NULL character.</a:t>
            </a:r>
          </a:p>
          <a:p>
            <a:pPr marL="679238" indent="-296333" defTabSz="546100">
              <a:lnSpc>
                <a:spcPct val="90000"/>
              </a:lnSpc>
              <a:buClr>
                <a:srgbClr val="777775"/>
              </a:buClr>
              <a:buSzPct val="115000"/>
              <a:defRPr sz="5400"/>
            </a:pPr>
            <a:r>
              <a:t>You must be careful to avoid </a:t>
            </a:r>
            <a:r>
              <a:rPr>
                <a:solidFill>
                  <a:srgbClr val="7F0325"/>
                </a:solidFill>
              </a:rPr>
              <a:t>buffer overflows</a:t>
            </a:r>
            <a:r>
              <a:t> when dealing with char strings.</a:t>
            </a:r>
          </a:p>
        </p:txBody>
      </p:sp>
      <p:sp>
        <p:nvSpPr>
          <p:cNvPr id="614" name="C strings: null terminated char arrays"/>
          <p:cNvSpPr txBox="1"/>
          <p:nvPr/>
        </p:nvSpPr>
        <p:spPr>
          <a:xfrm>
            <a:off x="1717642" y="2324177"/>
            <a:ext cx="14072407" cy="1060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C strings: null terminated char arrays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18" name="Group"/>
          <p:cNvGrpSpPr/>
          <p:nvPr/>
        </p:nvGrpSpPr>
        <p:grpSpPr>
          <a:xfrm>
            <a:off x="0" y="-31432"/>
            <a:ext cx="24384000" cy="1544192"/>
            <a:chOff x="0" y="0"/>
            <a:chExt cx="24384000" cy="1544191"/>
          </a:xfrm>
        </p:grpSpPr>
        <p:sp>
          <p:nvSpPr>
            <p:cNvPr id="61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17"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9"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0" name="Things that are the same but that you might not have learned about yet:…"/>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t>Things that are the same but that you might not have learned about yet:</a:t>
            </a:r>
          </a:p>
          <a:p>
            <a:pPr lvl="1" marL="1259557" indent="-432152" defTabSz="546100">
              <a:lnSpc>
                <a:spcPct val="90000"/>
              </a:lnSpc>
              <a:buClr>
                <a:srgbClr val="777775"/>
              </a:buClr>
              <a:buSzPct val="115000"/>
              <a:defRPr sz="5400"/>
            </a:pPr>
            <a:r>
              <a:t>There are entities called “void pointers” which can point to </a:t>
            </a:r>
            <a:r>
              <a:rPr i="1">
                <a:latin typeface="Helvetica Neue"/>
                <a:ea typeface="Helvetica Neue"/>
                <a:cs typeface="Helvetica Neue"/>
                <a:sym typeface="Helvetica Neue"/>
              </a:rPr>
              <a:t>any</a:t>
            </a:r>
            <a:r>
              <a:t> type</a:t>
            </a:r>
          </a:p>
          <a:p>
            <a:pPr lvl="1" marL="1259557" indent="-432152" defTabSz="546100">
              <a:lnSpc>
                <a:spcPct val="90000"/>
              </a:lnSpc>
              <a:buClr>
                <a:srgbClr val="777775"/>
              </a:buClr>
              <a:buSzPct val="115000"/>
              <a:defRPr sz="5400"/>
            </a:pPr>
            <a:r>
              <a:t>You often need to cast variables to different types</a:t>
            </a:r>
          </a:p>
          <a:p>
            <a:pPr lvl="1" marL="1259557" indent="-432152" defTabSz="546100">
              <a:lnSpc>
                <a:spcPct val="90000"/>
              </a:lnSpc>
              <a:buClr>
                <a:srgbClr val="777775"/>
              </a:buClr>
              <a:buSzPct val="115000"/>
              <a:defRPr sz="5400"/>
            </a:pPr>
            <a:r>
              <a:t>“Pointer arithmetic” is often used instead of bracket notation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24" name="Group"/>
          <p:cNvGrpSpPr/>
          <p:nvPr/>
        </p:nvGrpSpPr>
        <p:grpSpPr>
          <a:xfrm>
            <a:off x="0" y="-31432"/>
            <a:ext cx="24384000" cy="1544192"/>
            <a:chOff x="0" y="0"/>
            <a:chExt cx="24384000" cy="1544191"/>
          </a:xfrm>
        </p:grpSpPr>
        <p:sp>
          <p:nvSpPr>
            <p:cNvPr id="62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25"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6" name="malloc() and free(), and sizeof(): used for memory management instead of new and delete…"/>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 </a:t>
            </a:r>
            <a:r>
              <a:t>and </a:t>
            </a:r>
            <a:r>
              <a:rPr>
                <a:latin typeface="Courier"/>
                <a:ea typeface="Courier"/>
                <a:cs typeface="Courier"/>
                <a:sym typeface="Courier"/>
              </a:rPr>
              <a:t>free()</a:t>
            </a:r>
            <a:r>
              <a:t>, and </a:t>
            </a:r>
            <a:r>
              <a:rPr>
                <a:latin typeface="Courier"/>
                <a:ea typeface="Courier"/>
                <a:cs typeface="Courier"/>
                <a:sym typeface="Courier"/>
              </a:rPr>
              <a:t>sizeof()</a:t>
            </a:r>
            <a:r>
              <a:t>: used for memory management instead of new and delete</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malloc()</a:t>
            </a:r>
            <a:r>
              <a:t> is used to reserve memory from the heap. You must pass it the size in bytes of the amount of memory you want. How do you know the size in bytes? You use sizeof():</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sizeof(int)</a:t>
            </a:r>
            <a:r>
              <a:t> returns the size of an integer. On our machines, this is 4 bytes, or 32-bits.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0" name="Group"/>
          <p:cNvGrpSpPr/>
          <p:nvPr/>
        </p:nvGrpSpPr>
        <p:grpSpPr>
          <a:xfrm>
            <a:off x="0" y="-31432"/>
            <a:ext cx="24384000" cy="1544192"/>
            <a:chOff x="0" y="0"/>
            <a:chExt cx="24384000" cy="1544191"/>
          </a:xfrm>
        </p:grpSpPr>
        <p:sp>
          <p:nvSpPr>
            <p:cNvPr id="62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9"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31"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32" name="malloc() returns a pointer to memory, e.g.,…"/>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a:t>
            </a:r>
            <a:r>
              <a:t> returns a pointer to memory, e.g.,</a:t>
            </a:r>
          </a:p>
          <a:p>
            <a:pPr marL="827405" indent="-444500" defTabSz="546100">
              <a:lnSpc>
                <a:spcPct val="90000"/>
              </a:lnSpc>
              <a:buClr>
                <a:srgbClr val="777775"/>
              </a:buClr>
              <a:buSzPct val="115000"/>
              <a:defRPr sz="5400"/>
            </a:pPr>
          </a:p>
          <a:p>
            <a:pPr marL="382905" defTabSz="546100">
              <a:lnSpc>
                <a:spcPct val="90000"/>
              </a:lnSpc>
              <a:buClr>
                <a:srgbClr val="777775"/>
              </a:buClr>
              <a:defRPr sz="5400">
                <a:latin typeface="Courier"/>
                <a:ea typeface="Courier"/>
                <a:cs typeface="Courier"/>
                <a:sym typeface="Courier"/>
              </a:defRPr>
            </a:pPr>
            <a:r>
              <a:t>/* an array of 10 ints from the heap */</a:t>
            </a:r>
          </a:p>
          <a:p>
            <a:pPr marL="382905" defTabSz="546100">
              <a:lnSpc>
                <a:spcPct val="90000"/>
              </a:lnSpc>
              <a:buClr>
                <a:srgbClr val="777775"/>
              </a:buClr>
              <a:defRPr sz="5400">
                <a:latin typeface="Courier"/>
                <a:ea typeface="Courier"/>
                <a:cs typeface="Courier"/>
                <a:sym typeface="Courier"/>
              </a:defRPr>
            </a:pPr>
            <a:r>
              <a:t>int *int_ptr;</a:t>
            </a:r>
          </a:p>
          <a:p>
            <a:pPr marL="382905" defTabSz="546100">
              <a:lnSpc>
                <a:spcPct val="90000"/>
              </a:lnSpc>
              <a:buClr>
                <a:srgbClr val="777775"/>
              </a:buClr>
              <a:defRPr sz="5400">
                <a:latin typeface="Courier"/>
                <a:ea typeface="Courier"/>
                <a:cs typeface="Courier"/>
                <a:sym typeface="Courier"/>
              </a:defRPr>
            </a:pPr>
            <a:r>
              <a:t>int_ptr = malloc(sizeof(int)*10);</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t> </a:t>
            </a:r>
            <a:r>
              <a:rPr>
                <a:latin typeface="Courier"/>
                <a:ea typeface="Courier"/>
                <a:cs typeface="Courier"/>
                <a:sym typeface="Courier"/>
              </a:rPr>
              <a:t>malloc()</a:t>
            </a:r>
            <a:r>
              <a:t> returns </a:t>
            </a:r>
            <a:r>
              <a:rPr>
                <a:latin typeface="Courier"/>
                <a:ea typeface="Courier"/>
                <a:cs typeface="Courier"/>
                <a:sym typeface="Courier"/>
              </a:rPr>
              <a:t>NULL</a:t>
            </a:r>
            <a:r>
              <a:t> if the system runs out of memory.</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6" name="Group"/>
          <p:cNvGrpSpPr/>
          <p:nvPr/>
        </p:nvGrpSpPr>
        <p:grpSpPr>
          <a:xfrm>
            <a:off x="0" y="-31432"/>
            <a:ext cx="24384000" cy="1544192"/>
            <a:chOff x="0" y="0"/>
            <a:chExt cx="24384000" cy="1544191"/>
          </a:xfrm>
        </p:grpSpPr>
        <p:sp>
          <p:nvSpPr>
            <p:cNvPr id="63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35"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37"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38" name="free() simply frees the previously allocated memory:…"/>
          <p:cNvSpPr txBox="1"/>
          <p:nvPr/>
        </p:nvSpPr>
        <p:spPr>
          <a:xfrm>
            <a:off x="2644826" y="4172529"/>
            <a:ext cx="19698412" cy="78786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lvl="1" marL="1259557" indent="-432152" algn="l" defTabSz="546100">
              <a:lnSpc>
                <a:spcPct val="90000"/>
              </a:lnSpc>
              <a:buClr>
                <a:srgbClr val="777775"/>
              </a:buClr>
              <a:buSzPct val="115000"/>
              <a:buChar char="•"/>
              <a:defRPr sz="5400"/>
            </a:pPr>
            <a:r>
              <a:rPr>
                <a:latin typeface="Courier"/>
                <a:ea typeface="Courier"/>
                <a:cs typeface="Courier"/>
                <a:sym typeface="Courier"/>
              </a:rPr>
              <a:t>free()</a:t>
            </a:r>
            <a:r>
              <a:t> simply frees the previously allocated memory:</a:t>
            </a:r>
          </a:p>
          <a:p>
            <a:pPr lvl="1" marL="1259557" indent="-432152" algn="l" defTabSz="546100">
              <a:lnSpc>
                <a:spcPct val="90000"/>
              </a:lnSpc>
              <a:buClr>
                <a:srgbClr val="777775"/>
              </a:buClr>
              <a:buSzPct val="115000"/>
              <a:buChar char="•"/>
              <a:defRPr sz="5400"/>
            </a:pPr>
          </a:p>
          <a:p>
            <a:pPr lvl="1" marL="382905" indent="444500" algn="l" defTabSz="546100">
              <a:lnSpc>
                <a:spcPct val="90000"/>
              </a:lnSpc>
              <a:buClr>
                <a:srgbClr val="777775"/>
              </a:buClr>
              <a:defRPr b="1" sz="5400">
                <a:latin typeface="Courier New"/>
                <a:ea typeface="Courier New"/>
                <a:cs typeface="Courier New"/>
                <a:sym typeface="Courier New"/>
              </a:defRPr>
            </a:pPr>
            <a:r>
              <a:t>/* an array of 10 ints from the heap */</a:t>
            </a:r>
          </a:p>
          <a:p>
            <a:pPr lvl="1" marL="382905" indent="444500" algn="l" defTabSz="546100">
              <a:lnSpc>
                <a:spcPct val="90000"/>
              </a:lnSpc>
              <a:buClr>
                <a:srgbClr val="777775"/>
              </a:buClr>
              <a:defRPr b="1" sz="5400">
                <a:latin typeface="Courier New"/>
                <a:ea typeface="Courier New"/>
                <a:cs typeface="Courier New"/>
                <a:sym typeface="Courier New"/>
              </a:defRPr>
            </a:pPr>
            <a:r>
              <a:t>int *int_ptr;</a:t>
            </a:r>
          </a:p>
          <a:p>
            <a:pPr lvl="1" marL="382905" indent="444500" algn="l" defTabSz="546100">
              <a:lnSpc>
                <a:spcPct val="90000"/>
              </a:lnSpc>
              <a:buClr>
                <a:srgbClr val="777775"/>
              </a:buClr>
              <a:defRPr b="1" sz="5400">
                <a:latin typeface="Courier New"/>
                <a:ea typeface="Courier New"/>
                <a:cs typeface="Courier New"/>
                <a:sym typeface="Courier New"/>
              </a:defRPr>
            </a:pPr>
            <a:r>
              <a:t>int_ptr = malloc(sizeof(int)*10);</a:t>
            </a:r>
          </a:p>
          <a:p>
            <a:pPr lvl="1" marL="382905" indent="444500" algn="l" defTabSz="546100">
              <a:lnSpc>
                <a:spcPct val="90000"/>
              </a:lnSpc>
              <a:buClr>
                <a:srgbClr val="777775"/>
              </a:buClr>
              <a:defRPr b="1" sz="5400">
                <a:latin typeface="Courier New"/>
                <a:ea typeface="Courier New"/>
                <a:cs typeface="Courier New"/>
                <a:sym typeface="Courier New"/>
              </a:defRPr>
            </a:pPr>
            <a:r>
              <a:t>free(int_ptr);</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42" name="Group"/>
          <p:cNvGrpSpPr/>
          <p:nvPr/>
        </p:nvGrpSpPr>
        <p:grpSpPr>
          <a:xfrm>
            <a:off x="0" y="-31432"/>
            <a:ext cx="24384000" cy="1544192"/>
            <a:chOff x="0" y="0"/>
            <a:chExt cx="24384000" cy="1544191"/>
          </a:xfrm>
        </p:grpSpPr>
        <p:sp>
          <p:nvSpPr>
            <p:cNvPr id="64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4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43"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44" name="Pointer arithmetic is really important in C, and you have to understand it."/>
          <p:cNvSpPr txBox="1"/>
          <p:nvPr>
            <p:ph type="title" idx="4294967295"/>
          </p:nvPr>
        </p:nvSpPr>
        <p:spPr>
          <a:xfrm>
            <a:off x="1375479" y="3099061"/>
            <a:ext cx="23136778" cy="1185453"/>
          </a:xfrm>
          <a:prstGeom prst="rect">
            <a:avLst/>
          </a:prstGeom>
        </p:spPr>
        <p:txBody>
          <a:bodyPr anchor="t">
            <a:noAutofit/>
          </a:bodyPr>
          <a:lstStyle>
            <a:lvl1pPr marL="827405" indent="-444500" defTabSz="546100">
              <a:lnSpc>
                <a:spcPct val="90000"/>
              </a:lnSpc>
              <a:buClr>
                <a:srgbClr val="777775"/>
              </a:buClr>
              <a:buSzPct val="115000"/>
              <a:buChar char="•"/>
              <a:defRPr sz="5400"/>
            </a:lvl1pPr>
          </a:lstStyle>
          <a:p>
            <a:pPr/>
            <a:r>
              <a:t>Pointer arithmetic is really important in C, and you have to understand it.	</a:t>
            </a:r>
          </a:p>
        </p:txBody>
      </p:sp>
      <p:sp>
        <p:nvSpPr>
          <p:cNvPr id="645" name="int main() {…"/>
          <p:cNvSpPr txBox="1"/>
          <p:nvPr/>
        </p:nvSpPr>
        <p:spPr>
          <a:xfrm>
            <a:off x="2507138" y="4412129"/>
            <a:ext cx="14169127" cy="859282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3900">
                <a:latin typeface="Menlo"/>
                <a:ea typeface="Menlo"/>
                <a:cs typeface="Menlo"/>
                <a:sym typeface="Menlo"/>
              </a:defRPr>
            </a:pPr>
            <a:r>
              <a:rPr>
                <a:solidFill>
                  <a:srgbClr val="C32275"/>
                </a:solidFill>
              </a:rPr>
              <a:t>int</a:t>
            </a:r>
            <a:r>
              <a:t> main() {</a:t>
            </a:r>
          </a:p>
          <a:p>
            <a:pPr algn="l" defTabSz="457200">
              <a:tabLst>
                <a:tab pos="1092200" algn="l"/>
              </a:tabLst>
              <a:defRPr sz="39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3900">
                <a:latin typeface="Menlo"/>
                <a:ea typeface="Menlo"/>
                <a:cs typeface="Menlo"/>
                <a:sym typeface="Menlo"/>
              </a:defRPr>
            </a:pPr>
            <a:r>
              <a:t>			</a:t>
            </a:r>
            <a:r>
              <a:rPr>
                <a:solidFill>
                  <a:srgbClr val="C32275"/>
                </a:solidFill>
              </a:rPr>
              <a:t>int</a:t>
            </a:r>
            <a:r>
              <a:t> *int_ptr;</a:t>
            </a:r>
          </a:p>
          <a:p>
            <a:pPr algn="l" defTabSz="457200">
              <a:tabLst>
                <a:tab pos="1092200" algn="l"/>
              </a:tabLst>
              <a:defRPr sz="39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int</a:t>
            </a:r>
            <a:r>
              <a:t> i;</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3900">
                <a:latin typeface="Menlo"/>
                <a:ea typeface="Menlo"/>
                <a:cs typeface="Menlo"/>
                <a:sym typeface="Menlo"/>
              </a:defRPr>
            </a:pPr>
            <a:r>
              <a:t>					*(int_ptr+i)=i*</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39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a:t>
            </a:r>
          </a:p>
        </p:txBody>
      </p:sp>
      <p:sp>
        <p:nvSpPr>
          <p:cNvPr id="646" name="What will this print out?…"/>
          <p:cNvSpPr txBox="1"/>
          <p:nvPr/>
        </p:nvSpPr>
        <p:spPr>
          <a:xfrm>
            <a:off x="15503695" y="7982698"/>
            <a:ext cx="7981697" cy="19161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4000">
                <a:solidFill>
                  <a:srgbClr val="7F0325"/>
                </a:solidFill>
                <a:latin typeface="Helvetica Neue Bold Condensed"/>
                <a:ea typeface="Helvetica Neue Bold Condensed"/>
                <a:cs typeface="Helvetica Neue Bold Condensed"/>
                <a:sym typeface="Helvetica Neue Bold Condensed"/>
              </a:defRPr>
            </a:pPr>
            <a:r>
              <a:t>What will this print out?</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Oops — we’d better take a detour into</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printf() land.</a:t>
            </a:r>
          </a:p>
        </p:txBody>
      </p:sp>
      <p:sp>
        <p:nvSpPr>
          <p:cNvPr id="647" name="Line"/>
          <p:cNvSpPr/>
          <p:nvPr/>
        </p:nvSpPr>
        <p:spPr>
          <a:xfrm flipH="1">
            <a:off x="12078653" y="8833515"/>
            <a:ext cx="3180757" cy="1271552"/>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1" name="Group"/>
          <p:cNvGrpSpPr/>
          <p:nvPr/>
        </p:nvGrpSpPr>
        <p:grpSpPr>
          <a:xfrm>
            <a:off x="0" y="-31432"/>
            <a:ext cx="24384000" cy="1544192"/>
            <a:chOff x="0" y="0"/>
            <a:chExt cx="24384000" cy="1544191"/>
          </a:xfrm>
        </p:grpSpPr>
        <p:sp>
          <p:nvSpPr>
            <p:cNvPr id="64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50"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52" name="printf() writes a formatted string to the standard output. The format can include format specifiers that begin with % and additional arguments are inserted into the string, replacing their formatters."/>
          <p:cNvSpPr txBox="1"/>
          <p:nvPr>
            <p:ph type="title" idx="4294967295"/>
          </p:nvPr>
        </p:nvSpPr>
        <p:spPr>
          <a:xfrm>
            <a:off x="1234440" y="3667489"/>
            <a:ext cx="7635080" cy="7199668"/>
          </a:xfrm>
          <a:prstGeom prst="rect">
            <a:avLst/>
          </a:prstGeom>
        </p:spPr>
        <p:txBody>
          <a:bodyPr anchor="t">
            <a:noAutofit/>
          </a:bodyPr>
          <a:lstStyle/>
          <a:p>
            <a:pPr marL="827405" indent="-444500" defTabSz="546100">
              <a:lnSpc>
                <a:spcPct val="90000"/>
              </a:lnSpc>
              <a:buClr>
                <a:srgbClr val="777775"/>
              </a:buClr>
              <a:buSzPct val="115000"/>
              <a:buChar char="•"/>
              <a:defRPr sz="4700"/>
            </a:pPr>
            <a:r>
              <a:rPr>
                <a:latin typeface="Courier"/>
                <a:ea typeface="Courier"/>
                <a:cs typeface="Courier"/>
                <a:sym typeface="Courier"/>
              </a:rPr>
              <a:t>printf()</a:t>
            </a:r>
            <a:r>
              <a:t> writes a formatted string to the standard output. The format can include </a:t>
            </a:r>
            <a:r>
              <a:rPr i="1">
                <a:latin typeface="Helvetica Neue"/>
                <a:ea typeface="Helvetica Neue"/>
                <a:cs typeface="Helvetica Neue"/>
                <a:sym typeface="Helvetica Neue"/>
              </a:rPr>
              <a:t>format specifiers </a:t>
            </a:r>
            <a:r>
              <a:t>that begin with % and additional arguments are inserted into the string, replacing their formatters. </a:t>
            </a:r>
          </a:p>
          <a:p>
            <a:pPr defTabSz="457200">
              <a:tabLst>
                <a:tab pos="1092200" algn="l"/>
              </a:tabLst>
              <a:defRPr sz="2900">
                <a:latin typeface="Menlo"/>
                <a:ea typeface="Menlo"/>
                <a:cs typeface="Menlo"/>
                <a:sym typeface="Menlo"/>
              </a:defRPr>
            </a:pPr>
            <a:r>
              <a:t>	</a:t>
            </a:r>
          </a:p>
        </p:txBody>
      </p:sp>
      <p:sp>
        <p:nvSpPr>
          <p:cNvPr id="653" name="printf() — the way to print to stdout in C"/>
          <p:cNvSpPr txBox="1"/>
          <p:nvPr/>
        </p:nvSpPr>
        <p:spPr>
          <a:xfrm>
            <a:off x="4556043" y="2059826"/>
            <a:ext cx="15693523"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p:txBody>
      </p:sp>
      <p:sp>
        <p:nvSpPr>
          <p:cNvPr id="654" name="int i = 22;…"/>
          <p:cNvSpPr txBox="1"/>
          <p:nvPr/>
        </p:nvSpPr>
        <p:spPr>
          <a:xfrm>
            <a:off x="10709306" y="4762500"/>
            <a:ext cx="8983713" cy="4191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4000">
                <a:latin typeface="Menlo"/>
                <a:ea typeface="Menlo"/>
                <a:cs typeface="Menlo"/>
                <a:sym typeface="Menlo"/>
              </a:defRPr>
            </a:pPr>
            <a:r>
              <a:t>int i = 22;</a:t>
            </a:r>
          </a:p>
          <a:p>
            <a:pPr algn="l" defTabSz="457200">
              <a:tabLst>
                <a:tab pos="1092200" algn="l"/>
              </a:tabLst>
              <a:defRPr sz="4000">
                <a:latin typeface="Menlo"/>
                <a:ea typeface="Menlo"/>
                <a:cs typeface="Menlo"/>
                <a:sym typeface="Menlo"/>
              </a:defRPr>
            </a:pPr>
            <a:r>
              <a:t>printf("This is i: %d\n",i);</a:t>
            </a: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r>
              <a:t>output:</a:t>
            </a:r>
          </a:p>
          <a:p>
            <a:pPr algn="l" defTabSz="457200">
              <a:tabLst>
                <a:tab pos="1092200" algn="l"/>
              </a:tabLst>
              <a:defRPr sz="4000">
                <a:latin typeface="Menlo"/>
                <a:ea typeface="Menlo"/>
                <a:cs typeface="Menlo"/>
                <a:sym typeface="Menlo"/>
              </a:defRPr>
            </a:pPr>
            <a:r>
              <a:t>This is i: 22</a:t>
            </a:r>
          </a:p>
        </p:txBody>
      </p:sp>
      <p:sp>
        <p:nvSpPr>
          <p:cNvPr id="655" name="Example: print the int variable, d:"/>
          <p:cNvSpPr txBox="1"/>
          <p:nvPr/>
        </p:nvSpPr>
        <p:spPr>
          <a:xfrm>
            <a:off x="10242050" y="3667489"/>
            <a:ext cx="1032204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827405" indent="-444500" algn="l" defTabSz="546100">
              <a:lnSpc>
                <a:spcPct val="90000"/>
              </a:lnSpc>
              <a:buClr>
                <a:srgbClr val="777775"/>
              </a:buClr>
              <a:buSzPct val="115000"/>
              <a:buChar char="•"/>
              <a:defRPr sz="4700"/>
            </a:lvl1pPr>
          </a:lstStyle>
          <a:p>
            <a:pPr/>
            <a:r>
              <a:t>Example: print the int variable, d:</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9" name="Group"/>
          <p:cNvGrpSpPr/>
          <p:nvPr/>
        </p:nvGrpSpPr>
        <p:grpSpPr>
          <a:xfrm>
            <a:off x="0" y="-31432"/>
            <a:ext cx="24384000" cy="1544192"/>
            <a:chOff x="0" y="0"/>
            <a:chExt cx="24384000" cy="1544191"/>
          </a:xfrm>
        </p:grpSpPr>
        <p:sp>
          <p:nvSpPr>
            <p:cNvPr id="65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5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0" name="printf() — the way to print to stdout in C…"/>
          <p:cNvSpPr txBox="1"/>
          <p:nvPr/>
        </p:nvSpPr>
        <p:spPr>
          <a:xfrm>
            <a:off x="4556043" y="2059826"/>
            <a:ext cx="16048737" cy="27801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a:p>
            <a:pPr marL="1144905" indent="-762000" algn="l" defTabSz="546100">
              <a:lnSpc>
                <a:spcPct val="90000"/>
              </a:lnSpc>
              <a:buSzPct val="75000"/>
              <a:buFont typeface="Helvetica Neue"/>
              <a:buChar char="•"/>
              <a:defRPr sz="6000"/>
            </a:pPr>
            <a:r>
              <a:t>lots of specifiers</a:t>
            </a:r>
          </a:p>
        </p:txBody>
      </p:sp>
      <p:pic>
        <p:nvPicPr>
          <p:cNvPr id="661" name="pasted-image.png" descr="pasted-image.png"/>
          <p:cNvPicPr>
            <a:picLocks noChangeAspect="1"/>
          </p:cNvPicPr>
          <p:nvPr/>
        </p:nvPicPr>
        <p:blipFill>
          <a:blip r:embed="rId2">
            <a:extLst/>
          </a:blip>
          <a:srcRect l="0" t="15646" r="4489" b="0"/>
          <a:stretch>
            <a:fillRect/>
          </a:stretch>
        </p:blipFill>
        <p:spPr>
          <a:xfrm>
            <a:off x="4586679" y="4548779"/>
            <a:ext cx="15210929" cy="7716314"/>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65" name="Group"/>
          <p:cNvGrpSpPr/>
          <p:nvPr/>
        </p:nvGrpSpPr>
        <p:grpSpPr>
          <a:xfrm>
            <a:off x="0" y="-31432"/>
            <a:ext cx="24384000" cy="1544192"/>
            <a:chOff x="0" y="0"/>
            <a:chExt cx="24384000" cy="1544191"/>
          </a:xfrm>
        </p:grpSpPr>
        <p:sp>
          <p:nvSpPr>
            <p:cNvPr id="66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6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6" name="#include &lt;stdio.h&gt;…"/>
          <p:cNvSpPr txBox="1"/>
          <p:nvPr/>
        </p:nvSpPr>
        <p:spPr>
          <a:xfrm>
            <a:off x="2213972" y="4459944"/>
            <a:ext cx="15902565" cy="5715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800">
                <a:solidFill>
                  <a:srgbClr val="501470"/>
                </a:solidFill>
                <a:latin typeface="Courier"/>
                <a:ea typeface="Courier"/>
                <a:cs typeface="Courier"/>
                <a:sym typeface="Courier"/>
              </a:defRPr>
            </a:pPr>
            <a:r>
              <a:t>#include &lt;stdio.h&gt;</a:t>
            </a:r>
          </a:p>
          <a:p>
            <a:pPr algn="l" defTabSz="457200">
              <a:defRPr sz="2800">
                <a:latin typeface="Courier"/>
                <a:ea typeface="Courier"/>
                <a:cs typeface="Courier"/>
                <a:sym typeface="Courier"/>
              </a:defRPr>
            </a:pPr>
            <a:r>
              <a:rPr>
                <a:solidFill>
                  <a:srgbClr val="0220B0"/>
                </a:solidFill>
              </a:rPr>
              <a:t>int</a:t>
            </a:r>
            <a:r>
              <a:t> main()</a:t>
            </a:r>
          </a:p>
          <a:p>
            <a:pPr algn="l" defTabSz="457200">
              <a:defRPr sz="2800">
                <a:latin typeface="Courier"/>
                <a:ea typeface="Courier"/>
                <a:cs typeface="Courier"/>
                <a:sym typeface="Courier"/>
              </a:defRPr>
            </a:pPr>
            <a:r>
              <a:t>{</a:t>
            </a:r>
          </a:p>
          <a:p>
            <a:pPr algn="l" defTabSz="457200">
              <a:defRPr sz="2800">
                <a:solidFill>
                  <a:srgbClr val="600A30"/>
                </a:solidFill>
                <a:latin typeface="Courier"/>
                <a:ea typeface="Courier"/>
                <a:cs typeface="Courier"/>
                <a:sym typeface="Courier"/>
              </a:defRPr>
            </a:pPr>
            <a:r>
              <a:rPr>
                <a:solidFill>
                  <a:srgbClr val="000000"/>
                </a:solidFill>
              </a:rPr>
              <a:t>   printf (</a:t>
            </a:r>
            <a:r>
              <a:t>"Characters: %c %c \n"</a:t>
            </a:r>
            <a:r>
              <a:rPr>
                <a:solidFill>
                  <a:srgbClr val="000000"/>
                </a:solidFill>
              </a:rPr>
              <a:t>, </a:t>
            </a:r>
            <a:r>
              <a:t>'a'</a:t>
            </a:r>
            <a:r>
              <a:rPr>
                <a:solidFill>
                  <a:srgbClr val="000000"/>
                </a:solidFill>
              </a:rPr>
              <a:t>, 65);</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"Decimals: %d %ld\n"</a:t>
            </a:r>
            <a:r>
              <a:rPr>
                <a:solidFill>
                  <a:srgbClr val="000000"/>
                </a:solidFill>
              </a:rPr>
              <a:t>, 1977, 650000L);</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blanks: %10d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zeros: %010d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"Radices: %d %x %o %#x %#o \n"</a:t>
            </a:r>
            <a:r>
              <a:rPr>
                <a:solidFill>
                  <a:srgbClr val="000000"/>
                </a:solidFill>
              </a:rPr>
              <a:t>, 100, 100, 100, 100, 100);</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"floats: %4.2f %+.0e %E \n"</a:t>
            </a:r>
            <a:r>
              <a:rPr>
                <a:solidFill>
                  <a:srgbClr val="000000"/>
                </a:solidFill>
              </a:rPr>
              <a:t>, 3.1416, 3.1416, 3.1416);</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"Width trick: %*d \n"</a:t>
            </a:r>
            <a:r>
              <a:rPr>
                <a:solidFill>
                  <a:srgbClr val="000000"/>
                </a:solidFill>
              </a:rPr>
              <a:t>, 5, 10);</a:t>
            </a:r>
            <a:endParaRPr>
              <a:solidFill>
                <a:srgbClr val="000000"/>
              </a:solidFill>
            </a:endParaRPr>
          </a:p>
          <a:p>
            <a:pPr algn="l" defTabSz="457200">
              <a:defRPr sz="2800">
                <a:latin typeface="Courier"/>
                <a:ea typeface="Courier"/>
                <a:cs typeface="Courier"/>
                <a:sym typeface="Courier"/>
              </a:defRPr>
            </a:pPr>
            <a:r>
              <a:t>   printf (</a:t>
            </a:r>
            <a:r>
              <a:rPr>
                <a:solidFill>
                  <a:srgbClr val="600A30"/>
                </a:solidFill>
              </a:rPr>
              <a:t>"%s \n"</a:t>
            </a:r>
            <a:r>
              <a:t>, </a:t>
            </a:r>
            <a:r>
              <a:rPr>
                <a:solidFill>
                  <a:srgbClr val="600A30"/>
                </a:solidFill>
              </a:rPr>
              <a:t>"A string"</a:t>
            </a:r>
            <a:r>
              <a:t>);</a:t>
            </a:r>
          </a:p>
          <a:p>
            <a:pPr algn="l" defTabSz="457200">
              <a:defRPr sz="2800">
                <a:solidFill>
                  <a:srgbClr val="0220B0"/>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defRPr sz="2800">
                <a:latin typeface="Courier"/>
                <a:ea typeface="Courier"/>
                <a:cs typeface="Courier"/>
                <a:sym typeface="Courier"/>
              </a:defRPr>
            </a:pPr>
            <a:r>
              <a:t>}</a:t>
            </a:r>
          </a:p>
        </p:txBody>
      </p:sp>
      <p:sp>
        <p:nvSpPr>
          <p:cNvPr id="667" name="Characters: a A…"/>
          <p:cNvSpPr txBox="1"/>
          <p:nvPr/>
        </p:nvSpPr>
        <p:spPr>
          <a:xfrm>
            <a:off x="9358103" y="5796340"/>
            <a:ext cx="14411747" cy="355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2800">
                <a:solidFill>
                  <a:srgbClr val="902422"/>
                </a:solidFill>
                <a:latin typeface="Courier"/>
                <a:ea typeface="Courier"/>
                <a:cs typeface="Courier"/>
                <a:sym typeface="Courier"/>
              </a:defRPr>
            </a:pPr>
            <a:r>
              <a:t>             Characters: a A</a:t>
            </a:r>
          </a:p>
          <a:p>
            <a:pPr algn="l" defTabSz="457200">
              <a:defRPr b="1" sz="2800">
                <a:solidFill>
                  <a:srgbClr val="902422"/>
                </a:solidFill>
                <a:latin typeface="Courier"/>
                <a:ea typeface="Courier"/>
                <a:cs typeface="Courier"/>
                <a:sym typeface="Courier"/>
              </a:defRPr>
            </a:pPr>
            <a:r>
              <a:t>                 Decimals: 1977 650000</a:t>
            </a:r>
          </a:p>
          <a:p>
            <a:pPr algn="l" defTabSz="457200">
              <a:defRPr b="1" sz="2800">
                <a:solidFill>
                  <a:srgbClr val="902422"/>
                </a:solidFill>
                <a:latin typeface="Courier"/>
                <a:ea typeface="Courier"/>
                <a:cs typeface="Courier"/>
                <a:sym typeface="Courier"/>
              </a:defRPr>
            </a:pPr>
            <a:r>
              <a:t>                    Preceding with blanks:       1977</a:t>
            </a:r>
          </a:p>
          <a:p>
            <a:pPr algn="l" defTabSz="457200">
              <a:defRPr b="1" sz="2800">
                <a:solidFill>
                  <a:srgbClr val="902422"/>
                </a:solidFill>
                <a:latin typeface="Courier"/>
                <a:ea typeface="Courier"/>
                <a:cs typeface="Courier"/>
                <a:sym typeface="Courier"/>
              </a:defRPr>
            </a:pPr>
            <a:r>
              <a:t>                    Preceding with zeros: 0000001977</a:t>
            </a:r>
          </a:p>
          <a:p>
            <a:pPr algn="l" defTabSz="457200">
              <a:defRPr b="1" sz="2800">
                <a:solidFill>
                  <a:srgbClr val="902422"/>
                </a:solidFill>
                <a:latin typeface="Courier"/>
                <a:ea typeface="Courier"/>
                <a:cs typeface="Courier"/>
                <a:sym typeface="Courier"/>
              </a:defRPr>
            </a:pPr>
            <a:r>
              <a:t>                                     Radices: 100 64 144 0x64 0144</a:t>
            </a:r>
          </a:p>
          <a:p>
            <a:pPr algn="l" defTabSz="457200">
              <a:defRPr b="1" sz="2800">
                <a:solidFill>
                  <a:srgbClr val="902422"/>
                </a:solidFill>
                <a:latin typeface="Courier"/>
                <a:ea typeface="Courier"/>
                <a:cs typeface="Courier"/>
                <a:sym typeface="Courier"/>
              </a:defRPr>
            </a:pPr>
            <a:r>
              <a:t>                                floats: 3.14 +3e+000 3.141600E+000</a:t>
            </a:r>
          </a:p>
          <a:p>
            <a:pPr algn="l" defTabSz="457200">
              <a:defRPr b="1" sz="2800">
                <a:solidFill>
                  <a:srgbClr val="902422"/>
                </a:solidFill>
                <a:latin typeface="Courier"/>
                <a:ea typeface="Courier"/>
                <a:cs typeface="Courier"/>
                <a:sym typeface="Courier"/>
              </a:defRPr>
            </a:pPr>
            <a:r>
              <a:t>         Width trick:    10</a:t>
            </a:r>
          </a:p>
          <a:p>
            <a:pPr algn="l" defTabSz="457200">
              <a:defRPr b="1" sz="2800">
                <a:solidFill>
                  <a:srgbClr val="902422"/>
                </a:solidFill>
                <a:latin typeface="Courier"/>
                <a:ea typeface="Courier"/>
                <a:cs typeface="Courier"/>
                <a:sym typeface="Courier"/>
              </a:defRPr>
            </a:pPr>
            <a:r>
              <a:t>A string</a:t>
            </a:r>
          </a:p>
        </p:txBody>
      </p:sp>
      <p:sp>
        <p:nvSpPr>
          <p:cNvPr id="668" name="printf() — more examples"/>
          <p:cNvSpPr txBox="1"/>
          <p:nvPr/>
        </p:nvSpPr>
        <p:spPr>
          <a:xfrm>
            <a:off x="5155796" y="1954047"/>
            <a:ext cx="14072408"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500"/>
            </a:pPr>
            <a:r>
              <a:rPr b="1" sz="5400">
                <a:latin typeface="Courier New"/>
                <a:ea typeface="Courier New"/>
                <a:cs typeface="Courier New"/>
                <a:sym typeface="Courier New"/>
              </a:rPr>
              <a:t>printf()</a:t>
            </a:r>
            <a:r>
              <a:t> — more examples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6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6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6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667">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66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67" grpId="1"/>
    </p:bldLst>
  </p:timing>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72" name="Group"/>
          <p:cNvGrpSpPr/>
          <p:nvPr/>
        </p:nvGrpSpPr>
        <p:grpSpPr>
          <a:xfrm>
            <a:off x="0" y="-31432"/>
            <a:ext cx="24384000" cy="1544192"/>
            <a:chOff x="0" y="0"/>
            <a:chExt cx="24384000" cy="1544191"/>
          </a:xfrm>
        </p:grpSpPr>
        <p:sp>
          <p:nvSpPr>
            <p:cNvPr id="67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7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73" name="Pointer arithmetic is really important in C, and you have to understand it."/>
          <p:cNvSpPr txBox="1"/>
          <p:nvPr>
            <p:ph type="title" idx="4294967295"/>
          </p:nvPr>
        </p:nvSpPr>
        <p:spPr>
          <a:xfrm>
            <a:off x="1587037" y="3345878"/>
            <a:ext cx="20940901" cy="4000751"/>
          </a:xfrm>
          <a:prstGeom prst="rect">
            <a:avLst/>
          </a:prstGeom>
        </p:spPr>
        <p:txBody>
          <a:bodyPr anchor="t">
            <a:noAutofit/>
          </a:bodyPr>
          <a:lstStyle/>
          <a:p>
            <a:pPr marL="827405" indent="-444500" defTabSz="546100">
              <a:lnSpc>
                <a:spcPct val="90000"/>
              </a:lnSpc>
              <a:buClr>
                <a:srgbClr val="777775"/>
              </a:buClr>
              <a:buSzPct val="115000"/>
              <a:buChar char="•"/>
              <a:defRPr sz="4700">
                <a:solidFill>
                  <a:srgbClr val="5C89A5"/>
                </a:solidFill>
              </a:defRPr>
            </a:pPr>
            <a:r>
              <a:rPr>
                <a:latin typeface="Courier"/>
                <a:ea typeface="Courier"/>
                <a:cs typeface="Courier"/>
                <a:sym typeface="Courier"/>
              </a:rPr>
              <a:t>Pointer arithmetic is really important in C, and you have to understand it.</a:t>
            </a:r>
            <a:endParaRPr>
              <a:latin typeface="Courier"/>
              <a:ea typeface="Courier"/>
              <a:cs typeface="Courier"/>
              <a:sym typeface="Courier"/>
            </a:endParaRPr>
          </a:p>
          <a:p>
            <a:pPr defTabSz="457200">
              <a:tabLst>
                <a:tab pos="1092200" algn="l"/>
              </a:tabLst>
              <a:defRPr sz="2900">
                <a:latin typeface="Menlo"/>
                <a:ea typeface="Menlo"/>
                <a:cs typeface="Menlo"/>
                <a:sym typeface="Menlo"/>
              </a:defRPr>
            </a:pPr>
            <a:r>
              <a:rPr>
                <a:latin typeface="Courier"/>
                <a:ea typeface="Courier"/>
                <a:cs typeface="Courier"/>
                <a:sym typeface="Courier"/>
              </a:rPr>
              <a:t>	</a:t>
            </a:r>
          </a:p>
        </p:txBody>
      </p:sp>
      <p:sp>
        <p:nvSpPr>
          <p:cNvPr id="674" name="Going from C++ to C (back to our example)"/>
          <p:cNvSpPr txBox="1"/>
          <p:nvPr/>
        </p:nvSpPr>
        <p:spPr>
          <a:xfrm>
            <a:off x="1633972" y="1832735"/>
            <a:ext cx="1794270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6000">
                <a:solidFill>
                  <a:srgbClr val="5C89A5"/>
                </a:solidFill>
              </a:defRPr>
            </a:lvl1pPr>
          </a:lstStyle>
          <a:p>
            <a:pPr/>
            <a:r>
              <a:t>Going from C++ to C (back to our example)</a:t>
            </a:r>
          </a:p>
        </p:txBody>
      </p:sp>
      <p:sp>
        <p:nvSpPr>
          <p:cNvPr id="675" name="int main() {…"/>
          <p:cNvSpPr txBox="1"/>
          <p:nvPr/>
        </p:nvSpPr>
        <p:spPr>
          <a:xfrm>
            <a:off x="1713796" y="5441404"/>
            <a:ext cx="10720761" cy="634619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2800">
                <a:latin typeface="Menlo"/>
                <a:ea typeface="Menlo"/>
                <a:cs typeface="Menlo"/>
                <a:sym typeface="Menlo"/>
              </a:defRPr>
            </a:pPr>
            <a:r>
              <a:rPr>
                <a:solidFill>
                  <a:srgbClr val="C32275"/>
                </a:solidFill>
              </a:rPr>
              <a:t>int</a:t>
            </a:r>
            <a:r>
              <a:t> main() {</a:t>
            </a:r>
          </a:p>
          <a:p>
            <a:pPr algn="l" defTabSz="457200">
              <a:tabLst>
                <a:tab pos="1092200" algn="l"/>
              </a:tabLst>
              <a:defRPr sz="28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2800">
                <a:latin typeface="Menlo"/>
                <a:ea typeface="Menlo"/>
                <a:cs typeface="Menlo"/>
                <a:sym typeface="Menlo"/>
              </a:defRPr>
            </a:pPr>
            <a:r>
              <a:t>			</a:t>
            </a:r>
            <a:r>
              <a:rPr>
                <a:solidFill>
                  <a:srgbClr val="C32275"/>
                </a:solidFill>
              </a:rPr>
              <a:t>int</a:t>
            </a:r>
            <a:r>
              <a:t> *int_ptr;</a:t>
            </a:r>
          </a:p>
          <a:p>
            <a:pPr algn="l" defTabSz="457200">
              <a:tabLst>
                <a:tab pos="1092200" algn="l"/>
              </a:tabLst>
              <a:defRPr sz="28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int</a:t>
            </a:r>
            <a:r>
              <a:t> i;</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2800">
                <a:latin typeface="Menlo"/>
                <a:ea typeface="Menlo"/>
                <a:cs typeface="Menlo"/>
                <a:sym typeface="Menlo"/>
              </a:defRPr>
            </a:pPr>
            <a:r>
              <a:t>					*(int_ptr+i)=i*</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28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a:t>
            </a:r>
          </a:p>
        </p:txBody>
      </p:sp>
      <p:sp>
        <p:nvSpPr>
          <p:cNvPr id="676" name="What will this print out?"/>
          <p:cNvSpPr txBox="1"/>
          <p:nvPr/>
        </p:nvSpPr>
        <p:spPr>
          <a:xfrm>
            <a:off x="14040420" y="7973733"/>
            <a:ext cx="4951896" cy="12815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46100">
              <a:defRPr sz="3900">
                <a:solidFill>
                  <a:srgbClr val="7F0325"/>
                </a:solidFill>
                <a:latin typeface="Helvetica Neue Bold Condensed"/>
                <a:ea typeface="Helvetica Neue Bold Condensed"/>
                <a:cs typeface="Helvetica Neue Bold Condensed"/>
                <a:sym typeface="Helvetica Neue Bold Condensed"/>
              </a:defRPr>
            </a:lvl1pPr>
          </a:lstStyle>
          <a:p>
            <a:pPr/>
            <a:r>
              <a:t>What will this print out?</a:t>
            </a:r>
          </a:p>
        </p:txBody>
      </p:sp>
      <p:sp>
        <p:nvSpPr>
          <p:cNvPr id="677" name="Line"/>
          <p:cNvSpPr/>
          <p:nvPr/>
        </p:nvSpPr>
        <p:spPr>
          <a:xfrm flipH="1">
            <a:off x="10721156" y="8428028"/>
            <a:ext cx="3180758" cy="1271553"/>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8" name="0…"/>
          <p:cNvSpPr txBox="1"/>
          <p:nvPr/>
        </p:nvSpPr>
        <p:spPr>
          <a:xfrm>
            <a:off x="15795088" y="9179747"/>
            <a:ext cx="708661" cy="30722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3900">
                <a:solidFill>
                  <a:srgbClr val="7F0325"/>
                </a:solidFill>
                <a:latin typeface="Helvetica Neue Bold Condensed"/>
                <a:ea typeface="Helvetica Neue Bold Condensed"/>
                <a:cs typeface="Helvetica Neue Bold Condensed"/>
                <a:sym typeface="Helvetica Neue Bold Condensed"/>
              </a:defRPr>
            </a:pPr>
            <a:r>
              <a:t>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20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40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60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80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8" grpId="1"/>
    </p:bldLst>
  </p:timing>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0" name="image61.png" descr="image61.png"/>
          <p:cNvPicPr>
            <a:picLocks noChangeAspect="1"/>
          </p:cNvPicPr>
          <p:nvPr/>
        </p:nvPicPr>
        <p:blipFill>
          <a:blip r:embed="rId2">
            <a:extLst/>
          </a:blip>
          <a:stretch>
            <a:fillRect/>
          </a:stretch>
        </p:blipFill>
        <p:spPr>
          <a:xfrm>
            <a:off x="5334000" y="0"/>
            <a:ext cx="13716000" cy="13716000"/>
          </a:xfrm>
          <a:prstGeom prst="rect">
            <a:avLst/>
          </a:prstGeom>
          <a:ln w="12700">
            <a:miter lim="400000"/>
          </a:ln>
        </p:spPr>
      </p:pic>
      <p:sp>
        <p:nvSpPr>
          <p:cNvPr id="681" name="CS107E…"/>
          <p:cNvSpPr txBox="1"/>
          <p:nvPr/>
        </p:nvSpPr>
        <p:spPr>
          <a:xfrm>
            <a:off x="5652141" y="3147710"/>
            <a:ext cx="12107698" cy="426254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5400">
                <a:solidFill>
                  <a:srgbClr val="FFFFFF"/>
                </a:solidFill>
              </a:defRPr>
            </a:pPr>
            <a:r>
              <a:t>CS107E</a:t>
            </a:r>
          </a:p>
          <a:p>
            <a:pPr>
              <a:defRPr sz="5400">
                <a:solidFill>
                  <a:srgbClr val="FFFFFF"/>
                </a:solidFill>
              </a:defRPr>
            </a:pPr>
            <a:r>
              <a:t>Computer Systems from the Ground Up</a:t>
            </a:r>
          </a:p>
          <a:p>
            <a:pPr>
              <a:defRPr sz="5400">
                <a:solidFill>
                  <a:srgbClr val="FFFFFF"/>
                </a:solidFill>
              </a:defRPr>
            </a:pPr>
            <a:r>
              <a:t>Pat Hanrahan</a:t>
            </a:r>
          </a:p>
          <a:p>
            <a:pPr>
              <a:defRPr sz="5400">
                <a:solidFill>
                  <a:srgbClr val="FFFFFF"/>
                </a:solidFill>
              </a:defRPr>
            </a:pPr>
            <a:r>
              <a:t>Dawson Engler</a:t>
            </a:r>
          </a:p>
          <a:p>
            <a:pPr>
              <a:defRPr sz="5400">
                <a:solidFill>
                  <a:srgbClr val="FFFFFF"/>
                </a:solidFill>
              </a:defRPr>
            </a:pPr>
            <a:r>
              <a:t>Julie Zelenski</a:t>
            </a:r>
          </a:p>
        </p:txBody>
      </p:sp>
      <p:grpSp>
        <p:nvGrpSpPr>
          <p:cNvPr id="684" name="Group"/>
          <p:cNvGrpSpPr/>
          <p:nvPr/>
        </p:nvGrpSpPr>
        <p:grpSpPr>
          <a:xfrm>
            <a:off x="6351" y="-31432"/>
            <a:ext cx="24384001" cy="1544192"/>
            <a:chOff x="0" y="0"/>
            <a:chExt cx="24384000" cy="1544191"/>
          </a:xfrm>
        </p:grpSpPr>
        <p:sp>
          <p:nvSpPr>
            <p:cNvPr id="68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83" name="CS107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CS107E</a:t>
              </a:r>
            </a:p>
          </p:txBody>
        </p:sp>
      </p:gr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6" name="image62.png" descr="image62.png"/>
          <p:cNvPicPr>
            <a:picLocks noChangeAspect="1"/>
          </p:cNvPicPr>
          <p:nvPr/>
        </p:nvPicPr>
        <p:blipFill>
          <a:blip r:embed="rId2">
            <a:extLst/>
          </a:blip>
          <a:stretch>
            <a:fillRect/>
          </a:stretch>
        </p:blipFill>
        <p:spPr>
          <a:xfrm>
            <a:off x="3574625" y="2423882"/>
            <a:ext cx="13228222" cy="8187197"/>
          </a:xfrm>
          <a:prstGeom prst="rect">
            <a:avLst/>
          </a:prstGeom>
          <a:ln w="12700">
            <a:miter lim="400000"/>
          </a:ln>
        </p:spPr>
      </p:pic>
      <p:pic>
        <p:nvPicPr>
          <p:cNvPr id="687" name="image63.png" descr="image63.png"/>
          <p:cNvPicPr>
            <a:picLocks noChangeAspect="1"/>
          </p:cNvPicPr>
          <p:nvPr/>
        </p:nvPicPr>
        <p:blipFill>
          <a:blip r:embed="rId3">
            <a:extLst/>
          </a:blip>
          <a:stretch>
            <a:fillRect/>
          </a:stretch>
        </p:blipFill>
        <p:spPr>
          <a:xfrm>
            <a:off x="15479334" y="8859849"/>
            <a:ext cx="5289177" cy="4475179"/>
          </a:xfrm>
          <a:prstGeom prst="rect">
            <a:avLst/>
          </a:prstGeom>
          <a:ln w="12700">
            <a:miter lim="400000"/>
          </a:ln>
        </p:spPr>
      </p:pic>
      <p:sp>
        <p:nvSpPr>
          <p:cNvPr id="688" name="Narrative driven"/>
          <p:cNvSpPr txBox="1"/>
          <p:nvPr/>
        </p:nvSpPr>
        <p:spPr>
          <a:xfrm>
            <a:off x="14863682" y="4811874"/>
            <a:ext cx="4192119" cy="7976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800"/>
            </a:lvl1pPr>
          </a:lstStyle>
          <a:p>
            <a:pPr/>
            <a:r>
              <a:t>Narrative driven</a:t>
            </a:r>
          </a:p>
        </p:txBody>
      </p:sp>
      <p:sp>
        <p:nvSpPr>
          <p:cNvPr id="689" name="Foundations of…"/>
          <p:cNvSpPr txBox="1"/>
          <p:nvPr/>
        </p:nvSpPr>
        <p:spPr>
          <a:xfrm>
            <a:off x="14628149" y="2560297"/>
            <a:ext cx="4349396" cy="15215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Foundations of </a:t>
            </a:r>
          </a:p>
          <a:p>
            <a:pPr>
              <a:defRPr sz="4800"/>
            </a:pPr>
            <a:r>
              <a:t>probability</a:t>
            </a:r>
          </a:p>
        </p:txBody>
      </p:sp>
      <p:sp>
        <p:nvSpPr>
          <p:cNvPr id="690" name="Intro to…"/>
          <p:cNvSpPr txBox="1"/>
          <p:nvPr/>
        </p:nvSpPr>
        <p:spPr>
          <a:xfrm>
            <a:off x="14778431" y="6189660"/>
            <a:ext cx="4760265" cy="152155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Intro to </a:t>
            </a:r>
          </a:p>
          <a:p>
            <a:pPr>
              <a:defRPr sz="4800"/>
            </a:pPr>
            <a:r>
              <a:t>Machine Learning</a:t>
            </a:r>
          </a:p>
        </p:txBody>
      </p:sp>
      <p:grpSp>
        <p:nvGrpSpPr>
          <p:cNvPr id="693" name="Group"/>
          <p:cNvGrpSpPr/>
          <p:nvPr/>
        </p:nvGrpSpPr>
        <p:grpSpPr>
          <a:xfrm>
            <a:off x="6351" y="-31432"/>
            <a:ext cx="24384001" cy="1544192"/>
            <a:chOff x="0" y="0"/>
            <a:chExt cx="24384000" cy="1544191"/>
          </a:xfrm>
        </p:grpSpPr>
        <p:sp>
          <p:nvSpPr>
            <p:cNvPr id="69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2" name="CS109"/>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CS109</a:t>
              </a:r>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97" name="Group"/>
          <p:cNvGrpSpPr/>
          <p:nvPr/>
        </p:nvGrpSpPr>
        <p:grpSpPr>
          <a:xfrm>
            <a:off x="6351" y="-31432"/>
            <a:ext cx="24384001" cy="1544192"/>
            <a:chOff x="0" y="0"/>
            <a:chExt cx="24384000" cy="1544191"/>
          </a:xfrm>
        </p:grpSpPr>
        <p:sp>
          <p:nvSpPr>
            <p:cNvPr id="69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6" name="Computer Science Affects Every Field"/>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Computer Science Affects Every Field</a:t>
              </a:r>
            </a:p>
          </p:txBody>
        </p:sp>
      </p:grpSp>
      <p:pic>
        <p:nvPicPr>
          <p:cNvPr id="698" name="image67.jpeg" descr="image67.jpeg"/>
          <p:cNvPicPr>
            <a:picLocks noChangeAspect="1"/>
          </p:cNvPicPr>
          <p:nvPr/>
        </p:nvPicPr>
        <p:blipFill>
          <a:blip r:embed="rId2">
            <a:extLst/>
          </a:blip>
          <a:stretch>
            <a:fillRect/>
          </a:stretch>
        </p:blipFill>
        <p:spPr>
          <a:xfrm>
            <a:off x="19313287" y="4488474"/>
            <a:ext cx="4550860" cy="4742140"/>
          </a:xfrm>
          <a:prstGeom prst="rect">
            <a:avLst/>
          </a:prstGeom>
          <a:ln w="12700">
            <a:miter lim="400000"/>
          </a:ln>
        </p:spPr>
      </p:pic>
      <p:pic>
        <p:nvPicPr>
          <p:cNvPr id="699" name="image68.png" descr="image68.png"/>
          <p:cNvPicPr>
            <a:picLocks noChangeAspect="1"/>
          </p:cNvPicPr>
          <p:nvPr/>
        </p:nvPicPr>
        <p:blipFill>
          <a:blip r:embed="rId3">
            <a:extLst/>
          </a:blip>
          <a:stretch>
            <a:fillRect/>
          </a:stretch>
        </p:blipFill>
        <p:spPr>
          <a:xfrm>
            <a:off x="532557" y="4505209"/>
            <a:ext cx="4555225" cy="4713013"/>
          </a:xfrm>
          <a:prstGeom prst="rect">
            <a:avLst/>
          </a:prstGeom>
          <a:ln w="12700">
            <a:miter lim="400000"/>
          </a:ln>
        </p:spPr>
      </p:pic>
      <p:pic>
        <p:nvPicPr>
          <p:cNvPr id="700" name="image69.png" descr="image69.png"/>
          <p:cNvPicPr>
            <a:picLocks noChangeAspect="1"/>
          </p:cNvPicPr>
          <p:nvPr/>
        </p:nvPicPr>
        <p:blipFill>
          <a:blip r:embed="rId4">
            <a:extLst/>
          </a:blip>
          <a:stretch>
            <a:fillRect/>
          </a:stretch>
        </p:blipFill>
        <p:spPr>
          <a:xfrm>
            <a:off x="5229027" y="4475738"/>
            <a:ext cx="4555444" cy="4742498"/>
          </a:xfrm>
          <a:prstGeom prst="rect">
            <a:avLst/>
          </a:prstGeom>
          <a:ln w="12700">
            <a:miter lim="400000"/>
          </a:ln>
        </p:spPr>
      </p:pic>
      <p:pic>
        <p:nvPicPr>
          <p:cNvPr id="701" name="image70.png" descr="image70.png"/>
          <p:cNvPicPr>
            <a:picLocks noChangeAspect="1"/>
          </p:cNvPicPr>
          <p:nvPr/>
        </p:nvPicPr>
        <p:blipFill>
          <a:blip r:embed="rId5">
            <a:extLst/>
          </a:blip>
          <a:stretch>
            <a:fillRect/>
          </a:stretch>
        </p:blipFill>
        <p:spPr>
          <a:xfrm>
            <a:off x="9925715" y="4488477"/>
            <a:ext cx="4554221" cy="4742140"/>
          </a:xfrm>
          <a:prstGeom prst="rect">
            <a:avLst/>
          </a:prstGeom>
          <a:ln w="12700">
            <a:miter lim="400000"/>
          </a:ln>
        </p:spPr>
      </p:pic>
      <p:pic>
        <p:nvPicPr>
          <p:cNvPr id="702" name="image71.png" descr="image71.png"/>
          <p:cNvPicPr>
            <a:picLocks noChangeAspect="1"/>
          </p:cNvPicPr>
          <p:nvPr/>
        </p:nvPicPr>
        <p:blipFill>
          <a:blip r:embed="rId6">
            <a:extLst/>
          </a:blip>
          <a:stretch>
            <a:fillRect/>
          </a:stretch>
        </p:blipFill>
        <p:spPr>
          <a:xfrm>
            <a:off x="14621181" y="4509480"/>
            <a:ext cx="4553839" cy="473072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699"/>
                                        </p:tgtEl>
                                        <p:attrNameLst>
                                          <p:attrName>style.visibility</p:attrName>
                                        </p:attrNameLst>
                                      </p:cBhvr>
                                      <p:to>
                                        <p:strVal val="visible"/>
                                      </p:to>
                                    </p:set>
                                    <p:animEffect filter="dissolve" transition="in">
                                      <p:cBhvr>
                                        <p:cTn id="7" dur="600"/>
                                        <p:tgtEl>
                                          <p:spTgt spid="699"/>
                                        </p:tgtEl>
                                      </p:cBhvr>
                                    </p:animEffect>
                                  </p:childTnLst>
                                </p:cTn>
                              </p:par>
                            </p:childTnLst>
                          </p:cTn>
                        </p:par>
                        <p:par>
                          <p:cTn id="8" fill="hold">
                            <p:stCondLst>
                              <p:cond delay="0"/>
                            </p:stCondLst>
                            <p:childTnLst>
                              <p:par>
                                <p:cTn id="9" presetClass="path" nodeType="afterEffect" presetSubtype="0" presetID="-1" grpId="2" decel="50000" fill="hold">
                                  <p:stCondLst>
                                    <p:cond delay="0"/>
                                  </p:stCondLst>
                                  <p:childTnLst>
                                    <p:animMotion path="M 0.000000 0.000000 L 0.055543 0.000000" origin="layout" pathEditMode="relative">
                                      <p:cBhvr>
                                        <p:cTn id="10" dur="800" fill="hold"/>
                                        <p:tgtEl>
                                          <p:spTgt spid="699"/>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3" fill="hold">
                                  <p:stCondLst>
                                    <p:cond delay="0"/>
                                  </p:stCondLst>
                                  <p:iterate type="el" backwards="0">
                                    <p:tmAbs val="0"/>
                                  </p:iterate>
                                  <p:childTnLst>
                                    <p:set>
                                      <p:cBhvr>
                                        <p:cTn id="14" fill="hold"/>
                                        <p:tgtEl>
                                          <p:spTgt spid="700"/>
                                        </p:tgtEl>
                                        <p:attrNameLst>
                                          <p:attrName>style.visibility</p:attrName>
                                        </p:attrNameLst>
                                      </p:cBhvr>
                                      <p:to>
                                        <p:strVal val="visible"/>
                                      </p:to>
                                    </p:set>
                                    <p:animEffect filter="dissolve" transition="in">
                                      <p:cBhvr>
                                        <p:cTn id="15" dur="600"/>
                                        <p:tgtEl>
                                          <p:spTgt spid="700"/>
                                        </p:tgtEl>
                                      </p:cBhvr>
                                    </p:animEffect>
                                  </p:childTnLst>
                                </p:cTn>
                              </p:par>
                            </p:childTnLst>
                          </p:cTn>
                        </p:par>
                        <p:par>
                          <p:cTn id="16" fill="hold">
                            <p:stCondLst>
                              <p:cond delay="0"/>
                            </p:stCondLst>
                            <p:childTnLst>
                              <p:par>
                                <p:cTn id="17" presetClass="path" nodeType="afterEffect" presetSubtype="0" presetID="-1" grpId="4" decel="50000" fill="hold">
                                  <p:stCondLst>
                                    <p:cond delay="0"/>
                                  </p:stCondLst>
                                  <p:childTnLst>
                                    <p:animMotion path="M 0.000000 0.000000 L 0.055544 0.000000" origin="layout" pathEditMode="relative">
                                      <p:cBhvr>
                                        <p:cTn id="18" dur="800" fill="hold"/>
                                        <p:tgtEl>
                                          <p:spTgt spid="700"/>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entr" nodeType="clickEffect" presetID="9" grpId="5" fill="hold">
                                  <p:stCondLst>
                                    <p:cond delay="0"/>
                                  </p:stCondLst>
                                  <p:iterate type="el" backwards="0">
                                    <p:tmAbs val="0"/>
                                  </p:iterate>
                                  <p:childTnLst>
                                    <p:set>
                                      <p:cBhvr>
                                        <p:cTn id="22" fill="hold"/>
                                        <p:tgtEl>
                                          <p:spTgt spid="701"/>
                                        </p:tgtEl>
                                        <p:attrNameLst>
                                          <p:attrName>style.visibility</p:attrName>
                                        </p:attrNameLst>
                                      </p:cBhvr>
                                      <p:to>
                                        <p:strVal val="visible"/>
                                      </p:to>
                                    </p:set>
                                    <p:animEffect filter="dissolve" transition="in">
                                      <p:cBhvr>
                                        <p:cTn id="23" dur="600"/>
                                        <p:tgtEl>
                                          <p:spTgt spid="701"/>
                                        </p:tgtEl>
                                      </p:cBhvr>
                                    </p:animEffect>
                                  </p:childTnLst>
                                </p:cTn>
                              </p:par>
                            </p:childTnLst>
                          </p:cTn>
                        </p:par>
                        <p:par>
                          <p:cTn id="24" fill="hold">
                            <p:stCondLst>
                              <p:cond delay="0"/>
                            </p:stCondLst>
                            <p:childTnLst>
                              <p:par>
                                <p:cTn id="25" presetClass="path" nodeType="afterEffect" presetSubtype="0" presetID="-1" grpId="6" decel="50000" fill="hold">
                                  <p:stCondLst>
                                    <p:cond delay="0"/>
                                  </p:stCondLst>
                                  <p:childTnLst>
                                    <p:animMotion path="M 0.000000 0.000000 L 0.055526 0.000000" origin="layout" pathEditMode="relative">
                                      <p:cBhvr>
                                        <p:cTn id="26" dur="800" fill="hold"/>
                                        <p:tgtEl>
                                          <p:spTgt spid="701"/>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Class="entr" nodeType="clickEffect" presetID="9" grpId="7" fill="hold">
                                  <p:stCondLst>
                                    <p:cond delay="0"/>
                                  </p:stCondLst>
                                  <p:iterate type="el" backwards="0">
                                    <p:tmAbs val="0"/>
                                  </p:iterate>
                                  <p:childTnLst>
                                    <p:set>
                                      <p:cBhvr>
                                        <p:cTn id="30" fill="hold"/>
                                        <p:tgtEl>
                                          <p:spTgt spid="702"/>
                                        </p:tgtEl>
                                        <p:attrNameLst>
                                          <p:attrName>style.visibility</p:attrName>
                                        </p:attrNameLst>
                                      </p:cBhvr>
                                      <p:to>
                                        <p:strVal val="visible"/>
                                      </p:to>
                                    </p:set>
                                    <p:animEffect filter="dissolve" transition="in">
                                      <p:cBhvr>
                                        <p:cTn id="31" dur="600"/>
                                        <p:tgtEl>
                                          <p:spTgt spid="702"/>
                                        </p:tgtEl>
                                      </p:cBhvr>
                                    </p:animEffect>
                                  </p:childTnLst>
                                </p:cTn>
                              </p:par>
                            </p:childTnLst>
                          </p:cTn>
                        </p:par>
                        <p:par>
                          <p:cTn id="32" fill="hold">
                            <p:stCondLst>
                              <p:cond delay="0"/>
                            </p:stCondLst>
                            <p:childTnLst>
                              <p:par>
                                <p:cTn id="33" presetClass="path" nodeType="afterEffect" presetSubtype="0" presetID="-1" grpId="8" decel="50000" fill="hold">
                                  <p:stCondLst>
                                    <p:cond delay="0"/>
                                  </p:stCondLst>
                                  <p:childTnLst>
                                    <p:animMotion path="M 0.000000 0.000000 L 0.055528 0.000000" origin="layout" pathEditMode="relative">
                                      <p:cBhvr>
                                        <p:cTn id="34" dur="800" fill="hold"/>
                                        <p:tgtEl>
                                          <p:spTgt spid="702"/>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Class="entr" nodeType="clickEffect" presetID="9" grpId="9" fill="hold">
                                  <p:stCondLst>
                                    <p:cond delay="0"/>
                                  </p:stCondLst>
                                  <p:iterate type="el" backwards="0">
                                    <p:tmAbs val="0"/>
                                  </p:iterate>
                                  <p:childTnLst>
                                    <p:set>
                                      <p:cBhvr>
                                        <p:cTn id="38" fill="hold"/>
                                        <p:tgtEl>
                                          <p:spTgt spid="698"/>
                                        </p:tgtEl>
                                        <p:attrNameLst>
                                          <p:attrName>style.visibility</p:attrName>
                                        </p:attrNameLst>
                                      </p:cBhvr>
                                      <p:to>
                                        <p:strVal val="visible"/>
                                      </p:to>
                                    </p:set>
                                    <p:animEffect filter="dissolve" transition="in">
                                      <p:cBhvr>
                                        <p:cTn id="39" dur="600"/>
                                        <p:tgtEl>
                                          <p:spTgt spid="698"/>
                                        </p:tgtEl>
                                      </p:cBhvr>
                                    </p:animEffect>
                                  </p:childTnLst>
                                </p:cTn>
                              </p:par>
                            </p:childTnLst>
                          </p:cTn>
                        </p:par>
                        <p:par>
                          <p:cTn id="40" fill="hold">
                            <p:stCondLst>
                              <p:cond delay="0"/>
                            </p:stCondLst>
                            <p:childTnLst>
                              <p:par>
                                <p:cTn id="41" presetClass="path" nodeType="afterEffect" presetSubtype="0" presetID="-1" grpId="10" decel="50000" fill="hold">
                                  <p:stCondLst>
                                    <p:cond delay="0"/>
                                  </p:stCondLst>
                                  <p:childTnLst>
                                    <p:animMotion path="M 0.000000 0.000000 L 0.055525 0.000000" origin="layout" pathEditMode="relative">
                                      <p:cBhvr>
                                        <p:cTn id="42" dur="800" fill="hold"/>
                                        <p:tgtEl>
                                          <p:spTgt spid="698"/>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9" grpId="1"/>
      <p:bldP build="whole" bldLvl="1" animBg="1" rev="0" advAuto="0" spid="702" grpId="7"/>
      <p:bldP build="whole" bldLvl="1" animBg="1" rev="0" advAuto="0" spid="698" grpId="9"/>
      <p:bldP build="whole" bldLvl="1" animBg="1" rev="0" advAuto="0" spid="700" grpId="3"/>
      <p:bldP build="whole" bldLvl="1" animBg="1" rev="0" advAuto="0" spid="701" grpId="5"/>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06" name="Group"/>
          <p:cNvGrpSpPr/>
          <p:nvPr/>
        </p:nvGrpSpPr>
        <p:grpSpPr>
          <a:xfrm>
            <a:off x="6351" y="-31432"/>
            <a:ext cx="24384001" cy="1544192"/>
            <a:chOff x="0" y="0"/>
            <a:chExt cx="24384000" cy="1544191"/>
          </a:xfrm>
        </p:grpSpPr>
        <p:sp>
          <p:nvSpPr>
            <p:cNvPr id="70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05" name="Courses Aren't Necessary!"/>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Courses Aren't Necessary!</a:t>
              </a:r>
            </a:p>
          </p:txBody>
        </p:sp>
      </p:grpSp>
      <p:sp>
        <p:nvSpPr>
          <p:cNvPr id="707" name="Things to learn on your own:…"/>
          <p:cNvSpPr txBox="1"/>
          <p:nvPr/>
        </p:nvSpPr>
        <p:spPr>
          <a:xfrm>
            <a:off x="495717" y="1868807"/>
            <a:ext cx="23405270" cy="115803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a:pPr>
            <a:r>
              <a:t>Things to learn on your own:</a:t>
            </a:r>
          </a:p>
          <a:p>
            <a:pPr marL="889000" indent="-889000" algn="l">
              <a:buSzPct val="75000"/>
              <a:buFont typeface="Helvetica Neue"/>
              <a:buChar char="•"/>
              <a:defRPr b="1" sz="4000">
                <a:latin typeface="Helvetica Neue"/>
                <a:ea typeface="Helvetica Neue"/>
                <a:cs typeface="Helvetica Neue"/>
                <a:sym typeface="Helvetica Neue"/>
              </a:defRPr>
            </a:pPr>
            <a:r>
              <a:t>A new language. Good candidates?</a:t>
            </a:r>
          </a:p>
          <a:p>
            <a:pPr lvl="1" marL="1524000" indent="-889000" algn="l">
              <a:buSzPct val="75000"/>
              <a:buFont typeface="Helvetica Neue"/>
              <a:buChar char="•"/>
              <a:defRPr sz="4000"/>
            </a:pPr>
            <a:r>
              <a:t>Python: used </a:t>
            </a:r>
            <a:r>
              <a:rPr i="1">
                <a:latin typeface="Helvetica Neue"/>
                <a:ea typeface="Helvetica Neue"/>
                <a:cs typeface="Helvetica Neue"/>
                <a:sym typeface="Helvetica Neue"/>
              </a:rPr>
              <a:t>everywhere</a:t>
            </a:r>
            <a:r>
              <a:t>, easy to learn, easy to write quick programs. Best online resource: </a:t>
            </a:r>
            <a:r>
              <a:rPr u="sng">
                <a:hlinkClick r:id="rId2" invalidUrl="" action="" tgtFrame="" tooltip="" history="1" highlightClick="0" endSnd="0"/>
              </a:rPr>
              <a:t>https://www.reddit.com/r/Python/</a:t>
            </a:r>
            <a:r>
              <a:t> (see right side-bar)</a:t>
            </a:r>
          </a:p>
          <a:p>
            <a:pPr lvl="1" marL="1524000" indent="-889000" algn="l">
              <a:buSzPct val="75000"/>
              <a:buFont typeface="Helvetica Neue"/>
              <a:buChar char="•"/>
              <a:defRPr sz="4000"/>
            </a:pPr>
            <a:r>
              <a:t>Haskell: a "functional" programming language. Best online resource: </a:t>
            </a:r>
            <a:r>
              <a:rPr i="1" u="sng">
                <a:solidFill>
                  <a:srgbClr val="0433FF"/>
                </a:solidFill>
                <a:latin typeface="Helvetica Neue"/>
                <a:ea typeface="Helvetica Neue"/>
                <a:cs typeface="Helvetica Neue"/>
                <a:sym typeface="Helvetica Neue"/>
                <a:hlinkClick r:id="rId3" invalidUrl="" action="" tgtFrame="" tooltip="" history="1" highlightClick="0" endSnd="0"/>
              </a:rPr>
              <a:t>Learn You a Haskell for Great Good</a:t>
            </a:r>
          </a:p>
          <a:p>
            <a:pPr marL="889000" indent="-889000" algn="l">
              <a:buSzPct val="75000"/>
              <a:buFont typeface="Helvetica Neue"/>
              <a:buChar char="•"/>
              <a:defRPr b="1" sz="4000">
                <a:latin typeface="Helvetica Neue"/>
                <a:ea typeface="Helvetica Neue"/>
                <a:cs typeface="Helvetica Neue"/>
                <a:sym typeface="Helvetica Neue"/>
              </a:defRPr>
            </a:pPr>
            <a:r>
              <a:t>iOS / Android Programming: Why not learn how to program your phone?</a:t>
            </a:r>
          </a:p>
          <a:p>
            <a:pPr lvl="1" marL="1524000" indent="-889000" algn="l">
              <a:buSzPct val="75000"/>
              <a:buFont typeface="Helvetica Neue"/>
              <a:buChar char="•"/>
              <a:defRPr sz="4000"/>
            </a:pPr>
            <a:r>
              <a:t>Best iOS resource: </a:t>
            </a:r>
            <a:r>
              <a:rPr u="sng">
                <a:hlinkClick r:id="rId4" invalidUrl="" action="" tgtFrame="" tooltip="" history="1" highlightClick="0" endSnd="0"/>
              </a:rPr>
              <a:t>https://www.raywenderlich.com</a:t>
            </a:r>
          </a:p>
          <a:p>
            <a:pPr lvl="1" marL="1524000" indent="-889000" algn="l">
              <a:buSzPct val="75000"/>
              <a:buFont typeface="Helvetica Neue"/>
              <a:buChar char="•"/>
              <a:defRPr sz="4000"/>
            </a:pPr>
            <a:r>
              <a:t>Good tutorials link: </a:t>
            </a:r>
            <a:r>
              <a:rPr u="sng">
                <a:hlinkClick r:id="rId5" invalidUrl="" action="" tgtFrame="" tooltip="" history="1" highlightClick="0" endSnd="0"/>
              </a:rPr>
              <a:t>http://equallysimple.com/best-android-development-video-tutorials/</a:t>
            </a:r>
            <a:r>
              <a:t> </a:t>
            </a:r>
          </a:p>
          <a:p>
            <a:pPr lvl="1" marL="1524000" indent="-889000" algn="l">
              <a:buSzPct val="75000"/>
              <a:buFont typeface="Helvetica Neue"/>
              <a:buChar char="•"/>
              <a:defRPr sz="4000"/>
            </a:pPr>
            <a:r>
              <a:t>Want to code for all phones (and the web, and the desktop?) Check out React Native: </a:t>
            </a:r>
            <a:r>
              <a:rPr u="sng">
                <a:hlinkClick r:id="rId6" invalidUrl="" action="" tgtFrame="" tooltip="" history="1" highlightClick="0" endSnd="0"/>
              </a:rPr>
              <a:t>https://facebook.github.io/react-native/</a:t>
            </a:r>
          </a:p>
          <a:p>
            <a:pPr marL="889000" indent="-889000" algn="l">
              <a:buSzPct val="75000"/>
              <a:buFont typeface="Helvetica Neue"/>
              <a:buChar char="•"/>
              <a:defRPr b="1" sz="4000">
                <a:latin typeface="Helvetica Neue"/>
                <a:ea typeface="Helvetica Neue"/>
                <a:cs typeface="Helvetica Neue"/>
                <a:sym typeface="Helvetica Neue"/>
              </a:defRPr>
            </a:pPr>
            <a:r>
              <a:t>Hardware: Raspberry Pi, Arduino, FPGA: Hardware is awesome!</a:t>
            </a:r>
          </a:p>
          <a:p>
            <a:pPr lvl="1" marL="1524000" indent="-889000" algn="l">
              <a:buSzPct val="75000"/>
              <a:buFont typeface="Helvetica Neue"/>
              <a:buChar char="•"/>
              <a:defRPr sz="4000"/>
            </a:pPr>
            <a:r>
              <a:t>Raspberry Pi resources: </a:t>
            </a:r>
            <a:r>
              <a:rPr u="sng">
                <a:hlinkClick r:id="rId7" invalidUrl="" action="" tgtFrame="" tooltip="" history="1" highlightClick="0" endSnd="0"/>
              </a:rPr>
              <a:t>https://www.reddit.com/r/raspberry_pi/</a:t>
            </a:r>
          </a:p>
          <a:p>
            <a:pPr lvl="1" marL="1524000" indent="-889000" algn="l">
              <a:buSzPct val="75000"/>
              <a:buFont typeface="Helvetica Neue"/>
              <a:buChar char="•"/>
              <a:defRPr sz="4000"/>
            </a:pPr>
            <a:r>
              <a:t>Arduino Resources: </a:t>
            </a:r>
            <a:r>
              <a:rPr u="sng">
                <a:hlinkClick r:id="rId8" invalidUrl="" action="" tgtFrame="" tooltip="" history="1" highlightClick="0" endSnd="0"/>
              </a:rPr>
              <a:t>https://www.reddit.com/r/arduino/</a:t>
            </a:r>
            <a:r>
              <a:t> </a:t>
            </a:r>
          </a:p>
          <a:p>
            <a:pPr lvl="1" marL="1524000" indent="-889000" algn="l">
              <a:buSzPct val="75000"/>
              <a:buFont typeface="Helvetica Neue"/>
              <a:buChar char="•"/>
              <a:defRPr sz="4000"/>
            </a:pPr>
            <a:r>
              <a:t>FPGA resources: </a:t>
            </a:r>
            <a:r>
              <a:rPr u="sng">
                <a:hlinkClick r:id="rId9" invalidUrl="" action="" tgtFrame="" tooltip="" history="1" highlightClick="0" endSnd="0"/>
              </a:rPr>
              <a:t>http://www.embedded.com/design/prototyping-and-development/4006429/FPGA-programming-step-by-step</a:t>
            </a:r>
            <a:r>
              <a:t> </a:t>
            </a:r>
          </a:p>
          <a:p>
            <a:pPr marL="889000" indent="-889000" algn="l">
              <a:buSzPct val="75000"/>
              <a:buFont typeface="Helvetica Neue"/>
              <a:buChar char="•"/>
              <a:defRPr b="1" sz="4000">
                <a:latin typeface="Helvetica Neue"/>
                <a:ea typeface="Helvetica Neue"/>
                <a:cs typeface="Helvetica Neue"/>
                <a:sym typeface="Helvetica Neue"/>
              </a:defRPr>
            </a:pPr>
            <a:r>
              <a:t>GPU and Multicore Programming: hard, but your code can </a:t>
            </a:r>
            <a:r>
              <a:rPr i="1"/>
              <a:t>fly</a:t>
            </a:r>
            <a:endParaRPr i="1"/>
          </a:p>
          <a:p>
            <a:pPr lvl="1" marL="1524000" indent="-889000" algn="l">
              <a:buSzPct val="75000"/>
              <a:buFont typeface="Helvetica Neue"/>
              <a:buChar char="•"/>
              <a:defRPr sz="4000"/>
            </a:pPr>
            <a:r>
              <a:t>Your GPU might have hundreds of individual processors. Resources: </a:t>
            </a:r>
            <a:r>
              <a:rPr u="sng">
                <a:hlinkClick r:id="rId10" invalidUrl="" action="" tgtFrame="" tooltip="" history="1" highlightClick="0" endSnd="0"/>
              </a:rPr>
              <a:t>http://gpgpu.org</a:t>
            </a:r>
            <a:r>
              <a:t>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11" name="Group"/>
          <p:cNvGrpSpPr/>
          <p:nvPr/>
        </p:nvGrpSpPr>
        <p:grpSpPr>
          <a:xfrm>
            <a:off x="6351" y="-31432"/>
            <a:ext cx="24384001" cy="1544192"/>
            <a:chOff x="0" y="0"/>
            <a:chExt cx="24384000" cy="1544191"/>
          </a:xfrm>
        </p:grpSpPr>
        <p:sp>
          <p:nvSpPr>
            <p:cNvPr id="70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0" name="Python"/>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Python</a:t>
              </a:r>
            </a:p>
          </p:txBody>
        </p:sp>
      </p:grpSp>
      <p:pic>
        <p:nvPicPr>
          <p:cNvPr id="712" name="pasted-image.tiff" descr="pasted-image.tiff"/>
          <p:cNvPicPr>
            <a:picLocks noChangeAspect="1"/>
          </p:cNvPicPr>
          <p:nvPr/>
        </p:nvPicPr>
        <p:blipFill>
          <a:blip r:embed="rId2">
            <a:extLst/>
          </a:blip>
          <a:stretch>
            <a:fillRect/>
          </a:stretch>
        </p:blipFill>
        <p:spPr>
          <a:xfrm>
            <a:off x="6425374" y="1712051"/>
            <a:ext cx="11533252" cy="11533251"/>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14" name="http://www.liangfok.com/blog/wp-content/uploads/2010/10/Stanley_Image13.jpg" descr="http://www.liangfok.com/blog/wp-content/uploads/2010/10/Stanley_Image13.jpg"/>
          <p:cNvPicPr>
            <a:picLocks noChangeAspect="1"/>
          </p:cNvPicPr>
          <p:nvPr/>
        </p:nvPicPr>
        <p:blipFill>
          <a:blip r:embed="rId2">
            <a:extLst/>
          </a:blip>
          <a:stretch>
            <a:fillRect/>
          </a:stretch>
        </p:blipFill>
        <p:spPr>
          <a:xfrm>
            <a:off x="1" y="0"/>
            <a:ext cx="24384001" cy="14020800"/>
          </a:xfrm>
          <a:prstGeom prst="rect">
            <a:avLst/>
          </a:prstGeom>
          <a:ln w="12700">
            <a:miter lim="400000"/>
          </a:ln>
        </p:spPr>
      </p:pic>
      <p:grpSp>
        <p:nvGrpSpPr>
          <p:cNvPr id="717" name="Group"/>
          <p:cNvGrpSpPr/>
          <p:nvPr/>
        </p:nvGrpSpPr>
        <p:grpSpPr>
          <a:xfrm>
            <a:off x="6351" y="-31432"/>
            <a:ext cx="24384001" cy="1544192"/>
            <a:chOff x="0" y="0"/>
            <a:chExt cx="24384000" cy="1544191"/>
          </a:xfrm>
        </p:grpSpPr>
        <p:sp>
          <p:nvSpPr>
            <p:cNvPr id="71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6"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1" name="Group"/>
          <p:cNvGrpSpPr/>
          <p:nvPr/>
        </p:nvGrpSpPr>
        <p:grpSpPr>
          <a:xfrm>
            <a:off x="6351" y="-31432"/>
            <a:ext cx="24384001" cy="1544192"/>
            <a:chOff x="0" y="0"/>
            <a:chExt cx="24384000" cy="1544191"/>
          </a:xfrm>
        </p:grpSpPr>
        <p:sp>
          <p:nvSpPr>
            <p:cNvPr id="71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20"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24" name="Group"/>
          <p:cNvGrpSpPr/>
          <p:nvPr/>
        </p:nvGrpSpPr>
        <p:grpSpPr>
          <a:xfrm>
            <a:off x="0" y="0"/>
            <a:ext cx="24384000" cy="13716000"/>
            <a:chOff x="0" y="0"/>
            <a:chExt cx="24384000" cy="13716000"/>
          </a:xfrm>
        </p:grpSpPr>
        <p:sp>
          <p:nvSpPr>
            <p:cNvPr id="722"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23" name="Thank You"/>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Thank You</a:t>
              </a:r>
            </a:p>
          </p:txBody>
        </p:sp>
      </p:gr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8" name="Group"/>
          <p:cNvGrpSpPr/>
          <p:nvPr/>
        </p:nvGrpSpPr>
        <p:grpSpPr>
          <a:xfrm>
            <a:off x="6351" y="-31432"/>
            <a:ext cx="24384001" cy="1544192"/>
            <a:chOff x="0" y="0"/>
            <a:chExt cx="24384000" cy="1544191"/>
          </a:xfrm>
        </p:grpSpPr>
        <p:sp>
          <p:nvSpPr>
            <p:cNvPr id="72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27"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31" name="Group"/>
          <p:cNvGrpSpPr/>
          <p:nvPr/>
        </p:nvGrpSpPr>
        <p:grpSpPr>
          <a:xfrm>
            <a:off x="0" y="0"/>
            <a:ext cx="24384000" cy="13716000"/>
            <a:chOff x="0" y="0"/>
            <a:chExt cx="24384000" cy="13716000"/>
          </a:xfrm>
        </p:grpSpPr>
        <p:sp>
          <p:nvSpPr>
            <p:cNvPr id="729"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30" name="Congrats (in advance)"/>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Congrats (in advance)</a:t>
              </a:r>
            </a:p>
          </p:txBody>
        </p:sp>
      </p:gr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3"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734" name="References:…"/>
          <p:cNvSpPr txBox="1"/>
          <p:nvPr/>
        </p:nvSpPr>
        <p:spPr>
          <a:xfrm>
            <a:off x="640426" y="5264983"/>
            <a:ext cx="21424603" cy="48624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rPr u="sng">
                <a:hlinkClick r:id="rId2" invalidUrl="" action="" tgtFrame="" tooltip="" history="1" highlightClick="0" endSnd="0"/>
              </a:rPr>
              <a:t>https://en.wikipedia.org/wiki/Theory_of_computation</a:t>
            </a:r>
            <a:r>
              <a:t> </a:t>
            </a:r>
          </a:p>
          <a:p>
            <a:pPr lvl="1" marL="457200" indent="-228600" algn="l">
              <a:buSzPct val="100000"/>
              <a:buChar char="•"/>
              <a:defRPr sz="3900"/>
            </a:pPr>
            <a:r>
              <a:rPr u="sng">
                <a:hlinkClick r:id="rId3" invalidUrl="" action="" tgtFrame="" tooltip="" history="1" highlightClick="0" endSnd="0"/>
              </a:rPr>
              <a:t>https://explorecourses.stanford.edu/search;jsessionid=1xnekjf0f94bc1gql4to9qrgzp?view=catalog&amp;academicYear=&amp;page=0&amp;q=CS&amp;filter-departmentcode-CS=on&amp;filter-coursestatus-Active=on&amp;filter-term-Autumn=on</a:t>
            </a:r>
            <a:r>
              <a:t> </a:t>
            </a:r>
          </a:p>
          <a:p>
            <a:pPr lvl="1" marL="457200" indent="-228600" algn="l">
              <a:buSzPct val="100000"/>
              <a:buChar char="•"/>
              <a:defRPr sz="3900"/>
            </a:pPr>
            <a:r>
              <a:rPr u="sng">
                <a:hlinkClick r:id="rId4" invalidUrl="" action="" tgtFrame="" tooltip="" history="1" highlightClick="0" endSnd="0"/>
              </a:rPr>
              <a:t>https://www.theguardian.com/technology/self-driving-cars</a:t>
            </a:r>
            <a:r>
              <a:t> </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