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p:nvPr>
            <p:ph type="sldImg"/>
          </p:nvPr>
        </p:nvSpPr>
        <p:spPr>
          <a:xfrm>
            <a:off x="1143000" y="685800"/>
            <a:ext cx="4572000" cy="3429000"/>
          </a:xfrm>
          <a:prstGeom prst="rect">
            <a:avLst/>
          </a:prstGeom>
        </p:spPr>
        <p:txBody>
          <a:bodyPr/>
          <a:lstStyle/>
          <a:p>
            <a:pPr/>
          </a:p>
        </p:txBody>
      </p:sp>
      <p:sp>
        <p:nvSpPr>
          <p:cNvPr id="144" name="Shape 1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36" name="pasted-image.tiff" descr="pasted-image.tif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137"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5.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tif"/></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 Id="rId3" Type="http://schemas.openxmlformats.org/officeDocument/2006/relationships/image" Target="../media/image7.tif"/></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tackoverflow.com/questions/7537791/understanding-recursion-to-generate-permutations" TargetMode="External"/><Relationship Id="rId3" Type="http://schemas.openxmlformats.org/officeDocument/2006/relationships/hyperlink" Target="https://en.wikipedia.org/wiki/Maze_solving_algorithm" TargetMode="External"/><Relationship Id="rId4" Type="http://schemas.openxmlformats.org/officeDocument/2006/relationships/hyperlink" Target="https://see.stanford.edu/materials/icspacs106b/h19-recbacktrackexamples.pdf" TargetMode="External"/><Relationship Id="rId5" Type="http://schemas.openxmlformats.org/officeDocument/2006/relationships/hyperlink" Target="https://en.wikipedia.org/wiki/Backtracking" TargetMode="Externa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Tuesday, July 11, 2017"/>
          <p:cNvSpPr txBox="1"/>
          <p:nvPr>
            <p:ph type="title"/>
          </p:nvPr>
        </p:nvSpPr>
        <p:spPr>
          <a:xfrm>
            <a:off x="1066800" y="4403468"/>
            <a:ext cx="10007600" cy="2086232"/>
          </a:xfrm>
          <a:prstGeom prst="rect">
            <a:avLst/>
          </a:prstGeom>
        </p:spPr>
        <p:txBody>
          <a:bodyPr/>
          <a:lstStyle/>
          <a:p>
            <a:pPr/>
            <a:r>
              <a:t>Tuesday, July 11, 2017</a:t>
            </a:r>
          </a:p>
        </p:txBody>
      </p:sp>
      <p:sp>
        <p:nvSpPr>
          <p:cNvPr id="147" name="Programming Abstractions…"/>
          <p:cNvSpPr txBox="1"/>
          <p:nvPr>
            <p:ph type="body" sz="half" idx="1"/>
          </p:nvPr>
        </p:nvSpPr>
        <p:spPr>
          <a:xfrm>
            <a:off x="1066800" y="7213600"/>
            <a:ext cx="11372420" cy="6209677"/>
          </a:xfrm>
          <a:prstGeom prst="rect">
            <a:avLst/>
          </a:prstGeom>
        </p:spPr>
        <p:txBody>
          <a:bodyPr/>
          <a:lstStyle/>
          <a:p>
            <a:pPr/>
            <a:r>
              <a:t>Programming Abstractions</a:t>
            </a:r>
          </a:p>
          <a:p>
            <a:pPr/>
            <a:r>
              <a:t>Summer 2017</a:t>
            </a:r>
          </a:p>
          <a:p>
            <a:pPr/>
            <a:r>
              <a:t>Stanford University </a:t>
            </a:r>
          </a:p>
          <a:p>
            <a:pPr/>
            <a:r>
              <a:t>Computer Science Department</a:t>
            </a:r>
          </a:p>
          <a:p>
            <a:pPr/>
          </a:p>
          <a:p>
            <a:pPr/>
            <a:r>
              <a:t>Lecturer: Chris Gregg</a:t>
            </a:r>
          </a:p>
          <a:p>
            <a:pPr/>
          </a:p>
          <a:p>
            <a:pPr algn="ctr"/>
            <a:r>
              <a:t>reading:</a:t>
            </a:r>
          </a:p>
          <a:p>
            <a:pPr algn="ctr"/>
            <a:r>
              <a:t>Programming Abstractions in C++, Chapter 8.2-8.3</a:t>
            </a:r>
          </a:p>
        </p:txBody>
      </p:sp>
      <p:sp>
        <p:nvSpPr>
          <p:cNvPr id="148" name="CS 106B…"/>
          <p:cNvSpPr txBox="1"/>
          <p:nvPr/>
        </p:nvSpPr>
        <p:spPr>
          <a:xfrm>
            <a:off x="1064070" y="-389938"/>
            <a:ext cx="7823884" cy="48031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1475">
              <a:defRPr sz="8595">
                <a:solidFill>
                  <a:srgbClr val="7F0325"/>
                </a:solidFill>
              </a:defRPr>
            </a:pPr>
            <a:r>
              <a:t>CS 106B</a:t>
            </a:r>
          </a:p>
          <a:p>
            <a:pPr algn="l" defTabSz="371475">
              <a:defRPr sz="6750">
                <a:solidFill>
                  <a:srgbClr val="7F0325"/>
                </a:solidFill>
              </a:defRPr>
            </a:pPr>
            <a:r>
              <a:t>Lecture 9: Recursive Backtracking 1: Decision Trees</a:t>
            </a:r>
          </a:p>
        </p:txBody>
      </p:sp>
      <p:pic>
        <p:nvPicPr>
          <p:cNvPr id="149" name="pasted-image.tiff" descr="pasted-image.tiff"/>
          <p:cNvPicPr>
            <a:picLocks noChangeAspect="1"/>
          </p:cNvPicPr>
          <p:nvPr/>
        </p:nvPicPr>
        <p:blipFill>
          <a:blip r:embed="rId2">
            <a:extLst/>
          </a:blip>
          <a:stretch>
            <a:fillRect/>
          </a:stretch>
        </p:blipFill>
        <p:spPr>
          <a:xfrm>
            <a:off x="11567979" y="1182722"/>
            <a:ext cx="12206094" cy="962662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52" name="Logistics:…"/>
          <p:cNvSpPr txBox="1"/>
          <p:nvPr/>
        </p:nvSpPr>
        <p:spPr>
          <a:xfrm>
            <a:off x="417855" y="2788573"/>
            <a:ext cx="22576612"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Logistics:</a:t>
            </a:r>
          </a:p>
          <a:p>
            <a:pPr lvl="1" marL="457200" indent="-228600" algn="l">
              <a:buSzPct val="100000"/>
              <a:buChar char="•"/>
            </a:pPr>
            <a:r>
              <a:t>Assignment 3: Fractals and Recursion: Due next Tuesday</a:t>
            </a:r>
          </a:p>
          <a:p>
            <a:pPr lvl="1" marL="457200" indent="-228600" algn="l">
              <a:buSzPct val="100000"/>
              <a:buChar char="•"/>
            </a:pPr>
            <a:r>
              <a:t>Pair programming? What is it?</a:t>
            </a:r>
          </a:p>
          <a:p>
            <a:pPr lvl="1" marL="457200" indent="-228600" algn="l">
              <a:buSzPct val="100000"/>
              <a:buChar char="•"/>
            </a:pPr>
          </a:p>
          <a:p>
            <a:pPr marL="228600" indent="-228600" algn="l">
              <a:buSzPct val="100000"/>
              <a:buChar char="•"/>
            </a:pPr>
            <a:r>
              <a:t>Recursion and Decision Trees</a:t>
            </a:r>
          </a:p>
          <a:p>
            <a:pPr lvl="1" marL="457200" indent="-228600" algn="l">
              <a:buSzPct val="100000"/>
              <a:buChar char="•"/>
            </a:pPr>
            <a:r>
              <a:t>Folders and Directories</a:t>
            </a:r>
          </a:p>
          <a:p>
            <a:pPr lvl="1" marL="457200" indent="-228600" algn="l">
              <a:buSzPct val="100000"/>
              <a:buChar char="•"/>
            </a:pPr>
            <a:r>
              <a:t>Reducible Words</a:t>
            </a:r>
          </a:p>
          <a:p>
            <a:pPr lvl="1" marL="457200" indent="-228600" algn="l">
              <a:buSzPct val="100000"/>
              <a:buChar char="•"/>
            </a:pPr>
          </a:p>
          <a:p>
            <a:pPr marL="228600" indent="-228600" algn="l">
              <a:buSzPct val="100000"/>
              <a:buChar char="•"/>
            </a:pPr>
            <a:r>
              <a:t>Recursive Backtracking: Exhaustive Search</a:t>
            </a:r>
          </a:p>
          <a:p>
            <a:pPr lvl="1" marL="457200" indent="-228600" algn="l">
              <a:buSzPct val="100000"/>
              <a:buChar char="•"/>
            </a:pPr>
            <a:r>
              <a:t>Permutations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56" name="Group"/>
          <p:cNvGrpSpPr/>
          <p:nvPr/>
        </p:nvGrpSpPr>
        <p:grpSpPr>
          <a:xfrm>
            <a:off x="-57113" y="-6902"/>
            <a:ext cx="24498226" cy="1524590"/>
            <a:chOff x="1" y="0"/>
            <a:chExt cx="24498225" cy="1524588"/>
          </a:xfrm>
        </p:grpSpPr>
        <p:sp>
          <p:nvSpPr>
            <p:cNvPr id="15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155" name="Assignment 3: Recursion"/>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Assignment 3: Recursion</a:t>
              </a:r>
            </a:p>
          </p:txBody>
        </p:sp>
      </p:grpSp>
      <p:sp>
        <p:nvSpPr>
          <p:cNvPr id="157" name="Fractals and Graphics…"/>
          <p:cNvSpPr txBox="1"/>
          <p:nvPr/>
        </p:nvSpPr>
        <p:spPr>
          <a:xfrm>
            <a:off x="5964173" y="5602735"/>
            <a:ext cx="12455653"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3" marL="1371600" indent="-228600" algn="l">
              <a:buSzPct val="100000"/>
              <a:buAutoNum type="arabicParenBoth" startAt="1"/>
              <a:defRPr sz="8000"/>
            </a:pPr>
            <a:r>
              <a:t> Fractals and Graphics</a:t>
            </a:r>
          </a:p>
          <a:p>
            <a:pPr lvl="3" marL="1371600" indent="-228600" algn="l">
              <a:buSzPct val="100000"/>
              <a:buAutoNum type="arabicParenBoth" startAt="1"/>
              <a:defRPr sz="8000"/>
            </a:pPr>
            <a:r>
              <a:t> Grammar Solver</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61" name="Group"/>
          <p:cNvGrpSpPr/>
          <p:nvPr/>
        </p:nvGrpSpPr>
        <p:grpSpPr>
          <a:xfrm>
            <a:off x="-57113" y="-6902"/>
            <a:ext cx="24498226" cy="1524590"/>
            <a:chOff x="1" y="0"/>
            <a:chExt cx="24498225" cy="1524588"/>
          </a:xfrm>
        </p:grpSpPr>
        <p:sp>
          <p:nvSpPr>
            <p:cNvPr id="15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160" name="Assignment 3A: Fractals and Graphic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Assignment 3A: Fractals and Graphics</a:t>
              </a:r>
            </a:p>
          </p:txBody>
        </p:sp>
      </p:grpSp>
      <p:pic>
        <p:nvPicPr>
          <p:cNvPr id="162" name="pasted-image.png" descr="pasted-image.png"/>
          <p:cNvPicPr>
            <a:picLocks noChangeAspect="1"/>
          </p:cNvPicPr>
          <p:nvPr/>
        </p:nvPicPr>
        <p:blipFill>
          <a:blip r:embed="rId2">
            <a:extLst/>
          </a:blip>
          <a:stretch>
            <a:fillRect/>
          </a:stretch>
        </p:blipFill>
        <p:spPr>
          <a:xfrm>
            <a:off x="3041991" y="2291396"/>
            <a:ext cx="18300018" cy="5159670"/>
          </a:xfrm>
          <a:prstGeom prst="rect">
            <a:avLst/>
          </a:prstGeom>
          <a:ln w="12700">
            <a:miter lim="400000"/>
          </a:ln>
        </p:spPr>
      </p:pic>
      <p:pic>
        <p:nvPicPr>
          <p:cNvPr id="163" name="pasted-image.png" descr="pasted-image.png"/>
          <p:cNvPicPr>
            <a:picLocks noChangeAspect="1"/>
          </p:cNvPicPr>
          <p:nvPr/>
        </p:nvPicPr>
        <p:blipFill>
          <a:blip r:embed="rId3">
            <a:extLst/>
          </a:blip>
          <a:stretch>
            <a:fillRect/>
          </a:stretch>
        </p:blipFill>
        <p:spPr>
          <a:xfrm>
            <a:off x="2364954" y="8033704"/>
            <a:ext cx="4061693" cy="5159671"/>
          </a:xfrm>
          <a:prstGeom prst="rect">
            <a:avLst/>
          </a:prstGeom>
          <a:ln w="12700">
            <a:miter lim="400000"/>
          </a:ln>
        </p:spPr>
      </p:pic>
      <p:sp>
        <p:nvSpPr>
          <p:cNvPr id="164" name="part 1…"/>
          <p:cNvSpPr txBox="1"/>
          <p:nvPr/>
        </p:nvSpPr>
        <p:spPr>
          <a:xfrm rot="19327315">
            <a:off x="382983" y="3959405"/>
            <a:ext cx="3099436" cy="16325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rgbClr val="7F0325"/>
                </a:solidFill>
                <a:latin typeface="Helvetica Neue"/>
                <a:ea typeface="Helvetica Neue"/>
                <a:cs typeface="Helvetica Neue"/>
                <a:sym typeface="Helvetica Neue"/>
              </a:defRPr>
            </a:pPr>
            <a:r>
              <a:t>part 1</a:t>
            </a:r>
          </a:p>
          <a:p>
            <a:pPr>
              <a:defRPr b="1">
                <a:solidFill>
                  <a:srgbClr val="7F0325"/>
                </a:solidFill>
                <a:latin typeface="Helvetica Neue"/>
                <a:ea typeface="Helvetica Neue"/>
                <a:cs typeface="Helvetica Neue"/>
                <a:sym typeface="Helvetica Neue"/>
              </a:defRPr>
            </a:pPr>
            <a:r>
              <a:t>Sierpinski</a:t>
            </a:r>
          </a:p>
        </p:txBody>
      </p:sp>
      <p:sp>
        <p:nvSpPr>
          <p:cNvPr id="165" name="part 2…"/>
          <p:cNvSpPr txBox="1"/>
          <p:nvPr/>
        </p:nvSpPr>
        <p:spPr>
          <a:xfrm rot="19327315">
            <a:off x="-114413" y="10858124"/>
            <a:ext cx="3418206" cy="16325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rgbClr val="7F0325"/>
                </a:solidFill>
                <a:latin typeface="Helvetica Neue"/>
                <a:ea typeface="Helvetica Neue"/>
                <a:cs typeface="Helvetica Neue"/>
                <a:sym typeface="Helvetica Neue"/>
              </a:defRPr>
            </a:pPr>
            <a:r>
              <a:t>part 2</a:t>
            </a:r>
          </a:p>
          <a:p>
            <a:pPr>
              <a:defRPr b="1">
                <a:solidFill>
                  <a:srgbClr val="7F0325"/>
                </a:solidFill>
                <a:latin typeface="Helvetica Neue"/>
                <a:ea typeface="Helvetica Neue"/>
                <a:cs typeface="Helvetica Neue"/>
                <a:sym typeface="Helvetica Neue"/>
              </a:defRPr>
            </a:pPr>
            <a:r>
              <a:t>tree fractal</a:t>
            </a:r>
          </a:p>
        </p:txBody>
      </p:sp>
      <p:sp>
        <p:nvSpPr>
          <p:cNvPr id="166" name="part 3…"/>
          <p:cNvSpPr txBox="1"/>
          <p:nvPr/>
        </p:nvSpPr>
        <p:spPr>
          <a:xfrm rot="19327315">
            <a:off x="16643155" y="9152452"/>
            <a:ext cx="3582036" cy="16325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rgbClr val="7F0325"/>
                </a:solidFill>
                <a:latin typeface="Helvetica Neue"/>
                <a:ea typeface="Helvetica Neue"/>
                <a:cs typeface="Helvetica Neue"/>
                <a:sym typeface="Helvetica Neue"/>
              </a:defRPr>
            </a:pPr>
            <a:r>
              <a:t>part 3</a:t>
            </a:r>
          </a:p>
          <a:p>
            <a:pPr>
              <a:defRPr b="1">
                <a:solidFill>
                  <a:srgbClr val="7F0325"/>
                </a:solidFill>
                <a:latin typeface="Helvetica Neue"/>
                <a:ea typeface="Helvetica Neue"/>
                <a:cs typeface="Helvetica Neue"/>
                <a:sym typeface="Helvetica Neue"/>
              </a:defRPr>
            </a:pPr>
            <a:r>
              <a:t>mandelbrot</a:t>
            </a:r>
          </a:p>
        </p:txBody>
      </p:sp>
      <p:pic>
        <p:nvPicPr>
          <p:cNvPr id="167" name="pasted-image.png" descr="pasted-image.png"/>
          <p:cNvPicPr>
            <a:picLocks noChangeAspect="1"/>
          </p:cNvPicPr>
          <p:nvPr/>
        </p:nvPicPr>
        <p:blipFill>
          <a:blip r:embed="rId4">
            <a:extLst/>
          </a:blip>
          <a:stretch>
            <a:fillRect/>
          </a:stretch>
        </p:blipFill>
        <p:spPr>
          <a:xfrm>
            <a:off x="10727438" y="8224774"/>
            <a:ext cx="5308673" cy="494352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6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167"/>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1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 grpId="3"/>
      <p:bldP build="whole" bldLvl="1" animBg="1" rev="0" advAuto="0" spid="163" grpId="1"/>
      <p:bldP build="whole" bldLvl="1" animBg="1" rev="0" advAuto="0" spid="165" grpId="2"/>
      <p:bldP build="whole" bldLvl="1" animBg="1" rev="0" advAuto="0" spid="166" grpId="4"/>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71" name="Group"/>
          <p:cNvGrpSpPr/>
          <p:nvPr/>
        </p:nvGrpSpPr>
        <p:grpSpPr>
          <a:xfrm>
            <a:off x="-57113" y="-6902"/>
            <a:ext cx="24498226" cy="1524590"/>
            <a:chOff x="1" y="0"/>
            <a:chExt cx="24498225" cy="1524588"/>
          </a:xfrm>
        </p:grpSpPr>
        <p:sp>
          <p:nvSpPr>
            <p:cNvPr id="16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170" name="Assignment 3B: Grammar Solver"/>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Assignment 3B: Grammar Solver</a:t>
              </a:r>
            </a:p>
          </p:txBody>
        </p:sp>
      </p:grpSp>
      <p:sp>
        <p:nvSpPr>
          <p:cNvPr id="172" name="write a function for generating random sentences from a grammar."/>
          <p:cNvSpPr txBox="1"/>
          <p:nvPr/>
        </p:nvSpPr>
        <p:spPr>
          <a:xfrm>
            <a:off x="2675853" y="2202344"/>
            <a:ext cx="19032294" cy="25105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8000">
                <a:solidFill>
                  <a:srgbClr val="333333"/>
                </a:solidFill>
              </a:defRPr>
            </a:lvl1pPr>
          </a:lstStyle>
          <a:p>
            <a:pPr/>
            <a:r>
              <a:t>write a function for generating random sentences from a grammar.</a:t>
            </a:r>
          </a:p>
        </p:txBody>
      </p:sp>
      <p:sp>
        <p:nvSpPr>
          <p:cNvPr id="173" name="example describing a small subset of the English language. Non-terminal names such as &lt;s&gt;, &lt;np&gt; and &lt;tv&gt; are short for linguistic elements such as sentences, noun phrases, and transitive verbs:"/>
          <p:cNvSpPr txBox="1"/>
          <p:nvPr/>
        </p:nvSpPr>
        <p:spPr>
          <a:xfrm>
            <a:off x="1843768" y="5397531"/>
            <a:ext cx="19032294"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a:solidFill>
                  <a:srgbClr val="333333"/>
                </a:solidFill>
              </a:defRPr>
            </a:lvl1pPr>
          </a:lstStyle>
          <a:p>
            <a:pPr/>
            <a:r>
              <a:t>example describing a small subset of the English language. Non-terminal names such as &lt;s&gt;, &lt;np&gt; and &lt;tv&gt; are short for linguistic elements such as sentences, noun phrases, and transitive verbs:</a:t>
            </a:r>
          </a:p>
        </p:txBody>
      </p:sp>
      <p:sp>
        <p:nvSpPr>
          <p:cNvPr id="174" name="&lt;s&gt;::=&lt;np&gt; &lt;vp&gt;…"/>
          <p:cNvSpPr txBox="1"/>
          <p:nvPr/>
        </p:nvSpPr>
        <p:spPr>
          <a:xfrm>
            <a:off x="3909441" y="7974403"/>
            <a:ext cx="16565117" cy="560712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3800">
                <a:solidFill>
                  <a:srgbClr val="333333"/>
                </a:solidFill>
                <a:latin typeface="Consolas"/>
                <a:ea typeface="Consolas"/>
                <a:cs typeface="Consolas"/>
                <a:sym typeface="Consolas"/>
              </a:defRPr>
            </a:pPr>
            <a:r>
              <a:t>&lt;s&gt;::=&lt;np&gt; &lt;vp&gt;</a:t>
            </a:r>
          </a:p>
          <a:p>
            <a:pPr algn="l" defTabSz="457200">
              <a:defRPr sz="3800">
                <a:solidFill>
                  <a:srgbClr val="333333"/>
                </a:solidFill>
                <a:latin typeface="Consolas"/>
                <a:ea typeface="Consolas"/>
                <a:cs typeface="Consolas"/>
                <a:sym typeface="Consolas"/>
              </a:defRPr>
            </a:pPr>
            <a:r>
              <a:t>&lt;np&gt;::=&lt;dp&gt; &lt;adjp&gt; &lt;n&gt;|&lt;pn&gt;</a:t>
            </a:r>
          </a:p>
          <a:p>
            <a:pPr algn="l" defTabSz="457200">
              <a:defRPr sz="3800">
                <a:solidFill>
                  <a:srgbClr val="333333"/>
                </a:solidFill>
                <a:latin typeface="Consolas"/>
                <a:ea typeface="Consolas"/>
                <a:cs typeface="Consolas"/>
                <a:sym typeface="Consolas"/>
              </a:defRPr>
            </a:pPr>
            <a:r>
              <a:t>&lt;dp&gt;::=the|a</a:t>
            </a:r>
          </a:p>
          <a:p>
            <a:pPr algn="l" defTabSz="457200">
              <a:defRPr sz="3800">
                <a:solidFill>
                  <a:srgbClr val="333333"/>
                </a:solidFill>
                <a:latin typeface="Consolas"/>
                <a:ea typeface="Consolas"/>
                <a:cs typeface="Consolas"/>
                <a:sym typeface="Consolas"/>
              </a:defRPr>
            </a:pPr>
            <a:r>
              <a:t>&lt;adjp&gt;::=&lt;adj&gt;|&lt;adj&gt; &lt;adjp&gt;</a:t>
            </a:r>
          </a:p>
          <a:p>
            <a:pPr algn="l" defTabSz="457200">
              <a:defRPr sz="3800">
                <a:solidFill>
                  <a:srgbClr val="333333"/>
                </a:solidFill>
                <a:latin typeface="Consolas"/>
                <a:ea typeface="Consolas"/>
                <a:cs typeface="Consolas"/>
                <a:sym typeface="Consolas"/>
              </a:defRPr>
            </a:pPr>
            <a:r>
              <a:t>&lt;adj&gt;::=big|fat|green|wonderful|faulty|subliminal|pretentious</a:t>
            </a:r>
          </a:p>
          <a:p>
            <a:pPr algn="l" defTabSz="457200">
              <a:defRPr sz="3800">
                <a:solidFill>
                  <a:srgbClr val="333333"/>
                </a:solidFill>
                <a:latin typeface="Consolas"/>
                <a:ea typeface="Consolas"/>
                <a:cs typeface="Consolas"/>
                <a:sym typeface="Consolas"/>
              </a:defRPr>
            </a:pPr>
            <a:r>
              <a:t>&lt;n&gt;::=dog|cat|man|university|father|mother|child|television</a:t>
            </a:r>
          </a:p>
          <a:p>
            <a:pPr algn="l" defTabSz="457200">
              <a:defRPr sz="3800">
                <a:solidFill>
                  <a:srgbClr val="333333"/>
                </a:solidFill>
                <a:latin typeface="Consolas"/>
                <a:ea typeface="Consolas"/>
                <a:cs typeface="Consolas"/>
                <a:sym typeface="Consolas"/>
              </a:defRPr>
            </a:pPr>
            <a:r>
              <a:t>&lt;pn&gt;::=John|Jane|Sally|Spot|Fred|Elmo</a:t>
            </a:r>
          </a:p>
          <a:p>
            <a:pPr algn="l" defTabSz="457200">
              <a:defRPr sz="3800">
                <a:solidFill>
                  <a:srgbClr val="333333"/>
                </a:solidFill>
                <a:latin typeface="Consolas"/>
                <a:ea typeface="Consolas"/>
                <a:cs typeface="Consolas"/>
                <a:sym typeface="Consolas"/>
              </a:defRPr>
            </a:pPr>
            <a:r>
              <a:t>&lt;vp&gt;::=&lt;tv&gt; &lt;np&gt;|&lt;iv&gt;</a:t>
            </a:r>
          </a:p>
          <a:p>
            <a:pPr algn="l" defTabSz="457200">
              <a:defRPr sz="3800">
                <a:solidFill>
                  <a:srgbClr val="333333"/>
                </a:solidFill>
                <a:latin typeface="Consolas"/>
                <a:ea typeface="Consolas"/>
                <a:cs typeface="Consolas"/>
                <a:sym typeface="Consolas"/>
              </a:defRPr>
            </a:pPr>
            <a:r>
              <a:t>&lt;tv&gt;::=hit|honored|kissed|helped</a:t>
            </a:r>
          </a:p>
          <a:p>
            <a:pPr algn="l" defTabSz="457200">
              <a:defRPr sz="3800">
                <a:solidFill>
                  <a:srgbClr val="333333"/>
                </a:solidFill>
                <a:latin typeface="Consolas"/>
                <a:ea typeface="Consolas"/>
                <a:cs typeface="Consolas"/>
                <a:sym typeface="Consolas"/>
              </a:defRPr>
            </a:pPr>
            <a:r>
              <a:t>&lt;iv&gt;::=died|collapsed|laughed|wept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78" name="Group"/>
          <p:cNvGrpSpPr/>
          <p:nvPr/>
        </p:nvGrpSpPr>
        <p:grpSpPr>
          <a:xfrm>
            <a:off x="-57113" y="-6902"/>
            <a:ext cx="24498226" cy="1524590"/>
            <a:chOff x="1" y="0"/>
            <a:chExt cx="24498225" cy="1524588"/>
          </a:xfrm>
        </p:grpSpPr>
        <p:sp>
          <p:nvSpPr>
            <p:cNvPr id="176"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177" name="Pair Programming — what is it?"/>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Pair Programming — what is it?</a:t>
              </a:r>
            </a:p>
          </p:txBody>
        </p:sp>
      </p:grpSp>
      <p:sp>
        <p:nvSpPr>
          <p:cNvPr id="179" name="This is the first assignment where you are allowed to work with a partner from your section. But what is &quot;pair programming&quot;?"/>
          <p:cNvSpPr txBox="1"/>
          <p:nvPr/>
        </p:nvSpPr>
        <p:spPr>
          <a:xfrm>
            <a:off x="2675853" y="2025123"/>
            <a:ext cx="19032294"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a:solidFill>
                  <a:srgbClr val="333333"/>
                </a:solidFill>
              </a:defRPr>
            </a:lvl1pPr>
          </a:lstStyle>
          <a:p>
            <a:pPr/>
            <a:r>
              <a:t>This is the first assignment where you are allowed to work with a partner from your section. But what is "pair programming"?</a:t>
            </a:r>
          </a:p>
        </p:txBody>
      </p:sp>
      <p:sp>
        <p:nvSpPr>
          <p:cNvPr id="180" name="Pair programming means that two people work together on an assignment, completely.…"/>
          <p:cNvSpPr txBox="1"/>
          <p:nvPr/>
        </p:nvSpPr>
        <p:spPr>
          <a:xfrm>
            <a:off x="1843770" y="4577592"/>
            <a:ext cx="20696461" cy="7716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defTabSz="457200">
              <a:buSzPct val="75000"/>
              <a:buFont typeface="Helvetica Neue"/>
              <a:buChar char="•"/>
              <a:defRPr>
                <a:solidFill>
                  <a:srgbClr val="333333"/>
                </a:solidFill>
              </a:defRPr>
            </a:pPr>
            <a:r>
              <a:t>Pair programming means that two people work </a:t>
            </a:r>
            <a:r>
              <a:rPr i="1">
                <a:latin typeface="Helvetica Neue"/>
                <a:ea typeface="Helvetica Neue"/>
                <a:cs typeface="Helvetica Neue"/>
                <a:sym typeface="Helvetica Neue"/>
              </a:rPr>
              <a:t>together</a:t>
            </a:r>
            <a:r>
              <a:t> on an assignment, completely. </a:t>
            </a:r>
          </a:p>
          <a:p>
            <a:pPr marL="635000" indent="-635000" algn="l" defTabSz="457200">
              <a:buSzPct val="75000"/>
              <a:buFont typeface="Helvetica Neue"/>
              <a:buChar char="•"/>
              <a:defRPr>
                <a:solidFill>
                  <a:srgbClr val="333333"/>
                </a:solidFill>
              </a:defRPr>
            </a:pPr>
            <a:r>
              <a:t>Pair programmers must never be working on the assignment independently, and should both be looking at the same screen, with one of the students typing (they should take turns).</a:t>
            </a:r>
          </a:p>
          <a:p>
            <a:pPr marL="635000" indent="-635000" algn="l" defTabSz="457200">
              <a:buSzPct val="75000"/>
              <a:buFont typeface="Helvetica Neue"/>
              <a:buChar char="•"/>
              <a:defRPr>
                <a:solidFill>
                  <a:srgbClr val="333333"/>
                </a:solidFill>
              </a:defRPr>
            </a:pPr>
            <a:r>
              <a:t>Students may ask conceptual questions in the LaIR and on Piazza independently, but if you are in a pair you must get help on the code together.</a:t>
            </a:r>
          </a:p>
          <a:p>
            <a:pPr marL="635000" indent="-635000" algn="l" defTabSz="457200">
              <a:buSzPct val="75000"/>
              <a:buFont typeface="Helvetica Neue"/>
              <a:buChar char="•"/>
              <a:defRPr>
                <a:solidFill>
                  <a:srgbClr val="333333"/>
                </a:solidFill>
              </a:defRPr>
            </a:pPr>
            <a:r>
              <a:t>If one student has taken the course before, there can be </a:t>
            </a:r>
            <a:r>
              <a:rPr b="1">
                <a:latin typeface="Helvetica Neue"/>
                <a:ea typeface="Helvetica Neue"/>
                <a:cs typeface="Helvetica Neue"/>
                <a:sym typeface="Helvetica Neue"/>
              </a:rPr>
              <a:t>no</a:t>
            </a:r>
            <a:r>
              <a:t> overlapping code from that student's prior work.</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83" name="So far, you might be thinking to yourself: why do I need recursion, when I can solve lots of problems using simple loops?"/>
          <p:cNvSpPr txBox="1"/>
          <p:nvPr/>
        </p:nvSpPr>
        <p:spPr>
          <a:xfrm>
            <a:off x="903694" y="2041745"/>
            <a:ext cx="22576612" cy="1608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So far, you might be thinking to yourself: </a:t>
            </a:r>
            <a:r>
              <a:rPr i="1">
                <a:latin typeface="Helvetica Neue"/>
                <a:ea typeface="Helvetica Neue"/>
                <a:cs typeface="Helvetica Neue"/>
                <a:sym typeface="Helvetica Neue"/>
              </a:rPr>
              <a:t>why do I need recursion, when I can solve lots of problems using simple loops?</a:t>
            </a:r>
          </a:p>
        </p:txBody>
      </p:sp>
      <p:sp>
        <p:nvSpPr>
          <p:cNvPr id="184" name="Example: A factorial is a recursively defined number:…"/>
          <p:cNvSpPr txBox="1"/>
          <p:nvPr/>
        </p:nvSpPr>
        <p:spPr>
          <a:xfrm>
            <a:off x="903694" y="3974160"/>
            <a:ext cx="22576612" cy="93363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Example: A factorial is a recursively defined number:</a:t>
            </a:r>
          </a:p>
          <a:p>
            <a:pPr lvl="1" algn="l"/>
          </a:p>
          <a:p>
            <a:pPr lvl="1" algn="l">
              <a:defRPr sz="7100">
                <a:latin typeface="Times New Roman"/>
                <a:ea typeface="Times New Roman"/>
                <a:cs typeface="Times New Roman"/>
                <a:sym typeface="Times New Roman"/>
              </a:defRPr>
            </a:pPr>
            <a:r>
              <a:rPr i="1"/>
              <a:t>n</a:t>
            </a:r>
            <a:r>
              <a:t>! = </a:t>
            </a:r>
            <a:r>
              <a:rPr i="1"/>
              <a:t>n</a:t>
            </a:r>
            <a:r>
              <a:t> * (</a:t>
            </a:r>
            <a:r>
              <a:rPr i="1"/>
              <a:t>n</a:t>
            </a:r>
            <a:r>
              <a:t>-1)!,  where 1! = 1</a:t>
            </a:r>
          </a:p>
          <a:p>
            <a:pPr algn="l"/>
          </a:p>
          <a:p>
            <a:pPr algn="l">
              <a:defRPr b="1" sz="6400">
                <a:latin typeface="Helvetica Neue"/>
                <a:ea typeface="Helvetica Neue"/>
                <a:cs typeface="Helvetica Neue"/>
                <a:sym typeface="Helvetica Neue"/>
              </a:defRPr>
            </a:pPr>
            <a:r>
              <a:t>4! </a:t>
            </a:r>
          </a:p>
          <a:p>
            <a:pPr algn="l">
              <a:defRPr b="1" sz="6400">
                <a:latin typeface="Helvetica Neue"/>
                <a:ea typeface="Helvetica Neue"/>
                <a:cs typeface="Helvetica Neue"/>
                <a:sym typeface="Helvetica Neue"/>
              </a:defRPr>
            </a:pPr>
            <a:r>
              <a:t>= 4 * 3! </a:t>
            </a:r>
          </a:p>
          <a:p>
            <a:pPr algn="l">
              <a:defRPr b="1" sz="6400">
                <a:latin typeface="Helvetica Neue"/>
                <a:ea typeface="Helvetica Neue"/>
                <a:cs typeface="Helvetica Neue"/>
                <a:sym typeface="Helvetica Neue"/>
              </a:defRPr>
            </a:pPr>
            <a:r>
              <a:t>= 4 * 3 * 2! </a:t>
            </a:r>
          </a:p>
          <a:p>
            <a:pPr algn="l">
              <a:defRPr b="1" sz="6400">
                <a:latin typeface="Helvetica Neue"/>
                <a:ea typeface="Helvetica Neue"/>
                <a:cs typeface="Helvetica Neue"/>
                <a:sym typeface="Helvetica Neue"/>
              </a:defRPr>
            </a:pPr>
            <a:r>
              <a:t>= 3 * 2 * 1! </a:t>
            </a:r>
          </a:p>
          <a:p>
            <a:pPr algn="l">
              <a:defRPr b="1" sz="6400">
                <a:latin typeface="Helvetica Neue"/>
                <a:ea typeface="Helvetica Neue"/>
                <a:cs typeface="Helvetica Neue"/>
                <a:sym typeface="Helvetica Neue"/>
              </a:defRPr>
            </a:pPr>
            <a:r>
              <a:t>= 3 * 2 * 1 </a:t>
            </a:r>
          </a:p>
          <a:p>
            <a:pPr algn="l">
              <a:defRPr b="1" sz="6400">
                <a:latin typeface="Helvetica Neue"/>
                <a:ea typeface="Helvetica Neue"/>
                <a:cs typeface="Helvetica Neue"/>
                <a:sym typeface="Helvetica Neue"/>
              </a:defRPr>
            </a:pPr>
            <a:r>
              <a:t>= 24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87" name="Let's write the factorial function recursively…"/>
          <p:cNvSpPr txBox="1"/>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Let's write the factorial function recursively</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88" name="long factorial(long n) {…"/>
          <p:cNvSpPr txBox="1"/>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91" name="Let's write the factorial function recursively…"/>
          <p:cNvSpPr txBox="1"/>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Let's write the factorial function recursively</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92" name="long factorial(long n) {…"/>
          <p:cNvSpPr txBox="1"/>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r>
              <a:t>// base case</a:t>
            </a:r>
            <a:endParaRPr>
              <a:solidFill>
                <a:srgbClr val="000000"/>
              </a:solidFill>
            </a:endParaRPr>
          </a:p>
          <a:p>
            <a:pPr algn="l" defTabSz="878839">
              <a:tabLst>
                <a:tab pos="876300" algn="l"/>
              </a:tabLst>
              <a:defRPr sz="6400">
                <a:latin typeface="Menlo"/>
                <a:ea typeface="Menlo"/>
                <a:cs typeface="Menlo"/>
                <a:sym typeface="Menlo"/>
              </a:defRPr>
            </a:pPr>
            <a:r>
              <a:t>    </a:t>
            </a:r>
            <a:r>
              <a:rPr>
                <a:solidFill>
                  <a:srgbClr val="C42275"/>
                </a:solidFill>
              </a:rPr>
              <a:t>if</a:t>
            </a:r>
            <a:r>
              <a:t> (n == </a:t>
            </a:r>
            <a:r>
              <a:rPr>
                <a:solidFill>
                  <a:srgbClr val="0435FF"/>
                </a:solidFill>
              </a:rPr>
              <a:t>1</a:t>
            </a:r>
            <a:r>
              <a:t>) {</a:t>
            </a:r>
          </a:p>
          <a:p>
            <a:pPr algn="l" defTabSz="878839">
              <a:tabLst>
                <a:tab pos="876300" algn="l"/>
              </a:tabLst>
              <a:defRPr sz="6400">
                <a:latin typeface="Menlo"/>
                <a:ea typeface="Menlo"/>
                <a:cs typeface="Menlo"/>
                <a:sym typeface="Menlo"/>
              </a:defRPr>
            </a:pPr>
            <a:r>
              <a:t>        </a:t>
            </a:r>
            <a:r>
              <a:rPr>
                <a:solidFill>
                  <a:srgbClr val="C42275"/>
                </a:solidFill>
              </a:rPr>
              <a:t>return</a:t>
            </a:r>
            <a:r>
              <a:t> </a:t>
            </a:r>
            <a:r>
              <a:rPr>
                <a:solidFill>
                  <a:srgbClr val="0435FF"/>
                </a:solidFill>
              </a:rPr>
              <a:t>1</a:t>
            </a:r>
            <a:r>
              <a:t>;</a:t>
            </a:r>
          </a:p>
          <a:p>
            <a:pPr algn="l" defTabSz="878839">
              <a:tabLst>
                <a:tab pos="876300" algn="l"/>
              </a:tabLst>
              <a:defRPr sz="6400">
                <a:latin typeface="Menlo"/>
                <a:ea typeface="Menlo"/>
                <a:cs typeface="Menlo"/>
                <a:sym typeface="Menlo"/>
              </a:defRPr>
            </a:pPr>
            <a:r>
              <a:t>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r>
              <a:t>// recursive case</a:t>
            </a:r>
            <a:endParaRPr>
              <a:solidFill>
                <a:srgbClr val="000000"/>
              </a:solidFill>
            </a:endParaRPr>
          </a:p>
          <a:p>
            <a:pPr algn="l" defTabSz="878839">
              <a:tabLst>
                <a:tab pos="876300" algn="l"/>
              </a:tabLst>
              <a:defRPr sz="6400">
                <a:solidFill>
                  <a:srgbClr val="294C50"/>
                </a:solidFill>
                <a:latin typeface="Menlo"/>
                <a:ea typeface="Menlo"/>
                <a:cs typeface="Menlo"/>
                <a:sym typeface="Menlo"/>
              </a:defRPr>
            </a:pPr>
            <a:r>
              <a:rPr>
                <a:solidFill>
                  <a:srgbClr val="000000"/>
                </a:solidFill>
              </a:rPr>
              <a:t>    </a:t>
            </a:r>
            <a:r>
              <a:rPr>
                <a:solidFill>
                  <a:srgbClr val="C42275"/>
                </a:solidFill>
              </a:rPr>
              <a:t>return</a:t>
            </a:r>
            <a:r>
              <a:rPr>
                <a:solidFill>
                  <a:srgbClr val="000000"/>
                </a:solidFill>
              </a:rPr>
              <a:t> n * </a:t>
            </a:r>
            <a:r>
              <a:t>factorial</a:t>
            </a:r>
            <a:r>
              <a:rPr>
                <a:solidFill>
                  <a:srgbClr val="000000"/>
                </a:solidFill>
              </a:rPr>
              <a:t>(n-</a:t>
            </a:r>
            <a:r>
              <a:rPr>
                <a:solidFill>
                  <a:srgbClr val="0435FF"/>
                </a:solidFill>
              </a:rPr>
              <a:t>1</a:t>
            </a:r>
            <a:r>
              <a:rPr>
                <a:solidFill>
                  <a:srgbClr val="000000"/>
                </a:solidFill>
              </a:rPr>
              <a:t>);</a:t>
            </a:r>
            <a:endParaRPr>
              <a:solidFill>
                <a:srgbClr val="000000"/>
              </a:solidFill>
            </a:endParaRP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95" name="But wait...we could have just written this iteratively, using a loop!…"/>
          <p:cNvSpPr txBox="1"/>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But wait...we could have just written this iteratively, using a loop!</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96" name="long factorial(long n) {…"/>
          <p:cNvSpPr txBox="1"/>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99" name="But wait...we could have just written this iteratively, using a loop!…"/>
          <p:cNvSpPr txBox="1"/>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But wait...we could have just written this iteratively, using a loop!</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200" name="long factorial(long n) {…"/>
          <p:cNvSpPr txBox="1"/>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r>
              <a:rPr>
                <a:solidFill>
                  <a:srgbClr val="C42275"/>
                </a:solidFill>
              </a:rPr>
              <a:t>long</a:t>
            </a:r>
            <a:r>
              <a:t> answer = </a:t>
            </a:r>
            <a:r>
              <a:rPr>
                <a:solidFill>
                  <a:srgbClr val="0435FF"/>
                </a:solidFill>
              </a:rPr>
              <a:t>1</a:t>
            </a:r>
            <a:r>
              <a:t>;</a:t>
            </a:r>
          </a:p>
          <a:p>
            <a:pPr algn="l" defTabSz="878839">
              <a:tabLst>
                <a:tab pos="876300" algn="l"/>
              </a:tabLst>
              <a:defRPr sz="2800">
                <a:latin typeface="Menlo"/>
                <a:ea typeface="Menlo"/>
                <a:cs typeface="Menlo"/>
                <a:sym typeface="Menlo"/>
              </a:defRPr>
            </a:pPr>
            <a:r>
              <a:t>   </a:t>
            </a:r>
            <a:r>
              <a:rPr sz="6400"/>
              <a:t> </a:t>
            </a:r>
            <a:r>
              <a:rPr sz="6400">
                <a:solidFill>
                  <a:srgbClr val="C42275"/>
                </a:solidFill>
              </a:rPr>
              <a:t>while</a:t>
            </a:r>
            <a:r>
              <a:rPr sz="6400"/>
              <a:t> (n &gt; </a:t>
            </a:r>
            <a:r>
              <a:rPr sz="6400">
                <a:solidFill>
                  <a:srgbClr val="0435FF"/>
                </a:solidFill>
              </a:rPr>
              <a:t>1</a:t>
            </a:r>
            <a:r>
              <a:rPr sz="6400"/>
              <a:t>) {</a:t>
            </a:r>
            <a:endParaRPr sz="6400"/>
          </a:p>
          <a:p>
            <a:pPr algn="l" defTabSz="878839">
              <a:tabLst>
                <a:tab pos="876300" algn="l"/>
              </a:tabLst>
              <a:defRPr sz="6400">
                <a:latin typeface="Menlo"/>
                <a:ea typeface="Menlo"/>
                <a:cs typeface="Menlo"/>
                <a:sym typeface="Menlo"/>
              </a:defRPr>
            </a:pPr>
            <a:r>
              <a:t>        answer *= n;</a:t>
            </a:r>
          </a:p>
          <a:p>
            <a:pPr algn="l" defTabSz="878839">
              <a:tabLst>
                <a:tab pos="876300" algn="l"/>
              </a:tabLst>
              <a:defRPr sz="6400">
                <a:latin typeface="Menlo"/>
                <a:ea typeface="Menlo"/>
                <a:cs typeface="Menlo"/>
                <a:sym typeface="Menlo"/>
              </a:defRPr>
            </a:pPr>
            <a:r>
              <a:t>        n--;</a:t>
            </a:r>
          </a:p>
          <a:p>
            <a:pPr algn="l" defTabSz="878839">
              <a:tabLst>
                <a:tab pos="876300" algn="l"/>
              </a:tabLst>
              <a:defRPr sz="6400">
                <a:latin typeface="Menlo"/>
                <a:ea typeface="Menlo"/>
                <a:cs typeface="Menlo"/>
                <a:sym typeface="Menlo"/>
              </a:defRPr>
            </a:pPr>
            <a:r>
              <a:t>    }</a:t>
            </a:r>
          </a:p>
          <a:p>
            <a:pPr algn="l" defTabSz="878839">
              <a:tabLst>
                <a:tab pos="876300" algn="l"/>
              </a:tabLst>
              <a:defRPr sz="6400">
                <a:latin typeface="Menlo"/>
                <a:ea typeface="Menlo"/>
                <a:cs typeface="Menlo"/>
                <a:sym typeface="Menlo"/>
              </a:defRPr>
            </a:pPr>
            <a:r>
              <a:t>    </a:t>
            </a:r>
            <a:r>
              <a:rPr>
                <a:solidFill>
                  <a:srgbClr val="C42275"/>
                </a:solidFill>
              </a:rPr>
              <a:t>return</a:t>
            </a:r>
            <a:r>
              <a:t> answer;</a:t>
            </a: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203" name="These relatively easy recursive problems may have beautiful solutions, but there isn't anything special about solving the problem recursively.…"/>
          <p:cNvSpPr txBox="1"/>
          <p:nvPr/>
        </p:nvSpPr>
        <p:spPr>
          <a:xfrm>
            <a:off x="903694" y="2442792"/>
            <a:ext cx="22576612" cy="84233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6000"/>
            </a:pPr>
            <a:r>
              <a:t>These relatively easy recursive problems may have beautiful solutions, but there isn't anything special about solving the problem recursively.</a:t>
            </a:r>
          </a:p>
          <a:p>
            <a:pPr marL="228600" indent="-228600" algn="l">
              <a:buSzPct val="100000"/>
              <a:buChar char="•"/>
              <a:defRPr sz="6000"/>
            </a:pPr>
          </a:p>
          <a:p>
            <a:pPr marL="228600" indent="-228600" algn="l">
              <a:buSzPct val="100000"/>
              <a:buChar char="•"/>
              <a:defRPr sz="6000"/>
            </a:pPr>
            <a:r>
              <a:t>Today, we will discuss problems that deal with "iterative </a:t>
            </a:r>
            <a:r>
              <a:rPr i="1">
                <a:latin typeface="Helvetica Neue"/>
                <a:ea typeface="Helvetica Neue"/>
                <a:cs typeface="Helvetica Neue"/>
                <a:sym typeface="Helvetica Neue"/>
              </a:rPr>
              <a:t>branching</a:t>
            </a:r>
            <a:r>
              <a:t>" -- and it is these problems that demonstrate the power of a recursive solution.</a:t>
            </a:r>
          </a:p>
          <a:p>
            <a:pPr marL="228600" indent="-228600" algn="l">
              <a:buSzPct val="100000"/>
              <a:buChar char="•"/>
              <a:defRPr sz="6000"/>
            </a:pPr>
          </a:p>
          <a:p>
            <a:pPr marL="228600" indent="-228600" algn="l">
              <a:buSzPct val="100000"/>
              <a:buChar char="•"/>
              <a:defRPr sz="6000"/>
            </a:pPr>
            <a:r>
              <a:t>Let's go!</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206" name="The following is a graphical depiction of the files in a folder on my computer:"/>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The following is a graphical depiction of the files in a folder on my computer:</a:t>
            </a:r>
          </a:p>
        </p:txBody>
      </p:sp>
      <p:sp>
        <p:nvSpPr>
          <p:cNvPr id="207" name="The top-level folder is called &quot;ExampleFolder&quot;, and it has three children folders, called &quot;child1&quot;, &quot;child2&quot;, and &quot;child3&quot;.…"/>
          <p:cNvSpPr txBox="1"/>
          <p:nvPr/>
        </p:nvSpPr>
        <p:spPr>
          <a:xfrm>
            <a:off x="10587417" y="4116957"/>
            <a:ext cx="12558289" cy="77793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The top-level folder is called "</a:t>
            </a:r>
            <a:r>
              <a:rPr b="1">
                <a:latin typeface="Helvetica Neue"/>
                <a:ea typeface="Helvetica Neue"/>
                <a:cs typeface="Helvetica Neue"/>
                <a:sym typeface="Helvetica Neue"/>
              </a:rPr>
              <a:t>ExampleFolder</a:t>
            </a:r>
            <a:r>
              <a:t>", and it has three children folders, called "</a:t>
            </a:r>
            <a:r>
              <a:rPr b="1">
                <a:latin typeface="Helvetica Neue"/>
                <a:ea typeface="Helvetica Neue"/>
                <a:cs typeface="Helvetica Neue"/>
                <a:sym typeface="Helvetica Neue"/>
              </a:rPr>
              <a:t>child1</a:t>
            </a:r>
            <a:r>
              <a:t>", "</a:t>
            </a:r>
            <a:r>
              <a:rPr b="1">
                <a:latin typeface="Helvetica Neue"/>
                <a:ea typeface="Helvetica Neue"/>
                <a:cs typeface="Helvetica Neue"/>
                <a:sym typeface="Helvetica Neue"/>
              </a:rPr>
              <a:t>child2</a:t>
            </a:r>
            <a:r>
              <a:t>", and "</a:t>
            </a:r>
            <a:r>
              <a:rPr b="1">
                <a:latin typeface="Helvetica Neue"/>
                <a:ea typeface="Helvetica Neue"/>
                <a:cs typeface="Helvetica Neue"/>
                <a:sym typeface="Helvetica Neue"/>
              </a:rPr>
              <a:t>child3</a:t>
            </a:r>
            <a:r>
              <a:t>".</a:t>
            </a:r>
          </a:p>
          <a:p>
            <a:pPr marL="228600" indent="-228600" algn="l">
              <a:buSzPct val="100000"/>
              <a:buChar char="•"/>
            </a:pPr>
          </a:p>
          <a:p>
            <a:pPr marL="228600" indent="-228600" algn="l">
              <a:buSzPct val="100000"/>
              <a:buChar char="•"/>
            </a:pPr>
            <a:r>
              <a:rPr b="1">
                <a:latin typeface="Helvetica Neue"/>
                <a:ea typeface="Helvetica Neue"/>
                <a:cs typeface="Helvetica Neue"/>
                <a:sym typeface="Helvetica Neue"/>
              </a:rPr>
              <a:t>child1</a:t>
            </a:r>
            <a:r>
              <a:t> has two files, "</a:t>
            </a:r>
            <a:r>
              <a:rPr b="1">
                <a:latin typeface="Helvetica Neue"/>
                <a:ea typeface="Helvetica Neue"/>
                <a:cs typeface="Helvetica Neue"/>
                <a:sym typeface="Helvetica Neue"/>
              </a:rPr>
              <a:t>i_dont_wanna_grow_up.doc</a:t>
            </a:r>
            <a:r>
              <a:t>" and "</a:t>
            </a:r>
            <a:r>
              <a:rPr b="1">
                <a:latin typeface="Helvetica Neue"/>
                <a:ea typeface="Helvetica Neue"/>
                <a:cs typeface="Helvetica Neue"/>
                <a:sym typeface="Helvetica Neue"/>
              </a:rPr>
              <a:t>kid_stuff.txt</a:t>
            </a:r>
            <a:r>
              <a:t>"</a:t>
            </a:r>
          </a:p>
          <a:p>
            <a:pPr marL="228600" indent="-228600" algn="l">
              <a:buSzPct val="100000"/>
              <a:buChar char="•"/>
            </a:pPr>
          </a:p>
          <a:p>
            <a:pPr marL="228600" indent="-228600" algn="l">
              <a:buSzPct val="100000"/>
              <a:buChar char="•"/>
            </a:pPr>
            <a:r>
              <a:t>etc. </a:t>
            </a:r>
          </a:p>
        </p:txBody>
      </p:sp>
      <p:pic>
        <p:nvPicPr>
          <p:cNvPr id="208" name="pasted-image.png" descr="pasted-image.png"/>
          <p:cNvPicPr>
            <a:picLocks noChangeAspect="1"/>
          </p:cNvPicPr>
          <p:nvPr/>
        </p:nvPicPr>
        <p:blipFill>
          <a:blip r:embed="rId2">
            <a:extLst/>
          </a:blip>
          <a:stretch>
            <a:fillRect/>
          </a:stretch>
        </p:blipFill>
        <p:spPr>
          <a:xfrm>
            <a:off x="823702" y="3729607"/>
            <a:ext cx="9351237" cy="8554082"/>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211" name="Let's re-draw that structure a bit, into a &quot;tree&quot; format."/>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Let's re-draw that structure a bit, into a "tree" format.</a:t>
            </a:r>
          </a:p>
        </p:txBody>
      </p:sp>
      <p:pic>
        <p:nvPicPr>
          <p:cNvPr id="212"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13"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14"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15"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16"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17"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18"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19"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20"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21"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22"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23"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24"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227" name="If we flip it over...there is a root at the bottom and leaves where there are no more branches."/>
          <p:cNvSpPr txBox="1"/>
          <p:nvPr/>
        </p:nvSpPr>
        <p:spPr>
          <a:xfrm>
            <a:off x="17950339" y="1635770"/>
            <a:ext cx="5885480"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If we flip it over...there is a root at the bottom and leaves where there are no more branches.</a:t>
            </a:r>
          </a:p>
        </p:txBody>
      </p:sp>
      <p:pic>
        <p:nvPicPr>
          <p:cNvPr id="228" name="pasted-image.tiff" descr="pasted-image.tiff"/>
          <p:cNvPicPr>
            <a:picLocks noChangeAspect="1"/>
          </p:cNvPicPr>
          <p:nvPr/>
        </p:nvPicPr>
        <p:blipFill>
          <a:blip r:embed="rId2">
            <a:extLst/>
          </a:blip>
          <a:stretch>
            <a:fillRect/>
          </a:stretch>
        </p:blipFill>
        <p:spPr>
          <a:xfrm>
            <a:off x="2422737" y="3842375"/>
            <a:ext cx="20624801" cy="923290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0"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231" name="Flipped back, this is what we call a tree in computer science."/>
          <p:cNvSpPr txBox="1"/>
          <p:nvPr/>
        </p:nvSpPr>
        <p:spPr>
          <a:xfrm>
            <a:off x="18347678" y="1712231"/>
            <a:ext cx="588547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Flipped back, this is what we call a tree in computer science.</a:t>
            </a:r>
          </a:p>
        </p:txBody>
      </p:sp>
      <p:pic>
        <p:nvPicPr>
          <p:cNvPr id="232" name="pasted-image.tiff" descr="pasted-image.tiff"/>
          <p:cNvPicPr>
            <a:picLocks noChangeAspect="1"/>
          </p:cNvPicPr>
          <p:nvPr/>
        </p:nvPicPr>
        <p:blipFill>
          <a:blip r:embed="rId2">
            <a:extLst/>
          </a:blip>
          <a:stretch>
            <a:fillRect/>
          </a:stretch>
        </p:blipFill>
        <p:spPr>
          <a:xfrm rot="10800000">
            <a:off x="1393635" y="2841859"/>
            <a:ext cx="20624801" cy="92329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4"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sp>
        <p:nvSpPr>
          <p:cNvPr id="235" name="A folder is a tree!"/>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 folder is a tree!</a:t>
            </a:r>
          </a:p>
        </p:txBody>
      </p:sp>
      <p:pic>
        <p:nvPicPr>
          <p:cNvPr id="236"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37"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38"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39"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40"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41"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42"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43"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44"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45"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46"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47"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48"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49" name="Oval"/>
          <p:cNvSpPr/>
          <p:nvPr/>
        </p:nvSpPr>
        <p:spPr>
          <a:xfrm>
            <a:off x="1167575" y="3211596"/>
            <a:ext cx="22576611" cy="1288102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1"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sp>
        <p:nvSpPr>
          <p:cNvPr id="252" name="All children are also complete trees!"/>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pic>
        <p:nvPicPr>
          <p:cNvPr id="253"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54"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55"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56"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57"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58"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59"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60"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61"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62"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63"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64"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65"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66" name="Oval"/>
          <p:cNvSpPr/>
          <p:nvPr/>
        </p:nvSpPr>
        <p:spPr>
          <a:xfrm>
            <a:off x="791150" y="4419621"/>
            <a:ext cx="9221515" cy="6444870"/>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pic>
        <p:nvPicPr>
          <p:cNvPr id="269"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70"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71"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72"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73"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74"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75"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76"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77"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78"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79"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80"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81"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82" name="Shape"/>
          <p:cNvSpPr/>
          <p:nvPr/>
        </p:nvSpPr>
        <p:spPr>
          <a:xfrm>
            <a:off x="6310957" y="5771386"/>
            <a:ext cx="16169440" cy="8395793"/>
          </a:xfrm>
          <a:custGeom>
            <a:avLst/>
            <a:gdLst/>
            <a:ahLst/>
            <a:cxnLst>
              <a:cxn ang="0">
                <a:pos x="wd2" y="hd2"/>
              </a:cxn>
              <a:cxn ang="5400000">
                <a:pos x="wd2" y="hd2"/>
              </a:cxn>
              <a:cxn ang="10800000">
                <a:pos x="wd2" y="hd2"/>
              </a:cxn>
              <a:cxn ang="16200000">
                <a:pos x="wd2" y="hd2"/>
              </a:cxn>
            </a:cxnLst>
            <a:rect l="0" t="0" r="r" b="b"/>
            <a:pathLst>
              <a:path w="19679" h="20916" fill="norm" stroke="1" extrusionOk="0">
                <a:moveTo>
                  <a:pt x="7975" y="0"/>
                </a:moveTo>
                <a:cubicBezTo>
                  <a:pt x="6718" y="0"/>
                  <a:pt x="5460" y="685"/>
                  <a:pt x="4500" y="2053"/>
                </a:cubicBezTo>
                <a:cubicBezTo>
                  <a:pt x="3232" y="3862"/>
                  <a:pt x="2802" y="6413"/>
                  <a:pt x="3210" y="8726"/>
                </a:cubicBezTo>
                <a:cubicBezTo>
                  <a:pt x="3099" y="8798"/>
                  <a:pt x="2989" y="8872"/>
                  <a:pt x="2882" y="8948"/>
                </a:cubicBezTo>
                <a:cubicBezTo>
                  <a:pt x="-961" y="11686"/>
                  <a:pt x="-961" y="16125"/>
                  <a:pt x="2882" y="18862"/>
                </a:cubicBezTo>
                <a:cubicBezTo>
                  <a:pt x="6724" y="21600"/>
                  <a:pt x="12954" y="21600"/>
                  <a:pt x="16796" y="18862"/>
                </a:cubicBezTo>
                <a:cubicBezTo>
                  <a:pt x="20639" y="16125"/>
                  <a:pt x="20639" y="11686"/>
                  <a:pt x="16796" y="8948"/>
                </a:cubicBezTo>
                <a:cubicBezTo>
                  <a:pt x="15661" y="8139"/>
                  <a:pt x="14316" y="7572"/>
                  <a:pt x="12886" y="7241"/>
                </a:cubicBezTo>
                <a:cubicBezTo>
                  <a:pt x="12929" y="5371"/>
                  <a:pt x="12451" y="3481"/>
                  <a:pt x="11450" y="2053"/>
                </a:cubicBezTo>
                <a:cubicBezTo>
                  <a:pt x="10491" y="685"/>
                  <a:pt x="9233" y="0"/>
                  <a:pt x="7975" y="0"/>
                </a:cubicBezTo>
                <a:close/>
              </a:path>
            </a:pathLst>
          </a:cu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83" name="All children are also complete trees!"/>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pic>
        <p:nvPicPr>
          <p:cNvPr id="286"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87"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88"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89"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90"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91"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92"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93"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94"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95"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96"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97"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98"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99" name="Oval"/>
          <p:cNvSpPr/>
          <p:nvPr/>
        </p:nvSpPr>
        <p:spPr>
          <a:xfrm>
            <a:off x="15336713" y="4193117"/>
            <a:ext cx="7168004" cy="5908203"/>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00" name="All children are also complete trees!"/>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pic>
        <p:nvPicPr>
          <p:cNvPr id="303"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304"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305"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306"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307"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308"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309"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310"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311"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312"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313"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314"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315"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316" name="Oval"/>
          <p:cNvSpPr/>
          <p:nvPr/>
        </p:nvSpPr>
        <p:spPr>
          <a:xfrm>
            <a:off x="9578360" y="9893480"/>
            <a:ext cx="13642472" cy="33703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17" name="All children are also complete trees!"/>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Let's write a program to output all files in a fold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a program to output all files in a folder</a:t>
            </a:r>
          </a:p>
        </p:txBody>
      </p:sp>
      <p:pic>
        <p:nvPicPr>
          <p:cNvPr id="320"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321"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322"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323"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324"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325"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326"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327"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328"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329"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330"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331"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332"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333" name="All children are also complete trees!"/>
          <p:cNvSpPr txBox="1"/>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pic>
        <p:nvPicPr>
          <p:cNvPr id="334" name="pasted-image.png" descr="pasted-image.png"/>
          <p:cNvPicPr>
            <a:picLocks noChangeAspect="1"/>
          </p:cNvPicPr>
          <p:nvPr/>
        </p:nvPicPr>
        <p:blipFill>
          <a:blip r:embed="rId3">
            <a:extLst/>
          </a:blip>
          <a:stretch>
            <a:fillRect/>
          </a:stretch>
        </p:blipFill>
        <p:spPr>
          <a:xfrm>
            <a:off x="19253852" y="2188873"/>
            <a:ext cx="3925598" cy="373792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6" name="Another Example: Reducible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Example: Reducible Words</a:t>
            </a:r>
          </a:p>
        </p:txBody>
      </p:sp>
      <p:sp>
        <p:nvSpPr>
          <p:cNvPr id="337" name="Here is a word puzzle: &quot;Is there a nine-letter English word that can be reduced to a single-letter word one letter at at time by removing letters, leaving a legal word at each step?"/>
          <p:cNvSpPr txBox="1"/>
          <p:nvPr/>
        </p:nvSpPr>
        <p:spPr>
          <a:xfrm>
            <a:off x="493014" y="4634486"/>
            <a:ext cx="23397973" cy="49489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Here is a word puzzle: "Is there a nine-letter English word that can be reduced to a single-letter word one letter at at time by removing letters, leaving a legal word at each step?</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9" name="Another Example: Reducible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Example: Reducible Words</a:t>
            </a:r>
          </a:p>
        </p:txBody>
      </p:sp>
      <p:sp>
        <p:nvSpPr>
          <p:cNvPr id="340" name="cart ☞ art ☞ at ☞ a"/>
          <p:cNvSpPr txBox="1"/>
          <p:nvPr/>
        </p:nvSpPr>
        <p:spPr>
          <a:xfrm>
            <a:off x="7674102" y="6212335"/>
            <a:ext cx="9035797"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cart ☞ art ☞ at ☞ a</a:t>
            </a:r>
          </a:p>
        </p:txBody>
      </p:sp>
      <p:sp>
        <p:nvSpPr>
          <p:cNvPr id="341" name="4-letter example:"/>
          <p:cNvSpPr txBox="1"/>
          <p:nvPr/>
        </p:nvSpPr>
        <p:spPr>
          <a:xfrm>
            <a:off x="8455913" y="4164433"/>
            <a:ext cx="7472173"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4-letter example:</a:t>
            </a:r>
          </a:p>
        </p:txBody>
      </p:sp>
      <p:sp>
        <p:nvSpPr>
          <p:cNvPr id="342" name="can you think of a nine letter word?"/>
          <p:cNvSpPr txBox="1"/>
          <p:nvPr/>
        </p:nvSpPr>
        <p:spPr>
          <a:xfrm>
            <a:off x="4474717" y="10000552"/>
            <a:ext cx="15434565"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can you think of a nine letter word?</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Another Example: Reducible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Example: Reducible Words</a:t>
            </a:r>
          </a:p>
        </p:txBody>
      </p:sp>
      <p:sp>
        <p:nvSpPr>
          <p:cNvPr id="345" name="startling ☞ starling ☞ staring ☞ string ☞sting ☞sing ☞sin ☞in ☞i"/>
          <p:cNvSpPr txBox="1"/>
          <p:nvPr/>
        </p:nvSpPr>
        <p:spPr>
          <a:xfrm>
            <a:off x="295115" y="6317522"/>
            <a:ext cx="23793769" cy="10809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500"/>
            </a:lvl1pPr>
          </a:lstStyle>
          <a:p>
            <a:pPr/>
            <a:r>
              <a:t>startling ☞ starling ☞ staring ☞ string ☞sting ☞sing ☞sin ☞in ☞i</a:t>
            </a:r>
          </a:p>
        </p:txBody>
      </p:sp>
      <p:sp>
        <p:nvSpPr>
          <p:cNvPr id="346" name="is there really just one nine-letter word with this property?"/>
          <p:cNvSpPr txBox="1"/>
          <p:nvPr/>
        </p:nvSpPr>
        <p:spPr>
          <a:xfrm>
            <a:off x="1812798" y="9390952"/>
            <a:ext cx="20758405"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is there really just one nine-letter word with this property?</a:t>
            </a:r>
          </a:p>
        </p:txBody>
      </p:sp>
      <p:sp>
        <p:nvSpPr>
          <p:cNvPr id="347" name="startling"/>
          <p:cNvSpPr txBox="1"/>
          <p:nvPr/>
        </p:nvSpPr>
        <p:spPr>
          <a:xfrm>
            <a:off x="10422889" y="4164433"/>
            <a:ext cx="3538221"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startling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6" grpId="1"/>
    </p:bldLst>
  </p:timing>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9" name="All Reducible 9-letter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 Reducible 9-letter words</a:t>
            </a:r>
          </a:p>
        </p:txBody>
      </p:sp>
      <p:sp>
        <p:nvSpPr>
          <p:cNvPr id="350" name="can we do this iteratively?"/>
          <p:cNvSpPr txBox="1"/>
          <p:nvPr/>
        </p:nvSpPr>
        <p:spPr>
          <a:xfrm>
            <a:off x="6517385" y="5021847"/>
            <a:ext cx="11349229"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can we do this iteratively?</a:t>
            </a:r>
          </a:p>
        </p:txBody>
      </p:sp>
      <p:sp>
        <p:nvSpPr>
          <p:cNvPr id="351" name="it would be very messy!"/>
          <p:cNvSpPr txBox="1"/>
          <p:nvPr/>
        </p:nvSpPr>
        <p:spPr>
          <a:xfrm>
            <a:off x="7025893" y="7302837"/>
            <a:ext cx="10332213"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it would be very messy!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1" grpId="1"/>
    </p:bldLst>
  </p:timing>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3" name="All Reducible 9-letter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 Reducible 9-letter words</a:t>
            </a:r>
          </a:p>
        </p:txBody>
      </p:sp>
      <p:sp>
        <p:nvSpPr>
          <p:cNvPr id="354" name="can we do this recursively?"/>
          <p:cNvSpPr txBox="1"/>
          <p:nvPr/>
        </p:nvSpPr>
        <p:spPr>
          <a:xfrm>
            <a:off x="6244081" y="5021847"/>
            <a:ext cx="11895837"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can we do this recursively?</a:t>
            </a:r>
          </a:p>
        </p:txBody>
      </p:sp>
      <p:sp>
        <p:nvSpPr>
          <p:cNvPr id="355" name="yes!…"/>
          <p:cNvSpPr txBox="1"/>
          <p:nvPr/>
        </p:nvSpPr>
        <p:spPr>
          <a:xfrm>
            <a:off x="6573774" y="7529738"/>
            <a:ext cx="11236453" cy="25105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yes!</a:t>
            </a:r>
          </a:p>
          <a:p>
            <a:pPr>
              <a:defRPr sz="8000"/>
            </a:pPr>
            <a:r>
              <a:t>what is the decision tree?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5" grpId="1"/>
    </p:bldLst>
  </p:timing>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7"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58"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59"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60"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61"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62"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63"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364"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365"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366"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8"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69"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70"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71"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72"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73"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74"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375"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376"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377"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378"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379"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380"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381"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382"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383"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5"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86"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87"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88"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89"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90"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91"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392"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393"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394"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395"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396"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397"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398"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399"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400"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401"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402"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403"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404"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405"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406"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407"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408"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09"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10"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411"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12"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13"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14"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15"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416"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17"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18"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0"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421"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422"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423"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424"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425"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426"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27"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28"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29"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30"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31"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32"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33"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34"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35"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36"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37"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38"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39"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40"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41"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42"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43"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44"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45"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46"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47"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48"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49"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50"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451"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452"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453"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454"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455"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56"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57"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458"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59"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60"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61"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62"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463"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64"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65"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466"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467"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468"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69"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70"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71"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72"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73"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474"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75"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76"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77"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78"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79"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480"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81"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82"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83"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84"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85"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86"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87"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488"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89"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490"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491"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492"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493"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494"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495"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496"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497"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498"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499"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500"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501"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3"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504"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505"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506"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507"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508"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509"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510"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511"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512"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513"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514"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15"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516"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517"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18"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519"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520"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21"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522"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523"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24"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525"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26"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27"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28"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29"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30"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31"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32"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33"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34"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35"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36"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37"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38"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39"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40"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41"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42"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43"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44"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45"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46" name="a"/>
          <p:cNvSpPr/>
          <p:nvPr/>
        </p:nvSpPr>
        <p:spPr>
          <a:xfrm>
            <a:off x="3449772" y="8789148"/>
            <a:ext cx="508573" cy="1524588"/>
          </a:xfrm>
          <a:prstGeom prst="roundRect">
            <a:avLst>
              <a:gd name="adj" fmla="val 38087"/>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47"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48"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49"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550"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51"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52"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53"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54"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55"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56"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57"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58"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59"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60"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61"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62"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63"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64"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65"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66"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67"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68"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69"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70"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571"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72"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573"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574"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575"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576"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577"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578"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579"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580"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581"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582"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583"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584"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6"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587"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588"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589"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590" name="cat"/>
          <p:cNvSpPr/>
          <p:nvPr/>
        </p:nvSpPr>
        <p:spPr>
          <a:xfrm>
            <a:off x="14272387"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591"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592"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593"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594"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595"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596"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597"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98"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599"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600"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01"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602"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603"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04"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605"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606"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07"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608"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09"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10"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11"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12"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13"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14"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15" name="a"/>
          <p:cNvSpPr/>
          <p:nvPr/>
        </p:nvSpPr>
        <p:spPr>
          <a:xfrm>
            <a:off x="13607998" y="8789148"/>
            <a:ext cx="508573" cy="1524588"/>
          </a:xfrm>
          <a:prstGeom prst="roundRect">
            <a:avLst>
              <a:gd name="adj" fmla="val 38087"/>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16"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17"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18"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19"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20"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21"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22"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23"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24"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25"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26"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27"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28"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29"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30"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31"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32"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633"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34"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35"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36"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37"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38"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39"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40"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41"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42"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43"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44"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45"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46"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47"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48"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49"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50"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51"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52"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53"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654"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55"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656"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657"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658"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659"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660"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661"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662"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663" name="at"/>
          <p:cNvSpPr/>
          <p:nvPr/>
        </p:nvSpPr>
        <p:spPr>
          <a:xfrm>
            <a:off x="12785501" y="6665213"/>
            <a:ext cx="1220988"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664"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665"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666"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667"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9" name="Decision Tree Search Templa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Decision Tree Search Template</a:t>
            </a:r>
          </a:p>
        </p:txBody>
      </p:sp>
      <p:sp>
        <p:nvSpPr>
          <p:cNvPr id="670" name="bool search(currentState) {…"/>
          <p:cNvSpPr txBox="1"/>
          <p:nvPr/>
        </p:nvSpPr>
        <p:spPr>
          <a:xfrm>
            <a:off x="1212926" y="1876480"/>
            <a:ext cx="23052436" cy="1165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558800" algn="l"/>
              </a:tabLst>
              <a:defRPr sz="6000">
                <a:latin typeface="Menlo"/>
                <a:ea typeface="Menlo"/>
                <a:cs typeface="Menlo"/>
                <a:sym typeface="Menlo"/>
              </a:defRPr>
            </a:pPr>
            <a:r>
              <a:rPr>
                <a:solidFill>
                  <a:srgbClr val="0433FF"/>
                </a:solidFill>
              </a:rPr>
              <a:t>bool</a:t>
            </a:r>
            <a:r>
              <a:t> search(currentState) {</a:t>
            </a:r>
          </a:p>
          <a:p>
            <a:pPr algn="l" defTabSz="457200">
              <a:tabLst>
                <a:tab pos="558800" algn="l"/>
              </a:tabLst>
              <a:defRPr sz="6000">
                <a:latin typeface="Menlo"/>
                <a:ea typeface="Menlo"/>
                <a:cs typeface="Menlo"/>
                <a:sym typeface="Menlo"/>
              </a:defRPr>
            </a:pPr>
            <a:r>
              <a:t>    </a:t>
            </a:r>
            <a:r>
              <a:rPr>
                <a:solidFill>
                  <a:srgbClr val="0433FF"/>
                </a:solidFill>
              </a:rPr>
              <a:t>if</a:t>
            </a:r>
            <a:r>
              <a:t> (isSolution(currentState)) {</a:t>
            </a:r>
          </a:p>
          <a:p>
            <a:pPr algn="l" defTabSz="457200">
              <a:tabLst>
                <a:tab pos="558800" algn="l"/>
              </a:tabLst>
              <a:defRPr sz="6000">
                <a:latin typeface="Menlo"/>
                <a:ea typeface="Menlo"/>
                <a:cs typeface="Menlo"/>
                <a:sym typeface="Menlo"/>
              </a:defRPr>
            </a:pPr>
            <a:r>
              <a:t>        </a:t>
            </a:r>
            <a:r>
              <a:rPr>
                <a:solidFill>
                  <a:srgbClr val="0433FF"/>
                </a:solidFill>
              </a:rPr>
              <a:t>return</a:t>
            </a:r>
            <a:r>
              <a:t> </a:t>
            </a:r>
            <a:r>
              <a:rPr>
                <a:solidFill>
                  <a:srgbClr val="0433FF"/>
                </a:solidFill>
              </a:rPr>
              <a:t>true</a:t>
            </a:r>
            <a:r>
              <a:t>;</a:t>
            </a:r>
          </a:p>
          <a:p>
            <a:pPr algn="l" defTabSz="457200">
              <a:tabLst>
                <a:tab pos="558800" algn="l"/>
              </a:tabLst>
              <a:defRPr sz="6000">
                <a:latin typeface="Menlo"/>
                <a:ea typeface="Menlo"/>
                <a:cs typeface="Menlo"/>
                <a:sym typeface="Menlo"/>
              </a:defRPr>
            </a:pPr>
            <a:r>
              <a:t>    } </a:t>
            </a:r>
            <a:r>
              <a:rPr>
                <a:solidFill>
                  <a:srgbClr val="0433FF"/>
                </a:solidFill>
              </a:rPr>
              <a:t>else</a:t>
            </a:r>
            <a:r>
              <a:t> {</a:t>
            </a:r>
          </a:p>
          <a:p>
            <a:pPr algn="l" defTabSz="457200">
              <a:tabLst>
                <a:tab pos="558800" algn="l"/>
              </a:tabLst>
              <a:defRPr sz="6000">
                <a:latin typeface="Menlo"/>
                <a:ea typeface="Menlo"/>
                <a:cs typeface="Menlo"/>
                <a:sym typeface="Menlo"/>
              </a:defRPr>
            </a:pPr>
            <a:r>
              <a:t>        </a:t>
            </a:r>
            <a:r>
              <a:rPr>
                <a:solidFill>
                  <a:srgbClr val="0433FF"/>
                </a:solidFill>
              </a:rPr>
              <a:t>for</a:t>
            </a:r>
            <a:r>
              <a:t> (option : moves from currentState) {</a:t>
            </a:r>
          </a:p>
          <a:p>
            <a:pPr algn="l" defTabSz="457200">
              <a:tabLst>
                <a:tab pos="558800" algn="l"/>
              </a:tabLst>
              <a:defRPr sz="6000">
                <a:latin typeface="Menlo"/>
                <a:ea typeface="Menlo"/>
                <a:cs typeface="Menlo"/>
                <a:sym typeface="Menlo"/>
              </a:defRPr>
            </a:pPr>
            <a:r>
              <a:t>            nextState = takeOption(curr, option);</a:t>
            </a:r>
          </a:p>
          <a:p>
            <a:pPr algn="l" defTabSz="457200">
              <a:tabLst>
                <a:tab pos="558800" algn="l"/>
              </a:tabLst>
              <a:defRPr sz="6000">
                <a:latin typeface="Menlo"/>
                <a:ea typeface="Menlo"/>
                <a:cs typeface="Menlo"/>
                <a:sym typeface="Menlo"/>
              </a:defRPr>
            </a:pPr>
            <a:r>
              <a:t>            </a:t>
            </a:r>
            <a:r>
              <a:rPr>
                <a:solidFill>
                  <a:srgbClr val="0433FF"/>
                </a:solidFill>
              </a:rPr>
              <a:t>if</a:t>
            </a:r>
            <a:r>
              <a:t> (search(nextState)) {</a:t>
            </a:r>
          </a:p>
          <a:p>
            <a:pPr algn="l" defTabSz="457200">
              <a:tabLst>
                <a:tab pos="558800" algn="l"/>
              </a:tabLst>
              <a:defRPr sz="6000">
                <a:latin typeface="Menlo"/>
                <a:ea typeface="Menlo"/>
                <a:cs typeface="Menlo"/>
                <a:sym typeface="Menlo"/>
              </a:defRPr>
            </a:pPr>
            <a:r>
              <a:t>                </a:t>
            </a:r>
            <a:r>
              <a:rPr>
                <a:solidFill>
                  <a:srgbClr val="0433FF"/>
                </a:solidFill>
              </a:rPr>
              <a:t>return</a:t>
            </a:r>
            <a:r>
              <a:t> </a:t>
            </a:r>
            <a:r>
              <a:rPr>
                <a:solidFill>
                  <a:srgbClr val="0433FF"/>
                </a:solidFill>
              </a:rPr>
              <a:t>true</a:t>
            </a:r>
            <a:r>
              <a:t>;</a:t>
            </a:r>
          </a:p>
          <a:p>
            <a:pPr algn="l" defTabSz="457200">
              <a:tabLst>
                <a:tab pos="558800" algn="l"/>
              </a:tabLst>
              <a:defRPr sz="6000">
                <a:latin typeface="Menlo"/>
                <a:ea typeface="Menlo"/>
                <a:cs typeface="Menlo"/>
                <a:sym typeface="Menlo"/>
              </a:defRPr>
            </a:pPr>
            <a:r>
              <a:t>            }</a:t>
            </a:r>
          </a:p>
          <a:p>
            <a:pPr algn="l" defTabSz="457200">
              <a:tabLst>
                <a:tab pos="558800" algn="l"/>
              </a:tabLst>
              <a:defRPr sz="6000">
                <a:latin typeface="Menlo"/>
                <a:ea typeface="Menlo"/>
                <a:cs typeface="Menlo"/>
                <a:sym typeface="Menlo"/>
              </a:defRPr>
            </a:pPr>
            <a:r>
              <a:t>        }</a:t>
            </a:r>
          </a:p>
          <a:p>
            <a:pPr algn="l" defTabSz="457200">
              <a:tabLst>
                <a:tab pos="558800" algn="l"/>
              </a:tabLst>
              <a:defRPr sz="6000">
                <a:latin typeface="Menlo"/>
                <a:ea typeface="Menlo"/>
                <a:cs typeface="Menlo"/>
                <a:sym typeface="Menlo"/>
              </a:defRPr>
            </a:pPr>
            <a:r>
              <a:t>        </a:t>
            </a:r>
            <a:r>
              <a:rPr>
                <a:solidFill>
                  <a:srgbClr val="0433FF"/>
                </a:solidFill>
              </a:rPr>
              <a:t>return</a:t>
            </a:r>
            <a:r>
              <a:t> </a:t>
            </a:r>
            <a:r>
              <a:rPr>
                <a:solidFill>
                  <a:srgbClr val="0433FF"/>
                </a:solidFill>
              </a:rPr>
              <a:t>false</a:t>
            </a:r>
            <a:r>
              <a:t>;</a:t>
            </a:r>
          </a:p>
          <a:p>
            <a:pPr algn="l" defTabSz="457200">
              <a:tabLst>
                <a:tab pos="558800" algn="l"/>
              </a:tabLst>
              <a:defRPr sz="6000">
                <a:latin typeface="Menlo"/>
                <a:ea typeface="Menlo"/>
                <a:cs typeface="Menlo"/>
                <a:sym typeface="Menlo"/>
              </a:defRPr>
            </a:pPr>
            <a:r>
              <a:t>    }</a:t>
            </a:r>
          </a:p>
          <a:p>
            <a:pPr algn="l" defTabSz="457200">
              <a:tabLst>
                <a:tab pos="558800" algn="l"/>
              </a:tabLst>
              <a:defRPr sz="60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2" name="Reducible Wor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Reducible Word</a:t>
            </a:r>
          </a:p>
        </p:txBody>
      </p:sp>
      <p:sp>
        <p:nvSpPr>
          <p:cNvPr id="673" name="Let's define a reducible word as a word that can be reduced down to one letter by removing one character at a time, leaving a word at each step.…"/>
          <p:cNvSpPr txBox="1"/>
          <p:nvPr/>
        </p:nvSpPr>
        <p:spPr>
          <a:xfrm>
            <a:off x="1022840" y="1945406"/>
            <a:ext cx="21920070" cy="108708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7000"/>
            </a:pPr>
            <a:r>
              <a:t>Let's define a </a:t>
            </a:r>
            <a:r>
              <a:rPr>
                <a:solidFill>
                  <a:srgbClr val="0433FF"/>
                </a:solidFill>
              </a:rPr>
              <a:t>reducible</a:t>
            </a:r>
            <a:r>
              <a:t> word as a word that can be reduced down to one letter by removing one character at a time, leaving a word at each step.</a:t>
            </a:r>
          </a:p>
          <a:p>
            <a:pPr algn="l">
              <a:defRPr sz="7000"/>
            </a:pPr>
          </a:p>
          <a:p>
            <a:pPr marL="1016000" indent="-1016000" algn="l">
              <a:buSzPct val="75000"/>
              <a:buFont typeface="Helvetica Neue"/>
              <a:buChar char="•"/>
              <a:defRPr sz="7000">
                <a:solidFill>
                  <a:srgbClr val="0433FF"/>
                </a:solidFill>
              </a:defRPr>
            </a:pPr>
            <a:r>
              <a:t>Base case:</a:t>
            </a:r>
          </a:p>
          <a:p>
            <a:pPr lvl="1" marL="1651000" indent="-1016000" algn="l">
              <a:buSzPct val="75000"/>
              <a:buFont typeface="Helvetica Neue"/>
              <a:buChar char="•"/>
              <a:defRPr sz="7000"/>
            </a:pPr>
            <a:r>
              <a:t>A one letter word in the dictionary.</a:t>
            </a:r>
          </a:p>
          <a:p>
            <a:pPr lvl="1" marL="1651000" indent="-1016000" algn="l">
              <a:buSzPct val="75000"/>
              <a:buFont typeface="Helvetica Neue"/>
              <a:buChar char="•"/>
              <a:defRPr sz="7000"/>
            </a:pPr>
          </a:p>
          <a:p>
            <a:pPr marL="1016000" indent="-1016000" algn="l">
              <a:buSzPct val="75000"/>
              <a:buFont typeface="Helvetica Neue"/>
              <a:buChar char="•"/>
              <a:defRPr sz="7000">
                <a:solidFill>
                  <a:srgbClr val="0433FF"/>
                </a:solidFill>
              </a:defRPr>
            </a:pPr>
            <a:r>
              <a:t>Recursive Step:</a:t>
            </a:r>
          </a:p>
          <a:p>
            <a:pPr lvl="1" marL="1651000" indent="-1016000" algn="l">
              <a:buSzPct val="75000"/>
              <a:buFont typeface="Helvetica Neue"/>
              <a:buChar char="•"/>
              <a:defRPr sz="7000"/>
            </a:pPr>
            <a:r>
              <a:t>Any multi-letter word is reducible if you can remove a letter (legal move) to form a shrinkable word.</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5"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676"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677"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678"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679"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680"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681"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682"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683"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684"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685"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86"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87"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88"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89"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90"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91"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92"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93"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94"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95"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96"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97"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98"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99"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00"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01"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02"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03"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04"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05"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06"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07"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08"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09"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710"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11"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712"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713"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14"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715"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716"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17"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718"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719"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20"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721"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722"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723"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24"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25"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26"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27"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28"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729"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30"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31"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32"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33"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34"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735"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36"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37"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38"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39"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40"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41"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42"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743"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44"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745"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746"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747"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748"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749"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750"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751"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752"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753"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754"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755"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756"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757" name="art: is a word"/>
          <p:cNvSpPr txBox="1"/>
          <p:nvPr/>
        </p:nvSpPr>
        <p:spPr>
          <a:xfrm>
            <a:off x="9292590" y="11440466"/>
            <a:ext cx="5798821"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art: is a word</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9"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760"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761"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762"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763"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764"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765"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766"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767"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768"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769"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70"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71"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72"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73"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74"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75"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76"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77"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78"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79"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80"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81"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82"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83"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84"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85"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86"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87"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88"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89"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90"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91"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92"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93"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794"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95"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796"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797"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98"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799"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800"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01"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802"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803"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04"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805"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806"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07"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08"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09"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10"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11"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12"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13"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14"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15"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16"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17"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18"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19"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20"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21"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22"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23"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24"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25"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26"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827"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28"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829" name="rt"/>
          <p:cNvSpPr/>
          <p:nvPr/>
        </p:nvSpPr>
        <p:spPr>
          <a:xfrm>
            <a:off x="908088"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830"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831"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832"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833"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834"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835"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836"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837"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838"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839"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840"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841" name="rt: not a word"/>
          <p:cNvSpPr txBox="1"/>
          <p:nvPr/>
        </p:nvSpPr>
        <p:spPr>
          <a:xfrm>
            <a:off x="9188958" y="11440466"/>
            <a:ext cx="6006085"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rt: not a word</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3"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844"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845"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846"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847"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848"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849"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850"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851"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852"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853"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54"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55"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56"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57"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58"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59"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60"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61"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62"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63"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64"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65"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66"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67"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68"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69"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70"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71"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72"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73"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74"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75"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76"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77"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878"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79"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880"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881"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82"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883"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884"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85"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886"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887"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88"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889"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890"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91"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92"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93"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94"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95"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96"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97"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98"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99"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00"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01"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02"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03"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04"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05"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06"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07"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08"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09"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10"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911"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12"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913" name="rt"/>
          <p:cNvSpPr/>
          <p:nvPr/>
        </p:nvSpPr>
        <p:spPr>
          <a:xfrm>
            <a:off x="908088" y="6665213"/>
            <a:ext cx="1220987" cy="1524588"/>
          </a:xfrm>
          <a:prstGeom prst="roundRect">
            <a:avLst>
              <a:gd name="adj" fmla="val 15864"/>
            </a:avLst>
          </a:prstGeom>
          <a:solidFill>
            <a:srgbClr val="5E5E5E"/>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914"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915"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916"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917"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918"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919"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920"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921"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922"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923"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924"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925" name="at: is a word"/>
          <p:cNvSpPr txBox="1"/>
          <p:nvPr/>
        </p:nvSpPr>
        <p:spPr>
          <a:xfrm>
            <a:off x="9452609" y="11440466"/>
            <a:ext cx="5478781"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at: is a word</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7"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928"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929"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930"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931"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932"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933"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934"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935"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936"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937"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38"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39"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40"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41"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42"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43"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44"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45"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46"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47"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48"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49"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50"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51"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52"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53"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54"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55"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56"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57" name="t"/>
          <p:cNvSpPr/>
          <p:nvPr/>
        </p:nvSpPr>
        <p:spPr>
          <a:xfrm>
            <a:off x="2841785" y="8789148"/>
            <a:ext cx="508573" cy="1524588"/>
          </a:xfrm>
          <a:prstGeom prst="roundRect">
            <a:avLst>
              <a:gd name="adj" fmla="val 38087"/>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58"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59"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60"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61"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962"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63"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964"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965"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66"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967"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968"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69"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970"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971"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72"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973"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974"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75"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76"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77"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78"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79"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80"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81"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82"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83"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84"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85"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86"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87"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88"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89"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90"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91"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92"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93"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94"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995"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96"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997" name="rt"/>
          <p:cNvSpPr/>
          <p:nvPr/>
        </p:nvSpPr>
        <p:spPr>
          <a:xfrm>
            <a:off x="908088" y="6665213"/>
            <a:ext cx="1220987" cy="1524588"/>
          </a:xfrm>
          <a:prstGeom prst="roundRect">
            <a:avLst>
              <a:gd name="adj" fmla="val 15864"/>
            </a:avLst>
          </a:prstGeom>
          <a:solidFill>
            <a:srgbClr val="5E5E5E"/>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998"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999"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000"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001"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002"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003"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004"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005"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006"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007"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008"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009" name="t: not a word"/>
          <p:cNvSpPr txBox="1"/>
          <p:nvPr/>
        </p:nvSpPr>
        <p:spPr>
          <a:xfrm>
            <a:off x="9348977" y="11440466"/>
            <a:ext cx="5686045"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t: not a word</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1"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012"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013"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014"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015"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016"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017"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018"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019"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020"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021"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22"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23"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24"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25"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26"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27"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28"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29"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30"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31"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32"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33"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34"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35"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36"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37"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38"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39"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40"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41"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42"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43"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44"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45"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046"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47"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048"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049"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50"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051"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052"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53"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054"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055"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56"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057"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058"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059"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60"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61"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62"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63"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64"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065"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66"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67"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68"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69"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70"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071"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72"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73"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74"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75"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76"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77"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78"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079"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80"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081"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082"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083"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084"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085"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086"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087"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088"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089"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090"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091"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092"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093" name="a: is a word…"/>
          <p:cNvSpPr txBox="1"/>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5"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096"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097"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098"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099"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100"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101"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102"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103"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104"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105"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06"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07"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08"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09"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10"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11"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12"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13"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14"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15"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16"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17"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18"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19"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20"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21"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22"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23"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24"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25"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26"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27"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28"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29"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130"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31"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132"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133"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34"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135"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136"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37"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138"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139"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40"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141"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142"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43"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44"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45"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46"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47"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48"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49"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50"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51"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52"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53"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54"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55"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56"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57"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58"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59"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60"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61"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62"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163"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64"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165"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166" name="at"/>
          <p:cNvSpPr/>
          <p:nvPr/>
        </p:nvSpPr>
        <p:spPr>
          <a:xfrm>
            <a:off x="2815906" y="6665213"/>
            <a:ext cx="1220987" cy="1524588"/>
          </a:xfrm>
          <a:prstGeom prst="roundRect">
            <a:avLst>
              <a:gd name="adj" fmla="val 15864"/>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167"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168"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169"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170"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171"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172"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173"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174"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175"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176"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177" name="a: is a word…"/>
          <p:cNvSpPr txBox="1"/>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79"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180"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181"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182"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183"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184"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185" name="art"/>
          <p:cNvSpPr/>
          <p:nvPr/>
        </p:nvSpPr>
        <p:spPr>
          <a:xfrm>
            <a:off x="2251472" y="4297017"/>
            <a:ext cx="2349855" cy="1524588"/>
          </a:xfrm>
          <a:prstGeom prst="roundRect">
            <a:avLst>
              <a:gd name="adj" fmla="val 12705"/>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186"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187"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188"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189"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90"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91"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92"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93"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94"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95"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96"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97"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98"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99"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00"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01"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02"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03"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04"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05"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06"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07"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08"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09"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10"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11"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12"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13"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214"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15"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216"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217"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18"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219"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220"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21"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222"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223"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24"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225"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226"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27"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28"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29"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30"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31"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32"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33"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34"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35"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36"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37"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38"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39"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40"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41"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42"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43"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44"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45"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46"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247"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48"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249"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250" name="at"/>
          <p:cNvSpPr/>
          <p:nvPr/>
        </p:nvSpPr>
        <p:spPr>
          <a:xfrm>
            <a:off x="2815906" y="6665213"/>
            <a:ext cx="1220987" cy="1524588"/>
          </a:xfrm>
          <a:prstGeom prst="roundRect">
            <a:avLst>
              <a:gd name="adj" fmla="val 15864"/>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251"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252"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253"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254"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255"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256"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257"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258"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259"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260"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261" name="a: is a word…"/>
          <p:cNvSpPr txBox="1"/>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3"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264" name="cart"/>
          <p:cNvSpPr/>
          <p:nvPr/>
        </p:nvSpPr>
        <p:spPr>
          <a:xfrm>
            <a:off x="11017073" y="2145058"/>
            <a:ext cx="2349855" cy="1524588"/>
          </a:xfrm>
          <a:prstGeom prst="roundRect">
            <a:avLst>
              <a:gd name="adj" fmla="val 12705"/>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265"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266"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267"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268"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269" name="art"/>
          <p:cNvSpPr/>
          <p:nvPr/>
        </p:nvSpPr>
        <p:spPr>
          <a:xfrm>
            <a:off x="2251472" y="4297017"/>
            <a:ext cx="2349855" cy="1524588"/>
          </a:xfrm>
          <a:prstGeom prst="roundRect">
            <a:avLst>
              <a:gd name="adj" fmla="val 12705"/>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270"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271"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272"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273"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74"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75"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76"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77"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78"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79"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80"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81"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82"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83"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84"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85"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86"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87"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88"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89"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90"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91"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92"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93"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94"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95"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96"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97"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298"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99"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300"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301"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302"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303"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304"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305"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306"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307"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308"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309"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310"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311"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12"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13"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14"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15"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16"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317"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318"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19"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320"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21"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22"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323"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324"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25"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326"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27"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28"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329"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30"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331"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332"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333"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334" name="at"/>
          <p:cNvSpPr/>
          <p:nvPr/>
        </p:nvSpPr>
        <p:spPr>
          <a:xfrm>
            <a:off x="2815906" y="6665213"/>
            <a:ext cx="1220987" cy="1524588"/>
          </a:xfrm>
          <a:prstGeom prst="roundRect">
            <a:avLst>
              <a:gd name="adj" fmla="val 15864"/>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335"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336"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337"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338"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339"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340"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341"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342"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343"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344"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345" name="a: is a word…"/>
          <p:cNvSpPr txBox="1"/>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7" name="Reducible Wor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Reducible Word</a:t>
            </a:r>
          </a:p>
        </p:txBody>
      </p:sp>
      <p:sp>
        <p:nvSpPr>
          <p:cNvPr id="1348" name="Is there really just one nine-letter word?"/>
          <p:cNvSpPr txBox="1"/>
          <p:nvPr/>
        </p:nvSpPr>
        <p:spPr>
          <a:xfrm>
            <a:off x="1231965" y="3561715"/>
            <a:ext cx="21920071"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7000"/>
            </a:lvl1pPr>
          </a:lstStyle>
          <a:p>
            <a:pPr/>
            <a:r>
              <a:t>Is there really just one nine-letter word?</a:t>
            </a:r>
          </a:p>
        </p:txBody>
      </p:sp>
      <p:pic>
        <p:nvPicPr>
          <p:cNvPr id="1349" name="pasted-image.png" descr="pasted-image.png"/>
          <p:cNvPicPr>
            <a:picLocks noChangeAspect="1"/>
          </p:cNvPicPr>
          <p:nvPr/>
        </p:nvPicPr>
        <p:blipFill>
          <a:blip r:embed="rId2">
            <a:extLst/>
          </a:blip>
          <a:stretch>
            <a:fillRect/>
          </a:stretch>
        </p:blipFill>
        <p:spPr>
          <a:xfrm>
            <a:off x="10867931" y="5513964"/>
            <a:ext cx="3925598" cy="373792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1" name="Recursive Backtracking: Templat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Recursive Backtracking: Templates</a:t>
            </a:r>
          </a:p>
        </p:txBody>
      </p:sp>
      <p:sp>
        <p:nvSpPr>
          <p:cNvPr id="1352" name="There are basically five different problems you might see that will require recursive backtracking:…"/>
          <p:cNvSpPr txBox="1"/>
          <p:nvPr/>
        </p:nvSpPr>
        <p:spPr>
          <a:xfrm>
            <a:off x="601706" y="2258823"/>
            <a:ext cx="23076419" cy="98257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8000"/>
            </a:pPr>
            <a:r>
              <a:t>There are basically five different problems you might see that will require recursive backtracking: </a:t>
            </a:r>
          </a:p>
          <a:p>
            <a:pPr algn="l">
              <a:defRPr sz="8000"/>
            </a:pPr>
          </a:p>
          <a:p>
            <a:pPr marL="635000" indent="-635000" algn="l">
              <a:buSzPct val="75000"/>
              <a:buFont typeface="Helvetica Neue"/>
              <a:buChar char="•"/>
              <a:defRPr sz="8000"/>
            </a:pPr>
            <a:r>
              <a:t>Determine whether a solution exists</a:t>
            </a:r>
          </a:p>
          <a:p>
            <a:pPr marL="635000" indent="-635000" algn="l">
              <a:buSzPct val="75000"/>
              <a:buFont typeface="Helvetica Neue"/>
              <a:buChar char="•"/>
              <a:defRPr sz="8000"/>
            </a:pPr>
            <a:r>
              <a:t>Find a solution</a:t>
            </a:r>
          </a:p>
          <a:p>
            <a:pPr marL="635000" indent="-635000" algn="l">
              <a:buSzPct val="75000"/>
              <a:buFont typeface="Helvetica Neue"/>
              <a:buChar char="•"/>
              <a:defRPr sz="8000"/>
            </a:pPr>
            <a:r>
              <a:t>Find the best solution</a:t>
            </a:r>
          </a:p>
          <a:p>
            <a:pPr marL="635000" indent="-635000" algn="l">
              <a:buSzPct val="75000"/>
              <a:buFont typeface="Helvetica Neue"/>
              <a:buChar char="•"/>
              <a:defRPr sz="8000"/>
            </a:pPr>
            <a:r>
              <a:t>Count the number of solutions</a:t>
            </a:r>
          </a:p>
          <a:p>
            <a:pPr marL="635000" indent="-635000" algn="l">
              <a:buSzPct val="75000"/>
              <a:buFont typeface="Helvetica Neue"/>
              <a:buChar char="•"/>
              <a:defRPr sz="8000"/>
            </a:pPr>
            <a:r>
              <a:t>Print/find all the solutions</a:t>
            </a:r>
          </a:p>
        </p:txBody>
      </p:sp>
      <p:pic>
        <p:nvPicPr>
          <p:cNvPr id="1353" name="key.jpg" descr="key.jpg"/>
          <p:cNvPicPr>
            <a:picLocks noChangeAspect="1"/>
          </p:cNvPicPr>
          <p:nvPr/>
        </p:nvPicPr>
        <p:blipFill>
          <a:blip r:embed="rId2">
            <a:extLst/>
          </a:blip>
          <a:srcRect l="9090" t="7773" r="7728" b="9207"/>
          <a:stretch>
            <a:fillRect/>
          </a:stretch>
        </p:blipFill>
        <p:spPr>
          <a:xfrm>
            <a:off x="20639727" y="253318"/>
            <a:ext cx="1006103" cy="1004150"/>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6" y="1"/>
                </a:moveTo>
                <a:cubicBezTo>
                  <a:pt x="12762" y="32"/>
                  <a:pt x="10444" y="2354"/>
                  <a:pt x="10690" y="5724"/>
                </a:cubicBezTo>
                <a:cubicBezTo>
                  <a:pt x="10725" y="6204"/>
                  <a:pt x="10730" y="6599"/>
                  <a:pt x="10664" y="6980"/>
                </a:cubicBezTo>
                <a:cubicBezTo>
                  <a:pt x="10681" y="7032"/>
                  <a:pt x="10698" y="7080"/>
                  <a:pt x="10716" y="7132"/>
                </a:cubicBezTo>
                <a:lnTo>
                  <a:pt x="10920" y="7739"/>
                </a:lnTo>
                <a:lnTo>
                  <a:pt x="10588" y="8068"/>
                </a:lnTo>
                <a:cubicBezTo>
                  <a:pt x="10584" y="8071"/>
                  <a:pt x="10576" y="8082"/>
                  <a:pt x="10571" y="8085"/>
                </a:cubicBezTo>
                <a:lnTo>
                  <a:pt x="9312" y="9324"/>
                </a:lnTo>
                <a:cubicBezTo>
                  <a:pt x="8517" y="10249"/>
                  <a:pt x="7299" y="11489"/>
                  <a:pt x="5426" y="13353"/>
                </a:cubicBezTo>
                <a:cubicBezTo>
                  <a:pt x="2441" y="16324"/>
                  <a:pt x="0" y="19024"/>
                  <a:pt x="0" y="19355"/>
                </a:cubicBezTo>
                <a:cubicBezTo>
                  <a:pt x="0" y="19686"/>
                  <a:pt x="317" y="20276"/>
                  <a:pt x="706" y="20661"/>
                </a:cubicBezTo>
                <a:cubicBezTo>
                  <a:pt x="1645" y="21592"/>
                  <a:pt x="2358" y="21541"/>
                  <a:pt x="3555" y="20467"/>
                </a:cubicBezTo>
                <a:cubicBezTo>
                  <a:pt x="3708" y="20330"/>
                  <a:pt x="3829" y="20229"/>
                  <a:pt x="3946" y="20139"/>
                </a:cubicBezTo>
                <a:cubicBezTo>
                  <a:pt x="4073" y="20022"/>
                  <a:pt x="4186" y="19920"/>
                  <a:pt x="4201" y="19920"/>
                </a:cubicBezTo>
                <a:cubicBezTo>
                  <a:pt x="4204" y="19920"/>
                  <a:pt x="4229" y="19941"/>
                  <a:pt x="4235" y="19945"/>
                </a:cubicBezTo>
                <a:cubicBezTo>
                  <a:pt x="4605" y="19763"/>
                  <a:pt x="4842" y="19933"/>
                  <a:pt x="5290" y="20467"/>
                </a:cubicBezTo>
                <a:cubicBezTo>
                  <a:pt x="5754" y="21022"/>
                  <a:pt x="6344" y="21310"/>
                  <a:pt x="6821" y="21327"/>
                </a:cubicBezTo>
                <a:cubicBezTo>
                  <a:pt x="7297" y="21345"/>
                  <a:pt x="7662" y="21090"/>
                  <a:pt x="7662" y="20552"/>
                </a:cubicBezTo>
                <a:cubicBezTo>
                  <a:pt x="7662" y="20496"/>
                  <a:pt x="7650" y="20438"/>
                  <a:pt x="7637" y="20375"/>
                </a:cubicBezTo>
                <a:cubicBezTo>
                  <a:pt x="7489" y="20177"/>
                  <a:pt x="7113" y="19765"/>
                  <a:pt x="6676" y="19330"/>
                </a:cubicBezTo>
                <a:lnTo>
                  <a:pt x="5706" y="18369"/>
                </a:lnTo>
                <a:lnTo>
                  <a:pt x="6319" y="17762"/>
                </a:lnTo>
                <a:lnTo>
                  <a:pt x="6923" y="17155"/>
                </a:lnTo>
                <a:lnTo>
                  <a:pt x="7093" y="17323"/>
                </a:lnTo>
                <a:cubicBezTo>
                  <a:pt x="7100" y="17329"/>
                  <a:pt x="7111" y="17332"/>
                  <a:pt x="7118" y="17340"/>
                </a:cubicBezTo>
                <a:cubicBezTo>
                  <a:pt x="7120" y="17342"/>
                  <a:pt x="7116" y="17346"/>
                  <a:pt x="7118" y="17349"/>
                </a:cubicBezTo>
                <a:lnTo>
                  <a:pt x="7288" y="17517"/>
                </a:lnTo>
                <a:cubicBezTo>
                  <a:pt x="7564" y="17616"/>
                  <a:pt x="7883" y="17821"/>
                  <a:pt x="8249" y="18149"/>
                </a:cubicBezTo>
                <a:cubicBezTo>
                  <a:pt x="9160" y="18966"/>
                  <a:pt x="9616" y="19062"/>
                  <a:pt x="10129" y="18554"/>
                </a:cubicBezTo>
                <a:cubicBezTo>
                  <a:pt x="10429" y="18256"/>
                  <a:pt x="10519" y="17974"/>
                  <a:pt x="10375" y="17610"/>
                </a:cubicBezTo>
                <a:cubicBezTo>
                  <a:pt x="10278" y="17478"/>
                  <a:pt x="9884" y="17060"/>
                  <a:pt x="9406" y="16582"/>
                </a:cubicBezTo>
                <a:lnTo>
                  <a:pt x="8691" y="15865"/>
                </a:lnTo>
                <a:cubicBezTo>
                  <a:pt x="8689" y="15864"/>
                  <a:pt x="8684" y="15858"/>
                  <a:pt x="8683" y="15857"/>
                </a:cubicBezTo>
                <a:lnTo>
                  <a:pt x="8462" y="15637"/>
                </a:lnTo>
                <a:lnTo>
                  <a:pt x="10180" y="13926"/>
                </a:lnTo>
                <a:cubicBezTo>
                  <a:pt x="10446" y="13647"/>
                  <a:pt x="10728" y="13364"/>
                  <a:pt x="11107" y="12982"/>
                </a:cubicBezTo>
                <a:cubicBezTo>
                  <a:pt x="11500" y="12585"/>
                  <a:pt x="11846" y="12253"/>
                  <a:pt x="12161" y="11971"/>
                </a:cubicBezTo>
                <a:lnTo>
                  <a:pt x="13675" y="10462"/>
                </a:lnTo>
                <a:lnTo>
                  <a:pt x="14151" y="10630"/>
                </a:lnTo>
                <a:cubicBezTo>
                  <a:pt x="14226" y="10657"/>
                  <a:pt x="14303" y="10683"/>
                  <a:pt x="14381" y="10706"/>
                </a:cubicBezTo>
                <a:cubicBezTo>
                  <a:pt x="14641" y="10670"/>
                  <a:pt x="14904" y="10665"/>
                  <a:pt x="15189" y="10706"/>
                </a:cubicBezTo>
                <a:cubicBezTo>
                  <a:pt x="19062" y="11265"/>
                  <a:pt x="21600" y="8078"/>
                  <a:pt x="21559" y="5033"/>
                </a:cubicBezTo>
                <a:cubicBezTo>
                  <a:pt x="21534" y="3206"/>
                  <a:pt x="20576" y="1430"/>
                  <a:pt x="18429" y="540"/>
                </a:cubicBezTo>
                <a:cubicBezTo>
                  <a:pt x="17516" y="162"/>
                  <a:pt x="16619" y="-8"/>
                  <a:pt x="15776" y="1"/>
                </a:cubicBezTo>
                <a:close/>
                <a:moveTo>
                  <a:pt x="16260" y="3069"/>
                </a:moveTo>
                <a:cubicBezTo>
                  <a:pt x="16832" y="3085"/>
                  <a:pt x="17258" y="3283"/>
                  <a:pt x="17689" y="3710"/>
                </a:cubicBezTo>
                <a:cubicBezTo>
                  <a:pt x="18030" y="4048"/>
                  <a:pt x="18370" y="4623"/>
                  <a:pt x="18293" y="4747"/>
                </a:cubicBezTo>
                <a:cubicBezTo>
                  <a:pt x="18273" y="4778"/>
                  <a:pt x="18280" y="4824"/>
                  <a:pt x="18318" y="4848"/>
                </a:cubicBezTo>
                <a:cubicBezTo>
                  <a:pt x="18356" y="4871"/>
                  <a:pt x="18395" y="5067"/>
                  <a:pt x="18395" y="5286"/>
                </a:cubicBezTo>
                <a:cubicBezTo>
                  <a:pt x="18395" y="5683"/>
                  <a:pt x="18271" y="6068"/>
                  <a:pt x="18063" y="6407"/>
                </a:cubicBezTo>
                <a:cubicBezTo>
                  <a:pt x="17974" y="6612"/>
                  <a:pt x="17857" y="6797"/>
                  <a:pt x="17706" y="6947"/>
                </a:cubicBezTo>
                <a:cubicBezTo>
                  <a:pt x="17167" y="7481"/>
                  <a:pt x="16476" y="7613"/>
                  <a:pt x="15827" y="7486"/>
                </a:cubicBezTo>
                <a:cubicBezTo>
                  <a:pt x="15458" y="7451"/>
                  <a:pt x="15200" y="7354"/>
                  <a:pt x="14874" y="7141"/>
                </a:cubicBezTo>
                <a:cubicBezTo>
                  <a:pt x="14568" y="6940"/>
                  <a:pt x="14327" y="6684"/>
                  <a:pt x="14160" y="6390"/>
                </a:cubicBezTo>
                <a:cubicBezTo>
                  <a:pt x="13894" y="5986"/>
                  <a:pt x="13772" y="5507"/>
                  <a:pt x="13888" y="5025"/>
                </a:cubicBezTo>
                <a:cubicBezTo>
                  <a:pt x="13945" y="4543"/>
                  <a:pt x="14159" y="4078"/>
                  <a:pt x="14542" y="3710"/>
                </a:cubicBezTo>
                <a:cubicBezTo>
                  <a:pt x="14976" y="3292"/>
                  <a:pt x="15398" y="3111"/>
                  <a:pt x="16005" y="3078"/>
                </a:cubicBezTo>
                <a:cubicBezTo>
                  <a:pt x="16093" y="3073"/>
                  <a:pt x="16179" y="3067"/>
                  <a:pt x="16260" y="3069"/>
                </a:cubicBezTo>
                <a:close/>
              </a:path>
            </a:pathLst>
          </a:cu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5" name="Jumb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Jumble</a:t>
            </a:r>
          </a:p>
        </p:txBody>
      </p:sp>
      <p:pic>
        <p:nvPicPr>
          <p:cNvPr id="1356" name="pasted-image.tiff" descr="pasted-image.tiff"/>
          <p:cNvPicPr>
            <a:picLocks noChangeAspect="1"/>
          </p:cNvPicPr>
          <p:nvPr/>
        </p:nvPicPr>
        <p:blipFill>
          <a:blip r:embed="rId2">
            <a:extLst/>
          </a:blip>
          <a:stretch>
            <a:fillRect/>
          </a:stretch>
        </p:blipFill>
        <p:spPr>
          <a:xfrm>
            <a:off x="13489423" y="2301636"/>
            <a:ext cx="8674406" cy="10524398"/>
          </a:xfrm>
          <a:prstGeom prst="rect">
            <a:avLst/>
          </a:prstGeom>
          <a:ln w="12700">
            <a:miter lim="400000"/>
          </a:ln>
        </p:spPr>
      </p:pic>
      <p:sp>
        <p:nvSpPr>
          <p:cNvPr id="1357" name="Since 1954, the JUMBLE has been a staple in newspapers.…"/>
          <p:cNvSpPr txBox="1"/>
          <p:nvPr/>
        </p:nvSpPr>
        <p:spPr>
          <a:xfrm>
            <a:off x="700855" y="2568924"/>
            <a:ext cx="12341769"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Since 1954, the </a:t>
            </a:r>
            <a:r>
              <a:rPr i="1">
                <a:latin typeface="Helvetica Neue"/>
                <a:ea typeface="Helvetica Neue"/>
                <a:cs typeface="Helvetica Neue"/>
                <a:sym typeface="Helvetica Neue"/>
              </a:rPr>
              <a:t>JUMBLE</a:t>
            </a:r>
            <a:r>
              <a:t> has been a staple in newspapers.</a:t>
            </a:r>
          </a:p>
          <a:p>
            <a:pPr marL="635000" indent="-635000" algn="l">
              <a:buSzPct val="75000"/>
              <a:buFont typeface="Helvetica Neue"/>
              <a:buChar char="•"/>
            </a:pPr>
            <a:r>
              <a:t>The basic idea is to unscramble the anagrams for the words on the left, and then use the letters in the circles as another anagram to unscramble to answer the pun in the comic.</a:t>
            </a:r>
          </a:p>
          <a:p>
            <a:pPr marL="635000" indent="-635000" algn="l">
              <a:buSzPct val="75000"/>
              <a:buFont typeface="Helvetica Neue"/>
              <a:buChar char="•"/>
            </a:pPr>
            <a:r>
              <a:t>As a kid, I played the puzzle every day, but some days I just couldn't descramble the words. Six letter words have 6! == 720 combinations, which can be tricky!</a:t>
            </a:r>
          </a:p>
          <a:p>
            <a:pPr marL="635000" indent="-635000" algn="l">
              <a:buSzPct val="75000"/>
              <a:buFont typeface="Helvetica Neue"/>
              <a:buChar char="•"/>
            </a:pPr>
            <a:r>
              <a:t>I figured I would write a computer program to print out all the permutations!</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9" name="Jumb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Jumble</a:t>
            </a:r>
          </a:p>
        </p:txBody>
      </p:sp>
      <p:pic>
        <p:nvPicPr>
          <p:cNvPr id="1360" name="pasted-image.tiff" descr="pasted-image.tiff"/>
          <p:cNvPicPr>
            <a:picLocks noChangeAspect="1"/>
          </p:cNvPicPr>
          <p:nvPr/>
        </p:nvPicPr>
        <p:blipFill>
          <a:blip r:embed="rId2">
            <a:extLst/>
          </a:blip>
          <a:stretch>
            <a:fillRect/>
          </a:stretch>
        </p:blipFill>
        <p:spPr>
          <a:xfrm>
            <a:off x="13489423" y="2301636"/>
            <a:ext cx="8674406" cy="10524398"/>
          </a:xfrm>
          <a:prstGeom prst="rect">
            <a:avLst/>
          </a:prstGeom>
          <a:ln w="12700">
            <a:miter lim="400000"/>
          </a:ln>
        </p:spPr>
      </p:pic>
      <p:sp>
        <p:nvSpPr>
          <p:cNvPr id="1361" name="Since 1954, the JUMBLE has been a staple in newspapers.…"/>
          <p:cNvSpPr txBox="1"/>
          <p:nvPr/>
        </p:nvSpPr>
        <p:spPr>
          <a:xfrm>
            <a:off x="700855" y="2568924"/>
            <a:ext cx="12341769"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Since 1954, the </a:t>
            </a:r>
            <a:r>
              <a:rPr i="1">
                <a:latin typeface="Helvetica Neue"/>
                <a:ea typeface="Helvetica Neue"/>
                <a:cs typeface="Helvetica Neue"/>
                <a:sym typeface="Helvetica Neue"/>
              </a:rPr>
              <a:t>JUMBLE</a:t>
            </a:r>
            <a:r>
              <a:t> has been a staple in newspapers.</a:t>
            </a:r>
          </a:p>
          <a:p>
            <a:pPr marL="635000" indent="-635000" algn="l">
              <a:buSzPct val="75000"/>
              <a:buFont typeface="Helvetica Neue"/>
              <a:buChar char="•"/>
            </a:pPr>
            <a:r>
              <a:t>The basic idea is to unscramble the anagrams for the words on the left, and then use the letters in the circles as another anagram to unscramble to answer the pun in the comic.</a:t>
            </a:r>
          </a:p>
          <a:p>
            <a:pPr marL="635000" indent="-635000" algn="l">
              <a:buSzPct val="75000"/>
              <a:buFont typeface="Helvetica Neue"/>
              <a:buChar char="•"/>
            </a:pPr>
            <a:r>
              <a:t>As a kid, I played the puzzle every day, but some days I just couldn't descramble the words. Six letter words have 6! == 720 combinations, which can be tricky!</a:t>
            </a:r>
          </a:p>
          <a:p>
            <a:pPr marL="635000" indent="-635000" algn="l">
              <a:buSzPct val="75000"/>
              <a:buFont typeface="Helvetica Neue"/>
              <a:buChar char="•"/>
            </a:pPr>
            <a:r>
              <a:t>I figured I would write a computer program to print out all the permutations!</a:t>
            </a:r>
          </a:p>
        </p:txBody>
      </p:sp>
      <p:sp>
        <p:nvSpPr>
          <p:cNvPr id="1362" name="dinky"/>
          <p:cNvSpPr txBox="1"/>
          <p:nvPr/>
        </p:nvSpPr>
        <p:spPr>
          <a:xfrm>
            <a:off x="14412442" y="4730079"/>
            <a:ext cx="3321361"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dinky</a:t>
            </a:r>
          </a:p>
        </p:txBody>
      </p:sp>
      <p:sp>
        <p:nvSpPr>
          <p:cNvPr id="1363" name="AGILE"/>
          <p:cNvSpPr txBox="1"/>
          <p:nvPr/>
        </p:nvSpPr>
        <p:spPr>
          <a:xfrm>
            <a:off x="14399742" y="6534150"/>
            <a:ext cx="3321361"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AGILE</a:t>
            </a:r>
          </a:p>
        </p:txBody>
      </p:sp>
      <p:sp>
        <p:nvSpPr>
          <p:cNvPr id="1364" name="encore"/>
          <p:cNvSpPr txBox="1"/>
          <p:nvPr/>
        </p:nvSpPr>
        <p:spPr>
          <a:xfrm>
            <a:off x="13751844" y="8145659"/>
            <a:ext cx="3962773"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encore</a:t>
            </a:r>
          </a:p>
        </p:txBody>
      </p:sp>
      <p:sp>
        <p:nvSpPr>
          <p:cNvPr id="1365" name="DEVOUT"/>
          <p:cNvSpPr txBox="1"/>
          <p:nvPr/>
        </p:nvSpPr>
        <p:spPr>
          <a:xfrm>
            <a:off x="13751844" y="9782569"/>
            <a:ext cx="3962773"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DEVOUT</a:t>
            </a:r>
          </a:p>
        </p:txBody>
      </p:sp>
      <p:sp>
        <p:nvSpPr>
          <p:cNvPr id="1366" name="ADDITION"/>
          <p:cNvSpPr txBox="1"/>
          <p:nvPr/>
        </p:nvSpPr>
        <p:spPr>
          <a:xfrm>
            <a:off x="16950492" y="10688702"/>
            <a:ext cx="5245597"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ADDITION</a:t>
            </a:r>
          </a:p>
        </p:txBody>
      </p:sp>
      <p:sp>
        <p:nvSpPr>
          <p:cNvPr id="1367" name="DIAINODT"/>
          <p:cNvSpPr txBox="1"/>
          <p:nvPr/>
        </p:nvSpPr>
        <p:spPr>
          <a:xfrm>
            <a:off x="16950492" y="11442818"/>
            <a:ext cx="5245597" cy="825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DIAINODT</a:t>
            </a:r>
          </a:p>
        </p:txBody>
      </p:sp>
      <p:sp>
        <p:nvSpPr>
          <p:cNvPr id="1368" name="Arrow"/>
          <p:cNvSpPr/>
          <p:nvPr/>
        </p:nvSpPr>
        <p:spPr>
          <a:xfrm>
            <a:off x="12883353" y="4201920"/>
            <a:ext cx="1117802" cy="546808"/>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
        <p:nvSpPr>
          <p:cNvPr id="1369" name="Arrow"/>
          <p:cNvSpPr/>
          <p:nvPr/>
        </p:nvSpPr>
        <p:spPr>
          <a:xfrm>
            <a:off x="12883353" y="6018284"/>
            <a:ext cx="1117802" cy="546808"/>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
        <p:nvSpPr>
          <p:cNvPr id="1370" name="Arrow"/>
          <p:cNvSpPr/>
          <p:nvPr/>
        </p:nvSpPr>
        <p:spPr>
          <a:xfrm>
            <a:off x="12883353" y="7616329"/>
            <a:ext cx="1117802" cy="546809"/>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
        <p:nvSpPr>
          <p:cNvPr id="1371" name="Arrow"/>
          <p:cNvSpPr/>
          <p:nvPr/>
        </p:nvSpPr>
        <p:spPr>
          <a:xfrm>
            <a:off x="12883353" y="9217760"/>
            <a:ext cx="1117802" cy="546809"/>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1368"/>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362"/>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36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xit" nodeType="clickEffect" presetSubtype="0" presetID="1" grpId="4" fill="hold">
                                  <p:stCondLst>
                                    <p:cond delay="0"/>
                                  </p:stCondLst>
                                  <p:iterate type="el" backwards="0">
                                    <p:tmAbs val="0"/>
                                  </p:iterate>
                                  <p:childTnLst>
                                    <p:set>
                                      <p:cBhvr>
                                        <p:cTn id="16" fill="hold">
                                          <p:stCondLst>
                                            <p:cond delay="0"/>
                                          </p:stCondLst>
                                        </p:cTn>
                                        <p:tgtEl>
                                          <p:spTgt spid="1369"/>
                                        </p:tgtEl>
                                        <p:attrNameLst>
                                          <p:attrName>style.visibility</p:attrName>
                                        </p:attrNameLst>
                                      </p:cBhvr>
                                      <p:to>
                                        <p:strVal val="hidden"/>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1363"/>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13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7" fill="hold">
                                  <p:stCondLst>
                                    <p:cond delay="0"/>
                                  </p:stCondLst>
                                  <p:iterate type="el" backwards="0">
                                    <p:tmAbs val="0"/>
                                  </p:iterate>
                                  <p:childTnLst>
                                    <p:set>
                                      <p:cBhvr>
                                        <p:cTn id="26" fill="hold"/>
                                        <p:tgtEl>
                                          <p:spTgt spid="1371"/>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1364"/>
                                        </p:tgtEl>
                                        <p:attrNameLst>
                                          <p:attrName>style.visibility</p:attrName>
                                        </p:attrNameLst>
                                      </p:cBhvr>
                                      <p:to>
                                        <p:strVal val="visible"/>
                                      </p:to>
                                    </p:set>
                                  </p:childTnLst>
                                </p:cTn>
                              </p:par>
                            </p:childTnLst>
                          </p:cTn>
                        </p:par>
                        <p:par>
                          <p:cTn id="30" fill="hold">
                            <p:stCondLst>
                              <p:cond delay="0"/>
                            </p:stCondLst>
                            <p:childTnLst>
                              <p:par>
                                <p:cTn id="31" presetClass="exit" nodeType="afterEffect" presetSubtype="0" presetID="1" grpId="9" fill="hold">
                                  <p:stCondLst>
                                    <p:cond delay="0"/>
                                  </p:stCondLst>
                                  <p:iterate type="el" backwards="0">
                                    <p:tmAbs val="0"/>
                                  </p:iterate>
                                  <p:childTnLst>
                                    <p:set>
                                      <p:cBhvr>
                                        <p:cTn id="32" fill="hold">
                                          <p:stCondLst>
                                            <p:cond delay="0"/>
                                          </p:stCondLst>
                                        </p:cTn>
                                        <p:tgtEl>
                                          <p:spTgt spid="137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Class="exit" nodeType="clickEffect" presetSubtype="0" presetID="1" grpId="10" fill="hold">
                                  <p:stCondLst>
                                    <p:cond delay="0"/>
                                  </p:stCondLst>
                                  <p:iterate type="el" backwards="0">
                                    <p:tmAbs val="0"/>
                                  </p:iterate>
                                  <p:childTnLst>
                                    <p:set>
                                      <p:cBhvr>
                                        <p:cTn id="36" fill="hold">
                                          <p:stCondLst>
                                            <p:cond delay="0"/>
                                          </p:stCondLst>
                                        </p:cTn>
                                        <p:tgtEl>
                                          <p:spTgt spid="1371"/>
                                        </p:tgtEl>
                                        <p:attrNameLst>
                                          <p:attrName>style.visibility</p:attrName>
                                        </p:attrNameLst>
                                      </p:cBhvr>
                                      <p:to>
                                        <p:strVal val="hidden"/>
                                      </p:to>
                                    </p:set>
                                  </p:childTnLst>
                                </p:cTn>
                              </p:par>
                            </p:childTnLst>
                          </p:cTn>
                        </p:par>
                        <p:par>
                          <p:cTn id="37" fill="hold">
                            <p:stCondLst>
                              <p:cond delay="0"/>
                            </p:stCondLst>
                            <p:childTnLst>
                              <p:par>
                                <p:cTn id="38" presetClass="entr" nodeType="afterEffect" presetSubtype="0" presetID="1" grpId="11" fill="hold">
                                  <p:stCondLst>
                                    <p:cond delay="0"/>
                                  </p:stCondLst>
                                  <p:iterate type="el" backwards="0">
                                    <p:tmAbs val="0"/>
                                  </p:iterate>
                                  <p:childTnLst>
                                    <p:set>
                                      <p:cBhvr>
                                        <p:cTn id="39" fill="hold"/>
                                        <p:tgtEl>
                                          <p:spTgt spid="1365"/>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2" fill="hold">
                                  <p:stCondLst>
                                    <p:cond delay="0"/>
                                  </p:stCondLst>
                                  <p:iterate type="el" backwards="0">
                                    <p:tmAbs val="0"/>
                                  </p:iterate>
                                  <p:childTnLst>
                                    <p:set>
                                      <p:cBhvr>
                                        <p:cTn id="42" fill="hold"/>
                                        <p:tgtEl>
                                          <p:spTgt spid="13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xit" nodeType="clickEffect" presetSubtype="0" presetID="1" grpId="13" fill="hold">
                                  <p:stCondLst>
                                    <p:cond delay="0"/>
                                  </p:stCondLst>
                                  <p:iterate type="el" backwards="0">
                                    <p:tmAbs val="0"/>
                                  </p:iterate>
                                  <p:childTnLst>
                                    <p:set>
                                      <p:cBhvr>
                                        <p:cTn id="46" fill="hold">
                                          <p:stCondLst>
                                            <p:cond delay="0"/>
                                          </p:stCondLst>
                                        </p:cTn>
                                        <p:tgtEl>
                                          <p:spTgt spid="1367"/>
                                        </p:tgtEl>
                                        <p:attrNameLst>
                                          <p:attrName>style.visibility</p:attrName>
                                        </p:attrNameLst>
                                      </p:cBhvr>
                                      <p:to>
                                        <p:strVal val="hidden"/>
                                      </p:to>
                                    </p:set>
                                  </p:childTnLst>
                                </p:cTn>
                              </p:par>
                            </p:childTnLst>
                          </p:cTn>
                        </p:par>
                        <p:par>
                          <p:cTn id="47" fill="hold">
                            <p:stCondLst>
                              <p:cond delay="0"/>
                            </p:stCondLst>
                            <p:childTnLst>
                              <p:par>
                                <p:cTn id="48" presetClass="entr" nodeType="afterEffect" presetSubtype="0" presetID="1" grpId="14" fill="hold">
                                  <p:stCondLst>
                                    <p:cond delay="0"/>
                                  </p:stCondLst>
                                  <p:iterate type="el" backwards="0">
                                    <p:tmAbs val="0"/>
                                  </p:iterate>
                                  <p:childTnLst>
                                    <p:set>
                                      <p:cBhvr>
                                        <p:cTn id="49" fill="hold"/>
                                        <p:tgtEl>
                                          <p:spTgt spid="13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70" grpId="6"/>
      <p:bldP build="whole" bldLvl="1" animBg="1" rev="0" advAuto="0" spid="1371" grpId="10"/>
      <p:bldP build="whole" bldLvl="1" animBg="1" rev="0" advAuto="0" spid="1367" grpId="13"/>
      <p:bldP build="whole" bldLvl="1" animBg="1" rev="0" advAuto="0" spid="1370" grpId="9"/>
      <p:bldP build="whole" bldLvl="1" animBg="1" rev="0" advAuto="0" spid="1363" grpId="5"/>
      <p:bldP build="whole" bldLvl="1" animBg="1" rev="0" advAuto="0" spid="1369" grpId="4"/>
      <p:bldP build="whole" bldLvl="1" animBg="1" rev="0" advAuto="0" spid="1368" grpId="1"/>
      <p:bldP build="whole" bldLvl="1" animBg="1" rev="0" advAuto="0" spid="1362" grpId="2"/>
      <p:bldP build="whole" bldLvl="1" animBg="1" rev="0" advAuto="0" spid="1369" grpId="3"/>
      <p:bldP build="whole" bldLvl="1" animBg="1" rev="0" advAuto="0" spid="1365" grpId="11"/>
      <p:bldP build="whole" bldLvl="1" animBg="1" rev="0" advAuto="0" spid="1366" grpId="14"/>
      <p:bldP build="whole" bldLvl="1" animBg="1" rev="0" advAuto="0" spid="1364" grpId="8"/>
      <p:bldP build="whole" bldLvl="1" animBg="1" rev="0" advAuto="0" spid="1371" grpId="7"/>
      <p:bldP build="whole" bldLvl="1" animBg="1" rev="0" advAuto="0" spid="1367" grpId="12"/>
    </p:bldLst>
  </p:timing>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3" name="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Permutations</a:t>
            </a:r>
          </a:p>
        </p:txBody>
      </p:sp>
      <p:grpSp>
        <p:nvGrpSpPr>
          <p:cNvPr id="1376" name="void permute4(string s) {…"/>
          <p:cNvGrpSpPr/>
          <p:nvPr/>
        </p:nvGrpSpPr>
        <p:grpSpPr>
          <a:xfrm>
            <a:off x="3732106" y="3321653"/>
            <a:ext cx="16919787" cy="10160001"/>
            <a:chOff x="0" y="0"/>
            <a:chExt cx="16919785" cy="10160000"/>
          </a:xfrm>
        </p:grpSpPr>
        <p:sp>
          <p:nvSpPr>
            <p:cNvPr id="1375" name="void permute4(string s) {…"/>
            <p:cNvSpPr txBox="1"/>
            <p:nvPr/>
          </p:nvSpPr>
          <p:spPr>
            <a:xfrm>
              <a:off x="38100" y="38100"/>
              <a:ext cx="16843586" cy="10083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3300">
                  <a:latin typeface="Menlo"/>
                  <a:ea typeface="Menlo"/>
                  <a:cs typeface="Menlo"/>
                  <a:sym typeface="Menlo"/>
                </a:defRPr>
              </a:pPr>
              <a:r>
                <a:rPr>
                  <a:solidFill>
                    <a:srgbClr val="0433FF"/>
                  </a:solidFill>
                </a:rPr>
                <a:t>void</a:t>
              </a:r>
              <a:r>
                <a:t> permute4(string s)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i = 0; i &lt; 4; i++)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j = 0; j &lt; 4 ; j++) {</a:t>
              </a:r>
            </a:p>
            <a:p>
              <a:pPr algn="l" defTabSz="457200">
                <a:tabLst>
                  <a:tab pos="342900" algn="l"/>
                </a:tabLst>
                <a:defRPr sz="3300">
                  <a:latin typeface="Menlo"/>
                  <a:ea typeface="Menlo"/>
                  <a:cs typeface="Menlo"/>
                  <a:sym typeface="Menlo"/>
                </a:defRPr>
              </a:pPr>
              <a:r>
                <a:t>            </a:t>
              </a:r>
              <a:r>
                <a:rPr>
                  <a:solidFill>
                    <a:srgbClr val="0433FF"/>
                  </a:solidFill>
                </a:rPr>
                <a:t>if</a:t>
              </a:r>
              <a:r>
                <a:t> (j == i) {</a:t>
              </a:r>
            </a:p>
            <a:p>
              <a:pPr algn="l" defTabSz="457200">
                <a:tabLst>
                  <a:tab pos="342900" algn="l"/>
                </a:tabLst>
                <a:defRPr sz="33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k = 0; k &lt; 4; k++) {</a:t>
              </a:r>
            </a:p>
            <a:p>
              <a:pPr algn="l" defTabSz="457200">
                <a:tabLst>
                  <a:tab pos="342900" algn="l"/>
                </a:tabLst>
                <a:defRPr sz="3300">
                  <a:latin typeface="Menlo"/>
                  <a:ea typeface="Menlo"/>
                  <a:cs typeface="Menlo"/>
                  <a:sym typeface="Menlo"/>
                </a:defRPr>
              </a:pPr>
              <a:r>
                <a:t>                </a:t>
              </a:r>
              <a:r>
                <a:rPr>
                  <a:solidFill>
                    <a:srgbClr val="0433FF"/>
                  </a:solidFill>
                </a:rPr>
                <a:t>if</a:t>
              </a:r>
              <a:r>
                <a:t> (k == j || k == i) {</a:t>
              </a:r>
            </a:p>
            <a:p>
              <a:pPr algn="l" defTabSz="457200">
                <a:tabLst>
                  <a:tab pos="342900" algn="l"/>
                </a:tabLst>
                <a:defRPr sz="33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w = 0; w &lt; 4; w++) {</a:t>
              </a:r>
            </a:p>
            <a:p>
              <a:pPr algn="l" defTabSz="457200">
                <a:tabLst>
                  <a:tab pos="342900" algn="l"/>
                </a:tabLst>
                <a:defRPr sz="3300">
                  <a:latin typeface="Menlo"/>
                  <a:ea typeface="Menlo"/>
                  <a:cs typeface="Menlo"/>
                  <a:sym typeface="Menlo"/>
                </a:defRPr>
              </a:pPr>
              <a:r>
                <a:t>                    </a:t>
              </a:r>
              <a:r>
                <a:rPr>
                  <a:solidFill>
                    <a:srgbClr val="0433FF"/>
                  </a:solidFill>
                </a:rPr>
                <a:t>if</a:t>
              </a:r>
              <a:r>
                <a:t> (w == k || w == j || w == i) {</a:t>
              </a:r>
            </a:p>
            <a:p>
              <a:pPr algn="l" defTabSz="457200">
                <a:tabLst>
                  <a:tab pos="342900" algn="l"/>
                </a:tabLst>
                <a:defRPr sz="33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cout &lt;&lt; s[i] &lt;&lt; s[j] &lt;&lt; s[k] &lt;&lt; s[w] &lt;&lt; endl;</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a:t>
              </a:r>
            </a:p>
          </p:txBody>
        </p:sp>
        <p:pic>
          <p:nvPicPr>
            <p:cNvPr id="1374" name="void permute4(string s) {…" descr="void permute4(string s) {…"/>
            <p:cNvPicPr>
              <a:picLocks noChangeAspect="0"/>
            </p:cNvPicPr>
            <p:nvPr/>
          </p:nvPicPr>
          <p:blipFill>
            <a:blip r:embed="rId2">
              <a:extLst/>
            </a:blip>
            <a:stretch>
              <a:fillRect/>
            </a:stretch>
          </p:blipFill>
          <p:spPr>
            <a:xfrm>
              <a:off x="-1" y="0"/>
              <a:ext cx="16919787" cy="10160001"/>
            </a:xfrm>
            <a:prstGeom prst="rect">
              <a:avLst/>
            </a:prstGeom>
            <a:effectLst/>
          </p:spPr>
        </p:pic>
      </p:grpSp>
      <p:sp>
        <p:nvSpPr>
          <p:cNvPr id="1377" name="My original function to print out all permutations of four letters:"/>
          <p:cNvSpPr txBox="1"/>
          <p:nvPr/>
        </p:nvSpPr>
        <p:spPr>
          <a:xfrm>
            <a:off x="3606165" y="2092351"/>
            <a:ext cx="171716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My original function to print out all permutations of four letters: </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9" name="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Permutations</a:t>
            </a:r>
          </a:p>
        </p:txBody>
      </p:sp>
      <p:grpSp>
        <p:nvGrpSpPr>
          <p:cNvPr id="1382" name="void permute5(string s) {…"/>
          <p:cNvGrpSpPr/>
          <p:nvPr/>
        </p:nvGrpSpPr>
        <p:grpSpPr>
          <a:xfrm>
            <a:off x="2852811" y="2921557"/>
            <a:ext cx="18678378" cy="10731502"/>
            <a:chOff x="0" y="0"/>
            <a:chExt cx="18678376" cy="10731500"/>
          </a:xfrm>
        </p:grpSpPr>
        <p:sp>
          <p:nvSpPr>
            <p:cNvPr id="1381" name="void permute5(string s) {…"/>
            <p:cNvSpPr txBox="1"/>
            <p:nvPr/>
          </p:nvSpPr>
          <p:spPr>
            <a:xfrm>
              <a:off x="38100" y="38100"/>
              <a:ext cx="18602177" cy="106553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2800">
                  <a:latin typeface="Menlo"/>
                  <a:ea typeface="Menlo"/>
                  <a:cs typeface="Menlo"/>
                  <a:sym typeface="Menlo"/>
                </a:defRPr>
              </a:pPr>
              <a:r>
                <a:rPr>
                  <a:solidFill>
                    <a:srgbClr val="0433FF"/>
                  </a:solidFill>
                </a:rPr>
                <a:t>void</a:t>
              </a:r>
              <a:r>
                <a:t> permute5(string s)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i = 0; i &lt; 5; i++)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j = 0; j &lt; 5 ; j++) {</a:t>
              </a:r>
            </a:p>
            <a:p>
              <a:pPr algn="l" defTabSz="457200">
                <a:tabLst>
                  <a:tab pos="342900" algn="l"/>
                </a:tabLst>
                <a:defRPr sz="2800">
                  <a:latin typeface="Menlo"/>
                  <a:ea typeface="Menlo"/>
                  <a:cs typeface="Menlo"/>
                  <a:sym typeface="Menlo"/>
                </a:defRPr>
              </a:pPr>
              <a:r>
                <a:t>            </a:t>
              </a:r>
              <a:r>
                <a:rPr>
                  <a:solidFill>
                    <a:srgbClr val="0433FF"/>
                  </a:solidFill>
                </a:rPr>
                <a:t>if</a:t>
              </a:r>
              <a:r>
                <a:t> (j == i) {</a:t>
              </a:r>
            </a:p>
            <a:p>
              <a:pPr algn="l" defTabSz="457200">
                <a:tabLst>
                  <a:tab pos="342900" algn="l"/>
                </a:tabLst>
                <a:defRPr sz="28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k = 0; k &lt; 5; k++) {</a:t>
              </a:r>
            </a:p>
            <a:p>
              <a:pPr algn="l" defTabSz="457200">
                <a:tabLst>
                  <a:tab pos="342900" algn="l"/>
                </a:tabLst>
                <a:defRPr sz="2800">
                  <a:latin typeface="Menlo"/>
                  <a:ea typeface="Menlo"/>
                  <a:cs typeface="Menlo"/>
                  <a:sym typeface="Menlo"/>
                </a:defRPr>
              </a:pPr>
              <a:r>
                <a:t>                </a:t>
              </a:r>
              <a:r>
                <a:rPr>
                  <a:solidFill>
                    <a:srgbClr val="0433FF"/>
                  </a:solidFill>
                </a:rPr>
                <a:t>if</a:t>
              </a:r>
              <a:r>
                <a:t> (k == j || k == i) {</a:t>
              </a:r>
            </a:p>
            <a:p>
              <a:pPr algn="l" defTabSz="457200">
                <a:tabLst>
                  <a:tab pos="342900" algn="l"/>
                </a:tabLst>
                <a:defRPr sz="28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w = 0; w &lt; 5; w++) {</a:t>
              </a:r>
            </a:p>
            <a:p>
              <a:pPr algn="l" defTabSz="457200">
                <a:tabLst>
                  <a:tab pos="342900" algn="l"/>
                </a:tabLst>
                <a:defRPr sz="2800">
                  <a:latin typeface="Menlo"/>
                  <a:ea typeface="Menlo"/>
                  <a:cs typeface="Menlo"/>
                  <a:sym typeface="Menlo"/>
                </a:defRPr>
              </a:pPr>
              <a:r>
                <a:t>                    </a:t>
              </a:r>
              <a:r>
                <a:rPr>
                  <a:solidFill>
                    <a:srgbClr val="0433FF"/>
                  </a:solidFill>
                </a:rPr>
                <a:t>if</a:t>
              </a:r>
              <a:r>
                <a:t> (w == k || w == j || w == i) {</a:t>
              </a:r>
            </a:p>
            <a:p>
              <a:pPr algn="l" defTabSz="457200">
                <a:tabLst>
                  <a:tab pos="342900" algn="l"/>
                </a:tabLst>
                <a:defRPr sz="28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x = 0; x &lt; 5; x++) {</a:t>
              </a:r>
            </a:p>
            <a:p>
              <a:pPr algn="l" defTabSz="457200">
                <a:tabLst>
                  <a:tab pos="342900" algn="l"/>
                </a:tabLst>
                <a:defRPr sz="2800">
                  <a:latin typeface="Menlo"/>
                  <a:ea typeface="Menlo"/>
                  <a:cs typeface="Menlo"/>
                  <a:sym typeface="Menlo"/>
                </a:defRPr>
              </a:pPr>
              <a:r>
                <a:t>                        </a:t>
              </a:r>
              <a:r>
                <a:rPr>
                  <a:solidFill>
                    <a:srgbClr val="0433FF"/>
                  </a:solidFill>
                </a:rPr>
                <a:t>if</a:t>
              </a:r>
              <a:r>
                <a:t> (x == k || x == j || x == i || x == w) {</a:t>
              </a:r>
            </a:p>
            <a:p>
              <a:pPr algn="l" defTabSz="457200">
                <a:tabLst>
                  <a:tab pos="342900" algn="l"/>
                </a:tabLst>
                <a:defRPr sz="2800">
                  <a:latin typeface="Menlo"/>
                  <a:ea typeface="Menlo"/>
                  <a:cs typeface="Menlo"/>
                  <a:sym typeface="Menlo"/>
                </a:defRPr>
              </a:pPr>
              <a:r>
                <a:t>                            </a:t>
              </a:r>
              <a:r>
                <a:rPr>
                  <a:solidFill>
                    <a:srgbClr val="0433FF"/>
                  </a:solidFill>
                </a:rPr>
                <a:t>continue</a:t>
              </a:r>
              <a:r>
                <a:t>;</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cout &lt;&lt; </a:t>
              </a:r>
              <a:r>
                <a:rPr>
                  <a:solidFill>
                    <a:srgbClr val="B4261A"/>
                  </a:solidFill>
                </a:rPr>
                <a:t>"  "</a:t>
              </a:r>
              <a:r>
                <a:t> &lt;&lt; s[i] &lt;&lt; s[j] &lt;&lt; s[k] &lt;&lt; s[w] &lt;&lt; s[x] &lt;&lt; endl;</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a:t>
              </a:r>
            </a:p>
          </p:txBody>
        </p:sp>
        <p:pic>
          <p:nvPicPr>
            <p:cNvPr id="1380" name="void permute5(string s) {…" descr="void permute5(string s) {…"/>
            <p:cNvPicPr>
              <a:picLocks noChangeAspect="0"/>
            </p:cNvPicPr>
            <p:nvPr/>
          </p:nvPicPr>
          <p:blipFill>
            <a:blip r:embed="rId2">
              <a:extLst/>
            </a:blip>
            <a:stretch>
              <a:fillRect/>
            </a:stretch>
          </p:blipFill>
          <p:spPr>
            <a:xfrm>
              <a:off x="-1" y="-1"/>
              <a:ext cx="18678378" cy="10731502"/>
            </a:xfrm>
            <a:prstGeom prst="rect">
              <a:avLst/>
            </a:prstGeom>
            <a:effectLst/>
          </p:spPr>
        </p:pic>
      </p:grpSp>
      <p:sp>
        <p:nvSpPr>
          <p:cNvPr id="1383" name="I also had a permute5() function…"/>
          <p:cNvSpPr txBox="1"/>
          <p:nvPr/>
        </p:nvSpPr>
        <p:spPr>
          <a:xfrm>
            <a:off x="7512367" y="1797032"/>
            <a:ext cx="93592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 also had a permute5() function…</a:t>
            </a:r>
          </a:p>
        </p:txBody>
      </p:sp>
      <p:pic>
        <p:nvPicPr>
          <p:cNvPr id="1384" name="pasted-image.tiff" descr="pasted-image.tiff"/>
          <p:cNvPicPr>
            <a:picLocks noChangeAspect="1"/>
          </p:cNvPicPr>
          <p:nvPr/>
        </p:nvPicPr>
        <p:blipFill>
          <a:blip r:embed="rId3">
            <a:extLst/>
          </a:blip>
          <a:stretch>
            <a:fillRect/>
          </a:stretch>
        </p:blipFill>
        <p:spPr>
          <a:xfrm>
            <a:off x="17844803" y="1797032"/>
            <a:ext cx="5389498" cy="6521292"/>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6" name="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Permutations</a:t>
            </a:r>
          </a:p>
        </p:txBody>
      </p:sp>
      <p:grpSp>
        <p:nvGrpSpPr>
          <p:cNvPr id="1389" name="void permute6(string s) {…"/>
          <p:cNvGrpSpPr/>
          <p:nvPr/>
        </p:nvGrpSpPr>
        <p:grpSpPr>
          <a:xfrm>
            <a:off x="2852811" y="2683377"/>
            <a:ext cx="18250199" cy="10922001"/>
            <a:chOff x="0" y="0"/>
            <a:chExt cx="18250197" cy="10922000"/>
          </a:xfrm>
        </p:grpSpPr>
        <p:sp>
          <p:nvSpPr>
            <p:cNvPr id="1388" name="void permute6(string s) {…"/>
            <p:cNvSpPr txBox="1"/>
            <p:nvPr/>
          </p:nvSpPr>
          <p:spPr>
            <a:xfrm>
              <a:off x="38100" y="38100"/>
              <a:ext cx="18173998" cy="10845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2400">
                  <a:latin typeface="Menlo"/>
                  <a:ea typeface="Menlo"/>
                  <a:cs typeface="Menlo"/>
                  <a:sym typeface="Menlo"/>
                </a:defRPr>
              </a:pPr>
              <a:r>
                <a:rPr>
                  <a:solidFill>
                    <a:srgbClr val="0433FF"/>
                  </a:solidFill>
                </a:rPr>
                <a:t>void</a:t>
              </a:r>
              <a:r>
                <a:t> permute6(string s)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i = 0; i &lt; 5; i++)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j = 0; j &lt; 5 ; j++) {</a:t>
              </a:r>
            </a:p>
            <a:p>
              <a:pPr algn="l" defTabSz="457200">
                <a:tabLst>
                  <a:tab pos="342900" algn="l"/>
                </a:tabLst>
                <a:defRPr sz="2400">
                  <a:latin typeface="Menlo"/>
                  <a:ea typeface="Menlo"/>
                  <a:cs typeface="Menlo"/>
                  <a:sym typeface="Menlo"/>
                </a:defRPr>
              </a:pPr>
              <a:r>
                <a:t>            </a:t>
              </a:r>
              <a:r>
                <a:rPr>
                  <a:solidFill>
                    <a:srgbClr val="0433FF"/>
                  </a:solidFill>
                </a:rPr>
                <a:t>if</a:t>
              </a:r>
              <a:r>
                <a:t> (j == i) {</a:t>
              </a:r>
            </a:p>
            <a:p>
              <a:pPr algn="l" defTabSz="457200">
                <a:tabLst>
                  <a:tab pos="342900" algn="l"/>
                </a:tabLst>
                <a:defRPr sz="24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k = 0; k &lt; 5; k++) {</a:t>
              </a:r>
            </a:p>
            <a:p>
              <a:pPr algn="l" defTabSz="457200">
                <a:tabLst>
                  <a:tab pos="342900" algn="l"/>
                </a:tabLst>
                <a:defRPr sz="2400">
                  <a:latin typeface="Menlo"/>
                  <a:ea typeface="Menlo"/>
                  <a:cs typeface="Menlo"/>
                  <a:sym typeface="Menlo"/>
                </a:defRPr>
              </a:pPr>
              <a:r>
                <a:t>                </a:t>
              </a:r>
              <a:r>
                <a:rPr>
                  <a:solidFill>
                    <a:srgbClr val="0433FF"/>
                  </a:solidFill>
                </a:rPr>
                <a:t>if</a:t>
              </a:r>
              <a:r>
                <a:t> (k == j || k == i) {</a:t>
              </a:r>
            </a:p>
            <a:p>
              <a:pPr algn="l" defTabSz="457200">
                <a:tabLst>
                  <a:tab pos="342900" algn="l"/>
                </a:tabLst>
                <a:defRPr sz="24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w = 0; w &lt; 5; w++) {</a:t>
              </a:r>
            </a:p>
            <a:p>
              <a:pPr algn="l" defTabSz="457200">
                <a:tabLst>
                  <a:tab pos="342900" algn="l"/>
                </a:tabLst>
                <a:defRPr sz="2400">
                  <a:latin typeface="Menlo"/>
                  <a:ea typeface="Menlo"/>
                  <a:cs typeface="Menlo"/>
                  <a:sym typeface="Menlo"/>
                </a:defRPr>
              </a:pPr>
              <a:r>
                <a:t>                    </a:t>
              </a:r>
              <a:r>
                <a:rPr>
                  <a:solidFill>
                    <a:srgbClr val="0433FF"/>
                  </a:solidFill>
                </a:rPr>
                <a:t>if</a:t>
              </a:r>
              <a:r>
                <a:t> (w == k || w == j || w == i) {</a:t>
              </a:r>
            </a:p>
            <a:p>
              <a:pPr algn="l" defTabSz="457200">
                <a:tabLst>
                  <a:tab pos="342900" algn="l"/>
                </a:tabLst>
                <a:defRPr sz="24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x = 0; x &lt; 5; x++) {</a:t>
              </a:r>
            </a:p>
            <a:p>
              <a:pPr algn="l" defTabSz="457200">
                <a:tabLst>
                  <a:tab pos="342900" algn="l"/>
                </a:tabLst>
                <a:defRPr sz="2400">
                  <a:latin typeface="Menlo"/>
                  <a:ea typeface="Menlo"/>
                  <a:cs typeface="Menlo"/>
                  <a:sym typeface="Menlo"/>
                </a:defRPr>
              </a:pPr>
              <a:r>
                <a:t>                        </a:t>
              </a:r>
              <a:r>
                <a:rPr>
                  <a:solidFill>
                    <a:srgbClr val="0433FF"/>
                  </a:solidFill>
                </a:rPr>
                <a:t>if</a:t>
              </a:r>
              <a:r>
                <a:t> (x == k || x == j || x == i || x == w) {</a:t>
              </a:r>
            </a:p>
            <a:p>
              <a:pPr algn="l" defTabSz="457200">
                <a:tabLst>
                  <a:tab pos="342900" algn="l"/>
                </a:tabLst>
                <a:defRPr sz="2400">
                  <a:latin typeface="Menlo"/>
                  <a:ea typeface="Menlo"/>
                  <a:cs typeface="Menlo"/>
                  <a:sym typeface="Menlo"/>
                </a:defRPr>
              </a:pPr>
              <a:r>
                <a:t>                            </a:t>
              </a:r>
              <a:r>
                <a:rPr>
                  <a:solidFill>
                    <a:srgbClr val="0433FF"/>
                  </a:solidFill>
                </a:rPr>
                <a:t>continue</a:t>
              </a:r>
              <a:r>
                <a:t>;</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y = 0; y &lt; 6; y++) {</a:t>
              </a:r>
            </a:p>
            <a:p>
              <a:pPr algn="l" defTabSz="457200">
                <a:tabLst>
                  <a:tab pos="342900" algn="l"/>
                </a:tabLst>
                <a:defRPr sz="2400">
                  <a:latin typeface="Menlo"/>
                  <a:ea typeface="Menlo"/>
                  <a:cs typeface="Menlo"/>
                  <a:sym typeface="Menlo"/>
                </a:defRPr>
              </a:pPr>
              <a:r>
                <a:t>                            </a:t>
              </a:r>
              <a:r>
                <a:rPr>
                  <a:solidFill>
                    <a:srgbClr val="0433FF"/>
                  </a:solidFill>
                </a:rPr>
                <a:t>if</a:t>
              </a:r>
              <a:r>
                <a:t> (y == k || y == j || y == i || y == w || y == x) {</a:t>
              </a:r>
            </a:p>
            <a:p>
              <a:pPr algn="l" defTabSz="457200">
                <a:tabLst>
                  <a:tab pos="342900" algn="l"/>
                </a:tabLst>
                <a:defRPr sz="2400">
                  <a:latin typeface="Menlo"/>
                  <a:ea typeface="Menlo"/>
                  <a:cs typeface="Menlo"/>
                  <a:sym typeface="Menlo"/>
                </a:defRPr>
              </a:pPr>
              <a:r>
                <a:t>                                </a:t>
              </a:r>
              <a:r>
                <a:rPr>
                  <a:solidFill>
                    <a:srgbClr val="0433FF"/>
                  </a:solidFill>
                </a:rPr>
                <a:t>continue</a:t>
              </a:r>
              <a:r>
                <a:t>;</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cout &lt;&lt; </a:t>
              </a:r>
              <a:r>
                <a:rPr>
                  <a:solidFill>
                    <a:srgbClr val="B4261A"/>
                  </a:solidFill>
                </a:rPr>
                <a:t>"  "</a:t>
              </a:r>
              <a:r>
                <a:t> &lt;&lt; s[i] &lt;&lt; s[j] &lt;&lt; s[k] &lt;&lt; s[w] &lt;&lt; s[x] &lt;&lt; s[y] &lt;&lt; endl;</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a:t>
              </a:r>
            </a:p>
          </p:txBody>
        </p:sp>
        <p:pic>
          <p:nvPicPr>
            <p:cNvPr id="1387" name="void permute6(string s) {…" descr="void permute6(string s) {…"/>
            <p:cNvPicPr>
              <a:picLocks noChangeAspect="0"/>
            </p:cNvPicPr>
            <p:nvPr/>
          </p:nvPicPr>
          <p:blipFill>
            <a:blip r:embed="rId2">
              <a:extLst/>
            </a:blip>
            <a:stretch>
              <a:fillRect/>
            </a:stretch>
          </p:blipFill>
          <p:spPr>
            <a:xfrm>
              <a:off x="-1" y="-1"/>
              <a:ext cx="18250199" cy="10922001"/>
            </a:xfrm>
            <a:prstGeom prst="rect">
              <a:avLst/>
            </a:prstGeom>
            <a:effectLst/>
          </p:spPr>
        </p:pic>
      </p:grpSp>
      <p:sp>
        <p:nvSpPr>
          <p:cNvPr id="1390" name="And a permute6() function…"/>
          <p:cNvSpPr txBox="1"/>
          <p:nvPr/>
        </p:nvSpPr>
        <p:spPr>
          <a:xfrm>
            <a:off x="8276907" y="1797032"/>
            <a:ext cx="783018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And a permute6() function…</a:t>
            </a:r>
          </a:p>
        </p:txBody>
      </p:sp>
      <p:grpSp>
        <p:nvGrpSpPr>
          <p:cNvPr id="1393" name="Group"/>
          <p:cNvGrpSpPr/>
          <p:nvPr/>
        </p:nvGrpSpPr>
        <p:grpSpPr>
          <a:xfrm>
            <a:off x="16604989" y="2475740"/>
            <a:ext cx="7104360" cy="5683489"/>
            <a:chOff x="0" y="0"/>
            <a:chExt cx="7104359" cy="5683487"/>
          </a:xfrm>
        </p:grpSpPr>
        <p:pic>
          <p:nvPicPr>
            <p:cNvPr id="1391" name="pasted-image.tiff" descr="pasted-image.tiff"/>
            <p:cNvPicPr>
              <a:picLocks noChangeAspect="1"/>
            </p:cNvPicPr>
            <p:nvPr/>
          </p:nvPicPr>
          <p:blipFill>
            <a:blip r:embed="rId3">
              <a:extLst/>
            </a:blip>
            <a:stretch>
              <a:fillRect/>
            </a:stretch>
          </p:blipFill>
          <p:spPr>
            <a:xfrm>
              <a:off x="0" y="0"/>
              <a:ext cx="7104360" cy="5683488"/>
            </a:xfrm>
            <a:prstGeom prst="rect">
              <a:avLst/>
            </a:prstGeom>
            <a:ln w="12700" cap="flat">
              <a:noFill/>
              <a:miter lim="400000"/>
            </a:ln>
            <a:effectLst/>
          </p:spPr>
        </p:pic>
        <p:sp>
          <p:nvSpPr>
            <p:cNvPr id="1392" name="What has been seen…"/>
            <p:cNvSpPr txBox="1"/>
            <p:nvPr/>
          </p:nvSpPr>
          <p:spPr>
            <a:xfrm>
              <a:off x="1057750" y="4237809"/>
              <a:ext cx="4988859" cy="14054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solidFill>
                    <a:srgbClr val="FFFFFF"/>
                  </a:solidFill>
                </a:defRPr>
              </a:pPr>
              <a:r>
                <a:t>What has been seen</a:t>
              </a:r>
            </a:p>
            <a:p>
              <a:pPr>
                <a:defRPr sz="4000">
                  <a:solidFill>
                    <a:srgbClr val="FFFFFF"/>
                  </a:solidFill>
                </a:defRPr>
              </a:pPr>
              <a:r>
                <a:t>cannot be un-seen</a:t>
              </a:r>
            </a:p>
          </p:txBody>
        </p:sp>
      </p:grpSp>
      <p:sp>
        <p:nvSpPr>
          <p:cNvPr id="1394" name="This is not tenable!"/>
          <p:cNvSpPr txBox="1"/>
          <p:nvPr/>
        </p:nvSpPr>
        <p:spPr>
          <a:xfrm>
            <a:off x="9670765" y="11792211"/>
            <a:ext cx="8587156" cy="13410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300">
                <a:solidFill>
                  <a:srgbClr val="7F0325"/>
                </a:solidFill>
              </a:defRPr>
            </a:lvl1pPr>
          </a:lstStyle>
          <a:p>
            <a:pPr/>
            <a:r>
              <a:t>This is not tenable!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4" grpId="1"/>
    </p:bldLst>
  </p:timing>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6" name="Tree Framework — 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Permutations</a:t>
            </a:r>
          </a:p>
        </p:txBody>
      </p:sp>
      <p:sp>
        <p:nvSpPr>
          <p:cNvPr id="1397" name="Permutations do not lend themselves well to iterative looping because we are really rearranging the letters, which doesn't follow an iterative pattern.…"/>
          <p:cNvSpPr txBox="1"/>
          <p:nvPr/>
        </p:nvSpPr>
        <p:spPr>
          <a:xfrm>
            <a:off x="127994" y="1709658"/>
            <a:ext cx="24128011" cy="116688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defRPr sz="4600"/>
            </a:pPr>
            <a:r>
              <a:t>Permutations do not lend themselves well to iterative looping because we are really </a:t>
            </a:r>
            <a:r>
              <a:rPr i="1">
                <a:latin typeface="Helvetica Neue"/>
                <a:ea typeface="Helvetica Neue"/>
                <a:cs typeface="Helvetica Neue"/>
                <a:sym typeface="Helvetica Neue"/>
              </a:rPr>
              <a:t>rearranging </a:t>
            </a:r>
            <a:r>
              <a:t>the letters, which doesn't follow an iterative pattern.</a:t>
            </a:r>
          </a:p>
          <a:p>
            <a:pPr marL="635000" indent="-635000" algn="l">
              <a:buSzPct val="75000"/>
              <a:buFont typeface="Helvetica Neue"/>
              <a:buChar char="•"/>
              <a:defRPr sz="4600"/>
            </a:pPr>
            <a:r>
              <a:t>Instead, we can look at a recursive method to do the rearranging, called an </a:t>
            </a:r>
            <a:r>
              <a:rPr i="1">
                <a:latin typeface="Helvetica Neue"/>
                <a:ea typeface="Helvetica Neue"/>
                <a:cs typeface="Helvetica Neue"/>
                <a:sym typeface="Helvetica Neue"/>
              </a:rPr>
              <a:t>exhaustive algorithm</a:t>
            </a:r>
            <a:r>
              <a:t>. We want to investigate all possible solutions. We don't need to know how many letters there are in advance!</a:t>
            </a:r>
          </a:p>
          <a:p>
            <a:pPr marL="635000" indent="-635000" algn="l">
              <a:buSzPct val="75000"/>
              <a:buFont typeface="Helvetica Neue"/>
              <a:buChar char="•"/>
              <a:defRPr sz="4600"/>
            </a:pPr>
          </a:p>
          <a:p>
            <a:pPr marL="635000" indent="-635000" algn="l">
              <a:buSzPct val="75000"/>
              <a:buFont typeface="Helvetica Neue"/>
              <a:buChar char="•"/>
              <a:defRPr sz="4600"/>
            </a:pPr>
            <a:r>
              <a:t>In pseudocode:</a:t>
            </a:r>
          </a:p>
          <a:p>
            <a:pPr lvl="1" algn="l">
              <a:defRPr b="1" sz="3500">
                <a:latin typeface="Courier"/>
                <a:ea typeface="Courier"/>
                <a:cs typeface="Courier"/>
                <a:sym typeface="Courier"/>
              </a:defRPr>
            </a:pPr>
            <a:r>
              <a:t>If you have no more characters left to rearrange, print current permutation </a:t>
            </a:r>
          </a:p>
          <a:p>
            <a:pPr lvl="1" algn="l">
              <a:defRPr b="1" sz="3500">
                <a:latin typeface="Courier"/>
                <a:ea typeface="Courier"/>
                <a:cs typeface="Courier"/>
                <a:sym typeface="Courier"/>
              </a:defRPr>
            </a:pPr>
            <a:r>
              <a:t>for (every possible choice among the characters left to rearrange) {</a:t>
            </a:r>
          </a:p>
          <a:p>
            <a:pPr lvl="1" algn="l">
              <a:defRPr b="1" sz="3500">
                <a:latin typeface="Courier"/>
                <a:ea typeface="Courier"/>
                <a:cs typeface="Courier"/>
                <a:sym typeface="Courier"/>
              </a:defRPr>
            </a:pPr>
            <a:r>
              <a:t>    Make a choice and add that character to the permutation so far</a:t>
            </a:r>
          </a:p>
          <a:p>
            <a:pPr lvl="1" algn="l">
              <a:defRPr b="1" sz="3500">
                <a:latin typeface="Courier"/>
                <a:ea typeface="Courier"/>
                <a:cs typeface="Courier"/>
                <a:sym typeface="Courier"/>
              </a:defRPr>
            </a:pPr>
            <a:r>
              <a:t>    Use recursion to rearrange the remaining letters </a:t>
            </a:r>
          </a:p>
          <a:p>
            <a:pPr lvl="1" algn="l">
              <a:defRPr b="1" sz="3500">
                <a:latin typeface="Courier"/>
                <a:ea typeface="Courier"/>
                <a:cs typeface="Courier"/>
                <a:sym typeface="Courier"/>
              </a:defRPr>
            </a:pPr>
            <a:r>
              <a:t>}</a:t>
            </a:r>
          </a:p>
          <a:p>
            <a:pPr lvl="1" algn="l">
              <a:defRPr sz="3500">
                <a:latin typeface="Courier"/>
                <a:ea typeface="Courier"/>
                <a:cs typeface="Courier"/>
                <a:sym typeface="Courier"/>
              </a:defRPr>
            </a:pPr>
          </a:p>
          <a:p>
            <a:pPr marL="635000" indent="-635000" algn="l">
              <a:buSzPct val="75000"/>
              <a:buFont typeface="Helvetica Neue"/>
              <a:buChar char="•"/>
              <a:defRPr sz="4600"/>
            </a:pPr>
            <a:r>
              <a:t>In English: </a:t>
            </a:r>
          </a:p>
          <a:p>
            <a:pPr lvl="1" marL="1270000" indent="-635000" algn="l">
              <a:buSzPct val="75000"/>
              <a:buFont typeface="Helvetica Neue"/>
              <a:buChar char="•"/>
              <a:defRPr sz="4600"/>
            </a:pPr>
            <a:r>
              <a:t>The permutation starts with zero characters, as we have all the letters in the original string to arrange. The base case is that there are no more letters to arrange.</a:t>
            </a:r>
          </a:p>
          <a:p>
            <a:pPr lvl="1" marL="1270000" indent="-635000" algn="l">
              <a:buSzPct val="75000"/>
              <a:buFont typeface="Helvetica Neue"/>
              <a:buChar char="•"/>
              <a:defRPr sz="4600"/>
            </a:pPr>
            <a:r>
              <a:t>Take one letter from the letters left, add it to the current permutation, and recursively continue the process, decreasing the characters left by one.</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9" name="Tree Framework — 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Permutations</a:t>
            </a:r>
          </a:p>
        </p:txBody>
      </p:sp>
      <p:sp>
        <p:nvSpPr>
          <p:cNvPr id="1400" name="The algorithm in C++:"/>
          <p:cNvSpPr txBox="1"/>
          <p:nvPr/>
        </p:nvSpPr>
        <p:spPr>
          <a:xfrm>
            <a:off x="635064" y="1918795"/>
            <a:ext cx="898482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The algorithm in C++:</a:t>
            </a:r>
          </a:p>
        </p:txBody>
      </p:sp>
      <p:grpSp>
        <p:nvGrpSpPr>
          <p:cNvPr id="1403" name="void permute(string soFar, string rest) {…"/>
          <p:cNvGrpSpPr/>
          <p:nvPr/>
        </p:nvGrpSpPr>
        <p:grpSpPr>
          <a:xfrm>
            <a:off x="1041262" y="3619500"/>
            <a:ext cx="22301476" cy="6477000"/>
            <a:chOff x="0" y="0"/>
            <a:chExt cx="22301474" cy="6477000"/>
          </a:xfrm>
        </p:grpSpPr>
        <p:sp>
          <p:nvSpPr>
            <p:cNvPr id="1402" name="void permute(string soFar, string rest) {…"/>
            <p:cNvSpPr txBox="1"/>
            <p:nvPr/>
          </p:nvSpPr>
          <p:spPr>
            <a:xfrm>
              <a:off x="38100" y="38100"/>
              <a:ext cx="22225273" cy="6400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4200">
                  <a:latin typeface="Menlo"/>
                  <a:ea typeface="Menlo"/>
                  <a:cs typeface="Menlo"/>
                  <a:sym typeface="Menlo"/>
                </a:defRPr>
              </a:pPr>
              <a:r>
                <a:rPr>
                  <a:solidFill>
                    <a:srgbClr val="0433FF"/>
                  </a:solidFill>
                </a:rPr>
                <a:t>void</a:t>
              </a:r>
              <a:r>
                <a:t> permute(string soFar, string rest) {</a:t>
              </a:r>
            </a:p>
            <a:p>
              <a:pPr algn="l" defTabSz="457200">
                <a:tabLst>
                  <a:tab pos="342900" algn="l"/>
                </a:tabLst>
                <a:defRPr sz="4200">
                  <a:latin typeface="Menlo"/>
                  <a:ea typeface="Menlo"/>
                  <a:cs typeface="Menlo"/>
                  <a:sym typeface="Menlo"/>
                </a:defRPr>
              </a:pPr>
              <a:r>
                <a:t>    </a:t>
              </a:r>
              <a:r>
                <a:rPr>
                  <a:solidFill>
                    <a:srgbClr val="0433FF"/>
                  </a:solidFill>
                </a:rPr>
                <a:t>if</a:t>
              </a:r>
              <a:r>
                <a:t> (rest == "") {</a:t>
              </a:r>
            </a:p>
            <a:p>
              <a:pPr algn="l" defTabSz="457200">
                <a:tabLst>
                  <a:tab pos="342900" algn="l"/>
                </a:tabLst>
                <a:defRPr sz="4200">
                  <a:latin typeface="Menlo"/>
                  <a:ea typeface="Menlo"/>
                  <a:cs typeface="Menlo"/>
                  <a:sym typeface="Menlo"/>
                </a:defRPr>
              </a:pPr>
              <a:r>
                <a:t>        cout &lt;&lt; soFar &lt;&lt; endl;</a:t>
              </a:r>
            </a:p>
            <a:p>
              <a:pPr algn="l" defTabSz="457200">
                <a:tabLst>
                  <a:tab pos="342900" algn="l"/>
                </a:tabLst>
                <a:defRPr sz="4200">
                  <a:latin typeface="Menlo"/>
                  <a:ea typeface="Menlo"/>
                  <a:cs typeface="Menlo"/>
                  <a:sym typeface="Menlo"/>
                </a:defRPr>
              </a:pPr>
              <a:r>
                <a:t>    } </a:t>
              </a:r>
              <a:r>
                <a:rPr>
                  <a:solidFill>
                    <a:srgbClr val="0433FF"/>
                  </a:solidFill>
                </a:rPr>
                <a:t>else</a:t>
              </a:r>
              <a:r>
                <a:t> {</a:t>
              </a:r>
            </a:p>
            <a:p>
              <a:pPr algn="l" defTabSz="457200">
                <a:tabLst>
                  <a:tab pos="342900" algn="l"/>
                </a:tabLst>
                <a:defRPr sz="4200">
                  <a:latin typeface="Menlo"/>
                  <a:ea typeface="Menlo"/>
                  <a:cs typeface="Menlo"/>
                  <a:sym typeface="Menlo"/>
                </a:defRPr>
              </a:pPr>
              <a:r>
                <a:t>        </a:t>
              </a:r>
              <a:r>
                <a:rPr>
                  <a:solidFill>
                    <a:srgbClr val="0433FF"/>
                  </a:solidFill>
                </a:rPr>
                <a:t>for</a:t>
              </a:r>
              <a:r>
                <a:t> (</a:t>
              </a:r>
              <a:r>
                <a:rPr>
                  <a:solidFill>
                    <a:srgbClr val="0433FF"/>
                  </a:solidFill>
                </a:rPr>
                <a:t>int</a:t>
              </a:r>
              <a:r>
                <a:t> i = 0; i &lt; rest.length(); i++) {</a:t>
              </a:r>
            </a:p>
            <a:p>
              <a:pPr algn="l" defTabSz="457200">
                <a:tabLst>
                  <a:tab pos="342900" algn="l"/>
                </a:tabLst>
                <a:defRPr sz="4200">
                  <a:latin typeface="Menlo"/>
                  <a:ea typeface="Menlo"/>
                  <a:cs typeface="Menlo"/>
                  <a:sym typeface="Menlo"/>
                </a:defRPr>
              </a:pPr>
              <a:r>
                <a:t>            string remaining = rest.substr(0, i) + rest.substr(i+1);</a:t>
              </a:r>
            </a:p>
            <a:p>
              <a:pPr algn="l" defTabSz="457200">
                <a:tabLst>
                  <a:tab pos="342900" algn="l"/>
                </a:tabLst>
                <a:defRPr sz="4200">
                  <a:latin typeface="Menlo"/>
                  <a:ea typeface="Menlo"/>
                  <a:cs typeface="Menlo"/>
                  <a:sym typeface="Menlo"/>
                </a:defRPr>
              </a:pPr>
              <a:r>
                <a:t>            permute(soFar + rest[i], remaining);</a:t>
              </a:r>
            </a:p>
            <a:p>
              <a:pPr algn="l" defTabSz="457200">
                <a:tabLst>
                  <a:tab pos="342900" algn="l"/>
                </a:tabLst>
                <a:defRPr sz="4200">
                  <a:latin typeface="Menlo"/>
                  <a:ea typeface="Menlo"/>
                  <a:cs typeface="Menlo"/>
                  <a:sym typeface="Menlo"/>
                </a:defRPr>
              </a:pPr>
              <a:r>
                <a:t>        }</a:t>
              </a:r>
            </a:p>
            <a:p>
              <a:pPr algn="l" defTabSz="457200">
                <a:tabLst>
                  <a:tab pos="342900" algn="l"/>
                </a:tabLst>
                <a:defRPr sz="4200">
                  <a:latin typeface="Menlo"/>
                  <a:ea typeface="Menlo"/>
                  <a:cs typeface="Menlo"/>
                  <a:sym typeface="Menlo"/>
                </a:defRPr>
              </a:pPr>
              <a:r>
                <a:t>    }</a:t>
              </a:r>
            </a:p>
            <a:p>
              <a:pPr algn="l" defTabSz="457200">
                <a:tabLst>
                  <a:tab pos="342900" algn="l"/>
                </a:tabLst>
                <a:defRPr sz="4200">
                  <a:latin typeface="Menlo"/>
                  <a:ea typeface="Menlo"/>
                  <a:cs typeface="Menlo"/>
                  <a:sym typeface="Menlo"/>
                </a:defRPr>
              </a:pPr>
              <a:r>
                <a:t>}</a:t>
              </a:r>
            </a:p>
          </p:txBody>
        </p:sp>
        <p:pic>
          <p:nvPicPr>
            <p:cNvPr id="1401" name="void permute(string soFar, string rest) {…" descr="void permute(string soFar, string rest) {…"/>
            <p:cNvPicPr>
              <a:picLocks noChangeAspect="0"/>
            </p:cNvPicPr>
            <p:nvPr/>
          </p:nvPicPr>
          <p:blipFill>
            <a:blip r:embed="rId2">
              <a:extLst/>
            </a:blip>
            <a:stretch>
              <a:fillRect/>
            </a:stretch>
          </p:blipFill>
          <p:spPr>
            <a:xfrm>
              <a:off x="-1" y="-1"/>
              <a:ext cx="22301476" cy="6477001"/>
            </a:xfrm>
            <a:prstGeom prst="rect">
              <a:avLst/>
            </a:prstGeom>
            <a:effectLst/>
          </p:spPr>
        </p:pic>
      </p:grpSp>
      <p:sp>
        <p:nvSpPr>
          <p:cNvPr id="1404" name="Example call:…"/>
          <p:cNvSpPr txBox="1"/>
          <p:nvPr/>
        </p:nvSpPr>
        <p:spPr>
          <a:xfrm>
            <a:off x="635064" y="10599914"/>
            <a:ext cx="10819251" cy="1549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vl2pPr marL="1270000" indent="-635000" algn="l">
              <a:buSzPct val="75000"/>
              <a:buFont typeface="Helvetica Neue"/>
              <a:buChar char="•"/>
              <a:defRPr b="1" sz="4800">
                <a:latin typeface="Courier New"/>
                <a:ea typeface="Courier New"/>
                <a:cs typeface="Courier New"/>
                <a:sym typeface="Courier New"/>
              </a:defRPr>
            </a:lvl2pPr>
          </a:lstStyle>
          <a:p>
            <a:pPr/>
            <a:r>
              <a:t>Example call:</a:t>
            </a:r>
          </a:p>
          <a:p>
            <a:pPr lvl="1"/>
            <a:r>
              <a:t>recPermute("","abcd");</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6" name="Tree Framework — 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Permutations</a:t>
            </a:r>
          </a:p>
        </p:txBody>
      </p:sp>
      <p:sp>
        <p:nvSpPr>
          <p:cNvPr id="1407" name="soFar: &quot;&quot;…"/>
          <p:cNvSpPr/>
          <p:nvPr/>
        </p:nvSpPr>
        <p:spPr>
          <a:xfrm>
            <a:off x="10409756" y="1632339"/>
            <a:ext cx="3564488"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soFar: ""</a:t>
            </a:r>
          </a:p>
          <a:p>
            <a:pPr>
              <a:defRPr b="1" sz="3300">
                <a:latin typeface="Courier New"/>
                <a:ea typeface="Courier New"/>
                <a:cs typeface="Courier New"/>
                <a:sym typeface="Courier New"/>
              </a:defRPr>
            </a:pPr>
            <a:r>
              <a:t>rest: "abcd"</a:t>
            </a:r>
          </a:p>
        </p:txBody>
      </p:sp>
      <p:sp>
        <p:nvSpPr>
          <p:cNvPr id="1408" name="&quot;a&quot;…"/>
          <p:cNvSpPr/>
          <p:nvPr/>
        </p:nvSpPr>
        <p:spPr>
          <a:xfrm>
            <a:off x="2100226"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"a"</a:t>
            </a:r>
          </a:p>
          <a:p>
            <a:pPr>
              <a:defRPr b="1" sz="3300">
                <a:latin typeface="Courier New"/>
                <a:ea typeface="Courier New"/>
                <a:cs typeface="Courier New"/>
                <a:sym typeface="Courier New"/>
              </a:defRPr>
            </a:pPr>
            <a:r>
              <a:t>"bcd"</a:t>
            </a:r>
          </a:p>
        </p:txBody>
      </p:sp>
      <p:sp>
        <p:nvSpPr>
          <p:cNvPr id="1409" name="&quot;b&quot;…"/>
          <p:cNvSpPr/>
          <p:nvPr/>
        </p:nvSpPr>
        <p:spPr>
          <a:xfrm>
            <a:off x="8276841"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"b"</a:t>
            </a:r>
          </a:p>
          <a:p>
            <a:pPr>
              <a:defRPr b="1" sz="3300">
                <a:latin typeface="Courier New"/>
                <a:ea typeface="Courier New"/>
                <a:cs typeface="Courier New"/>
                <a:sym typeface="Courier New"/>
              </a:defRPr>
            </a:pPr>
            <a:r>
              <a:t>"acd"</a:t>
            </a:r>
          </a:p>
        </p:txBody>
      </p:sp>
      <p:sp>
        <p:nvSpPr>
          <p:cNvPr id="1410" name="&quot;c&quot;…"/>
          <p:cNvSpPr/>
          <p:nvPr/>
        </p:nvSpPr>
        <p:spPr>
          <a:xfrm>
            <a:off x="14453457"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"c"</a:t>
            </a:r>
          </a:p>
          <a:p>
            <a:pPr>
              <a:defRPr b="1" sz="3300">
                <a:latin typeface="Courier New"/>
                <a:ea typeface="Courier New"/>
                <a:cs typeface="Courier New"/>
                <a:sym typeface="Courier New"/>
              </a:defRPr>
            </a:pPr>
            <a:r>
              <a:t>"abd"</a:t>
            </a:r>
          </a:p>
        </p:txBody>
      </p:sp>
      <p:sp>
        <p:nvSpPr>
          <p:cNvPr id="1411" name="&quot;d&quot;…"/>
          <p:cNvSpPr/>
          <p:nvPr/>
        </p:nvSpPr>
        <p:spPr>
          <a:xfrm>
            <a:off x="20630070"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"d"</a:t>
            </a:r>
          </a:p>
          <a:p>
            <a:pPr>
              <a:defRPr b="1" sz="3300">
                <a:latin typeface="Courier New"/>
                <a:ea typeface="Courier New"/>
                <a:cs typeface="Courier New"/>
                <a:sym typeface="Courier New"/>
              </a:defRPr>
            </a:pPr>
            <a:r>
              <a:t>"abc"</a:t>
            </a:r>
          </a:p>
        </p:txBody>
      </p:sp>
      <p:sp>
        <p:nvSpPr>
          <p:cNvPr id="1412" name="Line"/>
          <p:cNvSpPr/>
          <p:nvPr/>
        </p:nvSpPr>
        <p:spPr>
          <a:xfrm flipV="1">
            <a:off x="3495700" y="2603755"/>
            <a:ext cx="7239538" cy="764872"/>
          </a:xfrm>
          <a:prstGeom prst="line">
            <a:avLst/>
          </a:prstGeom>
          <a:ln w="12700">
            <a:solidFill>
              <a:srgbClr val="7F0325"/>
            </a:solidFill>
            <a:miter lim="400000"/>
          </a:ln>
        </p:spPr>
        <p:txBody>
          <a:bodyPr lIns="50800" tIns="50800" rIns="50800" bIns="50800" anchor="ctr"/>
          <a:lstStyle/>
          <a:p>
            <a:pPr/>
          </a:p>
        </p:txBody>
      </p:sp>
      <p:sp>
        <p:nvSpPr>
          <p:cNvPr id="1413" name="Line"/>
          <p:cNvSpPr/>
          <p:nvPr/>
        </p:nvSpPr>
        <p:spPr>
          <a:xfrm flipV="1">
            <a:off x="9653334" y="2704551"/>
            <a:ext cx="2247679" cy="484594"/>
          </a:xfrm>
          <a:prstGeom prst="line">
            <a:avLst/>
          </a:prstGeom>
          <a:ln w="12700">
            <a:solidFill>
              <a:srgbClr val="7F0325"/>
            </a:solidFill>
            <a:miter lim="400000"/>
          </a:ln>
        </p:spPr>
        <p:txBody>
          <a:bodyPr lIns="50800" tIns="50800" rIns="50800" bIns="50800" anchor="ctr"/>
          <a:lstStyle/>
          <a:p>
            <a:pPr/>
          </a:p>
        </p:txBody>
      </p:sp>
      <p:sp>
        <p:nvSpPr>
          <p:cNvPr id="1414" name="Line"/>
          <p:cNvSpPr/>
          <p:nvPr/>
        </p:nvSpPr>
        <p:spPr>
          <a:xfrm flipH="1" flipV="1">
            <a:off x="12410261" y="2717207"/>
            <a:ext cx="2247679" cy="484593"/>
          </a:xfrm>
          <a:prstGeom prst="line">
            <a:avLst/>
          </a:prstGeom>
          <a:ln w="12700">
            <a:solidFill>
              <a:srgbClr val="7F0325"/>
            </a:solidFill>
            <a:miter lim="400000"/>
          </a:ln>
        </p:spPr>
        <p:txBody>
          <a:bodyPr lIns="50800" tIns="50800" rIns="50800" bIns="50800" anchor="ctr"/>
          <a:lstStyle/>
          <a:p>
            <a:pPr/>
          </a:p>
        </p:txBody>
      </p:sp>
      <p:sp>
        <p:nvSpPr>
          <p:cNvPr id="1415" name="Line"/>
          <p:cNvSpPr/>
          <p:nvPr/>
        </p:nvSpPr>
        <p:spPr>
          <a:xfrm flipH="1" flipV="1">
            <a:off x="13742203" y="2603755"/>
            <a:ext cx="7239538" cy="764872"/>
          </a:xfrm>
          <a:prstGeom prst="line">
            <a:avLst/>
          </a:prstGeom>
          <a:ln w="12700">
            <a:solidFill>
              <a:srgbClr val="7F0325"/>
            </a:solidFill>
            <a:miter lim="400000"/>
          </a:ln>
        </p:spPr>
        <p:txBody>
          <a:bodyPr lIns="50800" tIns="50800" rIns="50800" bIns="50800" anchor="ctr"/>
          <a:lstStyle/>
          <a:p>
            <a:pPr/>
          </a:p>
        </p:txBody>
      </p:sp>
      <p:grpSp>
        <p:nvGrpSpPr>
          <p:cNvPr id="1422" name="Group"/>
          <p:cNvGrpSpPr/>
          <p:nvPr/>
        </p:nvGrpSpPr>
        <p:grpSpPr>
          <a:xfrm>
            <a:off x="310105" y="4203156"/>
            <a:ext cx="5257472" cy="1977472"/>
            <a:chOff x="0" y="0"/>
            <a:chExt cx="5257470" cy="1977471"/>
          </a:xfrm>
        </p:grpSpPr>
        <p:sp>
          <p:nvSpPr>
            <p:cNvPr id="1416" name="ab…"/>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ab</a:t>
              </a:r>
            </a:p>
            <a:p>
              <a:pPr>
                <a:defRPr b="1" sz="3300">
                  <a:latin typeface="Courier New"/>
                  <a:ea typeface="Courier New"/>
                  <a:cs typeface="Courier New"/>
                  <a:sym typeface="Courier New"/>
                </a:defRPr>
              </a:pPr>
              <a:r>
                <a:t>cd</a:t>
              </a:r>
            </a:p>
          </p:txBody>
        </p:sp>
        <p:sp>
          <p:nvSpPr>
            <p:cNvPr id="1417" name="ac…"/>
            <p:cNvSpPr/>
            <p:nvPr/>
          </p:nvSpPr>
          <p:spPr>
            <a:xfrm>
              <a:off x="1981005"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ac</a:t>
              </a:r>
            </a:p>
            <a:p>
              <a:pPr>
                <a:defRPr b="1" sz="3300">
                  <a:latin typeface="Courier New"/>
                  <a:ea typeface="Courier New"/>
                  <a:cs typeface="Courier New"/>
                  <a:sym typeface="Courier New"/>
                </a:defRPr>
              </a:pPr>
              <a:r>
                <a:t>bd</a:t>
              </a:r>
            </a:p>
          </p:txBody>
        </p:sp>
        <p:sp>
          <p:nvSpPr>
            <p:cNvPr id="1418" name="ad…"/>
            <p:cNvSpPr/>
            <p:nvPr/>
          </p:nvSpPr>
          <p:spPr>
            <a:xfrm>
              <a:off x="396201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ad</a:t>
              </a:r>
            </a:p>
            <a:p>
              <a:pPr>
                <a:defRPr b="1" sz="3300">
                  <a:latin typeface="Courier New"/>
                  <a:ea typeface="Courier New"/>
                  <a:cs typeface="Courier New"/>
                  <a:sym typeface="Courier New"/>
                </a:defRPr>
              </a:pPr>
              <a:r>
                <a:t>bc</a:t>
              </a:r>
            </a:p>
          </p:txBody>
        </p:sp>
        <p:sp>
          <p:nvSpPr>
            <p:cNvPr id="1419" name="Line"/>
            <p:cNvSpPr/>
            <p:nvPr/>
          </p:nvSpPr>
          <p:spPr>
            <a:xfrm flipV="1">
              <a:off x="911357"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0" name="Line"/>
            <p:cNvSpPr/>
            <p:nvPr/>
          </p:nvSpPr>
          <p:spPr>
            <a:xfrm flipV="1">
              <a:off x="2565733"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1" name="Line"/>
            <p:cNvSpPr/>
            <p:nvPr/>
          </p:nvSpPr>
          <p:spPr>
            <a:xfrm flipH="1" flipV="1">
              <a:off x="2765557" y="-1"/>
              <a:ext cx="1527377"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29" name="Group"/>
          <p:cNvGrpSpPr/>
          <p:nvPr/>
        </p:nvGrpSpPr>
        <p:grpSpPr>
          <a:xfrm>
            <a:off x="6467740" y="4203156"/>
            <a:ext cx="5257471" cy="1977472"/>
            <a:chOff x="0" y="0"/>
            <a:chExt cx="5257470" cy="1977471"/>
          </a:xfrm>
        </p:grpSpPr>
        <p:sp>
          <p:nvSpPr>
            <p:cNvPr id="1423" name="ba…"/>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ba</a:t>
              </a:r>
            </a:p>
            <a:p>
              <a:pPr>
                <a:defRPr b="1" sz="3300">
                  <a:latin typeface="Courier New"/>
                  <a:ea typeface="Courier New"/>
                  <a:cs typeface="Courier New"/>
                  <a:sym typeface="Courier New"/>
                </a:defRPr>
              </a:pPr>
              <a:r>
                <a:t>cd</a:t>
              </a:r>
            </a:p>
          </p:txBody>
        </p:sp>
        <p:sp>
          <p:nvSpPr>
            <p:cNvPr id="1424" name="bc…"/>
            <p:cNvSpPr/>
            <p:nvPr/>
          </p:nvSpPr>
          <p:spPr>
            <a:xfrm>
              <a:off x="1981005"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bc</a:t>
              </a:r>
            </a:p>
            <a:p>
              <a:pPr>
                <a:defRPr b="1" sz="3300">
                  <a:latin typeface="Courier New"/>
                  <a:ea typeface="Courier New"/>
                  <a:cs typeface="Courier New"/>
                  <a:sym typeface="Courier New"/>
                </a:defRPr>
              </a:pPr>
              <a:r>
                <a:t>ad</a:t>
              </a:r>
            </a:p>
          </p:txBody>
        </p:sp>
        <p:sp>
          <p:nvSpPr>
            <p:cNvPr id="1425" name="bd…"/>
            <p:cNvSpPr/>
            <p:nvPr/>
          </p:nvSpPr>
          <p:spPr>
            <a:xfrm>
              <a:off x="396201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bd</a:t>
              </a:r>
            </a:p>
            <a:p>
              <a:pPr>
                <a:defRPr b="1" sz="3300">
                  <a:latin typeface="Courier New"/>
                  <a:ea typeface="Courier New"/>
                  <a:cs typeface="Courier New"/>
                  <a:sym typeface="Courier New"/>
                </a:defRPr>
              </a:pPr>
              <a:r>
                <a:t>ac</a:t>
              </a:r>
            </a:p>
          </p:txBody>
        </p:sp>
        <p:sp>
          <p:nvSpPr>
            <p:cNvPr id="1426" name="Line"/>
            <p:cNvSpPr/>
            <p:nvPr/>
          </p:nvSpPr>
          <p:spPr>
            <a:xfrm flipV="1">
              <a:off x="911356"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7" name="Line"/>
            <p:cNvSpPr/>
            <p:nvPr/>
          </p:nvSpPr>
          <p:spPr>
            <a:xfrm flipV="1">
              <a:off x="2565732"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8" name="Line"/>
            <p:cNvSpPr/>
            <p:nvPr/>
          </p:nvSpPr>
          <p:spPr>
            <a:xfrm flipH="1" flipV="1">
              <a:off x="2765556" y="-1"/>
              <a:ext cx="1527377"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36" name="Group"/>
          <p:cNvGrpSpPr/>
          <p:nvPr/>
        </p:nvGrpSpPr>
        <p:grpSpPr>
          <a:xfrm>
            <a:off x="12606393" y="4203156"/>
            <a:ext cx="5257472" cy="1977472"/>
            <a:chOff x="0" y="0"/>
            <a:chExt cx="5257470" cy="1977471"/>
          </a:xfrm>
        </p:grpSpPr>
        <p:sp>
          <p:nvSpPr>
            <p:cNvPr id="1430" name="ca…"/>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ca</a:t>
              </a:r>
            </a:p>
            <a:p>
              <a:pPr>
                <a:defRPr b="1" sz="3300">
                  <a:latin typeface="Courier New"/>
                  <a:ea typeface="Courier New"/>
                  <a:cs typeface="Courier New"/>
                  <a:sym typeface="Courier New"/>
                </a:defRPr>
              </a:pPr>
              <a:r>
                <a:t>bd</a:t>
              </a:r>
            </a:p>
          </p:txBody>
        </p:sp>
        <p:sp>
          <p:nvSpPr>
            <p:cNvPr id="1431" name="cb…"/>
            <p:cNvSpPr/>
            <p:nvPr/>
          </p:nvSpPr>
          <p:spPr>
            <a:xfrm>
              <a:off x="1981004"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cb</a:t>
              </a:r>
            </a:p>
            <a:p>
              <a:pPr>
                <a:defRPr b="1" sz="3300">
                  <a:latin typeface="Courier New"/>
                  <a:ea typeface="Courier New"/>
                  <a:cs typeface="Courier New"/>
                  <a:sym typeface="Courier New"/>
                </a:defRPr>
              </a:pPr>
              <a:r>
                <a:t>ad</a:t>
              </a:r>
            </a:p>
          </p:txBody>
        </p:sp>
        <p:sp>
          <p:nvSpPr>
            <p:cNvPr id="1432" name="cd…"/>
            <p:cNvSpPr/>
            <p:nvPr/>
          </p:nvSpPr>
          <p:spPr>
            <a:xfrm>
              <a:off x="396201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cd</a:t>
              </a:r>
            </a:p>
            <a:p>
              <a:pPr>
                <a:defRPr b="1" sz="3300">
                  <a:latin typeface="Courier New"/>
                  <a:ea typeface="Courier New"/>
                  <a:cs typeface="Courier New"/>
                  <a:sym typeface="Courier New"/>
                </a:defRPr>
              </a:pPr>
              <a:r>
                <a:t>ab</a:t>
              </a:r>
            </a:p>
          </p:txBody>
        </p:sp>
        <p:sp>
          <p:nvSpPr>
            <p:cNvPr id="1433" name="Line"/>
            <p:cNvSpPr/>
            <p:nvPr/>
          </p:nvSpPr>
          <p:spPr>
            <a:xfrm flipV="1">
              <a:off x="911357"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34" name="Line"/>
            <p:cNvSpPr/>
            <p:nvPr/>
          </p:nvSpPr>
          <p:spPr>
            <a:xfrm flipV="1">
              <a:off x="2565732"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35" name="Line"/>
            <p:cNvSpPr/>
            <p:nvPr/>
          </p:nvSpPr>
          <p:spPr>
            <a:xfrm flipH="1" flipV="1">
              <a:off x="2765557" y="-1"/>
              <a:ext cx="1527377"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43" name="Group"/>
          <p:cNvGrpSpPr/>
          <p:nvPr/>
        </p:nvGrpSpPr>
        <p:grpSpPr>
          <a:xfrm>
            <a:off x="18783008" y="4203156"/>
            <a:ext cx="5257470" cy="1977472"/>
            <a:chOff x="0" y="0"/>
            <a:chExt cx="5257469" cy="1977471"/>
          </a:xfrm>
        </p:grpSpPr>
        <p:sp>
          <p:nvSpPr>
            <p:cNvPr id="1437" name="da…"/>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da</a:t>
              </a:r>
            </a:p>
            <a:p>
              <a:pPr>
                <a:defRPr b="1" sz="3300">
                  <a:latin typeface="Courier New"/>
                  <a:ea typeface="Courier New"/>
                  <a:cs typeface="Courier New"/>
                  <a:sym typeface="Courier New"/>
                </a:defRPr>
              </a:pPr>
              <a:r>
                <a:t>bc</a:t>
              </a:r>
            </a:p>
          </p:txBody>
        </p:sp>
        <p:sp>
          <p:nvSpPr>
            <p:cNvPr id="1438" name="db…"/>
            <p:cNvSpPr/>
            <p:nvPr/>
          </p:nvSpPr>
          <p:spPr>
            <a:xfrm>
              <a:off x="1981004"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db</a:t>
              </a:r>
            </a:p>
            <a:p>
              <a:pPr>
                <a:defRPr b="1" sz="3300">
                  <a:latin typeface="Courier New"/>
                  <a:ea typeface="Courier New"/>
                  <a:cs typeface="Courier New"/>
                  <a:sym typeface="Courier New"/>
                </a:defRPr>
              </a:pPr>
              <a:r>
                <a:t>ac</a:t>
              </a:r>
            </a:p>
          </p:txBody>
        </p:sp>
        <p:sp>
          <p:nvSpPr>
            <p:cNvPr id="1439" name="dc…"/>
            <p:cNvSpPr/>
            <p:nvPr/>
          </p:nvSpPr>
          <p:spPr>
            <a:xfrm>
              <a:off x="3962009"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dc</a:t>
              </a:r>
            </a:p>
            <a:p>
              <a:pPr>
                <a:defRPr b="1" sz="3300">
                  <a:latin typeface="Courier New"/>
                  <a:ea typeface="Courier New"/>
                  <a:cs typeface="Courier New"/>
                  <a:sym typeface="Courier New"/>
                </a:defRPr>
              </a:pPr>
              <a:r>
                <a:t>ab</a:t>
              </a:r>
            </a:p>
          </p:txBody>
        </p:sp>
        <p:sp>
          <p:nvSpPr>
            <p:cNvPr id="1440" name="Line"/>
            <p:cNvSpPr/>
            <p:nvPr/>
          </p:nvSpPr>
          <p:spPr>
            <a:xfrm flipV="1">
              <a:off x="911356"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41" name="Line"/>
            <p:cNvSpPr/>
            <p:nvPr/>
          </p:nvSpPr>
          <p:spPr>
            <a:xfrm flipV="1">
              <a:off x="2565732"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42" name="Line"/>
            <p:cNvSpPr/>
            <p:nvPr/>
          </p:nvSpPr>
          <p:spPr>
            <a:xfrm flipH="1" flipV="1">
              <a:off x="2765556" y="-1"/>
              <a:ext cx="1527376"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49" name="Group"/>
          <p:cNvGrpSpPr/>
          <p:nvPr/>
        </p:nvGrpSpPr>
        <p:grpSpPr>
          <a:xfrm>
            <a:off x="25115" y="6074693"/>
            <a:ext cx="1865441" cy="1511852"/>
            <a:chOff x="0" y="0"/>
            <a:chExt cx="1865439" cy="1511850"/>
          </a:xfrm>
        </p:grpSpPr>
        <p:grpSp>
          <p:nvGrpSpPr>
            <p:cNvPr id="1446" name="Group"/>
            <p:cNvGrpSpPr/>
            <p:nvPr/>
          </p:nvGrpSpPr>
          <p:grpSpPr>
            <a:xfrm>
              <a:off x="0" y="734382"/>
              <a:ext cx="1865440" cy="777469"/>
              <a:chOff x="0" y="0"/>
              <a:chExt cx="1865439" cy="777468"/>
            </a:xfrm>
          </p:grpSpPr>
          <p:sp>
            <p:nvSpPr>
              <p:cNvPr id="1444" name="abc…"/>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abc</a:t>
                </a:r>
              </a:p>
              <a:p>
                <a:pPr>
                  <a:defRPr b="1" sz="2300">
                    <a:latin typeface="Courier New"/>
                    <a:ea typeface="Courier New"/>
                    <a:cs typeface="Courier New"/>
                    <a:sym typeface="Courier New"/>
                  </a:defRPr>
                </a:pPr>
                <a:r>
                  <a:t>d</a:t>
                </a:r>
              </a:p>
            </p:txBody>
          </p:sp>
          <p:sp>
            <p:nvSpPr>
              <p:cNvPr id="1445" name="abd…"/>
              <p:cNvSpPr/>
              <p:nvPr/>
            </p:nvSpPr>
            <p:spPr>
              <a:xfrm>
                <a:off x="989139"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abd</a:t>
                </a:r>
              </a:p>
              <a:p>
                <a:pPr>
                  <a:defRPr b="1" sz="2300">
                    <a:latin typeface="Courier New"/>
                    <a:ea typeface="Courier New"/>
                    <a:cs typeface="Courier New"/>
                    <a:sym typeface="Courier New"/>
                  </a:defRPr>
                </a:pPr>
                <a:r>
                  <a:t>c</a:t>
                </a:r>
              </a:p>
            </p:txBody>
          </p:sp>
        </p:grpSp>
        <p:sp>
          <p:nvSpPr>
            <p:cNvPr id="1447" name="Line"/>
            <p:cNvSpPr/>
            <p:nvPr/>
          </p:nvSpPr>
          <p:spPr>
            <a:xfrm flipV="1">
              <a:off x="380003"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48" name="Line"/>
            <p:cNvSpPr/>
            <p:nvPr/>
          </p:nvSpPr>
          <p:spPr>
            <a:xfrm flipH="1" flipV="1">
              <a:off x="907514"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06" name="Group"/>
          <p:cNvGrpSpPr/>
          <p:nvPr/>
        </p:nvGrpSpPr>
        <p:grpSpPr>
          <a:xfrm>
            <a:off x="2008846" y="6074693"/>
            <a:ext cx="22322074" cy="1511853"/>
            <a:chOff x="0" y="0"/>
            <a:chExt cx="22322072" cy="1511851"/>
          </a:xfrm>
        </p:grpSpPr>
        <p:grpSp>
          <p:nvGrpSpPr>
            <p:cNvPr id="1452" name="Group"/>
            <p:cNvGrpSpPr/>
            <p:nvPr/>
          </p:nvGrpSpPr>
          <p:grpSpPr>
            <a:xfrm>
              <a:off x="0" y="734382"/>
              <a:ext cx="1859990" cy="777470"/>
              <a:chOff x="0" y="0"/>
              <a:chExt cx="1859989" cy="777468"/>
            </a:xfrm>
          </p:grpSpPr>
          <p:sp>
            <p:nvSpPr>
              <p:cNvPr id="1450" name="acb…"/>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acb</a:t>
                </a:r>
              </a:p>
              <a:p>
                <a:pPr>
                  <a:defRPr b="1" sz="2300">
                    <a:latin typeface="Courier New"/>
                    <a:ea typeface="Courier New"/>
                    <a:cs typeface="Courier New"/>
                    <a:sym typeface="Courier New"/>
                  </a:defRPr>
                </a:pPr>
                <a:r>
                  <a:t>d</a:t>
                </a:r>
              </a:p>
            </p:txBody>
          </p:sp>
          <p:sp>
            <p:nvSpPr>
              <p:cNvPr id="1451" name="acd…"/>
              <p:cNvSpPr/>
              <p:nvPr/>
            </p:nvSpPr>
            <p:spPr>
              <a:xfrm>
                <a:off x="98914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acd</a:t>
                </a:r>
              </a:p>
              <a:p>
                <a:pPr>
                  <a:defRPr b="1" sz="2300">
                    <a:latin typeface="Courier New"/>
                    <a:ea typeface="Courier New"/>
                    <a:cs typeface="Courier New"/>
                    <a:sym typeface="Courier New"/>
                  </a:defRPr>
                </a:pPr>
                <a:r>
                  <a:t>b</a:t>
                </a:r>
              </a:p>
            </p:txBody>
          </p:sp>
        </p:grpSp>
        <p:grpSp>
          <p:nvGrpSpPr>
            <p:cNvPr id="1455" name="Group"/>
            <p:cNvGrpSpPr/>
            <p:nvPr/>
          </p:nvGrpSpPr>
          <p:grpSpPr>
            <a:xfrm>
              <a:off x="1983731" y="734382"/>
              <a:ext cx="1865440" cy="777469"/>
              <a:chOff x="0" y="0"/>
              <a:chExt cx="1865439" cy="777468"/>
            </a:xfrm>
          </p:grpSpPr>
          <p:sp>
            <p:nvSpPr>
              <p:cNvPr id="1453" name="adb…"/>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adb</a:t>
                </a:r>
              </a:p>
              <a:p>
                <a:pPr>
                  <a:defRPr b="1" sz="2300">
                    <a:latin typeface="Courier New"/>
                    <a:ea typeface="Courier New"/>
                    <a:cs typeface="Courier New"/>
                    <a:sym typeface="Courier New"/>
                  </a:defRPr>
                </a:pPr>
                <a:r>
                  <a:t>c</a:t>
                </a:r>
              </a:p>
            </p:txBody>
          </p:sp>
          <p:sp>
            <p:nvSpPr>
              <p:cNvPr id="1454" name="adc…"/>
              <p:cNvSpPr/>
              <p:nvPr/>
            </p:nvSpPr>
            <p:spPr>
              <a:xfrm>
                <a:off x="99459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adc</a:t>
                </a:r>
              </a:p>
              <a:p>
                <a:pPr>
                  <a:defRPr b="1" sz="2300">
                    <a:latin typeface="Courier New"/>
                    <a:ea typeface="Courier New"/>
                    <a:cs typeface="Courier New"/>
                    <a:sym typeface="Courier New"/>
                  </a:defRPr>
                </a:pPr>
                <a:r>
                  <a:t>b</a:t>
                </a:r>
              </a:p>
            </p:txBody>
          </p:sp>
        </p:grpSp>
        <p:sp>
          <p:nvSpPr>
            <p:cNvPr id="1456" name="Line"/>
            <p:cNvSpPr/>
            <p:nvPr/>
          </p:nvSpPr>
          <p:spPr>
            <a:xfrm flipV="1">
              <a:off x="404976" y="0"/>
              <a:ext cx="527977"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7" name="Line"/>
            <p:cNvSpPr/>
            <p:nvPr/>
          </p:nvSpPr>
          <p:spPr>
            <a:xfrm flipH="1" flipV="1">
              <a:off x="932487" y="0"/>
              <a:ext cx="527978"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8" name="Line"/>
            <p:cNvSpPr/>
            <p:nvPr/>
          </p:nvSpPr>
          <p:spPr>
            <a:xfrm flipV="1">
              <a:off x="2413679" y="0"/>
              <a:ext cx="527977"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9" name="Line"/>
            <p:cNvSpPr/>
            <p:nvPr/>
          </p:nvSpPr>
          <p:spPr>
            <a:xfrm flipH="1" flipV="1">
              <a:off x="2941190" y="0"/>
              <a:ext cx="527978"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nvGrpSpPr>
            <p:cNvPr id="1505" name="Group"/>
            <p:cNvGrpSpPr/>
            <p:nvPr/>
          </p:nvGrpSpPr>
          <p:grpSpPr>
            <a:xfrm>
              <a:off x="4173903" y="-1"/>
              <a:ext cx="18148170" cy="1511853"/>
              <a:chOff x="0" y="0"/>
              <a:chExt cx="18148169" cy="1511851"/>
            </a:xfrm>
          </p:grpSpPr>
          <p:grpSp>
            <p:nvGrpSpPr>
              <p:cNvPr id="1462" name="Group"/>
              <p:cNvGrpSpPr/>
              <p:nvPr/>
            </p:nvGrpSpPr>
            <p:grpSpPr>
              <a:xfrm>
                <a:off x="0" y="734382"/>
                <a:ext cx="1865440" cy="777469"/>
                <a:chOff x="0" y="0"/>
                <a:chExt cx="1865439" cy="777468"/>
              </a:xfrm>
            </p:grpSpPr>
            <p:sp>
              <p:nvSpPr>
                <p:cNvPr id="1460" name="bac…"/>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bac</a:t>
                  </a:r>
                </a:p>
                <a:p>
                  <a:pPr>
                    <a:defRPr b="1" sz="2300">
                      <a:latin typeface="Courier New"/>
                      <a:ea typeface="Courier New"/>
                      <a:cs typeface="Courier New"/>
                      <a:sym typeface="Courier New"/>
                    </a:defRPr>
                  </a:pPr>
                  <a:r>
                    <a:t>d</a:t>
                  </a:r>
                </a:p>
              </p:txBody>
            </p:sp>
            <p:sp>
              <p:nvSpPr>
                <p:cNvPr id="1461" name="bad…"/>
                <p:cNvSpPr/>
                <p:nvPr/>
              </p:nvSpPr>
              <p:spPr>
                <a:xfrm>
                  <a:off x="989139"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bad</a:t>
                  </a:r>
                </a:p>
                <a:p>
                  <a:pPr>
                    <a:defRPr b="1" sz="2300">
                      <a:latin typeface="Courier New"/>
                      <a:ea typeface="Courier New"/>
                      <a:cs typeface="Courier New"/>
                      <a:sym typeface="Courier New"/>
                    </a:defRPr>
                  </a:pPr>
                  <a:r>
                    <a:t>c</a:t>
                  </a:r>
                </a:p>
              </p:txBody>
            </p:sp>
          </p:grpSp>
          <p:grpSp>
            <p:nvGrpSpPr>
              <p:cNvPr id="1465" name="Group"/>
              <p:cNvGrpSpPr/>
              <p:nvPr/>
            </p:nvGrpSpPr>
            <p:grpSpPr>
              <a:xfrm>
                <a:off x="1983730" y="734382"/>
                <a:ext cx="1859991" cy="777470"/>
                <a:chOff x="0" y="0"/>
                <a:chExt cx="1859989" cy="777468"/>
              </a:xfrm>
            </p:grpSpPr>
            <p:sp>
              <p:nvSpPr>
                <p:cNvPr id="1463" name="bca…"/>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bca</a:t>
                  </a:r>
                </a:p>
                <a:p>
                  <a:pPr>
                    <a:defRPr b="1" sz="2300">
                      <a:latin typeface="Courier New"/>
                      <a:ea typeface="Courier New"/>
                      <a:cs typeface="Courier New"/>
                      <a:sym typeface="Courier New"/>
                    </a:defRPr>
                  </a:pPr>
                  <a:r>
                    <a:t>d</a:t>
                  </a:r>
                </a:p>
              </p:txBody>
            </p:sp>
            <p:sp>
              <p:nvSpPr>
                <p:cNvPr id="1464" name="bcd…"/>
                <p:cNvSpPr/>
                <p:nvPr/>
              </p:nvSpPr>
              <p:spPr>
                <a:xfrm>
                  <a:off x="98914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bcd</a:t>
                  </a:r>
                </a:p>
                <a:p>
                  <a:pPr>
                    <a:defRPr b="1" sz="2300">
                      <a:latin typeface="Courier New"/>
                      <a:ea typeface="Courier New"/>
                      <a:cs typeface="Courier New"/>
                      <a:sym typeface="Courier New"/>
                    </a:defRPr>
                  </a:pPr>
                  <a:r>
                    <a:t>a</a:t>
                  </a:r>
                </a:p>
              </p:txBody>
            </p:sp>
          </p:grpSp>
          <p:grpSp>
            <p:nvGrpSpPr>
              <p:cNvPr id="1468" name="Group"/>
              <p:cNvGrpSpPr/>
              <p:nvPr/>
            </p:nvGrpSpPr>
            <p:grpSpPr>
              <a:xfrm>
                <a:off x="3967461" y="734382"/>
                <a:ext cx="1865441" cy="777469"/>
                <a:chOff x="0" y="0"/>
                <a:chExt cx="1865440" cy="777468"/>
              </a:xfrm>
            </p:grpSpPr>
            <p:sp>
              <p:nvSpPr>
                <p:cNvPr id="1466" name="bda…"/>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bda</a:t>
                  </a:r>
                </a:p>
                <a:p>
                  <a:pPr>
                    <a:defRPr b="1" sz="2300">
                      <a:latin typeface="Courier New"/>
                      <a:ea typeface="Courier New"/>
                      <a:cs typeface="Courier New"/>
                      <a:sym typeface="Courier New"/>
                    </a:defRPr>
                  </a:pPr>
                  <a:r>
                    <a:t>c</a:t>
                  </a:r>
                </a:p>
              </p:txBody>
            </p:sp>
            <p:sp>
              <p:nvSpPr>
                <p:cNvPr id="1467" name="bdc…"/>
                <p:cNvSpPr/>
                <p:nvPr/>
              </p:nvSpPr>
              <p:spPr>
                <a:xfrm>
                  <a:off x="994591"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bdc</a:t>
                  </a:r>
                </a:p>
                <a:p>
                  <a:pPr>
                    <a:defRPr b="1" sz="2300">
                      <a:latin typeface="Courier New"/>
                      <a:ea typeface="Courier New"/>
                      <a:cs typeface="Courier New"/>
                      <a:sym typeface="Courier New"/>
                    </a:defRPr>
                  </a:pPr>
                  <a:r>
                    <a:t>a</a:t>
                  </a:r>
                </a:p>
              </p:txBody>
            </p:sp>
          </p:grpSp>
          <p:grpSp>
            <p:nvGrpSpPr>
              <p:cNvPr id="1471" name="Group"/>
              <p:cNvGrpSpPr/>
              <p:nvPr/>
            </p:nvGrpSpPr>
            <p:grpSpPr>
              <a:xfrm>
                <a:off x="6157634" y="734382"/>
                <a:ext cx="1865440" cy="777469"/>
                <a:chOff x="0" y="0"/>
                <a:chExt cx="1865438" cy="777468"/>
              </a:xfrm>
            </p:grpSpPr>
            <p:sp>
              <p:nvSpPr>
                <p:cNvPr id="1469" name="cab…"/>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cab</a:t>
                  </a:r>
                </a:p>
                <a:p>
                  <a:pPr>
                    <a:defRPr b="1" sz="2300">
                      <a:latin typeface="Courier New"/>
                      <a:ea typeface="Courier New"/>
                      <a:cs typeface="Courier New"/>
                      <a:sym typeface="Courier New"/>
                    </a:defRPr>
                  </a:pPr>
                  <a:r>
                    <a:t>d</a:t>
                  </a:r>
                </a:p>
              </p:txBody>
            </p:sp>
            <p:sp>
              <p:nvSpPr>
                <p:cNvPr id="1470" name="cad…"/>
                <p:cNvSpPr/>
                <p:nvPr/>
              </p:nvSpPr>
              <p:spPr>
                <a:xfrm>
                  <a:off x="989138"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cad</a:t>
                  </a:r>
                </a:p>
                <a:p>
                  <a:pPr>
                    <a:defRPr b="1" sz="2300">
                      <a:latin typeface="Courier New"/>
                      <a:ea typeface="Courier New"/>
                      <a:cs typeface="Courier New"/>
                      <a:sym typeface="Courier New"/>
                    </a:defRPr>
                  </a:pPr>
                  <a:r>
                    <a:t>b</a:t>
                  </a:r>
                </a:p>
              </p:txBody>
            </p:sp>
          </p:grpSp>
          <p:grpSp>
            <p:nvGrpSpPr>
              <p:cNvPr id="1474" name="Group"/>
              <p:cNvGrpSpPr/>
              <p:nvPr/>
            </p:nvGrpSpPr>
            <p:grpSpPr>
              <a:xfrm>
                <a:off x="8141365" y="734382"/>
                <a:ext cx="1859989" cy="777470"/>
                <a:chOff x="0" y="0"/>
                <a:chExt cx="1859988" cy="777468"/>
              </a:xfrm>
            </p:grpSpPr>
            <p:sp>
              <p:nvSpPr>
                <p:cNvPr id="1472" name="cba…"/>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cba</a:t>
                  </a:r>
                </a:p>
                <a:p>
                  <a:pPr>
                    <a:defRPr b="1" sz="2300">
                      <a:latin typeface="Courier New"/>
                      <a:ea typeface="Courier New"/>
                      <a:cs typeface="Courier New"/>
                      <a:sym typeface="Courier New"/>
                    </a:defRPr>
                  </a:pPr>
                  <a:r>
                    <a:t>d</a:t>
                  </a:r>
                </a:p>
              </p:txBody>
            </p:sp>
            <p:sp>
              <p:nvSpPr>
                <p:cNvPr id="1473" name="cbd…"/>
                <p:cNvSpPr/>
                <p:nvPr/>
              </p:nvSpPr>
              <p:spPr>
                <a:xfrm>
                  <a:off x="989139"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cbd</a:t>
                  </a:r>
                </a:p>
                <a:p>
                  <a:pPr>
                    <a:defRPr b="1" sz="2300">
                      <a:latin typeface="Courier New"/>
                      <a:ea typeface="Courier New"/>
                      <a:cs typeface="Courier New"/>
                      <a:sym typeface="Courier New"/>
                    </a:defRPr>
                  </a:pPr>
                  <a:r>
                    <a:t>a</a:t>
                  </a:r>
                </a:p>
              </p:txBody>
            </p:sp>
          </p:grpSp>
          <p:grpSp>
            <p:nvGrpSpPr>
              <p:cNvPr id="1477" name="Group"/>
              <p:cNvGrpSpPr/>
              <p:nvPr/>
            </p:nvGrpSpPr>
            <p:grpSpPr>
              <a:xfrm>
                <a:off x="10125095" y="734382"/>
                <a:ext cx="1865442" cy="777469"/>
                <a:chOff x="0" y="0"/>
                <a:chExt cx="1865440" cy="777468"/>
              </a:xfrm>
            </p:grpSpPr>
            <p:sp>
              <p:nvSpPr>
                <p:cNvPr id="1475" name="cda…"/>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cda</a:t>
                  </a:r>
                </a:p>
                <a:p>
                  <a:pPr>
                    <a:defRPr b="1" sz="2300">
                      <a:latin typeface="Courier New"/>
                      <a:ea typeface="Courier New"/>
                      <a:cs typeface="Courier New"/>
                      <a:sym typeface="Courier New"/>
                    </a:defRPr>
                  </a:pPr>
                  <a:r>
                    <a:t>b</a:t>
                  </a:r>
                </a:p>
              </p:txBody>
            </p:sp>
            <p:sp>
              <p:nvSpPr>
                <p:cNvPr id="1476" name="cdb…"/>
                <p:cNvSpPr/>
                <p:nvPr/>
              </p:nvSpPr>
              <p:spPr>
                <a:xfrm>
                  <a:off x="994592"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cdb</a:t>
                  </a:r>
                </a:p>
                <a:p>
                  <a:pPr>
                    <a:defRPr b="1" sz="2300">
                      <a:latin typeface="Courier New"/>
                      <a:ea typeface="Courier New"/>
                      <a:cs typeface="Courier New"/>
                      <a:sym typeface="Courier New"/>
                    </a:defRPr>
                  </a:pPr>
                  <a:r>
                    <a:t>a</a:t>
                  </a:r>
                </a:p>
              </p:txBody>
            </p:sp>
          </p:grpSp>
          <p:grpSp>
            <p:nvGrpSpPr>
              <p:cNvPr id="1480" name="Group"/>
              <p:cNvGrpSpPr/>
              <p:nvPr/>
            </p:nvGrpSpPr>
            <p:grpSpPr>
              <a:xfrm>
                <a:off x="12315268" y="734382"/>
                <a:ext cx="1865441" cy="777469"/>
                <a:chOff x="0" y="0"/>
                <a:chExt cx="1865439" cy="777468"/>
              </a:xfrm>
            </p:grpSpPr>
            <p:sp>
              <p:nvSpPr>
                <p:cNvPr id="1478" name="dab…"/>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dab</a:t>
                  </a:r>
                </a:p>
                <a:p>
                  <a:pPr>
                    <a:defRPr b="1" sz="2300">
                      <a:latin typeface="Courier New"/>
                      <a:ea typeface="Courier New"/>
                      <a:cs typeface="Courier New"/>
                      <a:sym typeface="Courier New"/>
                    </a:defRPr>
                  </a:pPr>
                  <a:r>
                    <a:t>c</a:t>
                  </a:r>
                </a:p>
              </p:txBody>
            </p:sp>
            <p:sp>
              <p:nvSpPr>
                <p:cNvPr id="1479" name="dac…"/>
                <p:cNvSpPr/>
                <p:nvPr/>
              </p:nvSpPr>
              <p:spPr>
                <a:xfrm>
                  <a:off x="989139"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dac</a:t>
                  </a:r>
                </a:p>
                <a:p>
                  <a:pPr>
                    <a:defRPr b="1" sz="2300">
                      <a:latin typeface="Courier New"/>
                      <a:ea typeface="Courier New"/>
                      <a:cs typeface="Courier New"/>
                      <a:sym typeface="Courier New"/>
                    </a:defRPr>
                  </a:pPr>
                  <a:r>
                    <a:t>b</a:t>
                  </a:r>
                </a:p>
              </p:txBody>
            </p:sp>
          </p:grpSp>
          <p:grpSp>
            <p:nvGrpSpPr>
              <p:cNvPr id="1483" name="Group"/>
              <p:cNvGrpSpPr/>
              <p:nvPr/>
            </p:nvGrpSpPr>
            <p:grpSpPr>
              <a:xfrm>
                <a:off x="14298998" y="734382"/>
                <a:ext cx="1859991" cy="777470"/>
                <a:chOff x="0" y="0"/>
                <a:chExt cx="1859990" cy="777468"/>
              </a:xfrm>
            </p:grpSpPr>
            <p:sp>
              <p:nvSpPr>
                <p:cNvPr id="1481" name="dba…"/>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dba</a:t>
                  </a:r>
                </a:p>
                <a:p>
                  <a:pPr>
                    <a:defRPr b="1" sz="2300">
                      <a:latin typeface="Courier New"/>
                      <a:ea typeface="Courier New"/>
                      <a:cs typeface="Courier New"/>
                      <a:sym typeface="Courier New"/>
                    </a:defRPr>
                  </a:pPr>
                  <a:r>
                    <a:t>c</a:t>
                  </a:r>
                </a:p>
              </p:txBody>
            </p:sp>
            <p:sp>
              <p:nvSpPr>
                <p:cNvPr id="1482" name="dbc…"/>
                <p:cNvSpPr/>
                <p:nvPr/>
              </p:nvSpPr>
              <p:spPr>
                <a:xfrm>
                  <a:off x="989141"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dbc</a:t>
                  </a:r>
                </a:p>
                <a:p>
                  <a:pPr>
                    <a:defRPr b="1" sz="2300">
                      <a:latin typeface="Courier New"/>
                      <a:ea typeface="Courier New"/>
                      <a:cs typeface="Courier New"/>
                      <a:sym typeface="Courier New"/>
                    </a:defRPr>
                  </a:pPr>
                  <a:r>
                    <a:t>a</a:t>
                  </a:r>
                </a:p>
              </p:txBody>
            </p:sp>
          </p:grpSp>
          <p:grpSp>
            <p:nvGrpSpPr>
              <p:cNvPr id="1486" name="Group"/>
              <p:cNvGrpSpPr/>
              <p:nvPr/>
            </p:nvGrpSpPr>
            <p:grpSpPr>
              <a:xfrm>
                <a:off x="16282730" y="734382"/>
                <a:ext cx="1865440" cy="777469"/>
                <a:chOff x="0" y="0"/>
                <a:chExt cx="1865439" cy="777468"/>
              </a:xfrm>
            </p:grpSpPr>
            <p:sp>
              <p:nvSpPr>
                <p:cNvPr id="1484" name="dca…"/>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dca</a:t>
                  </a:r>
                </a:p>
                <a:p>
                  <a:pPr>
                    <a:defRPr b="1" sz="2300">
                      <a:latin typeface="Courier New"/>
                      <a:ea typeface="Courier New"/>
                      <a:cs typeface="Courier New"/>
                      <a:sym typeface="Courier New"/>
                    </a:defRPr>
                  </a:pPr>
                  <a:r>
                    <a:t>b</a:t>
                  </a:r>
                </a:p>
              </p:txBody>
            </p:sp>
            <p:sp>
              <p:nvSpPr>
                <p:cNvPr id="1485" name="dcb…"/>
                <p:cNvSpPr/>
                <p:nvPr/>
              </p:nvSpPr>
              <p:spPr>
                <a:xfrm>
                  <a:off x="99459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dcb</a:t>
                  </a:r>
                </a:p>
                <a:p>
                  <a:pPr>
                    <a:defRPr b="1" sz="2300">
                      <a:latin typeface="Courier New"/>
                      <a:ea typeface="Courier New"/>
                      <a:cs typeface="Courier New"/>
                      <a:sym typeface="Courier New"/>
                    </a:defRPr>
                  </a:pPr>
                  <a:r>
                    <a:t>a</a:t>
                  </a:r>
                </a:p>
              </p:txBody>
            </p:sp>
          </p:grpSp>
          <p:sp>
            <p:nvSpPr>
              <p:cNvPr id="1487" name="Line"/>
              <p:cNvSpPr/>
              <p:nvPr/>
            </p:nvSpPr>
            <p:spPr>
              <a:xfrm flipV="1">
                <a:off x="380004"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88" name="Line"/>
              <p:cNvSpPr/>
              <p:nvPr/>
            </p:nvSpPr>
            <p:spPr>
              <a:xfrm flipH="1" flipV="1">
                <a:off x="907515"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89" name="Line"/>
              <p:cNvSpPr/>
              <p:nvPr/>
            </p:nvSpPr>
            <p:spPr>
              <a:xfrm flipV="1">
                <a:off x="2388707"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0" name="Line"/>
              <p:cNvSpPr/>
              <p:nvPr/>
            </p:nvSpPr>
            <p:spPr>
              <a:xfrm flipH="1" flipV="1">
                <a:off x="2916218"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1" name="Line"/>
              <p:cNvSpPr/>
              <p:nvPr/>
            </p:nvSpPr>
            <p:spPr>
              <a:xfrm flipV="1">
                <a:off x="4397410"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2" name="Line"/>
              <p:cNvSpPr/>
              <p:nvPr/>
            </p:nvSpPr>
            <p:spPr>
              <a:xfrm flipH="1" flipV="1">
                <a:off x="4924921"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3" name="Line"/>
              <p:cNvSpPr/>
              <p:nvPr/>
            </p:nvSpPr>
            <p:spPr>
              <a:xfrm flipV="1">
                <a:off x="6518657"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4" name="Line"/>
              <p:cNvSpPr/>
              <p:nvPr/>
            </p:nvSpPr>
            <p:spPr>
              <a:xfrm flipH="1" flipV="1">
                <a:off x="7046168"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5" name="Line"/>
              <p:cNvSpPr/>
              <p:nvPr/>
            </p:nvSpPr>
            <p:spPr>
              <a:xfrm flipV="1">
                <a:off x="8527360"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6" name="Line"/>
              <p:cNvSpPr/>
              <p:nvPr/>
            </p:nvSpPr>
            <p:spPr>
              <a:xfrm flipH="1" flipV="1">
                <a:off x="9054872"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7" name="Line"/>
              <p:cNvSpPr/>
              <p:nvPr/>
            </p:nvSpPr>
            <p:spPr>
              <a:xfrm flipV="1">
                <a:off x="10536062"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8" name="Line"/>
              <p:cNvSpPr/>
              <p:nvPr/>
            </p:nvSpPr>
            <p:spPr>
              <a:xfrm flipH="1" flipV="1">
                <a:off x="11063574"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9" name="Line"/>
              <p:cNvSpPr/>
              <p:nvPr/>
            </p:nvSpPr>
            <p:spPr>
              <a:xfrm flipV="1">
                <a:off x="12695271"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0" name="Line"/>
              <p:cNvSpPr/>
              <p:nvPr/>
            </p:nvSpPr>
            <p:spPr>
              <a:xfrm flipH="1" flipV="1">
                <a:off x="13222783"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1" name="Line"/>
              <p:cNvSpPr/>
              <p:nvPr/>
            </p:nvSpPr>
            <p:spPr>
              <a:xfrm flipV="1">
                <a:off x="14703975"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2" name="Line"/>
              <p:cNvSpPr/>
              <p:nvPr/>
            </p:nvSpPr>
            <p:spPr>
              <a:xfrm flipH="1" flipV="1">
                <a:off x="15231485"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3" name="Line"/>
              <p:cNvSpPr/>
              <p:nvPr/>
            </p:nvSpPr>
            <p:spPr>
              <a:xfrm flipV="1">
                <a:off x="16712677"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4" name="Line"/>
              <p:cNvSpPr/>
              <p:nvPr/>
            </p:nvSpPr>
            <p:spPr>
              <a:xfrm flipH="1" flipV="1">
                <a:off x="17240189"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grpSp>
        <p:nvGrpSpPr>
          <p:cNvPr id="1559" name="Group"/>
          <p:cNvGrpSpPr/>
          <p:nvPr/>
        </p:nvGrpSpPr>
        <p:grpSpPr>
          <a:xfrm>
            <a:off x="39098" y="7542993"/>
            <a:ext cx="24305804" cy="1503223"/>
            <a:chOff x="0" y="0"/>
            <a:chExt cx="24305802" cy="1503222"/>
          </a:xfrm>
        </p:grpSpPr>
        <p:sp>
          <p:nvSpPr>
            <p:cNvPr id="1507" name="abcd"/>
            <p:cNvSpPr/>
            <p:nvPr/>
          </p:nvSpPr>
          <p:spPr>
            <a:xfrm>
              <a:off x="0" y="725753"/>
              <a:ext cx="870849" cy="774701"/>
            </a:xfrm>
            <a:prstGeom prst="roundRect">
              <a:avLst>
                <a:gd name="adj" fmla="val 16530"/>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abcd</a:t>
              </a:r>
            </a:p>
          </p:txBody>
        </p:sp>
        <p:sp>
          <p:nvSpPr>
            <p:cNvPr id="1508" name="abdc"/>
            <p:cNvSpPr/>
            <p:nvPr/>
          </p:nvSpPr>
          <p:spPr>
            <a:xfrm>
              <a:off x="989139"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abdc</a:t>
              </a:r>
            </a:p>
          </p:txBody>
        </p:sp>
        <p:sp>
          <p:nvSpPr>
            <p:cNvPr id="1509" name="acbd"/>
            <p:cNvSpPr/>
            <p:nvPr/>
          </p:nvSpPr>
          <p:spPr>
            <a:xfrm>
              <a:off x="1983730" y="725753"/>
              <a:ext cx="870851"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acbd</a:t>
              </a:r>
            </a:p>
          </p:txBody>
        </p:sp>
        <p:sp>
          <p:nvSpPr>
            <p:cNvPr id="1510" name="acdb"/>
            <p:cNvSpPr/>
            <p:nvPr/>
          </p:nvSpPr>
          <p:spPr>
            <a:xfrm>
              <a:off x="2972870"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acdb</a:t>
              </a:r>
            </a:p>
          </p:txBody>
        </p:sp>
        <p:sp>
          <p:nvSpPr>
            <p:cNvPr id="1511" name="adbc"/>
            <p:cNvSpPr/>
            <p:nvPr/>
          </p:nvSpPr>
          <p:spPr>
            <a:xfrm>
              <a:off x="3967461"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adbc</a:t>
              </a:r>
            </a:p>
          </p:txBody>
        </p:sp>
        <p:sp>
          <p:nvSpPr>
            <p:cNvPr id="1512" name="adcb"/>
            <p:cNvSpPr/>
            <p:nvPr/>
          </p:nvSpPr>
          <p:spPr>
            <a:xfrm>
              <a:off x="4962052"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adcb</a:t>
              </a:r>
            </a:p>
          </p:txBody>
        </p:sp>
        <p:sp>
          <p:nvSpPr>
            <p:cNvPr id="1513" name="bacd"/>
            <p:cNvSpPr/>
            <p:nvPr/>
          </p:nvSpPr>
          <p:spPr>
            <a:xfrm>
              <a:off x="6157633"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bacd</a:t>
              </a:r>
            </a:p>
          </p:txBody>
        </p:sp>
        <p:sp>
          <p:nvSpPr>
            <p:cNvPr id="1514" name="badc"/>
            <p:cNvSpPr/>
            <p:nvPr/>
          </p:nvSpPr>
          <p:spPr>
            <a:xfrm>
              <a:off x="7146773"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badc</a:t>
              </a:r>
            </a:p>
          </p:txBody>
        </p:sp>
        <p:sp>
          <p:nvSpPr>
            <p:cNvPr id="1515" name="bcad"/>
            <p:cNvSpPr/>
            <p:nvPr/>
          </p:nvSpPr>
          <p:spPr>
            <a:xfrm>
              <a:off x="8141364" y="725753"/>
              <a:ext cx="870850"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bcad</a:t>
              </a:r>
            </a:p>
          </p:txBody>
        </p:sp>
        <p:sp>
          <p:nvSpPr>
            <p:cNvPr id="1516" name="bcda"/>
            <p:cNvSpPr/>
            <p:nvPr/>
          </p:nvSpPr>
          <p:spPr>
            <a:xfrm>
              <a:off x="9130504"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bcda</a:t>
              </a:r>
            </a:p>
          </p:txBody>
        </p:sp>
        <p:sp>
          <p:nvSpPr>
            <p:cNvPr id="1517" name="bdac"/>
            <p:cNvSpPr/>
            <p:nvPr/>
          </p:nvSpPr>
          <p:spPr>
            <a:xfrm>
              <a:off x="10125095"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bdac</a:t>
              </a:r>
            </a:p>
          </p:txBody>
        </p:sp>
        <p:sp>
          <p:nvSpPr>
            <p:cNvPr id="1518" name="bdca"/>
            <p:cNvSpPr/>
            <p:nvPr/>
          </p:nvSpPr>
          <p:spPr>
            <a:xfrm>
              <a:off x="11119686"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bdca</a:t>
              </a:r>
            </a:p>
          </p:txBody>
        </p:sp>
        <p:sp>
          <p:nvSpPr>
            <p:cNvPr id="1519" name="cabd"/>
            <p:cNvSpPr/>
            <p:nvPr/>
          </p:nvSpPr>
          <p:spPr>
            <a:xfrm>
              <a:off x="12315267"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cabd</a:t>
              </a:r>
            </a:p>
          </p:txBody>
        </p:sp>
        <p:sp>
          <p:nvSpPr>
            <p:cNvPr id="1520" name="cadb"/>
            <p:cNvSpPr/>
            <p:nvPr/>
          </p:nvSpPr>
          <p:spPr>
            <a:xfrm>
              <a:off x="13304406"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cadb</a:t>
              </a:r>
            </a:p>
          </p:txBody>
        </p:sp>
        <p:sp>
          <p:nvSpPr>
            <p:cNvPr id="1521" name="cbad"/>
            <p:cNvSpPr/>
            <p:nvPr/>
          </p:nvSpPr>
          <p:spPr>
            <a:xfrm>
              <a:off x="14298998" y="725753"/>
              <a:ext cx="870851"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cbad</a:t>
              </a:r>
            </a:p>
          </p:txBody>
        </p:sp>
        <p:sp>
          <p:nvSpPr>
            <p:cNvPr id="1522" name="cbda"/>
            <p:cNvSpPr/>
            <p:nvPr/>
          </p:nvSpPr>
          <p:spPr>
            <a:xfrm>
              <a:off x="15288138"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cbda</a:t>
              </a:r>
            </a:p>
          </p:txBody>
        </p:sp>
        <p:sp>
          <p:nvSpPr>
            <p:cNvPr id="1523" name="cdab"/>
            <p:cNvSpPr/>
            <p:nvPr/>
          </p:nvSpPr>
          <p:spPr>
            <a:xfrm>
              <a:off x="16282728"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cdab</a:t>
              </a:r>
            </a:p>
          </p:txBody>
        </p:sp>
        <p:sp>
          <p:nvSpPr>
            <p:cNvPr id="1524" name="cdba"/>
            <p:cNvSpPr/>
            <p:nvPr/>
          </p:nvSpPr>
          <p:spPr>
            <a:xfrm>
              <a:off x="17277320"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cdba</a:t>
              </a:r>
            </a:p>
          </p:txBody>
        </p:sp>
        <p:sp>
          <p:nvSpPr>
            <p:cNvPr id="1525" name="dabc"/>
            <p:cNvSpPr/>
            <p:nvPr/>
          </p:nvSpPr>
          <p:spPr>
            <a:xfrm>
              <a:off x="18472901"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dabc</a:t>
              </a:r>
            </a:p>
          </p:txBody>
        </p:sp>
        <p:sp>
          <p:nvSpPr>
            <p:cNvPr id="1526" name="dacb"/>
            <p:cNvSpPr/>
            <p:nvPr/>
          </p:nvSpPr>
          <p:spPr>
            <a:xfrm>
              <a:off x="19462041"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dacb</a:t>
              </a:r>
            </a:p>
          </p:txBody>
        </p:sp>
        <p:sp>
          <p:nvSpPr>
            <p:cNvPr id="1527" name="dbac"/>
            <p:cNvSpPr/>
            <p:nvPr/>
          </p:nvSpPr>
          <p:spPr>
            <a:xfrm>
              <a:off x="20456631" y="725753"/>
              <a:ext cx="870851"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dbac</a:t>
              </a:r>
            </a:p>
          </p:txBody>
        </p:sp>
        <p:sp>
          <p:nvSpPr>
            <p:cNvPr id="1528" name="dbca"/>
            <p:cNvSpPr/>
            <p:nvPr/>
          </p:nvSpPr>
          <p:spPr>
            <a:xfrm>
              <a:off x="21445773"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dbca</a:t>
              </a:r>
            </a:p>
          </p:txBody>
        </p:sp>
        <p:sp>
          <p:nvSpPr>
            <p:cNvPr id="1529" name="dcab"/>
            <p:cNvSpPr/>
            <p:nvPr/>
          </p:nvSpPr>
          <p:spPr>
            <a:xfrm>
              <a:off x="22440363"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dcab</a:t>
              </a:r>
            </a:p>
          </p:txBody>
        </p:sp>
        <p:sp>
          <p:nvSpPr>
            <p:cNvPr id="1530" name="dcba"/>
            <p:cNvSpPr/>
            <p:nvPr/>
          </p:nvSpPr>
          <p:spPr>
            <a:xfrm>
              <a:off x="23434954" y="725753"/>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dcba</a:t>
              </a:r>
            </a:p>
          </p:txBody>
        </p:sp>
        <p:grpSp>
          <p:nvGrpSpPr>
            <p:cNvPr id="1537" name="Group"/>
            <p:cNvGrpSpPr/>
            <p:nvPr/>
          </p:nvGrpSpPr>
          <p:grpSpPr>
            <a:xfrm>
              <a:off x="6586438" y="-1"/>
              <a:ext cx="4956513" cy="777470"/>
              <a:chOff x="0" y="0"/>
              <a:chExt cx="4956511" cy="777468"/>
            </a:xfrm>
          </p:grpSpPr>
          <p:sp>
            <p:nvSpPr>
              <p:cNvPr id="1531"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32"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33"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34"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35"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36"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44" name="Group"/>
            <p:cNvGrpSpPr/>
            <p:nvPr/>
          </p:nvGrpSpPr>
          <p:grpSpPr>
            <a:xfrm>
              <a:off x="364544" y="-1"/>
              <a:ext cx="4956513" cy="777470"/>
              <a:chOff x="0" y="0"/>
              <a:chExt cx="4956511" cy="777468"/>
            </a:xfrm>
          </p:grpSpPr>
          <p:sp>
            <p:nvSpPr>
              <p:cNvPr id="1538"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39"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0"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1"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2"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3"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51" name="Group"/>
            <p:cNvGrpSpPr/>
            <p:nvPr/>
          </p:nvGrpSpPr>
          <p:grpSpPr>
            <a:xfrm>
              <a:off x="12717774" y="-1"/>
              <a:ext cx="4956513" cy="777470"/>
              <a:chOff x="0" y="0"/>
              <a:chExt cx="4956511" cy="777468"/>
            </a:xfrm>
          </p:grpSpPr>
          <p:sp>
            <p:nvSpPr>
              <p:cNvPr id="1545"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6"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7"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8"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49"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50"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58" name="Group"/>
            <p:cNvGrpSpPr/>
            <p:nvPr/>
          </p:nvGrpSpPr>
          <p:grpSpPr>
            <a:xfrm>
              <a:off x="18894389" y="-1"/>
              <a:ext cx="4956513" cy="777470"/>
              <a:chOff x="0" y="0"/>
              <a:chExt cx="4956511" cy="777468"/>
            </a:xfrm>
          </p:grpSpPr>
          <p:sp>
            <p:nvSpPr>
              <p:cNvPr id="1552"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53"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54"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55"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56"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57"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sp>
        <p:nvSpPr>
          <p:cNvPr id="1560" name="Exhaustive…"/>
          <p:cNvSpPr txBox="1"/>
          <p:nvPr/>
        </p:nvSpPr>
        <p:spPr>
          <a:xfrm>
            <a:off x="361441" y="10286297"/>
            <a:ext cx="14593571" cy="3131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35000" indent="-635000" algn="l">
              <a:buSzPct val="75000"/>
              <a:buFont typeface="Helvetica Neue"/>
              <a:buChar char="✓"/>
            </a:pPr>
            <a:r>
              <a:t>Exhaustive</a:t>
            </a:r>
          </a:p>
          <a:p>
            <a:pPr marL="635000" indent="-635000" algn="l">
              <a:buSzPct val="75000"/>
              <a:buFont typeface="Helvetica Neue"/>
              <a:buChar char="✓"/>
            </a:pPr>
            <a:r>
              <a:t>Works for any length string</a:t>
            </a:r>
          </a:p>
          <a:p>
            <a:pPr marL="635000" indent="-635000" algn="l">
              <a:buSzPct val="75000"/>
              <a:buFont typeface="Helvetica Neue"/>
              <a:buChar char="✓"/>
            </a:pPr>
            <a:r>
              <a:t>N! different results</a:t>
            </a:r>
          </a:p>
          <a:p>
            <a:pPr marL="635000" indent="-635000" algn="l">
              <a:buSzPct val="75000"/>
              <a:buFont typeface="Helvetica Neue"/>
              <a:buChar char="✓"/>
            </a:pPr>
            <a:r>
              <a:t>Can think of this as a "call tree" or a "decision tree"</a:t>
            </a:r>
          </a:p>
        </p:txBody>
      </p:sp>
      <p:sp>
        <p:nvSpPr>
          <p:cNvPr id="1561" name="This is a tree!"/>
          <p:cNvSpPr txBox="1"/>
          <p:nvPr/>
        </p:nvSpPr>
        <p:spPr>
          <a:xfrm>
            <a:off x="9587547" y="9767776"/>
            <a:ext cx="5208906" cy="11676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100"/>
            </a:lvl1pPr>
          </a:lstStyle>
          <a:p>
            <a:pPr/>
            <a:r>
              <a:t>This is a tree!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1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40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1413"/>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14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1414"/>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14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7" fill="hold">
                                  <p:stCondLst>
                                    <p:cond delay="0"/>
                                  </p:stCondLst>
                                  <p:iterate type="el" backwards="0">
                                    <p:tmAbs val="0"/>
                                  </p:iterate>
                                  <p:childTnLst>
                                    <p:set>
                                      <p:cBhvr>
                                        <p:cTn id="27" fill="hold"/>
                                        <p:tgtEl>
                                          <p:spTgt spid="1415"/>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8" fill="hold">
                                  <p:stCondLst>
                                    <p:cond delay="0"/>
                                  </p:stCondLst>
                                  <p:iterate type="el" backwards="0">
                                    <p:tmAbs val="0"/>
                                  </p:iterate>
                                  <p:childTnLst>
                                    <p:set>
                                      <p:cBhvr>
                                        <p:cTn id="30" fill="hold"/>
                                        <p:tgtEl>
                                          <p:spTgt spid="14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9" fill="hold">
                                  <p:stCondLst>
                                    <p:cond delay="0"/>
                                  </p:stCondLst>
                                  <p:iterate type="el" backwards="0">
                                    <p:tmAbs val="0"/>
                                  </p:iterate>
                                  <p:childTnLst>
                                    <p:set>
                                      <p:cBhvr>
                                        <p:cTn id="34" fill="hold"/>
                                        <p:tgtEl>
                                          <p:spTgt spid="14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10" fill="hold">
                                  <p:stCondLst>
                                    <p:cond delay="0"/>
                                  </p:stCondLst>
                                  <p:iterate type="el" backwards="0">
                                    <p:tmAbs val="0"/>
                                  </p:iterate>
                                  <p:childTnLst>
                                    <p:set>
                                      <p:cBhvr>
                                        <p:cTn id="38" fill="hold"/>
                                        <p:tgtEl>
                                          <p:spTgt spid="14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1" fill="hold">
                                  <p:stCondLst>
                                    <p:cond delay="0"/>
                                  </p:stCondLst>
                                  <p:iterate type="el" backwards="0">
                                    <p:tmAbs val="0"/>
                                  </p:iterate>
                                  <p:childTnLst>
                                    <p:set>
                                      <p:cBhvr>
                                        <p:cTn id="42" fill="hold"/>
                                        <p:tgtEl>
                                          <p:spTgt spid="14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2" fill="hold">
                                  <p:stCondLst>
                                    <p:cond delay="0"/>
                                  </p:stCondLst>
                                  <p:iterate type="el" backwards="0">
                                    <p:tmAbs val="0"/>
                                  </p:iterate>
                                  <p:childTnLst>
                                    <p:set>
                                      <p:cBhvr>
                                        <p:cTn id="46" fill="hold"/>
                                        <p:tgtEl>
                                          <p:spTgt spid="14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3" fill="hold">
                                  <p:stCondLst>
                                    <p:cond delay="0"/>
                                  </p:stCondLst>
                                  <p:iterate type="el" backwards="0">
                                    <p:tmAbs val="0"/>
                                  </p:iterate>
                                  <p:childTnLst>
                                    <p:set>
                                      <p:cBhvr>
                                        <p:cTn id="50" fill="hold"/>
                                        <p:tgtEl>
                                          <p:spTgt spid="14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14" fill="hold">
                                  <p:stCondLst>
                                    <p:cond delay="0"/>
                                  </p:stCondLst>
                                  <p:iterate type="el" backwards="0">
                                    <p:tmAbs val="0"/>
                                  </p:iterate>
                                  <p:childTnLst>
                                    <p:set>
                                      <p:cBhvr>
                                        <p:cTn id="54" fill="hold"/>
                                        <p:tgtEl>
                                          <p:spTgt spid="150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Class="entr" nodeType="clickEffect" presetSubtype="0" presetID="1" grpId="15" fill="hold">
                                  <p:stCondLst>
                                    <p:cond delay="0"/>
                                  </p:stCondLst>
                                  <p:iterate type="el" backwards="0">
                                    <p:tmAbs val="0"/>
                                  </p:iterate>
                                  <p:childTnLst>
                                    <p:set>
                                      <p:cBhvr>
                                        <p:cTn id="58" fill="hold"/>
                                        <p:tgtEl>
                                          <p:spTgt spid="155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Class="entr" nodeType="clickEffect" presetSubtype="0" presetID="1" grpId="16" fill="hold">
                                  <p:stCondLst>
                                    <p:cond delay="0"/>
                                  </p:stCondLst>
                                  <p:iterate type="el" backwards="0">
                                    <p:tmAbs val="0"/>
                                  </p:iterate>
                                  <p:childTnLst>
                                    <p:set>
                                      <p:cBhvr>
                                        <p:cTn id="62" fill="hold"/>
                                        <p:tgtEl>
                                          <p:spTgt spid="156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Class="entr" nodeType="clickEffect" presetSubtype="0" presetID="1" grpId="17" fill="hold">
                                  <p:stCondLst>
                                    <p:cond delay="0"/>
                                  </p:stCondLst>
                                  <p:iterate type="el" backwards="0">
                                    <p:tmAbs val="0"/>
                                  </p:iterate>
                                  <p:childTnLst>
                                    <p:set>
                                      <p:cBhvr>
                                        <p:cTn id="66" fill="hold"/>
                                        <p:tgtEl>
                                          <p:spTgt spid="15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12" grpId="1"/>
      <p:bldP build="whole" bldLvl="1" animBg="1" rev="0" advAuto="0" spid="1422" grpId="9"/>
      <p:bldP build="whole" bldLvl="1" animBg="1" rev="0" advAuto="0" spid="1506" grpId="14"/>
      <p:bldP build="whole" bldLvl="1" animBg="1" rev="0" advAuto="0" spid="1409" grpId="4"/>
      <p:bldP build="whole" bldLvl="1" animBg="1" rev="0" advAuto="0" spid="1410" grpId="6"/>
      <p:bldP build="whole" bldLvl="1" animBg="1" rev="0" advAuto="0" spid="1415" grpId="7"/>
      <p:bldP build="whole" bldLvl="1" animBg="1" rev="0" advAuto="0" spid="1449" grpId="13"/>
      <p:bldP build="whole" bldLvl="1" animBg="1" rev="0" advAuto="0" spid="1414" grpId="5"/>
      <p:bldP build="whole" bldLvl="1" animBg="1" rev="0" advAuto="0" spid="1413" grpId="3"/>
      <p:bldP build="whole" bldLvl="1" animBg="1" rev="0" advAuto="0" spid="1408" grpId="2"/>
      <p:bldP build="whole" bldLvl="1" animBg="1" rev="0" advAuto="0" spid="1559" grpId="15"/>
      <p:bldP build="whole" bldLvl="1" animBg="1" rev="0" advAuto="0" spid="1560" grpId="17"/>
      <p:bldP build="whole" bldLvl="1" animBg="1" rev="0" advAuto="0" spid="1411" grpId="8"/>
      <p:bldP build="whole" bldLvl="1" animBg="1" rev="0" advAuto="0" spid="1443" grpId="12"/>
      <p:bldP build="whole" bldLvl="1" animBg="1" rev="0" advAuto="0" spid="1561" grpId="16"/>
      <p:bldP build="whole" bldLvl="1" animBg="1" rev="0" advAuto="0" spid="1436" grpId="11"/>
      <p:bldP build="whole" bldLvl="1" animBg="1" rev="0" advAuto="0" spid="1429" grpId="10"/>
    </p:bldLst>
  </p:timing>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3" name="Tree Framework — Helper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Helper functions</a:t>
            </a:r>
          </a:p>
        </p:txBody>
      </p:sp>
      <p:sp>
        <p:nvSpPr>
          <p:cNvPr id="1564" name="Here is the algorithm again:"/>
          <p:cNvSpPr txBox="1"/>
          <p:nvPr/>
        </p:nvSpPr>
        <p:spPr>
          <a:xfrm>
            <a:off x="635064" y="1918795"/>
            <a:ext cx="898482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Here is the algorithm again:</a:t>
            </a:r>
          </a:p>
        </p:txBody>
      </p:sp>
      <p:grpSp>
        <p:nvGrpSpPr>
          <p:cNvPr id="1567" name="void permute(string soFar, string rest) {…"/>
          <p:cNvGrpSpPr/>
          <p:nvPr/>
        </p:nvGrpSpPr>
        <p:grpSpPr>
          <a:xfrm>
            <a:off x="1069849" y="2917277"/>
            <a:ext cx="17114424" cy="5080001"/>
            <a:chOff x="0" y="0"/>
            <a:chExt cx="17114423" cy="5080000"/>
          </a:xfrm>
        </p:grpSpPr>
        <p:sp>
          <p:nvSpPr>
            <p:cNvPr id="1566" name="void permute(string soFar, string rest) {…"/>
            <p:cNvSpPr txBox="1"/>
            <p:nvPr/>
          </p:nvSpPr>
          <p:spPr>
            <a:xfrm>
              <a:off x="38100" y="38100"/>
              <a:ext cx="17038224" cy="5003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3200">
                  <a:latin typeface="Menlo"/>
                  <a:ea typeface="Menlo"/>
                  <a:cs typeface="Menlo"/>
                  <a:sym typeface="Menlo"/>
                </a:defRPr>
              </a:pPr>
              <a:r>
                <a:rPr>
                  <a:solidFill>
                    <a:srgbClr val="0433FF"/>
                  </a:solidFill>
                </a:rPr>
                <a:t>void</a:t>
              </a:r>
              <a:r>
                <a:t> permute(string soFar, string rest) {</a:t>
              </a:r>
            </a:p>
            <a:p>
              <a:pPr algn="l" defTabSz="457200">
                <a:tabLst>
                  <a:tab pos="342900" algn="l"/>
                </a:tabLst>
                <a:defRPr sz="3200">
                  <a:latin typeface="Menlo"/>
                  <a:ea typeface="Menlo"/>
                  <a:cs typeface="Menlo"/>
                  <a:sym typeface="Menlo"/>
                </a:defRPr>
              </a:pPr>
              <a:r>
                <a:t>    </a:t>
              </a:r>
              <a:r>
                <a:rPr>
                  <a:solidFill>
                    <a:srgbClr val="0433FF"/>
                  </a:solidFill>
                </a:rPr>
                <a:t>if</a:t>
              </a:r>
              <a:r>
                <a:t> (rest == "") {</a:t>
              </a:r>
            </a:p>
            <a:p>
              <a:pPr algn="l" defTabSz="457200">
                <a:tabLst>
                  <a:tab pos="342900" algn="l"/>
                </a:tabLst>
                <a:defRPr sz="3200">
                  <a:latin typeface="Menlo"/>
                  <a:ea typeface="Menlo"/>
                  <a:cs typeface="Menlo"/>
                  <a:sym typeface="Menlo"/>
                </a:defRPr>
              </a:pPr>
              <a:r>
                <a:t>        cout &lt;&lt; soFar &lt;&lt; endl;</a:t>
              </a:r>
            </a:p>
            <a:p>
              <a:pPr algn="l" defTabSz="457200">
                <a:tabLst>
                  <a:tab pos="342900" algn="l"/>
                </a:tabLst>
                <a:defRPr sz="3200">
                  <a:latin typeface="Menlo"/>
                  <a:ea typeface="Menlo"/>
                  <a:cs typeface="Menlo"/>
                  <a:sym typeface="Menlo"/>
                </a:defRPr>
              </a:pPr>
              <a:r>
                <a:t>    } </a:t>
              </a:r>
              <a:r>
                <a:rPr>
                  <a:solidFill>
                    <a:srgbClr val="0433FF"/>
                  </a:solidFill>
                </a:rPr>
                <a:t>else</a:t>
              </a:r>
              <a:r>
                <a:t> {</a:t>
              </a:r>
            </a:p>
            <a:p>
              <a:pPr algn="l" defTabSz="457200">
                <a:tabLst>
                  <a:tab pos="342900" algn="l"/>
                </a:tabLst>
                <a:defRPr sz="3200">
                  <a:latin typeface="Menlo"/>
                  <a:ea typeface="Menlo"/>
                  <a:cs typeface="Menlo"/>
                  <a:sym typeface="Menlo"/>
                </a:defRPr>
              </a:pPr>
              <a:r>
                <a:t>        </a:t>
              </a:r>
              <a:r>
                <a:rPr>
                  <a:solidFill>
                    <a:srgbClr val="0433FF"/>
                  </a:solidFill>
                </a:rPr>
                <a:t>for</a:t>
              </a:r>
              <a:r>
                <a:t> (</a:t>
              </a:r>
              <a:r>
                <a:rPr>
                  <a:solidFill>
                    <a:srgbClr val="0433FF"/>
                  </a:solidFill>
                </a:rPr>
                <a:t>int</a:t>
              </a:r>
              <a:r>
                <a:t> i = 0; i &lt; rest.length(); i++) {</a:t>
              </a:r>
            </a:p>
            <a:p>
              <a:pPr algn="l" defTabSz="457200">
                <a:tabLst>
                  <a:tab pos="342900" algn="l"/>
                </a:tabLst>
                <a:defRPr sz="3200">
                  <a:latin typeface="Menlo"/>
                  <a:ea typeface="Menlo"/>
                  <a:cs typeface="Menlo"/>
                  <a:sym typeface="Menlo"/>
                </a:defRPr>
              </a:pPr>
              <a:r>
                <a:t>            string remaining = rest.substr(0, i) + rest.substr(i+1);</a:t>
              </a:r>
            </a:p>
            <a:p>
              <a:pPr algn="l" defTabSz="457200">
                <a:tabLst>
                  <a:tab pos="342900" algn="l"/>
                </a:tabLst>
                <a:defRPr sz="3200">
                  <a:latin typeface="Menlo"/>
                  <a:ea typeface="Menlo"/>
                  <a:cs typeface="Menlo"/>
                  <a:sym typeface="Menlo"/>
                </a:defRPr>
              </a:pPr>
              <a:r>
                <a:t>            permute(soFar + rest[i], remaining);</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a:t>
              </a:r>
            </a:p>
          </p:txBody>
        </p:sp>
        <p:pic>
          <p:nvPicPr>
            <p:cNvPr id="1565" name="void permute(string soFar, string rest) {…" descr="void permute(string soFar, string rest) {…"/>
            <p:cNvPicPr>
              <a:picLocks noChangeAspect="0"/>
            </p:cNvPicPr>
            <p:nvPr/>
          </p:nvPicPr>
          <p:blipFill>
            <a:blip r:embed="rId2">
              <a:extLst/>
            </a:blip>
            <a:stretch>
              <a:fillRect/>
            </a:stretch>
          </p:blipFill>
          <p:spPr>
            <a:xfrm>
              <a:off x="0" y="0"/>
              <a:ext cx="17114424" cy="5080001"/>
            </a:xfrm>
            <a:prstGeom prst="rect">
              <a:avLst/>
            </a:prstGeom>
            <a:effectLst/>
          </p:spPr>
        </p:pic>
      </p:grpSp>
      <p:sp>
        <p:nvSpPr>
          <p:cNvPr id="1568" name="Some might argue that this isn't a particularly good function, because it requires the user to always start the algorithm with the empty string for the soFar parameter. It's ugly, and it exposes our internal parameter.…"/>
          <p:cNvSpPr txBox="1"/>
          <p:nvPr/>
        </p:nvSpPr>
        <p:spPr>
          <a:xfrm>
            <a:off x="1041263" y="8487234"/>
            <a:ext cx="22301474" cy="47456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Some might argue that this isn't a particularly good function, because it requires the user to always start the algorithm with the empty string for the </a:t>
            </a:r>
            <a:r>
              <a:rPr b="1">
                <a:latin typeface="Courier"/>
                <a:ea typeface="Courier"/>
                <a:cs typeface="Courier"/>
                <a:sym typeface="Courier"/>
              </a:rPr>
              <a:t>soFar</a:t>
            </a:r>
            <a:r>
              <a:t> parameter. It's ugly, and it exposes our internal parameter.</a:t>
            </a:r>
          </a:p>
          <a:p>
            <a:pPr marL="635000" indent="-635000" algn="l">
              <a:buSzPct val="75000"/>
              <a:buFont typeface="Helvetica Neue"/>
              <a:buChar char="•"/>
            </a:pPr>
            <a:r>
              <a:t>What we really want is a </a:t>
            </a:r>
            <a:r>
              <a:rPr b="1" sz="4800">
                <a:latin typeface="Courier New"/>
                <a:ea typeface="Courier New"/>
                <a:cs typeface="Courier New"/>
                <a:sym typeface="Courier New"/>
              </a:rPr>
              <a:t>permute(string s)</a:t>
            </a:r>
            <a:r>
              <a:t> function that is cleaner.</a:t>
            </a:r>
          </a:p>
          <a:p>
            <a:pPr marL="635000" indent="-635000" algn="l">
              <a:buSzPct val="75000"/>
              <a:buFont typeface="Helvetica Neue"/>
              <a:buChar char="•"/>
            </a:pPr>
            <a:r>
              <a:t>We can </a:t>
            </a:r>
            <a:r>
              <a:rPr i="1">
                <a:latin typeface="Helvetica Neue"/>
                <a:ea typeface="Helvetica Neue"/>
                <a:cs typeface="Helvetica Neue"/>
                <a:sym typeface="Helvetica Neue"/>
              </a:rPr>
              <a:t>overload </a:t>
            </a:r>
            <a:r>
              <a:t>the </a:t>
            </a:r>
            <a:r>
              <a:rPr b="1">
                <a:latin typeface="Courier"/>
                <a:ea typeface="Courier"/>
                <a:cs typeface="Courier"/>
                <a:sym typeface="Courier"/>
              </a:rPr>
              <a:t>permute()</a:t>
            </a:r>
            <a:r>
              <a:t> function with one parameter and have a cleaner permute function that calls the original one with two parameters.</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0" name="Tree Framework — Helper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Helper functions</a:t>
            </a:r>
          </a:p>
        </p:txBody>
      </p:sp>
      <p:sp>
        <p:nvSpPr>
          <p:cNvPr id="1571" name="The cleaner interface:"/>
          <p:cNvSpPr txBox="1"/>
          <p:nvPr/>
        </p:nvSpPr>
        <p:spPr>
          <a:xfrm>
            <a:off x="635064" y="1918795"/>
            <a:ext cx="898482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The cleaner interface:</a:t>
            </a:r>
          </a:p>
        </p:txBody>
      </p:sp>
      <p:grpSp>
        <p:nvGrpSpPr>
          <p:cNvPr id="1574" name="void permute(string soFar, string rest) {…"/>
          <p:cNvGrpSpPr/>
          <p:nvPr/>
        </p:nvGrpSpPr>
        <p:grpSpPr>
          <a:xfrm>
            <a:off x="1069849" y="2895421"/>
            <a:ext cx="17114424" cy="7010401"/>
            <a:chOff x="0" y="0"/>
            <a:chExt cx="17114423" cy="7010400"/>
          </a:xfrm>
        </p:grpSpPr>
        <p:sp>
          <p:nvSpPr>
            <p:cNvPr id="1573" name="void permute(string soFar, string rest) {…"/>
            <p:cNvSpPr txBox="1"/>
            <p:nvPr/>
          </p:nvSpPr>
          <p:spPr>
            <a:xfrm>
              <a:off x="38100" y="38100"/>
              <a:ext cx="17038224" cy="6934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b="1" sz="3200">
                  <a:latin typeface="Menlo"/>
                  <a:ea typeface="Menlo"/>
                  <a:cs typeface="Menlo"/>
                  <a:sym typeface="Menlo"/>
                </a:defRPr>
              </a:pPr>
              <a:r>
                <a:rPr>
                  <a:solidFill>
                    <a:srgbClr val="0433FF"/>
                  </a:solidFill>
                </a:rPr>
                <a:t>void</a:t>
              </a:r>
              <a:r>
                <a:t> permute(string soFar, string rest) {</a:t>
              </a:r>
            </a:p>
            <a:p>
              <a:pPr algn="l" defTabSz="457200">
                <a:tabLst>
                  <a:tab pos="342900" algn="l"/>
                </a:tabLst>
                <a:defRPr sz="3200">
                  <a:latin typeface="Menlo"/>
                  <a:ea typeface="Menlo"/>
                  <a:cs typeface="Menlo"/>
                  <a:sym typeface="Menlo"/>
                </a:defRPr>
              </a:pPr>
              <a:r>
                <a:t>    </a:t>
              </a:r>
              <a:r>
                <a:rPr>
                  <a:solidFill>
                    <a:srgbClr val="0433FF"/>
                  </a:solidFill>
                </a:rPr>
                <a:t>if</a:t>
              </a:r>
              <a:r>
                <a:t> (rest == "") {</a:t>
              </a:r>
            </a:p>
            <a:p>
              <a:pPr algn="l" defTabSz="457200">
                <a:tabLst>
                  <a:tab pos="342900" algn="l"/>
                </a:tabLst>
                <a:defRPr sz="3200">
                  <a:latin typeface="Menlo"/>
                  <a:ea typeface="Menlo"/>
                  <a:cs typeface="Menlo"/>
                  <a:sym typeface="Menlo"/>
                </a:defRPr>
              </a:pPr>
              <a:r>
                <a:t>        cout &lt;&lt; soFar &lt;&lt; endl;</a:t>
              </a:r>
            </a:p>
            <a:p>
              <a:pPr algn="l" defTabSz="457200">
                <a:tabLst>
                  <a:tab pos="342900" algn="l"/>
                </a:tabLst>
                <a:defRPr sz="3200">
                  <a:latin typeface="Menlo"/>
                  <a:ea typeface="Menlo"/>
                  <a:cs typeface="Menlo"/>
                  <a:sym typeface="Menlo"/>
                </a:defRPr>
              </a:pPr>
              <a:r>
                <a:t>    } </a:t>
              </a:r>
              <a:r>
                <a:rPr>
                  <a:solidFill>
                    <a:srgbClr val="0433FF"/>
                  </a:solidFill>
                </a:rPr>
                <a:t>else</a:t>
              </a:r>
              <a:r>
                <a:t> {</a:t>
              </a:r>
            </a:p>
            <a:p>
              <a:pPr algn="l" defTabSz="457200">
                <a:tabLst>
                  <a:tab pos="342900" algn="l"/>
                </a:tabLst>
                <a:defRPr sz="3200">
                  <a:latin typeface="Menlo"/>
                  <a:ea typeface="Menlo"/>
                  <a:cs typeface="Menlo"/>
                  <a:sym typeface="Menlo"/>
                </a:defRPr>
              </a:pPr>
              <a:r>
                <a:t>        </a:t>
              </a:r>
              <a:r>
                <a:rPr>
                  <a:solidFill>
                    <a:srgbClr val="0433FF"/>
                  </a:solidFill>
                </a:rPr>
                <a:t>for</a:t>
              </a:r>
              <a:r>
                <a:t> (</a:t>
              </a:r>
              <a:r>
                <a:rPr>
                  <a:solidFill>
                    <a:srgbClr val="0433FF"/>
                  </a:solidFill>
                </a:rPr>
                <a:t>int</a:t>
              </a:r>
              <a:r>
                <a:t> i = 0; i &lt; rest.length(); i++) {</a:t>
              </a:r>
            </a:p>
            <a:p>
              <a:pPr algn="l" defTabSz="457200">
                <a:tabLst>
                  <a:tab pos="342900" algn="l"/>
                </a:tabLst>
                <a:defRPr sz="3200">
                  <a:latin typeface="Menlo"/>
                  <a:ea typeface="Menlo"/>
                  <a:cs typeface="Menlo"/>
                  <a:sym typeface="Menlo"/>
                </a:defRPr>
              </a:pPr>
              <a:r>
                <a:t>            string remaining = rest.substr(0, i) + rest.substr(i+1);</a:t>
              </a:r>
            </a:p>
            <a:p>
              <a:pPr algn="l" defTabSz="457200">
                <a:tabLst>
                  <a:tab pos="342900" algn="l"/>
                </a:tabLst>
                <a:defRPr b="1" sz="3200">
                  <a:latin typeface="Menlo"/>
                  <a:ea typeface="Menlo"/>
                  <a:cs typeface="Menlo"/>
                  <a:sym typeface="Menlo"/>
                </a:defRPr>
              </a:pPr>
              <a:r>
                <a:t>            permute(soFar + rest[i], remaining);</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a:t>
              </a:r>
            </a:p>
            <a:p>
              <a:pPr algn="l" defTabSz="457200">
                <a:tabLst>
                  <a:tab pos="342900" algn="l"/>
                </a:tabLst>
                <a:defRPr sz="3200">
                  <a:latin typeface="Menlo"/>
                  <a:ea typeface="Menlo"/>
                  <a:cs typeface="Menlo"/>
                  <a:sym typeface="Menlo"/>
                </a:defRPr>
              </a:pPr>
            </a:p>
            <a:p>
              <a:pPr algn="l" defTabSz="457200">
                <a:tabLst>
                  <a:tab pos="342900" algn="l"/>
                </a:tabLst>
                <a:defRPr b="1" sz="3200">
                  <a:latin typeface="Menlo"/>
                  <a:ea typeface="Menlo"/>
                  <a:cs typeface="Menlo"/>
                  <a:sym typeface="Menlo"/>
                </a:defRPr>
              </a:pPr>
              <a:r>
                <a:rPr>
                  <a:solidFill>
                    <a:srgbClr val="0433FF"/>
                  </a:solidFill>
                </a:rPr>
                <a:t>void</a:t>
              </a:r>
              <a:r>
                <a:t> permute(string s) {</a:t>
              </a:r>
            </a:p>
            <a:p>
              <a:pPr algn="l" defTabSz="457200">
                <a:tabLst>
                  <a:tab pos="342900" algn="l"/>
                </a:tabLst>
                <a:defRPr b="1" sz="3200">
                  <a:latin typeface="Menlo"/>
                  <a:ea typeface="Menlo"/>
                  <a:cs typeface="Menlo"/>
                  <a:sym typeface="Menlo"/>
                </a:defRPr>
              </a:pPr>
              <a:r>
                <a:t>    permute(</a:t>
              </a:r>
              <a:r>
                <a:rPr>
                  <a:solidFill>
                    <a:srgbClr val="B4261A"/>
                  </a:solidFill>
                </a:rPr>
                <a:t>""</a:t>
              </a:r>
              <a:r>
                <a:t>, s);</a:t>
              </a:r>
            </a:p>
            <a:p>
              <a:pPr algn="l" defTabSz="457200">
                <a:tabLst>
                  <a:tab pos="342900" algn="l"/>
                </a:tabLst>
                <a:defRPr b="1" sz="3200">
                  <a:latin typeface="Menlo"/>
                  <a:ea typeface="Menlo"/>
                  <a:cs typeface="Menlo"/>
                  <a:sym typeface="Menlo"/>
                </a:defRPr>
              </a:pPr>
              <a:r>
                <a:t>}</a:t>
              </a:r>
            </a:p>
          </p:txBody>
        </p:sp>
        <p:pic>
          <p:nvPicPr>
            <p:cNvPr id="1572" name="void permute(string soFar, string rest) {…" descr="void permute(string soFar, string rest) {…"/>
            <p:cNvPicPr>
              <a:picLocks noChangeAspect="0"/>
            </p:cNvPicPr>
            <p:nvPr/>
          </p:nvPicPr>
          <p:blipFill>
            <a:blip r:embed="rId2">
              <a:extLst/>
            </a:blip>
            <a:stretch>
              <a:fillRect/>
            </a:stretch>
          </p:blipFill>
          <p:spPr>
            <a:xfrm>
              <a:off x="0" y="0"/>
              <a:ext cx="17114424" cy="7010401"/>
            </a:xfrm>
            <a:prstGeom prst="rect">
              <a:avLst/>
            </a:prstGeom>
            <a:effectLst/>
          </p:spPr>
        </p:pic>
      </p:grpSp>
      <p:sp>
        <p:nvSpPr>
          <p:cNvPr id="1575" name="Now, a user only has to call permute(&quot;tuvedo&quot;), which hides the helper recursion parameter."/>
          <p:cNvSpPr txBox="1"/>
          <p:nvPr/>
        </p:nvSpPr>
        <p:spPr>
          <a:xfrm>
            <a:off x="726815" y="10817791"/>
            <a:ext cx="22301474"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Now, a user only has to call </a:t>
            </a:r>
            <a:r>
              <a:rPr b="1">
                <a:latin typeface="Courier"/>
                <a:ea typeface="Courier"/>
                <a:cs typeface="Courier"/>
                <a:sym typeface="Courier"/>
              </a:rPr>
              <a:t>permute("tuvedo")</a:t>
            </a:r>
            <a:r>
              <a:t>, which hides the helper recursion parameter.</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7"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578" name="References:…"/>
          <p:cNvSpPr txBox="1"/>
          <p:nvPr/>
        </p:nvSpPr>
        <p:spPr>
          <a:xfrm>
            <a:off x="640426" y="4161188"/>
            <a:ext cx="21424603" cy="7070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 Understanding permutations: </a:t>
            </a:r>
            <a:r>
              <a:rPr u="sng">
                <a:hlinkClick r:id="rId2" invalidUrl="" action="" tgtFrame="" tooltip="" history="1" highlightClick="0" endSnd="0"/>
              </a:rPr>
              <a:t>http://stackoverflow.com/questions/7537791/understanding-recursion-to-generate-permutations</a:t>
            </a:r>
          </a:p>
          <a:p>
            <a:pPr lvl="1" marL="457200" indent="-228600" algn="l">
              <a:buSzPct val="100000"/>
              <a:buChar char="•"/>
              <a:defRPr sz="4500"/>
            </a:pPr>
            <a:r>
              <a:t> Maze algorithms: </a:t>
            </a:r>
            <a:r>
              <a:rPr u="sng">
                <a:hlinkClick r:id="rId3" invalidUrl="" action="" tgtFrame="" tooltip="" history="1" highlightClick="0" endSnd="0"/>
              </a:rPr>
              <a:t>https://en.wikipedia.org/wiki/Maze_solving_algorithm</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 Exhaustive recursive backtracking: </a:t>
            </a:r>
            <a:r>
              <a:rPr u="sng">
                <a:hlinkClick r:id="rId4" invalidUrl="" action="" tgtFrame="" tooltip="" history="1" highlightClick="0" endSnd="0"/>
              </a:rPr>
              <a:t>https://see.stanford.edu/materials/icspacs106b/h19-recbacktrackexamples.pdf</a:t>
            </a:r>
          </a:p>
          <a:p>
            <a:pPr lvl="1" marL="457200" indent="-228600" algn="l">
              <a:buSzPct val="100000"/>
              <a:buChar char="•"/>
              <a:defRPr sz="4500"/>
            </a:pPr>
            <a:r>
              <a:t> Backtracking: </a:t>
            </a:r>
            <a:r>
              <a:rPr u="sng">
                <a:hlinkClick r:id="rId5" invalidUrl="" action="" tgtFrame="" tooltip="" history="1" highlightClick="0" endSnd="0"/>
              </a:rPr>
              <a:t>https://en.wikipedia.org/wiki/Backtracking</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0"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