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97" r:id="rId5"/>
    <p:sldId id="298" r:id="rId6"/>
    <p:sldId id="259" r:id="rId7"/>
    <p:sldId id="260" r:id="rId8"/>
    <p:sldId id="261" r:id="rId9"/>
    <p:sldId id="262" r:id="rId10"/>
    <p:sldId id="263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solidFill>
                <a:srgbClr val="747474"/>
              </a:solidFill>
              <a:prstDash val="solid"/>
              <a:miter lim="400000"/>
            </a:ln>
          </a:insideH>
          <a:insideV>
            <a:ln w="12700" cap="flat">
              <a:solidFill>
                <a:srgbClr val="74747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 Light"/>
          <a:ea typeface="Helvetica Neue Light"/>
          <a:cs typeface="Helvetica Neue Light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firstCol>
    <a:lastRow>
      <a:tcTxStyle b="off" i="off">
        <a:font>
          <a:latin typeface="Helvetica Neue Light"/>
          <a:ea typeface="Helvetica Neue Light"/>
          <a:cs typeface="Helvetica Neue Light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lastRow>
    <a:firstRow>
      <a:tcTxStyle b="off" i="off">
        <a:font>
          <a:latin typeface="Helvetica Neue Light"/>
          <a:ea typeface="Helvetica Neue Light"/>
          <a:cs typeface="Helvetica Neue Light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 Light"/>
          <a:ea typeface="Helvetica Neue Light"/>
          <a:cs typeface="Helvetica Neue Light"/>
        </a:font>
        <a:srgbClr val="444444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C4C6C6"/>
              </a:solidFill>
              <a:prstDash val="solid"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25400" cap="flat">
              <a:solidFill>
                <a:srgbClr val="C4C6C6"/>
              </a:solidFill>
              <a:prstDash val="solid"/>
              <a:miter lim="400000"/>
            </a:ln>
          </a:insideV>
        </a:tcBdr>
        <a:fill>
          <a:solidFill>
            <a:srgbClr val="E8E9E8"/>
          </a:solidFill>
        </a:fill>
      </a:tcStyle>
    </a:firstCol>
    <a:lastRow>
      <a:tcTxStyle b="off" i="off">
        <a:font>
          <a:latin typeface="Helvetica Neue Light"/>
          <a:ea typeface="Helvetica Neue Light"/>
          <a:cs typeface="Helvetica Neue Light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Light"/>
          <a:ea typeface="Helvetica Neue Light"/>
          <a:cs typeface="Helvetica Neue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25E6A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7D9"/>
          </a:solidFill>
        </a:fill>
      </a:tcStyle>
    </a:wholeTbl>
    <a:band2H>
      <a:tcTxStyle/>
      <a:tcStyle>
        <a:tcBdr/>
        <a:fill>
          <a:solidFill>
            <a:srgbClr val="E9ECED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DED8"/>
          </a:solidFill>
        </a:fill>
      </a:tcStyle>
    </a:wholeTbl>
    <a:band2H>
      <a:tcTxStyle/>
      <a:tcStyle>
        <a:tcBdr/>
        <a:fill>
          <a:solidFill>
            <a:srgbClr val="F2EFED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2D6"/>
          </a:solidFill>
        </a:fill>
      </a:tcStyle>
    </a:wholeTbl>
    <a:band2H>
      <a:tcTxStyle/>
      <a:tcStyle>
        <a:tcBdr/>
        <a:fill>
          <a:solidFill>
            <a:srgbClr val="EAEAEC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02"/>
    <p:restoredTop sz="81450"/>
  </p:normalViewPr>
  <p:slideViewPr>
    <p:cSldViewPr snapToGrid="0" snapToObjects="1">
      <p:cViewPr varScale="1">
        <p:scale>
          <a:sx n="36" d="100"/>
          <a:sy n="36" d="100"/>
        </p:scale>
        <p:origin x="952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4" name="Shape 14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the simplest possible instance of this problem?</a:t>
            </a:r>
          </a:p>
          <a:p>
            <a:r>
              <a:rPr lang="en-US" dirty="0"/>
              <a:t>How can this problem be solved with smaller instances of the same problem?</a:t>
            </a:r>
          </a:p>
        </p:txBody>
      </p:sp>
    </p:spTree>
    <p:extLst>
      <p:ext uri="{BB962C8B-B14F-4D97-AF65-F5344CB8AC3E}">
        <p14:creationId xmlns:p14="http://schemas.microsoft.com/office/powerpoint/2010/main" val="3567931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76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"/>
          <p:cNvSpPr/>
          <p:nvPr/>
        </p:nvSpPr>
        <p:spPr>
          <a:xfrm>
            <a:off x="1066800" y="6680201"/>
            <a:ext cx="22252676" cy="179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4" name="Title Text"/>
          <p:cNvSpPr txBox="1">
            <a:spLocks noGrp="1"/>
          </p:cNvSpPr>
          <p:nvPr>
            <p:ph type="title"/>
          </p:nvPr>
        </p:nvSpPr>
        <p:spPr>
          <a:xfrm>
            <a:off x="1066800" y="1854200"/>
            <a:ext cx="22237700" cy="44704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66800" y="7048500"/>
            <a:ext cx="22237700" cy="1435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6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Line"/>
          <p:cNvSpPr/>
          <p:nvPr/>
        </p:nvSpPr>
        <p:spPr>
          <a:xfrm>
            <a:off x="14147800" y="11214099"/>
            <a:ext cx="1" cy="2000431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5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0680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6" name="Title Text"/>
          <p:cNvSpPr txBox="1">
            <a:spLocks noGrp="1"/>
          </p:cNvSpPr>
          <p:nvPr>
            <p:ph type="title"/>
          </p:nvPr>
        </p:nvSpPr>
        <p:spPr>
          <a:xfrm>
            <a:off x="2641600" y="10947400"/>
            <a:ext cx="10858500" cy="2387600"/>
          </a:xfrm>
          <a:prstGeom prst="rect">
            <a:avLst/>
          </a:prstGeom>
        </p:spPr>
        <p:txBody>
          <a:bodyPr anchor="ctr"/>
          <a:lstStyle>
            <a:lvl1pPr algn="r"/>
          </a:lstStyle>
          <a:p>
            <a:r>
              <a:t>Title Text</a:t>
            </a:r>
          </a:p>
        </p:txBody>
      </p:sp>
      <p:sp>
        <p:nvSpPr>
          <p:cNvPr id="2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4719300" y="11938000"/>
            <a:ext cx="9283700" cy="7112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28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Text"/>
          <p:cNvSpPr txBox="1">
            <a:spLocks noGrp="1"/>
          </p:cNvSpPr>
          <p:nvPr>
            <p:ph type="title"/>
          </p:nvPr>
        </p:nvSpPr>
        <p:spPr>
          <a:xfrm>
            <a:off x="1066800" y="4622800"/>
            <a:ext cx="22237700" cy="4470400"/>
          </a:xfrm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pic>
        <p:nvPicPr>
          <p:cNvPr id="37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Line"/>
          <p:cNvSpPr/>
          <p:nvPr/>
        </p:nvSpPr>
        <p:spPr>
          <a:xfrm>
            <a:off x="1066800" y="6845300"/>
            <a:ext cx="10002141" cy="0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6" name="Image"/>
          <p:cNvSpPr>
            <a:spLocks noGrp="1"/>
          </p:cNvSpPr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1066800" y="2019300"/>
            <a:ext cx="10007600" cy="44704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66800" y="7213600"/>
            <a:ext cx="10007600" cy="4470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49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52500" y="12992100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Line"/>
          <p:cNvSpPr/>
          <p:nvPr/>
        </p:nvSpPr>
        <p:spPr>
          <a:xfrm>
            <a:off x="1066799" y="2768599"/>
            <a:ext cx="9512614" cy="188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75" name="Image"/>
          <p:cNvSpPr>
            <a:spLocks noGrp="1"/>
          </p:cNvSpPr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6" name="Title Text"/>
          <p:cNvSpPr txBox="1">
            <a:spLocks noGrp="1"/>
          </p:cNvSpPr>
          <p:nvPr>
            <p:ph type="title"/>
          </p:nvPr>
        </p:nvSpPr>
        <p:spPr>
          <a:xfrm>
            <a:off x="1066800" y="469900"/>
            <a:ext cx="9525000" cy="19685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066800" y="3124200"/>
            <a:ext cx="9525000" cy="9372600"/>
          </a:xfrm>
          <a:prstGeom prst="rect">
            <a:avLst/>
          </a:prstGeom>
        </p:spPr>
        <p:txBody>
          <a:bodyPr/>
          <a:lstStyle>
            <a:lvl1pPr marL="457200" indent="-457200">
              <a:spcBef>
                <a:spcPts val="4200"/>
              </a:spcBef>
              <a:defRPr sz="3600">
                <a:latin typeface="+mn-lt"/>
                <a:ea typeface="+mn-ea"/>
                <a:cs typeface="+mn-cs"/>
                <a:sym typeface="Helvetica Neue"/>
              </a:defRPr>
            </a:lvl1pPr>
            <a:lvl2pPr marL="914400" indent="-457200">
              <a:spcBef>
                <a:spcPts val="4200"/>
              </a:spcBef>
              <a:defRPr sz="3600">
                <a:latin typeface="+mn-lt"/>
                <a:ea typeface="+mn-ea"/>
                <a:cs typeface="+mn-cs"/>
                <a:sym typeface="Helvetica Neue"/>
              </a:defRPr>
            </a:lvl2pPr>
            <a:lvl3pPr marL="1371600" indent="-457200">
              <a:spcBef>
                <a:spcPts val="4200"/>
              </a:spcBef>
              <a:defRPr sz="3600">
                <a:latin typeface="+mn-lt"/>
                <a:ea typeface="+mn-ea"/>
                <a:cs typeface="+mn-cs"/>
                <a:sym typeface="Helvetica Neue"/>
              </a:defRPr>
            </a:lvl3pPr>
            <a:lvl4pPr marL="1828800" indent="-457200">
              <a:spcBef>
                <a:spcPts val="4200"/>
              </a:spcBef>
              <a:defRPr sz="3600">
                <a:latin typeface="+mn-lt"/>
                <a:ea typeface="+mn-ea"/>
                <a:cs typeface="+mn-cs"/>
                <a:sym typeface="Helvetica Neue"/>
              </a:defRPr>
            </a:lvl4pPr>
            <a:lvl5pPr marL="2286000" indent="-457200">
              <a:spcBef>
                <a:spcPts val="4200"/>
              </a:spcBef>
              <a:defRPr sz="3600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78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57643" y="12992100"/>
            <a:ext cx="368504" cy="374600"/>
          </a:xfrm>
          <a:prstGeom prst="rect">
            <a:avLst/>
          </a:prstGeom>
        </p:spPr>
        <p:txBody>
          <a:bodyPr/>
          <a:lstStyle>
            <a:lvl1pPr algn="l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Body Level One…"/>
          <p:cNvSpPr txBox="1">
            <a:spLocks noGrp="1"/>
          </p:cNvSpPr>
          <p:nvPr>
            <p:ph type="body" idx="1"/>
          </p:nvPr>
        </p:nvSpPr>
        <p:spPr>
          <a:xfrm>
            <a:off x="1663700" y="1244600"/>
            <a:ext cx="21031200" cy="112014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87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Line"/>
          <p:cNvSpPr/>
          <p:nvPr/>
        </p:nvSpPr>
        <p:spPr>
          <a:xfrm flipH="1">
            <a:off x="15811739" y="711200"/>
            <a:ext cx="1" cy="11143607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96" name="Line"/>
          <p:cNvSpPr/>
          <p:nvPr/>
        </p:nvSpPr>
        <p:spPr>
          <a:xfrm>
            <a:off x="15811500" y="6277570"/>
            <a:ext cx="7763086" cy="1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97" name="Image"/>
          <p:cNvSpPr>
            <a:spLocks noGrp="1"/>
          </p:cNvSpPr>
          <p:nvPr>
            <p:ph type="pic" sz="quarter" idx="13"/>
          </p:nvPr>
        </p:nvSpPr>
        <p:spPr>
          <a:xfrm>
            <a:off x="16014700" y="6502400"/>
            <a:ext cx="7569200" cy="5346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8" name="Image"/>
          <p:cNvSpPr>
            <a:spLocks noGrp="1"/>
          </p:cNvSpPr>
          <p:nvPr>
            <p:ph type="pic" sz="quarter" idx="14"/>
          </p:nvPr>
        </p:nvSpPr>
        <p:spPr>
          <a:xfrm>
            <a:off x="16014700" y="709205"/>
            <a:ext cx="7569200" cy="534670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9" name="Image"/>
          <p:cNvSpPr>
            <a:spLocks noGrp="1"/>
          </p:cNvSpPr>
          <p:nvPr>
            <p:ph type="pic" idx="15"/>
          </p:nvPr>
        </p:nvSpPr>
        <p:spPr>
          <a:xfrm>
            <a:off x="977900" y="713695"/>
            <a:ext cx="14579600" cy="111379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77900" y="12179300"/>
            <a:ext cx="14579600" cy="1320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01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387600" y="8953500"/>
            <a:ext cx="19621500" cy="647700"/>
          </a:xfrm>
          <a:prstGeom prst="rect">
            <a:avLst/>
          </a:prstGeom>
        </p:spPr>
        <p:txBody>
          <a:bodyPr/>
          <a:lstStyle>
            <a:lvl1pPr marL="0" indent="0" algn="ctr" defTabSz="647700">
              <a:spcBef>
                <a:spcPts val="0"/>
              </a:spcBef>
              <a:buSzTx/>
              <a:buFontTx/>
              <a:buNone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1092200" indent="-457200" algn="ctr" defTabSz="647700">
              <a:spcBef>
                <a:spcPts val="0"/>
              </a:spcBef>
              <a:buFontTx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1727200" indent="-457200" algn="ctr" defTabSz="647700">
              <a:spcBef>
                <a:spcPts val="0"/>
              </a:spcBef>
              <a:buFontTx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2362200" indent="-457200" algn="ctr" defTabSz="647700">
              <a:spcBef>
                <a:spcPts val="0"/>
              </a:spcBef>
              <a:buFontTx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2997200" indent="-457200" algn="ctr" defTabSz="647700">
              <a:spcBef>
                <a:spcPts val="0"/>
              </a:spcBef>
              <a:buFontTx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0" name="Rectangle"/>
          <p:cNvSpPr>
            <a:spLocks noGrp="1"/>
          </p:cNvSpPr>
          <p:nvPr>
            <p:ph type="body" sz="quarter" idx="13"/>
          </p:nvPr>
        </p:nvSpPr>
        <p:spPr>
          <a:xfrm>
            <a:off x="2387600" y="6061864"/>
            <a:ext cx="19621500" cy="944573"/>
          </a:xfrm>
          <a:prstGeom prst="rect">
            <a:avLst/>
          </a:prstGeom>
        </p:spPr>
        <p:txBody>
          <a:bodyPr anchor="ctr"/>
          <a:lstStyle/>
          <a:p>
            <a:pPr marL="0" indent="0" algn="ctr" defTabSz="647700">
              <a:spcBef>
                <a:spcPts val="3400"/>
              </a:spcBef>
              <a:buSzTx/>
              <a:buFontTx/>
              <a:buNone/>
              <a:defRPr sz="5600"/>
            </a:pPr>
            <a:endParaRPr/>
          </a:p>
        </p:txBody>
      </p:sp>
      <p:pic>
        <p:nvPicPr>
          <p:cNvPr id="111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pic>
        <p:nvPicPr>
          <p:cNvPr id="120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216221" y="12992100"/>
            <a:ext cx="368504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ti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>
            <a:off x="1066799" y="2768602"/>
            <a:ext cx="22252700" cy="178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3" name="image1.tif" descr="image1.tif"/>
          <p:cNvPicPr>
            <a:picLocks noChangeAspect="1"/>
          </p:cNvPicPr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1066800" y="469900"/>
            <a:ext cx="22237700" cy="196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1066800" y="3124200"/>
            <a:ext cx="22237700" cy="937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216223" y="12992100"/>
            <a:ext cx="368504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defRPr sz="1800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1pPr>
      <a:lvl2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2pPr>
      <a:lvl3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3pPr>
      <a:lvl4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4pPr>
      <a:lvl5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5pPr>
      <a:lvl6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6pPr>
      <a:lvl7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7pPr>
      <a:lvl8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8pPr>
      <a:lvl9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sz="5000" b="0" i="0" u="none" strike="noStrike" cap="none" spc="0" baseline="0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sz="5000" b="0" i="0" u="none" strike="noStrike" cap="none" spc="0" baseline="0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sz="5000" b="0" i="0" u="none" strike="noStrike" cap="none" spc="0" baseline="0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sz="5000" b="0" i="0" u="none" strike="noStrike" cap="none" spc="0" baseline="0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sz="5000" b="0" i="0" u="none" strike="noStrike" cap="none" spc="0" baseline="0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sz="5000" b="0" i="0" u="none" strike="noStrike" cap="none" spc="0" baseline="0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sz="5000" b="0" i="0" u="none" strike="noStrike" cap="none" spc="0" baseline="0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sz="5000" b="0" i="0" u="none" strike="noStrike" cap="none" spc="0" baseline="0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sz="5000" b="0" i="0" u="none" strike="noStrike" cap="none" spc="0" baseline="0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9pPr>
    </p:bodyStyle>
    <p:otherStyle>
      <a:lvl1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2SUvWfNJSsM" TargetMode="Externa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"/><Relationship Id="rId2" Type="http://schemas.openxmlformats.org/officeDocument/2006/relationships/image" Target="../media/image12.tif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"/><Relationship Id="rId2" Type="http://schemas.openxmlformats.org/officeDocument/2006/relationships/image" Target="../media/image15.tif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"/><Relationship Id="rId2" Type="http://schemas.openxmlformats.org/officeDocument/2006/relationships/image" Target="../media/image15.tif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stackoverflow.com/a/3093/561677" TargetMode="External"/><Relationship Id="rId2" Type="http://schemas.openxmlformats.org/officeDocument/2006/relationships/hyperlink" Target="http://www.cs.utah.edu/~germain/PPS/Topics/recursion.html" TargetMode="Externa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://goo.gl/P6Einb" TargetMode="External"/><Relationship Id="rId4" Type="http://schemas.openxmlformats.org/officeDocument/2006/relationships/hyperlink" Target="http://stackoverflow.com/questions/33923/what-is-tail-recursio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Monday, July 10, 2017"/>
          <p:cNvSpPr txBox="1">
            <a:spLocks noGrp="1"/>
          </p:cNvSpPr>
          <p:nvPr>
            <p:ph type="title"/>
          </p:nvPr>
        </p:nvSpPr>
        <p:spPr>
          <a:xfrm>
            <a:off x="1066800" y="4403468"/>
            <a:ext cx="10007600" cy="208623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Wednesday</a:t>
            </a:r>
            <a:r>
              <a:rPr dirty="0"/>
              <a:t>, </a:t>
            </a:r>
            <a:r>
              <a:rPr lang="en-US" dirty="0"/>
              <a:t>April 18</a:t>
            </a:r>
            <a:r>
              <a:rPr dirty="0"/>
              <a:t>, 201</a:t>
            </a:r>
            <a:r>
              <a:rPr lang="en-US" dirty="0"/>
              <a:t>8</a:t>
            </a:r>
            <a:endParaRPr dirty="0"/>
          </a:p>
        </p:txBody>
      </p:sp>
      <p:sp>
        <p:nvSpPr>
          <p:cNvPr id="147" name="Programming Abstractions…"/>
          <p:cNvSpPr txBox="1">
            <a:spLocks noGrp="1"/>
          </p:cNvSpPr>
          <p:nvPr>
            <p:ph type="body" sz="half" idx="1"/>
          </p:nvPr>
        </p:nvSpPr>
        <p:spPr>
          <a:xfrm>
            <a:off x="1066800" y="7213600"/>
            <a:ext cx="11372420" cy="6209678"/>
          </a:xfrm>
          <a:prstGeom prst="rect">
            <a:avLst/>
          </a:prstGeom>
        </p:spPr>
        <p:txBody>
          <a:bodyPr/>
          <a:lstStyle/>
          <a:p>
            <a:r>
              <a:rPr dirty="0"/>
              <a:t>Programming Abstractions</a:t>
            </a:r>
          </a:p>
          <a:p>
            <a:r>
              <a:rPr lang="en-US" dirty="0"/>
              <a:t>Spring</a:t>
            </a:r>
            <a:r>
              <a:rPr dirty="0"/>
              <a:t> 201</a:t>
            </a:r>
            <a:r>
              <a:rPr lang="en-US" dirty="0"/>
              <a:t>8</a:t>
            </a:r>
            <a:endParaRPr dirty="0"/>
          </a:p>
          <a:p>
            <a:r>
              <a:rPr dirty="0"/>
              <a:t>Stanford University </a:t>
            </a:r>
          </a:p>
          <a:p>
            <a:r>
              <a:rPr dirty="0"/>
              <a:t>Computer Science Department</a:t>
            </a:r>
          </a:p>
          <a:p>
            <a:endParaRPr dirty="0"/>
          </a:p>
          <a:p>
            <a:r>
              <a:rPr lang="en-US" dirty="0"/>
              <a:t>Nick Troccoli</a:t>
            </a:r>
            <a:endParaRPr dirty="0"/>
          </a:p>
          <a:p>
            <a:endParaRPr dirty="0"/>
          </a:p>
          <a:p>
            <a:pPr algn="ctr"/>
            <a:r>
              <a:rPr dirty="0"/>
              <a:t>reading:</a:t>
            </a:r>
          </a:p>
          <a:p>
            <a:pPr algn="ctr"/>
            <a:r>
              <a:rPr dirty="0"/>
              <a:t>Programming Abstractions in C++, Chapter 5.4-5.6</a:t>
            </a:r>
          </a:p>
        </p:txBody>
      </p:sp>
      <p:sp>
        <p:nvSpPr>
          <p:cNvPr id="148" name="CS 106B…"/>
          <p:cNvSpPr txBox="1"/>
          <p:nvPr/>
        </p:nvSpPr>
        <p:spPr>
          <a:xfrm>
            <a:off x="1064069" y="1746925"/>
            <a:ext cx="11377881" cy="2375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b">
            <a:normAutofit lnSpcReduction="10000"/>
          </a:bodyPr>
          <a:lstStyle/>
          <a:p>
            <a:pPr algn="l" defTabSz="346708">
              <a:defRPr sz="8400">
                <a:solidFill>
                  <a:srgbClr val="7F0325"/>
                </a:solidFill>
              </a:defRPr>
            </a:pPr>
            <a:r>
              <a:t>CS 106B</a:t>
            </a:r>
          </a:p>
          <a:p>
            <a:pPr algn="l" defTabSz="346708">
              <a:defRPr sz="6600">
                <a:solidFill>
                  <a:srgbClr val="7F0325"/>
                </a:solidFill>
              </a:defRPr>
            </a:pPr>
            <a:r>
              <a:t>Lecture 8: Fractals</a:t>
            </a:r>
          </a:p>
        </p:txBody>
      </p:sp>
      <p:pic>
        <p:nvPicPr>
          <p:cNvPr id="149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379931" y="2601179"/>
            <a:ext cx="12624266" cy="70806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51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" name="Today's Topics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r>
                <a:t>Today's Topics</a:t>
              </a:r>
            </a:p>
          </p:txBody>
        </p:sp>
      </p:grpSp>
      <p:sp>
        <p:nvSpPr>
          <p:cNvPr id="154" name="Logistics:…"/>
          <p:cNvSpPr txBox="1"/>
          <p:nvPr/>
        </p:nvSpPr>
        <p:spPr>
          <a:xfrm>
            <a:off x="903693" y="2213572"/>
            <a:ext cx="22576614" cy="85664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01315" indent="-501315" algn="l">
              <a:buSzPct val="100000"/>
              <a:buChar char="•"/>
            </a:pPr>
            <a:r>
              <a:rPr dirty="0"/>
              <a:t>Logistics:</a:t>
            </a:r>
          </a:p>
          <a:p>
            <a:pPr marL="1263315" lvl="2" indent="-501315" algn="l">
              <a:buSzPct val="100000"/>
              <a:buChar char="•"/>
            </a:pPr>
            <a:endParaRPr dirty="0"/>
          </a:p>
          <a:p>
            <a:pPr marL="882315" lvl="1" indent="-501315" algn="l">
              <a:buSzPct val="100000"/>
              <a:buChar char="•"/>
            </a:pPr>
            <a:r>
              <a:rPr lang="en-US" dirty="0"/>
              <a:t>Serafini</a:t>
            </a:r>
            <a:r>
              <a:rPr dirty="0"/>
              <a:t> Due </a:t>
            </a:r>
            <a:r>
              <a:rPr lang="en-US" dirty="0"/>
              <a:t>Thursday</a:t>
            </a:r>
            <a:r>
              <a:rPr dirty="0"/>
              <a:t> </a:t>
            </a:r>
            <a:r>
              <a:rPr lang="en-US" dirty="0"/>
              <a:t>April 19</a:t>
            </a:r>
            <a:r>
              <a:rPr dirty="0"/>
              <a:t>th, noon</a:t>
            </a:r>
          </a:p>
          <a:p>
            <a:pPr marL="882315" lvl="1" indent="-501315" algn="l">
              <a:buSzPct val="100000"/>
              <a:buChar char="•"/>
            </a:pPr>
            <a:r>
              <a:rPr dirty="0"/>
              <a:t>Towers of Hanoi video: </a:t>
            </a:r>
            <a:r>
              <a:rPr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/>
              </a:rPr>
              <a:t>https://www.youtube.com/watch?v=2SUvWfNJSsM</a:t>
            </a:r>
            <a:r>
              <a:rPr dirty="0"/>
              <a:t> </a:t>
            </a:r>
          </a:p>
          <a:p>
            <a:pPr algn="l"/>
            <a:endParaRPr dirty="0"/>
          </a:p>
          <a:p>
            <a:pPr marL="501315" indent="-501315" algn="l">
              <a:buSzPct val="100000"/>
              <a:buChar char="•"/>
            </a:pPr>
            <a:r>
              <a:rPr dirty="0"/>
              <a:t>Assignment 3: Recursion —posted</a:t>
            </a:r>
            <a:r>
              <a:rPr lang="en-US" dirty="0"/>
              <a:t> at 12PM</a:t>
            </a:r>
            <a:r>
              <a:rPr dirty="0"/>
              <a:t> </a:t>
            </a:r>
            <a:r>
              <a:rPr lang="en-US" dirty="0"/>
              <a:t>tomorrow</a:t>
            </a:r>
            <a:r>
              <a:rPr dirty="0"/>
              <a:t>, due </a:t>
            </a:r>
            <a:r>
              <a:rPr i="1" dirty="0">
                <a:latin typeface="+mn-lt"/>
                <a:ea typeface="+mn-ea"/>
                <a:cs typeface="+mn-cs"/>
                <a:sym typeface="Helvetica Neue"/>
              </a:rPr>
              <a:t>next </a:t>
            </a:r>
            <a:r>
              <a:rPr lang="en-US" i="1" dirty="0">
                <a:latin typeface="+mn-lt"/>
                <a:ea typeface="+mn-ea"/>
                <a:cs typeface="+mn-cs"/>
                <a:sym typeface="Helvetica Neue"/>
              </a:rPr>
              <a:t>Thursday</a:t>
            </a:r>
            <a:r>
              <a:rPr i="1" dirty="0">
                <a:latin typeface="+mn-lt"/>
                <a:ea typeface="+mn-ea"/>
                <a:cs typeface="+mn-cs"/>
                <a:sym typeface="Helvetica Neue"/>
              </a:rPr>
              <a:t>.</a:t>
            </a:r>
          </a:p>
          <a:p>
            <a:pPr marL="882315" lvl="8" indent="-501315" algn="l">
              <a:buSzPct val="100000"/>
              <a:buChar char="•"/>
            </a:pPr>
            <a:r>
              <a:rPr dirty="0"/>
              <a:t>Fractals</a:t>
            </a:r>
          </a:p>
          <a:p>
            <a:pPr marL="882315" lvl="8" indent="-501315" algn="l">
              <a:buSzPct val="100000"/>
              <a:buChar char="•"/>
            </a:pPr>
            <a:r>
              <a:rPr dirty="0"/>
              <a:t>Grammar Solver</a:t>
            </a:r>
            <a:endParaRPr lang="en-US" dirty="0"/>
          </a:p>
          <a:p>
            <a:pPr marL="882315" lvl="8" indent="-501315" algn="l">
              <a:buSzPct val="100000"/>
              <a:buChar char="•"/>
            </a:pPr>
            <a:r>
              <a:rPr lang="en-US" dirty="0"/>
              <a:t>YEAH Hours: Thurs. 4/19 4:30PM-5:20PM in Skilling Auditorium</a:t>
            </a:r>
            <a:endParaRPr dirty="0"/>
          </a:p>
          <a:p>
            <a:pPr marL="501315" indent="-501315" algn="l">
              <a:buSzPct val="100000"/>
              <a:buChar char="•"/>
            </a:pPr>
            <a:r>
              <a:rPr lang="en-US" dirty="0"/>
              <a:t>Recursion example: expressions</a:t>
            </a:r>
            <a:endParaRPr dirty="0"/>
          </a:p>
          <a:p>
            <a:pPr marL="501315" indent="-501315" algn="l">
              <a:buSzPct val="100000"/>
              <a:buChar char="•"/>
            </a:pPr>
            <a:r>
              <a:rPr dirty="0"/>
              <a:t>Fractals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56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" name="Three Musts of Recursion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r>
                <a:t>Three Musts of Recursion</a:t>
              </a:r>
            </a:p>
          </p:txBody>
        </p:sp>
      </p:grpSp>
      <p:sp>
        <p:nvSpPr>
          <p:cNvPr id="159" name="1. Your code must have a case for all valid inputs"/>
          <p:cNvSpPr/>
          <p:nvPr/>
        </p:nvSpPr>
        <p:spPr>
          <a:xfrm>
            <a:off x="2098015" y="2408483"/>
            <a:ext cx="20187970" cy="2276916"/>
          </a:xfrm>
          <a:prstGeom prst="roundRect">
            <a:avLst>
              <a:gd name="adj" fmla="val 7255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7000"/>
            </a:lvl1pPr>
          </a:lstStyle>
          <a:p>
            <a:r>
              <a:t>1. Your code must have a case for all valid inputs</a:t>
            </a:r>
          </a:p>
        </p:txBody>
      </p:sp>
      <p:sp>
        <p:nvSpPr>
          <p:cNvPr id="160" name="2. You must have a base case that makes no recursive calls"/>
          <p:cNvSpPr/>
          <p:nvPr/>
        </p:nvSpPr>
        <p:spPr>
          <a:xfrm>
            <a:off x="2098015" y="5548025"/>
            <a:ext cx="20187970" cy="2276916"/>
          </a:xfrm>
          <a:prstGeom prst="roundRect">
            <a:avLst>
              <a:gd name="adj" fmla="val 7255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7000"/>
            </a:lvl1pPr>
          </a:lstStyle>
          <a:p>
            <a:r>
              <a:rPr dirty="0"/>
              <a:t>2. You must have a base case that makes no recursive calls</a:t>
            </a:r>
          </a:p>
        </p:txBody>
      </p:sp>
      <p:sp>
        <p:nvSpPr>
          <p:cNvPr id="161" name="3. When you make a recursive call it should be to a simpler instance and make forward progress towards the base case."/>
          <p:cNvSpPr/>
          <p:nvPr/>
        </p:nvSpPr>
        <p:spPr>
          <a:xfrm>
            <a:off x="2098015" y="8687567"/>
            <a:ext cx="20187970" cy="3679426"/>
          </a:xfrm>
          <a:prstGeom prst="roundRect">
            <a:avLst>
              <a:gd name="adj" fmla="val 4490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7000"/>
            </a:lvl1pPr>
          </a:lstStyle>
          <a:p>
            <a:r>
              <a:t>3. When you make a recursive call it should be to a simpler instance and make forward progress towards the base case.</a:t>
            </a:r>
          </a:p>
        </p:txBody>
      </p:sp>
      <p:pic>
        <p:nvPicPr>
          <p:cNvPr id="162" name="key.jpg" descr="key.jpg"/>
          <p:cNvPicPr>
            <a:picLocks noChangeAspect="1"/>
          </p:cNvPicPr>
          <p:nvPr/>
        </p:nvPicPr>
        <p:blipFill>
          <a:blip r:embed="rId2">
            <a:extLst/>
          </a:blip>
          <a:srcRect l="9090" t="7773" r="7728" b="9207"/>
          <a:stretch>
            <a:fillRect/>
          </a:stretch>
        </p:blipFill>
        <p:spPr>
          <a:xfrm>
            <a:off x="18581523" y="253318"/>
            <a:ext cx="1006102" cy="1004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328" extrusionOk="0">
                <a:moveTo>
                  <a:pt x="15776" y="1"/>
                </a:moveTo>
                <a:cubicBezTo>
                  <a:pt x="12762" y="32"/>
                  <a:pt x="10444" y="2354"/>
                  <a:pt x="10690" y="5724"/>
                </a:cubicBezTo>
                <a:cubicBezTo>
                  <a:pt x="10725" y="6204"/>
                  <a:pt x="10730" y="6599"/>
                  <a:pt x="10664" y="6980"/>
                </a:cubicBezTo>
                <a:cubicBezTo>
                  <a:pt x="10681" y="7032"/>
                  <a:pt x="10698" y="7080"/>
                  <a:pt x="10716" y="7132"/>
                </a:cubicBezTo>
                <a:lnTo>
                  <a:pt x="10920" y="7739"/>
                </a:lnTo>
                <a:lnTo>
                  <a:pt x="10588" y="8068"/>
                </a:lnTo>
                <a:cubicBezTo>
                  <a:pt x="10584" y="8071"/>
                  <a:pt x="10576" y="8082"/>
                  <a:pt x="10571" y="8085"/>
                </a:cubicBezTo>
                <a:lnTo>
                  <a:pt x="9312" y="9324"/>
                </a:lnTo>
                <a:cubicBezTo>
                  <a:pt x="8517" y="10249"/>
                  <a:pt x="7299" y="11489"/>
                  <a:pt x="5426" y="13353"/>
                </a:cubicBezTo>
                <a:cubicBezTo>
                  <a:pt x="2441" y="16324"/>
                  <a:pt x="0" y="19024"/>
                  <a:pt x="0" y="19355"/>
                </a:cubicBezTo>
                <a:cubicBezTo>
                  <a:pt x="0" y="19686"/>
                  <a:pt x="317" y="20276"/>
                  <a:pt x="706" y="20661"/>
                </a:cubicBezTo>
                <a:cubicBezTo>
                  <a:pt x="1645" y="21592"/>
                  <a:pt x="2358" y="21541"/>
                  <a:pt x="3555" y="20467"/>
                </a:cubicBezTo>
                <a:cubicBezTo>
                  <a:pt x="3708" y="20330"/>
                  <a:pt x="3829" y="20229"/>
                  <a:pt x="3946" y="20139"/>
                </a:cubicBezTo>
                <a:cubicBezTo>
                  <a:pt x="4073" y="20022"/>
                  <a:pt x="4186" y="19920"/>
                  <a:pt x="4201" y="19920"/>
                </a:cubicBezTo>
                <a:cubicBezTo>
                  <a:pt x="4204" y="19920"/>
                  <a:pt x="4229" y="19941"/>
                  <a:pt x="4235" y="19945"/>
                </a:cubicBezTo>
                <a:cubicBezTo>
                  <a:pt x="4605" y="19763"/>
                  <a:pt x="4842" y="19933"/>
                  <a:pt x="5290" y="20467"/>
                </a:cubicBezTo>
                <a:cubicBezTo>
                  <a:pt x="5754" y="21022"/>
                  <a:pt x="6344" y="21310"/>
                  <a:pt x="6821" y="21327"/>
                </a:cubicBezTo>
                <a:cubicBezTo>
                  <a:pt x="7297" y="21345"/>
                  <a:pt x="7662" y="21090"/>
                  <a:pt x="7662" y="20552"/>
                </a:cubicBezTo>
                <a:cubicBezTo>
                  <a:pt x="7662" y="20496"/>
                  <a:pt x="7650" y="20438"/>
                  <a:pt x="7637" y="20375"/>
                </a:cubicBezTo>
                <a:cubicBezTo>
                  <a:pt x="7489" y="20177"/>
                  <a:pt x="7113" y="19765"/>
                  <a:pt x="6676" y="19330"/>
                </a:cubicBezTo>
                <a:lnTo>
                  <a:pt x="5706" y="18369"/>
                </a:lnTo>
                <a:lnTo>
                  <a:pt x="6319" y="17762"/>
                </a:lnTo>
                <a:lnTo>
                  <a:pt x="6923" y="17155"/>
                </a:lnTo>
                <a:lnTo>
                  <a:pt x="7093" y="17323"/>
                </a:lnTo>
                <a:cubicBezTo>
                  <a:pt x="7100" y="17329"/>
                  <a:pt x="7111" y="17332"/>
                  <a:pt x="7118" y="17340"/>
                </a:cubicBezTo>
                <a:cubicBezTo>
                  <a:pt x="7120" y="17342"/>
                  <a:pt x="7116" y="17346"/>
                  <a:pt x="7118" y="17349"/>
                </a:cubicBezTo>
                <a:lnTo>
                  <a:pt x="7288" y="17517"/>
                </a:lnTo>
                <a:cubicBezTo>
                  <a:pt x="7564" y="17616"/>
                  <a:pt x="7883" y="17821"/>
                  <a:pt x="8249" y="18149"/>
                </a:cubicBezTo>
                <a:cubicBezTo>
                  <a:pt x="9160" y="18966"/>
                  <a:pt x="9616" y="19062"/>
                  <a:pt x="10129" y="18554"/>
                </a:cubicBezTo>
                <a:cubicBezTo>
                  <a:pt x="10429" y="18256"/>
                  <a:pt x="10519" y="17974"/>
                  <a:pt x="10375" y="17610"/>
                </a:cubicBezTo>
                <a:cubicBezTo>
                  <a:pt x="10278" y="17478"/>
                  <a:pt x="9884" y="17060"/>
                  <a:pt x="9406" y="16582"/>
                </a:cubicBezTo>
                <a:lnTo>
                  <a:pt x="8691" y="15865"/>
                </a:lnTo>
                <a:cubicBezTo>
                  <a:pt x="8689" y="15864"/>
                  <a:pt x="8684" y="15858"/>
                  <a:pt x="8683" y="15857"/>
                </a:cubicBezTo>
                <a:lnTo>
                  <a:pt x="8462" y="15637"/>
                </a:lnTo>
                <a:lnTo>
                  <a:pt x="10180" y="13926"/>
                </a:lnTo>
                <a:cubicBezTo>
                  <a:pt x="10446" y="13647"/>
                  <a:pt x="10728" y="13364"/>
                  <a:pt x="11107" y="12982"/>
                </a:cubicBezTo>
                <a:cubicBezTo>
                  <a:pt x="11500" y="12585"/>
                  <a:pt x="11846" y="12253"/>
                  <a:pt x="12161" y="11971"/>
                </a:cubicBezTo>
                <a:lnTo>
                  <a:pt x="13675" y="10462"/>
                </a:lnTo>
                <a:lnTo>
                  <a:pt x="14151" y="10630"/>
                </a:lnTo>
                <a:cubicBezTo>
                  <a:pt x="14226" y="10657"/>
                  <a:pt x="14303" y="10683"/>
                  <a:pt x="14381" y="10706"/>
                </a:cubicBezTo>
                <a:cubicBezTo>
                  <a:pt x="14641" y="10670"/>
                  <a:pt x="14904" y="10665"/>
                  <a:pt x="15189" y="10706"/>
                </a:cubicBezTo>
                <a:cubicBezTo>
                  <a:pt x="19062" y="11265"/>
                  <a:pt x="21600" y="8078"/>
                  <a:pt x="21559" y="5033"/>
                </a:cubicBezTo>
                <a:cubicBezTo>
                  <a:pt x="21534" y="3206"/>
                  <a:pt x="20576" y="1430"/>
                  <a:pt x="18429" y="540"/>
                </a:cubicBezTo>
                <a:cubicBezTo>
                  <a:pt x="17516" y="162"/>
                  <a:pt x="16619" y="-8"/>
                  <a:pt x="15776" y="1"/>
                </a:cubicBezTo>
                <a:close/>
                <a:moveTo>
                  <a:pt x="16260" y="3069"/>
                </a:moveTo>
                <a:cubicBezTo>
                  <a:pt x="16832" y="3085"/>
                  <a:pt x="17258" y="3283"/>
                  <a:pt x="17689" y="3710"/>
                </a:cubicBezTo>
                <a:cubicBezTo>
                  <a:pt x="18030" y="4048"/>
                  <a:pt x="18370" y="4623"/>
                  <a:pt x="18293" y="4747"/>
                </a:cubicBezTo>
                <a:cubicBezTo>
                  <a:pt x="18273" y="4778"/>
                  <a:pt x="18280" y="4824"/>
                  <a:pt x="18318" y="4848"/>
                </a:cubicBezTo>
                <a:cubicBezTo>
                  <a:pt x="18356" y="4871"/>
                  <a:pt x="18395" y="5067"/>
                  <a:pt x="18395" y="5286"/>
                </a:cubicBezTo>
                <a:cubicBezTo>
                  <a:pt x="18395" y="5683"/>
                  <a:pt x="18271" y="6068"/>
                  <a:pt x="18063" y="6407"/>
                </a:cubicBezTo>
                <a:cubicBezTo>
                  <a:pt x="17974" y="6612"/>
                  <a:pt x="17857" y="6797"/>
                  <a:pt x="17706" y="6947"/>
                </a:cubicBezTo>
                <a:cubicBezTo>
                  <a:pt x="17167" y="7481"/>
                  <a:pt x="16476" y="7613"/>
                  <a:pt x="15827" y="7486"/>
                </a:cubicBezTo>
                <a:cubicBezTo>
                  <a:pt x="15458" y="7451"/>
                  <a:pt x="15200" y="7354"/>
                  <a:pt x="14874" y="7141"/>
                </a:cubicBezTo>
                <a:cubicBezTo>
                  <a:pt x="14568" y="6940"/>
                  <a:pt x="14327" y="6684"/>
                  <a:pt x="14160" y="6390"/>
                </a:cubicBezTo>
                <a:cubicBezTo>
                  <a:pt x="13894" y="5986"/>
                  <a:pt x="13772" y="5507"/>
                  <a:pt x="13888" y="5025"/>
                </a:cubicBezTo>
                <a:cubicBezTo>
                  <a:pt x="13945" y="4543"/>
                  <a:pt x="14159" y="4078"/>
                  <a:pt x="14542" y="3710"/>
                </a:cubicBezTo>
                <a:cubicBezTo>
                  <a:pt x="14976" y="3292"/>
                  <a:pt x="15398" y="3111"/>
                  <a:pt x="16005" y="3078"/>
                </a:cubicBezTo>
                <a:cubicBezTo>
                  <a:pt x="16093" y="3073"/>
                  <a:pt x="16179" y="3067"/>
                  <a:pt x="16260" y="3069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Group"/>
          <p:cNvGrpSpPr/>
          <p:nvPr/>
        </p:nvGrpSpPr>
        <p:grpSpPr>
          <a:xfrm>
            <a:off x="-57113" y="-6903"/>
            <a:ext cx="24498227" cy="1524592"/>
            <a:chOff x="1" y="-1"/>
            <a:chExt cx="24498226" cy="1524590"/>
          </a:xfrm>
        </p:grpSpPr>
        <p:sp>
          <p:nvSpPr>
            <p:cNvPr id="156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" name="Three Musts of Recursion"/>
            <p:cNvSpPr txBox="1"/>
            <p:nvPr/>
          </p:nvSpPr>
          <p:spPr>
            <a:xfrm>
              <a:off x="1" y="56974"/>
              <a:ext cx="24498226" cy="1410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r>
                <a:rPr lang="en-US" dirty="0"/>
                <a:t>An Observation</a:t>
              </a:r>
              <a:endParaRPr dirty="0"/>
            </a:p>
          </p:txBody>
        </p:sp>
      </p:grpSp>
      <p:pic>
        <p:nvPicPr>
          <p:cNvPr id="162" name="key.jpg" descr="key.jpg"/>
          <p:cNvPicPr>
            <a:picLocks noChangeAspect="1"/>
          </p:cNvPicPr>
          <p:nvPr/>
        </p:nvPicPr>
        <p:blipFill>
          <a:blip r:embed="rId2">
            <a:extLst/>
          </a:blip>
          <a:srcRect l="9090" t="7773" r="7728" b="9207"/>
          <a:stretch>
            <a:fillRect/>
          </a:stretch>
        </p:blipFill>
        <p:spPr>
          <a:xfrm>
            <a:off x="18581523" y="253318"/>
            <a:ext cx="1006102" cy="1004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328" extrusionOk="0">
                <a:moveTo>
                  <a:pt x="15776" y="1"/>
                </a:moveTo>
                <a:cubicBezTo>
                  <a:pt x="12762" y="32"/>
                  <a:pt x="10444" y="2354"/>
                  <a:pt x="10690" y="5724"/>
                </a:cubicBezTo>
                <a:cubicBezTo>
                  <a:pt x="10725" y="6204"/>
                  <a:pt x="10730" y="6599"/>
                  <a:pt x="10664" y="6980"/>
                </a:cubicBezTo>
                <a:cubicBezTo>
                  <a:pt x="10681" y="7032"/>
                  <a:pt x="10698" y="7080"/>
                  <a:pt x="10716" y="7132"/>
                </a:cubicBezTo>
                <a:lnTo>
                  <a:pt x="10920" y="7739"/>
                </a:lnTo>
                <a:lnTo>
                  <a:pt x="10588" y="8068"/>
                </a:lnTo>
                <a:cubicBezTo>
                  <a:pt x="10584" y="8071"/>
                  <a:pt x="10576" y="8082"/>
                  <a:pt x="10571" y="8085"/>
                </a:cubicBezTo>
                <a:lnTo>
                  <a:pt x="9312" y="9324"/>
                </a:lnTo>
                <a:cubicBezTo>
                  <a:pt x="8517" y="10249"/>
                  <a:pt x="7299" y="11489"/>
                  <a:pt x="5426" y="13353"/>
                </a:cubicBezTo>
                <a:cubicBezTo>
                  <a:pt x="2441" y="16324"/>
                  <a:pt x="0" y="19024"/>
                  <a:pt x="0" y="19355"/>
                </a:cubicBezTo>
                <a:cubicBezTo>
                  <a:pt x="0" y="19686"/>
                  <a:pt x="317" y="20276"/>
                  <a:pt x="706" y="20661"/>
                </a:cubicBezTo>
                <a:cubicBezTo>
                  <a:pt x="1645" y="21592"/>
                  <a:pt x="2358" y="21541"/>
                  <a:pt x="3555" y="20467"/>
                </a:cubicBezTo>
                <a:cubicBezTo>
                  <a:pt x="3708" y="20330"/>
                  <a:pt x="3829" y="20229"/>
                  <a:pt x="3946" y="20139"/>
                </a:cubicBezTo>
                <a:cubicBezTo>
                  <a:pt x="4073" y="20022"/>
                  <a:pt x="4186" y="19920"/>
                  <a:pt x="4201" y="19920"/>
                </a:cubicBezTo>
                <a:cubicBezTo>
                  <a:pt x="4204" y="19920"/>
                  <a:pt x="4229" y="19941"/>
                  <a:pt x="4235" y="19945"/>
                </a:cubicBezTo>
                <a:cubicBezTo>
                  <a:pt x="4605" y="19763"/>
                  <a:pt x="4842" y="19933"/>
                  <a:pt x="5290" y="20467"/>
                </a:cubicBezTo>
                <a:cubicBezTo>
                  <a:pt x="5754" y="21022"/>
                  <a:pt x="6344" y="21310"/>
                  <a:pt x="6821" y="21327"/>
                </a:cubicBezTo>
                <a:cubicBezTo>
                  <a:pt x="7297" y="21345"/>
                  <a:pt x="7662" y="21090"/>
                  <a:pt x="7662" y="20552"/>
                </a:cubicBezTo>
                <a:cubicBezTo>
                  <a:pt x="7662" y="20496"/>
                  <a:pt x="7650" y="20438"/>
                  <a:pt x="7637" y="20375"/>
                </a:cubicBezTo>
                <a:cubicBezTo>
                  <a:pt x="7489" y="20177"/>
                  <a:pt x="7113" y="19765"/>
                  <a:pt x="6676" y="19330"/>
                </a:cubicBezTo>
                <a:lnTo>
                  <a:pt x="5706" y="18369"/>
                </a:lnTo>
                <a:lnTo>
                  <a:pt x="6319" y="17762"/>
                </a:lnTo>
                <a:lnTo>
                  <a:pt x="6923" y="17155"/>
                </a:lnTo>
                <a:lnTo>
                  <a:pt x="7093" y="17323"/>
                </a:lnTo>
                <a:cubicBezTo>
                  <a:pt x="7100" y="17329"/>
                  <a:pt x="7111" y="17332"/>
                  <a:pt x="7118" y="17340"/>
                </a:cubicBezTo>
                <a:cubicBezTo>
                  <a:pt x="7120" y="17342"/>
                  <a:pt x="7116" y="17346"/>
                  <a:pt x="7118" y="17349"/>
                </a:cubicBezTo>
                <a:lnTo>
                  <a:pt x="7288" y="17517"/>
                </a:lnTo>
                <a:cubicBezTo>
                  <a:pt x="7564" y="17616"/>
                  <a:pt x="7883" y="17821"/>
                  <a:pt x="8249" y="18149"/>
                </a:cubicBezTo>
                <a:cubicBezTo>
                  <a:pt x="9160" y="18966"/>
                  <a:pt x="9616" y="19062"/>
                  <a:pt x="10129" y="18554"/>
                </a:cubicBezTo>
                <a:cubicBezTo>
                  <a:pt x="10429" y="18256"/>
                  <a:pt x="10519" y="17974"/>
                  <a:pt x="10375" y="17610"/>
                </a:cubicBezTo>
                <a:cubicBezTo>
                  <a:pt x="10278" y="17478"/>
                  <a:pt x="9884" y="17060"/>
                  <a:pt x="9406" y="16582"/>
                </a:cubicBezTo>
                <a:lnTo>
                  <a:pt x="8691" y="15865"/>
                </a:lnTo>
                <a:cubicBezTo>
                  <a:pt x="8689" y="15864"/>
                  <a:pt x="8684" y="15858"/>
                  <a:pt x="8683" y="15857"/>
                </a:cubicBezTo>
                <a:lnTo>
                  <a:pt x="8462" y="15637"/>
                </a:lnTo>
                <a:lnTo>
                  <a:pt x="10180" y="13926"/>
                </a:lnTo>
                <a:cubicBezTo>
                  <a:pt x="10446" y="13647"/>
                  <a:pt x="10728" y="13364"/>
                  <a:pt x="11107" y="12982"/>
                </a:cubicBezTo>
                <a:cubicBezTo>
                  <a:pt x="11500" y="12585"/>
                  <a:pt x="11846" y="12253"/>
                  <a:pt x="12161" y="11971"/>
                </a:cubicBezTo>
                <a:lnTo>
                  <a:pt x="13675" y="10462"/>
                </a:lnTo>
                <a:lnTo>
                  <a:pt x="14151" y="10630"/>
                </a:lnTo>
                <a:cubicBezTo>
                  <a:pt x="14226" y="10657"/>
                  <a:pt x="14303" y="10683"/>
                  <a:pt x="14381" y="10706"/>
                </a:cubicBezTo>
                <a:cubicBezTo>
                  <a:pt x="14641" y="10670"/>
                  <a:pt x="14904" y="10665"/>
                  <a:pt x="15189" y="10706"/>
                </a:cubicBezTo>
                <a:cubicBezTo>
                  <a:pt x="19062" y="11265"/>
                  <a:pt x="21600" y="8078"/>
                  <a:pt x="21559" y="5033"/>
                </a:cubicBezTo>
                <a:cubicBezTo>
                  <a:pt x="21534" y="3206"/>
                  <a:pt x="20576" y="1430"/>
                  <a:pt x="18429" y="540"/>
                </a:cubicBezTo>
                <a:cubicBezTo>
                  <a:pt x="17516" y="162"/>
                  <a:pt x="16619" y="-8"/>
                  <a:pt x="15776" y="1"/>
                </a:cubicBezTo>
                <a:close/>
                <a:moveTo>
                  <a:pt x="16260" y="3069"/>
                </a:moveTo>
                <a:cubicBezTo>
                  <a:pt x="16832" y="3085"/>
                  <a:pt x="17258" y="3283"/>
                  <a:pt x="17689" y="3710"/>
                </a:cubicBezTo>
                <a:cubicBezTo>
                  <a:pt x="18030" y="4048"/>
                  <a:pt x="18370" y="4623"/>
                  <a:pt x="18293" y="4747"/>
                </a:cubicBezTo>
                <a:cubicBezTo>
                  <a:pt x="18273" y="4778"/>
                  <a:pt x="18280" y="4824"/>
                  <a:pt x="18318" y="4848"/>
                </a:cubicBezTo>
                <a:cubicBezTo>
                  <a:pt x="18356" y="4871"/>
                  <a:pt x="18395" y="5067"/>
                  <a:pt x="18395" y="5286"/>
                </a:cubicBezTo>
                <a:cubicBezTo>
                  <a:pt x="18395" y="5683"/>
                  <a:pt x="18271" y="6068"/>
                  <a:pt x="18063" y="6407"/>
                </a:cubicBezTo>
                <a:cubicBezTo>
                  <a:pt x="17974" y="6612"/>
                  <a:pt x="17857" y="6797"/>
                  <a:pt x="17706" y="6947"/>
                </a:cubicBezTo>
                <a:cubicBezTo>
                  <a:pt x="17167" y="7481"/>
                  <a:pt x="16476" y="7613"/>
                  <a:pt x="15827" y="7486"/>
                </a:cubicBezTo>
                <a:cubicBezTo>
                  <a:pt x="15458" y="7451"/>
                  <a:pt x="15200" y="7354"/>
                  <a:pt x="14874" y="7141"/>
                </a:cubicBezTo>
                <a:cubicBezTo>
                  <a:pt x="14568" y="6940"/>
                  <a:pt x="14327" y="6684"/>
                  <a:pt x="14160" y="6390"/>
                </a:cubicBezTo>
                <a:cubicBezTo>
                  <a:pt x="13894" y="5986"/>
                  <a:pt x="13772" y="5507"/>
                  <a:pt x="13888" y="5025"/>
                </a:cubicBezTo>
                <a:cubicBezTo>
                  <a:pt x="13945" y="4543"/>
                  <a:pt x="14159" y="4078"/>
                  <a:pt x="14542" y="3710"/>
                </a:cubicBezTo>
                <a:cubicBezTo>
                  <a:pt x="14976" y="3292"/>
                  <a:pt x="15398" y="3111"/>
                  <a:pt x="16005" y="3078"/>
                </a:cubicBezTo>
                <a:cubicBezTo>
                  <a:pt x="16093" y="3073"/>
                  <a:pt x="16179" y="3067"/>
                  <a:pt x="16260" y="3069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9" name="2. You must have a base case that makes no recursive calls">
            <a:extLst>
              <a:ext uri="{FF2B5EF4-FFF2-40B4-BE49-F238E27FC236}">
                <a16:creationId xmlns:a16="http://schemas.microsoft.com/office/drawing/2014/main" id="{3DE40BD1-4373-EE42-917F-78E637E7B030}"/>
              </a:ext>
            </a:extLst>
          </p:cNvPr>
          <p:cNvSpPr/>
          <p:nvPr/>
        </p:nvSpPr>
        <p:spPr>
          <a:xfrm>
            <a:off x="2098015" y="2195225"/>
            <a:ext cx="20187970" cy="2276916"/>
          </a:xfrm>
          <a:prstGeom prst="roundRect">
            <a:avLst>
              <a:gd name="adj" fmla="val 7255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7000"/>
            </a:lvl1pPr>
          </a:lstStyle>
          <a:p>
            <a:r>
              <a:rPr lang="en-US" dirty="0"/>
              <a:t>The </a:t>
            </a:r>
            <a:r>
              <a:rPr lang="en-US" b="1" dirty="0"/>
              <a:t>base</a:t>
            </a:r>
            <a:r>
              <a:rPr lang="en-US" dirty="0"/>
              <a:t> case represents the </a:t>
            </a:r>
            <a:r>
              <a:rPr lang="en-US" i="1" dirty="0"/>
              <a:t>simplest possible instance</a:t>
            </a:r>
            <a:r>
              <a:rPr lang="en-US" dirty="0"/>
              <a:t> of the problem you are solving.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5291DBC-FF24-C24C-B542-18C68D5EF91A}"/>
                  </a:ext>
                </a:extLst>
              </p:cNvPr>
              <p:cNvSpPr txBox="1"/>
              <p:nvPr/>
            </p:nvSpPr>
            <p:spPr>
              <a:xfrm>
                <a:off x="1384287" y="6216781"/>
                <a:ext cx="21615425" cy="548868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5000" b="1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 Neue Light"/>
                    <a:ea typeface="Helvetica Neue Light"/>
                    <a:cs typeface="Helvetica Neue Light"/>
                    <a:sym typeface="Helvetica Neue Light"/>
                  </a:rPr>
                  <a:t>How many people are behind you?</a:t>
                </a:r>
                <a:r>
                  <a:rPr lang="en-US" b="1" dirty="0"/>
                  <a:t> </a:t>
                </a:r>
                <a:endParaRPr lang="en-US" dirty="0">
                  <a:sym typeface="Wingdings" pitchFamily="2" charset="2"/>
                </a:endParaRPr>
              </a:p>
              <a:p>
                <a:pPr marL="0" marR="0" indent="0" algn="l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50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 Light"/>
                  <a:ea typeface="Helvetica Neue Light"/>
                  <a:cs typeface="Helvetica Neue Light"/>
                  <a:sym typeface="Wingdings" pitchFamily="2" charset="2"/>
                </a:endParaRPr>
              </a:p>
              <a:p>
                <a:pPr algn="l"/>
                <a:r>
                  <a:rPr kumimoji="0" lang="en-US" sz="5000" b="1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 Neue Light"/>
                    <a:ea typeface="Helvetica Neue Light"/>
                    <a:cs typeface="Helvetica Neue Light"/>
                    <a:sym typeface="Wingdings" pitchFamily="2" charset="2"/>
                  </a:rPr>
                  <a:t>What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5000" b="1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Helvetica Neue Light"/>
                            <a:sym typeface="Wingdings" pitchFamily="2" charset="2"/>
                          </a:rPr>
                        </m:ctrlPr>
                      </m:sSupPr>
                      <m:e>
                        <m:r>
                          <a:rPr kumimoji="0" lang="en-US" sz="5000" b="1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Helvetica Neue Light"/>
                            <a:sym typeface="Wingdings" pitchFamily="2" charset="2"/>
                          </a:rPr>
                          <m:t>𝒙</m:t>
                        </m:r>
                      </m:e>
                      <m:sup>
                        <m:r>
                          <a:rPr kumimoji="0" lang="en-US" sz="5000" b="1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Helvetica Neue Light"/>
                            <a:sym typeface="Wingdings" pitchFamily="2" charset="2"/>
                          </a:rPr>
                          <m:t>𝒏</m:t>
                        </m:r>
                      </m:sup>
                    </m:sSup>
                    <m:r>
                      <a:rPr kumimoji="0" lang="en-US" sz="5000" b="1" i="1" u="none" strike="noStrike" cap="none" spc="0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Cambria Math" panose="02040503050406030204" pitchFamily="18" charset="0"/>
                        <a:ea typeface="Helvetica Neue Light"/>
                        <a:sym typeface="Wingdings" pitchFamily="2" charset="2"/>
                      </a:rPr>
                      <m:t>?</m:t>
                    </m:r>
                  </m:oMath>
                </a14:m>
                <a:r>
                  <a:rPr kumimoji="0" lang="en-US" sz="5000" b="1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 Neue Light"/>
                    <a:ea typeface="Helvetica Neue Light"/>
                    <a:cs typeface="Helvetica Neue Light"/>
                    <a:sym typeface="Helvetica Neue Light"/>
                  </a:rPr>
                  <a:t> </a:t>
                </a:r>
              </a:p>
              <a:p>
                <a:pPr algn="l"/>
                <a:endParaRPr lang="en-US" dirty="0"/>
              </a:p>
              <a:p>
                <a:pPr algn="l"/>
                <a:r>
                  <a:rPr kumimoji="0" lang="en-US" sz="5000" b="1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sym typeface="Helvetica Neue Light"/>
                  </a:rPr>
                  <a:t>Solve the Towers of Hanoi?</a:t>
                </a:r>
                <a:r>
                  <a:rPr kumimoji="0" lang="en-US" sz="500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sym typeface="Helvetica Neue Light"/>
                  </a:rPr>
                  <a:t> </a:t>
                </a:r>
              </a:p>
              <a:p>
                <a:pPr algn="l"/>
                <a:endParaRPr lang="en-US" b="1" dirty="0"/>
              </a:p>
              <a:p>
                <a:pPr algn="l"/>
                <a:r>
                  <a:rPr lang="en-US" b="1" dirty="0"/>
                  <a:t>Hailstone problem starting at n?</a:t>
                </a:r>
                <a:r>
                  <a:rPr lang="en-US" dirty="0"/>
                  <a:t> </a:t>
                </a:r>
                <a:endParaRPr kumimoji="0" lang="en-US" sz="50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sym typeface="Helvetica Neue Light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5291DBC-FF24-C24C-B542-18C68D5EF9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4287" y="6216781"/>
                <a:ext cx="21615425" cy="5488682"/>
              </a:xfrm>
              <a:prstGeom prst="rect">
                <a:avLst/>
              </a:prstGeom>
              <a:blipFill>
                <a:blip r:embed="rId3"/>
                <a:stretch>
                  <a:fillRect l="-1527" t="-2079" b="-5312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B56FAC45-23D2-F649-A77F-2E741BA9FAA5}"/>
              </a:ext>
            </a:extLst>
          </p:cNvPr>
          <p:cNvSpPr/>
          <p:nvPr/>
        </p:nvSpPr>
        <p:spPr>
          <a:xfrm>
            <a:off x="12781359" y="6216781"/>
            <a:ext cx="8446543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There is no one behind me </a:t>
            </a:r>
            <a:r>
              <a:rPr lang="en-US" dirty="0">
                <a:sym typeface="Wingdings" pitchFamily="2" charset="2"/>
              </a:rPr>
              <a:t>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C0A76BE6-EB65-5C41-A7DA-AE6376FA4DE5}"/>
                  </a:ext>
                </a:extLst>
              </p:cNvPr>
              <p:cNvSpPr/>
              <p:nvPr/>
            </p:nvSpPr>
            <p:spPr>
              <a:xfrm>
                <a:off x="12781359" y="7762056"/>
                <a:ext cx="2226443" cy="8617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0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sym typeface="Wingdings" pitchFamily="2" charset="2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C0A76BE6-EB65-5C41-A7DA-AE6376FA4D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81359" y="7762056"/>
                <a:ext cx="2226443" cy="861774"/>
              </a:xfrm>
              <a:prstGeom prst="rect">
                <a:avLst/>
              </a:prstGeom>
              <a:blipFill>
                <a:blip r:embed="rId4"/>
                <a:stretch>
                  <a:fillRect r="-1130" b="-28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7B662F69-EDA3-FD45-B7DB-4F6790A571EC}"/>
              </a:ext>
            </a:extLst>
          </p:cNvPr>
          <p:cNvSpPr/>
          <p:nvPr/>
        </p:nvSpPr>
        <p:spPr>
          <a:xfrm>
            <a:off x="12781359" y="9216694"/>
            <a:ext cx="7734810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Towers of Hanoi with 1 ring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DD2C1C-B741-3F4A-8E21-0D34FF7CE882}"/>
              </a:ext>
            </a:extLst>
          </p:cNvPr>
          <p:cNvSpPr/>
          <p:nvPr/>
        </p:nvSpPr>
        <p:spPr>
          <a:xfrm>
            <a:off x="12781359" y="10761969"/>
            <a:ext cx="1625766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n = 1</a:t>
            </a:r>
          </a:p>
        </p:txBody>
      </p:sp>
    </p:spTree>
    <p:extLst>
      <p:ext uri="{BB962C8B-B14F-4D97-AF65-F5344CB8AC3E}">
        <p14:creationId xmlns:p14="http://schemas.microsoft.com/office/powerpoint/2010/main" val="14138188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Group"/>
          <p:cNvGrpSpPr/>
          <p:nvPr/>
        </p:nvGrpSpPr>
        <p:grpSpPr>
          <a:xfrm>
            <a:off x="-57113" y="-6903"/>
            <a:ext cx="24498227" cy="1524592"/>
            <a:chOff x="1" y="-1"/>
            <a:chExt cx="24498226" cy="1524590"/>
          </a:xfrm>
        </p:grpSpPr>
        <p:sp>
          <p:nvSpPr>
            <p:cNvPr id="156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" name="Three Musts of Recursion"/>
            <p:cNvSpPr txBox="1"/>
            <p:nvPr/>
          </p:nvSpPr>
          <p:spPr>
            <a:xfrm>
              <a:off x="1" y="56974"/>
              <a:ext cx="24498226" cy="1410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r>
                <a:rPr lang="en-US" dirty="0"/>
                <a:t>An Observation</a:t>
              </a:r>
              <a:endParaRPr dirty="0"/>
            </a:p>
          </p:txBody>
        </p:sp>
      </p:grpSp>
      <p:pic>
        <p:nvPicPr>
          <p:cNvPr id="162" name="key.jpg" descr="key.jpg"/>
          <p:cNvPicPr>
            <a:picLocks noChangeAspect="1"/>
          </p:cNvPicPr>
          <p:nvPr/>
        </p:nvPicPr>
        <p:blipFill>
          <a:blip r:embed="rId2">
            <a:extLst/>
          </a:blip>
          <a:srcRect l="9090" t="7773" r="7728" b="9207"/>
          <a:stretch>
            <a:fillRect/>
          </a:stretch>
        </p:blipFill>
        <p:spPr>
          <a:xfrm>
            <a:off x="18581523" y="253318"/>
            <a:ext cx="1006102" cy="1004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328" extrusionOk="0">
                <a:moveTo>
                  <a:pt x="15776" y="1"/>
                </a:moveTo>
                <a:cubicBezTo>
                  <a:pt x="12762" y="32"/>
                  <a:pt x="10444" y="2354"/>
                  <a:pt x="10690" y="5724"/>
                </a:cubicBezTo>
                <a:cubicBezTo>
                  <a:pt x="10725" y="6204"/>
                  <a:pt x="10730" y="6599"/>
                  <a:pt x="10664" y="6980"/>
                </a:cubicBezTo>
                <a:cubicBezTo>
                  <a:pt x="10681" y="7032"/>
                  <a:pt x="10698" y="7080"/>
                  <a:pt x="10716" y="7132"/>
                </a:cubicBezTo>
                <a:lnTo>
                  <a:pt x="10920" y="7739"/>
                </a:lnTo>
                <a:lnTo>
                  <a:pt x="10588" y="8068"/>
                </a:lnTo>
                <a:cubicBezTo>
                  <a:pt x="10584" y="8071"/>
                  <a:pt x="10576" y="8082"/>
                  <a:pt x="10571" y="8085"/>
                </a:cubicBezTo>
                <a:lnTo>
                  <a:pt x="9312" y="9324"/>
                </a:lnTo>
                <a:cubicBezTo>
                  <a:pt x="8517" y="10249"/>
                  <a:pt x="7299" y="11489"/>
                  <a:pt x="5426" y="13353"/>
                </a:cubicBezTo>
                <a:cubicBezTo>
                  <a:pt x="2441" y="16324"/>
                  <a:pt x="0" y="19024"/>
                  <a:pt x="0" y="19355"/>
                </a:cubicBezTo>
                <a:cubicBezTo>
                  <a:pt x="0" y="19686"/>
                  <a:pt x="317" y="20276"/>
                  <a:pt x="706" y="20661"/>
                </a:cubicBezTo>
                <a:cubicBezTo>
                  <a:pt x="1645" y="21592"/>
                  <a:pt x="2358" y="21541"/>
                  <a:pt x="3555" y="20467"/>
                </a:cubicBezTo>
                <a:cubicBezTo>
                  <a:pt x="3708" y="20330"/>
                  <a:pt x="3829" y="20229"/>
                  <a:pt x="3946" y="20139"/>
                </a:cubicBezTo>
                <a:cubicBezTo>
                  <a:pt x="4073" y="20022"/>
                  <a:pt x="4186" y="19920"/>
                  <a:pt x="4201" y="19920"/>
                </a:cubicBezTo>
                <a:cubicBezTo>
                  <a:pt x="4204" y="19920"/>
                  <a:pt x="4229" y="19941"/>
                  <a:pt x="4235" y="19945"/>
                </a:cubicBezTo>
                <a:cubicBezTo>
                  <a:pt x="4605" y="19763"/>
                  <a:pt x="4842" y="19933"/>
                  <a:pt x="5290" y="20467"/>
                </a:cubicBezTo>
                <a:cubicBezTo>
                  <a:pt x="5754" y="21022"/>
                  <a:pt x="6344" y="21310"/>
                  <a:pt x="6821" y="21327"/>
                </a:cubicBezTo>
                <a:cubicBezTo>
                  <a:pt x="7297" y="21345"/>
                  <a:pt x="7662" y="21090"/>
                  <a:pt x="7662" y="20552"/>
                </a:cubicBezTo>
                <a:cubicBezTo>
                  <a:pt x="7662" y="20496"/>
                  <a:pt x="7650" y="20438"/>
                  <a:pt x="7637" y="20375"/>
                </a:cubicBezTo>
                <a:cubicBezTo>
                  <a:pt x="7489" y="20177"/>
                  <a:pt x="7113" y="19765"/>
                  <a:pt x="6676" y="19330"/>
                </a:cubicBezTo>
                <a:lnTo>
                  <a:pt x="5706" y="18369"/>
                </a:lnTo>
                <a:lnTo>
                  <a:pt x="6319" y="17762"/>
                </a:lnTo>
                <a:lnTo>
                  <a:pt x="6923" y="17155"/>
                </a:lnTo>
                <a:lnTo>
                  <a:pt x="7093" y="17323"/>
                </a:lnTo>
                <a:cubicBezTo>
                  <a:pt x="7100" y="17329"/>
                  <a:pt x="7111" y="17332"/>
                  <a:pt x="7118" y="17340"/>
                </a:cubicBezTo>
                <a:cubicBezTo>
                  <a:pt x="7120" y="17342"/>
                  <a:pt x="7116" y="17346"/>
                  <a:pt x="7118" y="17349"/>
                </a:cubicBezTo>
                <a:lnTo>
                  <a:pt x="7288" y="17517"/>
                </a:lnTo>
                <a:cubicBezTo>
                  <a:pt x="7564" y="17616"/>
                  <a:pt x="7883" y="17821"/>
                  <a:pt x="8249" y="18149"/>
                </a:cubicBezTo>
                <a:cubicBezTo>
                  <a:pt x="9160" y="18966"/>
                  <a:pt x="9616" y="19062"/>
                  <a:pt x="10129" y="18554"/>
                </a:cubicBezTo>
                <a:cubicBezTo>
                  <a:pt x="10429" y="18256"/>
                  <a:pt x="10519" y="17974"/>
                  <a:pt x="10375" y="17610"/>
                </a:cubicBezTo>
                <a:cubicBezTo>
                  <a:pt x="10278" y="17478"/>
                  <a:pt x="9884" y="17060"/>
                  <a:pt x="9406" y="16582"/>
                </a:cubicBezTo>
                <a:lnTo>
                  <a:pt x="8691" y="15865"/>
                </a:lnTo>
                <a:cubicBezTo>
                  <a:pt x="8689" y="15864"/>
                  <a:pt x="8684" y="15858"/>
                  <a:pt x="8683" y="15857"/>
                </a:cubicBezTo>
                <a:lnTo>
                  <a:pt x="8462" y="15637"/>
                </a:lnTo>
                <a:lnTo>
                  <a:pt x="10180" y="13926"/>
                </a:lnTo>
                <a:cubicBezTo>
                  <a:pt x="10446" y="13647"/>
                  <a:pt x="10728" y="13364"/>
                  <a:pt x="11107" y="12982"/>
                </a:cubicBezTo>
                <a:cubicBezTo>
                  <a:pt x="11500" y="12585"/>
                  <a:pt x="11846" y="12253"/>
                  <a:pt x="12161" y="11971"/>
                </a:cubicBezTo>
                <a:lnTo>
                  <a:pt x="13675" y="10462"/>
                </a:lnTo>
                <a:lnTo>
                  <a:pt x="14151" y="10630"/>
                </a:lnTo>
                <a:cubicBezTo>
                  <a:pt x="14226" y="10657"/>
                  <a:pt x="14303" y="10683"/>
                  <a:pt x="14381" y="10706"/>
                </a:cubicBezTo>
                <a:cubicBezTo>
                  <a:pt x="14641" y="10670"/>
                  <a:pt x="14904" y="10665"/>
                  <a:pt x="15189" y="10706"/>
                </a:cubicBezTo>
                <a:cubicBezTo>
                  <a:pt x="19062" y="11265"/>
                  <a:pt x="21600" y="8078"/>
                  <a:pt x="21559" y="5033"/>
                </a:cubicBezTo>
                <a:cubicBezTo>
                  <a:pt x="21534" y="3206"/>
                  <a:pt x="20576" y="1430"/>
                  <a:pt x="18429" y="540"/>
                </a:cubicBezTo>
                <a:cubicBezTo>
                  <a:pt x="17516" y="162"/>
                  <a:pt x="16619" y="-8"/>
                  <a:pt x="15776" y="1"/>
                </a:cubicBezTo>
                <a:close/>
                <a:moveTo>
                  <a:pt x="16260" y="3069"/>
                </a:moveTo>
                <a:cubicBezTo>
                  <a:pt x="16832" y="3085"/>
                  <a:pt x="17258" y="3283"/>
                  <a:pt x="17689" y="3710"/>
                </a:cubicBezTo>
                <a:cubicBezTo>
                  <a:pt x="18030" y="4048"/>
                  <a:pt x="18370" y="4623"/>
                  <a:pt x="18293" y="4747"/>
                </a:cubicBezTo>
                <a:cubicBezTo>
                  <a:pt x="18273" y="4778"/>
                  <a:pt x="18280" y="4824"/>
                  <a:pt x="18318" y="4848"/>
                </a:cubicBezTo>
                <a:cubicBezTo>
                  <a:pt x="18356" y="4871"/>
                  <a:pt x="18395" y="5067"/>
                  <a:pt x="18395" y="5286"/>
                </a:cubicBezTo>
                <a:cubicBezTo>
                  <a:pt x="18395" y="5683"/>
                  <a:pt x="18271" y="6068"/>
                  <a:pt x="18063" y="6407"/>
                </a:cubicBezTo>
                <a:cubicBezTo>
                  <a:pt x="17974" y="6612"/>
                  <a:pt x="17857" y="6797"/>
                  <a:pt x="17706" y="6947"/>
                </a:cubicBezTo>
                <a:cubicBezTo>
                  <a:pt x="17167" y="7481"/>
                  <a:pt x="16476" y="7613"/>
                  <a:pt x="15827" y="7486"/>
                </a:cubicBezTo>
                <a:cubicBezTo>
                  <a:pt x="15458" y="7451"/>
                  <a:pt x="15200" y="7354"/>
                  <a:pt x="14874" y="7141"/>
                </a:cubicBezTo>
                <a:cubicBezTo>
                  <a:pt x="14568" y="6940"/>
                  <a:pt x="14327" y="6684"/>
                  <a:pt x="14160" y="6390"/>
                </a:cubicBezTo>
                <a:cubicBezTo>
                  <a:pt x="13894" y="5986"/>
                  <a:pt x="13772" y="5507"/>
                  <a:pt x="13888" y="5025"/>
                </a:cubicBezTo>
                <a:cubicBezTo>
                  <a:pt x="13945" y="4543"/>
                  <a:pt x="14159" y="4078"/>
                  <a:pt x="14542" y="3710"/>
                </a:cubicBezTo>
                <a:cubicBezTo>
                  <a:pt x="14976" y="3292"/>
                  <a:pt x="15398" y="3111"/>
                  <a:pt x="16005" y="3078"/>
                </a:cubicBezTo>
                <a:cubicBezTo>
                  <a:pt x="16093" y="3073"/>
                  <a:pt x="16179" y="3067"/>
                  <a:pt x="16260" y="3069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9" name="2. You must have a base case that makes no recursive calls">
            <a:extLst>
              <a:ext uri="{FF2B5EF4-FFF2-40B4-BE49-F238E27FC236}">
                <a16:creationId xmlns:a16="http://schemas.microsoft.com/office/drawing/2014/main" id="{3DE40BD1-4373-EE42-917F-78E637E7B030}"/>
              </a:ext>
            </a:extLst>
          </p:cNvPr>
          <p:cNvSpPr/>
          <p:nvPr/>
        </p:nvSpPr>
        <p:spPr>
          <a:xfrm>
            <a:off x="2098015" y="2195225"/>
            <a:ext cx="20187970" cy="3428692"/>
          </a:xfrm>
          <a:prstGeom prst="roundRect">
            <a:avLst>
              <a:gd name="adj" fmla="val 7255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7000"/>
            </a:lvl1pPr>
          </a:lstStyle>
          <a:p>
            <a:r>
              <a:rPr lang="en-US" dirty="0"/>
              <a:t>The </a:t>
            </a:r>
            <a:r>
              <a:rPr lang="en-US" b="1" dirty="0"/>
              <a:t>recursive</a:t>
            </a:r>
            <a:r>
              <a:rPr lang="en-US" dirty="0"/>
              <a:t> case represents how you can break down the problem into smaller instances of the same problem.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5291DBC-FF24-C24C-B542-18C68D5EF91A}"/>
                  </a:ext>
                </a:extLst>
              </p:cNvPr>
              <p:cNvSpPr txBox="1"/>
              <p:nvPr/>
            </p:nvSpPr>
            <p:spPr>
              <a:xfrm>
                <a:off x="1384287" y="6216781"/>
                <a:ext cx="21615425" cy="548868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5000" b="1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 Neue Light"/>
                    <a:ea typeface="Helvetica Neue Light"/>
                    <a:cs typeface="Helvetica Neue Light"/>
                    <a:sym typeface="Helvetica Neue Light"/>
                  </a:rPr>
                  <a:t>How many people are behind you?</a:t>
                </a:r>
                <a:r>
                  <a:rPr lang="en-US" b="1" dirty="0"/>
                  <a:t> </a:t>
                </a:r>
                <a:endParaRPr lang="en-US" dirty="0">
                  <a:sym typeface="Wingdings" pitchFamily="2" charset="2"/>
                </a:endParaRPr>
              </a:p>
              <a:p>
                <a:pPr marL="0" marR="0" indent="0" algn="l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50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 Light"/>
                  <a:ea typeface="Helvetica Neue Light"/>
                  <a:cs typeface="Helvetica Neue Light"/>
                  <a:sym typeface="Wingdings" pitchFamily="2" charset="2"/>
                </a:endParaRPr>
              </a:p>
              <a:p>
                <a:pPr algn="l"/>
                <a:r>
                  <a:rPr kumimoji="0" lang="en-US" sz="5000" b="1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 Neue Light"/>
                    <a:ea typeface="Helvetica Neue Light"/>
                    <a:cs typeface="Helvetica Neue Light"/>
                    <a:sym typeface="Wingdings" pitchFamily="2" charset="2"/>
                  </a:rPr>
                  <a:t>What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5000" b="1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Helvetica Neue Light"/>
                            <a:sym typeface="Wingdings" pitchFamily="2" charset="2"/>
                          </a:rPr>
                        </m:ctrlPr>
                      </m:sSupPr>
                      <m:e>
                        <m:r>
                          <a:rPr kumimoji="0" lang="en-US" sz="5000" b="1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Helvetica Neue Light"/>
                            <a:sym typeface="Wingdings" pitchFamily="2" charset="2"/>
                          </a:rPr>
                          <m:t>𝒙</m:t>
                        </m:r>
                      </m:e>
                      <m:sup>
                        <m:r>
                          <a:rPr kumimoji="0" lang="en-US" sz="5000" b="1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Helvetica Neue Light"/>
                            <a:sym typeface="Wingdings" pitchFamily="2" charset="2"/>
                          </a:rPr>
                          <m:t>𝒏</m:t>
                        </m:r>
                      </m:sup>
                    </m:sSup>
                    <m:r>
                      <a:rPr kumimoji="0" lang="en-US" sz="5000" b="1" i="1" u="none" strike="noStrike" cap="none" spc="0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Cambria Math" panose="02040503050406030204" pitchFamily="18" charset="0"/>
                        <a:ea typeface="Helvetica Neue Light"/>
                        <a:sym typeface="Wingdings" pitchFamily="2" charset="2"/>
                      </a:rPr>
                      <m:t>?</m:t>
                    </m:r>
                  </m:oMath>
                </a14:m>
                <a:r>
                  <a:rPr kumimoji="0" lang="en-US" sz="5000" b="1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 Neue Light"/>
                    <a:ea typeface="Helvetica Neue Light"/>
                    <a:cs typeface="Helvetica Neue Light"/>
                    <a:sym typeface="Helvetica Neue Light"/>
                  </a:rPr>
                  <a:t> </a:t>
                </a:r>
              </a:p>
              <a:p>
                <a:pPr algn="l"/>
                <a:endParaRPr lang="en-US" dirty="0"/>
              </a:p>
              <a:p>
                <a:pPr algn="l"/>
                <a:r>
                  <a:rPr kumimoji="0" lang="en-US" sz="5000" b="1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sym typeface="Helvetica Neue Light"/>
                  </a:rPr>
                  <a:t>Solve the Towers of Hanoi?</a:t>
                </a:r>
                <a:r>
                  <a:rPr kumimoji="0" lang="en-US" sz="500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sym typeface="Helvetica Neue Light"/>
                  </a:rPr>
                  <a:t> </a:t>
                </a:r>
              </a:p>
              <a:p>
                <a:pPr algn="l"/>
                <a:endParaRPr lang="en-US" b="1" dirty="0"/>
              </a:p>
              <a:p>
                <a:pPr algn="l"/>
                <a:r>
                  <a:rPr lang="en-US" b="1" dirty="0"/>
                  <a:t>Hailstone problem starting at n?</a:t>
                </a:r>
                <a:r>
                  <a:rPr lang="en-US" dirty="0"/>
                  <a:t> </a:t>
                </a:r>
                <a:endParaRPr kumimoji="0" lang="en-US" sz="50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sym typeface="Helvetica Neue Light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5291DBC-FF24-C24C-B542-18C68D5EF9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4287" y="6216781"/>
                <a:ext cx="21615425" cy="5488682"/>
              </a:xfrm>
              <a:prstGeom prst="rect">
                <a:avLst/>
              </a:prstGeom>
              <a:blipFill>
                <a:blip r:embed="rId3"/>
                <a:stretch>
                  <a:fillRect l="-1527" t="-2079" b="-5312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B56FAC45-23D2-F649-A77F-2E741BA9FAA5}"/>
              </a:ext>
            </a:extLst>
          </p:cNvPr>
          <p:cNvSpPr/>
          <p:nvPr/>
        </p:nvSpPr>
        <p:spPr>
          <a:xfrm>
            <a:off x="11365106" y="6307418"/>
            <a:ext cx="9930925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1 + # behind the person behind 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C0A76BE6-EB65-5C41-A7DA-AE6376FA4DE5}"/>
                  </a:ext>
                </a:extLst>
              </p:cNvPr>
              <p:cNvSpPr/>
              <p:nvPr/>
            </p:nvSpPr>
            <p:spPr>
              <a:xfrm>
                <a:off x="11365106" y="7771125"/>
                <a:ext cx="2926378" cy="8617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 ∗ 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C0A76BE6-EB65-5C41-A7DA-AE6376FA4D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65106" y="7771125"/>
                <a:ext cx="2926378" cy="861774"/>
              </a:xfrm>
              <a:prstGeom prst="rect">
                <a:avLst/>
              </a:prstGeom>
              <a:blipFill>
                <a:blip r:embed="rId4"/>
                <a:stretch>
                  <a:fillRect b="-294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C9DD2C1C-B741-3F4A-8E21-0D34FF7CE882}"/>
              </a:ext>
            </a:extLst>
          </p:cNvPr>
          <p:cNvSpPr/>
          <p:nvPr/>
        </p:nvSpPr>
        <p:spPr>
          <a:xfrm>
            <a:off x="11365106" y="10843689"/>
            <a:ext cx="12763430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Even? Hailstone (n/2).  Odd?  Hailstone(3n+1)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428B28-0F4A-DB4B-BC65-135D0E7B21DE}"/>
              </a:ext>
            </a:extLst>
          </p:cNvPr>
          <p:cNvSpPr/>
          <p:nvPr/>
        </p:nvSpPr>
        <p:spPr>
          <a:xfrm>
            <a:off x="9395014" y="9312566"/>
            <a:ext cx="14733522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N-1 disks to aux, 1 disk to target, N-1 disks to target</a:t>
            </a:r>
          </a:p>
        </p:txBody>
      </p:sp>
    </p:spTree>
    <p:extLst>
      <p:ext uri="{BB962C8B-B14F-4D97-AF65-F5344CB8AC3E}">
        <p14:creationId xmlns:p14="http://schemas.microsoft.com/office/powerpoint/2010/main" val="823775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64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" name="Recursion Example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r>
                <a:t>Recursion Example</a:t>
              </a:r>
            </a:p>
          </p:txBody>
        </p:sp>
      </p:grpSp>
      <p:pic>
        <p:nvPicPr>
          <p:cNvPr id="167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75000" y="2679700"/>
            <a:ext cx="18034000" cy="8356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69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" name="Recursion Example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r>
                <a:t>Recursion Example</a:t>
              </a:r>
            </a:p>
          </p:txBody>
        </p:sp>
      </p:grpSp>
      <p:sp>
        <p:nvSpPr>
          <p:cNvPr id="172" name="((1*17)+(2*(3+(4*9))))"/>
          <p:cNvSpPr txBox="1"/>
          <p:nvPr/>
        </p:nvSpPr>
        <p:spPr>
          <a:xfrm>
            <a:off x="14965989" y="3916345"/>
            <a:ext cx="8809229" cy="1291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/>
            </a:lvl1pPr>
          </a:lstStyle>
          <a:p>
            <a:r>
              <a:t>((1*17)+(2*(3+(4*9))))</a:t>
            </a:r>
          </a:p>
        </p:txBody>
      </p:sp>
      <p:sp>
        <p:nvSpPr>
          <p:cNvPr id="173" name="Line"/>
          <p:cNvSpPr/>
          <p:nvPr/>
        </p:nvSpPr>
        <p:spPr>
          <a:xfrm>
            <a:off x="19549371" y="5192519"/>
            <a:ext cx="534794" cy="2082855"/>
          </a:xfrm>
          <a:prstGeom prst="line">
            <a:avLst/>
          </a:prstGeom>
          <a:ln w="762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74" name="95"/>
          <p:cNvSpPr txBox="1"/>
          <p:nvPr/>
        </p:nvSpPr>
        <p:spPr>
          <a:xfrm>
            <a:off x="19631199" y="7250744"/>
            <a:ext cx="1244093" cy="1291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/>
            </a:lvl1pPr>
          </a:lstStyle>
          <a:p>
            <a:r>
              <a:t>95</a:t>
            </a:r>
          </a:p>
        </p:txBody>
      </p:sp>
      <p:pic>
        <p:nvPicPr>
          <p:cNvPr id="175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5718" y="2172918"/>
            <a:ext cx="14549800" cy="108358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77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" name="Challenge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r>
                <a:t>Challenge</a:t>
              </a:r>
            </a:p>
          </p:txBody>
        </p:sp>
      </p:grpSp>
      <p:sp>
        <p:nvSpPr>
          <p:cNvPr id="180" name="&quot;((1+3)*(2*(4+1)))&quot;"/>
          <p:cNvSpPr txBox="1"/>
          <p:nvPr/>
        </p:nvSpPr>
        <p:spPr>
          <a:xfrm>
            <a:off x="8400034" y="4090723"/>
            <a:ext cx="7583933" cy="1291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/>
            </a:lvl1pPr>
          </a:lstStyle>
          <a:p>
            <a:r>
              <a:t>"((1+3)*(2*(4+1)))"</a:t>
            </a:r>
          </a:p>
        </p:txBody>
      </p:sp>
      <p:sp>
        <p:nvSpPr>
          <p:cNvPr id="181" name="Implement a function which evaluates an expression string:"/>
          <p:cNvSpPr txBox="1"/>
          <p:nvPr/>
        </p:nvSpPr>
        <p:spPr>
          <a:xfrm>
            <a:off x="85724" y="1765670"/>
            <a:ext cx="24212551" cy="12296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defRPr sz="7500"/>
            </a:lvl1pPr>
          </a:lstStyle>
          <a:p>
            <a:r>
              <a:t>Implement a function which evaluates an expression string:</a:t>
            </a:r>
          </a:p>
        </p:txBody>
      </p:sp>
      <p:sp>
        <p:nvSpPr>
          <p:cNvPr id="182" name="&quot;(7+6)&quot;"/>
          <p:cNvSpPr txBox="1"/>
          <p:nvPr/>
        </p:nvSpPr>
        <p:spPr>
          <a:xfrm>
            <a:off x="10644377" y="6212335"/>
            <a:ext cx="3095245" cy="1291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/>
            </a:lvl1pPr>
          </a:lstStyle>
          <a:p>
            <a:r>
              <a:t>"(7+6)"</a:t>
            </a:r>
          </a:p>
        </p:txBody>
      </p:sp>
      <p:sp>
        <p:nvSpPr>
          <p:cNvPr id="183" name="&quot;(((4*(1+2))+6)*7)&quot;"/>
          <p:cNvSpPr txBox="1"/>
          <p:nvPr/>
        </p:nvSpPr>
        <p:spPr>
          <a:xfrm>
            <a:off x="8400033" y="8722515"/>
            <a:ext cx="7583933" cy="1291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/>
            </a:lvl1pPr>
          </a:lstStyle>
          <a:p>
            <a:r>
              <a:t>"(((4*(1+2))+6)*7)"</a:t>
            </a:r>
          </a:p>
        </p:txBody>
      </p:sp>
      <p:sp>
        <p:nvSpPr>
          <p:cNvPr id="184" name="(only needs to implement * or +)"/>
          <p:cNvSpPr txBox="1"/>
          <p:nvPr/>
        </p:nvSpPr>
        <p:spPr>
          <a:xfrm>
            <a:off x="5126766" y="10961043"/>
            <a:ext cx="14130470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/>
            </a:lvl1pPr>
          </a:lstStyle>
          <a:p>
            <a:r>
              <a:rPr dirty="0"/>
              <a:t>(only needs to implement * or +)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86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" name="Anatomy of an Expression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r>
                <a:t>Anatomy of an Expression</a:t>
              </a:r>
            </a:p>
          </p:txBody>
        </p:sp>
      </p:grpSp>
      <p:sp>
        <p:nvSpPr>
          <p:cNvPr id="189" name="An expression is always one of these three things"/>
          <p:cNvSpPr txBox="1"/>
          <p:nvPr/>
        </p:nvSpPr>
        <p:spPr>
          <a:xfrm>
            <a:off x="2069782" y="1765670"/>
            <a:ext cx="20244436" cy="12296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defRPr sz="7500"/>
            </a:lvl1pPr>
          </a:lstStyle>
          <a:p>
            <a:r>
              <a:t>An expression is always one of these three things</a:t>
            </a:r>
          </a:p>
        </p:txBody>
      </p:sp>
      <p:sp>
        <p:nvSpPr>
          <p:cNvPr id="190" name="number"/>
          <p:cNvSpPr txBox="1"/>
          <p:nvPr/>
        </p:nvSpPr>
        <p:spPr>
          <a:xfrm>
            <a:off x="9472218" y="4058649"/>
            <a:ext cx="3463269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300"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number</a:t>
            </a:r>
          </a:p>
        </p:txBody>
      </p:sp>
      <p:sp>
        <p:nvSpPr>
          <p:cNvPr id="191" name="expression     (expression + expression)"/>
          <p:cNvSpPr txBox="1"/>
          <p:nvPr/>
        </p:nvSpPr>
        <p:spPr>
          <a:xfrm>
            <a:off x="971623" y="6303056"/>
            <a:ext cx="22440753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7300"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rPr dirty="0"/>
              <a:t>expression     (expression + expression)</a:t>
            </a:r>
          </a:p>
        </p:txBody>
      </p:sp>
      <p:sp>
        <p:nvSpPr>
          <p:cNvPr id="192" name="(expression * expression)"/>
          <p:cNvSpPr txBox="1"/>
          <p:nvPr/>
        </p:nvSpPr>
        <p:spPr>
          <a:xfrm>
            <a:off x="971623" y="8254493"/>
            <a:ext cx="22440753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7300"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rPr dirty="0"/>
              <a:t>               (expression * expression)</a:t>
            </a:r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30C635C3-729E-F045-AF4A-355B393873CD}"/>
              </a:ext>
            </a:extLst>
          </p:cNvPr>
          <p:cNvSpPr/>
          <p:nvPr/>
        </p:nvSpPr>
        <p:spPr>
          <a:xfrm flipV="1">
            <a:off x="6729984" y="4745952"/>
            <a:ext cx="2742234" cy="1910880"/>
          </a:xfrm>
          <a:prstGeom prst="line">
            <a:avLst/>
          </a:prstGeom>
          <a:ln w="762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EBF57E4A-7A44-184F-A991-1525346B4BB0}"/>
              </a:ext>
            </a:extLst>
          </p:cNvPr>
          <p:cNvSpPr/>
          <p:nvPr/>
        </p:nvSpPr>
        <p:spPr>
          <a:xfrm flipV="1">
            <a:off x="6619290" y="6990360"/>
            <a:ext cx="2852928" cy="0"/>
          </a:xfrm>
          <a:prstGeom prst="line">
            <a:avLst/>
          </a:prstGeom>
          <a:ln w="762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A3C16646-015A-D747-8D6B-3D2907B6DE87}"/>
              </a:ext>
            </a:extLst>
          </p:cNvPr>
          <p:cNvSpPr/>
          <p:nvPr/>
        </p:nvSpPr>
        <p:spPr>
          <a:xfrm>
            <a:off x="6619290" y="7427168"/>
            <a:ext cx="2852928" cy="1358449"/>
          </a:xfrm>
          <a:prstGeom prst="line">
            <a:avLst/>
          </a:prstGeom>
          <a:ln w="762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6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94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" name="Anatomy of an Expression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r>
                <a:t>Anatomy of an Expression</a:t>
              </a:r>
            </a:p>
          </p:txBody>
        </p:sp>
      </p:grpSp>
      <p:sp>
        <p:nvSpPr>
          <p:cNvPr id="197" name="((1*3)+(4*2)"/>
          <p:cNvSpPr txBox="1"/>
          <p:nvPr/>
        </p:nvSpPr>
        <p:spPr>
          <a:xfrm>
            <a:off x="7484885" y="4036211"/>
            <a:ext cx="7437935" cy="1225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300"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rPr lang="en-US" dirty="0"/>
              <a:t>(</a:t>
            </a:r>
            <a:r>
              <a:rPr dirty="0"/>
              <a:t>(1*3)+(4*2)</a:t>
            </a:r>
            <a:r>
              <a:rPr lang="en-US" dirty="0"/>
              <a:t>)</a:t>
            </a:r>
            <a:endParaRPr dirty="0"/>
          </a:p>
        </p:txBody>
      </p:sp>
      <p:sp>
        <p:nvSpPr>
          <p:cNvPr id="198" name="left expression"/>
          <p:cNvSpPr txBox="1"/>
          <p:nvPr/>
        </p:nvSpPr>
        <p:spPr>
          <a:xfrm>
            <a:off x="1116939" y="6888523"/>
            <a:ext cx="8486720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7300"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left expression</a:t>
            </a:r>
          </a:p>
        </p:txBody>
      </p:sp>
      <p:sp>
        <p:nvSpPr>
          <p:cNvPr id="199" name="joining operator"/>
          <p:cNvSpPr txBox="1"/>
          <p:nvPr/>
        </p:nvSpPr>
        <p:spPr>
          <a:xfrm>
            <a:off x="7669559" y="9137135"/>
            <a:ext cx="9044882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7300"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joining operator</a:t>
            </a:r>
          </a:p>
        </p:txBody>
      </p:sp>
      <p:sp>
        <p:nvSpPr>
          <p:cNvPr id="200" name="right expression"/>
          <p:cNvSpPr txBox="1"/>
          <p:nvPr/>
        </p:nvSpPr>
        <p:spPr>
          <a:xfrm>
            <a:off x="14391239" y="6892727"/>
            <a:ext cx="9044881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7300"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right expression</a:t>
            </a:r>
          </a:p>
        </p:txBody>
      </p:sp>
      <p:sp>
        <p:nvSpPr>
          <p:cNvPr id="201" name="Line"/>
          <p:cNvSpPr/>
          <p:nvPr/>
        </p:nvSpPr>
        <p:spPr>
          <a:xfrm flipV="1">
            <a:off x="4814343" y="5383378"/>
            <a:ext cx="4662105" cy="1514622"/>
          </a:xfrm>
          <a:prstGeom prst="line">
            <a:avLst/>
          </a:prstGeom>
          <a:ln w="762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02" name="Line"/>
          <p:cNvSpPr/>
          <p:nvPr/>
        </p:nvSpPr>
        <p:spPr>
          <a:xfrm flipH="1" flipV="1">
            <a:off x="11265409" y="5232952"/>
            <a:ext cx="198082" cy="3836065"/>
          </a:xfrm>
          <a:prstGeom prst="line">
            <a:avLst/>
          </a:prstGeom>
          <a:ln w="762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03" name="Line"/>
          <p:cNvSpPr/>
          <p:nvPr/>
        </p:nvSpPr>
        <p:spPr>
          <a:xfrm flipH="1" flipV="1">
            <a:off x="13218065" y="5232953"/>
            <a:ext cx="5179527" cy="1665047"/>
          </a:xfrm>
          <a:prstGeom prst="line">
            <a:avLst/>
          </a:prstGeom>
          <a:ln w="762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23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Anatomy of an Expression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r>
                <a:t>Anatomy of an Expression</a:t>
              </a:r>
            </a:p>
          </p:txBody>
        </p:sp>
      </p:grpSp>
      <p:sp>
        <p:nvSpPr>
          <p:cNvPr id="226" name="((1 * 17) + (2 * (3 + (4 * 9))))"/>
          <p:cNvSpPr txBox="1"/>
          <p:nvPr/>
        </p:nvSpPr>
        <p:spPr>
          <a:xfrm>
            <a:off x="3733367" y="4083833"/>
            <a:ext cx="17975462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7300">
                <a:latin typeface="Menlo"/>
                <a:ea typeface="Menlo"/>
                <a:cs typeface="Menlo"/>
                <a:sym typeface="Menlo"/>
              </a:defRPr>
            </a:pPr>
            <a:r>
              <a:t>(</a:t>
            </a:r>
            <a:r>
              <a:rPr>
                <a:solidFill>
                  <a:srgbClr val="FF2600"/>
                </a:solidFill>
              </a:rPr>
              <a:t>(1 * 17)</a:t>
            </a:r>
            <a:r>
              <a:t> + </a:t>
            </a:r>
            <a:r>
              <a:rPr>
                <a:solidFill>
                  <a:srgbClr val="4F8F00"/>
                </a:solidFill>
              </a:rPr>
              <a:t>(2 * (3 + (4 * 9)))</a:t>
            </a:r>
            <a:r>
              <a:t>)</a:t>
            </a:r>
          </a:p>
        </p:txBody>
      </p:sp>
      <p:sp>
        <p:nvSpPr>
          <p:cNvPr id="227" name="How do we evaluate ((1*17)+(2*(3+(4*9))))?"/>
          <p:cNvSpPr txBox="1"/>
          <p:nvPr/>
        </p:nvSpPr>
        <p:spPr>
          <a:xfrm>
            <a:off x="531054" y="2143491"/>
            <a:ext cx="23321892" cy="13145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defRPr sz="8000"/>
            </a:pPr>
            <a:r>
              <a:t>How do we evaluate </a:t>
            </a:r>
            <a:r>
              <a:rPr>
                <a:latin typeface="Menlo"/>
                <a:ea typeface="Menlo"/>
                <a:cs typeface="Menlo"/>
                <a:sym typeface="Menlo"/>
              </a:rPr>
              <a:t>((1*17)+(2*(3+(4*9))))</a:t>
            </a:r>
            <a:r>
              <a:t>?</a:t>
            </a:r>
          </a:p>
        </p:txBody>
      </p:sp>
      <p:sp>
        <p:nvSpPr>
          <p:cNvPr id="228" name="(1 * 17)"/>
          <p:cNvSpPr txBox="1"/>
          <p:nvPr/>
        </p:nvSpPr>
        <p:spPr>
          <a:xfrm>
            <a:off x="2578285" y="6267449"/>
            <a:ext cx="4579592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7300">
                <a:latin typeface="Menlo"/>
                <a:ea typeface="Menlo"/>
                <a:cs typeface="Menlo"/>
                <a:sym typeface="Menlo"/>
              </a:defRPr>
            </a:pPr>
            <a:r>
              <a:t>(</a:t>
            </a:r>
            <a:r>
              <a:rPr>
                <a:solidFill>
                  <a:srgbClr val="FF2600"/>
                </a:solidFill>
              </a:rPr>
              <a:t>1 * </a:t>
            </a:r>
            <a:r>
              <a:rPr>
                <a:solidFill>
                  <a:srgbClr val="4F8F00"/>
                </a:solidFill>
              </a:rPr>
              <a:t>17</a:t>
            </a:r>
            <a:r>
              <a:t>)</a:t>
            </a:r>
          </a:p>
        </p:txBody>
      </p:sp>
      <p:sp>
        <p:nvSpPr>
          <p:cNvPr id="229" name="(2 * (3 + (4 * 9)))"/>
          <p:cNvSpPr txBox="1"/>
          <p:nvPr/>
        </p:nvSpPr>
        <p:spPr>
          <a:xfrm>
            <a:off x="11773056" y="6267449"/>
            <a:ext cx="10719365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7300">
                <a:latin typeface="Menlo"/>
                <a:ea typeface="Menlo"/>
                <a:cs typeface="Menlo"/>
                <a:sym typeface="Menlo"/>
              </a:defRPr>
            </a:pPr>
            <a:r>
              <a:t>(</a:t>
            </a:r>
            <a:r>
              <a:rPr>
                <a:solidFill>
                  <a:srgbClr val="FF2600"/>
                </a:solidFill>
              </a:rPr>
              <a:t>2</a:t>
            </a:r>
            <a:r>
              <a:rPr>
                <a:solidFill>
                  <a:srgbClr val="4F8F00"/>
                </a:solidFill>
              </a:rPr>
              <a:t> * (3 + (4 * 9))</a:t>
            </a:r>
            <a:r>
              <a:t>)</a:t>
            </a:r>
          </a:p>
        </p:txBody>
      </p:sp>
      <p:sp>
        <p:nvSpPr>
          <p:cNvPr id="230" name="1"/>
          <p:cNvSpPr txBox="1"/>
          <p:nvPr/>
        </p:nvSpPr>
        <p:spPr>
          <a:xfrm>
            <a:off x="1538343" y="8883135"/>
            <a:ext cx="672463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7300"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1</a:t>
            </a:r>
          </a:p>
        </p:txBody>
      </p:sp>
      <p:sp>
        <p:nvSpPr>
          <p:cNvPr id="231" name="17"/>
          <p:cNvSpPr txBox="1"/>
          <p:nvPr/>
        </p:nvSpPr>
        <p:spPr>
          <a:xfrm>
            <a:off x="6780462" y="8883135"/>
            <a:ext cx="1230623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7300"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17</a:t>
            </a:r>
          </a:p>
        </p:txBody>
      </p:sp>
      <p:sp>
        <p:nvSpPr>
          <p:cNvPr id="232" name="2"/>
          <p:cNvSpPr txBox="1"/>
          <p:nvPr/>
        </p:nvSpPr>
        <p:spPr>
          <a:xfrm>
            <a:off x="11256190" y="8883135"/>
            <a:ext cx="672462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7300"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2</a:t>
            </a:r>
          </a:p>
        </p:txBody>
      </p:sp>
      <p:sp>
        <p:nvSpPr>
          <p:cNvPr id="233" name="(3 + (4 * 9))"/>
          <p:cNvSpPr txBox="1"/>
          <p:nvPr/>
        </p:nvSpPr>
        <p:spPr>
          <a:xfrm>
            <a:off x="15714468" y="8883135"/>
            <a:ext cx="7370398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7300">
                <a:latin typeface="Menlo"/>
                <a:ea typeface="Menlo"/>
                <a:cs typeface="Menlo"/>
                <a:sym typeface="Menlo"/>
              </a:defRPr>
            </a:pPr>
            <a:r>
              <a:t>(</a:t>
            </a:r>
            <a:r>
              <a:rPr>
                <a:solidFill>
                  <a:srgbClr val="FF2600"/>
                </a:solidFill>
              </a:rPr>
              <a:t>3</a:t>
            </a:r>
            <a:r>
              <a:rPr>
                <a:solidFill>
                  <a:srgbClr val="4F8F00"/>
                </a:solidFill>
              </a:rPr>
              <a:t> + (4 * 9)</a:t>
            </a:r>
            <a:r>
              <a:t>)</a:t>
            </a:r>
          </a:p>
        </p:txBody>
      </p:sp>
      <p:sp>
        <p:nvSpPr>
          <p:cNvPr id="234" name="3"/>
          <p:cNvSpPr txBox="1"/>
          <p:nvPr/>
        </p:nvSpPr>
        <p:spPr>
          <a:xfrm>
            <a:off x="14896658" y="10626925"/>
            <a:ext cx="672462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7300"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3</a:t>
            </a:r>
          </a:p>
        </p:txBody>
      </p:sp>
      <p:sp>
        <p:nvSpPr>
          <p:cNvPr id="235" name="(4 * 9)"/>
          <p:cNvSpPr txBox="1"/>
          <p:nvPr/>
        </p:nvSpPr>
        <p:spPr>
          <a:xfrm>
            <a:off x="19626815" y="10626925"/>
            <a:ext cx="4021430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7300">
                <a:latin typeface="Menlo"/>
                <a:ea typeface="Menlo"/>
                <a:cs typeface="Menlo"/>
                <a:sym typeface="Menlo"/>
              </a:defRPr>
            </a:pPr>
            <a:r>
              <a:t>(</a:t>
            </a:r>
            <a:r>
              <a:rPr>
                <a:solidFill>
                  <a:srgbClr val="FF2600"/>
                </a:solidFill>
              </a:rPr>
              <a:t>4</a:t>
            </a:r>
            <a:r>
              <a:rPr>
                <a:solidFill>
                  <a:srgbClr val="4F8F00"/>
                </a:solidFill>
              </a:rPr>
              <a:t> * 9</a:t>
            </a:r>
            <a:r>
              <a:t>)</a:t>
            </a:r>
          </a:p>
        </p:txBody>
      </p:sp>
      <p:sp>
        <p:nvSpPr>
          <p:cNvPr id="236" name="4"/>
          <p:cNvSpPr txBox="1"/>
          <p:nvPr/>
        </p:nvSpPr>
        <p:spPr>
          <a:xfrm>
            <a:off x="19444436" y="12370715"/>
            <a:ext cx="672462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7300"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4</a:t>
            </a:r>
          </a:p>
        </p:txBody>
      </p:sp>
      <p:sp>
        <p:nvSpPr>
          <p:cNvPr id="237" name="9"/>
          <p:cNvSpPr txBox="1"/>
          <p:nvPr/>
        </p:nvSpPr>
        <p:spPr>
          <a:xfrm>
            <a:off x="22932015" y="12370715"/>
            <a:ext cx="672463" cy="11811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7300"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9</a:t>
            </a:r>
          </a:p>
        </p:txBody>
      </p:sp>
      <p:sp>
        <p:nvSpPr>
          <p:cNvPr id="238" name="Line"/>
          <p:cNvSpPr/>
          <p:nvPr/>
        </p:nvSpPr>
        <p:spPr>
          <a:xfrm flipH="1">
            <a:off x="5019829" y="5378903"/>
            <a:ext cx="860997" cy="760159"/>
          </a:xfrm>
          <a:prstGeom prst="line">
            <a:avLst/>
          </a:prstGeom>
          <a:ln w="762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39" name="Line"/>
          <p:cNvSpPr/>
          <p:nvPr/>
        </p:nvSpPr>
        <p:spPr>
          <a:xfrm>
            <a:off x="14930218" y="5400393"/>
            <a:ext cx="634623" cy="762429"/>
          </a:xfrm>
          <a:prstGeom prst="line">
            <a:avLst/>
          </a:prstGeom>
          <a:ln w="762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40" name="Line"/>
          <p:cNvSpPr/>
          <p:nvPr/>
        </p:nvSpPr>
        <p:spPr>
          <a:xfrm flipH="1">
            <a:off x="2269991" y="7601312"/>
            <a:ext cx="1074771" cy="1142975"/>
          </a:xfrm>
          <a:prstGeom prst="line">
            <a:avLst/>
          </a:prstGeom>
          <a:ln w="762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41" name="Line"/>
          <p:cNvSpPr/>
          <p:nvPr/>
        </p:nvSpPr>
        <p:spPr>
          <a:xfrm>
            <a:off x="5986442" y="7601312"/>
            <a:ext cx="1154467" cy="1299304"/>
          </a:xfrm>
          <a:prstGeom prst="line">
            <a:avLst/>
          </a:prstGeom>
          <a:ln w="762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42" name="Line"/>
          <p:cNvSpPr/>
          <p:nvPr/>
        </p:nvSpPr>
        <p:spPr>
          <a:xfrm flipH="1">
            <a:off x="11853645" y="7578484"/>
            <a:ext cx="682759" cy="1206438"/>
          </a:xfrm>
          <a:prstGeom prst="line">
            <a:avLst/>
          </a:prstGeom>
          <a:ln w="762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43" name="Line"/>
          <p:cNvSpPr/>
          <p:nvPr/>
        </p:nvSpPr>
        <p:spPr>
          <a:xfrm>
            <a:off x="17651521" y="7601312"/>
            <a:ext cx="1154467" cy="1299304"/>
          </a:xfrm>
          <a:prstGeom prst="line">
            <a:avLst/>
          </a:prstGeom>
          <a:ln w="762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44" name="Line"/>
          <p:cNvSpPr/>
          <p:nvPr/>
        </p:nvSpPr>
        <p:spPr>
          <a:xfrm flipH="1">
            <a:off x="15561093" y="9856159"/>
            <a:ext cx="822397" cy="812722"/>
          </a:xfrm>
          <a:prstGeom prst="line">
            <a:avLst/>
          </a:prstGeom>
          <a:ln w="762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45" name="Line"/>
          <p:cNvSpPr/>
          <p:nvPr/>
        </p:nvSpPr>
        <p:spPr>
          <a:xfrm>
            <a:off x="20626712" y="10082429"/>
            <a:ext cx="586827" cy="619044"/>
          </a:xfrm>
          <a:prstGeom prst="line">
            <a:avLst/>
          </a:prstGeom>
          <a:ln w="762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46" name="Line"/>
          <p:cNvSpPr/>
          <p:nvPr/>
        </p:nvSpPr>
        <p:spPr>
          <a:xfrm>
            <a:off x="22988659" y="11788852"/>
            <a:ext cx="258164" cy="694426"/>
          </a:xfrm>
          <a:prstGeom prst="line">
            <a:avLst/>
          </a:prstGeom>
          <a:ln w="762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47" name="Line"/>
          <p:cNvSpPr/>
          <p:nvPr/>
        </p:nvSpPr>
        <p:spPr>
          <a:xfrm flipH="1">
            <a:off x="20035189" y="11775916"/>
            <a:ext cx="406659" cy="625401"/>
          </a:xfrm>
          <a:prstGeom prst="line">
            <a:avLst/>
          </a:prstGeom>
          <a:ln w="762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48" name="17"/>
          <p:cNvSpPr txBox="1"/>
          <p:nvPr/>
        </p:nvSpPr>
        <p:spPr>
          <a:xfrm>
            <a:off x="6965588" y="5459381"/>
            <a:ext cx="1475297" cy="142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8900">
                <a:solidFill>
                  <a:srgbClr val="0096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17</a:t>
            </a:r>
          </a:p>
        </p:txBody>
      </p:sp>
      <p:sp>
        <p:nvSpPr>
          <p:cNvPr id="249" name="78"/>
          <p:cNvSpPr txBox="1"/>
          <p:nvPr/>
        </p:nvSpPr>
        <p:spPr>
          <a:xfrm>
            <a:off x="22380554" y="5361106"/>
            <a:ext cx="1475297" cy="142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8900">
                <a:solidFill>
                  <a:srgbClr val="0096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78</a:t>
            </a:r>
          </a:p>
        </p:txBody>
      </p:sp>
      <p:sp>
        <p:nvSpPr>
          <p:cNvPr id="250" name="39"/>
          <p:cNvSpPr txBox="1"/>
          <p:nvPr/>
        </p:nvSpPr>
        <p:spPr>
          <a:xfrm>
            <a:off x="22530598" y="7790574"/>
            <a:ext cx="1475297" cy="142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8900">
                <a:solidFill>
                  <a:srgbClr val="0096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39</a:t>
            </a:r>
          </a:p>
        </p:txBody>
      </p:sp>
      <p:sp>
        <p:nvSpPr>
          <p:cNvPr id="251" name="36"/>
          <p:cNvSpPr txBox="1"/>
          <p:nvPr/>
        </p:nvSpPr>
        <p:spPr>
          <a:xfrm>
            <a:off x="23037522" y="9667644"/>
            <a:ext cx="1475297" cy="142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8900">
                <a:solidFill>
                  <a:srgbClr val="0096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36</a:t>
            </a:r>
          </a:p>
        </p:txBody>
      </p:sp>
      <p:sp>
        <p:nvSpPr>
          <p:cNvPr id="252" name="95"/>
          <p:cNvSpPr txBox="1"/>
          <p:nvPr/>
        </p:nvSpPr>
        <p:spPr>
          <a:xfrm>
            <a:off x="21839102" y="3692985"/>
            <a:ext cx="1475297" cy="142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8900">
                <a:solidFill>
                  <a:srgbClr val="0096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95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2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1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1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1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1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1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1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9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1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3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2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6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2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2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4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2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8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2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2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" grpId="2" animBg="1" advAuto="0"/>
      <p:bldP spid="229" grpId="4" animBg="1" advAuto="0"/>
      <p:bldP spid="230" grpId="6" animBg="1" advAuto="0"/>
      <p:bldP spid="231" grpId="8" animBg="1" advAuto="0"/>
      <p:bldP spid="232" grpId="10" animBg="1" advAuto="0"/>
      <p:bldP spid="233" grpId="12" animBg="1" advAuto="0"/>
      <p:bldP spid="234" grpId="14" animBg="1" advAuto="0"/>
      <p:bldP spid="235" grpId="16" animBg="1" advAuto="0"/>
      <p:bldP spid="236" grpId="18" animBg="1" advAuto="0"/>
      <p:bldP spid="237" grpId="20" animBg="1" advAuto="0"/>
      <p:bldP spid="238" grpId="1" animBg="1" advAuto="0"/>
      <p:bldP spid="239" grpId="3" animBg="1" advAuto="0"/>
      <p:bldP spid="240" grpId="5" animBg="1" advAuto="0"/>
      <p:bldP spid="241" grpId="7" animBg="1" advAuto="0"/>
      <p:bldP spid="242" grpId="9" animBg="1" advAuto="0"/>
      <p:bldP spid="243" grpId="11" animBg="1" advAuto="0"/>
      <p:bldP spid="244" grpId="13" animBg="1" advAuto="0"/>
      <p:bldP spid="245" grpId="15" animBg="1" advAuto="0"/>
      <p:bldP spid="246" grpId="19" animBg="1" advAuto="0"/>
      <p:bldP spid="247" grpId="17" animBg="1" advAuto="0"/>
      <p:bldP spid="248" grpId="23" animBg="1" advAuto="0"/>
      <p:bldP spid="249" grpId="24" animBg="1" advAuto="0"/>
      <p:bldP spid="250" grpId="22" animBg="1" advAuto="0"/>
      <p:bldP spid="251" grpId="21" animBg="1" advAuto="0"/>
      <p:bldP spid="252" grpId="25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54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Is it Recursive? Yes!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r>
                <a:t>Is it Recursive? Yes!</a:t>
              </a:r>
            </a:p>
          </p:txBody>
        </p:sp>
      </p:grpSp>
      <p:sp>
        <p:nvSpPr>
          <p:cNvPr id="257" name="((1*3)+(4+2))"/>
          <p:cNvSpPr txBox="1"/>
          <p:nvPr/>
        </p:nvSpPr>
        <p:spPr>
          <a:xfrm>
            <a:off x="8158906" y="2234995"/>
            <a:ext cx="8066188" cy="128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((1*3)+(4+2))</a:t>
            </a:r>
          </a:p>
        </p:txBody>
      </p:sp>
      <p:sp>
        <p:nvSpPr>
          <p:cNvPr id="258" name="The big instance of this problem is:"/>
          <p:cNvSpPr txBox="1"/>
          <p:nvPr/>
        </p:nvSpPr>
        <p:spPr>
          <a:xfrm>
            <a:off x="900829" y="4235004"/>
            <a:ext cx="15338045" cy="1291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/>
            </a:lvl1pPr>
          </a:lstStyle>
          <a:p>
            <a:r>
              <a:t>The big instance of this problem is:</a:t>
            </a:r>
          </a:p>
        </p:txBody>
      </p:sp>
      <p:sp>
        <p:nvSpPr>
          <p:cNvPr id="259" name="((1*3)+(4+2))"/>
          <p:cNvSpPr txBox="1"/>
          <p:nvPr/>
        </p:nvSpPr>
        <p:spPr>
          <a:xfrm>
            <a:off x="8158906" y="6243642"/>
            <a:ext cx="8066188" cy="128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rgbClr val="7F0325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((1*3)+(4+2))</a:t>
            </a:r>
          </a:p>
        </p:txBody>
      </p:sp>
      <p:sp>
        <p:nvSpPr>
          <p:cNvPr id="260" name="The smaller instances are:"/>
          <p:cNvSpPr txBox="1"/>
          <p:nvPr/>
        </p:nvSpPr>
        <p:spPr>
          <a:xfrm>
            <a:off x="2838341" y="8459911"/>
            <a:ext cx="11463021" cy="1291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/>
            </a:lvl1pPr>
          </a:lstStyle>
          <a:p>
            <a:r>
              <a:t>The smaller instances are:</a:t>
            </a:r>
          </a:p>
        </p:txBody>
      </p:sp>
      <p:sp>
        <p:nvSpPr>
          <p:cNvPr id="261" name="(1*3)"/>
          <p:cNvSpPr txBox="1"/>
          <p:nvPr/>
        </p:nvSpPr>
        <p:spPr>
          <a:xfrm>
            <a:off x="9343439" y="10659311"/>
            <a:ext cx="719749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rgbClr val="7F0325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rPr dirty="0"/>
              <a:t>3</a:t>
            </a:r>
          </a:p>
        </p:txBody>
      </p:sp>
      <p:sp>
        <p:nvSpPr>
          <p:cNvPr id="262" name="(4+2)"/>
          <p:cNvSpPr txBox="1"/>
          <p:nvPr/>
        </p:nvSpPr>
        <p:spPr>
          <a:xfrm>
            <a:off x="14342305" y="10659311"/>
            <a:ext cx="719749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rgbClr val="7F0325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rPr dirty="0"/>
              <a:t>2</a:t>
            </a:r>
          </a:p>
        </p:txBody>
      </p:sp>
      <p:sp>
        <p:nvSpPr>
          <p:cNvPr id="263" name="and"/>
          <p:cNvSpPr txBox="1"/>
          <p:nvPr/>
        </p:nvSpPr>
        <p:spPr>
          <a:xfrm>
            <a:off x="11306809" y="10680495"/>
            <a:ext cx="1770381" cy="1291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/>
            </a:lvl1pPr>
          </a:lstStyle>
          <a:p>
            <a:r>
              <a:t>and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7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65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Task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r>
                <a:t>Task</a:t>
              </a:r>
            </a:p>
          </p:txBody>
        </p:sp>
      </p:grpSp>
      <p:sp>
        <p:nvSpPr>
          <p:cNvPr id="268" name="Write this function:"/>
          <p:cNvSpPr txBox="1"/>
          <p:nvPr/>
        </p:nvSpPr>
        <p:spPr>
          <a:xfrm>
            <a:off x="439293" y="1832642"/>
            <a:ext cx="7193408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r>
              <a:t>Write this function:</a:t>
            </a:r>
          </a:p>
        </p:txBody>
      </p:sp>
      <p:sp>
        <p:nvSpPr>
          <p:cNvPr id="269" name="&quot;((1*3)+(4+2))&quot; // returns 9"/>
          <p:cNvSpPr txBox="1"/>
          <p:nvPr/>
        </p:nvSpPr>
        <p:spPr>
          <a:xfrm>
            <a:off x="7697955" y="3587304"/>
            <a:ext cx="12959657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6000">
                <a:solidFill>
                  <a:srgbClr val="B4261A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"((1*3)+(4+2))"</a:t>
            </a:r>
            <a:r>
              <a:rPr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8F00"/>
                </a:solidFill>
              </a:rPr>
              <a:t>// returns 9</a:t>
            </a:r>
          </a:p>
        </p:txBody>
      </p:sp>
      <p:sp>
        <p:nvSpPr>
          <p:cNvPr id="270" name="Using these library functions:"/>
          <p:cNvSpPr txBox="1"/>
          <p:nvPr/>
        </p:nvSpPr>
        <p:spPr>
          <a:xfrm>
            <a:off x="-242137" y="5338235"/>
            <a:ext cx="7669954" cy="2234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7000"/>
            </a:lvl1pPr>
          </a:lstStyle>
          <a:p>
            <a:r>
              <a:t>Using these library functions:</a:t>
            </a:r>
          </a:p>
        </p:txBody>
      </p:sp>
      <p:sp>
        <p:nvSpPr>
          <p:cNvPr id="271" name="int evaluate(string exp);"/>
          <p:cNvSpPr txBox="1"/>
          <p:nvPr/>
        </p:nvSpPr>
        <p:spPr>
          <a:xfrm>
            <a:off x="7697955" y="1946424"/>
            <a:ext cx="11583369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evaluate(string exp);</a:t>
            </a:r>
          </a:p>
        </p:txBody>
      </p:sp>
      <p:sp>
        <p:nvSpPr>
          <p:cNvPr id="272" name="stringIsInteger(exp)…"/>
          <p:cNvSpPr txBox="1"/>
          <p:nvPr/>
        </p:nvSpPr>
        <p:spPr>
          <a:xfrm>
            <a:off x="7697955" y="5656631"/>
            <a:ext cx="9748318" cy="187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stringIsInteger(exp)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stringToInteger(exp)</a:t>
            </a:r>
          </a:p>
        </p:txBody>
      </p:sp>
      <p:sp>
        <p:nvSpPr>
          <p:cNvPr id="273" name="And these exp helper functions:"/>
          <p:cNvSpPr txBox="1"/>
          <p:nvPr/>
        </p:nvSpPr>
        <p:spPr>
          <a:xfrm>
            <a:off x="-296713" y="8197173"/>
            <a:ext cx="7669954" cy="2234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7000"/>
            </a:lvl1pPr>
          </a:lstStyle>
          <a:p>
            <a:r>
              <a:t>And these exp helper functions:</a:t>
            </a:r>
          </a:p>
        </p:txBody>
      </p:sp>
      <p:sp>
        <p:nvSpPr>
          <p:cNvPr id="274" name="//returns ‘+’…"/>
          <p:cNvSpPr txBox="1"/>
          <p:nvPr/>
        </p:nvSpPr>
        <p:spPr>
          <a:xfrm>
            <a:off x="7697955" y="7875559"/>
            <a:ext cx="14794707" cy="543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60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//returns ‘+’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char</a:t>
            </a:r>
            <a:r>
              <a:t> op = getOperator(exp);</a:t>
            </a:r>
          </a:p>
          <a:p>
            <a:pPr algn="l" defTabSz="457200">
              <a:tabLst>
                <a:tab pos="558800" algn="l"/>
              </a:tabLst>
              <a:defRPr sz="60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//returns “(1*3)”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string left = getLeftExp(exp);</a:t>
            </a:r>
          </a:p>
          <a:p>
            <a:pPr algn="l" defTabSz="457200">
              <a:tabLst>
                <a:tab pos="558800" algn="l"/>
              </a:tabLst>
              <a:defRPr sz="60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//returns “(4+2)”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string right = getRightExp(exp);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8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76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" name="Solution (Pseudocode)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r>
                <a:t>Solution (Pseudocode)</a:t>
              </a:r>
            </a:p>
          </p:txBody>
        </p:sp>
      </p:grpSp>
      <p:sp>
        <p:nvSpPr>
          <p:cNvPr id="279" name="&quot;((1*3)+(4+2))&quot;"/>
          <p:cNvSpPr txBox="1"/>
          <p:nvPr/>
        </p:nvSpPr>
        <p:spPr>
          <a:xfrm>
            <a:off x="490289" y="2163209"/>
            <a:ext cx="6995741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tabLst>
                <a:tab pos="558800" algn="l"/>
              </a:tabLst>
              <a:defRPr sz="6000">
                <a:solidFill>
                  <a:srgbClr val="B4261A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"((1*3)+(4+2))"</a:t>
            </a:r>
          </a:p>
        </p:txBody>
      </p:sp>
      <p:sp>
        <p:nvSpPr>
          <p:cNvPr id="280" name="int evaluate(expression):…"/>
          <p:cNvSpPr txBox="1"/>
          <p:nvPr/>
        </p:nvSpPr>
        <p:spPr>
          <a:xfrm>
            <a:off x="823756" y="4451342"/>
            <a:ext cx="22736489" cy="632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6000" u="sng">
                <a:latin typeface="Menlo"/>
                <a:ea typeface="Menlo"/>
                <a:cs typeface="Menlo"/>
                <a:sym typeface="Menlo"/>
              </a:defRPr>
            </a:pPr>
            <a:r>
              <a:t>int evaluate(expression):</a:t>
            </a:r>
          </a:p>
          <a:p>
            <a:pPr algn="l" defTabSz="457200">
              <a:tabLst>
                <a:tab pos="558800" algn="l"/>
              </a:tabLst>
              <a:defRPr sz="6000" u="sng">
                <a:latin typeface="Menlo"/>
                <a:ea typeface="Menlo"/>
                <a:cs typeface="Menlo"/>
                <a:sym typeface="Menlo"/>
              </a:defRPr>
            </a:pPr>
            <a:endParaRPr/>
          </a:p>
          <a:p>
            <a:pPr marL="601578" indent="-601578" algn="l" defTabSz="457200">
              <a:buSzPct val="100000"/>
              <a:buChar char="•"/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if </a:t>
            </a:r>
            <a:r>
              <a:rPr i="1"/>
              <a:t>expression</a:t>
            </a:r>
            <a:r>
              <a:t> is a number, return </a:t>
            </a:r>
            <a:r>
              <a:rPr i="1"/>
              <a:t>expression</a:t>
            </a:r>
          </a:p>
          <a:p>
            <a:pPr marL="601578" indent="-601578" algn="l" defTabSz="457200">
              <a:buSzPct val="100000"/>
              <a:buChar char="•"/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Otherwise, break up </a:t>
            </a:r>
            <a:r>
              <a:rPr i="1"/>
              <a:t>expression</a:t>
            </a:r>
            <a:r>
              <a:t> by its operator:</a:t>
            </a:r>
          </a:p>
          <a:p>
            <a:pPr marL="982578" lvl="1" indent="-601578" algn="l" defTabSz="457200">
              <a:buSzPct val="100000"/>
              <a:buChar char="•"/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 i="1"/>
              <a:t>leftResult</a:t>
            </a:r>
            <a:r>
              <a:t> = evaluate(leftExpression)</a:t>
            </a:r>
          </a:p>
          <a:p>
            <a:pPr marL="982578" lvl="1" indent="-601578" algn="l" defTabSz="457200">
              <a:buSzPct val="100000"/>
              <a:buChar char="•"/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 i="1"/>
              <a:t>rightResult</a:t>
            </a:r>
            <a:r>
              <a:t> = evaluate(rightExpression)</a:t>
            </a:r>
          </a:p>
          <a:p>
            <a:pPr marL="982578" lvl="1" indent="-601578" algn="l" defTabSz="457200">
              <a:buSzPct val="100000"/>
              <a:buChar char="•"/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return </a:t>
            </a:r>
            <a:r>
              <a:rPr i="1"/>
              <a:t>leftResult</a:t>
            </a:r>
            <a:r>
              <a:t> operator </a:t>
            </a:r>
            <a:r>
              <a:rPr i="1"/>
              <a:t>rightResult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4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82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" name="Solution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r>
                <a:t>Solution</a:t>
              </a:r>
            </a:p>
          </p:txBody>
        </p:sp>
      </p:grpSp>
      <p:sp>
        <p:nvSpPr>
          <p:cNvPr id="285" name="exp = &quot;((1*3)+(4*5)+2)&quot;"/>
          <p:cNvSpPr txBox="1"/>
          <p:nvPr/>
        </p:nvSpPr>
        <p:spPr>
          <a:xfrm>
            <a:off x="12562344" y="2740977"/>
            <a:ext cx="11684289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tabLst>
                <a:tab pos="558800" algn="l"/>
              </a:tabLst>
              <a:defRPr sz="6000">
                <a:solidFill>
                  <a:srgbClr val="B4261A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rPr dirty="0" err="1"/>
              <a:t>exp</a:t>
            </a:r>
            <a:r>
              <a:rPr dirty="0"/>
              <a:t> = "((1*3)+</a:t>
            </a:r>
            <a:r>
              <a:rPr lang="en-US" dirty="0"/>
              <a:t>(</a:t>
            </a:r>
            <a:r>
              <a:rPr dirty="0"/>
              <a:t>(4*5)+2)</a:t>
            </a:r>
            <a:r>
              <a:rPr lang="en-US" dirty="0"/>
              <a:t>)</a:t>
            </a:r>
            <a:r>
              <a:rPr dirty="0"/>
              <a:t>"</a:t>
            </a:r>
          </a:p>
        </p:txBody>
      </p:sp>
      <p:sp>
        <p:nvSpPr>
          <p:cNvPr id="286" name="int evaluate(string exp) {…"/>
          <p:cNvSpPr txBox="1"/>
          <p:nvPr/>
        </p:nvSpPr>
        <p:spPr>
          <a:xfrm>
            <a:off x="225480" y="2734242"/>
            <a:ext cx="13715293" cy="99514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rPr dirty="0" err="1">
                <a:solidFill>
                  <a:srgbClr val="0433FF"/>
                </a:solidFill>
              </a:rPr>
              <a:t>int</a:t>
            </a:r>
            <a:r>
              <a:rPr dirty="0"/>
              <a:t> evaluate(</a:t>
            </a:r>
            <a:r>
              <a:rPr dirty="0">
                <a:solidFill>
                  <a:srgbClr val="3495AF"/>
                </a:solidFill>
              </a:rPr>
              <a:t>string</a:t>
            </a:r>
            <a:r>
              <a:rPr dirty="0"/>
              <a:t> </a:t>
            </a:r>
            <a:r>
              <a:rPr dirty="0" err="1"/>
              <a:t>exp</a:t>
            </a:r>
            <a:r>
              <a:rPr dirty="0"/>
              <a:t>) {</a:t>
            </a:r>
          </a:p>
          <a:p>
            <a:pPr algn="l" defTabSz="457200">
              <a:tabLst>
                <a:tab pos="558800" algn="l"/>
              </a:tabLst>
              <a:defRPr sz="4000">
                <a:solidFill>
                  <a:srgbClr val="3495A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000000"/>
                </a:solidFill>
              </a:rPr>
              <a:t>    </a:t>
            </a:r>
            <a:r>
              <a:rPr dirty="0">
                <a:solidFill>
                  <a:srgbClr val="0433FF"/>
                </a:solidFill>
              </a:rPr>
              <a:t>if</a:t>
            </a:r>
            <a:r>
              <a:rPr dirty="0">
                <a:solidFill>
                  <a:srgbClr val="000000"/>
                </a:solidFill>
              </a:rPr>
              <a:t> (</a:t>
            </a:r>
            <a:r>
              <a:rPr dirty="0" err="1"/>
              <a:t>stringIsInteger</a:t>
            </a:r>
            <a:r>
              <a:rPr dirty="0">
                <a:solidFill>
                  <a:srgbClr val="000000"/>
                </a:solidFill>
              </a:rPr>
              <a:t>(</a:t>
            </a:r>
            <a:r>
              <a:rPr dirty="0" err="1">
                <a:solidFill>
                  <a:srgbClr val="000000"/>
                </a:solidFill>
              </a:rPr>
              <a:t>exp</a:t>
            </a:r>
            <a:r>
              <a:rPr dirty="0">
                <a:solidFill>
                  <a:srgbClr val="000000"/>
                </a:solidFill>
              </a:rPr>
              <a:t>)) {</a:t>
            </a:r>
          </a:p>
          <a:p>
            <a:pPr algn="l" defTabSz="457200">
              <a:tabLst>
                <a:tab pos="558800" algn="l"/>
              </a:tabLst>
              <a:defRPr sz="4000">
                <a:solidFill>
                  <a:srgbClr val="3495A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000000"/>
                </a:solidFill>
              </a:rPr>
              <a:t>        </a:t>
            </a:r>
            <a:r>
              <a:rPr dirty="0">
                <a:solidFill>
                  <a:srgbClr val="0433FF"/>
                </a:solidFill>
              </a:rPr>
              <a:t>return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/>
              <a:t>stringToInteger</a:t>
            </a:r>
            <a:r>
              <a:rPr dirty="0">
                <a:solidFill>
                  <a:srgbClr val="000000"/>
                </a:solidFill>
              </a:rPr>
              <a:t>(</a:t>
            </a:r>
            <a:r>
              <a:rPr dirty="0" err="1">
                <a:solidFill>
                  <a:srgbClr val="000000"/>
                </a:solidFill>
              </a:rPr>
              <a:t>exp</a:t>
            </a:r>
            <a:r>
              <a:rPr dirty="0">
                <a:solidFill>
                  <a:srgbClr val="000000"/>
                </a:solidFill>
              </a:rPr>
              <a:t>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} </a:t>
            </a:r>
            <a:r>
              <a:rPr dirty="0">
                <a:solidFill>
                  <a:srgbClr val="0433FF"/>
                </a:solidFill>
              </a:rPr>
              <a:t>else</a:t>
            </a:r>
            <a:r>
              <a:rPr dirty="0"/>
              <a:t> {</a:t>
            </a:r>
          </a:p>
          <a:p>
            <a:pPr algn="l" defTabSz="457200">
              <a:tabLst>
                <a:tab pos="558800" algn="l"/>
              </a:tabLst>
              <a:defRPr sz="4000">
                <a:solidFill>
                  <a:srgbClr val="3495A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000000"/>
                </a:solidFill>
              </a:rPr>
              <a:t>        </a:t>
            </a:r>
            <a:r>
              <a:rPr dirty="0">
                <a:solidFill>
                  <a:srgbClr val="0433FF"/>
                </a:solidFill>
              </a:rPr>
              <a:t>char</a:t>
            </a:r>
            <a:r>
              <a:rPr dirty="0">
                <a:solidFill>
                  <a:srgbClr val="000000"/>
                </a:solidFill>
              </a:rPr>
              <a:t> op = </a:t>
            </a:r>
            <a:r>
              <a:rPr dirty="0" err="1"/>
              <a:t>getOperator</a:t>
            </a:r>
            <a:r>
              <a:rPr dirty="0">
                <a:solidFill>
                  <a:srgbClr val="000000"/>
                </a:solidFill>
              </a:rPr>
              <a:t>(</a:t>
            </a:r>
            <a:r>
              <a:rPr dirty="0" err="1">
                <a:solidFill>
                  <a:srgbClr val="000000"/>
                </a:solidFill>
              </a:rPr>
              <a:t>exp</a:t>
            </a:r>
            <a:r>
              <a:rPr dirty="0">
                <a:solidFill>
                  <a:srgbClr val="000000"/>
                </a:solidFill>
              </a:rPr>
              <a:t>);</a:t>
            </a:r>
          </a:p>
          <a:p>
            <a:pPr algn="l" defTabSz="457200">
              <a:tabLst>
                <a:tab pos="558800" algn="l"/>
              </a:tabLst>
              <a:defRPr sz="4000">
                <a:solidFill>
                  <a:srgbClr val="3495A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000000"/>
                </a:solidFill>
              </a:rPr>
              <a:t>        </a:t>
            </a:r>
            <a:r>
              <a:rPr dirty="0"/>
              <a:t>string</a:t>
            </a:r>
            <a:r>
              <a:rPr dirty="0">
                <a:solidFill>
                  <a:srgbClr val="000000"/>
                </a:solidFill>
              </a:rPr>
              <a:t> left = </a:t>
            </a:r>
            <a:r>
              <a:rPr dirty="0" err="1"/>
              <a:t>getLeftExp</a:t>
            </a:r>
            <a:r>
              <a:rPr dirty="0">
                <a:solidFill>
                  <a:srgbClr val="000000"/>
                </a:solidFill>
              </a:rPr>
              <a:t>(</a:t>
            </a:r>
            <a:r>
              <a:rPr dirty="0" err="1">
                <a:solidFill>
                  <a:srgbClr val="000000"/>
                </a:solidFill>
              </a:rPr>
              <a:t>exp</a:t>
            </a:r>
            <a:r>
              <a:rPr dirty="0">
                <a:solidFill>
                  <a:srgbClr val="000000"/>
                </a:solidFill>
              </a:rPr>
              <a:t>);</a:t>
            </a:r>
          </a:p>
          <a:p>
            <a:pPr algn="l" defTabSz="457200">
              <a:tabLst>
                <a:tab pos="558800" algn="l"/>
              </a:tabLst>
              <a:defRPr sz="4000">
                <a:solidFill>
                  <a:srgbClr val="3495A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000000"/>
                </a:solidFill>
              </a:rPr>
              <a:t>        </a:t>
            </a:r>
            <a:r>
              <a:rPr dirty="0"/>
              <a:t>string</a:t>
            </a:r>
            <a:r>
              <a:rPr dirty="0">
                <a:solidFill>
                  <a:srgbClr val="000000"/>
                </a:solidFill>
              </a:rPr>
              <a:t> right = </a:t>
            </a:r>
            <a:r>
              <a:rPr dirty="0" err="1"/>
              <a:t>getRightExp</a:t>
            </a:r>
            <a:r>
              <a:rPr dirty="0">
                <a:solidFill>
                  <a:srgbClr val="000000"/>
                </a:solidFill>
              </a:rPr>
              <a:t>(</a:t>
            </a:r>
            <a:r>
              <a:rPr dirty="0" err="1">
                <a:solidFill>
                  <a:srgbClr val="000000"/>
                </a:solidFill>
              </a:rPr>
              <a:t>exp</a:t>
            </a:r>
            <a:r>
              <a:rPr dirty="0">
                <a:solidFill>
                  <a:srgbClr val="000000"/>
                </a:solidFill>
              </a:rPr>
              <a:t>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    </a:t>
            </a:r>
            <a:r>
              <a:rPr dirty="0" err="1">
                <a:solidFill>
                  <a:srgbClr val="0433FF"/>
                </a:solidFill>
              </a:rPr>
              <a:t>int</a:t>
            </a:r>
            <a:r>
              <a:rPr dirty="0"/>
              <a:t> </a:t>
            </a:r>
            <a:r>
              <a:rPr dirty="0" err="1"/>
              <a:t>leftResult</a:t>
            </a:r>
            <a:r>
              <a:rPr dirty="0"/>
              <a:t> = </a:t>
            </a:r>
            <a:r>
              <a:rPr dirty="0">
                <a:solidFill>
                  <a:srgbClr val="3495AF"/>
                </a:solidFill>
              </a:rPr>
              <a:t>evaluate</a:t>
            </a:r>
            <a:r>
              <a:rPr dirty="0"/>
              <a:t>(left);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    </a:t>
            </a:r>
            <a:r>
              <a:rPr dirty="0" err="1">
                <a:solidFill>
                  <a:srgbClr val="0433FF"/>
                </a:solidFill>
              </a:rPr>
              <a:t>int</a:t>
            </a:r>
            <a:r>
              <a:rPr dirty="0"/>
              <a:t> </a:t>
            </a:r>
            <a:r>
              <a:rPr dirty="0" err="1"/>
              <a:t>rightResult</a:t>
            </a:r>
            <a:r>
              <a:rPr dirty="0"/>
              <a:t> = </a:t>
            </a:r>
            <a:r>
              <a:rPr dirty="0">
                <a:solidFill>
                  <a:srgbClr val="3495AF"/>
                </a:solidFill>
              </a:rPr>
              <a:t>evaluate</a:t>
            </a:r>
            <a:r>
              <a:rPr dirty="0"/>
              <a:t>(right);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    </a:t>
            </a:r>
            <a:r>
              <a:rPr dirty="0">
                <a:solidFill>
                  <a:srgbClr val="0433FF"/>
                </a:solidFill>
              </a:rPr>
              <a:t>if</a:t>
            </a:r>
            <a:r>
              <a:rPr dirty="0"/>
              <a:t> (op == '+')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        </a:t>
            </a:r>
            <a:r>
              <a:rPr dirty="0">
                <a:solidFill>
                  <a:srgbClr val="0433FF"/>
                </a:solidFill>
              </a:rPr>
              <a:t>return</a:t>
            </a:r>
            <a:r>
              <a:rPr dirty="0"/>
              <a:t> </a:t>
            </a:r>
            <a:r>
              <a:rPr dirty="0" err="1"/>
              <a:t>leftResult</a:t>
            </a:r>
            <a:r>
              <a:rPr dirty="0"/>
              <a:t> + </a:t>
            </a:r>
            <a:r>
              <a:rPr dirty="0" err="1"/>
              <a:t>rightResult</a:t>
            </a:r>
            <a:r>
              <a:rPr dirty="0"/>
              <a:t>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    } </a:t>
            </a:r>
            <a:r>
              <a:rPr lang="en-US" dirty="0">
                <a:solidFill>
                  <a:srgbClr val="0433FF"/>
                </a:solidFill>
              </a:rPr>
              <a:t>else </a:t>
            </a:r>
            <a:r>
              <a:rPr dirty="0"/>
              <a:t>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        </a:t>
            </a:r>
            <a:r>
              <a:rPr dirty="0">
                <a:solidFill>
                  <a:srgbClr val="0433FF"/>
                </a:solidFill>
              </a:rPr>
              <a:t>return</a:t>
            </a:r>
            <a:r>
              <a:rPr dirty="0"/>
              <a:t> </a:t>
            </a:r>
            <a:r>
              <a:rPr dirty="0" err="1"/>
              <a:t>leftResult</a:t>
            </a:r>
            <a:r>
              <a:rPr dirty="0"/>
              <a:t> * </a:t>
            </a:r>
            <a:r>
              <a:rPr dirty="0" err="1"/>
              <a:t>rightResult</a:t>
            </a:r>
            <a:r>
              <a:rPr dirty="0"/>
              <a:t>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    }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}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}</a:t>
            </a:r>
          </a:p>
        </p:txBody>
      </p:sp>
      <p:sp>
        <p:nvSpPr>
          <p:cNvPr id="287" name="op = '+'"/>
          <p:cNvSpPr txBox="1"/>
          <p:nvPr/>
        </p:nvSpPr>
        <p:spPr>
          <a:xfrm>
            <a:off x="16938609" y="4208378"/>
            <a:ext cx="3784403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tabLst>
                <a:tab pos="558800" algn="l"/>
              </a:tabLst>
              <a:defRPr sz="6000">
                <a:solidFill>
                  <a:srgbClr val="B4261A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op = '+'</a:t>
            </a:r>
          </a:p>
        </p:txBody>
      </p:sp>
      <p:sp>
        <p:nvSpPr>
          <p:cNvPr id="288" name="left = &quot;(1*3)&quot;"/>
          <p:cNvSpPr txBox="1"/>
          <p:nvPr/>
        </p:nvSpPr>
        <p:spPr>
          <a:xfrm>
            <a:off x="15562322" y="5614158"/>
            <a:ext cx="6536979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tabLst>
                <a:tab pos="558800" algn="l"/>
              </a:tabLst>
              <a:defRPr sz="6000">
                <a:solidFill>
                  <a:srgbClr val="B4261A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left = "(1*3)"</a:t>
            </a:r>
          </a:p>
        </p:txBody>
      </p:sp>
      <p:sp>
        <p:nvSpPr>
          <p:cNvPr id="289" name="right = &quot;((4*5)+2)&quot;"/>
          <p:cNvSpPr txBox="1"/>
          <p:nvPr/>
        </p:nvSpPr>
        <p:spPr>
          <a:xfrm>
            <a:off x="14415416" y="7264959"/>
            <a:ext cx="8904682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tabLst>
                <a:tab pos="558800" algn="l"/>
              </a:tabLst>
              <a:defRPr sz="6000">
                <a:solidFill>
                  <a:srgbClr val="B4261A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rPr dirty="0"/>
              <a:t>right = "</a:t>
            </a:r>
            <a:r>
              <a:rPr lang="en-US" dirty="0"/>
              <a:t>(</a:t>
            </a:r>
            <a:r>
              <a:rPr dirty="0"/>
              <a:t>(4*5)+2</a:t>
            </a:r>
            <a:r>
              <a:rPr lang="en-US" dirty="0"/>
              <a:t>)</a:t>
            </a:r>
            <a:r>
              <a:rPr dirty="0"/>
              <a:t>"</a:t>
            </a:r>
          </a:p>
        </p:txBody>
      </p:sp>
      <p:sp>
        <p:nvSpPr>
          <p:cNvPr id="290" name="leftResult = 3"/>
          <p:cNvSpPr txBox="1"/>
          <p:nvPr/>
        </p:nvSpPr>
        <p:spPr>
          <a:xfrm>
            <a:off x="15562322" y="8951080"/>
            <a:ext cx="6536979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tabLst>
                <a:tab pos="558800" algn="l"/>
              </a:tabLst>
              <a:defRPr sz="6000">
                <a:solidFill>
                  <a:srgbClr val="B4261A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leftResult = 3</a:t>
            </a:r>
          </a:p>
        </p:txBody>
      </p:sp>
      <p:sp>
        <p:nvSpPr>
          <p:cNvPr id="291" name="rightResult = 22"/>
          <p:cNvSpPr txBox="1"/>
          <p:nvPr/>
        </p:nvSpPr>
        <p:spPr>
          <a:xfrm>
            <a:off x="15103558" y="10619542"/>
            <a:ext cx="7454504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tabLst>
                <a:tab pos="558800" algn="l"/>
              </a:tabLst>
              <a:defRPr sz="6000">
                <a:solidFill>
                  <a:srgbClr val="B4261A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rightResult = 22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5" grpId="1" animBg="1" advAuto="0"/>
      <p:bldP spid="287" grpId="2" animBg="1" advAuto="0"/>
      <p:bldP spid="288" grpId="3" animBg="1" advAuto="0"/>
      <p:bldP spid="289" grpId="4" animBg="1" advAuto="0"/>
      <p:bldP spid="290" grpId="5" animBg="1" advAuto="0"/>
      <p:bldP spid="291" grpId="6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5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93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" name="Helper Methods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r>
                <a:t>Helper Methods</a:t>
              </a:r>
            </a:p>
          </p:txBody>
        </p:sp>
      </p:grpSp>
      <p:sp>
        <p:nvSpPr>
          <p:cNvPr id="296" name="int getOppIndex(string exp){…"/>
          <p:cNvSpPr txBox="1"/>
          <p:nvPr/>
        </p:nvSpPr>
        <p:spPr>
          <a:xfrm>
            <a:off x="4201012" y="2419738"/>
            <a:ext cx="17774096" cy="10936327"/>
          </a:xfrm>
          <a:prstGeom prst="rect">
            <a:avLst/>
          </a:prstGeom>
          <a:ln w="76200">
            <a:solidFill>
              <a:srgbClr val="7F0325"/>
            </a:solidFill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400">
                <a:latin typeface="Menlo"/>
                <a:ea typeface="Menlo"/>
                <a:cs typeface="Menlo"/>
                <a:sym typeface="Menlo"/>
              </a:defRPr>
            </a:pPr>
            <a:r>
              <a:rPr dirty="0" err="1">
                <a:solidFill>
                  <a:srgbClr val="0433FF"/>
                </a:solidFill>
              </a:rPr>
              <a:t>int</a:t>
            </a:r>
            <a:r>
              <a:rPr dirty="0"/>
              <a:t> </a:t>
            </a:r>
            <a:r>
              <a:rPr dirty="0" err="1"/>
              <a:t>getOppIndex</a:t>
            </a:r>
            <a:r>
              <a:rPr dirty="0"/>
              <a:t>(</a:t>
            </a:r>
            <a:r>
              <a:rPr dirty="0">
                <a:solidFill>
                  <a:srgbClr val="3495AF"/>
                </a:solidFill>
              </a:rPr>
              <a:t>string</a:t>
            </a:r>
            <a:r>
              <a:rPr dirty="0"/>
              <a:t> </a:t>
            </a:r>
            <a:r>
              <a:rPr dirty="0" err="1"/>
              <a:t>exp</a:t>
            </a:r>
            <a:r>
              <a:rPr dirty="0"/>
              <a:t>){</a:t>
            </a:r>
          </a:p>
          <a:p>
            <a:pPr algn="l" defTabSz="457200">
              <a:tabLst>
                <a:tab pos="558800" algn="l"/>
              </a:tabLst>
              <a:defRPr sz="44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 err="1">
                <a:solidFill>
                  <a:srgbClr val="0433FF"/>
                </a:solidFill>
              </a:rPr>
              <a:t>int</a:t>
            </a:r>
            <a:r>
              <a:rPr dirty="0"/>
              <a:t> </a:t>
            </a:r>
            <a:r>
              <a:rPr dirty="0" err="1"/>
              <a:t>parens</a:t>
            </a:r>
            <a:r>
              <a:rPr dirty="0"/>
              <a:t> = 0; </a:t>
            </a:r>
          </a:p>
          <a:p>
            <a:pPr algn="l" defTabSz="457200">
              <a:tabLst>
                <a:tab pos="558800" algn="l"/>
              </a:tabLst>
              <a:defRPr sz="44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008F00"/>
                </a:solidFill>
              </a:rPr>
              <a:t>// ignore first left </a:t>
            </a:r>
            <a:r>
              <a:rPr dirty="0" err="1">
                <a:solidFill>
                  <a:srgbClr val="008F00"/>
                </a:solidFill>
              </a:rPr>
              <a:t>paren</a:t>
            </a:r>
            <a:endParaRPr dirty="0">
              <a:solidFill>
                <a:srgbClr val="008F00"/>
              </a:solidFill>
            </a:endParaRPr>
          </a:p>
          <a:p>
            <a:pPr algn="l" defTabSz="457200">
              <a:tabLst>
                <a:tab pos="558800" algn="l"/>
              </a:tabLst>
              <a:defRPr sz="44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0433FF"/>
                </a:solidFill>
              </a:rPr>
              <a:t>for</a:t>
            </a:r>
            <a:r>
              <a:rPr dirty="0"/>
              <a:t> (</a:t>
            </a:r>
            <a:r>
              <a:rPr dirty="0" err="1">
                <a:solidFill>
                  <a:srgbClr val="0433FF"/>
                </a:solidFill>
              </a:rPr>
              <a:t>int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= 1; </a:t>
            </a:r>
            <a:r>
              <a:rPr dirty="0" err="1"/>
              <a:t>i</a:t>
            </a:r>
            <a:r>
              <a:rPr dirty="0"/>
              <a:t> &lt; </a:t>
            </a:r>
            <a:r>
              <a:rPr dirty="0" err="1"/>
              <a:t>exp.</a:t>
            </a:r>
            <a:r>
              <a:rPr dirty="0" err="1">
                <a:solidFill>
                  <a:srgbClr val="3495AF"/>
                </a:solidFill>
              </a:rPr>
              <a:t>length</a:t>
            </a:r>
            <a:r>
              <a:rPr dirty="0"/>
              <a:t>(); </a:t>
            </a:r>
            <a:r>
              <a:rPr dirty="0" err="1"/>
              <a:t>i</a:t>
            </a:r>
            <a:r>
              <a:rPr dirty="0"/>
              <a:t>++) {</a:t>
            </a:r>
          </a:p>
          <a:p>
            <a:pPr algn="l" defTabSz="457200">
              <a:tabLst>
                <a:tab pos="558800" algn="l"/>
              </a:tabLst>
              <a:defRPr sz="44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    </a:t>
            </a:r>
            <a:r>
              <a:rPr dirty="0">
                <a:solidFill>
                  <a:srgbClr val="0433FF"/>
                </a:solidFill>
              </a:rPr>
              <a:t>char</a:t>
            </a:r>
            <a:r>
              <a:rPr dirty="0"/>
              <a:t> c = </a:t>
            </a:r>
            <a:r>
              <a:rPr dirty="0" err="1"/>
              <a:t>exp</a:t>
            </a:r>
            <a:r>
              <a:rPr dirty="0"/>
              <a:t>[</a:t>
            </a:r>
            <a:r>
              <a:rPr dirty="0" err="1">
                <a:solidFill>
                  <a:srgbClr val="3495AF"/>
                </a:solidFill>
              </a:rPr>
              <a:t>i</a:t>
            </a:r>
            <a:r>
              <a:rPr dirty="0"/>
              <a:t>];</a:t>
            </a:r>
          </a:p>
          <a:p>
            <a:pPr algn="l" defTabSz="457200">
              <a:tabLst>
                <a:tab pos="558800" algn="l"/>
              </a:tabLst>
              <a:defRPr sz="44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    </a:t>
            </a:r>
            <a:r>
              <a:rPr dirty="0">
                <a:solidFill>
                  <a:srgbClr val="0433FF"/>
                </a:solidFill>
              </a:rPr>
              <a:t>if</a:t>
            </a:r>
            <a:r>
              <a:rPr dirty="0"/>
              <a:t> (c == '(') {</a:t>
            </a:r>
          </a:p>
          <a:p>
            <a:pPr algn="l" defTabSz="457200">
              <a:tabLst>
                <a:tab pos="558800" algn="l"/>
              </a:tabLst>
              <a:defRPr sz="44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        </a:t>
            </a:r>
            <a:r>
              <a:rPr dirty="0" err="1"/>
              <a:t>parens</a:t>
            </a:r>
            <a:r>
              <a:rPr dirty="0"/>
              <a:t>++;</a:t>
            </a:r>
          </a:p>
          <a:p>
            <a:pPr algn="l" defTabSz="457200">
              <a:tabLst>
                <a:tab pos="558800" algn="l"/>
              </a:tabLst>
              <a:defRPr sz="44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    } </a:t>
            </a:r>
            <a:r>
              <a:rPr dirty="0">
                <a:solidFill>
                  <a:srgbClr val="0433FF"/>
                </a:solidFill>
              </a:rPr>
              <a:t>else</a:t>
            </a:r>
            <a:r>
              <a:rPr dirty="0"/>
              <a:t> </a:t>
            </a:r>
            <a:r>
              <a:rPr dirty="0">
                <a:solidFill>
                  <a:srgbClr val="0433FF"/>
                </a:solidFill>
              </a:rPr>
              <a:t>if</a:t>
            </a:r>
            <a:r>
              <a:rPr dirty="0"/>
              <a:t> (c == ')') {</a:t>
            </a:r>
          </a:p>
          <a:p>
            <a:pPr algn="l" defTabSz="457200">
              <a:tabLst>
                <a:tab pos="558800" algn="l"/>
              </a:tabLst>
              <a:defRPr sz="44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        </a:t>
            </a:r>
            <a:r>
              <a:rPr dirty="0" err="1"/>
              <a:t>parens</a:t>
            </a:r>
            <a:r>
              <a:rPr dirty="0"/>
              <a:t>--;</a:t>
            </a:r>
          </a:p>
          <a:p>
            <a:pPr algn="l" defTabSz="457200">
              <a:tabLst>
                <a:tab pos="558800" algn="l"/>
              </a:tabLst>
              <a:defRPr sz="44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    }</a:t>
            </a:r>
          </a:p>
          <a:p>
            <a:pPr algn="l" defTabSz="457200">
              <a:tabLst>
                <a:tab pos="558800" algn="l"/>
              </a:tabLst>
              <a:defRPr sz="44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    </a:t>
            </a:r>
            <a:r>
              <a:rPr dirty="0">
                <a:solidFill>
                  <a:srgbClr val="0433FF"/>
                </a:solidFill>
              </a:rPr>
              <a:t>if</a:t>
            </a:r>
            <a:r>
              <a:rPr dirty="0"/>
              <a:t> (</a:t>
            </a:r>
            <a:r>
              <a:rPr dirty="0" err="1"/>
              <a:t>parens</a:t>
            </a:r>
            <a:r>
              <a:rPr dirty="0"/>
              <a:t> == 0 &amp;&amp; (c == '+' || c == '*')) {</a:t>
            </a:r>
          </a:p>
          <a:p>
            <a:pPr algn="l" defTabSz="457200">
              <a:tabLst>
                <a:tab pos="558800" algn="l"/>
              </a:tabLst>
              <a:defRPr sz="44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        </a:t>
            </a:r>
            <a:r>
              <a:rPr dirty="0">
                <a:solidFill>
                  <a:srgbClr val="0433FF"/>
                </a:solidFill>
              </a:rPr>
              <a:t>return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;</a:t>
            </a:r>
          </a:p>
          <a:p>
            <a:pPr algn="l" defTabSz="457200">
              <a:tabLst>
                <a:tab pos="558800" algn="l"/>
              </a:tabLst>
              <a:defRPr sz="44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    }</a:t>
            </a:r>
          </a:p>
          <a:p>
            <a:pPr algn="l" defTabSz="457200">
              <a:tabLst>
                <a:tab pos="558800" algn="l"/>
              </a:tabLst>
              <a:defRPr sz="44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}</a:t>
            </a:r>
            <a:endParaRPr lang="en-US" dirty="0"/>
          </a:p>
          <a:p>
            <a:pPr algn="l" defTabSz="457200">
              <a:tabLst>
                <a:tab pos="558800" algn="l"/>
              </a:tabLst>
              <a:defRPr sz="4400">
                <a:latin typeface="Menlo"/>
                <a:ea typeface="Menlo"/>
                <a:cs typeface="Menlo"/>
                <a:sym typeface="Menlo"/>
              </a:defRPr>
            </a:pPr>
            <a:r>
              <a:rPr lang="en-US" dirty="0"/>
              <a:t>			return -1;</a:t>
            </a:r>
            <a:endParaRPr dirty="0"/>
          </a:p>
          <a:p>
            <a:pPr algn="l" defTabSz="457200">
              <a:tabLst>
                <a:tab pos="558800" algn="l"/>
              </a:tabLst>
              <a:defRPr sz="44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}</a:t>
            </a:r>
          </a:p>
        </p:txBody>
      </p:sp>
      <p:sp>
        <p:nvSpPr>
          <p:cNvPr id="297" name="Here is the key function behind the helper methods:"/>
          <p:cNvSpPr txBox="1"/>
          <p:nvPr/>
        </p:nvSpPr>
        <p:spPr>
          <a:xfrm>
            <a:off x="3804596" y="869099"/>
            <a:ext cx="19179670" cy="14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16000"/>
              </a:lnSpc>
              <a:spcBef>
                <a:spcPts val="1200"/>
              </a:spcBef>
              <a:defRPr sz="6666"/>
            </a:lvl1pPr>
          </a:lstStyle>
          <a:p>
            <a:r>
              <a:rPr dirty="0"/>
              <a:t>Here is the key function behind the helper methods: </a:t>
            </a:r>
            <a:endParaRPr sz="1200" dirty="0"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304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" name="Today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r>
                <a:t>Today</a:t>
              </a:r>
            </a:p>
          </p:txBody>
        </p:sp>
      </p:grpSp>
      <p:sp>
        <p:nvSpPr>
          <p:cNvPr id="307" name="Recursion you can see"/>
          <p:cNvSpPr txBox="1"/>
          <p:nvPr/>
        </p:nvSpPr>
        <p:spPr>
          <a:xfrm>
            <a:off x="7778750" y="6280343"/>
            <a:ext cx="8826501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r>
              <a:t>Recursion you can see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1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309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" name="Fractal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r>
                <a:t>Fractal</a:t>
              </a:r>
            </a:p>
          </p:txBody>
        </p:sp>
      </p:grpSp>
      <p:sp>
        <p:nvSpPr>
          <p:cNvPr id="312" name="fractal: A recurring graphical pattern. Smaller instances of the same shape or pattern occur within the pattern itself."/>
          <p:cNvSpPr/>
          <p:nvPr/>
        </p:nvSpPr>
        <p:spPr>
          <a:xfrm>
            <a:off x="3019295" y="2096029"/>
            <a:ext cx="18345410" cy="3811099"/>
          </a:xfrm>
          <a:prstGeom prst="roundRect">
            <a:avLst>
              <a:gd name="adj" fmla="val 15095"/>
            </a:avLst>
          </a:prstGeom>
          <a:solidFill>
            <a:srgbClr val="FFFFFF"/>
          </a:solidFill>
          <a:ln w="63500">
            <a:solidFill>
              <a:srgbClr val="7F0325"/>
            </a:solidFill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 algn="l">
              <a:defRPr sz="7000"/>
            </a:pPr>
            <a:r>
              <a:rPr b="1">
                <a:latin typeface="+mn-lt"/>
                <a:ea typeface="+mn-ea"/>
                <a:cs typeface="+mn-cs"/>
                <a:sym typeface="Helvetica Neue"/>
              </a:rPr>
              <a:t>fractal</a:t>
            </a:r>
            <a:r>
              <a:t>: A recurring graphical pattern. Smaller instances of the same shape or pattern occur within the pattern itself.</a:t>
            </a:r>
          </a:p>
        </p:txBody>
      </p:sp>
      <p:pic>
        <p:nvPicPr>
          <p:cNvPr id="313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16150" y="6908769"/>
            <a:ext cx="19951700" cy="594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315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" name="Fractal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r>
                <a:t>Fractal</a:t>
              </a:r>
            </a:p>
          </p:txBody>
        </p:sp>
      </p:grpSp>
      <p:pic>
        <p:nvPicPr>
          <p:cNvPr id="318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702505" y="1842922"/>
            <a:ext cx="6464301" cy="11201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19" name="pasted-image.png" descr="pasted-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511936" y="9412123"/>
            <a:ext cx="6451601" cy="3632201"/>
          </a:xfrm>
          <a:prstGeom prst="rect">
            <a:avLst/>
          </a:prstGeom>
          <a:ln w="12700">
            <a:miter lim="400000"/>
          </a:ln>
        </p:spPr>
      </p:pic>
      <p:sp>
        <p:nvSpPr>
          <p:cNvPr id="320" name="Many natural phenomena generate fractal patterns:…"/>
          <p:cNvSpPr txBox="1"/>
          <p:nvPr/>
        </p:nvSpPr>
        <p:spPr>
          <a:xfrm>
            <a:off x="501987" y="1538742"/>
            <a:ext cx="14956798" cy="122166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spcBef>
                <a:spcPts val="1200"/>
              </a:spcBef>
              <a:defRPr sz="7100"/>
            </a:pPr>
            <a:r>
              <a:t>Many natural phenomena generate fractal patterns:</a:t>
            </a:r>
          </a:p>
          <a:p>
            <a:pPr marL="949157" indent="-949157" algn="l" defTabSz="457200">
              <a:spcBef>
                <a:spcPts val="1200"/>
              </a:spcBef>
              <a:buSzPct val="100000"/>
              <a:buAutoNum type="arabicPeriod"/>
              <a:defRPr sz="7100"/>
            </a:pPr>
            <a:r>
              <a:t>earthquake fault lines</a:t>
            </a:r>
          </a:p>
          <a:p>
            <a:pPr marL="949157" indent="-949157" algn="l" defTabSz="457200">
              <a:spcBef>
                <a:spcPts val="1200"/>
              </a:spcBef>
              <a:buSzPct val="100000"/>
              <a:buAutoNum type="arabicPeriod"/>
              <a:defRPr sz="7100"/>
            </a:pPr>
            <a:r>
              <a:t>animal color patterns </a:t>
            </a:r>
          </a:p>
          <a:p>
            <a:pPr marL="949157" indent="-949157" algn="l" defTabSz="457200">
              <a:spcBef>
                <a:spcPts val="1200"/>
              </a:spcBef>
              <a:buSzPct val="100000"/>
              <a:buAutoNum type="arabicPeriod"/>
              <a:defRPr sz="7100"/>
            </a:pPr>
            <a:r>
              <a:t>clouds</a:t>
            </a:r>
          </a:p>
          <a:p>
            <a:pPr marL="949157" indent="-949157" algn="l" defTabSz="457200">
              <a:spcBef>
                <a:spcPts val="1200"/>
              </a:spcBef>
              <a:buSzPct val="100000"/>
              <a:buAutoNum type="arabicPeriod"/>
              <a:defRPr sz="7100"/>
            </a:pPr>
            <a:r>
              <a:t>mountain ranges </a:t>
            </a:r>
          </a:p>
          <a:p>
            <a:pPr marL="949157" indent="-949157" algn="l" defTabSz="457200">
              <a:spcBef>
                <a:spcPts val="1200"/>
              </a:spcBef>
              <a:buSzPct val="100000"/>
              <a:buAutoNum type="arabicPeriod"/>
              <a:defRPr sz="7100"/>
            </a:pPr>
            <a:r>
              <a:t>snowflakes</a:t>
            </a:r>
          </a:p>
          <a:p>
            <a:pPr marL="949157" indent="-949157" algn="l" defTabSz="457200">
              <a:spcBef>
                <a:spcPts val="1200"/>
              </a:spcBef>
              <a:buSzPct val="100000"/>
              <a:buAutoNum type="arabicPeriod"/>
              <a:defRPr sz="7100"/>
            </a:pPr>
            <a:r>
              <a:t>crystals</a:t>
            </a:r>
          </a:p>
          <a:p>
            <a:pPr marL="949157" indent="-949157" algn="l" defTabSz="457200">
              <a:spcBef>
                <a:spcPts val="1200"/>
              </a:spcBef>
              <a:buSzPct val="100000"/>
              <a:buAutoNum type="arabicPeriod"/>
              <a:defRPr sz="7100"/>
            </a:pPr>
            <a:r>
              <a:t>DNA</a:t>
            </a:r>
          </a:p>
          <a:p>
            <a:pPr marL="949157" indent="-949157" algn="l" defTabSz="457200">
              <a:spcBef>
                <a:spcPts val="1200"/>
              </a:spcBef>
              <a:buSzPct val="100000"/>
              <a:buAutoNum type="arabicPeriod"/>
              <a:defRPr sz="7100"/>
            </a:pPr>
            <a:r>
              <a:t>... 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4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322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3" name="The Cantor Fractal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r>
                <a:t>The Cantor Fractal</a:t>
              </a:r>
            </a:p>
          </p:txBody>
        </p:sp>
      </p:grpSp>
      <p:pic>
        <p:nvPicPr>
          <p:cNvPr id="325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10495" y="1606533"/>
            <a:ext cx="6163010" cy="7983898"/>
          </a:xfrm>
          <a:prstGeom prst="rect">
            <a:avLst/>
          </a:prstGeom>
          <a:ln w="12700">
            <a:miter lim="400000"/>
          </a:ln>
        </p:spPr>
      </p:pic>
      <p:pic>
        <p:nvPicPr>
          <p:cNvPr id="326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579013" y="6294795"/>
            <a:ext cx="19225974" cy="72417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6" grpId="1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0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328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9" name="Cantor Fractal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r>
                <a:t>Cantor Fractal</a:t>
              </a:r>
            </a:p>
          </p:txBody>
        </p:sp>
      </p:grpSp>
      <p:pic>
        <p:nvPicPr>
          <p:cNvPr id="331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27450" y="4610100"/>
            <a:ext cx="16929100" cy="4495800"/>
          </a:xfrm>
          <a:prstGeom prst="rect">
            <a:avLst/>
          </a:prstGeom>
          <a:ln w="12700">
            <a:miter lim="400000"/>
          </a:ln>
        </p:spPr>
      </p:pic>
      <p:sp>
        <p:nvSpPr>
          <p:cNvPr id="332" name="Parts of a cantor set image ... are Cantor set images"/>
          <p:cNvSpPr txBox="1"/>
          <p:nvPr/>
        </p:nvSpPr>
        <p:spPr>
          <a:xfrm>
            <a:off x="709929" y="10262863"/>
            <a:ext cx="22964141" cy="1291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/>
            </a:lvl1pPr>
          </a:lstStyle>
          <a:p>
            <a:r>
              <a:t>Parts of a cantor set image ... are Cantor set images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1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6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334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5" name="Cantor Fractal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r>
                <a:t>Cantor Fractal</a:t>
              </a:r>
            </a:p>
          </p:txBody>
        </p:sp>
      </p:grpSp>
      <p:pic>
        <p:nvPicPr>
          <p:cNvPr id="337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27450" y="4610100"/>
            <a:ext cx="16929100" cy="4495800"/>
          </a:xfrm>
          <a:prstGeom prst="rect">
            <a:avLst/>
          </a:prstGeom>
          <a:ln w="12700">
            <a:miter lim="400000"/>
          </a:ln>
        </p:spPr>
      </p:pic>
      <p:sp>
        <p:nvSpPr>
          <p:cNvPr id="338" name="Start"/>
          <p:cNvSpPr txBox="1"/>
          <p:nvPr/>
        </p:nvSpPr>
        <p:spPr>
          <a:xfrm>
            <a:off x="802039" y="3985218"/>
            <a:ext cx="2203197" cy="1291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/>
            </a:lvl1pPr>
          </a:lstStyle>
          <a:p>
            <a:r>
              <a:t>Start</a:t>
            </a:r>
          </a:p>
        </p:txBody>
      </p:sp>
      <p:sp>
        <p:nvSpPr>
          <p:cNvPr id="339" name="End"/>
          <p:cNvSpPr txBox="1"/>
          <p:nvPr/>
        </p:nvSpPr>
        <p:spPr>
          <a:xfrm>
            <a:off x="21557580" y="4228471"/>
            <a:ext cx="1845565" cy="1291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/>
            </a:lvl1pPr>
          </a:lstStyle>
          <a:p>
            <a:r>
              <a:t>End</a:t>
            </a:r>
          </a:p>
        </p:txBody>
      </p:sp>
      <p:sp>
        <p:nvSpPr>
          <p:cNvPr id="340" name="Rounded Rectangle"/>
          <p:cNvSpPr/>
          <p:nvPr/>
        </p:nvSpPr>
        <p:spPr>
          <a:xfrm>
            <a:off x="3309927" y="5263915"/>
            <a:ext cx="6558251" cy="4262599"/>
          </a:xfrm>
          <a:prstGeom prst="roundRect">
            <a:avLst>
              <a:gd name="adj" fmla="val 13496"/>
            </a:avLst>
          </a:prstGeom>
          <a:ln w="63500">
            <a:solidFill>
              <a:srgbClr val="7F0325"/>
            </a:solidFill>
          </a:ln>
        </p:spPr>
        <p:txBody>
          <a:bodyPr lIns="50800" tIns="50800" rIns="50800" bIns="50800" anchor="ctr"/>
          <a:lstStyle/>
          <a:p>
            <a:pPr algn="l">
              <a:defRPr sz="7000"/>
            </a:pPr>
            <a:endParaRPr/>
          </a:p>
        </p:txBody>
      </p:sp>
      <p:sp>
        <p:nvSpPr>
          <p:cNvPr id="341" name="Rounded Rectangle"/>
          <p:cNvSpPr/>
          <p:nvPr/>
        </p:nvSpPr>
        <p:spPr>
          <a:xfrm>
            <a:off x="14626248" y="5263915"/>
            <a:ext cx="6558251" cy="4262599"/>
          </a:xfrm>
          <a:prstGeom prst="roundRect">
            <a:avLst>
              <a:gd name="adj" fmla="val 13496"/>
            </a:avLst>
          </a:prstGeom>
          <a:ln w="63500">
            <a:solidFill>
              <a:srgbClr val="7F0325"/>
            </a:solidFill>
          </a:ln>
        </p:spPr>
        <p:txBody>
          <a:bodyPr lIns="50800" tIns="50800" rIns="50800" bIns="50800" anchor="ctr"/>
          <a:lstStyle/>
          <a:p>
            <a:pPr algn="l">
              <a:defRPr sz="7000"/>
            </a:pPr>
            <a:endParaRPr/>
          </a:p>
        </p:txBody>
      </p:sp>
      <p:sp>
        <p:nvSpPr>
          <p:cNvPr id="342" name="Another cantor set"/>
          <p:cNvSpPr txBox="1"/>
          <p:nvPr/>
        </p:nvSpPr>
        <p:spPr>
          <a:xfrm>
            <a:off x="2916480" y="11261758"/>
            <a:ext cx="8226045" cy="1291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/>
            </a:lvl1pPr>
          </a:lstStyle>
          <a:p>
            <a:r>
              <a:t>Another cantor set</a:t>
            </a:r>
          </a:p>
        </p:txBody>
      </p:sp>
      <p:sp>
        <p:nvSpPr>
          <p:cNvPr id="343" name="Also a cantor set"/>
          <p:cNvSpPr txBox="1"/>
          <p:nvPr/>
        </p:nvSpPr>
        <p:spPr>
          <a:xfrm>
            <a:off x="13650144" y="11261758"/>
            <a:ext cx="7473189" cy="1291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/>
            </a:lvl1pPr>
          </a:lstStyle>
          <a:p>
            <a:r>
              <a:t>Also a cantor set</a:t>
            </a:r>
          </a:p>
        </p:txBody>
      </p:sp>
      <p:sp>
        <p:nvSpPr>
          <p:cNvPr id="344" name="Line"/>
          <p:cNvSpPr/>
          <p:nvPr/>
        </p:nvSpPr>
        <p:spPr>
          <a:xfrm flipH="1" flipV="1">
            <a:off x="7023296" y="9778659"/>
            <a:ext cx="766240" cy="1793932"/>
          </a:xfrm>
          <a:prstGeom prst="line">
            <a:avLst/>
          </a:prstGeom>
          <a:ln w="762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45" name="Line"/>
          <p:cNvSpPr/>
          <p:nvPr/>
        </p:nvSpPr>
        <p:spPr>
          <a:xfrm flipH="1" flipV="1">
            <a:off x="16247068" y="9778659"/>
            <a:ext cx="766240" cy="1793932"/>
          </a:xfrm>
          <a:prstGeom prst="line">
            <a:avLst/>
          </a:prstGeom>
          <a:ln w="762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9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347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8" name="Levels of Cantor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r>
                <a:t>Levels of Cantor</a:t>
              </a:r>
            </a:p>
          </p:txBody>
        </p:sp>
      </p:grpSp>
      <p:pic>
        <p:nvPicPr>
          <p:cNvPr id="350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11764" y="4610100"/>
            <a:ext cx="16929101" cy="4495800"/>
          </a:xfrm>
          <a:prstGeom prst="rect">
            <a:avLst/>
          </a:prstGeom>
          <a:ln w="12700">
            <a:miter lim="400000"/>
          </a:ln>
        </p:spPr>
      </p:pic>
      <p:sp>
        <p:nvSpPr>
          <p:cNvPr id="351" name="6 levels"/>
          <p:cNvSpPr txBox="1"/>
          <p:nvPr/>
        </p:nvSpPr>
        <p:spPr>
          <a:xfrm>
            <a:off x="19729387" y="6212335"/>
            <a:ext cx="3351277" cy="1291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/>
            </a:lvl1pPr>
          </a:lstStyle>
          <a:p>
            <a:r>
              <a:t>6 levels</a:t>
            </a:r>
          </a:p>
        </p:txBody>
      </p:sp>
      <p:sp>
        <p:nvSpPr>
          <p:cNvPr id="352" name="Line"/>
          <p:cNvSpPr/>
          <p:nvPr/>
        </p:nvSpPr>
        <p:spPr>
          <a:xfrm flipV="1">
            <a:off x="18712675" y="4610099"/>
            <a:ext cx="1" cy="4495802"/>
          </a:xfrm>
          <a:prstGeom prst="line">
            <a:avLst/>
          </a:prstGeom>
          <a:ln w="76200">
            <a:solidFill>
              <a:srgbClr val="7F0325"/>
            </a:solidFill>
            <a:headEnd type="triangle" len="sm"/>
            <a:tailEnd type="triangle" len="sm"/>
          </a:ln>
        </p:spPr>
        <p:txBody>
          <a:bodyPr lIns="45718" tIns="45718" rIns="45718" bIns="45718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6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354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5" name="Levels of Cantor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r>
                <a:t>Levels of Cantor</a:t>
              </a:r>
            </a:p>
          </p:txBody>
        </p:sp>
      </p:grpSp>
      <p:sp>
        <p:nvSpPr>
          <p:cNvPr id="357" name="5 levels"/>
          <p:cNvSpPr txBox="1"/>
          <p:nvPr/>
        </p:nvSpPr>
        <p:spPr>
          <a:xfrm>
            <a:off x="19729387" y="6212335"/>
            <a:ext cx="3351277" cy="1291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/>
            </a:lvl1pPr>
          </a:lstStyle>
          <a:p>
            <a:r>
              <a:t>5 levels</a:t>
            </a:r>
          </a:p>
        </p:txBody>
      </p:sp>
      <p:sp>
        <p:nvSpPr>
          <p:cNvPr id="358" name="Line"/>
          <p:cNvSpPr/>
          <p:nvPr/>
        </p:nvSpPr>
        <p:spPr>
          <a:xfrm flipH="1" flipV="1">
            <a:off x="18696213" y="5388334"/>
            <a:ext cx="16463" cy="3717567"/>
          </a:xfrm>
          <a:prstGeom prst="line">
            <a:avLst/>
          </a:prstGeom>
          <a:ln w="76200">
            <a:solidFill>
              <a:srgbClr val="7F0325"/>
            </a:solidFill>
            <a:headEnd type="triangle" len="sm"/>
            <a:tailEnd type="triangle" len="sm"/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359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11764" y="4610100"/>
            <a:ext cx="16929101" cy="4495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60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rcRect l="65344" t="13153"/>
          <a:stretch>
            <a:fillRect/>
          </a:stretch>
        </p:blipFill>
        <p:spPr>
          <a:xfrm>
            <a:off x="12150244" y="5183151"/>
            <a:ext cx="5895608" cy="392351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4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362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3" name="Levels of Cantor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r>
                <a:t>Levels of Cantor</a:t>
              </a:r>
            </a:p>
          </p:txBody>
        </p:sp>
      </p:grpSp>
      <p:sp>
        <p:nvSpPr>
          <p:cNvPr id="365" name="1 level"/>
          <p:cNvSpPr txBox="1"/>
          <p:nvPr/>
        </p:nvSpPr>
        <p:spPr>
          <a:xfrm>
            <a:off x="19973735" y="6212335"/>
            <a:ext cx="2862581" cy="1291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/>
            </a:lvl1pPr>
          </a:lstStyle>
          <a:p>
            <a:r>
              <a:t>1 level</a:t>
            </a:r>
          </a:p>
        </p:txBody>
      </p:sp>
      <p:sp>
        <p:nvSpPr>
          <p:cNvPr id="366" name="Line"/>
          <p:cNvSpPr/>
          <p:nvPr/>
        </p:nvSpPr>
        <p:spPr>
          <a:xfrm flipV="1">
            <a:off x="18712674" y="8568928"/>
            <a:ext cx="1" cy="551707"/>
          </a:xfrm>
          <a:prstGeom prst="line">
            <a:avLst/>
          </a:prstGeom>
          <a:ln w="76200">
            <a:solidFill>
              <a:srgbClr val="7F0325"/>
            </a:solidFill>
            <a:headEnd type="triangle" len="sm"/>
            <a:tailEnd type="triangle" len="sm"/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367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11764" y="4610100"/>
            <a:ext cx="16929101" cy="4495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68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rcRect l="99493" t="88980"/>
          <a:stretch>
            <a:fillRect/>
          </a:stretch>
        </p:blipFill>
        <p:spPr>
          <a:xfrm>
            <a:off x="17952117" y="8573120"/>
            <a:ext cx="92888" cy="537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2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370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1" name="How to Draw a Level 1 Cantor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r>
                <a:t>How to Draw a Level 1 Cantor</a:t>
              </a:r>
            </a:p>
          </p:txBody>
        </p:sp>
      </p:grpSp>
      <p:pic>
        <p:nvPicPr>
          <p:cNvPr id="373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rcRect b="85478"/>
          <a:stretch>
            <a:fillRect/>
          </a:stretch>
        </p:blipFill>
        <p:spPr>
          <a:xfrm>
            <a:off x="3727450" y="4610100"/>
            <a:ext cx="16929100" cy="65287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7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375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6" name="How to Draw a Level n Cantor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  <a:r>
                <a:t>How to Draw a Level </a:t>
              </a:r>
              <a:r>
                <a:rPr i="1">
                  <a:latin typeface="+mn-lt"/>
                  <a:ea typeface="+mn-ea"/>
                  <a:cs typeface="+mn-cs"/>
                  <a:sym typeface="Helvetica Neue"/>
                </a:rPr>
                <a:t>n</a:t>
              </a:r>
              <a:r>
                <a:t> Cantor</a:t>
              </a:r>
            </a:p>
          </p:txBody>
        </p:sp>
      </p:grpSp>
      <p:pic>
        <p:nvPicPr>
          <p:cNvPr id="378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rcRect b="85478"/>
          <a:stretch>
            <a:fillRect/>
          </a:stretch>
        </p:blipFill>
        <p:spPr>
          <a:xfrm>
            <a:off x="3727450" y="4610100"/>
            <a:ext cx="16929100" cy="652877"/>
          </a:xfrm>
          <a:prstGeom prst="rect">
            <a:avLst/>
          </a:prstGeom>
          <a:ln w="12700">
            <a:miter lim="400000"/>
          </a:ln>
        </p:spPr>
      </p:pic>
      <p:sp>
        <p:nvSpPr>
          <p:cNvPr id="379" name="1"/>
          <p:cNvSpPr/>
          <p:nvPr/>
        </p:nvSpPr>
        <p:spPr>
          <a:xfrm>
            <a:off x="1644869" y="2416150"/>
            <a:ext cx="1676034" cy="1676034"/>
          </a:xfrm>
          <a:prstGeom prst="ellipse">
            <a:avLst/>
          </a:prstGeom>
          <a:solidFill>
            <a:srgbClr val="FFFFFF"/>
          </a:solidFill>
          <a:ln w="50800">
            <a:solidFill>
              <a:srgbClr val="7F0325"/>
            </a:solidFill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8000"/>
            </a:lvl1pPr>
          </a:lstStyle>
          <a:p>
            <a:r>
              <a:t>1</a:t>
            </a:r>
          </a:p>
        </p:txBody>
      </p:sp>
      <p:sp>
        <p:nvSpPr>
          <p:cNvPr id="380" name="Draw a line from start to finish."/>
          <p:cNvSpPr txBox="1"/>
          <p:nvPr/>
        </p:nvSpPr>
        <p:spPr>
          <a:xfrm>
            <a:off x="3665202" y="2676510"/>
            <a:ext cx="11705972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r>
              <a:t>Draw a line from start to finish.</a:t>
            </a:r>
          </a:p>
        </p:txBody>
      </p:sp>
      <p:sp>
        <p:nvSpPr>
          <p:cNvPr id="381" name="2"/>
          <p:cNvSpPr/>
          <p:nvPr/>
        </p:nvSpPr>
        <p:spPr>
          <a:xfrm>
            <a:off x="482342" y="10557516"/>
            <a:ext cx="1473789" cy="1473789"/>
          </a:xfrm>
          <a:prstGeom prst="ellipse">
            <a:avLst/>
          </a:prstGeom>
          <a:solidFill>
            <a:srgbClr val="FFFFFF"/>
          </a:solidFill>
          <a:ln w="50800">
            <a:solidFill>
              <a:srgbClr val="7F0325"/>
            </a:solidFill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6500"/>
            </a:lvl1pPr>
          </a:lstStyle>
          <a:p>
            <a:r>
              <a:t>2</a:t>
            </a:r>
          </a:p>
        </p:txBody>
      </p:sp>
      <p:sp>
        <p:nvSpPr>
          <p:cNvPr id="382" name="Draw a Cantor of size n-1"/>
          <p:cNvSpPr txBox="1"/>
          <p:nvPr/>
        </p:nvSpPr>
        <p:spPr>
          <a:xfrm>
            <a:off x="2081407" y="10753933"/>
            <a:ext cx="9212962" cy="1080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6500"/>
            </a:pPr>
            <a:r>
              <a:t>Draw a Cantor of size </a:t>
            </a:r>
            <a:r>
              <a:rPr i="1">
                <a:latin typeface="+mn-lt"/>
                <a:ea typeface="+mn-ea"/>
                <a:cs typeface="+mn-cs"/>
                <a:sym typeface="Helvetica Neue"/>
              </a:rPr>
              <a:t>n</a:t>
            </a:r>
            <a:r>
              <a:t>-1</a:t>
            </a:r>
          </a:p>
        </p:txBody>
      </p:sp>
      <p:sp>
        <p:nvSpPr>
          <p:cNvPr id="383" name="2"/>
          <p:cNvSpPr/>
          <p:nvPr/>
        </p:nvSpPr>
        <p:spPr>
          <a:xfrm>
            <a:off x="12757747" y="10557516"/>
            <a:ext cx="1473789" cy="1473788"/>
          </a:xfrm>
          <a:prstGeom prst="ellipse">
            <a:avLst/>
          </a:prstGeom>
          <a:solidFill>
            <a:srgbClr val="FFFFFF"/>
          </a:solidFill>
          <a:ln w="50800">
            <a:solidFill>
              <a:srgbClr val="7F0325"/>
            </a:solidFill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6500"/>
            </a:lvl1pPr>
          </a:lstStyle>
          <a:p>
            <a:r>
              <a:t>2</a:t>
            </a:r>
          </a:p>
        </p:txBody>
      </p:sp>
      <p:sp>
        <p:nvSpPr>
          <p:cNvPr id="384" name="Draw a Cantor of size n-1"/>
          <p:cNvSpPr txBox="1"/>
          <p:nvPr/>
        </p:nvSpPr>
        <p:spPr>
          <a:xfrm>
            <a:off x="14338922" y="10753933"/>
            <a:ext cx="9212962" cy="1080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6500"/>
            </a:pPr>
            <a:r>
              <a:t>Draw a Cantor of size </a:t>
            </a:r>
            <a:r>
              <a:rPr i="1">
                <a:latin typeface="+mn-lt"/>
                <a:ea typeface="+mn-ea"/>
                <a:cs typeface="+mn-cs"/>
                <a:sym typeface="Helvetica Neue"/>
              </a:rPr>
              <a:t>n</a:t>
            </a:r>
            <a:r>
              <a:t>-1</a:t>
            </a:r>
          </a:p>
        </p:txBody>
      </p:sp>
      <p:sp>
        <p:nvSpPr>
          <p:cNvPr id="385" name="Circle"/>
          <p:cNvSpPr/>
          <p:nvPr/>
        </p:nvSpPr>
        <p:spPr>
          <a:xfrm>
            <a:off x="3419312" y="4572000"/>
            <a:ext cx="652860" cy="652860"/>
          </a:xfrm>
          <a:prstGeom prst="ellipse">
            <a:avLst/>
          </a:prstGeom>
          <a:solidFill>
            <a:srgbClr val="00F9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386" name="Circle"/>
          <p:cNvSpPr/>
          <p:nvPr/>
        </p:nvSpPr>
        <p:spPr>
          <a:xfrm>
            <a:off x="20402951" y="4572000"/>
            <a:ext cx="652860" cy="652860"/>
          </a:xfrm>
          <a:prstGeom prst="ellipse">
            <a:avLst/>
          </a:prstGeom>
          <a:solidFill>
            <a:srgbClr val="00F9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387" name="Circle"/>
          <p:cNvSpPr/>
          <p:nvPr/>
        </p:nvSpPr>
        <p:spPr>
          <a:xfrm>
            <a:off x="3419312" y="5541831"/>
            <a:ext cx="652860" cy="652861"/>
          </a:xfrm>
          <a:prstGeom prst="ellipse">
            <a:avLst/>
          </a:prstGeom>
          <a:solidFill>
            <a:srgbClr val="0433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388" name="Circle"/>
          <p:cNvSpPr/>
          <p:nvPr/>
        </p:nvSpPr>
        <p:spPr>
          <a:xfrm>
            <a:off x="20402951" y="5541831"/>
            <a:ext cx="652860" cy="652861"/>
          </a:xfrm>
          <a:prstGeom prst="ellipse">
            <a:avLst/>
          </a:prstGeom>
          <a:solidFill>
            <a:srgbClr val="0433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389" name="Circle"/>
          <p:cNvSpPr/>
          <p:nvPr/>
        </p:nvSpPr>
        <p:spPr>
          <a:xfrm>
            <a:off x="8719556" y="5541831"/>
            <a:ext cx="652861" cy="652861"/>
          </a:xfrm>
          <a:prstGeom prst="ellipse">
            <a:avLst/>
          </a:prstGeom>
          <a:solidFill>
            <a:srgbClr val="0433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390" name="Circle"/>
          <p:cNvSpPr/>
          <p:nvPr/>
        </p:nvSpPr>
        <p:spPr>
          <a:xfrm>
            <a:off x="15531086" y="5541831"/>
            <a:ext cx="652860" cy="652861"/>
          </a:xfrm>
          <a:prstGeom prst="ellipse">
            <a:avLst/>
          </a:prstGeom>
          <a:solidFill>
            <a:srgbClr val="0433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391" name="Line"/>
          <p:cNvSpPr/>
          <p:nvPr/>
        </p:nvSpPr>
        <p:spPr>
          <a:xfrm flipV="1">
            <a:off x="5822699" y="8649960"/>
            <a:ext cx="299033" cy="2192820"/>
          </a:xfrm>
          <a:prstGeom prst="line">
            <a:avLst/>
          </a:prstGeom>
          <a:ln w="2286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92" name="Line"/>
          <p:cNvSpPr/>
          <p:nvPr/>
        </p:nvSpPr>
        <p:spPr>
          <a:xfrm flipH="1" flipV="1">
            <a:off x="18746461" y="8644756"/>
            <a:ext cx="509174" cy="2192820"/>
          </a:xfrm>
          <a:prstGeom prst="line">
            <a:avLst/>
          </a:prstGeom>
          <a:ln w="2286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93" name="Circle"/>
          <p:cNvSpPr/>
          <p:nvPr/>
        </p:nvSpPr>
        <p:spPr>
          <a:xfrm>
            <a:off x="16248005" y="5554531"/>
            <a:ext cx="4090888" cy="4090889"/>
          </a:xfrm>
          <a:prstGeom prst="ellipse">
            <a:avLst/>
          </a:prstGeom>
          <a:ln w="25400">
            <a:solidFill>
              <a:srgbClr val="A9A9A9"/>
            </a:solidFill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394" name="Circle"/>
          <p:cNvSpPr/>
          <p:nvPr/>
        </p:nvSpPr>
        <p:spPr>
          <a:xfrm>
            <a:off x="4350420" y="5554531"/>
            <a:ext cx="4090888" cy="4090889"/>
          </a:xfrm>
          <a:prstGeom prst="ellipse">
            <a:avLst/>
          </a:prstGeom>
          <a:ln w="25400">
            <a:solidFill>
              <a:srgbClr val="A9A9A9"/>
            </a:solidFill>
          </a:ln>
        </p:spPr>
        <p:txBody>
          <a:bodyPr lIns="50800" tIns="50800" rIns="50800" bIns="50800" anchor="ctr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1" grpId="5" animBg="1" advAuto="0"/>
      <p:bldP spid="382" grpId="6" animBg="1" advAuto="0"/>
      <p:bldP spid="383" grpId="11" animBg="1" advAuto="0"/>
      <p:bldP spid="384" grpId="12" animBg="1" advAuto="0"/>
      <p:bldP spid="387" grpId="1" animBg="1" advAuto="0"/>
      <p:bldP spid="388" grpId="7" animBg="1" advAuto="0"/>
      <p:bldP spid="389" grpId="2" animBg="1" advAuto="0"/>
      <p:bldP spid="390" grpId="8" animBg="1" advAuto="0"/>
      <p:bldP spid="391" grpId="4" animBg="1" advAuto="0"/>
      <p:bldP spid="392" grpId="10" animBg="1" advAuto="0"/>
      <p:bldP spid="393" grpId="9" animBg="1" advAuto="0"/>
      <p:bldP spid="394" grpId="3" animBg="1" advAuto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8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396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7" name="Graphics in C++ with the Stanford Libs: GPoint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r>
                <a:t>Graphics in C++ with the Stanford Libs: GPoint</a:t>
              </a:r>
            </a:p>
          </p:txBody>
        </p:sp>
      </p:grpSp>
      <p:sp>
        <p:nvSpPr>
          <p:cNvPr id="399" name="Line"/>
          <p:cNvSpPr/>
          <p:nvPr/>
        </p:nvSpPr>
        <p:spPr>
          <a:xfrm flipV="1">
            <a:off x="1550489" y="3607314"/>
            <a:ext cx="1" cy="8617139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00" name="Line"/>
          <p:cNvSpPr/>
          <p:nvPr/>
        </p:nvSpPr>
        <p:spPr>
          <a:xfrm flipH="1" flipV="1">
            <a:off x="1503110" y="3647125"/>
            <a:ext cx="13436547" cy="1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01" name="x=0"/>
          <p:cNvSpPr txBox="1"/>
          <p:nvPr/>
        </p:nvSpPr>
        <p:spPr>
          <a:xfrm>
            <a:off x="973592" y="2546794"/>
            <a:ext cx="115379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x=0</a:t>
            </a:r>
          </a:p>
        </p:txBody>
      </p:sp>
      <p:sp>
        <p:nvSpPr>
          <p:cNvPr id="402" name="y=0"/>
          <p:cNvSpPr txBox="1"/>
          <p:nvPr/>
        </p:nvSpPr>
        <p:spPr>
          <a:xfrm>
            <a:off x="321601" y="3224534"/>
            <a:ext cx="114236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y=0</a:t>
            </a:r>
          </a:p>
        </p:txBody>
      </p:sp>
      <p:sp>
        <p:nvSpPr>
          <p:cNvPr id="403" name="GWindow w;…"/>
          <p:cNvSpPr/>
          <p:nvPr/>
        </p:nvSpPr>
        <p:spPr>
          <a:xfrm>
            <a:off x="8366918" y="5076339"/>
            <a:ext cx="13838234" cy="4161787"/>
          </a:xfrm>
          <a:prstGeom prst="roundRect">
            <a:avLst>
              <a:gd name="adj" fmla="val 13823"/>
            </a:avLst>
          </a:prstGeom>
          <a:solidFill>
            <a:srgbClr val="FFFFFF"/>
          </a:solidFill>
          <a:ln w="63500">
            <a:solidFill>
              <a:srgbClr val="7F0325"/>
            </a:solidFill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 algn="l">
              <a:defRPr sz="7000">
                <a:latin typeface="Menlo"/>
                <a:ea typeface="Menlo"/>
                <a:cs typeface="Menlo"/>
                <a:sym typeface="Menlo"/>
              </a:defRPr>
            </a:pPr>
            <a:r>
              <a:t>GWindow w;</a:t>
            </a:r>
          </a:p>
          <a:p>
            <a:pPr algn="l">
              <a:defRPr sz="7000">
                <a:latin typeface="Menlo"/>
                <a:ea typeface="Menlo"/>
                <a:cs typeface="Menlo"/>
                <a:sym typeface="Menlo"/>
              </a:defRPr>
            </a:pPr>
            <a:r>
              <a:t>GPoint a(100, 100);</a:t>
            </a:r>
          </a:p>
          <a:p>
            <a:pPr algn="l">
              <a:defRPr sz="7000">
                <a:latin typeface="Menlo"/>
                <a:ea typeface="Menlo"/>
                <a:cs typeface="Menlo"/>
                <a:sym typeface="Menlo"/>
              </a:defRPr>
            </a:pPr>
            <a:r>
              <a:t>cout &lt;&lt; a.getX() &lt;&lt; endl;</a:t>
            </a:r>
          </a:p>
        </p:txBody>
      </p:sp>
      <p:sp>
        <p:nvSpPr>
          <p:cNvPr id="404" name="Circle"/>
          <p:cNvSpPr/>
          <p:nvPr/>
        </p:nvSpPr>
        <p:spPr>
          <a:xfrm>
            <a:off x="4360081" y="6830802"/>
            <a:ext cx="652860" cy="652860"/>
          </a:xfrm>
          <a:prstGeom prst="ellipse">
            <a:avLst/>
          </a:prstGeom>
          <a:solidFill>
            <a:srgbClr val="0433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405" name="GPoint a"/>
          <p:cNvSpPr txBox="1"/>
          <p:nvPr/>
        </p:nvSpPr>
        <p:spPr>
          <a:xfrm>
            <a:off x="3441276" y="7817976"/>
            <a:ext cx="249047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GPoint 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4" grpId="1" animBg="1" advAuto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Line"/>
          <p:cNvSpPr/>
          <p:nvPr/>
        </p:nvSpPr>
        <p:spPr>
          <a:xfrm flipH="1" flipV="1">
            <a:off x="3571439" y="4688139"/>
            <a:ext cx="1094463" cy="2484788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grpSp>
        <p:nvGrpSpPr>
          <p:cNvPr id="410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408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9" name="Graphics in C++ with the Stanford Libs: GPoint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r>
                <a:t>Graphics in C++ with the Stanford Libs: GPoint</a:t>
              </a:r>
            </a:p>
          </p:txBody>
        </p:sp>
      </p:grpSp>
      <p:sp>
        <p:nvSpPr>
          <p:cNvPr id="411" name="Line"/>
          <p:cNvSpPr/>
          <p:nvPr/>
        </p:nvSpPr>
        <p:spPr>
          <a:xfrm flipV="1">
            <a:off x="1550489" y="3607314"/>
            <a:ext cx="1" cy="8617139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12" name="Line"/>
          <p:cNvSpPr/>
          <p:nvPr/>
        </p:nvSpPr>
        <p:spPr>
          <a:xfrm flipH="1" flipV="1">
            <a:off x="1503110" y="3647125"/>
            <a:ext cx="13436547" cy="1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13" name="x=0"/>
          <p:cNvSpPr txBox="1"/>
          <p:nvPr/>
        </p:nvSpPr>
        <p:spPr>
          <a:xfrm>
            <a:off x="973592" y="2546794"/>
            <a:ext cx="115379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x=0</a:t>
            </a:r>
          </a:p>
        </p:txBody>
      </p:sp>
      <p:sp>
        <p:nvSpPr>
          <p:cNvPr id="414" name="y=0"/>
          <p:cNvSpPr txBox="1"/>
          <p:nvPr/>
        </p:nvSpPr>
        <p:spPr>
          <a:xfrm>
            <a:off x="321601" y="3224534"/>
            <a:ext cx="114236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y=0</a:t>
            </a:r>
          </a:p>
        </p:txBody>
      </p:sp>
      <p:sp>
        <p:nvSpPr>
          <p:cNvPr id="415" name="GWindow w;…"/>
          <p:cNvSpPr/>
          <p:nvPr/>
        </p:nvSpPr>
        <p:spPr>
          <a:xfrm>
            <a:off x="8366918" y="5076339"/>
            <a:ext cx="13838234" cy="5053435"/>
          </a:xfrm>
          <a:prstGeom prst="roundRect">
            <a:avLst>
              <a:gd name="adj" fmla="val 11384"/>
            </a:avLst>
          </a:prstGeom>
          <a:solidFill>
            <a:srgbClr val="FFFFFF"/>
          </a:solidFill>
          <a:ln w="63500">
            <a:solidFill>
              <a:srgbClr val="7F0325"/>
            </a:solidFill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 algn="l">
              <a:defRPr sz="7000">
                <a:latin typeface="Menlo"/>
                <a:ea typeface="Menlo"/>
                <a:cs typeface="Menlo"/>
                <a:sym typeface="Menlo"/>
              </a:defRPr>
            </a:pPr>
            <a:r>
              <a:t>GWindow w;</a:t>
            </a:r>
          </a:p>
          <a:p>
            <a:pPr algn="l">
              <a:defRPr sz="7000">
                <a:latin typeface="Menlo"/>
                <a:ea typeface="Menlo"/>
                <a:cs typeface="Menlo"/>
                <a:sym typeface="Menlo"/>
              </a:defRPr>
            </a:pPr>
            <a:r>
              <a:t>GPoint a(100, 100);</a:t>
            </a:r>
          </a:p>
          <a:p>
            <a:pPr algn="l">
              <a:defRPr sz="7000">
                <a:latin typeface="Menlo"/>
                <a:ea typeface="Menlo"/>
                <a:cs typeface="Menlo"/>
                <a:sym typeface="Menlo"/>
              </a:defRPr>
            </a:pPr>
            <a:r>
              <a:t>GPoint b(20, 20); </a:t>
            </a:r>
          </a:p>
          <a:p>
            <a:pPr algn="l">
              <a:defRPr sz="7000">
                <a:latin typeface="Menlo"/>
                <a:ea typeface="Menlo"/>
                <a:cs typeface="Menlo"/>
                <a:sym typeface="Menlo"/>
              </a:defRPr>
            </a:pPr>
            <a:r>
              <a:t>w.drawLine(a, b);</a:t>
            </a:r>
          </a:p>
        </p:txBody>
      </p:sp>
      <p:sp>
        <p:nvSpPr>
          <p:cNvPr id="416" name="Circle"/>
          <p:cNvSpPr/>
          <p:nvPr/>
        </p:nvSpPr>
        <p:spPr>
          <a:xfrm>
            <a:off x="4360081" y="6830802"/>
            <a:ext cx="652860" cy="652860"/>
          </a:xfrm>
          <a:prstGeom prst="ellipse">
            <a:avLst/>
          </a:prstGeom>
          <a:solidFill>
            <a:srgbClr val="0433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417" name="GPoint a"/>
          <p:cNvSpPr txBox="1"/>
          <p:nvPr/>
        </p:nvSpPr>
        <p:spPr>
          <a:xfrm>
            <a:off x="3441276" y="7817976"/>
            <a:ext cx="249047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GPoint a</a:t>
            </a:r>
          </a:p>
        </p:txBody>
      </p:sp>
      <p:sp>
        <p:nvSpPr>
          <p:cNvPr id="418" name="Circle"/>
          <p:cNvSpPr/>
          <p:nvPr/>
        </p:nvSpPr>
        <p:spPr>
          <a:xfrm>
            <a:off x="3266428" y="4335486"/>
            <a:ext cx="652860" cy="652860"/>
          </a:xfrm>
          <a:prstGeom prst="ellipse">
            <a:avLst/>
          </a:prstGeom>
          <a:solidFill>
            <a:srgbClr val="0433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419" name="GPoint b"/>
          <p:cNvSpPr txBox="1"/>
          <p:nvPr/>
        </p:nvSpPr>
        <p:spPr>
          <a:xfrm>
            <a:off x="4132077" y="4239325"/>
            <a:ext cx="252539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GPoint b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6" grpId="1" animBg="1" advAuto="0"/>
      <p:bldP spid="418" grpId="2" animBg="1" advAuto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Cantor Fractal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r>
              <a:t>Cantor Fractal</a:t>
            </a:r>
          </a:p>
        </p:txBody>
      </p:sp>
      <p:pic>
        <p:nvPicPr>
          <p:cNvPr id="422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75917" y="6956928"/>
            <a:ext cx="5032166" cy="4791585"/>
          </a:xfrm>
          <a:prstGeom prst="rect">
            <a:avLst/>
          </a:prstGeom>
          <a:ln w="12700">
            <a:miter lim="400000"/>
          </a:ln>
        </p:spPr>
      </p:pic>
      <p:pic>
        <p:nvPicPr>
          <p:cNvPr id="423" name="pasted-image.png" descr="pasted-image.png"/>
          <p:cNvPicPr>
            <a:picLocks noChangeAspect="1"/>
          </p:cNvPicPr>
          <p:nvPr/>
        </p:nvPicPr>
        <p:blipFill>
          <a:blip r:embed="rId3">
            <a:extLst/>
          </a:blip>
          <a:srcRect b="71001"/>
          <a:stretch>
            <a:fillRect/>
          </a:stretch>
        </p:blipFill>
        <p:spPr>
          <a:xfrm>
            <a:off x="5754290" y="1843952"/>
            <a:ext cx="12875338" cy="38678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Snoflake Fractal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r>
              <a:t>Snoflake Fractal</a:t>
            </a:r>
          </a:p>
        </p:txBody>
      </p:sp>
      <p:pic>
        <p:nvPicPr>
          <p:cNvPr id="426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55645" y="2556971"/>
            <a:ext cx="10007700" cy="989537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Snowflake Fractal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r>
              <a:t>Snowflake Fractal</a:t>
            </a:r>
          </a:p>
        </p:txBody>
      </p:sp>
      <p:pic>
        <p:nvPicPr>
          <p:cNvPr id="429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35250" y="3829050"/>
            <a:ext cx="19342100" cy="60579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Depth 1 Snowflake Lin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r>
              <a:t>Depth 1 Snowflake Line</a:t>
            </a:r>
          </a:p>
        </p:txBody>
      </p:sp>
      <p:pic>
        <p:nvPicPr>
          <p:cNvPr id="432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35250" y="3829050"/>
            <a:ext cx="19342100" cy="6057900"/>
          </a:xfrm>
          <a:prstGeom prst="rect">
            <a:avLst/>
          </a:prstGeom>
          <a:ln w="12700">
            <a:miter lim="400000"/>
          </a:ln>
        </p:spPr>
      </p:pic>
      <p:sp>
        <p:nvSpPr>
          <p:cNvPr id="433" name="Line"/>
          <p:cNvSpPr/>
          <p:nvPr/>
        </p:nvSpPr>
        <p:spPr>
          <a:xfrm flipH="1" flipV="1">
            <a:off x="2390069" y="9419759"/>
            <a:ext cx="19832463" cy="1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Depth 2 Snowflake Lin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r>
              <a:t>Depth 2 Snowflake Line</a:t>
            </a:r>
          </a:p>
        </p:txBody>
      </p:sp>
      <p:pic>
        <p:nvPicPr>
          <p:cNvPr id="436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35250" y="3829050"/>
            <a:ext cx="19342100" cy="6057900"/>
          </a:xfrm>
          <a:prstGeom prst="rect">
            <a:avLst/>
          </a:prstGeom>
          <a:ln w="12700">
            <a:miter lim="400000"/>
          </a:ln>
        </p:spPr>
      </p:pic>
      <p:sp>
        <p:nvSpPr>
          <p:cNvPr id="437" name="Line"/>
          <p:cNvSpPr/>
          <p:nvPr/>
        </p:nvSpPr>
        <p:spPr>
          <a:xfrm flipH="1" flipV="1">
            <a:off x="2390069" y="9419759"/>
            <a:ext cx="6959202" cy="1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38" name="Line"/>
          <p:cNvSpPr/>
          <p:nvPr/>
        </p:nvSpPr>
        <p:spPr>
          <a:xfrm>
            <a:off x="12346805" y="4006139"/>
            <a:ext cx="2944778" cy="5375780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39" name="Line"/>
          <p:cNvSpPr/>
          <p:nvPr/>
        </p:nvSpPr>
        <p:spPr>
          <a:xfrm flipH="1">
            <a:off x="9201598" y="3955089"/>
            <a:ext cx="3145455" cy="5464672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40" name="Line"/>
          <p:cNvSpPr/>
          <p:nvPr/>
        </p:nvSpPr>
        <p:spPr>
          <a:xfrm>
            <a:off x="15259330" y="9307858"/>
            <a:ext cx="6170931" cy="1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Depth 3 Snowflake Line (in progress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r>
              <a:t>Depth 3 Snowflake Line (in progress)</a:t>
            </a:r>
          </a:p>
        </p:txBody>
      </p:sp>
      <p:pic>
        <p:nvPicPr>
          <p:cNvPr id="443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35250" y="3829050"/>
            <a:ext cx="19342100" cy="6057900"/>
          </a:xfrm>
          <a:prstGeom prst="rect">
            <a:avLst/>
          </a:prstGeom>
          <a:ln w="12700">
            <a:miter lim="400000"/>
          </a:ln>
        </p:spPr>
      </p:pic>
      <p:sp>
        <p:nvSpPr>
          <p:cNvPr id="444" name="Line"/>
          <p:cNvSpPr/>
          <p:nvPr/>
        </p:nvSpPr>
        <p:spPr>
          <a:xfrm flipH="1">
            <a:off x="3106783" y="9419759"/>
            <a:ext cx="1822280" cy="1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45" name="Line"/>
          <p:cNvSpPr/>
          <p:nvPr/>
        </p:nvSpPr>
        <p:spPr>
          <a:xfrm>
            <a:off x="12346805" y="4006139"/>
            <a:ext cx="2944778" cy="5375780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46" name="Line"/>
          <p:cNvSpPr/>
          <p:nvPr/>
        </p:nvSpPr>
        <p:spPr>
          <a:xfrm flipH="1">
            <a:off x="9201598" y="3955089"/>
            <a:ext cx="3145455" cy="5464672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47" name="Line"/>
          <p:cNvSpPr/>
          <p:nvPr/>
        </p:nvSpPr>
        <p:spPr>
          <a:xfrm>
            <a:off x="15259330" y="9307858"/>
            <a:ext cx="6170931" cy="1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48" name="Line"/>
          <p:cNvSpPr/>
          <p:nvPr/>
        </p:nvSpPr>
        <p:spPr>
          <a:xfrm flipH="1">
            <a:off x="4908545" y="7547569"/>
            <a:ext cx="1291429" cy="1872191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49" name="Line"/>
          <p:cNvSpPr/>
          <p:nvPr/>
        </p:nvSpPr>
        <p:spPr>
          <a:xfrm flipH="1">
            <a:off x="7477005" y="9401443"/>
            <a:ext cx="1822281" cy="1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50" name="Line"/>
          <p:cNvSpPr/>
          <p:nvPr/>
        </p:nvSpPr>
        <p:spPr>
          <a:xfrm>
            <a:off x="6177684" y="7534361"/>
            <a:ext cx="1299168" cy="1896146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Depth 3 Snowflake Line (in progress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r>
              <a:t>Depth 3 Snowflake Line (in progress)</a:t>
            </a:r>
          </a:p>
        </p:txBody>
      </p:sp>
      <p:pic>
        <p:nvPicPr>
          <p:cNvPr id="453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35250" y="3829050"/>
            <a:ext cx="19342100" cy="6057900"/>
          </a:xfrm>
          <a:prstGeom prst="rect">
            <a:avLst/>
          </a:prstGeom>
          <a:ln w="12700">
            <a:miter lim="400000"/>
          </a:ln>
        </p:spPr>
      </p:pic>
      <p:sp>
        <p:nvSpPr>
          <p:cNvPr id="454" name="Line"/>
          <p:cNvSpPr/>
          <p:nvPr/>
        </p:nvSpPr>
        <p:spPr>
          <a:xfrm flipH="1">
            <a:off x="3106783" y="9419759"/>
            <a:ext cx="1822280" cy="1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55" name="Line"/>
          <p:cNvSpPr/>
          <p:nvPr/>
        </p:nvSpPr>
        <p:spPr>
          <a:xfrm>
            <a:off x="12346805" y="4006139"/>
            <a:ext cx="2944778" cy="5375780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56" name="Line"/>
          <p:cNvSpPr/>
          <p:nvPr/>
        </p:nvSpPr>
        <p:spPr>
          <a:xfrm flipH="1">
            <a:off x="9201598" y="7605242"/>
            <a:ext cx="1036786" cy="1814519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57" name="Line"/>
          <p:cNvSpPr/>
          <p:nvPr/>
        </p:nvSpPr>
        <p:spPr>
          <a:xfrm>
            <a:off x="15259330" y="9307858"/>
            <a:ext cx="6170931" cy="1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58" name="Line"/>
          <p:cNvSpPr/>
          <p:nvPr/>
        </p:nvSpPr>
        <p:spPr>
          <a:xfrm flipH="1">
            <a:off x="4908545" y="7547569"/>
            <a:ext cx="1291429" cy="1872191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59" name="Line"/>
          <p:cNvSpPr/>
          <p:nvPr/>
        </p:nvSpPr>
        <p:spPr>
          <a:xfrm flipH="1">
            <a:off x="7477005" y="9401443"/>
            <a:ext cx="1822281" cy="1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60" name="Line"/>
          <p:cNvSpPr/>
          <p:nvPr/>
        </p:nvSpPr>
        <p:spPr>
          <a:xfrm>
            <a:off x="6177684" y="7534361"/>
            <a:ext cx="1299168" cy="1896146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61" name="Line"/>
          <p:cNvSpPr/>
          <p:nvPr/>
        </p:nvSpPr>
        <p:spPr>
          <a:xfrm flipH="1">
            <a:off x="11333957" y="4041219"/>
            <a:ext cx="1036786" cy="1814519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62" name="Line"/>
          <p:cNvSpPr/>
          <p:nvPr/>
        </p:nvSpPr>
        <p:spPr>
          <a:xfrm flipH="1">
            <a:off x="9134088" y="5786769"/>
            <a:ext cx="2259255" cy="55062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63" name="Line"/>
          <p:cNvSpPr/>
          <p:nvPr/>
        </p:nvSpPr>
        <p:spPr>
          <a:xfrm flipH="1" flipV="1">
            <a:off x="9156641" y="5865293"/>
            <a:ext cx="992169" cy="1807140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Depth 3 Snowflake Line (in progress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r>
              <a:t>Depth 3 Snowflake Line (in progress)</a:t>
            </a:r>
          </a:p>
        </p:txBody>
      </p:sp>
      <p:pic>
        <p:nvPicPr>
          <p:cNvPr id="466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35250" y="3829050"/>
            <a:ext cx="19342100" cy="6057900"/>
          </a:xfrm>
          <a:prstGeom prst="rect">
            <a:avLst/>
          </a:prstGeom>
          <a:ln w="12700">
            <a:miter lim="400000"/>
          </a:ln>
        </p:spPr>
      </p:pic>
      <p:sp>
        <p:nvSpPr>
          <p:cNvPr id="467" name="Line"/>
          <p:cNvSpPr/>
          <p:nvPr/>
        </p:nvSpPr>
        <p:spPr>
          <a:xfrm flipH="1">
            <a:off x="3106783" y="9419759"/>
            <a:ext cx="1822280" cy="1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68" name="Line"/>
          <p:cNvSpPr/>
          <p:nvPr/>
        </p:nvSpPr>
        <p:spPr>
          <a:xfrm flipH="1">
            <a:off x="9201598" y="7605242"/>
            <a:ext cx="1036786" cy="1814519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69" name="Line"/>
          <p:cNvSpPr/>
          <p:nvPr/>
        </p:nvSpPr>
        <p:spPr>
          <a:xfrm flipH="1">
            <a:off x="4908545" y="7547569"/>
            <a:ext cx="1291429" cy="1872191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70" name="Line"/>
          <p:cNvSpPr/>
          <p:nvPr/>
        </p:nvSpPr>
        <p:spPr>
          <a:xfrm flipH="1">
            <a:off x="7477005" y="9401443"/>
            <a:ext cx="1822281" cy="1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71" name="Line"/>
          <p:cNvSpPr/>
          <p:nvPr/>
        </p:nvSpPr>
        <p:spPr>
          <a:xfrm>
            <a:off x="6177684" y="7534361"/>
            <a:ext cx="1299168" cy="1896146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72" name="Line"/>
          <p:cNvSpPr/>
          <p:nvPr/>
        </p:nvSpPr>
        <p:spPr>
          <a:xfrm flipH="1">
            <a:off x="11333957" y="4041219"/>
            <a:ext cx="1036786" cy="1814519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73" name="Line"/>
          <p:cNvSpPr/>
          <p:nvPr/>
        </p:nvSpPr>
        <p:spPr>
          <a:xfrm flipH="1">
            <a:off x="9134088" y="5786769"/>
            <a:ext cx="2259255" cy="55062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74" name="Line"/>
          <p:cNvSpPr/>
          <p:nvPr/>
        </p:nvSpPr>
        <p:spPr>
          <a:xfrm flipH="1" flipV="1">
            <a:off x="9156641" y="5865293"/>
            <a:ext cx="992169" cy="1807140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75" name="Line"/>
          <p:cNvSpPr/>
          <p:nvPr/>
        </p:nvSpPr>
        <p:spPr>
          <a:xfrm>
            <a:off x="14231693" y="7413001"/>
            <a:ext cx="1054856" cy="1959381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76" name="Line"/>
          <p:cNvSpPr/>
          <p:nvPr/>
        </p:nvSpPr>
        <p:spPr>
          <a:xfrm flipH="1" flipV="1">
            <a:off x="12245663" y="4209884"/>
            <a:ext cx="1106265" cy="1693725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77" name="Line"/>
          <p:cNvSpPr/>
          <p:nvPr/>
        </p:nvSpPr>
        <p:spPr>
          <a:xfrm flipH="1">
            <a:off x="13300868" y="5770762"/>
            <a:ext cx="1985086" cy="71069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78" name="Line"/>
          <p:cNvSpPr/>
          <p:nvPr/>
        </p:nvSpPr>
        <p:spPr>
          <a:xfrm flipV="1">
            <a:off x="14235553" y="5817914"/>
            <a:ext cx="1006039" cy="1709620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79" name="Line"/>
          <p:cNvSpPr/>
          <p:nvPr/>
        </p:nvSpPr>
        <p:spPr>
          <a:xfrm flipH="1">
            <a:off x="15277607" y="9317445"/>
            <a:ext cx="1822280" cy="1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80" name="Line"/>
          <p:cNvSpPr/>
          <p:nvPr/>
        </p:nvSpPr>
        <p:spPr>
          <a:xfrm flipH="1">
            <a:off x="17079369" y="7445254"/>
            <a:ext cx="1291430" cy="1872191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81" name="Line"/>
          <p:cNvSpPr/>
          <p:nvPr/>
        </p:nvSpPr>
        <p:spPr>
          <a:xfrm flipH="1">
            <a:off x="19647830" y="9299129"/>
            <a:ext cx="1822280" cy="1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82" name="Line"/>
          <p:cNvSpPr/>
          <p:nvPr/>
        </p:nvSpPr>
        <p:spPr>
          <a:xfrm>
            <a:off x="18348508" y="7432047"/>
            <a:ext cx="1299168" cy="1896145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Depth 3 Snowflake Line (in progress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r>
              <a:t>Depth 3 Snowflake Line (in progress)</a:t>
            </a:r>
          </a:p>
        </p:txBody>
      </p:sp>
      <p:pic>
        <p:nvPicPr>
          <p:cNvPr id="485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35250" y="3829050"/>
            <a:ext cx="19342100" cy="6057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86" name="pasted-image.png" descr="pasted-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983759" y="9662350"/>
            <a:ext cx="3869640" cy="36846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Another Example On the Websit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r>
              <a:t>Another Example On the Website</a:t>
            </a:r>
          </a:p>
        </p:txBody>
      </p:sp>
      <p:pic>
        <p:nvPicPr>
          <p:cNvPr id="489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94830" y="9371718"/>
            <a:ext cx="3869640" cy="3684637"/>
          </a:xfrm>
          <a:prstGeom prst="rect">
            <a:avLst/>
          </a:prstGeom>
          <a:ln w="12700">
            <a:miter lim="400000"/>
          </a:ln>
        </p:spPr>
      </p:pic>
      <p:pic>
        <p:nvPicPr>
          <p:cNvPr id="490" name="pasted-image.png" descr="pasted-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670800" y="2197100"/>
            <a:ext cx="9042400" cy="9321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4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492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3" name="Recap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r>
                <a:t>Recap</a:t>
              </a:r>
            </a:p>
          </p:txBody>
        </p:sp>
      </p:grpSp>
      <p:sp>
        <p:nvSpPr>
          <p:cNvPr id="495" name="Fractals…"/>
          <p:cNvSpPr txBox="1"/>
          <p:nvPr/>
        </p:nvSpPr>
        <p:spPr>
          <a:xfrm>
            <a:off x="655657" y="6485625"/>
            <a:ext cx="21424605" cy="2180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600" indent="-228600" algn="l">
              <a:buSzPct val="100000"/>
              <a:buChar char="•"/>
              <a:defRPr sz="4500" b="1">
                <a:latin typeface="+mn-lt"/>
                <a:ea typeface="+mn-ea"/>
                <a:cs typeface="+mn-cs"/>
                <a:sym typeface="Helvetica Neue"/>
              </a:defRPr>
            </a:pPr>
            <a:r>
              <a:t>Fractals</a:t>
            </a:r>
          </a:p>
          <a:p>
            <a:pPr marL="457200" lvl="1" indent="-228600" algn="l">
              <a:buSzPct val="100000"/>
              <a:buChar char="•"/>
              <a:defRPr sz="4500"/>
            </a:pPr>
            <a:r>
              <a:t>Fractals are self-referential, and that makes for nice recursion problems!</a:t>
            </a:r>
          </a:p>
          <a:p>
            <a:pPr marL="457200" lvl="1" indent="-228600" algn="l">
              <a:buSzPct val="100000"/>
              <a:buChar char="•"/>
              <a:defRPr sz="4500"/>
            </a:pPr>
            <a:r>
              <a:t>Break the problem into a smaller, self-similar part, and don't forget your base case!</a:t>
            </a:r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9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497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8" name="References and Advanced Read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r>
                <a:t>References and Advanced Reading</a:t>
              </a:r>
            </a:p>
          </p:txBody>
        </p:sp>
      </p:grpSp>
      <p:sp>
        <p:nvSpPr>
          <p:cNvPr id="500" name="References:…"/>
          <p:cNvSpPr txBox="1"/>
          <p:nvPr/>
        </p:nvSpPr>
        <p:spPr>
          <a:xfrm>
            <a:off x="640425" y="4002438"/>
            <a:ext cx="21424604" cy="7387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51184" indent="-451184" algn="l">
              <a:buSzPct val="100000"/>
              <a:buChar char="•"/>
              <a:defRPr sz="4500" b="1">
                <a:latin typeface="+mn-lt"/>
                <a:ea typeface="+mn-ea"/>
                <a:cs typeface="+mn-cs"/>
                <a:sym typeface="Helvetica Neue"/>
              </a:defRPr>
            </a:pPr>
            <a:r>
              <a:t>References:</a:t>
            </a:r>
          </a:p>
          <a:p>
            <a:pPr marL="832184" lvl="1" indent="-451184" algn="l" defTabSz="546100">
              <a:spcBef>
                <a:spcPts val="500"/>
              </a:spcBef>
              <a:buSzPct val="100000"/>
              <a:buChar char="•"/>
              <a:defRPr sz="4500"/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/>
              </a:rPr>
              <a:t>http://www.cs.utah.edu/~germain/PPS/Topics/recursion.html</a:t>
            </a:r>
          </a:p>
          <a:p>
            <a:pPr marL="832184" lvl="1" indent="-451184" algn="l" defTabSz="546100">
              <a:spcBef>
                <a:spcPts val="500"/>
              </a:spcBef>
              <a:buSzPct val="100000"/>
              <a:buChar char="•"/>
              <a:defRPr sz="4500"/>
            </a:pPr>
            <a:r>
              <a:t>Why is iteration generally better than recursion?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/>
              </a:rPr>
              <a:t>http://stackoverflow.com/a/3093/561677</a:t>
            </a:r>
          </a:p>
          <a:p>
            <a:pPr marL="832184" lvl="1" indent="-451184" algn="l" defTabSz="546100">
              <a:spcBef>
                <a:spcPts val="500"/>
              </a:spcBef>
              <a:buSzPct val="100000"/>
              <a:buChar char="•"/>
              <a:defRPr sz="4500"/>
            </a:pPr>
            <a:endParaRPr u="sng">
              <a:solidFill>
                <a:srgbClr val="0000FF"/>
              </a:solidFill>
              <a:uFill>
                <a:solidFill>
                  <a:srgbClr val="0000FF"/>
                </a:solidFill>
              </a:uFill>
              <a:hlinkClick r:id="rId3"/>
            </a:endParaRPr>
          </a:p>
          <a:p>
            <a:pPr marL="451184" indent="-451184" algn="l">
              <a:buSzPct val="100000"/>
              <a:buChar char="•"/>
              <a:defRPr sz="4500" b="1">
                <a:latin typeface="+mn-lt"/>
                <a:ea typeface="+mn-ea"/>
                <a:cs typeface="+mn-cs"/>
                <a:sym typeface="Helvetica Neue"/>
              </a:defRPr>
            </a:pPr>
            <a:r>
              <a:t>Advanced Reading:</a:t>
            </a:r>
          </a:p>
          <a:p>
            <a:pPr marL="832184" lvl="1" indent="-451184" algn="l" defTabSz="546100">
              <a:spcBef>
                <a:spcPts val="3000"/>
              </a:spcBef>
              <a:buSzPct val="100000"/>
              <a:buChar char="•"/>
              <a:defRPr sz="4500"/>
            </a:pPr>
            <a:r>
              <a:t>Tail recursion: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4"/>
              </a:rPr>
              <a:t>http://stackoverflow.com/questions/33923/what-is-tail-recursion</a:t>
            </a:r>
            <a:r>
              <a:t> </a:t>
            </a:r>
          </a:p>
          <a:p>
            <a:pPr marL="832184" lvl="1" indent="-451184" algn="l" defTabSz="546100">
              <a:spcBef>
                <a:spcPts val="3000"/>
              </a:spcBef>
              <a:buSzPct val="100000"/>
              <a:buChar char="•"/>
              <a:defRPr sz="4500"/>
            </a:pPr>
            <a:r>
              <a:t>Interesting story on the history of recursion in programming languages: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5"/>
              </a:rPr>
              <a:t>http://goo.gl/P6Einb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ModernPortfolio">
  <a:themeElements>
    <a:clrScheme name="ModernPortfolio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Light"/>
            <a:ea typeface="Helvetica Neue Light"/>
            <a:cs typeface="Helvetica Neue Light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Light"/>
            <a:ea typeface="Helvetica Neue Light"/>
            <a:cs typeface="Helvetica Neue Light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ModernPortfolio">
  <a:themeElements>
    <a:clrScheme name="ModernPortfolio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Light"/>
            <a:ea typeface="Helvetica Neue Light"/>
            <a:cs typeface="Helvetica Neue Light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Light"/>
            <a:ea typeface="Helvetica Neue Light"/>
            <a:cs typeface="Helvetica Neue Light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1238</Words>
  <Application>Microsoft Macintosh PowerPoint</Application>
  <PresentationFormat>Custom</PresentationFormat>
  <Paragraphs>240</Paragraphs>
  <Slides>41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Cambria Math</vt:lpstr>
      <vt:lpstr>Helvetica Neue</vt:lpstr>
      <vt:lpstr>Helvetica Neue Light</vt:lpstr>
      <vt:lpstr>Helvetica Neue Medium</vt:lpstr>
      <vt:lpstr>Menlo</vt:lpstr>
      <vt:lpstr>Wingdings</vt:lpstr>
      <vt:lpstr>ModernPortfolio</vt:lpstr>
      <vt:lpstr>Wednesday, April 18, 2018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Wednesday, April 17, 2018</dc:title>
  <cp:lastModifiedBy>Nick Troccoli</cp:lastModifiedBy>
  <cp:revision>13</cp:revision>
  <cp:lastPrinted>2018-04-19T01:24:49Z</cp:lastPrinted>
  <dcterms:modified xsi:type="dcterms:W3CDTF">2018-04-19T01:29:21Z</dcterms:modified>
</cp:coreProperties>
</file>