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media1.mov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Tx/>
        <a:latin typeface="Helvetica Neue Light"/>
        <a:ea typeface="Helvetica Neue Light"/>
        <a:cs typeface="Helvetica Neue Light"/>
        <a:sym typeface="Helvetica Neue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7D9"/>
          </a:solidFill>
        </a:fill>
      </a:tcStyle>
    </a:wholeTbl>
    <a:band2H>
      <a:tcTxStyle b="def" i="def"/>
      <a:tcStyle>
        <a:tcBdr/>
        <a:fill>
          <a:solidFill>
            <a:srgbClr val="E9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DED8"/>
          </a:solidFill>
        </a:fill>
      </a:tcStyle>
    </a:wholeTbl>
    <a:band2H>
      <a:tcTxStyle b="def" i="def"/>
      <a:tcStyle>
        <a:tcBdr/>
        <a:fill>
          <a:solidFill>
            <a:srgbClr val="F2EF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2D6"/>
          </a:solidFill>
        </a:fill>
      </a:tcStyle>
    </a:wholeTbl>
    <a:band2H>
      <a:tcTxStyle b="def" i="def"/>
      <a:tcStyle>
        <a:tcBdr/>
        <a:fill>
          <a:solidFill>
            <a:srgbClr val="E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1066800" y="6680201"/>
            <a:ext cx="22252676" cy="17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" name="Title Text"/>
          <p:cNvSpPr txBox="1"/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Body Level One…"/>
          <p:cNvSpPr txBox="1"/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"/>
          <p:cNvSpPr/>
          <p:nvPr/>
        </p:nvSpPr>
        <p:spPr>
          <a:xfrm>
            <a:off x="14147800" y="11214099"/>
            <a:ext cx="1" cy="200043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" name="Image"/>
          <p:cNvSpPr/>
          <p:nvPr>
            <p:ph type="pic" idx="13"/>
          </p:nvPr>
        </p:nvSpPr>
        <p:spPr>
          <a:xfrm>
            <a:off x="0" y="0"/>
            <a:ext cx="24384000" cy="10680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3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"/>
          <p:cNvSpPr/>
          <p:nvPr/>
        </p:nvSpPr>
        <p:spPr>
          <a:xfrm>
            <a:off x="1066800" y="6845300"/>
            <a:ext cx="10002141" cy="0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" name="Title Text"/>
          <p:cNvSpPr txBox="1"/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952500" y="12992100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1066799" y="2768599"/>
            <a:ext cx="9512614" cy="18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Image"/>
          <p:cNvSpPr/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6" name="Title Text"/>
          <p:cNvSpPr txBox="1"/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957643" y="12992100"/>
            <a:ext cx="368504" cy="3746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/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15811739" y="711200"/>
            <a:ext cx="1" cy="1114360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6" name="Line"/>
          <p:cNvSpPr/>
          <p:nvPr/>
        </p:nvSpPr>
        <p:spPr>
          <a:xfrm>
            <a:off x="15811500" y="6277570"/>
            <a:ext cx="7763086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7" name="Image"/>
          <p:cNvSpPr/>
          <p:nvPr>
            <p:ph type="pic" sz="quarter" idx="13"/>
          </p:nvPr>
        </p:nvSpPr>
        <p:spPr>
          <a:xfrm>
            <a:off x="16014700" y="6502400"/>
            <a:ext cx="7569200" cy="5346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8" name="Image"/>
          <p:cNvSpPr/>
          <p:nvPr>
            <p:ph type="pic" sz="quarter" idx="14"/>
          </p:nvPr>
        </p:nvSpPr>
        <p:spPr>
          <a:xfrm>
            <a:off x="16014700" y="709205"/>
            <a:ext cx="7569200" cy="53467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Image"/>
          <p:cNvSpPr/>
          <p:nvPr>
            <p:ph type="pic" idx="15"/>
          </p:nvPr>
        </p:nvSpPr>
        <p:spPr>
          <a:xfrm>
            <a:off x="977900" y="713695"/>
            <a:ext cx="14579600" cy="11137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0" name="Body Level One…"/>
          <p:cNvSpPr txBox="1"/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 txBox="1"/>
          <p:nvPr>
            <p:ph type="body" sz="quarter" idx="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/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9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172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2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997200" indent="-457200" algn="ctr" defTabSz="647700">
              <a:spcBef>
                <a:spcPts val="0"/>
              </a:spcBef>
              <a:buFontTx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“Type a quote here.”"/>
          <p:cNvSpPr/>
          <p:nvPr>
            <p:ph type="body" sz="quarter" idx="13"/>
          </p:nvPr>
        </p:nvSpPr>
        <p:spPr>
          <a:xfrm>
            <a:off x="2387600" y="6061864"/>
            <a:ext cx="19621500" cy="944573"/>
          </a:xfrm>
          <a:prstGeom prst="rect">
            <a:avLst/>
          </a:prstGeom>
        </p:spPr>
        <p:txBody>
          <a:bodyPr anchor="ctr"/>
          <a:lstStyle/>
          <a:p>
            <a:pPr marL="0" indent="0" algn="ctr" defTabSz="647700">
              <a:spcBef>
                <a:spcPts val="3400"/>
              </a:spcBef>
              <a:buSzTx/>
              <a:buFontTx/>
              <a:buNone/>
              <a:defRPr sz="5600"/>
            </a:pPr>
          </a:p>
        </p:txBody>
      </p:sp>
      <p:pic>
        <p:nvPicPr>
          <p:cNvPr id="11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t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1066799" y="2768602"/>
            <a:ext cx="22252700" cy="17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3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0526" y="11762640"/>
            <a:ext cx="2086234" cy="208623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/>
          <p:nvPr>
            <p:ph type="title"/>
          </p:nvPr>
        </p:nvSpPr>
        <p:spPr>
          <a:xfrm>
            <a:off x="1066800" y="469900"/>
            <a:ext cx="22237700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1066800" y="3124200"/>
            <a:ext cx="22237700" cy="937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216223" y="129921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b="0" baseline="0" cap="none" i="0" spc="0" strike="noStrike" sz="5000" u="none">
          <a:ln>
            <a:noFill/>
          </a:ln>
          <a:solidFill>
            <a:srgbClr val="747474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eb.stanford.edu/class/cs106b/lectures/10-RecursiveBacktracking2/code/handout.pdf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Relationship Id="rId3" Type="http://schemas.openxmlformats.org/officeDocument/2006/relationships/hyperlink" Target="https://www.codestepbystep.com/problem/view/cpp/backtracking/partitionable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Relationship Id="rId3" Type="http://schemas.openxmlformats.org/officeDocument/2006/relationships/hyperlink" Target="http://wikipedia.org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Relationship Id="rId3" Type="http://schemas.openxmlformats.org/officeDocument/2006/relationships/hyperlink" Target="http://wikipedia.org" TargetMode="Externa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Relationship Id="rId3" Type="http://schemas.openxmlformats.org/officeDocument/2006/relationships/image" Target="../media/image7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stackoverflow.com/questions/7537791/understanding-recursion-to-generate-permutations" TargetMode="External"/><Relationship Id="rId3" Type="http://schemas.openxmlformats.org/officeDocument/2006/relationships/hyperlink" Target="https://en.wikipedia.org/wiki/Maze_solving_algorithm" TargetMode="External"/><Relationship Id="rId4" Type="http://schemas.openxmlformats.org/officeDocument/2006/relationships/hyperlink" Target="https://see.stanford.edu/materials/icspacs106b/h19-recbacktrackexamples.pdf" TargetMode="External"/><Relationship Id="rId5" Type="http://schemas.openxmlformats.org/officeDocument/2006/relationships/hyperlink" Target="https://en.wikipedia.org/wiki/Backtracking" TargetMode="Externa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Monday, April 24, 2017"/>
          <p:cNvSpPr txBox="1"/>
          <p:nvPr>
            <p:ph type="title"/>
          </p:nvPr>
        </p:nvSpPr>
        <p:spPr>
          <a:xfrm>
            <a:off x="1066800" y="4403468"/>
            <a:ext cx="10007600" cy="2086232"/>
          </a:xfrm>
          <a:prstGeom prst="rect">
            <a:avLst/>
          </a:prstGeom>
        </p:spPr>
        <p:txBody>
          <a:bodyPr/>
          <a:lstStyle/>
          <a:p>
            <a:pPr/>
            <a:r>
              <a:t>Monday, April 23, 2018</a:t>
            </a:r>
          </a:p>
        </p:txBody>
      </p:sp>
      <p:sp>
        <p:nvSpPr>
          <p:cNvPr id="139" name="Programming Abstractions…"/>
          <p:cNvSpPr txBox="1"/>
          <p:nvPr>
            <p:ph type="body" sz="half" idx="1"/>
          </p:nvPr>
        </p:nvSpPr>
        <p:spPr>
          <a:xfrm>
            <a:off x="1066800" y="7213600"/>
            <a:ext cx="11372420" cy="6209678"/>
          </a:xfrm>
          <a:prstGeom prst="rect">
            <a:avLst/>
          </a:prstGeom>
        </p:spPr>
        <p:txBody>
          <a:bodyPr/>
          <a:lstStyle/>
          <a:p>
            <a:pPr/>
            <a:r>
              <a:t>Programming Abstractions</a:t>
            </a:r>
          </a:p>
          <a:p>
            <a:pPr/>
            <a:r>
              <a:t>Spring 2018</a:t>
            </a:r>
          </a:p>
          <a:p>
            <a:pPr/>
            <a:r>
              <a:t>Stanford University </a:t>
            </a:r>
          </a:p>
          <a:p>
            <a:pPr/>
            <a:r>
              <a:t>Computer Science Department</a:t>
            </a:r>
          </a:p>
          <a:p>
            <a:pPr/>
          </a:p>
          <a:p>
            <a:pPr/>
            <a:r>
              <a:t>Lecturer: Chris Gregg</a:t>
            </a:r>
          </a:p>
          <a:p>
            <a:pPr/>
          </a:p>
          <a:p>
            <a:pPr algn="ctr"/>
            <a:r>
              <a:t>reading:</a:t>
            </a:r>
          </a:p>
          <a:p>
            <a:pPr algn="ctr"/>
            <a:r>
              <a:t>Programming Abstractions in C++, Chapter 8.2-8.3</a:t>
            </a:r>
          </a:p>
        </p:txBody>
      </p:sp>
      <p:sp>
        <p:nvSpPr>
          <p:cNvPr id="140" name="CS 106B…"/>
          <p:cNvSpPr txBox="1"/>
          <p:nvPr/>
        </p:nvSpPr>
        <p:spPr>
          <a:xfrm>
            <a:off x="1064070" y="181785"/>
            <a:ext cx="8860244" cy="4803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354965">
              <a:defRPr sz="8200">
                <a:solidFill>
                  <a:srgbClr val="7F0325"/>
                </a:solidFill>
              </a:defRPr>
            </a:pPr>
            <a:r>
              <a:t>CS 106B</a:t>
            </a:r>
          </a:p>
          <a:p>
            <a:pPr algn="l" defTabSz="354965">
              <a:defRPr sz="6400">
                <a:solidFill>
                  <a:srgbClr val="7F0325"/>
                </a:solidFill>
              </a:defRPr>
            </a:pPr>
            <a:r>
              <a:t>Lecture 10: Recursive Backtracking 2: Common Problem Types</a:t>
            </a:r>
          </a:p>
        </p:txBody>
      </p:sp>
      <p:pic>
        <p:nvPicPr>
          <p:cNvPr id="141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11554" y="2892000"/>
            <a:ext cx="12600156" cy="790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Today's Topic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4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85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4" name="Today's Topics"/>
            <p:cNvSpPr txBox="1"/>
            <p:nvPr/>
          </p:nvSpPr>
          <p:spPr>
            <a:xfrm>
              <a:off x="1" y="79450"/>
              <a:ext cx="24498226" cy="1365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85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Today's Topics</a:t>
              </a:r>
            </a:p>
          </p:txBody>
        </p:sp>
      </p:grpSp>
      <p:sp>
        <p:nvSpPr>
          <p:cNvPr id="146" name="Logistics:…"/>
          <p:cNvSpPr txBox="1"/>
          <p:nvPr/>
        </p:nvSpPr>
        <p:spPr>
          <a:xfrm>
            <a:off x="389730" y="2305182"/>
            <a:ext cx="22576613" cy="1075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01315" indent="-501315" algn="l">
              <a:buSzPct val="100000"/>
              <a:buChar char="•"/>
            </a:pPr>
            <a:r>
              <a:t>Logistics:</a:t>
            </a:r>
          </a:p>
          <a:p>
            <a:pPr lvl="1" marL="882315" indent="-501315" algn="l">
              <a:buSzPct val="100000"/>
              <a:buChar char="•"/>
            </a:pPr>
            <a:r>
              <a:t>Due date for Assignment 3 (Recursion): Thursday, Noon</a:t>
            </a:r>
          </a:p>
          <a:p>
            <a:pPr lvl="1" marL="882315" indent="-501315" algn="l">
              <a:buSzPct val="100000"/>
              <a:buChar char="•"/>
            </a:pPr>
            <a:r>
              <a:t>Practice midterm materials will be out by mid-week</a:t>
            </a:r>
          </a:p>
          <a:p>
            <a:pPr lvl="1" marL="882315" indent="-501315" algn="l">
              <a:buSzPct val="100000"/>
              <a:buChar char="•"/>
            </a:pPr>
            <a:r>
              <a:t>Midterm will be on laptops! You must let me and Nick know now if you don't have a workable laptop or need other accommodations.</a:t>
            </a:r>
          </a:p>
          <a:p>
            <a:pPr lvl="1" marL="882315" indent="-501315" algn="l">
              <a:buSzPct val="100000"/>
              <a:buChar char="•"/>
            </a:pPr>
            <a:r>
              <a:t>Today's handout: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http://web.stanford.edu/class/cs106b/lectures/10-RecursiveBacktracking2/code/handout.pdf</a:t>
            </a:r>
            <a:r>
              <a:t> </a:t>
            </a:r>
          </a:p>
          <a:p>
            <a:pPr algn="l"/>
          </a:p>
          <a:p>
            <a:pPr marL="501315" indent="-501315" algn="l">
              <a:buSzPct val="100000"/>
              <a:buChar char="•"/>
            </a:pPr>
            <a:r>
              <a:t>Common Problem Types for Recursive Backtracking</a:t>
            </a:r>
          </a:p>
          <a:p>
            <a:pPr lvl="1" marL="882315" indent="-501315" algn="l">
              <a:buSzPct val="100000"/>
              <a:buChar char="•"/>
            </a:pPr>
            <a:r>
              <a:t>Partitionable (determine whether a solution exists)</a:t>
            </a:r>
          </a:p>
          <a:p>
            <a:pPr lvl="1" marL="882315" indent="-501315" algn="l">
              <a:buSzPct val="100000"/>
              <a:buChar char="•"/>
            </a:pPr>
            <a:r>
              <a:t>Knapsack Problem (find the best solution)</a:t>
            </a:r>
          </a:p>
          <a:p>
            <a:pPr lvl="1" marL="882315" indent="-501315" algn="l">
              <a:buSzPct val="100000"/>
              <a:buChar char="•"/>
            </a:pPr>
            <a:r>
              <a:t>Maze Solving (find a solution)</a:t>
            </a:r>
          </a:p>
          <a:p>
            <a:pPr lvl="1" marL="882315" indent="-501315" algn="l">
              <a:buSzPct val="100000"/>
              <a:buChar char="•"/>
            </a:pPr>
            <a:r>
              <a:t>Clumsy Thumbsy (find all solutions)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Recursive Backtracking: Templat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4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9" name="Recursive Backtracking: Templat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Recursive Backtracking: Templates</a:t>
              </a:r>
            </a:p>
          </p:txBody>
        </p:sp>
      </p:grpSp>
      <p:sp>
        <p:nvSpPr>
          <p:cNvPr id="151" name="There are basically five different problems you might see that will require recursive backtracking:…"/>
          <p:cNvSpPr txBox="1"/>
          <p:nvPr/>
        </p:nvSpPr>
        <p:spPr>
          <a:xfrm>
            <a:off x="601705" y="2258822"/>
            <a:ext cx="23076422" cy="9825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8000"/>
            </a:pPr>
            <a:r>
              <a:t>There are basically five different problems you might see that will require recursive backtracking: </a:t>
            </a:r>
          </a:p>
          <a:p>
            <a:pPr algn="l">
              <a:defRPr sz="8000"/>
            </a:pP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Determine whether a solution exists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Find a solution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Find the best solution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Count the number of solutions</a:t>
            </a:r>
          </a:p>
          <a:p>
            <a:pPr marL="635000" indent="-635000" algn="l">
              <a:buSzPct val="75000"/>
              <a:buFont typeface="Helvetica Neue"/>
              <a:buChar char="•"/>
              <a:defRPr sz="8000"/>
            </a:pPr>
            <a:r>
              <a:t>Print/find all the solutions</a:t>
            </a:r>
          </a:p>
        </p:txBody>
      </p:sp>
      <p:pic>
        <p:nvPicPr>
          <p:cNvPr id="152" name="key.jpg" descr="key.jpg"/>
          <p:cNvPicPr>
            <a:picLocks noChangeAspect="1"/>
          </p:cNvPicPr>
          <p:nvPr/>
        </p:nvPicPr>
        <p:blipFill>
          <a:blip r:embed="rId2">
            <a:extLst/>
          </a:blip>
          <a:srcRect l="9090" t="7771" r="7730" b="9205"/>
          <a:stretch>
            <a:fillRect/>
          </a:stretch>
        </p:blipFill>
        <p:spPr>
          <a:xfrm>
            <a:off x="20639727" y="253333"/>
            <a:ext cx="1006102" cy="1004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7" fill="norm" stroke="1" extrusionOk="0">
                <a:moveTo>
                  <a:pt x="15776" y="0"/>
                </a:moveTo>
                <a:cubicBezTo>
                  <a:pt x="12762" y="31"/>
                  <a:pt x="10444" y="2354"/>
                  <a:pt x="10690" y="5723"/>
                </a:cubicBezTo>
                <a:cubicBezTo>
                  <a:pt x="10725" y="6203"/>
                  <a:pt x="10731" y="6598"/>
                  <a:pt x="10665" y="6979"/>
                </a:cubicBezTo>
                <a:cubicBezTo>
                  <a:pt x="10682" y="7031"/>
                  <a:pt x="10698" y="7079"/>
                  <a:pt x="10716" y="7131"/>
                </a:cubicBezTo>
                <a:lnTo>
                  <a:pt x="10920" y="7738"/>
                </a:lnTo>
                <a:lnTo>
                  <a:pt x="10588" y="8067"/>
                </a:lnTo>
                <a:cubicBezTo>
                  <a:pt x="10584" y="8070"/>
                  <a:pt x="10576" y="8081"/>
                  <a:pt x="10571" y="8084"/>
                </a:cubicBezTo>
                <a:lnTo>
                  <a:pt x="9312" y="9323"/>
                </a:lnTo>
                <a:cubicBezTo>
                  <a:pt x="8517" y="10248"/>
                  <a:pt x="7299" y="11488"/>
                  <a:pt x="5426" y="13352"/>
                </a:cubicBezTo>
                <a:cubicBezTo>
                  <a:pt x="2441" y="16323"/>
                  <a:pt x="0" y="19023"/>
                  <a:pt x="0" y="19354"/>
                </a:cubicBezTo>
                <a:cubicBezTo>
                  <a:pt x="0" y="19684"/>
                  <a:pt x="317" y="20275"/>
                  <a:pt x="706" y="20660"/>
                </a:cubicBezTo>
                <a:cubicBezTo>
                  <a:pt x="1645" y="21591"/>
                  <a:pt x="2358" y="21540"/>
                  <a:pt x="3555" y="20466"/>
                </a:cubicBezTo>
                <a:cubicBezTo>
                  <a:pt x="3708" y="20329"/>
                  <a:pt x="3829" y="20227"/>
                  <a:pt x="3946" y="20137"/>
                </a:cubicBezTo>
                <a:cubicBezTo>
                  <a:pt x="4073" y="20020"/>
                  <a:pt x="4186" y="19918"/>
                  <a:pt x="4201" y="19918"/>
                </a:cubicBezTo>
                <a:cubicBezTo>
                  <a:pt x="4204" y="19918"/>
                  <a:pt x="4229" y="19940"/>
                  <a:pt x="4235" y="19944"/>
                </a:cubicBezTo>
                <a:cubicBezTo>
                  <a:pt x="4605" y="19762"/>
                  <a:pt x="4842" y="19932"/>
                  <a:pt x="5290" y="20466"/>
                </a:cubicBezTo>
                <a:cubicBezTo>
                  <a:pt x="5754" y="21021"/>
                  <a:pt x="6344" y="21309"/>
                  <a:pt x="6821" y="21326"/>
                </a:cubicBezTo>
                <a:cubicBezTo>
                  <a:pt x="7297" y="21344"/>
                  <a:pt x="7663" y="21088"/>
                  <a:pt x="7663" y="20550"/>
                </a:cubicBezTo>
                <a:cubicBezTo>
                  <a:pt x="7663" y="20494"/>
                  <a:pt x="7650" y="20436"/>
                  <a:pt x="7637" y="20373"/>
                </a:cubicBezTo>
                <a:cubicBezTo>
                  <a:pt x="7489" y="20175"/>
                  <a:pt x="7113" y="19763"/>
                  <a:pt x="6676" y="19328"/>
                </a:cubicBezTo>
                <a:lnTo>
                  <a:pt x="5707" y="18367"/>
                </a:lnTo>
                <a:lnTo>
                  <a:pt x="6319" y="17760"/>
                </a:lnTo>
                <a:lnTo>
                  <a:pt x="6923" y="17153"/>
                </a:lnTo>
                <a:lnTo>
                  <a:pt x="7093" y="17322"/>
                </a:lnTo>
                <a:cubicBezTo>
                  <a:pt x="7100" y="17328"/>
                  <a:pt x="7111" y="17331"/>
                  <a:pt x="7118" y="17339"/>
                </a:cubicBezTo>
                <a:cubicBezTo>
                  <a:pt x="7120" y="17341"/>
                  <a:pt x="7116" y="17344"/>
                  <a:pt x="7118" y="17347"/>
                </a:cubicBezTo>
                <a:lnTo>
                  <a:pt x="7288" y="17516"/>
                </a:lnTo>
                <a:cubicBezTo>
                  <a:pt x="7564" y="17615"/>
                  <a:pt x="7883" y="17820"/>
                  <a:pt x="8249" y="18148"/>
                </a:cubicBezTo>
                <a:cubicBezTo>
                  <a:pt x="9160" y="18965"/>
                  <a:pt x="9616" y="19061"/>
                  <a:pt x="10129" y="18553"/>
                </a:cubicBezTo>
                <a:cubicBezTo>
                  <a:pt x="10429" y="18255"/>
                  <a:pt x="10520" y="17973"/>
                  <a:pt x="10376" y="17609"/>
                </a:cubicBezTo>
                <a:cubicBezTo>
                  <a:pt x="10279" y="17477"/>
                  <a:pt x="9884" y="17058"/>
                  <a:pt x="9406" y="16580"/>
                </a:cubicBezTo>
                <a:lnTo>
                  <a:pt x="8692" y="15864"/>
                </a:lnTo>
                <a:cubicBezTo>
                  <a:pt x="8690" y="15863"/>
                  <a:pt x="8684" y="15856"/>
                  <a:pt x="8683" y="15855"/>
                </a:cubicBezTo>
                <a:lnTo>
                  <a:pt x="8462" y="15636"/>
                </a:lnTo>
                <a:lnTo>
                  <a:pt x="10180" y="13925"/>
                </a:lnTo>
                <a:cubicBezTo>
                  <a:pt x="10446" y="13646"/>
                  <a:pt x="10728" y="13363"/>
                  <a:pt x="11107" y="12981"/>
                </a:cubicBezTo>
                <a:cubicBezTo>
                  <a:pt x="11500" y="12584"/>
                  <a:pt x="11846" y="12251"/>
                  <a:pt x="12161" y="11970"/>
                </a:cubicBezTo>
                <a:lnTo>
                  <a:pt x="13675" y="10461"/>
                </a:lnTo>
                <a:lnTo>
                  <a:pt x="14152" y="10629"/>
                </a:lnTo>
                <a:cubicBezTo>
                  <a:pt x="14227" y="10656"/>
                  <a:pt x="14303" y="10682"/>
                  <a:pt x="14381" y="10705"/>
                </a:cubicBezTo>
                <a:cubicBezTo>
                  <a:pt x="14641" y="10669"/>
                  <a:pt x="14904" y="10664"/>
                  <a:pt x="15189" y="10705"/>
                </a:cubicBezTo>
                <a:cubicBezTo>
                  <a:pt x="19062" y="11264"/>
                  <a:pt x="21600" y="8077"/>
                  <a:pt x="21559" y="5032"/>
                </a:cubicBezTo>
                <a:cubicBezTo>
                  <a:pt x="21534" y="3205"/>
                  <a:pt x="20576" y="1429"/>
                  <a:pt x="18429" y="539"/>
                </a:cubicBezTo>
                <a:cubicBezTo>
                  <a:pt x="17516" y="161"/>
                  <a:pt x="16619" y="-9"/>
                  <a:pt x="15776" y="0"/>
                </a:cubicBezTo>
                <a:close/>
                <a:moveTo>
                  <a:pt x="16261" y="3068"/>
                </a:moveTo>
                <a:cubicBezTo>
                  <a:pt x="16833" y="3084"/>
                  <a:pt x="17258" y="3282"/>
                  <a:pt x="17689" y="3709"/>
                </a:cubicBezTo>
                <a:cubicBezTo>
                  <a:pt x="18030" y="4047"/>
                  <a:pt x="18370" y="4622"/>
                  <a:pt x="18293" y="4746"/>
                </a:cubicBezTo>
                <a:cubicBezTo>
                  <a:pt x="18273" y="4777"/>
                  <a:pt x="18281" y="4823"/>
                  <a:pt x="18319" y="4847"/>
                </a:cubicBezTo>
                <a:cubicBezTo>
                  <a:pt x="18357" y="4870"/>
                  <a:pt x="18395" y="5066"/>
                  <a:pt x="18395" y="5285"/>
                </a:cubicBezTo>
                <a:cubicBezTo>
                  <a:pt x="18395" y="5682"/>
                  <a:pt x="18272" y="6067"/>
                  <a:pt x="18064" y="6406"/>
                </a:cubicBezTo>
                <a:cubicBezTo>
                  <a:pt x="17975" y="6611"/>
                  <a:pt x="17857" y="6796"/>
                  <a:pt x="17706" y="6946"/>
                </a:cubicBezTo>
                <a:cubicBezTo>
                  <a:pt x="17167" y="7480"/>
                  <a:pt x="16476" y="7612"/>
                  <a:pt x="15827" y="7485"/>
                </a:cubicBezTo>
                <a:cubicBezTo>
                  <a:pt x="15458" y="7450"/>
                  <a:pt x="15200" y="7353"/>
                  <a:pt x="14874" y="7140"/>
                </a:cubicBezTo>
                <a:cubicBezTo>
                  <a:pt x="14568" y="6939"/>
                  <a:pt x="14327" y="6683"/>
                  <a:pt x="14160" y="6389"/>
                </a:cubicBezTo>
                <a:cubicBezTo>
                  <a:pt x="13894" y="5985"/>
                  <a:pt x="13772" y="5506"/>
                  <a:pt x="13888" y="5024"/>
                </a:cubicBezTo>
                <a:cubicBezTo>
                  <a:pt x="13945" y="4542"/>
                  <a:pt x="14160" y="4077"/>
                  <a:pt x="14543" y="3709"/>
                </a:cubicBezTo>
                <a:cubicBezTo>
                  <a:pt x="14977" y="3291"/>
                  <a:pt x="15399" y="3110"/>
                  <a:pt x="16006" y="3077"/>
                </a:cubicBezTo>
                <a:cubicBezTo>
                  <a:pt x="16094" y="3072"/>
                  <a:pt x="16180" y="3066"/>
                  <a:pt x="16261" y="3068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5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57" name="Write a function named partionable that takes a vector of ints and returns true if it is possible to divide the ints into two groups such that each group has the same sum. For example, the Vector {1,1,2,3,5} can be split into {1,5} and {1,2,3}. However, the vector {1,4,5,6} can’t be split into two.…"/>
          <p:cNvSpPr txBox="1"/>
          <p:nvPr/>
        </p:nvSpPr>
        <p:spPr>
          <a:xfrm>
            <a:off x="1402082" y="2239303"/>
            <a:ext cx="21579836" cy="5489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/>
            <a:r>
              <a:t>Write a function named </a:t>
            </a:r>
            <a:r>
              <a:rPr b="1">
                <a:latin typeface="Menlo"/>
                <a:ea typeface="Menlo"/>
                <a:cs typeface="Menlo"/>
                <a:sym typeface="Menlo"/>
              </a:rPr>
              <a:t>partionable</a:t>
            </a:r>
            <a:r>
              <a:t> that takes a vector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int</a:t>
            </a:r>
            <a:r>
              <a:t>s and returns </a:t>
            </a:r>
            <a:r>
              <a:rPr>
                <a:latin typeface="Menlo"/>
                <a:ea typeface="Menlo"/>
                <a:cs typeface="Menlo"/>
                <a:sym typeface="Menlo"/>
              </a:rPr>
              <a:t>true</a:t>
            </a:r>
            <a:r>
              <a:t> if it is possible to divide the </a:t>
            </a:r>
            <a:r>
              <a:rPr>
                <a:latin typeface="Menlo"/>
                <a:ea typeface="Menlo"/>
                <a:cs typeface="Menlo"/>
                <a:sym typeface="Menlo"/>
              </a:rPr>
              <a:t>int</a:t>
            </a:r>
            <a:r>
              <a:t>s into two groups such that each group has the same sum. For example, the </a:t>
            </a:r>
            <a:r>
              <a:rPr>
                <a:latin typeface="Menlo"/>
                <a:ea typeface="Menlo"/>
                <a:cs typeface="Menlo"/>
                <a:sym typeface="Menlo"/>
              </a:rPr>
              <a:t>Vector {1,1,2,3,5}</a:t>
            </a:r>
            <a:r>
              <a:t> can be split into </a:t>
            </a:r>
            <a:r>
              <a:rPr>
                <a:latin typeface="Menlo"/>
                <a:ea typeface="Menlo"/>
                <a:cs typeface="Menlo"/>
                <a:sym typeface="Menlo"/>
              </a:rPr>
              <a:t>{1,5}</a:t>
            </a:r>
            <a:r>
              <a:t> and </a:t>
            </a:r>
            <a:r>
              <a:rPr>
                <a:latin typeface="Menlo"/>
                <a:ea typeface="Menlo"/>
                <a:cs typeface="Menlo"/>
                <a:sym typeface="Menlo"/>
              </a:rPr>
              <a:t>{1,2,3}</a:t>
            </a:r>
            <a:r>
              <a:t>. However, the </a:t>
            </a:r>
            <a:r>
              <a:rPr>
                <a:latin typeface="Menlo"/>
                <a:ea typeface="Menlo"/>
                <a:cs typeface="Menlo"/>
                <a:sym typeface="Menlo"/>
              </a:rPr>
              <a:t>vector {1,4,5,6}</a:t>
            </a:r>
            <a:r>
              <a:t> can’t be split into two.</a:t>
            </a:r>
          </a:p>
          <a:p>
            <a:pPr algn="l"/>
          </a:p>
          <a:p>
            <a:pPr algn="l">
              <a:defRPr>
                <a:latin typeface="Menlo"/>
                <a:ea typeface="Menlo"/>
                <a:cs typeface="Menlo"/>
                <a:sym typeface="Menlo"/>
              </a:defRPr>
            </a:pPr>
            <a:r>
              <a:t>bool partitionable(Vector&lt;int&gt;&amp; nums) { </a:t>
            </a:r>
            <a:r>
              <a:rPr>
                <a:latin typeface="Helvetica Neue Light"/>
                <a:ea typeface="Helvetica Neue Light"/>
                <a:cs typeface="Helvetica Neue Light"/>
                <a:sym typeface="Helvetica Neue Light"/>
              </a:rPr>
              <a:t>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5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0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62" name="bool partitionable(Vector&lt;int&gt;&amp; nums) { ...…"/>
          <p:cNvSpPr txBox="1"/>
          <p:nvPr/>
        </p:nvSpPr>
        <p:spPr>
          <a:xfrm>
            <a:off x="1402082" y="2255613"/>
            <a:ext cx="21579836" cy="5457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Menlo"/>
                <a:ea typeface="Menlo"/>
                <a:cs typeface="Menlo"/>
                <a:sym typeface="Menlo"/>
              </a:defRPr>
            </a:pPr>
            <a:r>
              <a:t>bool partitionable(Vector&lt;int&gt;&amp; nums) { </a:t>
            </a:r>
            <a:r>
              <a:rPr>
                <a:latin typeface="Helvetica Neue Light"/>
                <a:ea typeface="Helvetica Neue Light"/>
                <a:cs typeface="Helvetica Neue Light"/>
                <a:sym typeface="Helvetica Neue Light"/>
              </a:rPr>
              <a:t>...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algn="l"/>
          </a:p>
          <a:p>
            <a:pPr algn="l"/>
            <a:r>
              <a:t>This is our first example of recursive backtracking where we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make a change and must restore some data before we can move on</a:t>
            </a:r>
            <a:r>
              <a:t>; otherwise, the solution degrades.</a:t>
            </a:r>
          </a:p>
          <a:p>
            <a:pPr algn="l"/>
          </a:p>
          <a:p>
            <a:pPr algn="l"/>
            <a:r>
              <a:t>Basic idea:</a:t>
            </a:r>
          </a:p>
        </p:txBody>
      </p:sp>
      <p:sp>
        <p:nvSpPr>
          <p:cNvPr id="163" name="Keep track of the two sums! Must use helper function.…"/>
          <p:cNvSpPr txBox="1"/>
          <p:nvPr/>
        </p:nvSpPr>
        <p:spPr>
          <a:xfrm>
            <a:off x="1402082" y="7883710"/>
            <a:ext cx="21579836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Keep track of the two sums! Must use helper function.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Keep removing values from the Vector until we have no more values left (base case)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Search each possible path</a:t>
            </a:r>
          </a:p>
        </p:txBody>
      </p:sp>
      <p:sp>
        <p:nvSpPr>
          <p:cNvPr id="164" name="bool partitionable(Vector&lt;int&gt;&amp; rest, int sum1, int sum2);"/>
          <p:cNvSpPr txBox="1"/>
          <p:nvPr/>
        </p:nvSpPr>
        <p:spPr>
          <a:xfrm>
            <a:off x="532197" y="11930207"/>
            <a:ext cx="2228783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pPr/>
            <a:r>
              <a:t>bool partitionable(Vector&lt;int&gt;&amp; rest, int sum1, int sum2);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3" grpId="1"/>
      <p:bldP build="whole" bldLvl="1" animBg="1" rev="0" advAuto="0" spid="16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6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7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69" name="bool partitionable(Vector&lt;int&gt;&amp; nums) {…"/>
          <p:cNvSpPr txBox="1"/>
          <p:nvPr/>
        </p:nvSpPr>
        <p:spPr>
          <a:xfrm>
            <a:off x="506263" y="1638374"/>
            <a:ext cx="23371474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nums)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partitionable(nums, 0, 0); </a:t>
            </a:r>
            <a:r>
              <a:rPr>
                <a:solidFill>
                  <a:srgbClr val="008F00"/>
                </a:solidFill>
              </a:rPr>
              <a:t>// no sums yet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70" name="bool partitionable(Vector&lt;int&gt;&amp; rest, int sum1, int sum2) {…"/>
          <p:cNvSpPr txBox="1"/>
          <p:nvPr/>
        </p:nvSpPr>
        <p:spPr>
          <a:xfrm>
            <a:off x="506263" y="4578534"/>
            <a:ext cx="23371474" cy="894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rest,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sum1,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sum2)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63203" y="5977005"/>
            <a:ext cx="6057594" cy="533180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https://www.codestepbystep.com/problem/view/cpp/backtracking/partitionable"/>
          <p:cNvSpPr txBox="1"/>
          <p:nvPr/>
        </p:nvSpPr>
        <p:spPr>
          <a:xfrm>
            <a:off x="2338768" y="12709892"/>
            <a:ext cx="19706464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https://www.codestepbystep.com/problem/view/cpp/backtracking/partitionable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Partitionable: determine whether a solution exist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7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5" name="Partitionable: determine whether a solution exist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Partitionable: determine whether a solution exists</a:t>
              </a:r>
            </a:p>
          </p:txBody>
        </p:sp>
      </p:grpSp>
      <p:sp>
        <p:nvSpPr>
          <p:cNvPr id="177" name="bool partitionable(Vector&lt;int&gt;&amp; nums) {…"/>
          <p:cNvSpPr txBox="1"/>
          <p:nvPr/>
        </p:nvSpPr>
        <p:spPr>
          <a:xfrm>
            <a:off x="506263" y="1638374"/>
            <a:ext cx="23371474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nums)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partitionable(nums, 0, 0); </a:t>
            </a:r>
            <a:r>
              <a:rPr>
                <a:solidFill>
                  <a:srgbClr val="008F00"/>
                </a:solidFill>
              </a:rPr>
              <a:t>// no sums yet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78" name="bool partitionable(Vector&lt;int&gt;&amp; rest, int sum1, int sum2) {…"/>
          <p:cNvSpPr txBox="1"/>
          <p:nvPr/>
        </p:nvSpPr>
        <p:spPr>
          <a:xfrm>
            <a:off x="506263" y="4578534"/>
            <a:ext cx="23371474" cy="894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partitionable(Vector&lt;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&gt;&amp; rest,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sum1,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sum2)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(rest.isEmpty())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sum1 == sum2;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{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n = rest[0];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rest.remove(0);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bool</a:t>
            </a:r>
            <a:r>
              <a:t> answer = partitionable(rest, sum1 + n, sum2)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           or partitionable(rest, sum1, sum2 + n);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rest.insert(0, n);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answer;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79" name="Rounded Rectangle"/>
          <p:cNvSpPr/>
          <p:nvPr/>
        </p:nvSpPr>
        <p:spPr>
          <a:xfrm>
            <a:off x="1995589" y="5358148"/>
            <a:ext cx="9591661" cy="1524590"/>
          </a:xfrm>
          <a:prstGeom prst="roundRect">
            <a:avLst>
              <a:gd name="adj" fmla="val 15000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0" name="Rounded Rectangle"/>
          <p:cNvSpPr/>
          <p:nvPr/>
        </p:nvSpPr>
        <p:spPr>
          <a:xfrm>
            <a:off x="3395842" y="7637329"/>
            <a:ext cx="19470676" cy="4486349"/>
          </a:xfrm>
          <a:prstGeom prst="roundRect">
            <a:avLst>
              <a:gd name="adj" fmla="val 9349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" name="base case: note the return value"/>
          <p:cNvSpPr txBox="1"/>
          <p:nvPr/>
        </p:nvSpPr>
        <p:spPr>
          <a:xfrm>
            <a:off x="13903084" y="5697851"/>
            <a:ext cx="887793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F0325"/>
                </a:solidFill>
              </a:defRPr>
            </a:lvl1pPr>
          </a:lstStyle>
          <a:p>
            <a:pPr/>
            <a:r>
              <a:t>base case: note the return value</a:t>
            </a:r>
          </a:p>
        </p:txBody>
      </p:sp>
      <p:sp>
        <p:nvSpPr>
          <p:cNvPr id="182" name="adjust rest (must restore!!!)"/>
          <p:cNvSpPr txBox="1"/>
          <p:nvPr/>
        </p:nvSpPr>
        <p:spPr>
          <a:xfrm>
            <a:off x="12074027" y="7890885"/>
            <a:ext cx="7312661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F0325"/>
                </a:solidFill>
              </a:defRPr>
            </a:lvl1pPr>
          </a:lstStyle>
          <a:p>
            <a:pPr/>
            <a:r>
              <a:t>adjust rest (must restore!!!)</a:t>
            </a:r>
          </a:p>
        </p:txBody>
      </p:sp>
      <p:sp>
        <p:nvSpPr>
          <p:cNvPr id="183" name="here is the restoration"/>
          <p:cNvSpPr txBox="1"/>
          <p:nvPr/>
        </p:nvSpPr>
        <p:spPr>
          <a:xfrm>
            <a:off x="12342111" y="10876698"/>
            <a:ext cx="600773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F0325"/>
                </a:solidFill>
              </a:defRPr>
            </a:lvl1pPr>
          </a:lstStyle>
          <a:p>
            <a:pPr/>
            <a:r>
              <a:t>here is the restoration</a:t>
            </a:r>
          </a:p>
        </p:txBody>
      </p:sp>
      <p:sp>
        <p:nvSpPr>
          <p:cNvPr id="184" name="Line"/>
          <p:cNvSpPr/>
          <p:nvPr/>
        </p:nvSpPr>
        <p:spPr>
          <a:xfrm flipH="1">
            <a:off x="11690099" y="6194163"/>
            <a:ext cx="2118932" cy="17612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85" name="Line"/>
          <p:cNvSpPr/>
          <p:nvPr/>
        </p:nvSpPr>
        <p:spPr>
          <a:xfrm flipH="1">
            <a:off x="9895207" y="8405185"/>
            <a:ext cx="2118932" cy="17613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86" name="Line"/>
          <p:cNvSpPr/>
          <p:nvPr/>
        </p:nvSpPr>
        <p:spPr>
          <a:xfrm flipH="1" flipV="1">
            <a:off x="10622798" y="11033245"/>
            <a:ext cx="1623819" cy="206580"/>
          </a:xfrm>
          <a:prstGeom prst="line">
            <a:avLst/>
          </a:prstGeom>
          <a:ln w="635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" grpId="8"/>
      <p:bldP build="whole" bldLvl="1" animBg="1" rev="0" advAuto="0" spid="185" grpId="4"/>
      <p:bldP build="whole" bldLvl="1" animBg="1" rev="0" advAuto="0" spid="183" grpId="7"/>
      <p:bldP build="whole" bldLvl="1" animBg="1" rev="0" advAuto="0" spid="181" grpId="2"/>
      <p:bldP build="whole" bldLvl="1" animBg="1" rev="0" advAuto="0" spid="184" grpId="3"/>
      <p:bldP build="whole" bldLvl="1" animBg="1" rev="0" advAuto="0" spid="182" grpId="6"/>
      <p:bldP build="whole" bldLvl="1" animBg="1" rev="0" advAuto="0" spid="179" grpId="1"/>
      <p:bldP build="whole" bldLvl="1" animBg="1" rev="0" advAuto="0" spid="180" grpId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The Knapsack Problem: Find the best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8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9" name="The Knapsack Problem: Find the best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Find the best solution</a:t>
              </a:r>
            </a:p>
          </p:txBody>
        </p:sp>
      </p:grpSp>
      <p:sp>
        <p:nvSpPr>
          <p:cNvPr id="191" name="One famous problem in theoretical computer science is the so-called knapsack problem. Given a target weight and a set of objects in which each object has a value and a weight, determine a subset of objects such that the sum of their weights is less than or equal to the target weight and the sum of their values is maximized."/>
          <p:cNvSpPr txBox="1"/>
          <p:nvPr/>
        </p:nvSpPr>
        <p:spPr>
          <a:xfrm>
            <a:off x="688512" y="2646300"/>
            <a:ext cx="14231403" cy="8423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6000"/>
            </a:pPr>
            <a:r>
              <a:t>One famous problem in theoretical computer science is the so-called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knapsack problem</a:t>
            </a:r>
            <a:r>
              <a:t>. Given a target weight and a set of objects in which each object has a value and a weight, determine a subset of objects such that the sum of their weights is less than or equal to the target weight and the sum of their values is maximized.</a:t>
            </a:r>
          </a:p>
        </p:txBody>
      </p:sp>
      <p:grpSp>
        <p:nvGrpSpPr>
          <p:cNvPr id="194" name="Group"/>
          <p:cNvGrpSpPr/>
          <p:nvPr/>
        </p:nvGrpSpPr>
        <p:grpSpPr>
          <a:xfrm>
            <a:off x="15868774" y="3502061"/>
            <a:ext cx="6730209" cy="6711878"/>
            <a:chOff x="0" y="0"/>
            <a:chExt cx="6730208" cy="6711876"/>
          </a:xfrm>
        </p:grpSpPr>
        <p:pic>
          <p:nvPicPr>
            <p:cNvPr id="192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6730209" cy="5841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3" name="image courtesy of wikipedia.org"/>
            <p:cNvSpPr txBox="1"/>
            <p:nvPr/>
          </p:nvSpPr>
          <p:spPr>
            <a:xfrm>
              <a:off x="710677" y="6164128"/>
              <a:ext cx="5308855" cy="547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3000"/>
              </a:pPr>
              <a:r>
                <a:t>image courtesy of </a:t>
              </a: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 invalidUrl="" action="" tgtFrame="" tooltip="" history="1" highlightClick="0" endSnd="0"/>
                </a:rPr>
                <a:t>wikipedia.org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The Knapsack Problem: Find the best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9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7" name="The Knapsack Problem: Find the best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Find the best solution</a:t>
              </a:r>
            </a:p>
          </p:txBody>
        </p:sp>
      </p:grpSp>
      <p:sp>
        <p:nvSpPr>
          <p:cNvPr id="199" name="For this problem we will represent an object with the following struct:…"/>
          <p:cNvSpPr txBox="1"/>
          <p:nvPr/>
        </p:nvSpPr>
        <p:spPr>
          <a:xfrm>
            <a:off x="571082" y="2578120"/>
            <a:ext cx="23241836" cy="10143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/>
            <a:r>
              <a:t>For this problem we will represent an object with the following struct:</a:t>
            </a:r>
          </a:p>
          <a:p>
            <a:pPr algn="l"/>
          </a:p>
          <a:p>
            <a:pPr algn="l" defTabSz="457200">
              <a:tabLst>
                <a:tab pos="558800" algn="l"/>
              </a:tabLst>
              <a:defRPr sz="45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struct</a:t>
            </a:r>
            <a:r>
              <a:rPr>
                <a:solidFill>
                  <a:srgbClr val="000000"/>
                </a:solidFill>
              </a:rPr>
              <a:t> objectT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weight;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value; 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  <a:p>
            <a:pPr algn="l"/>
            <a:endParaRPr sz="4500">
              <a:latin typeface="Menlo"/>
              <a:ea typeface="Menlo"/>
              <a:cs typeface="Menlo"/>
              <a:sym typeface="Menlo"/>
            </a:endParaRPr>
          </a:p>
          <a:p>
            <a:pPr algn="l"/>
            <a:r>
              <a:t>Let's write the function:</a:t>
            </a:r>
          </a:p>
          <a:p>
            <a:pPr algn="l"/>
          </a:p>
          <a:p>
            <a:pPr algn="l" defTabSz="457200">
              <a:tabLst>
                <a:tab pos="558800" algn="l"/>
              </a:tabLst>
              <a:defRPr sz="45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targetWeight)</a:t>
            </a:r>
          </a:p>
          <a:p>
            <a:pPr algn="l"/>
            <a:endParaRPr sz="4500">
              <a:latin typeface="Menlo"/>
              <a:ea typeface="Menlo"/>
              <a:cs typeface="Menlo"/>
              <a:sym typeface="Menlo"/>
            </a:endParaRPr>
          </a:p>
          <a:p>
            <a:pPr algn="l"/>
            <a:r>
              <a:t>that considers all possible combinations of </a:t>
            </a:r>
            <a:r>
              <a:rPr>
                <a:latin typeface="Menlo"/>
                <a:ea typeface="Menlo"/>
                <a:cs typeface="Menlo"/>
                <a:sym typeface="Menlo"/>
              </a:rPr>
              <a:t>objectT</a:t>
            </a:r>
            <a:r>
              <a:t> from objects (such that the sum of their weights is less than or equal to targetWeight) and returns the maximum possible sum of object values.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The Knapsack Problem: Find the best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0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2" name="The Knapsack Problem: Find the best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Find the best solution</a:t>
              </a:r>
            </a:p>
          </p:txBody>
        </p:sp>
      </p:grpSp>
      <p:sp>
        <p:nvSpPr>
          <p:cNvPr id="204" name="int FillKnapsack(Vector&lt;objectT&gt; &amp;objects, int targetWeight)"/>
          <p:cNvSpPr txBox="1"/>
          <p:nvPr/>
        </p:nvSpPr>
        <p:spPr>
          <a:xfrm>
            <a:off x="571082" y="2578120"/>
            <a:ext cx="23241836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targetWeight)</a:t>
            </a:r>
          </a:p>
        </p:txBody>
      </p:sp>
      <p:sp>
        <p:nvSpPr>
          <p:cNvPr id="205" name="Basic idea:…"/>
          <p:cNvSpPr txBox="1"/>
          <p:nvPr/>
        </p:nvSpPr>
        <p:spPr>
          <a:xfrm>
            <a:off x="581405" y="3905846"/>
            <a:ext cx="14929875" cy="773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5500"/>
            </a:pPr>
            <a:r>
              <a:t>Basic idea: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Keep track of the weight and keep track of the best total value ("score").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Loop over all items, adding value to the knapsack, and subtracting the weight of items from the total weight allowed.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If the weight goes below zero, we have too many items.</a:t>
            </a:r>
          </a:p>
          <a:p>
            <a:pPr marL="762000" indent="-762000" algn="l">
              <a:buSzPct val="75000"/>
              <a:buFont typeface="Helvetica Neue"/>
              <a:buChar char="•"/>
              <a:defRPr sz="5500"/>
            </a:pPr>
            <a:r>
              <a:t>Must have a helper function!</a:t>
            </a:r>
          </a:p>
        </p:txBody>
      </p:sp>
      <p:grpSp>
        <p:nvGrpSpPr>
          <p:cNvPr id="208" name="Group"/>
          <p:cNvGrpSpPr/>
          <p:nvPr/>
        </p:nvGrpSpPr>
        <p:grpSpPr>
          <a:xfrm>
            <a:off x="15868774" y="3502061"/>
            <a:ext cx="6730209" cy="6711878"/>
            <a:chOff x="0" y="0"/>
            <a:chExt cx="6730208" cy="6711876"/>
          </a:xfrm>
        </p:grpSpPr>
        <p:pic>
          <p:nvPicPr>
            <p:cNvPr id="206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6730209" cy="5841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7" name="image courtesy of wikipedia.org"/>
            <p:cNvSpPr txBox="1"/>
            <p:nvPr/>
          </p:nvSpPr>
          <p:spPr>
            <a:xfrm>
              <a:off x="710677" y="6164128"/>
              <a:ext cx="5308855" cy="547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3000"/>
              </a:pPr>
              <a:r>
                <a:t>image courtesy of </a:t>
              </a: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 invalidUrl="" action="" tgtFrame="" tooltip="" history="1" highlightClick="0" endSnd="0"/>
                </a:rPr>
                <a:t>wikipedia.org</a:t>
              </a:r>
            </a:p>
          </p:txBody>
        </p:sp>
      </p:grpSp>
      <p:sp>
        <p:nvSpPr>
          <p:cNvPr id="209" name="int FillKnapsack(Vector&lt;objectT&gt; &amp;objects, int weight, int bestScore);"/>
          <p:cNvSpPr txBox="1"/>
          <p:nvPr/>
        </p:nvSpPr>
        <p:spPr>
          <a:xfrm>
            <a:off x="-57890" y="12223712"/>
            <a:ext cx="22593673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2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 </a:t>
            </a:r>
            <a:r>
              <a:rPr>
                <a:solidFill>
                  <a:srgbClr val="000000"/>
                </a:solidFill>
              </a:rPr>
              <a:t>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2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14" name="int FillKnapsack(Vector&lt;objectT&gt; &amp;objects, int targetWeight) {…"/>
          <p:cNvSpPr txBox="1"/>
          <p:nvPr/>
        </p:nvSpPr>
        <p:spPr>
          <a:xfrm>
            <a:off x="1117098" y="7644327"/>
            <a:ext cx="19382334" cy="185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targetWeight)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fillKnapsack(objects,targetWeight,0);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15" name="struct objectT {…"/>
          <p:cNvSpPr txBox="1"/>
          <p:nvPr/>
        </p:nvSpPr>
        <p:spPr>
          <a:xfrm>
            <a:off x="1157110" y="4229154"/>
            <a:ext cx="20911543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struct</a:t>
            </a:r>
            <a:r>
              <a:rPr>
                <a:solidFill>
                  <a:srgbClr val="000000"/>
                </a:solidFill>
              </a:rPr>
              <a:t> objectT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weight;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value;  </a:t>
            </a:r>
            <a:r>
              <a:rPr>
                <a:solidFill>
                  <a:srgbClr val="008F00"/>
                </a:solidFill>
              </a:rPr>
              <a:t>//You may assume this is greater than or equal to 0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};</a:t>
            </a:r>
          </a:p>
        </p:txBody>
      </p:sp>
      <p:sp>
        <p:nvSpPr>
          <p:cNvPr id="216" name="Setup struct and call to recursive function:"/>
          <p:cNvSpPr txBox="1"/>
          <p:nvPr/>
        </p:nvSpPr>
        <p:spPr>
          <a:xfrm>
            <a:off x="1328013" y="2143872"/>
            <a:ext cx="16202534" cy="115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/>
            </a:lvl1pPr>
          </a:lstStyle>
          <a:p>
            <a:pPr/>
            <a:r>
              <a:t>Setup struct and call to recursive function: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1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9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21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22" name="Rounded Rectangle"/>
          <p:cNvSpPr/>
          <p:nvPr/>
        </p:nvSpPr>
        <p:spPr>
          <a:xfrm>
            <a:off x="2235824" y="2787618"/>
            <a:ext cx="16876458" cy="718397"/>
          </a:xfrm>
          <a:prstGeom prst="roundRect">
            <a:avLst>
              <a:gd name="adj" fmla="val 2651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3" name="Rectangle"/>
          <p:cNvSpPr/>
          <p:nvPr/>
        </p:nvSpPr>
        <p:spPr>
          <a:xfrm>
            <a:off x="989210" y="3467100"/>
            <a:ext cx="20286069" cy="101061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4" name="base case"/>
          <p:cNvSpPr txBox="1"/>
          <p:nvPr/>
        </p:nvSpPr>
        <p:spPr>
          <a:xfrm>
            <a:off x="14517881" y="3679028"/>
            <a:ext cx="2914016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base case</a:t>
            </a:r>
          </a:p>
        </p:txBody>
      </p:sp>
      <p:sp>
        <p:nvSpPr>
          <p:cNvPr id="225" name="Line"/>
          <p:cNvSpPr/>
          <p:nvPr/>
        </p:nvSpPr>
        <p:spPr>
          <a:xfrm flipH="1" flipV="1">
            <a:off x="10185399" y="3225799"/>
            <a:ext cx="4283142" cy="850926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2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8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30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31" name="Rounded Rectangle"/>
          <p:cNvSpPr/>
          <p:nvPr/>
        </p:nvSpPr>
        <p:spPr>
          <a:xfrm>
            <a:off x="2235824" y="3346417"/>
            <a:ext cx="9911301" cy="706491"/>
          </a:xfrm>
          <a:prstGeom prst="roundRect">
            <a:avLst>
              <a:gd name="adj" fmla="val 26517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2" name="Rectangle"/>
          <p:cNvSpPr/>
          <p:nvPr/>
        </p:nvSpPr>
        <p:spPr>
          <a:xfrm>
            <a:off x="989210" y="4053135"/>
            <a:ext cx="20286069" cy="952013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3" name="local variable to keep track of score"/>
          <p:cNvSpPr txBox="1"/>
          <p:nvPr/>
        </p:nvSpPr>
        <p:spPr>
          <a:xfrm>
            <a:off x="12679281" y="3399628"/>
            <a:ext cx="6542400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local variable to keep track of score</a:t>
            </a:r>
          </a:p>
        </p:txBody>
      </p:sp>
      <p:sp>
        <p:nvSpPr>
          <p:cNvPr id="234" name="Line"/>
          <p:cNvSpPr/>
          <p:nvPr/>
        </p:nvSpPr>
        <p:spPr>
          <a:xfrm flipH="1" flipV="1">
            <a:off x="11855449" y="3732013"/>
            <a:ext cx="1139562" cy="300528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3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7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39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0" name="Rounded Rectangle"/>
          <p:cNvSpPr/>
          <p:nvPr/>
        </p:nvSpPr>
        <p:spPr>
          <a:xfrm>
            <a:off x="2286624" y="4548685"/>
            <a:ext cx="16530118" cy="2369183"/>
          </a:xfrm>
          <a:prstGeom prst="roundRect">
            <a:avLst>
              <a:gd name="adj" fmla="val 13188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1" name="loop over all objects, updating the local value and weight"/>
          <p:cNvSpPr txBox="1"/>
          <p:nvPr/>
        </p:nvSpPr>
        <p:spPr>
          <a:xfrm>
            <a:off x="18074095" y="3587761"/>
            <a:ext cx="6354235" cy="236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loop over all objects, updating the local value and weight</a:t>
            </a:r>
          </a:p>
        </p:txBody>
      </p:sp>
      <p:sp>
        <p:nvSpPr>
          <p:cNvPr id="242" name="Line"/>
          <p:cNvSpPr/>
          <p:nvPr/>
        </p:nvSpPr>
        <p:spPr>
          <a:xfrm flipH="1">
            <a:off x="16495181" y="4523209"/>
            <a:ext cx="1738380" cy="461873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3" name="Rectangle"/>
          <p:cNvSpPr/>
          <p:nvPr/>
        </p:nvSpPr>
        <p:spPr>
          <a:xfrm>
            <a:off x="989210" y="6938119"/>
            <a:ext cx="20286069" cy="66351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4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6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48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49" name="Rectangle"/>
          <p:cNvSpPr/>
          <p:nvPr/>
        </p:nvSpPr>
        <p:spPr>
          <a:xfrm>
            <a:off x="989210" y="8157920"/>
            <a:ext cx="20286069" cy="22812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0" name="Rounded Rectangle"/>
          <p:cNvSpPr/>
          <p:nvPr/>
        </p:nvSpPr>
        <p:spPr>
          <a:xfrm>
            <a:off x="3370359" y="6885485"/>
            <a:ext cx="17147586" cy="4826103"/>
          </a:xfrm>
          <a:prstGeom prst="roundRect">
            <a:avLst>
              <a:gd name="adj" fmla="val 671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1" name="Rectangle"/>
          <p:cNvSpPr/>
          <p:nvPr/>
        </p:nvSpPr>
        <p:spPr>
          <a:xfrm>
            <a:off x="989210" y="8271619"/>
            <a:ext cx="20286069" cy="53016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2" name="remove the object we are looking at so we can recurse. Must remember to replace it!"/>
          <p:cNvSpPr txBox="1"/>
          <p:nvPr/>
        </p:nvSpPr>
        <p:spPr>
          <a:xfrm>
            <a:off x="16414629" y="8879429"/>
            <a:ext cx="6611078" cy="3131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>
                <a:solidFill>
                  <a:srgbClr val="0433FF"/>
                </a:solidFill>
              </a:defRPr>
            </a:pPr>
            <a:r>
              <a:t>remove the object we are looking at so we can recurse. </a:t>
            </a:r>
            <a:r>
              <a:rPr>
                <a:solidFill>
                  <a:srgbClr val="FFFFFF"/>
                </a:solidFill>
              </a:rPr>
              <a:t>Must remember to replace it!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5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57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58" name="Rectangle"/>
          <p:cNvSpPr/>
          <p:nvPr/>
        </p:nvSpPr>
        <p:spPr>
          <a:xfrm>
            <a:off x="989210" y="8157920"/>
            <a:ext cx="20286069" cy="22812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9" name="Rounded Rectangle"/>
          <p:cNvSpPr/>
          <p:nvPr/>
        </p:nvSpPr>
        <p:spPr>
          <a:xfrm>
            <a:off x="3370359" y="6885485"/>
            <a:ext cx="17147586" cy="4826103"/>
          </a:xfrm>
          <a:prstGeom prst="roundRect">
            <a:avLst>
              <a:gd name="adj" fmla="val 671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0" name="Rectangle"/>
          <p:cNvSpPr/>
          <p:nvPr/>
        </p:nvSpPr>
        <p:spPr>
          <a:xfrm>
            <a:off x="989210" y="11635134"/>
            <a:ext cx="20286069" cy="19381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1" name="remove the object we are looking at so we can recurse. Must remember to replace it!"/>
          <p:cNvSpPr txBox="1"/>
          <p:nvPr/>
        </p:nvSpPr>
        <p:spPr>
          <a:xfrm>
            <a:off x="16414629" y="8879429"/>
            <a:ext cx="6611078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remove the object we are looking at so we can recurse. Must remember to replace it!</a:t>
            </a:r>
          </a:p>
        </p:txBody>
      </p:sp>
      <p:sp>
        <p:nvSpPr>
          <p:cNvPr id="262" name="Connection Line"/>
          <p:cNvSpPr/>
          <p:nvPr/>
        </p:nvSpPr>
        <p:spPr>
          <a:xfrm>
            <a:off x="7987108" y="11633992"/>
            <a:ext cx="13454462" cy="130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2" fill="norm" stroke="1" extrusionOk="0">
                <a:moveTo>
                  <a:pt x="21600" y="4042"/>
                </a:moveTo>
                <a:cubicBezTo>
                  <a:pt x="14274" y="21600"/>
                  <a:pt x="7074" y="20253"/>
                  <a:pt x="0" y="0"/>
                </a:cubicBezTo>
              </a:path>
            </a:pathLst>
          </a:cu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6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5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67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68" name="Rounded Rectangle"/>
          <p:cNvSpPr/>
          <p:nvPr/>
        </p:nvSpPr>
        <p:spPr>
          <a:xfrm>
            <a:off x="3370359" y="6885485"/>
            <a:ext cx="17147586" cy="4826103"/>
          </a:xfrm>
          <a:prstGeom prst="roundRect">
            <a:avLst>
              <a:gd name="adj" fmla="val 6716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9" name="Rectangle"/>
          <p:cNvSpPr/>
          <p:nvPr/>
        </p:nvSpPr>
        <p:spPr>
          <a:xfrm>
            <a:off x="989210" y="11635134"/>
            <a:ext cx="20286069" cy="19381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70" name="remove the object we are looking at so we can recurse. Must remember to replace it!"/>
          <p:cNvSpPr txBox="1"/>
          <p:nvPr/>
        </p:nvSpPr>
        <p:spPr>
          <a:xfrm>
            <a:off x="16414629" y="8879429"/>
            <a:ext cx="6611078" cy="313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remove the object we are looking at so we can recurse. Must remember to replace it!</a:t>
            </a:r>
          </a:p>
        </p:txBody>
      </p:sp>
      <p:sp>
        <p:nvSpPr>
          <p:cNvPr id="271" name="Line"/>
          <p:cNvSpPr/>
          <p:nvPr/>
        </p:nvSpPr>
        <p:spPr>
          <a:xfrm flipH="1" flipV="1">
            <a:off x="15311172" y="9986696"/>
            <a:ext cx="1229057" cy="209180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2" name="Connection Line"/>
          <p:cNvSpPr/>
          <p:nvPr/>
        </p:nvSpPr>
        <p:spPr>
          <a:xfrm>
            <a:off x="7987108" y="11633992"/>
            <a:ext cx="13454462" cy="130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2" fill="norm" stroke="1" extrusionOk="0">
                <a:moveTo>
                  <a:pt x="21600" y="4042"/>
                </a:moveTo>
                <a:cubicBezTo>
                  <a:pt x="14274" y="21600"/>
                  <a:pt x="7074" y="20253"/>
                  <a:pt x="0" y="0"/>
                </a:cubicBezTo>
              </a:path>
            </a:pathLst>
          </a:cu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50800" tIns="50800" rIns="50800" bIns="5080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The Knapsack Problem: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7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5" name="The Knapsack Problem: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The Knapsack Problem: Solution</a:t>
              </a:r>
            </a:p>
          </p:txBody>
        </p:sp>
      </p:grpSp>
      <p:sp>
        <p:nvSpPr>
          <p:cNvPr id="277" name="int FillKnapsack(Vector&lt;objectT&gt; &amp;objects, int weight, int bestScore) {…"/>
          <p:cNvSpPr txBox="1"/>
          <p:nvPr/>
        </p:nvSpPr>
        <p:spPr>
          <a:xfrm>
            <a:off x="1124544" y="2201102"/>
            <a:ext cx="22134910" cy="1120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0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int</a:t>
            </a:r>
            <a:r>
              <a:rPr>
                <a:solidFill>
                  <a:srgbClr val="000000"/>
                </a:solidFill>
              </a:rPr>
              <a:t> fillKnapsack(Vector&lt;objectT&gt; &amp;objects,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weight,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bestScore)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(weight &lt; 0)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0; </a:t>
            </a:r>
            <a:r>
              <a:rPr>
                <a:solidFill>
                  <a:srgbClr val="008F00"/>
                </a:solidFill>
              </a:rPr>
              <a:t>// we tried too much weight!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localBestScore = 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obSize = objects.size();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obSize; i++)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objectT originalObject = objects[i];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currValue = bestScore + originalObject.value;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currWeight = weight - originalObject.weight;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remove object for recursion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objects.remove(i);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currValue = fillKnapsack(objects,currWeight,currValue);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(localBestScore &lt; currValue) {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localBestScore = currValue;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replace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objects.insert(i,originalObject);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localBestScore;</a:t>
            </a:r>
          </a:p>
          <a:p>
            <a:pPr algn="l" defTabSz="457200">
              <a:tabLst>
                <a:tab pos="558800" algn="l"/>
              </a:tabLst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278" name="Rounded Rectangle"/>
          <p:cNvSpPr/>
          <p:nvPr/>
        </p:nvSpPr>
        <p:spPr>
          <a:xfrm>
            <a:off x="2269692" y="12199221"/>
            <a:ext cx="6957988" cy="710533"/>
          </a:xfrm>
          <a:prstGeom prst="roundRect">
            <a:avLst>
              <a:gd name="adj" fmla="val 18510"/>
            </a:avLst>
          </a:prstGeom>
          <a:solidFill>
            <a:srgbClr val="7F0325">
              <a:alpha val="3474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9" name="we return the local best score"/>
          <p:cNvSpPr txBox="1"/>
          <p:nvPr/>
        </p:nvSpPr>
        <p:spPr>
          <a:xfrm>
            <a:off x="10335562" y="12131896"/>
            <a:ext cx="9311549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we return the local best score</a:t>
            </a:r>
          </a:p>
        </p:txBody>
      </p:sp>
      <p:sp>
        <p:nvSpPr>
          <p:cNvPr id="280" name="Line"/>
          <p:cNvSpPr/>
          <p:nvPr/>
        </p:nvSpPr>
        <p:spPr>
          <a:xfrm flipH="1" flipV="1">
            <a:off x="9469171" y="12484970"/>
            <a:ext cx="1229057" cy="209179"/>
          </a:xfrm>
          <a:prstGeom prst="line">
            <a:avLst/>
          </a:prstGeom>
          <a:ln w="88900">
            <a:solidFill>
              <a:srgbClr val="7F0325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Maze Solving: Find a Solution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8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3" name="Maze Solving: Find a Solution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Solving: Find a Solution</a:t>
              </a:r>
            </a:p>
          </p:txBody>
        </p:sp>
      </p:grpSp>
      <p:grpSp>
        <p:nvGrpSpPr>
          <p:cNvPr id="287" name="Group"/>
          <p:cNvGrpSpPr/>
          <p:nvPr/>
        </p:nvGrpSpPr>
        <p:grpSpPr>
          <a:xfrm>
            <a:off x="14160893" y="1994845"/>
            <a:ext cx="9504183" cy="7408604"/>
            <a:chOff x="0" y="0"/>
            <a:chExt cx="9504181" cy="7408603"/>
          </a:xfrm>
        </p:grpSpPr>
        <p:pic>
          <p:nvPicPr>
            <p:cNvPr id="285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504183" cy="74086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6" name="Billy Mays Maize Maze"/>
            <p:cNvSpPr/>
            <p:nvPr/>
          </p:nvSpPr>
          <p:spPr>
            <a:xfrm>
              <a:off x="1636778" y="6426190"/>
              <a:ext cx="6230621" cy="845182"/>
            </a:xfrm>
            <a:prstGeom prst="rect">
              <a:avLst/>
            </a:prstGeom>
            <a:solidFill>
              <a:srgbClr val="42513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/>
              <a:r>
                <a:t>Billy Mays Maize Maze</a:t>
              </a:r>
            </a:p>
          </p:txBody>
        </p:sp>
      </p:grpSp>
      <p:sp>
        <p:nvSpPr>
          <p:cNvPr id="288" name="A classic example of backtracking is solving a maze: if you go down one path and it isn't the correct path, then you backtrack to your last decision point to try an alternate path.…"/>
          <p:cNvSpPr txBox="1"/>
          <p:nvPr/>
        </p:nvSpPr>
        <p:spPr>
          <a:xfrm>
            <a:off x="40945" y="2535751"/>
            <a:ext cx="13604455" cy="9989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A classic example of backtracking is solving a maze: if you go down one path and it isn't the correct path, then you backtrack to your last decision point to try an alternate path.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If you are using an object passed by reference you need to either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undo</a:t>
            </a:r>
            <a:r>
              <a:t> (or "un-choose") paths that fail, or somehow mark them in your object.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For a maze, you don't want to try and traverse the same path twice, so you need to mark whether you have been down that path before.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1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293" name="The code for today's class includes a text-based recursive maze creator and solver.…"/>
          <p:cNvSpPr txBox="1"/>
          <p:nvPr/>
        </p:nvSpPr>
        <p:spPr>
          <a:xfrm>
            <a:off x="892339" y="4595062"/>
            <a:ext cx="14187283" cy="5417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code for today's class includes a text-based recursive maze creator and solver.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The mazes look like the one to the right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There is a Start (marked with an "S") and a Finish (marked with an "F").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The Xs represent walls, and the spaces represent paths to walk through the maze.</a:t>
            </a:r>
          </a:p>
        </p:txBody>
      </p:sp>
      <p:grpSp>
        <p:nvGrpSpPr>
          <p:cNvPr id="296" name="XXXXXXXXXXXXXXX…"/>
          <p:cNvGrpSpPr/>
          <p:nvPr/>
        </p:nvGrpSpPr>
        <p:grpSpPr>
          <a:xfrm>
            <a:off x="15980288" y="1927903"/>
            <a:ext cx="6267728" cy="10751502"/>
            <a:chOff x="0" y="0"/>
            <a:chExt cx="6267727" cy="10751501"/>
          </a:xfrm>
        </p:grpSpPr>
        <p:sp>
          <p:nvSpPr>
            <p:cNvPr id="294" name="Rectangle"/>
            <p:cNvSpPr/>
            <p:nvPr/>
          </p:nvSpPr>
          <p:spPr>
            <a:xfrm>
              <a:off x="-1" y="0"/>
              <a:ext cx="6267729" cy="10751502"/>
            </a:xfrm>
            <a:prstGeom prst="rect">
              <a:avLst/>
            </a:prstGeom>
            <a:noFill/>
            <a:ln w="762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295" name="XXXXXXXXXXXXXXX…"/>
            <p:cNvSpPr txBox="1"/>
            <p:nvPr/>
          </p:nvSpPr>
          <p:spPr>
            <a:xfrm>
              <a:off x="-1" y="0"/>
              <a:ext cx="6267729" cy="106375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  X    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  X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XXX 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X    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XXXXXXXXX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   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29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301" name="Let's make it a bit easier to see on the screen:"/>
          <p:cNvSpPr txBox="1"/>
          <p:nvPr/>
        </p:nvSpPr>
        <p:spPr>
          <a:xfrm>
            <a:off x="892339" y="6881062"/>
            <a:ext cx="14187283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Let's make it a bit easier to see on the screen:</a:t>
            </a:r>
          </a:p>
        </p:txBody>
      </p:sp>
      <p:grpSp>
        <p:nvGrpSpPr>
          <p:cNvPr id="304" name="XXXXXXXXXXXXXXX…"/>
          <p:cNvGrpSpPr/>
          <p:nvPr/>
        </p:nvGrpSpPr>
        <p:grpSpPr>
          <a:xfrm>
            <a:off x="15980288" y="1927903"/>
            <a:ext cx="6267728" cy="10751502"/>
            <a:chOff x="0" y="0"/>
            <a:chExt cx="6267727" cy="10751501"/>
          </a:xfrm>
        </p:grpSpPr>
        <p:sp>
          <p:nvSpPr>
            <p:cNvPr id="302" name="Rectangle"/>
            <p:cNvSpPr/>
            <p:nvPr/>
          </p:nvSpPr>
          <p:spPr>
            <a:xfrm>
              <a:off x="-1" y="0"/>
              <a:ext cx="6267729" cy="10751502"/>
            </a:xfrm>
            <a:prstGeom prst="rect">
              <a:avLst/>
            </a:prstGeom>
            <a:noFill/>
            <a:ln w="762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303" name="XXXXXXXXXXXXXXX…"/>
            <p:cNvSpPr txBox="1"/>
            <p:nvPr/>
          </p:nvSpPr>
          <p:spPr>
            <a:xfrm>
              <a:off x="-1" y="0"/>
              <a:ext cx="6267729" cy="106375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  X    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  X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XXX 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XXXXXXX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X      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XXXXXXXXX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 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    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  <p:grpSp>
        <p:nvGrpSpPr>
          <p:cNvPr id="325" name="Group"/>
          <p:cNvGrpSpPr/>
          <p:nvPr/>
        </p:nvGrpSpPr>
        <p:grpSpPr>
          <a:xfrm>
            <a:off x="16073445" y="2042884"/>
            <a:ext cx="5957052" cy="10522329"/>
            <a:chOff x="0" y="0"/>
            <a:chExt cx="5957051" cy="10522328"/>
          </a:xfrm>
        </p:grpSpPr>
        <p:sp>
          <p:nvSpPr>
            <p:cNvPr id="305" name="Rectangle"/>
            <p:cNvSpPr/>
            <p:nvPr/>
          </p:nvSpPr>
          <p:spPr>
            <a:xfrm>
              <a:off x="0" y="-1"/>
              <a:ext cx="5957052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6" name="Rectangle"/>
            <p:cNvSpPr/>
            <p:nvPr/>
          </p:nvSpPr>
          <p:spPr>
            <a:xfrm>
              <a:off x="-1" y="703566"/>
              <a:ext cx="395954" cy="975757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7" name="Rectangle"/>
            <p:cNvSpPr/>
            <p:nvPr/>
          </p:nvSpPr>
          <p:spPr>
            <a:xfrm>
              <a:off x="5556344" y="703566"/>
              <a:ext cx="395954" cy="975757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8" name="Rectangle"/>
            <p:cNvSpPr/>
            <p:nvPr/>
          </p:nvSpPr>
          <p:spPr>
            <a:xfrm>
              <a:off x="0" y="9832554"/>
              <a:ext cx="5957052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9" name="Rectangle"/>
            <p:cNvSpPr/>
            <p:nvPr/>
          </p:nvSpPr>
          <p:spPr>
            <a:xfrm>
              <a:off x="319189" y="1472324"/>
              <a:ext cx="876897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0" name="Rectangle"/>
            <p:cNvSpPr/>
            <p:nvPr/>
          </p:nvSpPr>
          <p:spPr>
            <a:xfrm>
              <a:off x="799662" y="2079797"/>
              <a:ext cx="395954" cy="408593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1" name="Rectangle"/>
            <p:cNvSpPr/>
            <p:nvPr/>
          </p:nvSpPr>
          <p:spPr>
            <a:xfrm>
              <a:off x="1599324" y="693306"/>
              <a:ext cx="395954" cy="2723339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2" name="Rectangle"/>
            <p:cNvSpPr/>
            <p:nvPr/>
          </p:nvSpPr>
          <p:spPr>
            <a:xfrm>
              <a:off x="1911632" y="2728435"/>
              <a:ext cx="876896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3" name="Rectangle"/>
            <p:cNvSpPr/>
            <p:nvPr/>
          </p:nvSpPr>
          <p:spPr>
            <a:xfrm>
              <a:off x="2398985" y="1364217"/>
              <a:ext cx="2753650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4" name="Rectangle"/>
            <p:cNvSpPr/>
            <p:nvPr/>
          </p:nvSpPr>
          <p:spPr>
            <a:xfrm>
              <a:off x="3198178" y="2007726"/>
              <a:ext cx="395954" cy="42300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5" name="Rectangle"/>
            <p:cNvSpPr/>
            <p:nvPr/>
          </p:nvSpPr>
          <p:spPr>
            <a:xfrm>
              <a:off x="1173781" y="4200759"/>
              <a:ext cx="2086234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6" name="Rectangle"/>
            <p:cNvSpPr/>
            <p:nvPr/>
          </p:nvSpPr>
          <p:spPr>
            <a:xfrm>
              <a:off x="3997841" y="2728435"/>
              <a:ext cx="1798044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7" name="Rectangle"/>
            <p:cNvSpPr/>
            <p:nvPr/>
          </p:nvSpPr>
          <p:spPr>
            <a:xfrm>
              <a:off x="3974459" y="3145732"/>
              <a:ext cx="395954" cy="16493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8" name="Rectangle"/>
            <p:cNvSpPr/>
            <p:nvPr/>
          </p:nvSpPr>
          <p:spPr>
            <a:xfrm>
              <a:off x="4763439" y="4274844"/>
              <a:ext cx="395954" cy="3336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9" name="Rectangle"/>
            <p:cNvSpPr/>
            <p:nvPr/>
          </p:nvSpPr>
          <p:spPr>
            <a:xfrm>
              <a:off x="2398047" y="5585685"/>
              <a:ext cx="2621646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" name="Rectangle"/>
            <p:cNvSpPr/>
            <p:nvPr/>
          </p:nvSpPr>
          <p:spPr>
            <a:xfrm>
              <a:off x="1598854" y="5623847"/>
              <a:ext cx="395954" cy="200150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1" name="Rectangle"/>
            <p:cNvSpPr/>
            <p:nvPr/>
          </p:nvSpPr>
          <p:spPr>
            <a:xfrm>
              <a:off x="805605" y="6970610"/>
              <a:ext cx="3560884" cy="6897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2" name="Rectangle"/>
            <p:cNvSpPr/>
            <p:nvPr/>
          </p:nvSpPr>
          <p:spPr>
            <a:xfrm>
              <a:off x="3974459" y="7059574"/>
              <a:ext cx="395954" cy="200150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3" name="Rectangle"/>
            <p:cNvSpPr/>
            <p:nvPr/>
          </p:nvSpPr>
          <p:spPr>
            <a:xfrm>
              <a:off x="404763" y="8358665"/>
              <a:ext cx="3176670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4" name="Rectangle"/>
            <p:cNvSpPr/>
            <p:nvPr/>
          </p:nvSpPr>
          <p:spPr>
            <a:xfrm>
              <a:off x="4283563" y="8358665"/>
              <a:ext cx="1355706" cy="6897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2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330" name="The solution to the maze is shown here (video):"/>
          <p:cNvSpPr txBox="1"/>
          <p:nvPr/>
        </p:nvSpPr>
        <p:spPr>
          <a:xfrm>
            <a:off x="892339" y="6881062"/>
            <a:ext cx="14187283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35000" indent="-635000" algn="l">
              <a:buSzPct val="75000"/>
              <a:buFont typeface="Helvetica Neue"/>
              <a:buChar char="•"/>
            </a:lvl1pPr>
          </a:lstStyle>
          <a:p>
            <a:pPr/>
            <a:r>
              <a:t>The solution to the maze is shown here (video):</a:t>
            </a:r>
          </a:p>
        </p:txBody>
      </p:sp>
      <p:pic>
        <p:nvPicPr>
          <p:cNvPr id="331" name="mazeSolve.mov" descr="mazeSolve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992531" y="2350653"/>
            <a:ext cx="5842002" cy="9906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2" name="Group"/>
          <p:cNvGrpSpPr/>
          <p:nvPr/>
        </p:nvGrpSpPr>
        <p:grpSpPr>
          <a:xfrm>
            <a:off x="15212722" y="2574157"/>
            <a:ext cx="5337605" cy="9428157"/>
            <a:chOff x="0" y="0"/>
            <a:chExt cx="5337604" cy="9428155"/>
          </a:xfrm>
        </p:grpSpPr>
        <p:sp>
          <p:nvSpPr>
            <p:cNvPr id="332" name="Rectangle"/>
            <p:cNvSpPr/>
            <p:nvPr/>
          </p:nvSpPr>
          <p:spPr>
            <a:xfrm>
              <a:off x="-1" y="-1"/>
              <a:ext cx="5337605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3" name="Rectangle"/>
            <p:cNvSpPr/>
            <p:nvPr/>
          </p:nvSpPr>
          <p:spPr>
            <a:xfrm>
              <a:off x="-1" y="630406"/>
              <a:ext cx="354780" cy="874292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4" name="Rectangle"/>
            <p:cNvSpPr/>
            <p:nvPr/>
          </p:nvSpPr>
          <p:spPr>
            <a:xfrm>
              <a:off x="4978564" y="630406"/>
              <a:ext cx="354780" cy="874292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5" name="Rectangle"/>
            <p:cNvSpPr/>
            <p:nvPr/>
          </p:nvSpPr>
          <p:spPr>
            <a:xfrm>
              <a:off x="-1" y="8810108"/>
              <a:ext cx="5337605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6" name="Rectangle"/>
            <p:cNvSpPr/>
            <p:nvPr/>
          </p:nvSpPr>
          <p:spPr>
            <a:xfrm>
              <a:off x="285998" y="1319223"/>
              <a:ext cx="78571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7" name="Rectangle"/>
            <p:cNvSpPr/>
            <p:nvPr/>
          </p:nvSpPr>
          <p:spPr>
            <a:xfrm>
              <a:off x="716509" y="1863527"/>
              <a:ext cx="354780" cy="366105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8" name="Rectangle"/>
            <p:cNvSpPr/>
            <p:nvPr/>
          </p:nvSpPr>
          <p:spPr>
            <a:xfrm>
              <a:off x="1433016" y="621213"/>
              <a:ext cx="354781" cy="244015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9" name="Rectangle"/>
            <p:cNvSpPr/>
            <p:nvPr/>
          </p:nvSpPr>
          <p:spPr>
            <a:xfrm>
              <a:off x="1712849" y="2444716"/>
              <a:ext cx="78571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0" name="Rectangle"/>
            <p:cNvSpPr/>
            <p:nvPr/>
          </p:nvSpPr>
          <p:spPr>
            <a:xfrm>
              <a:off x="2149524" y="1222358"/>
              <a:ext cx="2467310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1" name="Rectangle"/>
            <p:cNvSpPr/>
            <p:nvPr/>
          </p:nvSpPr>
          <p:spPr>
            <a:xfrm>
              <a:off x="2865614" y="1798951"/>
              <a:ext cx="354780" cy="37902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2" name="Rectangle"/>
            <p:cNvSpPr/>
            <p:nvPr/>
          </p:nvSpPr>
          <p:spPr>
            <a:xfrm>
              <a:off x="1051724" y="3763940"/>
              <a:ext cx="1869295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3" name="Rectangle"/>
            <p:cNvSpPr/>
            <p:nvPr/>
          </p:nvSpPr>
          <p:spPr>
            <a:xfrm>
              <a:off x="3582123" y="2444716"/>
              <a:ext cx="1611073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4" name="Rectangle"/>
            <p:cNvSpPr/>
            <p:nvPr/>
          </p:nvSpPr>
          <p:spPr>
            <a:xfrm>
              <a:off x="3561173" y="2818621"/>
              <a:ext cx="354780" cy="147780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5" name="Rectangle"/>
            <p:cNvSpPr/>
            <p:nvPr/>
          </p:nvSpPr>
          <p:spPr>
            <a:xfrm>
              <a:off x="4268110" y="3830320"/>
              <a:ext cx="354780" cy="29898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6" name="Rectangle"/>
            <p:cNvSpPr/>
            <p:nvPr/>
          </p:nvSpPr>
          <p:spPr>
            <a:xfrm>
              <a:off x="2148684" y="5004853"/>
              <a:ext cx="234903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7" name="Rectangle"/>
            <p:cNvSpPr/>
            <p:nvPr/>
          </p:nvSpPr>
          <p:spPr>
            <a:xfrm>
              <a:off x="1432596" y="5039047"/>
              <a:ext cx="354780" cy="179337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8" name="Rectangle"/>
            <p:cNvSpPr/>
            <p:nvPr/>
          </p:nvSpPr>
          <p:spPr>
            <a:xfrm>
              <a:off x="721833" y="6245766"/>
              <a:ext cx="3190604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9" name="Rectangle"/>
            <p:cNvSpPr/>
            <p:nvPr/>
          </p:nvSpPr>
          <p:spPr>
            <a:xfrm>
              <a:off x="3561173" y="6325479"/>
              <a:ext cx="354780" cy="179337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0" name="Rectangle"/>
            <p:cNvSpPr/>
            <p:nvPr/>
          </p:nvSpPr>
          <p:spPr>
            <a:xfrm>
              <a:off x="362674" y="7489483"/>
              <a:ext cx="2846341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1" name="Rectangle"/>
            <p:cNvSpPr/>
            <p:nvPr/>
          </p:nvSpPr>
          <p:spPr>
            <a:xfrm>
              <a:off x="3838134" y="7489483"/>
              <a:ext cx="1214732" cy="61804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9499" fill="hold"/>
                                        <p:tgtEl>
                                          <p:spTgt spid="3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3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35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361" name="Group"/>
          <p:cNvGrpSpPr/>
          <p:nvPr/>
        </p:nvGrpSpPr>
        <p:grpSpPr>
          <a:xfrm>
            <a:off x="1406750" y="1816188"/>
            <a:ext cx="6904925" cy="11383013"/>
            <a:chOff x="0" y="0"/>
            <a:chExt cx="6904924" cy="11383011"/>
          </a:xfrm>
        </p:grpSpPr>
        <p:grpSp>
          <p:nvGrpSpPr>
            <p:cNvPr id="359" name="XXXXXXXXXXXXXXX…"/>
            <p:cNvGrpSpPr/>
            <p:nvPr/>
          </p:nvGrpSpPr>
          <p:grpSpPr>
            <a:xfrm>
              <a:off x="394796" y="340402"/>
              <a:ext cx="6267732" cy="10751504"/>
              <a:chOff x="0" y="0"/>
              <a:chExt cx="6267730" cy="10751503"/>
            </a:xfrm>
          </p:grpSpPr>
          <p:sp>
            <p:nvSpPr>
              <p:cNvPr id="357" name="Rectangle"/>
              <p:cNvSpPr/>
              <p:nvPr/>
            </p:nvSpPr>
            <p:spPr>
              <a:xfrm>
                <a:off x="-1" y="-1"/>
                <a:ext cx="6267732" cy="10751505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358" name="XXXXXXXXXXXXXXX…"/>
              <p:cNvSpPr txBox="1"/>
              <p:nvPr/>
            </p:nvSpPr>
            <p:spPr>
              <a:xfrm>
                <a:off x="-1" y="-1"/>
                <a:ext cx="6267732" cy="1063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  X    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 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X    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XXXXXXXXX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</p:txBody>
          </p:sp>
        </p:grpSp>
        <p:pic>
          <p:nvPicPr>
            <p:cNvPr id="360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6904925" cy="113830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64" name="XXXXXXXXXXXXXXX…"/>
          <p:cNvGrpSpPr/>
          <p:nvPr/>
        </p:nvGrpSpPr>
        <p:grpSpPr>
          <a:xfrm>
            <a:off x="15694426" y="1970931"/>
            <a:ext cx="6517523" cy="11073526"/>
            <a:chOff x="0" y="0"/>
            <a:chExt cx="6517522" cy="11073524"/>
          </a:xfrm>
        </p:grpSpPr>
        <p:sp>
          <p:nvSpPr>
            <p:cNvPr id="362" name="Rectangle"/>
            <p:cNvSpPr/>
            <p:nvPr/>
          </p:nvSpPr>
          <p:spPr>
            <a:xfrm>
              <a:off x="-1" y="0"/>
              <a:ext cx="6517524" cy="11073526"/>
            </a:xfrm>
            <a:prstGeom prst="rect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363" name="XXXXXXXXXXXXXXX…"/>
            <p:cNvSpPr txBox="1"/>
            <p:nvPr/>
          </p:nvSpPr>
          <p:spPr>
            <a:xfrm>
              <a:off x="-1" y="0"/>
              <a:ext cx="6517524" cy="106375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</a:t>
              </a:r>
              <a:r>
                <a:rPr>
                  <a:solidFill>
                    <a:srgbClr val="FF2600"/>
                  </a:solidFill>
                </a:rPr>
                <a:t>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 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 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</a:t>
              </a:r>
              <a:r>
                <a:rPr>
                  <a:solidFill>
                    <a:srgbClr val="FF2600"/>
                  </a:solidFill>
                </a:rPr>
                <a:t>....</a:t>
              </a:r>
              <a:r>
                <a:t>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  <p:sp>
        <p:nvSpPr>
          <p:cNvPr id="365" name="The program will put dots in the correct positions."/>
          <p:cNvSpPr txBox="1"/>
          <p:nvPr/>
        </p:nvSpPr>
        <p:spPr>
          <a:xfrm>
            <a:off x="8687089" y="5138200"/>
            <a:ext cx="6625571" cy="541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program will put dots in the correct positions.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</a:p>
          <a:p>
            <a:pPr algn="l"/>
          </a:p>
          <a:p>
            <a:pPr algn="l"/>
          </a:p>
        </p:txBody>
      </p:sp>
      <p:grpSp>
        <p:nvGrpSpPr>
          <p:cNvPr id="386" name="Group"/>
          <p:cNvGrpSpPr/>
          <p:nvPr/>
        </p:nvGrpSpPr>
        <p:grpSpPr>
          <a:xfrm>
            <a:off x="15764276" y="2082362"/>
            <a:ext cx="5957758" cy="10523573"/>
            <a:chOff x="0" y="0"/>
            <a:chExt cx="5957757" cy="10523572"/>
          </a:xfrm>
        </p:grpSpPr>
        <p:sp>
          <p:nvSpPr>
            <p:cNvPr id="366" name="Rectangle"/>
            <p:cNvSpPr/>
            <p:nvPr/>
          </p:nvSpPr>
          <p:spPr>
            <a:xfrm>
              <a:off x="-1" y="0"/>
              <a:ext cx="5957759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7" name="Rectangle"/>
            <p:cNvSpPr/>
            <p:nvPr/>
          </p:nvSpPr>
          <p:spPr>
            <a:xfrm>
              <a:off x="0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8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9" name="Rectangle"/>
            <p:cNvSpPr/>
            <p:nvPr/>
          </p:nvSpPr>
          <p:spPr>
            <a:xfrm>
              <a:off x="-1" y="9833716"/>
              <a:ext cx="5957759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0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1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2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3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4" name="Rectangle"/>
            <p:cNvSpPr/>
            <p:nvPr/>
          </p:nvSpPr>
          <p:spPr>
            <a:xfrm>
              <a:off x="2399269" y="1364378"/>
              <a:ext cx="275397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5" name="Rectangle"/>
            <p:cNvSpPr/>
            <p:nvPr/>
          </p:nvSpPr>
          <p:spPr>
            <a:xfrm>
              <a:off x="3198557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6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7" name="Rectangle"/>
            <p:cNvSpPr/>
            <p:nvPr/>
          </p:nvSpPr>
          <p:spPr>
            <a:xfrm>
              <a:off x="3998315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8" name="Rectangle"/>
            <p:cNvSpPr/>
            <p:nvPr/>
          </p:nvSpPr>
          <p:spPr>
            <a:xfrm>
              <a:off x="3999142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9" name="Rectangle"/>
            <p:cNvSpPr/>
            <p:nvPr/>
          </p:nvSpPr>
          <p:spPr>
            <a:xfrm>
              <a:off x="4764004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0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1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2" name="Rectangle"/>
            <p:cNvSpPr/>
            <p:nvPr/>
          </p:nvSpPr>
          <p:spPr>
            <a:xfrm>
              <a:off x="805700" y="6971434"/>
              <a:ext cx="356130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3" name="Rectangle"/>
            <p:cNvSpPr/>
            <p:nvPr/>
          </p:nvSpPr>
          <p:spPr>
            <a:xfrm rot="54342">
              <a:off x="3962230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4" name="Rectangle"/>
            <p:cNvSpPr/>
            <p:nvPr/>
          </p:nvSpPr>
          <p:spPr>
            <a:xfrm>
              <a:off x="207086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5" name="Rectangle"/>
            <p:cNvSpPr/>
            <p:nvPr/>
          </p:nvSpPr>
          <p:spPr>
            <a:xfrm>
              <a:off x="3968202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407" name="Group"/>
          <p:cNvGrpSpPr/>
          <p:nvPr/>
        </p:nvGrpSpPr>
        <p:grpSpPr>
          <a:xfrm>
            <a:off x="1880334" y="2260162"/>
            <a:ext cx="5957758" cy="10523573"/>
            <a:chOff x="0" y="0"/>
            <a:chExt cx="5957756" cy="10523572"/>
          </a:xfrm>
        </p:grpSpPr>
        <p:sp>
          <p:nvSpPr>
            <p:cNvPr id="387" name="Rectangle"/>
            <p:cNvSpPr/>
            <p:nvPr/>
          </p:nvSpPr>
          <p:spPr>
            <a:xfrm>
              <a:off x="0" y="0"/>
              <a:ext cx="59577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" name="Rectangle"/>
            <p:cNvSpPr/>
            <p:nvPr/>
          </p:nvSpPr>
          <p:spPr>
            <a:xfrm>
              <a:off x="-1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0" name="Rectangle"/>
            <p:cNvSpPr/>
            <p:nvPr/>
          </p:nvSpPr>
          <p:spPr>
            <a:xfrm>
              <a:off x="0" y="9833716"/>
              <a:ext cx="595775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1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2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4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5" name="Rectangle"/>
            <p:cNvSpPr/>
            <p:nvPr/>
          </p:nvSpPr>
          <p:spPr>
            <a:xfrm>
              <a:off x="2399269" y="1364378"/>
              <a:ext cx="275397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6" name="Rectangle"/>
            <p:cNvSpPr/>
            <p:nvPr/>
          </p:nvSpPr>
          <p:spPr>
            <a:xfrm>
              <a:off x="3198556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7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8" name="Rectangle"/>
            <p:cNvSpPr/>
            <p:nvPr/>
          </p:nvSpPr>
          <p:spPr>
            <a:xfrm>
              <a:off x="3998314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9" name="Rectangle"/>
            <p:cNvSpPr/>
            <p:nvPr/>
          </p:nvSpPr>
          <p:spPr>
            <a:xfrm>
              <a:off x="3999141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0" name="Rectangle"/>
            <p:cNvSpPr/>
            <p:nvPr/>
          </p:nvSpPr>
          <p:spPr>
            <a:xfrm>
              <a:off x="4764003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1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2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3" name="Rectangle"/>
            <p:cNvSpPr/>
            <p:nvPr/>
          </p:nvSpPr>
          <p:spPr>
            <a:xfrm>
              <a:off x="805700" y="6971434"/>
              <a:ext cx="356130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4" name="Rectangle"/>
            <p:cNvSpPr/>
            <p:nvPr/>
          </p:nvSpPr>
          <p:spPr>
            <a:xfrm rot="54342">
              <a:off x="3962229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5" name="Rectangle"/>
            <p:cNvSpPr/>
            <p:nvPr/>
          </p:nvSpPr>
          <p:spPr>
            <a:xfrm>
              <a:off x="207085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6" name="Rectangle"/>
            <p:cNvSpPr/>
            <p:nvPr/>
          </p:nvSpPr>
          <p:spPr>
            <a:xfrm>
              <a:off x="3968201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0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1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416" name="Group"/>
          <p:cNvGrpSpPr/>
          <p:nvPr/>
        </p:nvGrpSpPr>
        <p:grpSpPr>
          <a:xfrm>
            <a:off x="1406750" y="1816188"/>
            <a:ext cx="6904925" cy="11383013"/>
            <a:chOff x="0" y="0"/>
            <a:chExt cx="6904924" cy="11383011"/>
          </a:xfrm>
        </p:grpSpPr>
        <p:grpSp>
          <p:nvGrpSpPr>
            <p:cNvPr id="414" name="XXXXXXXXXXXXXXX…"/>
            <p:cNvGrpSpPr/>
            <p:nvPr/>
          </p:nvGrpSpPr>
          <p:grpSpPr>
            <a:xfrm>
              <a:off x="394796" y="340402"/>
              <a:ext cx="6267732" cy="10751504"/>
              <a:chOff x="0" y="0"/>
              <a:chExt cx="6267730" cy="10751503"/>
            </a:xfrm>
          </p:grpSpPr>
          <p:sp>
            <p:nvSpPr>
              <p:cNvPr id="412" name="Rectangle"/>
              <p:cNvSpPr/>
              <p:nvPr/>
            </p:nvSpPr>
            <p:spPr>
              <a:xfrm>
                <a:off x="-1" y="-1"/>
                <a:ext cx="6267732" cy="10751505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413" name="XXXXXXXXXXXXXXX…"/>
              <p:cNvSpPr txBox="1"/>
              <p:nvPr/>
            </p:nvSpPr>
            <p:spPr>
              <a:xfrm>
                <a:off x="-1" y="-1"/>
                <a:ext cx="6267732" cy="1063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  X    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 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XXXXXXX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X      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XXXXXXXXX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 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XXXXXXXXXXXXXXX</a:t>
                </a:r>
              </a:p>
            </p:txBody>
          </p:sp>
        </p:grpSp>
        <p:pic>
          <p:nvPicPr>
            <p:cNvPr id="415" name="pasted-image.tiff" descr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6904925" cy="113830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19" name="XXXXXXXXXXXXXXX…"/>
          <p:cNvGrpSpPr/>
          <p:nvPr/>
        </p:nvGrpSpPr>
        <p:grpSpPr>
          <a:xfrm>
            <a:off x="15694426" y="1970931"/>
            <a:ext cx="6517523" cy="11073526"/>
            <a:chOff x="0" y="0"/>
            <a:chExt cx="6517522" cy="11073524"/>
          </a:xfrm>
        </p:grpSpPr>
        <p:sp>
          <p:nvSpPr>
            <p:cNvPr id="417" name="Rectangle"/>
            <p:cNvSpPr/>
            <p:nvPr/>
          </p:nvSpPr>
          <p:spPr>
            <a:xfrm>
              <a:off x="-1" y="0"/>
              <a:ext cx="6517524" cy="11073526"/>
            </a:xfrm>
            <a:prstGeom prst="rect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418" name="XXXXXXXXXXXXXXX…"/>
            <p:cNvSpPr txBox="1"/>
            <p:nvPr/>
          </p:nvSpPr>
          <p:spPr>
            <a:xfrm>
              <a:off x="-1" y="0"/>
              <a:ext cx="6517524" cy="106375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</a:t>
              </a:r>
              <a:r>
                <a:rPr>
                  <a:solidFill>
                    <a:srgbClr val="FF2600"/>
                  </a:solidFill>
                </a:rPr>
                <a:t>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...bb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b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</a:t>
              </a:r>
              <a:r>
                <a:rPr>
                  <a:solidFill>
                    <a:srgbClr val="FF2600"/>
                  </a:solidFill>
                </a:rPr>
                <a:t>.........</a:t>
              </a:r>
              <a:r>
                <a:t>X</a:t>
              </a:r>
              <a:r>
                <a:rPr>
                  <a:solidFill>
                    <a:srgbClr val="FF2600"/>
                  </a:solidFill>
                </a:rPr>
                <a:t>...</a:t>
              </a:r>
              <a:r>
                <a:t>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  <a:r>
                <a:rPr>
                  <a:solidFill>
                    <a:srgbClr val="FF2600"/>
                  </a:solidFill>
                </a:rPr>
                <a:t>.</a:t>
              </a:r>
              <a:r>
                <a:t>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  </a:t>
              </a:r>
              <a:r>
                <a:rPr>
                  <a:solidFill>
                    <a:srgbClr val="FF2600"/>
                  </a:solidFill>
                </a:rPr>
                <a:t>....</a:t>
              </a:r>
              <a:r>
                <a:t>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XXXXXXXXXXXXXXX</a:t>
              </a:r>
            </a:p>
          </p:txBody>
        </p:sp>
      </p:grpSp>
      <p:sp>
        <p:nvSpPr>
          <p:cNvPr id="420" name="The program will put dots in the correct positions.…"/>
          <p:cNvSpPr txBox="1"/>
          <p:nvPr/>
        </p:nvSpPr>
        <p:spPr>
          <a:xfrm>
            <a:off x="8687089" y="4757199"/>
            <a:ext cx="6625571" cy="6179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The program will put dots in the correct positions.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But, it will also put lowercase b's when it goes in the wrong direction and has to backtrack.</a:t>
            </a:r>
          </a:p>
        </p:txBody>
      </p:sp>
      <p:pic>
        <p:nvPicPr>
          <p:cNvPr id="421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0737" y="1835261"/>
            <a:ext cx="6790853" cy="111949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42" name="Group"/>
          <p:cNvGrpSpPr/>
          <p:nvPr/>
        </p:nvGrpSpPr>
        <p:grpSpPr>
          <a:xfrm>
            <a:off x="15764276" y="2082362"/>
            <a:ext cx="5957758" cy="10523573"/>
            <a:chOff x="0" y="0"/>
            <a:chExt cx="5957757" cy="10523572"/>
          </a:xfrm>
        </p:grpSpPr>
        <p:sp>
          <p:nvSpPr>
            <p:cNvPr id="422" name="Rectangle"/>
            <p:cNvSpPr/>
            <p:nvPr/>
          </p:nvSpPr>
          <p:spPr>
            <a:xfrm>
              <a:off x="-1" y="0"/>
              <a:ext cx="5957759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3" name="Rectangle"/>
            <p:cNvSpPr/>
            <p:nvPr/>
          </p:nvSpPr>
          <p:spPr>
            <a:xfrm>
              <a:off x="0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4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5" name="Rectangle"/>
            <p:cNvSpPr/>
            <p:nvPr/>
          </p:nvSpPr>
          <p:spPr>
            <a:xfrm>
              <a:off x="-1" y="9833716"/>
              <a:ext cx="5957759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6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7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8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9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0" name="Rectangle"/>
            <p:cNvSpPr/>
            <p:nvPr/>
          </p:nvSpPr>
          <p:spPr>
            <a:xfrm>
              <a:off x="2399269" y="1364378"/>
              <a:ext cx="275397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1" name="Rectangle"/>
            <p:cNvSpPr/>
            <p:nvPr/>
          </p:nvSpPr>
          <p:spPr>
            <a:xfrm>
              <a:off x="3198557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2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3" name="Rectangle"/>
            <p:cNvSpPr/>
            <p:nvPr/>
          </p:nvSpPr>
          <p:spPr>
            <a:xfrm>
              <a:off x="3998315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4" name="Rectangle"/>
            <p:cNvSpPr/>
            <p:nvPr/>
          </p:nvSpPr>
          <p:spPr>
            <a:xfrm>
              <a:off x="3999142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5" name="Rectangle"/>
            <p:cNvSpPr/>
            <p:nvPr/>
          </p:nvSpPr>
          <p:spPr>
            <a:xfrm>
              <a:off x="4764004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6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7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8" name="Rectangle"/>
            <p:cNvSpPr/>
            <p:nvPr/>
          </p:nvSpPr>
          <p:spPr>
            <a:xfrm>
              <a:off x="805700" y="6971434"/>
              <a:ext cx="356130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9" name="Rectangle"/>
            <p:cNvSpPr/>
            <p:nvPr/>
          </p:nvSpPr>
          <p:spPr>
            <a:xfrm rot="54342">
              <a:off x="3962230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0" name="Rectangle"/>
            <p:cNvSpPr/>
            <p:nvPr/>
          </p:nvSpPr>
          <p:spPr>
            <a:xfrm>
              <a:off x="207086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1" name="Rectangle"/>
            <p:cNvSpPr/>
            <p:nvPr/>
          </p:nvSpPr>
          <p:spPr>
            <a:xfrm>
              <a:off x="3968202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463" name="Group"/>
          <p:cNvGrpSpPr/>
          <p:nvPr/>
        </p:nvGrpSpPr>
        <p:grpSpPr>
          <a:xfrm>
            <a:off x="1893034" y="2259855"/>
            <a:ext cx="5957758" cy="10523573"/>
            <a:chOff x="0" y="0"/>
            <a:chExt cx="5957756" cy="10523572"/>
          </a:xfrm>
        </p:grpSpPr>
        <p:sp>
          <p:nvSpPr>
            <p:cNvPr id="443" name="Rectangle"/>
            <p:cNvSpPr/>
            <p:nvPr/>
          </p:nvSpPr>
          <p:spPr>
            <a:xfrm>
              <a:off x="0" y="0"/>
              <a:ext cx="59577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4" name="Rectangle"/>
            <p:cNvSpPr/>
            <p:nvPr/>
          </p:nvSpPr>
          <p:spPr>
            <a:xfrm>
              <a:off x="-1" y="482275"/>
              <a:ext cx="396001" cy="998010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5" name="Rectangle"/>
            <p:cNvSpPr/>
            <p:nvPr/>
          </p:nvSpPr>
          <p:spPr>
            <a:xfrm>
              <a:off x="5557003" y="475894"/>
              <a:ext cx="396001" cy="998648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6" name="Rectangle"/>
            <p:cNvSpPr/>
            <p:nvPr/>
          </p:nvSpPr>
          <p:spPr>
            <a:xfrm>
              <a:off x="0" y="9833716"/>
              <a:ext cx="5957757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7" name="Rectangle"/>
            <p:cNvSpPr/>
            <p:nvPr/>
          </p:nvSpPr>
          <p:spPr>
            <a:xfrm>
              <a:off x="319227" y="147249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8" name="Rectangle"/>
            <p:cNvSpPr/>
            <p:nvPr/>
          </p:nvSpPr>
          <p:spPr>
            <a:xfrm>
              <a:off x="799757" y="2080043"/>
              <a:ext cx="396001" cy="408641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9" name="Rectangle"/>
            <p:cNvSpPr/>
            <p:nvPr/>
          </p:nvSpPr>
          <p:spPr>
            <a:xfrm>
              <a:off x="1599513" y="504766"/>
              <a:ext cx="396001" cy="291228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0" name="Rectangle"/>
            <p:cNvSpPr/>
            <p:nvPr/>
          </p:nvSpPr>
          <p:spPr>
            <a:xfrm>
              <a:off x="1911858" y="2728758"/>
              <a:ext cx="87700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1" name="Rectangle"/>
            <p:cNvSpPr/>
            <p:nvPr/>
          </p:nvSpPr>
          <p:spPr>
            <a:xfrm>
              <a:off x="2399269" y="1364378"/>
              <a:ext cx="275397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2" name="Rectangle"/>
            <p:cNvSpPr/>
            <p:nvPr/>
          </p:nvSpPr>
          <p:spPr>
            <a:xfrm>
              <a:off x="3198556" y="2007963"/>
              <a:ext cx="396001" cy="423057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3" name="Rectangle"/>
            <p:cNvSpPr/>
            <p:nvPr/>
          </p:nvSpPr>
          <p:spPr>
            <a:xfrm>
              <a:off x="1173920" y="4201256"/>
              <a:ext cx="2086480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4" name="Rectangle"/>
            <p:cNvSpPr/>
            <p:nvPr/>
          </p:nvSpPr>
          <p:spPr>
            <a:xfrm>
              <a:off x="3998314" y="2728758"/>
              <a:ext cx="179825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5" name="Rectangle"/>
            <p:cNvSpPr/>
            <p:nvPr/>
          </p:nvSpPr>
          <p:spPr>
            <a:xfrm>
              <a:off x="3999141" y="3146104"/>
              <a:ext cx="371790" cy="1649508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6" name="Rectangle"/>
            <p:cNvSpPr/>
            <p:nvPr/>
          </p:nvSpPr>
          <p:spPr>
            <a:xfrm>
              <a:off x="4764003" y="4275349"/>
              <a:ext cx="396001" cy="3337252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7" name="Rectangle"/>
            <p:cNvSpPr/>
            <p:nvPr/>
          </p:nvSpPr>
          <p:spPr>
            <a:xfrm>
              <a:off x="2398331" y="5586345"/>
              <a:ext cx="262195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8" name="Rectangle"/>
            <p:cNvSpPr/>
            <p:nvPr/>
          </p:nvSpPr>
          <p:spPr>
            <a:xfrm>
              <a:off x="1599043" y="5624513"/>
              <a:ext cx="396001" cy="200174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9" name="Rectangle"/>
            <p:cNvSpPr/>
            <p:nvPr/>
          </p:nvSpPr>
          <p:spPr>
            <a:xfrm>
              <a:off x="805700" y="6971434"/>
              <a:ext cx="3561306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0" name="Rectangle"/>
            <p:cNvSpPr/>
            <p:nvPr/>
          </p:nvSpPr>
          <p:spPr>
            <a:xfrm rot="54342">
              <a:off x="3962229" y="7060434"/>
              <a:ext cx="399221" cy="17844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1" name="Rectangle"/>
            <p:cNvSpPr/>
            <p:nvPr/>
          </p:nvSpPr>
          <p:spPr>
            <a:xfrm>
              <a:off x="207085" y="8359654"/>
              <a:ext cx="3374771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2" name="Rectangle"/>
            <p:cNvSpPr/>
            <p:nvPr/>
          </p:nvSpPr>
          <p:spPr>
            <a:xfrm>
              <a:off x="3968201" y="8359654"/>
              <a:ext cx="1671736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6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470" name="XXXXXXXXX…"/>
          <p:cNvGrpSpPr/>
          <p:nvPr/>
        </p:nvGrpSpPr>
        <p:grpSpPr>
          <a:xfrm>
            <a:off x="20004329" y="3584407"/>
            <a:ext cx="3838810" cy="6547186"/>
            <a:chOff x="0" y="0"/>
            <a:chExt cx="3838809" cy="6547184"/>
          </a:xfrm>
        </p:grpSpPr>
        <p:sp>
          <p:nvSpPr>
            <p:cNvPr id="468" name="Rectangle"/>
            <p:cNvSpPr/>
            <p:nvPr/>
          </p:nvSpPr>
          <p:spPr>
            <a:xfrm>
              <a:off x="-1" y="0"/>
              <a:ext cx="3838811" cy="6547185"/>
            </a:xfrm>
            <a:prstGeom prst="rect">
              <a:avLst/>
            </a:prstGeom>
            <a:noFill/>
            <a:ln w="762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</a:p>
          </p:txBody>
        </p:sp>
        <p:sp>
          <p:nvSpPr>
            <p:cNvPr id="469" name="XXXXXXXXX…"/>
            <p:cNvSpPr txBox="1"/>
            <p:nvPr/>
          </p:nvSpPr>
          <p:spPr>
            <a:xfrm>
              <a:off x="-1" y="0"/>
              <a:ext cx="3838811" cy="6454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XS  X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 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    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XXXXX 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      FX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XXXXXXXXX</a:t>
              </a:r>
            </a:p>
          </p:txBody>
        </p:sp>
      </p:grpSp>
      <p:sp>
        <p:nvSpPr>
          <p:cNvPr id="471" name="What are some actual methods for solving a maze?…"/>
          <p:cNvSpPr txBox="1"/>
          <p:nvPr/>
        </p:nvSpPr>
        <p:spPr>
          <a:xfrm>
            <a:off x="460613" y="2619059"/>
            <a:ext cx="18854998" cy="847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</a:pPr>
            <a:r>
              <a:t>What are some actual methods for solving a maze?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"Hand on a wall" -- put one hand on a wall at the start and keep following. Eventually you will reach the finish (circular paths may disrupt this method).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Break through walls (best for Corn Mazes)</a:t>
            </a:r>
          </a:p>
          <a:p>
            <a:pPr lvl="1" marL="1270000" indent="-635000" algn="l">
              <a:buSzPct val="75000"/>
              <a:buFont typeface="Helvetica Neue"/>
              <a:buChar char="•"/>
            </a:pPr>
            <a:r>
              <a:t>Backtracking! Keep track of where you've been, and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systematically test all solutions</a:t>
            </a:r>
            <a:r>
              <a:t>. Pick compass directions in order (e.g., N/E/S/W), returning to check other paths when you hit dead ends and have tried all combinations.</a:t>
            </a:r>
          </a:p>
          <a:p>
            <a:pPr marL="635000" indent="-635000" algn="l">
              <a:buSzPct val="75000"/>
              <a:buFont typeface="Helvetica Neue"/>
              <a:buChar char="•"/>
            </a:pPr>
            <a:r>
              <a:t>Let's use the backtracking method to solve the maze to the right -- we will go N/E/S/W, from the Start.</a:t>
            </a:r>
          </a:p>
        </p:txBody>
      </p:sp>
      <p:grpSp>
        <p:nvGrpSpPr>
          <p:cNvPr id="482" name="Group"/>
          <p:cNvGrpSpPr/>
          <p:nvPr/>
        </p:nvGrpSpPr>
        <p:grpSpPr>
          <a:xfrm>
            <a:off x="20079749" y="3717408"/>
            <a:ext cx="3603443" cy="6270224"/>
            <a:chOff x="0" y="0"/>
            <a:chExt cx="3603441" cy="6270223"/>
          </a:xfrm>
        </p:grpSpPr>
        <p:sp>
          <p:nvSpPr>
            <p:cNvPr id="47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3" name="Rectangle"/>
            <p:cNvSpPr/>
            <p:nvPr/>
          </p:nvSpPr>
          <p:spPr>
            <a:xfrm>
              <a:off x="557" y="529385"/>
              <a:ext cx="408294" cy="56630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4" name="Rectangle"/>
            <p:cNvSpPr/>
            <p:nvPr/>
          </p:nvSpPr>
          <p:spPr>
            <a:xfrm>
              <a:off x="1487" y="5580368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5" name="Rectangle"/>
            <p:cNvSpPr/>
            <p:nvPr/>
          </p:nvSpPr>
          <p:spPr>
            <a:xfrm>
              <a:off x="3195148" y="529385"/>
              <a:ext cx="408294" cy="5663074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7" name="Rectangle"/>
            <p:cNvSpPr/>
            <p:nvPr/>
          </p:nvSpPr>
          <p:spPr>
            <a:xfrm>
              <a:off x="808814" y="4163045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48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491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487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490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488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489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492" name="We will mark positions we have seen with a period ('.'), and mark backtracking with 'b'."/>
          <p:cNvSpPr txBox="1"/>
          <p:nvPr/>
        </p:nvSpPr>
        <p:spPr>
          <a:xfrm>
            <a:off x="210637" y="2345409"/>
            <a:ext cx="18854998" cy="10752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03" name="Group"/>
          <p:cNvGrpSpPr/>
          <p:nvPr/>
        </p:nvGrpSpPr>
        <p:grpSpPr>
          <a:xfrm>
            <a:off x="20344009" y="3693385"/>
            <a:ext cx="3603443" cy="6270223"/>
            <a:chOff x="0" y="0"/>
            <a:chExt cx="3603441" cy="6270222"/>
          </a:xfrm>
        </p:grpSpPr>
        <p:sp>
          <p:nvSpPr>
            <p:cNvPr id="493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4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5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6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7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8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9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0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1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2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0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08" name="We will mark positions we have seen with a period ('.'), and mark backtracking with 'b'.…"/>
          <p:cNvSpPr txBox="1"/>
          <p:nvPr/>
        </p:nvSpPr>
        <p:spPr>
          <a:xfrm>
            <a:off x="210637" y="2326359"/>
            <a:ext cx="19236176" cy="10764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Start: row=1 and col=1,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13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09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12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10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11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14" name="Rounded Rectangle"/>
          <p:cNvSpPr/>
          <p:nvPr/>
        </p:nvSpPr>
        <p:spPr>
          <a:xfrm>
            <a:off x="20715202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25" name="Group"/>
          <p:cNvGrpSpPr/>
          <p:nvPr/>
        </p:nvGrpSpPr>
        <p:grpSpPr>
          <a:xfrm>
            <a:off x="20356709" y="3693385"/>
            <a:ext cx="3603443" cy="6270223"/>
            <a:chOff x="0" y="0"/>
            <a:chExt cx="3603441" cy="6270222"/>
          </a:xfrm>
        </p:grpSpPr>
        <p:sp>
          <p:nvSpPr>
            <p:cNvPr id="515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6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7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8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9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0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1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2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3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4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2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30" name="We will mark positions we have seen with a period ('.'), and mark backtracking with 'b'.…"/>
          <p:cNvSpPr txBox="1"/>
          <p:nvPr/>
        </p:nvSpPr>
        <p:spPr>
          <a:xfrm>
            <a:off x="210637" y="2307309"/>
            <a:ext cx="19236176" cy="1080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col=2,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35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31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34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32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33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 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36" name="Rounded Rectangle"/>
          <p:cNvSpPr/>
          <p:nvPr/>
        </p:nvSpPr>
        <p:spPr>
          <a:xfrm>
            <a:off x="20715202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47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537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8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9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0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1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2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3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4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5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6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4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5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52" name="We will mark positions we have seen with a period ('.'), and mark backtracking with 'b'.…"/>
          <p:cNvSpPr txBox="1"/>
          <p:nvPr/>
        </p:nvSpPr>
        <p:spPr>
          <a:xfrm>
            <a:off x="210637" y="2307309"/>
            <a:ext cx="19236176" cy="1080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col=2,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57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53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56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54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55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58" name="Rounded Rectangle"/>
          <p:cNvSpPr/>
          <p:nvPr/>
        </p:nvSpPr>
        <p:spPr>
          <a:xfrm>
            <a:off x="20715202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69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559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0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1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2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3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4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5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6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7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8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7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72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74" name="We will mark positions we have seen with a period ('.'), and mark backtracking with 'b'.…"/>
          <p:cNvSpPr txBox="1"/>
          <p:nvPr/>
        </p:nvSpPr>
        <p:spPr>
          <a:xfrm>
            <a:off x="210638" y="2332709"/>
            <a:ext cx="19230848" cy="1077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579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75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578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76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77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 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580" name="Rounded Rectangle"/>
          <p:cNvSpPr/>
          <p:nvPr/>
        </p:nvSpPr>
        <p:spPr>
          <a:xfrm>
            <a:off x="21101530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91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581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2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3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4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5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6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7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8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9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90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59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9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596" name="We will mark positions we have seen with a period ('.'), and mark backtracking with 'b'.…"/>
          <p:cNvSpPr txBox="1"/>
          <p:nvPr/>
        </p:nvSpPr>
        <p:spPr>
          <a:xfrm>
            <a:off x="210638" y="2332709"/>
            <a:ext cx="19230848" cy="1077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601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597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00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598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599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02" name="Rounded Rectangle"/>
          <p:cNvSpPr/>
          <p:nvPr/>
        </p:nvSpPr>
        <p:spPr>
          <a:xfrm>
            <a:off x="21101530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13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03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4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5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6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7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8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9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0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1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2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1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618" name="We will mark positions we have seen with a period ('.'), and mark backtracking with 'b'.…"/>
          <p:cNvSpPr txBox="1"/>
          <p:nvPr/>
        </p:nvSpPr>
        <p:spPr>
          <a:xfrm>
            <a:off x="210638" y="2326359"/>
            <a:ext cx="19364358" cy="10790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col=3,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col=4,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row=2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623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19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22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20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21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24" name="Rounded Rectangle"/>
          <p:cNvSpPr/>
          <p:nvPr/>
        </p:nvSpPr>
        <p:spPr>
          <a:xfrm>
            <a:off x="21487854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35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25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6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7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8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9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0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1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2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3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4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3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sp>
        <p:nvSpPr>
          <p:cNvPr id="640" name="We will mark positions we have seen with a period ('.'), and mark backtracking with 'b'.…"/>
          <p:cNvSpPr txBox="1"/>
          <p:nvPr/>
        </p:nvSpPr>
        <p:spPr>
          <a:xfrm>
            <a:off x="210638" y="2326359"/>
            <a:ext cx="19364358" cy="10790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will mark positions we have seen with a period ('.'), and mark backtracking with 'b'.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Start: row=1 and col=1,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We have to try all paths, N/E/S/W, and if we hit a wall ('X'), we can't go that direction.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col=1, Hit wall! Back at row=1 and col=1,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col=2,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north, row=0 and col=2, Hit wall! Back at row=1 and col=2,</a:t>
            </a:r>
          </a:p>
          <a:p>
            <a:pPr marL="635000" indent="-635000" algn="l">
              <a:buSzPct val="75000"/>
              <a:buFont typeface="Helvetica Neue"/>
              <a:buChar char="•"/>
              <a:defRPr sz="4700"/>
            </a:pPr>
            <a:r>
              <a:t>Trying east, row=1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row=0 and col=3,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row=1 and col=4, Hit wall! Back at row=1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47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row=2 and col=3, Marking with period (.)</a:t>
            </a:r>
          </a:p>
          <a:p>
            <a:pPr algn="l">
              <a:defRPr sz="4700"/>
            </a:pPr>
          </a:p>
          <a:p>
            <a:pPr algn="l">
              <a:defRPr sz="4700"/>
            </a:pPr>
          </a:p>
        </p:txBody>
      </p:sp>
      <p:grpSp>
        <p:nvGrpSpPr>
          <p:cNvPr id="645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41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44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42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43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46" name="Rounded Rectangle"/>
          <p:cNvSpPr/>
          <p:nvPr/>
        </p:nvSpPr>
        <p:spPr>
          <a:xfrm>
            <a:off x="21487854" y="445044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657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47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48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49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0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1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2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3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4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5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6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5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6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666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62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65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63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64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67" name="Rounded Rectangle"/>
          <p:cNvSpPr/>
          <p:nvPr/>
        </p:nvSpPr>
        <p:spPr>
          <a:xfrm>
            <a:off x="21497881" y="518767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8" name="Trying north, row=1 and col=3, We came from here! Back at row=2 and col=3,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row=1 and col=3, We came from here! Back at row=2 and col=3,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679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69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0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1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2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3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4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5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6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7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8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3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68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82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688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684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687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685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686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689" name="Rounded Rectangle"/>
          <p:cNvSpPr/>
          <p:nvPr/>
        </p:nvSpPr>
        <p:spPr>
          <a:xfrm>
            <a:off x="21497881" y="518767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90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row=3 and col=3, Marking with period (.)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01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691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2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3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4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5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6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7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8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99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00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0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0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10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06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09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07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08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11" name="Rounded Rectangle"/>
          <p:cNvSpPr/>
          <p:nvPr/>
        </p:nvSpPr>
        <p:spPr>
          <a:xfrm>
            <a:off x="21497881" y="518767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2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row=3 and col=3, Marking with period (.)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23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13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4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5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6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7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8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9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0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1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2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2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32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28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31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29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30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33" name="Rounded Rectangle"/>
          <p:cNvSpPr/>
          <p:nvPr/>
        </p:nvSpPr>
        <p:spPr>
          <a:xfrm>
            <a:off x="21520607" y="586942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34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col=3, Marking with period (.)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45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35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6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7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8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39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0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1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2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3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4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4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4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54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50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53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51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52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  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55" name="Rounded Rectangle"/>
          <p:cNvSpPr/>
          <p:nvPr/>
        </p:nvSpPr>
        <p:spPr>
          <a:xfrm>
            <a:off x="21520607" y="5869423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56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col=3, Marking with period (.)</a:t>
            </a:r>
          </a:p>
          <a:p>
            <a:pPr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...</a:t>
            </a:r>
          </a:p>
          <a:p>
            <a:pPr>
              <a:defRPr sz="3900"/>
            </a:pPr>
            <a:r>
              <a:t>(continues)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67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57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58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59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0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1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2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3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4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5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66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6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7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76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72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75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73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74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77" name="Rounded Rectangle"/>
          <p:cNvSpPr/>
          <p:nvPr/>
        </p:nvSpPr>
        <p:spPr>
          <a:xfrm>
            <a:off x="23065911" y="73101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78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row=4 and col=3, Marking with period (.)</a:t>
            </a:r>
          </a:p>
          <a:p>
            <a:pPr>
              <a:defRPr sz="3900"/>
            </a:pPr>
            <a:r>
              <a:t>...</a:t>
            </a:r>
          </a:p>
          <a:p>
            <a:pPr>
              <a:defRPr sz="3900"/>
            </a:pPr>
            <a:r>
              <a:t>(continues)</a:t>
            </a:r>
          </a:p>
          <a:p>
            <a:pPr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What happens here?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789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779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0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1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2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3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4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5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6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7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8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3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79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92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798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794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797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795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796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  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 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799" name="Rounded Rectangle"/>
          <p:cNvSpPr/>
          <p:nvPr/>
        </p:nvSpPr>
        <p:spPr>
          <a:xfrm>
            <a:off x="23065911" y="73101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00" name="Trying north, row=1 and col=3, We came from here! Back at row=2 and col=3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row=1 and col=3, We came from here!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row=2 and col=4, Hit wall! Back at row=2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row=3 and col=3,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row=2 and col=3, We came from here!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row=3 and col=4, Hit wall! Back at row=3 and col=3,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row=4 and col=3, Marking with period (.)</a:t>
            </a:r>
          </a:p>
          <a:p>
            <a:pPr>
              <a:defRPr sz="3900"/>
            </a:pPr>
            <a:r>
              <a:t>...</a:t>
            </a:r>
          </a:p>
          <a:p>
            <a:pPr>
              <a:defRPr sz="3900"/>
            </a:pPr>
            <a:r>
              <a:t>(continues)</a:t>
            </a:r>
          </a:p>
          <a:p>
            <a:pPr>
              <a:defRPr sz="3900"/>
            </a:pPr>
          </a:p>
          <a:p>
            <a:pPr algn="l">
              <a:defRPr sz="3900"/>
            </a:pPr>
            <a:r>
              <a:t>What happens here?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Bummer. We check North first, so we start going up.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11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01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2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3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4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5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6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7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8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09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10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1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1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20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16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19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17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18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21" name="Rounded Rectangle"/>
          <p:cNvSpPr/>
          <p:nvPr/>
        </p:nvSpPr>
        <p:spPr>
          <a:xfrm>
            <a:off x="22315983" y="587845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22" name="Now what?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Now what?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33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23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4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5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6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7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8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9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30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31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32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3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3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42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38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41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39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40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43" name="Rounded Rectangle"/>
          <p:cNvSpPr/>
          <p:nvPr/>
        </p:nvSpPr>
        <p:spPr>
          <a:xfrm>
            <a:off x="22315983" y="5878452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44" name="Trying north, row=2 and col=5, We came from here! Back at row=3 and col=5,…"/>
          <p:cNvSpPr txBox="1"/>
          <p:nvPr/>
        </p:nvSpPr>
        <p:spPr>
          <a:xfrm>
            <a:off x="210638" y="2201259"/>
            <a:ext cx="19393564" cy="307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</p:txBody>
      </p:sp>
      <p:grpSp>
        <p:nvGrpSpPr>
          <p:cNvPr id="855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45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6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7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8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49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0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1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2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3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4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44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5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64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60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63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61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62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65" name="Rounded Rectangle"/>
          <p:cNvSpPr/>
          <p:nvPr/>
        </p:nvSpPr>
        <p:spPr>
          <a:xfrm>
            <a:off x="22315983" y="5885174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6" name="Trying north, row=2 and col=5, We came from here! Back at row=3 and col=5,…"/>
          <p:cNvSpPr txBox="1"/>
          <p:nvPr/>
        </p:nvSpPr>
        <p:spPr>
          <a:xfrm>
            <a:off x="210638" y="2493841"/>
            <a:ext cx="19393564" cy="102384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 checked South to get here.</a:t>
            </a:r>
          </a:p>
          <a:p>
            <a:pPr algn="l">
              <a:defRPr sz="3900"/>
            </a:pPr>
            <a:r>
              <a:t>So, </a:t>
            </a:r>
            <a:r>
              <a:rPr b="1">
                <a:latin typeface="+mn-lt"/>
                <a:ea typeface="+mn-ea"/>
                <a:cs typeface="+mn-cs"/>
                <a:sym typeface="Helvetica Neue"/>
              </a:rPr>
              <a:t>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77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67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68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69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0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1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2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3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4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5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6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87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8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886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882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885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883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884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XXX.X.X.X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887" name="Rounded Rectangle"/>
          <p:cNvSpPr/>
          <p:nvPr/>
        </p:nvSpPr>
        <p:spPr>
          <a:xfrm>
            <a:off x="22315983" y="5173974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8" name="Trying north, row=2 and col=5, We came from here! Back at row=3 and col=5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row=2 and col=4, Hit wall! Back at row=2 and col=5,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899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889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0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1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2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3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4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5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6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7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8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3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0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02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08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04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07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05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06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09" name="Rounded Rectangle"/>
          <p:cNvSpPr/>
          <p:nvPr/>
        </p:nvSpPr>
        <p:spPr>
          <a:xfrm>
            <a:off x="22315983" y="4469496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10" name="Trying north, row=2 and col=5, We came from here! Back at row=3 and col=5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row=2 and col=4, Hit wall! Back at row=2 and col=5,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  <a:p>
            <a:pPr algn="l">
              <a:defRPr sz="3900"/>
            </a:pPr>
          </a:p>
        </p:txBody>
      </p:sp>
      <p:grpSp>
        <p:nvGrpSpPr>
          <p:cNvPr id="921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11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2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3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4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5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6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7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8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9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20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2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2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30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26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29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27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28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31" name="Rounded Rectangle"/>
          <p:cNvSpPr/>
          <p:nvPr/>
        </p:nvSpPr>
        <p:spPr>
          <a:xfrm>
            <a:off x="22315983" y="4469496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32" name="Trying north, row=2 and col=5, We came from here! Back at row=3 and col=5,…"/>
          <p:cNvSpPr txBox="1"/>
          <p:nvPr/>
        </p:nvSpPr>
        <p:spPr>
          <a:xfrm>
            <a:off x="210638" y="2495821"/>
            <a:ext cx="19393564" cy="1023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Trying west, row=2 and col=4, Hit wall! Back at row=2 and col=5,</a:t>
            </a:r>
          </a:p>
          <a:p>
            <a:pPr algn="l">
              <a:defRPr sz="3900"/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Now, we are "remembering" where we have been because we've been keeping track of our positions and what we last checked at a given position -- we will use recursion to do this!</a:t>
            </a:r>
          </a:p>
        </p:txBody>
      </p:sp>
      <p:grpSp>
        <p:nvGrpSpPr>
          <p:cNvPr id="943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33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4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5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6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7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8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9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0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1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2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4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52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48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51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49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50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53" name="Rounded Rectangle"/>
          <p:cNvSpPr/>
          <p:nvPr/>
        </p:nvSpPr>
        <p:spPr>
          <a:xfrm>
            <a:off x="23071261" y="72974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54" name="Trying north, row=2 and col=5, We came from here! Back at row=3 and col=5,…"/>
          <p:cNvSpPr txBox="1"/>
          <p:nvPr/>
        </p:nvSpPr>
        <p:spPr>
          <a:xfrm>
            <a:off x="210638" y="2197370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row=2 and col=5, We came from here!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row=3 and col=6,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row=4 and col=5,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west, row=3 and col=4, Hit wall! Back at row=3 and col=5,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Failed. Marking bad path with b. Back at row=2 and col=5,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What is next?</a:t>
            </a:r>
          </a:p>
          <a:p>
            <a:pPr algn="l">
              <a:defRPr sz="3900"/>
            </a:pPr>
            <a:r>
              <a:t>How did we get here? From the North, meaning we checked South to get here.</a:t>
            </a:r>
          </a:p>
          <a:p>
            <a:pPr algn="l">
              <a:defRPr sz="3900"/>
            </a:pPr>
            <a:r>
              <a:t>So, we now check West (remember, we are checking N/E/S/W)</a:t>
            </a:r>
          </a:p>
          <a:p>
            <a:pPr algn="l">
              <a:defRPr sz="3900"/>
            </a:pPr>
          </a:p>
          <a:p>
            <a:pPr algn="l">
              <a:defRPr sz="3900"/>
            </a:pPr>
            <a:r>
              <a:t>Trying west, row=2 and col=4, Hit wall! Back at row=2 and col=5,</a:t>
            </a:r>
          </a:p>
          <a:p>
            <a:pPr algn="l">
              <a:defRPr sz="3900"/>
            </a:pPr>
            <a:r>
              <a:t>Failed. Marking bad path with b. Back at row=1 and col=5,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Now, we are "remembering" where we have been because we've been keeping track of our positions and what we last checked at a given position -- we will use recursion to do this!</a:t>
            </a:r>
          </a:p>
          <a:p>
            <a:pPr algn="l">
              <a:defRPr sz="3900"/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We will arrive back at row=5, col=7 quickly.</a:t>
            </a:r>
          </a:p>
        </p:txBody>
      </p:sp>
      <p:grpSp>
        <p:nvGrpSpPr>
          <p:cNvPr id="965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55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6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7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8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9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0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1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2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3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4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9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67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8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74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70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73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71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72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 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75" name="Rounded Rectangle"/>
          <p:cNvSpPr/>
          <p:nvPr/>
        </p:nvSpPr>
        <p:spPr>
          <a:xfrm>
            <a:off x="23071261" y="72974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6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row=6 and col=7, Marking with period (.)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987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77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78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79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0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1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2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3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4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5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6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1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989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90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996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992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995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993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994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997" name="Rounded Rectangle"/>
          <p:cNvSpPr/>
          <p:nvPr/>
        </p:nvSpPr>
        <p:spPr>
          <a:xfrm>
            <a:off x="23071261" y="7297431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98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row=6 and col=7, Marking with period (.)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1009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999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0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1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2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3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4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5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6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7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8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11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12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18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14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17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15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16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X...XbbbX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19" name="Rounded Rectangle"/>
          <p:cNvSpPr/>
          <p:nvPr/>
        </p:nvSpPr>
        <p:spPr>
          <a:xfrm>
            <a:off x="23112034" y="7956457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20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row=6 and col=7,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row=5 and col=7, We came from here!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row=6 and col=8, Hit wall!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row=7 and col=7, Found the Finish!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1031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21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2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3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4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5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6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7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8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9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30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33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34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40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36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39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37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38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41" name="Rounded Rectangle"/>
          <p:cNvSpPr/>
          <p:nvPr/>
        </p:nvSpPr>
        <p:spPr>
          <a:xfrm>
            <a:off x="23094660" y="8615484"/>
            <a:ext cx="453941" cy="605915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2" name="Trying east, row=5 and col=8, Hit wall! Back at row=5 and col=7,…"/>
          <p:cNvSpPr txBox="1"/>
          <p:nvPr/>
        </p:nvSpPr>
        <p:spPr>
          <a:xfrm>
            <a:off x="210638" y="21973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row=6 and col=7,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north, row=5 and col=7, We came from here!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east, row=6 and col=8, Hit wall!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Trying south, row=7 and col=7, Found the Finish!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grpSp>
        <p:nvGrpSpPr>
          <p:cNvPr id="1053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43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4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5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6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7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8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49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0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1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2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5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6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62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58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61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59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60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63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4" name="Trying east, row=5 and col=8, Hit wall! Back at row=5 and col=7,…"/>
          <p:cNvSpPr txBox="1"/>
          <p:nvPr/>
        </p:nvSpPr>
        <p:spPr>
          <a:xfrm>
            <a:off x="210638" y="2184671"/>
            <a:ext cx="19393564" cy="10831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row=5 and col=8, Hit wall! Back at row=5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row=6 and col=7, Marking with period (.)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north, row=5 and col=7, We came from here!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east, row=6 and col=8, Hit wall! Back at row=6 and col=7,</a:t>
            </a:r>
          </a:p>
          <a:p>
            <a:pPr marL="635000" indent="-635000" algn="l">
              <a:buSzPct val="75000"/>
              <a:buFont typeface="Helvetica Neue"/>
              <a:buChar char="•"/>
              <a:defRPr sz="3900"/>
            </a:pPr>
            <a:r>
              <a:t>Trying south, row=7 and col=7, Found the Finish!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The total number of steps: 71!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  <a:r>
              <a:t>That seems like a lot of steps to solve such a small maze, but remember, we are going through a methodical process that </a:t>
            </a:r>
            <a:r>
              <a:rPr i="1"/>
              <a:t>must check all paths</a:t>
            </a:r>
            <a:r>
              <a:t>.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sz="3900"/>
            </a:pPr>
            <a:r>
              <a:t>(see extra slides for all steps for this maze)</a:t>
            </a: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  <a:p>
            <a:pPr algn="l">
              <a:defRPr b="1" sz="3900">
                <a:latin typeface="+mn-lt"/>
                <a:ea typeface="+mn-ea"/>
                <a:cs typeface="+mn-cs"/>
                <a:sym typeface="Helvetica Neue"/>
              </a:defRPr>
            </a:pPr>
          </a:p>
        </p:txBody>
      </p:sp>
      <p:sp>
        <p:nvSpPr>
          <p:cNvPr id="1065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6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7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078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68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69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0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1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2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3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4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5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6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77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2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08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81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087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083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086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084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085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088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89" name="Our recursive backtracking method for solving mazes must follow the same rules for all recursion:…"/>
          <p:cNvSpPr txBox="1"/>
          <p:nvPr/>
        </p:nvSpPr>
        <p:spPr>
          <a:xfrm>
            <a:off x="142463" y="2275479"/>
            <a:ext cx="19393564" cy="4620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35000" indent="-635000" algn="l">
              <a:buSzPct val="75000"/>
              <a:buFont typeface="Helvetica Neue"/>
              <a:buChar char="•"/>
              <a:defRPr sz="4200"/>
            </a:pPr>
            <a:r>
              <a:t>Our recursive backtracking method for solving mazes must follow the same rules for all recursion:</a:t>
            </a:r>
          </a:p>
          <a:p>
            <a:pPr algn="l">
              <a:defRPr sz="4200"/>
            </a:pPr>
            <a:r>
              <a:t>(1) have a case for all valid inputs, </a:t>
            </a:r>
          </a:p>
          <a:p>
            <a:pPr algn="l">
              <a:defRPr sz="4200"/>
            </a:pPr>
            <a:r>
              <a:t>(2) must have base cases, </a:t>
            </a:r>
          </a:p>
          <a:p>
            <a:pPr algn="l">
              <a:defRPr sz="4200"/>
            </a:pPr>
            <a:r>
              <a:t>(3) make forward progress towards the base case. </a:t>
            </a:r>
          </a:p>
          <a:p>
            <a:pPr algn="l">
              <a:defRPr sz="4200"/>
            </a:pPr>
            <a:r>
              <a:t> </a:t>
            </a:r>
          </a:p>
          <a:p>
            <a:pPr algn="l">
              <a:defRPr b="1" sz="4200">
                <a:latin typeface="+mn-lt"/>
                <a:ea typeface="+mn-ea"/>
                <a:cs typeface="+mn-cs"/>
                <a:sym typeface="Helvetica Neue"/>
              </a:defRPr>
            </a:pPr>
            <a:r>
              <a:t>Let's start with the base cases. How many are there?</a:t>
            </a:r>
          </a:p>
        </p:txBody>
      </p:sp>
      <p:sp>
        <p:nvSpPr>
          <p:cNvPr id="1090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1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2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3" name="If we go out of the bounds of the maze (the grid bounds).…"/>
          <p:cNvSpPr txBox="1"/>
          <p:nvPr/>
        </p:nvSpPr>
        <p:spPr>
          <a:xfrm>
            <a:off x="142463" y="6897672"/>
            <a:ext cx="19393564" cy="5915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go out of the bounds of the maze (the grid bounds).</a:t>
            </a:r>
          </a:p>
          <a:p>
            <a:pPr lvl="1" marL="1270000" indent="-635000" algn="l">
              <a:buClr>
                <a:srgbClr val="000000"/>
              </a:buClr>
              <a:buSzPct val="75000"/>
              <a:buFont typeface="Helvetica Neue"/>
              <a:buChar char="•"/>
              <a:defRPr sz="4200"/>
            </a:pPr>
            <a:r>
              <a:t>This actually won't happen for our mazes, because we have surrounded all paths with walls.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hit a backtracked position ('b') </a:t>
            </a:r>
          </a:p>
          <a:p>
            <a:pPr lvl="1" marL="863600" indent="-228600" algn="l">
              <a:buClr>
                <a:srgbClr val="000000"/>
              </a:buClr>
              <a:buSzPct val="100000"/>
              <a:buFont typeface="Helvetica Neue"/>
              <a:buChar char="•"/>
              <a:defRPr sz="4200"/>
            </a:pPr>
            <a:r>
              <a:t>Also won't happen, because once we mark as backtracked, we'll never get there again.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hit a wall ('X')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hit a position we have seen before ('.')</a:t>
            </a:r>
          </a:p>
          <a:p>
            <a:pPr marL="457200" indent="-228600" algn="l">
              <a:buClr>
                <a:srgbClr val="000000"/>
              </a:buClr>
              <a:buSzPct val="100000"/>
              <a:buAutoNum type="arabicParenBoth" startAt="1"/>
              <a:defRPr sz="4200"/>
            </a:pPr>
            <a:r>
              <a:t> If we find the finish ('F')</a:t>
            </a:r>
          </a:p>
        </p:txBody>
      </p:sp>
      <p:grpSp>
        <p:nvGrpSpPr>
          <p:cNvPr id="1104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094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5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6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7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8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9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0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1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2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3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93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8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06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7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13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09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12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10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11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14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5" name="bool solveMazeRecursive(int row, int col, Grid&lt;int&gt; &amp;maze) {…"/>
          <p:cNvSpPr txBox="1"/>
          <p:nvPr/>
        </p:nvSpPr>
        <p:spPr>
          <a:xfrm>
            <a:off x="301539" y="4893406"/>
            <a:ext cx="18124420" cy="774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'X')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'.')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'F')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16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7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8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9" name="Base cases:…"/>
          <p:cNvSpPr txBox="1"/>
          <p:nvPr/>
        </p:nvSpPr>
        <p:spPr>
          <a:xfrm>
            <a:off x="639165" y="2113913"/>
            <a:ext cx="17638071" cy="2411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Base cases:</a:t>
            </a:r>
          </a:p>
          <a:p>
            <a:pPr algn="l"/>
            <a:r>
              <a:t>Returning 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true</a:t>
            </a:r>
            <a:r>
              <a:t> means we have solved the maze!</a:t>
            </a:r>
          </a:p>
          <a:p>
            <a:pPr algn="l"/>
            <a:r>
              <a:t>Returning </a:t>
            </a:r>
            <a:r>
              <a:rPr b="1">
                <a:latin typeface="Courier"/>
                <a:ea typeface="Courier"/>
                <a:cs typeface="Courier"/>
                <a:sym typeface="Courier"/>
              </a:rPr>
              <a:t>false</a:t>
            </a:r>
            <a:r>
              <a:t> means that this path does not solve the maze.</a:t>
            </a:r>
          </a:p>
        </p:txBody>
      </p:sp>
      <p:grpSp>
        <p:nvGrpSpPr>
          <p:cNvPr id="1130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20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1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2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3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4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5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6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7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8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9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4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3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33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39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35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38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36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37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40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1" name="bool solveMazeRecursive(int row, int col, Grid&lt;int&gt; &amp;maze) {…"/>
          <p:cNvSpPr txBox="1"/>
          <p:nvPr/>
        </p:nvSpPr>
        <p:spPr>
          <a:xfrm>
            <a:off x="301539" y="4347305"/>
            <a:ext cx="18124420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'X')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'.')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if</a:t>
            </a:r>
            <a:r>
              <a:rPr>
                <a:solidFill>
                  <a:srgbClr val="000000"/>
                </a:solidFill>
              </a:rPr>
              <a:t> (maze[row][col] == 'F') {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b="1" sz="3700">
                <a:latin typeface="Menlo"/>
                <a:ea typeface="Menlo"/>
                <a:cs typeface="Menlo"/>
                <a:sym typeface="Menlo"/>
              </a:defRPr>
            </a:pPr>
            <a:r>
              <a:t>maze[row][col] = '.';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42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3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4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5" name="Once we take care of our base cases, we'd better mark the position we are at!"/>
          <p:cNvSpPr txBox="1"/>
          <p:nvPr/>
        </p:nvSpPr>
        <p:spPr>
          <a:xfrm>
            <a:off x="616441" y="1970528"/>
            <a:ext cx="18124420" cy="1607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Once we take care of our base cases, we'd better mark the position we are at!</a:t>
            </a:r>
          </a:p>
        </p:txBody>
      </p:sp>
      <p:grpSp>
        <p:nvGrpSpPr>
          <p:cNvPr id="1156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46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47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48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49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0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1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2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3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4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5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0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5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9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65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61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64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62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63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66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7" name="bool solveMazeRecursive(int row, int col, Grid&lt;int&gt; &amp;maze) {…"/>
          <p:cNvSpPr txBox="1"/>
          <p:nvPr/>
        </p:nvSpPr>
        <p:spPr>
          <a:xfrm>
            <a:off x="301539" y="3845274"/>
            <a:ext cx="18124420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...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</a:p>
          <a:p>
            <a:pPr lvl="5" indent="1143000" algn="l" defTabSz="457200">
              <a:tabLst>
                <a:tab pos="558800" algn="l"/>
              </a:tabLst>
              <a:defRPr b="1" sz="3700">
                <a:latin typeface="Menlo"/>
                <a:ea typeface="Menlo"/>
                <a:cs typeface="Menlo"/>
                <a:sym typeface="Menlo"/>
              </a:defRPr>
            </a:pPr>
            <a:r>
              <a:t>maze[row][col] = '.';</a:t>
            </a:r>
          </a:p>
          <a:p>
            <a:pPr lvl="5" indent="1143000" algn="l" defTabSz="457200">
              <a:tabLst>
                <a:tab pos="558800" algn="l"/>
              </a:tabLst>
              <a:defRPr b="1" sz="3700">
                <a:latin typeface="Menlo"/>
                <a:ea typeface="Menlo"/>
                <a:cs typeface="Menlo"/>
                <a:sym typeface="Menlo"/>
              </a:defRPr>
            </a:pP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Recursively call solveMazeRecursivePrint(row,col)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for north, east, south, and west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If one of the positions returns true, then return true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north</a:t>
            </a:r>
            <a:endParaRPr>
              <a:solidFill>
                <a:srgbClr val="008F00"/>
              </a:solidFill>
            </a:endParaRP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(solveMazeRecursivePrint(row-1,col,maze)) {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lvl="5" indent="1143000" algn="l" defTabSz="457200">
              <a:tabLst>
                <a:tab pos="558800" algn="l"/>
              </a:tabLst>
              <a:defRPr sz="37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...</a:t>
            </a:r>
          </a:p>
          <a:p>
            <a:pPr algn="l" defTabSz="457200">
              <a:tabLst>
                <a:tab pos="558800" algn="l"/>
              </a:tabLst>
              <a:defRPr sz="37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68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9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70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71" name="Now we can recurse -- we have to check all directions!"/>
          <p:cNvSpPr txBox="1"/>
          <p:nvPr/>
        </p:nvSpPr>
        <p:spPr>
          <a:xfrm>
            <a:off x="616441" y="2351528"/>
            <a:ext cx="18124420" cy="845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Now we can recurse -- we have to check all directions!</a:t>
            </a:r>
          </a:p>
        </p:txBody>
      </p:sp>
      <p:grpSp>
        <p:nvGrpSpPr>
          <p:cNvPr id="1182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72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3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4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5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6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7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8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9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80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81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Maze Solv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18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85" name="Maze Solv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Maze Solving</a:t>
              </a:r>
            </a:p>
          </p:txBody>
        </p:sp>
      </p:grpSp>
      <p:grpSp>
        <p:nvGrpSpPr>
          <p:cNvPr id="1191" name="Group"/>
          <p:cNvGrpSpPr/>
          <p:nvPr/>
        </p:nvGrpSpPr>
        <p:grpSpPr>
          <a:xfrm>
            <a:off x="19639404" y="2723529"/>
            <a:ext cx="4873464" cy="7408065"/>
            <a:chOff x="0" y="0"/>
            <a:chExt cx="4873462" cy="7408064"/>
          </a:xfrm>
        </p:grpSpPr>
        <p:sp>
          <p:nvSpPr>
            <p:cNvPr id="1187" name="012345678…"/>
            <p:cNvSpPr txBox="1"/>
            <p:nvPr/>
          </p:nvSpPr>
          <p:spPr>
            <a:xfrm>
              <a:off x="0" y="0"/>
              <a:ext cx="4873463" cy="715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lvl="1" indent="228600" algn="l" defTabSz="457200">
                <a:lnSpc>
                  <a:spcPct val="90000"/>
                </a:lnSpc>
                <a:spcBef>
                  <a:spcPts val="1200"/>
                </a:spcBef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 012345678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0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1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2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3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4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5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6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7</a:t>
              </a:r>
            </a:p>
            <a:p>
              <a:pPr algn="l" defTabSz="457200">
                <a:lnSpc>
                  <a:spcPct val="90000"/>
                </a:lnSpc>
                <a:tabLst>
                  <a:tab pos="330200" algn="l"/>
                </a:tabLst>
                <a:defRPr sz="5200">
                  <a:latin typeface="Lucida Sans Typewriter"/>
                  <a:ea typeface="Lucida Sans Typewriter"/>
                  <a:cs typeface="Lucida Sans Typewriter"/>
                  <a:sym typeface="Lucida Sans Typewriter"/>
                </a:defRPr>
              </a:pPr>
              <a:r>
                <a:t>8</a:t>
              </a:r>
            </a:p>
          </p:txBody>
        </p:sp>
        <p:grpSp>
          <p:nvGrpSpPr>
            <p:cNvPr id="1190" name="XXXXXXXXX…"/>
            <p:cNvGrpSpPr/>
            <p:nvPr/>
          </p:nvGrpSpPr>
          <p:grpSpPr>
            <a:xfrm>
              <a:off x="618926" y="860876"/>
              <a:ext cx="3838809" cy="6547189"/>
              <a:chOff x="0" y="0"/>
              <a:chExt cx="3838807" cy="6547187"/>
            </a:xfrm>
          </p:grpSpPr>
          <p:sp>
            <p:nvSpPr>
              <p:cNvPr id="1188" name="Rectangle"/>
              <p:cNvSpPr/>
              <p:nvPr/>
            </p:nvSpPr>
            <p:spPr>
              <a:xfrm>
                <a:off x="0" y="0"/>
                <a:ext cx="3838808" cy="6547188"/>
              </a:xfrm>
              <a:prstGeom prst="rect">
                <a:avLst/>
              </a:prstGeom>
              <a:noFill/>
              <a:ln w="76200" cap="flat">
                <a:solidFill>
                  <a:srgbClr val="51515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</a:p>
            </p:txBody>
          </p:sp>
          <p:sp>
            <p:nvSpPr>
              <p:cNvPr id="1189" name="XXXXXXXXX…"/>
              <p:cNvSpPr txBox="1"/>
              <p:nvPr/>
            </p:nvSpPr>
            <p:spPr>
              <a:xfrm>
                <a:off x="0" y="0"/>
                <a:ext cx="3838808" cy="64541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/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XS..XbbbX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X.XbXbX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X.XXXbX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X.....X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XXXXX.X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      FX</a:t>
                </a:r>
              </a:p>
              <a:p>
                <a:pPr algn="l" defTabSz="457200">
                  <a:lnSpc>
                    <a:spcPct val="90000"/>
                  </a:lnSpc>
                  <a:tabLst>
                    <a:tab pos="330200" algn="l"/>
                  </a:tabLst>
                  <a:defRPr sz="5200">
                    <a:latin typeface="Lucida Sans Typewriter"/>
                    <a:ea typeface="Lucida Sans Typewriter"/>
                    <a:cs typeface="Lucida Sans Typewriter"/>
                    <a:sym typeface="Lucida Sans Typewriter"/>
                  </a:defRPr>
                </a:pPr>
                <a:r>
                  <a:t>XXXXXXXXX</a:t>
                </a:r>
              </a:p>
            </p:txBody>
          </p:sp>
        </p:grpSp>
      </p:grpSp>
      <p:sp>
        <p:nvSpPr>
          <p:cNvPr id="1192" name="Rounded Rectangle"/>
          <p:cNvSpPr/>
          <p:nvPr/>
        </p:nvSpPr>
        <p:spPr>
          <a:xfrm>
            <a:off x="23094660" y="7308350"/>
            <a:ext cx="453941" cy="1913049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3" name="bool solveMazeRecursive(int row, int col, Grid&lt;int&gt; &amp;maze) {…"/>
          <p:cNvSpPr txBox="1"/>
          <p:nvPr/>
        </p:nvSpPr>
        <p:spPr>
          <a:xfrm>
            <a:off x="846939" y="2816574"/>
            <a:ext cx="18124422" cy="1089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2900">
                <a:solidFill>
                  <a:srgbClr val="0433FF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t>bool</a:t>
            </a:r>
            <a:r>
              <a:rPr>
                <a:solidFill>
                  <a:srgbClr val="000000"/>
                </a:solidFill>
              </a:rPr>
              <a:t> solveMazeRecursive(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row, </a:t>
            </a:r>
            <a:r>
              <a:t>int</a:t>
            </a:r>
            <a:r>
              <a:rPr>
                <a:solidFill>
                  <a:srgbClr val="000000"/>
                </a:solidFill>
              </a:rPr>
              <a:t> col, Grid&lt;</a:t>
            </a:r>
            <a:r>
              <a:t>int</a:t>
            </a:r>
            <a:r>
              <a:rPr>
                <a:solidFill>
                  <a:srgbClr val="000000"/>
                </a:solidFill>
              </a:rPr>
              <a:t>&gt; &amp;maze)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  ...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north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(solveMazeRecursive(row-1,col,maze))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east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(solveMazeRecursive(row,col+1,maze))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south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(solveMazeRecursive(row+1,col,maze))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 west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(solveMazeRecursive(row,col-1,maze)) {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true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maze[row][col] = 'b';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</a:t>
            </a:r>
            <a:r>
              <a:rPr>
                <a:solidFill>
                  <a:srgbClr val="0433FF"/>
                </a:solidFill>
              </a:rPr>
              <a:t>false</a:t>
            </a:r>
            <a:r>
              <a:t>;</a:t>
            </a:r>
          </a:p>
          <a:p>
            <a:pPr algn="l" defTabSz="457200">
              <a:tabLst>
                <a:tab pos="558800" algn="l"/>
              </a:tabLst>
              <a:defRPr sz="29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194" name="Rounded Rectangle"/>
          <p:cNvSpPr/>
          <p:nvPr/>
        </p:nvSpPr>
        <p:spPr>
          <a:xfrm>
            <a:off x="21526630" y="7310131"/>
            <a:ext cx="1585401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5" name="Rounded Rectangle"/>
          <p:cNvSpPr/>
          <p:nvPr/>
        </p:nvSpPr>
        <p:spPr>
          <a:xfrm>
            <a:off x="21493880" y="4473202"/>
            <a:ext cx="453941" cy="2860846"/>
          </a:xfrm>
          <a:prstGeom prst="roundRect">
            <a:avLst>
              <a:gd name="adj" fmla="val 20342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6" name="Rounded Rectangle"/>
          <p:cNvSpPr/>
          <p:nvPr/>
        </p:nvSpPr>
        <p:spPr>
          <a:xfrm>
            <a:off x="20766819" y="4480197"/>
            <a:ext cx="738537" cy="605915"/>
          </a:xfrm>
          <a:prstGeom prst="roundRect">
            <a:avLst>
              <a:gd name="adj" fmla="val 15239"/>
            </a:avLst>
          </a:prstGeom>
          <a:solidFill>
            <a:srgbClr val="7F0325">
              <a:alpha val="270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7" name="All four recursions. If all four return, we have to backtrack!"/>
          <p:cNvSpPr txBox="1"/>
          <p:nvPr/>
        </p:nvSpPr>
        <p:spPr>
          <a:xfrm>
            <a:off x="616441" y="1823915"/>
            <a:ext cx="18124420" cy="84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/>
          </a:lstStyle>
          <a:p>
            <a:pPr/>
            <a:r>
              <a:t>All four recursions. If all four return, we have to backtrack!</a:t>
            </a:r>
          </a:p>
        </p:txBody>
      </p:sp>
      <p:grpSp>
        <p:nvGrpSpPr>
          <p:cNvPr id="1208" name="Group"/>
          <p:cNvGrpSpPr/>
          <p:nvPr/>
        </p:nvGrpSpPr>
        <p:grpSpPr>
          <a:xfrm>
            <a:off x="20344009" y="3718785"/>
            <a:ext cx="3603443" cy="6270223"/>
            <a:chOff x="0" y="0"/>
            <a:chExt cx="3603441" cy="6270222"/>
          </a:xfrm>
        </p:grpSpPr>
        <p:sp>
          <p:nvSpPr>
            <p:cNvPr id="1198" name="Rectangle"/>
            <p:cNvSpPr/>
            <p:nvPr/>
          </p:nvSpPr>
          <p:spPr>
            <a:xfrm>
              <a:off x="2766" y="0"/>
              <a:ext cx="359509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99" name="Rectangle"/>
            <p:cNvSpPr/>
            <p:nvPr/>
          </p:nvSpPr>
          <p:spPr>
            <a:xfrm>
              <a:off x="557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0" name="Rectangle"/>
            <p:cNvSpPr/>
            <p:nvPr/>
          </p:nvSpPr>
          <p:spPr>
            <a:xfrm>
              <a:off x="1487" y="5580367"/>
              <a:ext cx="3600633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1" name="Rectangle"/>
            <p:cNvSpPr/>
            <p:nvPr/>
          </p:nvSpPr>
          <p:spPr>
            <a:xfrm>
              <a:off x="3195148" y="529385"/>
              <a:ext cx="408294" cy="5663073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2" name="Rectangle"/>
            <p:cNvSpPr/>
            <p:nvPr/>
          </p:nvSpPr>
          <p:spPr>
            <a:xfrm>
              <a:off x="-1" y="1345395"/>
              <a:ext cx="1218791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3" name="Rectangle"/>
            <p:cNvSpPr/>
            <p:nvPr/>
          </p:nvSpPr>
          <p:spPr>
            <a:xfrm>
              <a:off x="808814" y="4163044"/>
              <a:ext cx="2016177" cy="689856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4" name="Rectangle"/>
            <p:cNvSpPr/>
            <p:nvPr/>
          </p:nvSpPr>
          <p:spPr>
            <a:xfrm>
              <a:off x="1606256" y="2807730"/>
              <a:ext cx="1195830" cy="689857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5" name="Rectangle"/>
            <p:cNvSpPr/>
            <p:nvPr/>
          </p:nvSpPr>
          <p:spPr>
            <a:xfrm>
              <a:off x="1596167" y="529385"/>
              <a:ext cx="408295" cy="2968201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6" name="Rectangle"/>
            <p:cNvSpPr/>
            <p:nvPr/>
          </p:nvSpPr>
          <p:spPr>
            <a:xfrm>
              <a:off x="2393792" y="1414631"/>
              <a:ext cx="408295" cy="1676180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7" name="Rectangle"/>
            <p:cNvSpPr/>
            <p:nvPr/>
          </p:nvSpPr>
          <p:spPr>
            <a:xfrm>
              <a:off x="808318" y="1831324"/>
              <a:ext cx="408294" cy="2505465"/>
            </a:xfrm>
            <a:prstGeom prst="rect">
              <a:avLst/>
            </a:prstGeom>
            <a:solidFill>
              <a:srgbClr val="325E6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2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1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11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13" name="You want to write a program that will autocorrect words.…"/>
          <p:cNvSpPr txBox="1"/>
          <p:nvPr/>
        </p:nvSpPr>
        <p:spPr>
          <a:xfrm>
            <a:off x="893623" y="2393145"/>
            <a:ext cx="22596754" cy="979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7000"/>
            </a:pPr>
            <a:r>
              <a:t>You want to write a program that will autocorrect words.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Given a string that represents a single (potentially misspelled) word, a lexicon of English words, a map that maps from a character to a string of the characters near it on a keyboard, and an admissible number of errors, find the Set of all potential intended words. </a:t>
            </a:r>
          </a:p>
          <a:p>
            <a:pPr algn="l">
              <a:defRPr sz="7000"/>
            </a:pPr>
          </a:p>
          <a:p>
            <a:pPr algn="l">
              <a:defRPr sz="7000"/>
            </a:pPr>
            <a:r>
              <a:t>(Problem courtesy of Jerry Cain)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7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1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16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18" name="Set&lt;string&gt; autocorrect(string word,…"/>
          <p:cNvSpPr txBox="1"/>
          <p:nvPr/>
        </p:nvSpPr>
        <p:spPr>
          <a:xfrm>
            <a:off x="893623" y="3609555"/>
            <a:ext cx="22596754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word,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 &amp;dictionary,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maxTypos)</a:t>
            </a:r>
          </a:p>
        </p:txBody>
      </p:sp>
      <p:sp>
        <p:nvSpPr>
          <p:cNvPr id="1219" name="Prototype (note the whitespace -- no need to have this be a giant line!)"/>
          <p:cNvSpPr txBox="1"/>
          <p:nvPr/>
        </p:nvSpPr>
        <p:spPr>
          <a:xfrm>
            <a:off x="637792" y="2156527"/>
            <a:ext cx="23108413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Prototype (note the whitespace -- no need to have this be a giant line!)</a:t>
            </a:r>
          </a:p>
        </p:txBody>
      </p:sp>
      <p:sp>
        <p:nvSpPr>
          <p:cNvPr id="1220" name="First, we have to think of how we will solve this..."/>
          <p:cNvSpPr txBox="1"/>
          <p:nvPr/>
        </p:nvSpPr>
        <p:spPr>
          <a:xfrm>
            <a:off x="4202810" y="7256420"/>
            <a:ext cx="15978379" cy="100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First, we have to think of how we will solve this...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4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22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23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25" name="Set&lt;string&gt; autocorrect(string word,…"/>
          <p:cNvSpPr txBox="1"/>
          <p:nvPr/>
        </p:nvSpPr>
        <p:spPr>
          <a:xfrm>
            <a:off x="893623" y="3609555"/>
            <a:ext cx="22596754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word,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 &amp;dictionary,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maxTypos)</a:t>
            </a:r>
          </a:p>
        </p:txBody>
      </p:sp>
      <p:sp>
        <p:nvSpPr>
          <p:cNvPr id="1226" name="Prototype (note the whitespace -- no need to have this be a giant line!)"/>
          <p:cNvSpPr txBox="1"/>
          <p:nvPr/>
        </p:nvSpPr>
        <p:spPr>
          <a:xfrm>
            <a:off x="637792" y="2156527"/>
            <a:ext cx="23108413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Prototype (note the whitespace -- no need to have this be a giant line!)</a:t>
            </a:r>
          </a:p>
        </p:txBody>
      </p:sp>
      <p:sp>
        <p:nvSpPr>
          <p:cNvPr id="1227" name="Definition: &quot;maxTypos&quot; : how many letters we can have incorrect"/>
          <p:cNvSpPr txBox="1"/>
          <p:nvPr/>
        </p:nvSpPr>
        <p:spPr>
          <a:xfrm>
            <a:off x="3750716" y="7170503"/>
            <a:ext cx="16882568" cy="807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Definition: "maxTypos" : how many letters we can have incorrect</a:t>
            </a:r>
          </a:p>
        </p:txBody>
      </p:sp>
      <p:sp>
        <p:nvSpPr>
          <p:cNvPr id="1228" name="Idea:…"/>
          <p:cNvSpPr txBox="1"/>
          <p:nvPr/>
        </p:nvSpPr>
        <p:spPr>
          <a:xfrm>
            <a:off x="562762" y="8495424"/>
            <a:ext cx="22596754" cy="4427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4800"/>
            </a:pPr>
            <a:r>
              <a:t>Idea: 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Build up new potential words one character at a time until we have a word (or not).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Replace all letters with their near-letters.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Can also choose not to replace a letter!</a:t>
            </a:r>
          </a:p>
          <a:p>
            <a:pPr marL="762000" indent="-762000" algn="l">
              <a:buSzPct val="75000"/>
              <a:buFont typeface="Helvetica Neue"/>
              <a:buChar char="•"/>
              <a:defRPr sz="4800"/>
            </a:pPr>
            <a:r>
              <a:t>Base cases: if we have exhausted our max typos, or if the prefix of the word is not in the dictionary, or if we have built up to a word and it is in the dictionary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8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Clumsy Thumbsy: Find All Solution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3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31" name="Clumsy Thumbsy: Find All Solution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Find All Solutions</a:t>
              </a:r>
            </a:p>
          </p:txBody>
        </p:sp>
      </p:grpSp>
      <p:sp>
        <p:nvSpPr>
          <p:cNvPr id="1233" name="Set&lt;string&gt; autocorrect(string word,…"/>
          <p:cNvSpPr txBox="1"/>
          <p:nvPr/>
        </p:nvSpPr>
        <p:spPr>
          <a:xfrm>
            <a:off x="893623" y="3609555"/>
            <a:ext cx="22596754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word,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Lexicon&amp; 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maxTypos)</a:t>
            </a:r>
          </a:p>
        </p:txBody>
      </p:sp>
      <p:sp>
        <p:nvSpPr>
          <p:cNvPr id="1234" name="Prototype (note the whitespace -- no need to have this be a giant line!)"/>
          <p:cNvSpPr txBox="1"/>
          <p:nvPr/>
        </p:nvSpPr>
        <p:spPr>
          <a:xfrm>
            <a:off x="637792" y="2156527"/>
            <a:ext cx="23108413" cy="10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Prototype (note the whitespace -- no need to have this be a giant line!)</a:t>
            </a:r>
          </a:p>
        </p:txBody>
      </p:sp>
      <p:sp>
        <p:nvSpPr>
          <p:cNvPr id="1235" name="We are going to need a helper function to keep track of the remaining letters, the built-up string, the other reference parameters, and the maxTypos."/>
          <p:cNvSpPr txBox="1"/>
          <p:nvPr/>
        </p:nvSpPr>
        <p:spPr>
          <a:xfrm>
            <a:off x="1021003" y="7050385"/>
            <a:ext cx="22596754" cy="1531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4800"/>
            </a:lvl1pPr>
          </a:lstStyle>
          <a:p>
            <a:pPr/>
            <a:r>
              <a:t>We are going to need a helper function to keep track of the remaining letters, the built-up string, the other reference parameters, and the maxTypos.</a:t>
            </a:r>
          </a:p>
        </p:txBody>
      </p:sp>
      <p:sp>
        <p:nvSpPr>
          <p:cNvPr id="1236" name="Set&lt;string&gt; autocorrect(string remaining,…"/>
          <p:cNvSpPr txBox="1"/>
          <p:nvPr/>
        </p:nvSpPr>
        <p:spPr>
          <a:xfrm>
            <a:off x="893623" y="8892382"/>
            <a:ext cx="22596754" cy="346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Set&lt;string&gt; autocorrect(string remaining,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Map&lt;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, string&gt; &amp;nearLetters,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Lexicon &amp;dictionary, 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allowableTypos,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string builtUp)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0" name="Clumsy Thumbsy: Base Cas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38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39" name="Clumsy Thumbsy: Base Cas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Base Cases</a:t>
              </a:r>
            </a:p>
          </p:txBody>
        </p:sp>
      </p:grpSp>
      <p:sp>
        <p:nvSpPr>
          <p:cNvPr id="1241" name="Set&lt;string&gt; result;…"/>
          <p:cNvSpPr txBox="1"/>
          <p:nvPr/>
        </p:nvSpPr>
        <p:spPr>
          <a:xfrm>
            <a:off x="175449" y="2887313"/>
            <a:ext cx="24033104" cy="750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Set&lt;string&gt; result;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(allowableTypos &lt; 0 || !dictionary.containsPrefix(builtUp))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08F00"/>
                </a:solidFill>
              </a:rPr>
              <a:t>// too many typos, or no potential to build word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result; </a:t>
            </a:r>
            <a:r>
              <a:rPr>
                <a:solidFill>
                  <a:srgbClr val="008F00"/>
                </a:solidFill>
              </a:rPr>
              <a:t>//empty set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} </a:t>
            </a:r>
            <a:r>
              <a:rPr>
                <a:solidFill>
                  <a:srgbClr val="0433FF"/>
                </a:solidFill>
              </a:rPr>
              <a:t>else</a:t>
            </a:r>
            <a:r>
              <a:t>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(remaining == </a:t>
            </a:r>
            <a:r>
              <a:rPr>
                <a:solidFill>
                  <a:srgbClr val="B4261A"/>
                </a:solidFill>
              </a:rPr>
              <a:t>""</a:t>
            </a:r>
            <a:r>
              <a:t>)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if</a:t>
            </a:r>
            <a:r>
              <a:t> (dictionary.contains(builtUp)) {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</a:t>
            </a:r>
            <a:r>
              <a:rPr>
                <a:solidFill>
                  <a:srgbClr val="008F00"/>
                </a:solidFill>
              </a:rPr>
              <a:t>// if word, add it to set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    result.add(builtUp);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}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result;</a:t>
            </a:r>
          </a:p>
          <a:p>
            <a:pPr algn="l" defTabSz="457200">
              <a:tabLst>
                <a:tab pos="558800" algn="l"/>
              </a:tabLst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</p:txBody>
      </p:sp>
      <p:pic>
        <p:nvPicPr>
          <p:cNvPr id="1242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75792" y="8488597"/>
            <a:ext cx="2794771" cy="2661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6" name="Clumsy Thumbsy: Recursive Cas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44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45" name="Clumsy Thumbsy: Recursive Cas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Clumsy Thumbsy: Recursive Cases</a:t>
              </a:r>
            </a:p>
          </p:txBody>
        </p:sp>
      </p:grpSp>
      <p:sp>
        <p:nvSpPr>
          <p:cNvPr id="1247" name="char curr = remaining[0];…"/>
          <p:cNvSpPr txBox="1"/>
          <p:nvPr/>
        </p:nvSpPr>
        <p:spPr>
          <a:xfrm>
            <a:off x="175449" y="3733798"/>
            <a:ext cx="24033104" cy="624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char</a:t>
            </a:r>
            <a:r>
              <a:t> curr = remaining[0];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string rest = remaining.substr(1);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for</a:t>
            </a:r>
            <a:r>
              <a:t>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 i = 0; i &lt; (</a:t>
            </a:r>
            <a:r>
              <a:rPr>
                <a:solidFill>
                  <a:srgbClr val="0433FF"/>
                </a:solidFill>
              </a:rPr>
              <a:t>int</a:t>
            </a:r>
            <a:r>
              <a:t>)nearLetters[curr].length(); i++) {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result += autocorrect(rest, nearLetters,dictionary,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      allowableTypos - 1, builtUp + nearLetters[curr][i]);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08F00"/>
                </a:solidFill>
              </a:rPr>
              <a:t>//can also choose not to change character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result += autocorrect(rest, nearLetters, dictionary,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                      allowableTypos, builtUp + curr);</a:t>
            </a:r>
          </a:p>
          <a:p>
            <a:pPr algn="l" defTabSz="457200">
              <a:tabLst>
                <a:tab pos="558800" algn="l"/>
              </a:tabLst>
              <a:defRPr sz="38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0433FF"/>
                </a:solidFill>
              </a:rPr>
              <a:t>return</a:t>
            </a:r>
            <a:r>
              <a:t> result;</a:t>
            </a:r>
          </a:p>
        </p:txBody>
      </p:sp>
      <p:pic>
        <p:nvPicPr>
          <p:cNvPr id="124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75792" y="8488597"/>
            <a:ext cx="2794771" cy="2661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References and Advanced Reading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50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51" name="References and Advanced Reading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References and Advanced Reading</a:t>
              </a:r>
            </a:p>
          </p:txBody>
        </p:sp>
      </p:grpSp>
      <p:sp>
        <p:nvSpPr>
          <p:cNvPr id="1253" name="References:…"/>
          <p:cNvSpPr txBox="1"/>
          <p:nvPr/>
        </p:nvSpPr>
        <p:spPr>
          <a:xfrm>
            <a:off x="640425" y="4510438"/>
            <a:ext cx="21424604" cy="6371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References: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Understanding permutations: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http://stackoverflow.com/questions/7537791/understanding-recursion-to-generate-permutations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Maze algorithms: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https://en.wikipedia.org/wiki/Maze_solving_algorithm</a:t>
            </a:r>
            <a:r>
              <a:t> </a:t>
            </a:r>
          </a:p>
          <a:p>
            <a:pPr algn="l">
              <a:defRPr sz="4500"/>
            </a:pPr>
          </a:p>
          <a:p>
            <a:pPr marL="228600" indent="-228600" algn="l">
              <a:buSzPct val="100000"/>
              <a:buChar char="•"/>
              <a:defRPr b="1" sz="4500">
                <a:latin typeface="+mn-lt"/>
                <a:ea typeface="+mn-ea"/>
                <a:cs typeface="+mn-cs"/>
                <a:sym typeface="Helvetica Neue"/>
              </a:defRPr>
            </a:pPr>
            <a:r>
              <a:t>Advanced Reading: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Exhaustive recursive backtracking: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https://see.stanford.edu/materials/icspacs106b/h19-recbacktrackexamples.pdf</a:t>
            </a:r>
          </a:p>
          <a:p>
            <a:pPr lvl="1" marL="457200" indent="-228600" algn="l">
              <a:buSzPct val="100000"/>
              <a:buChar char="•"/>
              <a:defRPr sz="4500"/>
            </a:pPr>
            <a:r>
              <a:t> Backtracking: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https://en.wikipedia.org/wiki/Backtracking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7" name="Extra Slides"/>
          <p:cNvGrpSpPr/>
          <p:nvPr/>
        </p:nvGrpSpPr>
        <p:grpSpPr>
          <a:xfrm>
            <a:off x="-57113" y="-6902"/>
            <a:ext cx="24498226" cy="1524590"/>
            <a:chOff x="1" y="0"/>
            <a:chExt cx="24498225" cy="1524588"/>
          </a:xfrm>
        </p:grpSpPr>
        <p:sp>
          <p:nvSpPr>
            <p:cNvPr id="1255" name="Rectangle"/>
            <p:cNvSpPr/>
            <p:nvPr/>
          </p:nvSpPr>
          <p:spPr>
            <a:xfrm>
              <a:off x="1" y="-1"/>
              <a:ext cx="24498226" cy="1524590"/>
            </a:xfrm>
            <a:prstGeom prst="rect">
              <a:avLst/>
            </a:prstGeom>
            <a:solidFill>
              <a:srgbClr val="7F032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8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56" name="Extra Slides"/>
            <p:cNvSpPr txBox="1"/>
            <p:nvPr/>
          </p:nvSpPr>
          <p:spPr>
            <a:xfrm>
              <a:off x="1" y="128961"/>
              <a:ext cx="24498226" cy="1266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7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Extra Slides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dernPortfolio">
  <a:themeElements>
    <a:clrScheme name="ModernPortfol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