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p:nvPr>
            <p:ph type="sldImg"/>
          </p:nvPr>
        </p:nvSpPr>
        <p:spPr>
          <a:xfrm>
            <a:off x="1143000" y="685800"/>
            <a:ext cx="4572000" cy="3429000"/>
          </a:xfrm>
          <a:prstGeom prst="rect">
            <a:avLst/>
          </a:prstGeom>
        </p:spPr>
        <p:txBody>
          <a:bodyPr/>
          <a:lstStyle/>
          <a:p>
            <a:pPr/>
          </a:p>
        </p:txBody>
      </p:sp>
      <p:sp>
        <p:nvSpPr>
          <p:cNvPr id="145" name="Shape 14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youtube.com/watch?v=2shOz1ZLw4c" TargetMode="External"/><Relationship Id="rId3"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 Id="rId3" Type="http://schemas.openxmlformats.org/officeDocument/2006/relationships/image" Target="../media/image6.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1.jpeg"/><Relationship Id="rId4" Type="http://schemas.openxmlformats.org/officeDocument/2006/relationships/image" Target="../media/image4.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 Id="rId3" Type="http://schemas.openxmlformats.org/officeDocument/2006/relationships/image" Target="../media/image6.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5.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0.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learncpp.com/cpp-tutorial/9-14-overloading-the-assignment-operator/" TargetMode="External"/><Relationship Id="rId3" Type="http://schemas.openxmlformats.org/officeDocument/2006/relationships/hyperlink" Target="http://www.cprogramming.com/tutorial/constructor_destructor_ordering.html" TargetMode="External"/><Relationship Id="rId4" Type="http://schemas.openxmlformats.org/officeDocument/2006/relationships/hyperlink" Target="https://www.tutorialspoint.com/cplusplus/cpp_classes_objects.htm" TargetMode="External"/><Relationship Id="rId5" Type="http://schemas.openxmlformats.org/officeDocument/2006/relationships/hyperlink" Target="http://www.cprogramming.com/tutorial/lesson12.html" TargetMode="Externa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7" name="Monday, April 29, 2018"/>
          <p:cNvSpPr txBox="1"/>
          <p:nvPr>
            <p:ph type="title"/>
          </p:nvPr>
        </p:nvSpPr>
        <p:spPr>
          <a:xfrm>
            <a:off x="1066800" y="4403468"/>
            <a:ext cx="10007600" cy="2086232"/>
          </a:xfrm>
          <a:prstGeom prst="rect">
            <a:avLst/>
          </a:prstGeom>
        </p:spPr>
        <p:txBody>
          <a:bodyPr/>
          <a:lstStyle/>
          <a:p>
            <a:pPr/>
            <a:r>
              <a:t>Monday, April 29, 2018</a:t>
            </a:r>
          </a:p>
        </p:txBody>
      </p:sp>
      <p:sp>
        <p:nvSpPr>
          <p:cNvPr id="148"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2018</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6</a:t>
            </a:r>
          </a:p>
        </p:txBody>
      </p:sp>
      <p:sp>
        <p:nvSpPr>
          <p:cNvPr id="149" name="CS 106B…"/>
          <p:cNvSpPr txBox="1"/>
          <p:nvPr/>
        </p:nvSpPr>
        <p:spPr>
          <a:xfrm>
            <a:off x="1063288" y="415500"/>
            <a:ext cx="9303715"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62280">
              <a:defRPr sz="10696">
                <a:solidFill>
                  <a:srgbClr val="7F0325"/>
                </a:solidFill>
              </a:defRPr>
            </a:pPr>
            <a:r>
              <a:t>CS 106B</a:t>
            </a:r>
          </a:p>
          <a:p>
            <a:pPr algn="l" defTabSz="462280">
              <a:defRPr sz="8400">
                <a:solidFill>
                  <a:srgbClr val="7F0325"/>
                </a:solidFill>
              </a:defRPr>
            </a:pPr>
            <a:r>
              <a:t>Lecture 13: Classes</a:t>
            </a:r>
          </a:p>
        </p:txBody>
      </p:sp>
      <p:pic>
        <p:nvPicPr>
          <p:cNvPr id="150" name="Image" descr="Image"/>
          <p:cNvPicPr>
            <a:picLocks noChangeAspect="1"/>
          </p:cNvPicPr>
          <p:nvPr/>
        </p:nvPicPr>
        <p:blipFill>
          <a:blip r:embed="rId2">
            <a:extLst/>
          </a:blip>
          <a:stretch>
            <a:fillRect/>
          </a:stretch>
        </p:blipFill>
        <p:spPr>
          <a:xfrm>
            <a:off x="11810248" y="2497239"/>
            <a:ext cx="11656175" cy="872152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53" name="Logistics…"/>
          <p:cNvSpPr txBox="1"/>
          <p:nvPr/>
        </p:nvSpPr>
        <p:spPr>
          <a:xfrm>
            <a:off x="903694" y="1452212"/>
            <a:ext cx="22576612" cy="120252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3900"/>
            </a:pPr>
            <a:r>
              <a:t>Logistics</a:t>
            </a:r>
          </a:p>
          <a:p>
            <a:pPr lvl="1" marL="457200" indent="-228600" algn="l">
              <a:buSzPct val="100000"/>
              <a:buChar char="•"/>
              <a:defRPr sz="3900"/>
            </a:pPr>
            <a:r>
              <a:t>Everyone who has contacted us about an alternate exam has been contacted — if you haven't heard yet, please reach out to us.</a:t>
            </a:r>
          </a:p>
          <a:p>
            <a:pPr lvl="1" marL="457200" indent="-228600" algn="l">
              <a:buSzPct val="100000"/>
              <a:buChar char="•"/>
              <a:defRPr sz="3900"/>
            </a:pPr>
            <a:r>
              <a:t>Review Session: Tuesday 7-8:30pm, 420-040</a:t>
            </a:r>
          </a:p>
          <a:p>
            <a:pPr lvl="1" marL="457200" indent="-228600" algn="l">
              <a:buSzPct val="100000"/>
              <a:buChar char="•"/>
              <a:defRPr sz="3900"/>
            </a:pPr>
            <a:r>
              <a:t>Midterm: Last names A-H in Bishop Auditorium, I-Z in Hewlett 200</a:t>
            </a:r>
          </a:p>
          <a:p>
            <a:pPr lvl="1" marL="457200" indent="-228600" algn="l">
              <a:buSzPct val="100000"/>
              <a:buChar char="•"/>
              <a:defRPr sz="3900"/>
            </a:pPr>
            <a:r>
              <a:t>Bluebook demo</a:t>
            </a:r>
          </a:p>
          <a:p>
            <a:pPr lvl="1" marL="457200" indent="-228600" algn="l">
              <a:buSzPct val="100000"/>
              <a:buChar char="•"/>
              <a:defRPr sz="3900"/>
            </a:pPr>
          </a:p>
          <a:p>
            <a:pPr marL="228600" indent="-228600" algn="l">
              <a:buSzPct val="100000"/>
              <a:buChar char="•"/>
              <a:defRPr sz="3900"/>
            </a:pPr>
            <a:r>
              <a:t>Assignment 4: Boggle!</a:t>
            </a:r>
          </a:p>
          <a:p>
            <a:pPr marL="228600" indent="-228600" algn="l">
              <a:buSzPct val="100000"/>
              <a:buChar char="•"/>
              <a:defRPr sz="3900"/>
            </a:pPr>
          </a:p>
          <a:p>
            <a:pPr marL="228600" indent="-228600" algn="l">
              <a:buSzPct val="100000"/>
              <a:buChar char="•"/>
              <a:defRPr sz="3900"/>
            </a:pPr>
            <a:r>
              <a:t>Classes</a:t>
            </a:r>
          </a:p>
          <a:p>
            <a:pPr lvl="1" marL="457200" indent="-228600" algn="l">
              <a:buSzPct val="100000"/>
              <a:buChar char="•"/>
              <a:defRPr sz="3900"/>
            </a:pPr>
            <a:r>
              <a:t>What are they and why are they important?</a:t>
            </a:r>
          </a:p>
          <a:p>
            <a:pPr lvl="1" marL="457200" indent="-228600" algn="l">
              <a:buSzPct val="100000"/>
              <a:buChar char="•"/>
              <a:defRPr sz="3900"/>
            </a:pPr>
            <a:r>
              <a:t>Bouncing Balls</a:t>
            </a:r>
          </a:p>
          <a:p>
            <a:pPr lvl="1" marL="457200" indent="-228600" algn="l">
              <a:buSzPct val="100000"/>
              <a:buChar char="•"/>
              <a:defRPr sz="3900"/>
            </a:pPr>
            <a:r>
              <a:t>Decomposition</a:t>
            </a:r>
          </a:p>
          <a:p>
            <a:pPr lvl="1" marL="457200" indent="-228600" algn="l">
              <a:buSzPct val="100000"/>
              <a:buChar char="•"/>
              <a:defRPr sz="3900"/>
            </a:pPr>
            <a:r>
              <a:t>Encapsulation</a:t>
            </a:r>
          </a:p>
          <a:p>
            <a:pPr lvl="1" marL="457200" indent="-228600" algn="l">
              <a:buSzPct val="100000"/>
              <a:buChar char="•"/>
              <a:defRPr sz="3900"/>
            </a:pPr>
            <a:r>
              <a:t>Elements of a Class, Header files</a:t>
            </a:r>
          </a:p>
          <a:p>
            <a:pPr lvl="1" marL="457200" indent="-228600" algn="l">
              <a:buSzPct val="100000"/>
              <a:buChar char="•"/>
              <a:defRPr sz="3900"/>
            </a:pPr>
            <a:r>
              <a:t>public / private</a:t>
            </a:r>
          </a:p>
          <a:p>
            <a:pPr lvl="1" marL="457200" indent="-228600" algn="l">
              <a:buSzPct val="100000"/>
              <a:buChar char="•"/>
              <a:defRPr sz="3900"/>
            </a:pPr>
            <a:r>
              <a:t>Constructors / Destructors</a:t>
            </a:r>
          </a:p>
          <a:p>
            <a:pPr lvl="1" marL="457200" indent="-228600" algn="l">
              <a:buSzPct val="100000"/>
              <a:buChar char="•"/>
              <a:defRPr sz="3900"/>
            </a:pPr>
            <a:r>
              <a:t>The keyword "this"</a:t>
            </a:r>
          </a:p>
          <a:p>
            <a:pPr lvl="1" marL="457200" indent="-228600" algn="l">
              <a:buSzPct val="100000"/>
              <a:buChar char="•"/>
              <a:defRPr sz="3900"/>
            </a:pPr>
            <a:r>
              <a:t>The Fraction Class</a:t>
            </a:r>
          </a:p>
          <a:p>
            <a:pPr lvl="1" marL="457200" indent="-228600" algn="l">
              <a:buSzPct val="100000"/>
              <a:buChar char="•"/>
              <a:defRPr sz="3900"/>
            </a:pPr>
            <a:r>
              <a:t>operator overloading</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5" name="Assignment 4: Bogg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Assignment 4: Boggle</a:t>
            </a:r>
          </a:p>
        </p:txBody>
      </p:sp>
      <p:sp>
        <p:nvSpPr>
          <p:cNvPr id="156" name="A classic board game with letter cubes (dice) that is not dog friendly: https://www.youtube.com/watch?v=2shOz1ZLw4c"/>
          <p:cNvSpPr txBox="1"/>
          <p:nvPr/>
        </p:nvSpPr>
        <p:spPr>
          <a:xfrm>
            <a:off x="2955889" y="10981121"/>
            <a:ext cx="18472221" cy="16322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5100"/>
            </a:pPr>
            <a:r>
              <a:t>A classic board game with letter cubes (dice) that is not dog friendly: </a:t>
            </a:r>
            <a:r>
              <a:rPr u="sng">
                <a:hlinkClick r:id="rId2" invalidUrl="" action="" tgtFrame="" tooltip="" history="1" highlightClick="0" endSnd="0"/>
              </a:rPr>
              <a:t>https://www.youtube.com/watch?v=2shOz1ZLw4c</a:t>
            </a:r>
            <a:r>
              <a:t> </a:t>
            </a:r>
          </a:p>
        </p:txBody>
      </p:sp>
      <p:pic>
        <p:nvPicPr>
          <p:cNvPr id="157" name="Image" descr="Image"/>
          <p:cNvPicPr>
            <a:picLocks noChangeAspect="1"/>
          </p:cNvPicPr>
          <p:nvPr/>
        </p:nvPicPr>
        <p:blipFill>
          <a:blip r:embed="rId3">
            <a:extLst/>
          </a:blip>
          <a:stretch>
            <a:fillRect/>
          </a:stretch>
        </p:blipFill>
        <p:spPr>
          <a:xfrm>
            <a:off x="6615853" y="1992385"/>
            <a:ext cx="11152295" cy="722111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Assignment 4b: Bogg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Assignment 4b: Boggle</a:t>
            </a:r>
          </a:p>
        </p:txBody>
      </p:sp>
      <p:sp>
        <p:nvSpPr>
          <p:cNvPr id="160" name="In Boggle, you can make words starting with any letter and going to any adjacent letter (diagonals, too), but you cannot repeat a letter-cube."/>
          <p:cNvSpPr txBox="1"/>
          <p:nvPr/>
        </p:nvSpPr>
        <p:spPr>
          <a:xfrm>
            <a:off x="2955889" y="11154065"/>
            <a:ext cx="18472221" cy="24069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100"/>
            </a:lvl1pPr>
          </a:lstStyle>
          <a:p>
            <a:pPr/>
            <a:r>
              <a:t>In Boggle, you can make words starting with any letter and going to any adjacent letter (diagonals, too), but you cannot repeat a letter-cube.</a:t>
            </a:r>
          </a:p>
        </p:txBody>
      </p:sp>
      <p:pic>
        <p:nvPicPr>
          <p:cNvPr id="161" name="Image" descr="Image"/>
          <p:cNvPicPr>
            <a:picLocks noChangeAspect="1"/>
          </p:cNvPicPr>
          <p:nvPr/>
        </p:nvPicPr>
        <p:blipFill>
          <a:blip r:embed="rId2">
            <a:extLst/>
          </a:blip>
          <a:stretch>
            <a:fillRect/>
          </a:stretch>
        </p:blipFill>
        <p:spPr>
          <a:xfrm>
            <a:off x="5341470" y="2026023"/>
            <a:ext cx="13701060" cy="9042700"/>
          </a:xfrm>
          <a:prstGeom prst="rect">
            <a:avLst/>
          </a:prstGeom>
          <a:ln w="63500">
            <a:solidFill>
              <a:srgbClr val="000000"/>
            </a:solidFill>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 name="Bouncing Balls Dem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Bouncing Balls Demo</a:t>
            </a:r>
          </a:p>
        </p:txBody>
      </p:sp>
      <p:pic>
        <p:nvPicPr>
          <p:cNvPr id="164" name="Image" descr="Image"/>
          <p:cNvPicPr>
            <a:picLocks noChangeAspect="1"/>
          </p:cNvPicPr>
          <p:nvPr/>
        </p:nvPicPr>
        <p:blipFill>
          <a:blip r:embed="rId2">
            <a:extLst/>
          </a:blip>
          <a:stretch>
            <a:fillRect/>
          </a:stretch>
        </p:blipFill>
        <p:spPr>
          <a:xfrm>
            <a:off x="10794615" y="2357217"/>
            <a:ext cx="2794770" cy="266115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4"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Introduction to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Introduction to Classes</a:t>
            </a:r>
          </a:p>
        </p:txBody>
      </p:sp>
      <p:sp>
        <p:nvSpPr>
          <p:cNvPr id="167" name="Remember how we said that structs are the Lunchables of the C++ world?"/>
          <p:cNvSpPr txBox="1"/>
          <p:nvPr/>
        </p:nvSpPr>
        <p:spPr>
          <a:xfrm>
            <a:off x="3613273" y="2074778"/>
            <a:ext cx="17157454"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Remember how we said that structs are the Lunchables of the C++ world?</a:t>
            </a:r>
          </a:p>
        </p:txBody>
      </p:sp>
      <p:pic>
        <p:nvPicPr>
          <p:cNvPr id="168" name="Image" descr="Image"/>
          <p:cNvPicPr>
            <a:picLocks noChangeAspect="1"/>
          </p:cNvPicPr>
          <p:nvPr/>
        </p:nvPicPr>
        <p:blipFill>
          <a:blip r:embed="rId2">
            <a:extLst/>
          </a:blip>
          <a:stretch>
            <a:fillRect/>
          </a:stretch>
        </p:blipFill>
        <p:spPr>
          <a:xfrm>
            <a:off x="697022" y="5773637"/>
            <a:ext cx="10625631" cy="7331686"/>
          </a:xfrm>
          <a:prstGeom prst="rect">
            <a:avLst/>
          </a:prstGeom>
          <a:ln w="12700">
            <a:miter lim="400000"/>
          </a:ln>
        </p:spPr>
      </p:pic>
      <p:sp>
        <p:nvSpPr>
          <p:cNvPr id="169" name="Structs gave us the ability to package data into one place:"/>
          <p:cNvSpPr txBox="1"/>
          <p:nvPr/>
        </p:nvSpPr>
        <p:spPr>
          <a:xfrm>
            <a:off x="12645863" y="5029117"/>
            <a:ext cx="11252524"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Structs gave us the ability to package </a:t>
            </a:r>
            <a:r>
              <a:rPr i="1">
                <a:latin typeface="Helvetica Neue"/>
                <a:ea typeface="Helvetica Neue"/>
                <a:cs typeface="Helvetica Neue"/>
                <a:sym typeface="Helvetica Neue"/>
              </a:rPr>
              <a:t>data</a:t>
            </a:r>
            <a:r>
              <a:t> into one place:</a:t>
            </a:r>
          </a:p>
        </p:txBody>
      </p:sp>
      <p:sp>
        <p:nvSpPr>
          <p:cNvPr id="170" name="struct Lunchable {…"/>
          <p:cNvSpPr txBox="1"/>
          <p:nvPr/>
        </p:nvSpPr>
        <p:spPr>
          <a:xfrm>
            <a:off x="14602218" y="7983456"/>
            <a:ext cx="7339814" cy="4140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latin typeface="Menlo"/>
                <a:ea typeface="Menlo"/>
                <a:cs typeface="Menlo"/>
                <a:sym typeface="Menlo"/>
              </a:defRPr>
            </a:pPr>
            <a:r>
              <a:rPr>
                <a:solidFill>
                  <a:srgbClr val="0433FF"/>
                </a:solidFill>
              </a:rPr>
              <a:t>struct</a:t>
            </a:r>
            <a:r>
              <a:t> Lunchable {</a:t>
            </a:r>
          </a:p>
          <a:p>
            <a:pPr algn="l" defTabSz="457200">
              <a:tabLst>
                <a:tab pos="558800" algn="l"/>
              </a:tabLst>
              <a:defRPr sz="4500">
                <a:latin typeface="Menlo"/>
                <a:ea typeface="Menlo"/>
                <a:cs typeface="Menlo"/>
                <a:sym typeface="Menlo"/>
              </a:defRPr>
            </a:pPr>
            <a:r>
              <a:t>    string meat;</a:t>
            </a:r>
          </a:p>
          <a:p>
            <a:pPr algn="l" defTabSz="457200">
              <a:tabLst>
                <a:tab pos="558800" algn="l"/>
              </a:tabLst>
              <a:defRPr sz="4500">
                <a:latin typeface="Menlo"/>
                <a:ea typeface="Menlo"/>
                <a:cs typeface="Menlo"/>
                <a:sym typeface="Menlo"/>
              </a:defRPr>
            </a:pPr>
            <a:r>
              <a:t>    string dessert;</a:t>
            </a:r>
          </a:p>
          <a:p>
            <a:pPr algn="l" defTabSz="457200">
              <a:tabLst>
                <a:tab pos="558800" algn="l"/>
              </a:tabLst>
              <a:defRPr sz="4500">
                <a:latin typeface="Menlo"/>
                <a:ea typeface="Menlo"/>
                <a:cs typeface="Menlo"/>
                <a:sym typeface="Menlo"/>
              </a:defRPr>
            </a:pPr>
            <a:r>
              <a:t>    </a:t>
            </a:r>
            <a:r>
              <a:rPr>
                <a:solidFill>
                  <a:srgbClr val="0433FF"/>
                </a:solidFill>
              </a:rPr>
              <a:t>int</a:t>
            </a:r>
            <a:r>
              <a:t> numCrackers;</a:t>
            </a:r>
          </a:p>
          <a:p>
            <a:pPr algn="l" defTabSz="457200">
              <a:tabLst>
                <a:tab pos="558800" algn="l"/>
              </a:tabLst>
              <a:defRPr sz="4500">
                <a:latin typeface="Menlo"/>
                <a:ea typeface="Menlo"/>
                <a:cs typeface="Menlo"/>
                <a:sym typeface="Menlo"/>
              </a:defRPr>
            </a:pPr>
            <a:r>
              <a:t>    </a:t>
            </a:r>
            <a:r>
              <a:rPr>
                <a:solidFill>
                  <a:srgbClr val="0433FF"/>
                </a:solidFill>
              </a:rPr>
              <a:t>bool</a:t>
            </a:r>
            <a:r>
              <a:t> hasCheese;</a:t>
            </a:r>
          </a:p>
          <a:p>
            <a:pPr algn="l" defTabSz="457200">
              <a:tabLst>
                <a:tab pos="558800" algn="l"/>
              </a:tabLst>
              <a:defRPr sz="45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2" name="But why stop at data? If we're packaging stuff up, let's also package up the functions."/>
          <p:cNvSpPr txBox="1"/>
          <p:nvPr/>
        </p:nvSpPr>
        <p:spPr>
          <a:xfrm>
            <a:off x="3613273" y="2074778"/>
            <a:ext cx="17157454"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But why stop at data? If we're packaging stuff up, let's </a:t>
            </a:r>
            <a:r>
              <a:rPr i="1">
                <a:latin typeface="Helvetica Neue"/>
                <a:ea typeface="Helvetica Neue"/>
                <a:cs typeface="Helvetica Neue"/>
                <a:sym typeface="Helvetica Neue"/>
              </a:rPr>
              <a:t>also</a:t>
            </a:r>
            <a:r>
              <a:t> package up the functions. </a:t>
            </a:r>
          </a:p>
        </p:txBody>
      </p:sp>
      <p:pic>
        <p:nvPicPr>
          <p:cNvPr id="173" name="Image" descr="Image"/>
          <p:cNvPicPr>
            <a:picLocks noChangeAspect="1"/>
          </p:cNvPicPr>
          <p:nvPr/>
        </p:nvPicPr>
        <p:blipFill>
          <a:blip r:embed="rId2">
            <a:extLst/>
          </a:blip>
          <a:stretch>
            <a:fillRect/>
          </a:stretch>
        </p:blipFill>
        <p:spPr>
          <a:xfrm>
            <a:off x="697022" y="5773637"/>
            <a:ext cx="10625631" cy="7331686"/>
          </a:xfrm>
          <a:prstGeom prst="rect">
            <a:avLst/>
          </a:prstGeom>
          <a:ln w="12700">
            <a:miter lim="400000"/>
          </a:ln>
        </p:spPr>
      </p:pic>
      <p:sp>
        <p:nvSpPr>
          <p:cNvPr id="174" name="It would be really nice if we could do this:"/>
          <p:cNvSpPr txBox="1"/>
          <p:nvPr/>
        </p:nvSpPr>
        <p:spPr>
          <a:xfrm>
            <a:off x="14364687" y="5058250"/>
            <a:ext cx="7665797"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It would be really nice if we could do this:</a:t>
            </a:r>
          </a:p>
        </p:txBody>
      </p:sp>
      <p:sp>
        <p:nvSpPr>
          <p:cNvPr id="175" name="struct Lunchable {…"/>
          <p:cNvSpPr txBox="1"/>
          <p:nvPr/>
        </p:nvSpPr>
        <p:spPr>
          <a:xfrm>
            <a:off x="14602218" y="7646906"/>
            <a:ext cx="8716102" cy="4813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latin typeface="Menlo"/>
                <a:ea typeface="Menlo"/>
                <a:cs typeface="Menlo"/>
                <a:sym typeface="Menlo"/>
              </a:defRPr>
            </a:pPr>
            <a:r>
              <a:rPr>
                <a:solidFill>
                  <a:srgbClr val="0433FF"/>
                </a:solidFill>
              </a:rPr>
              <a:t>struct</a:t>
            </a:r>
            <a:r>
              <a:t> Lunchable {</a:t>
            </a:r>
          </a:p>
          <a:p>
            <a:pPr algn="l" defTabSz="457200">
              <a:tabLst>
                <a:tab pos="558800" algn="l"/>
              </a:tabLst>
              <a:defRPr sz="4500">
                <a:latin typeface="Menlo"/>
                <a:ea typeface="Menlo"/>
                <a:cs typeface="Menlo"/>
                <a:sym typeface="Menlo"/>
              </a:defRPr>
            </a:pPr>
            <a:r>
              <a:t>    string meat;</a:t>
            </a:r>
          </a:p>
          <a:p>
            <a:pPr algn="l" defTabSz="457200">
              <a:tabLst>
                <a:tab pos="558800" algn="l"/>
              </a:tabLst>
              <a:defRPr sz="4500">
                <a:latin typeface="Menlo"/>
                <a:ea typeface="Menlo"/>
                <a:cs typeface="Menlo"/>
                <a:sym typeface="Menlo"/>
              </a:defRPr>
            </a:pPr>
            <a:r>
              <a:t>    string dessert;</a:t>
            </a:r>
          </a:p>
          <a:p>
            <a:pPr algn="l" defTabSz="457200">
              <a:tabLst>
                <a:tab pos="558800" algn="l"/>
              </a:tabLst>
              <a:defRPr sz="4500">
                <a:latin typeface="Menlo"/>
                <a:ea typeface="Menlo"/>
                <a:cs typeface="Menlo"/>
                <a:sym typeface="Menlo"/>
              </a:defRPr>
            </a:pPr>
            <a:r>
              <a:t>    </a:t>
            </a:r>
            <a:r>
              <a:rPr>
                <a:solidFill>
                  <a:srgbClr val="0433FF"/>
                </a:solidFill>
              </a:rPr>
              <a:t>int</a:t>
            </a:r>
            <a:r>
              <a:t> numCrackers;</a:t>
            </a:r>
          </a:p>
          <a:p>
            <a:pPr algn="l" defTabSz="457200">
              <a:tabLst>
                <a:tab pos="558800" algn="l"/>
              </a:tabLst>
              <a:defRPr sz="4500">
                <a:latin typeface="Menlo"/>
                <a:ea typeface="Menlo"/>
                <a:cs typeface="Menlo"/>
                <a:sym typeface="Menlo"/>
              </a:defRPr>
            </a:pPr>
            <a:r>
              <a:t>    </a:t>
            </a:r>
            <a:r>
              <a:rPr>
                <a:solidFill>
                  <a:srgbClr val="0433FF"/>
                </a:solidFill>
              </a:rPr>
              <a:t>bool</a:t>
            </a:r>
            <a:r>
              <a:t> hasCheese;</a:t>
            </a:r>
          </a:p>
          <a:p>
            <a:pPr algn="l" defTabSz="457200">
              <a:tabLst>
                <a:tab pos="558800" algn="l"/>
              </a:tabLst>
              <a:defRPr b="1" sz="4500">
                <a:latin typeface="Menlo"/>
                <a:ea typeface="Menlo"/>
                <a:cs typeface="Menlo"/>
                <a:sym typeface="Menlo"/>
              </a:defRPr>
            </a:pPr>
            <a:r>
              <a:t>    </a:t>
            </a:r>
            <a:r>
              <a:rPr>
                <a:solidFill>
                  <a:srgbClr val="0433FF"/>
                </a:solidFill>
              </a:rPr>
              <a:t>int</a:t>
            </a:r>
            <a:r>
              <a:t> countCalories();</a:t>
            </a:r>
          </a:p>
          <a:p>
            <a:pPr algn="l" defTabSz="457200">
              <a:tabLst>
                <a:tab pos="558800" algn="l"/>
              </a:tabLst>
              <a:defRPr sz="4500">
                <a:latin typeface="Menlo"/>
                <a:ea typeface="Menlo"/>
                <a:cs typeface="Menlo"/>
                <a:sym typeface="Menlo"/>
              </a:defRPr>
            </a:pPr>
            <a:r>
              <a:t>};</a:t>
            </a:r>
          </a:p>
        </p:txBody>
      </p:sp>
      <p:sp>
        <p:nvSpPr>
          <p:cNvPr id="176" name="Introduction to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Introduction to Classes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Guess what? We can do this! Even in structs! (but not in C, only in C++)"/>
          <p:cNvSpPr txBox="1"/>
          <p:nvPr/>
        </p:nvSpPr>
        <p:spPr>
          <a:xfrm>
            <a:off x="4362527" y="2068428"/>
            <a:ext cx="15658946" cy="19463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Guess what? </a:t>
            </a:r>
            <a:r>
              <a:rPr b="1">
                <a:latin typeface="Helvetica Neue"/>
                <a:ea typeface="Helvetica Neue"/>
                <a:cs typeface="Helvetica Neue"/>
                <a:sym typeface="Helvetica Neue"/>
              </a:rPr>
              <a:t>We can do this!</a:t>
            </a:r>
            <a:r>
              <a:t> Even in structs! (but not in C, only in C++)</a:t>
            </a:r>
          </a:p>
        </p:txBody>
      </p:sp>
      <p:sp>
        <p:nvSpPr>
          <p:cNvPr id="179" name="Once we have the ability to package up data and functions into one structure, we have a super-powerful tool, called an &quot;object&quot; that knows how to perform functions on itself, and carries around its own data.…"/>
          <p:cNvSpPr txBox="1"/>
          <p:nvPr/>
        </p:nvSpPr>
        <p:spPr>
          <a:xfrm>
            <a:off x="9524689" y="4237447"/>
            <a:ext cx="13832126" cy="93377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a:pPr>
            <a:r>
              <a:t>Once we have the ability to package up data </a:t>
            </a:r>
            <a:r>
              <a:rPr i="1">
                <a:latin typeface="Helvetica Neue"/>
                <a:ea typeface="Helvetica Neue"/>
                <a:cs typeface="Helvetica Neue"/>
                <a:sym typeface="Helvetica Neue"/>
              </a:rPr>
              <a:t>and</a:t>
            </a:r>
            <a:r>
              <a:t> functions into one structure, we have a super-powerful tool, called an "</a:t>
            </a:r>
            <a:r>
              <a:rPr b="1">
                <a:latin typeface="Helvetica Neue"/>
                <a:ea typeface="Helvetica Neue"/>
                <a:cs typeface="Helvetica Neue"/>
                <a:sym typeface="Helvetica Neue"/>
              </a:rPr>
              <a:t>object</a:t>
            </a:r>
            <a:r>
              <a:t>" that </a:t>
            </a:r>
            <a:r>
              <a:rPr i="1">
                <a:latin typeface="Helvetica Neue"/>
                <a:ea typeface="Helvetica Neue"/>
                <a:cs typeface="Helvetica Neue"/>
                <a:sym typeface="Helvetica Neue"/>
              </a:rPr>
              <a:t>knows how to perform functions on itself, and carries around its own data.</a:t>
            </a:r>
          </a:p>
          <a:p>
            <a:pPr>
              <a:defRPr sz="6000"/>
            </a:pPr>
          </a:p>
          <a:p>
            <a:pPr>
              <a:defRPr sz="6000"/>
            </a:pPr>
            <a:r>
              <a:t>So-called "Object Oriented Programming" has led to the creation of most of the large programs we use today.</a:t>
            </a:r>
          </a:p>
        </p:txBody>
      </p:sp>
      <p:sp>
        <p:nvSpPr>
          <p:cNvPr id="180" name="Introduction to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Introduction to Classes</a:t>
            </a:r>
          </a:p>
        </p:txBody>
      </p:sp>
      <p:grpSp>
        <p:nvGrpSpPr>
          <p:cNvPr id="183" name="Group"/>
          <p:cNvGrpSpPr/>
          <p:nvPr/>
        </p:nvGrpSpPr>
        <p:grpSpPr>
          <a:xfrm>
            <a:off x="1902634" y="4215976"/>
            <a:ext cx="7399855" cy="9380741"/>
            <a:chOff x="0" y="0"/>
            <a:chExt cx="7399854" cy="9380739"/>
          </a:xfrm>
        </p:grpSpPr>
        <p:pic>
          <p:nvPicPr>
            <p:cNvPr id="181" name="Image" descr="Image"/>
            <p:cNvPicPr>
              <a:picLocks noChangeAspect="1"/>
            </p:cNvPicPr>
            <p:nvPr/>
          </p:nvPicPr>
          <p:blipFill>
            <a:blip r:embed="rId2">
              <a:extLst/>
            </a:blip>
            <a:stretch>
              <a:fillRect/>
            </a:stretch>
          </p:blipFill>
          <p:spPr>
            <a:xfrm>
              <a:off x="0" y="0"/>
              <a:ext cx="7399855" cy="9380740"/>
            </a:xfrm>
            <a:prstGeom prst="rect">
              <a:avLst/>
            </a:prstGeom>
            <a:ln w="12700" cap="flat">
              <a:noFill/>
              <a:miter lim="400000"/>
            </a:ln>
            <a:effectLst/>
          </p:spPr>
        </p:pic>
        <p:pic>
          <p:nvPicPr>
            <p:cNvPr id="182" name="Image" descr="Image"/>
            <p:cNvPicPr>
              <a:picLocks noChangeAspect="1"/>
            </p:cNvPicPr>
            <p:nvPr/>
          </p:nvPicPr>
          <p:blipFill>
            <a:blip r:embed="rId3">
              <a:extLst/>
            </a:blip>
            <a:stretch>
              <a:fillRect/>
            </a:stretch>
          </p:blipFill>
          <p:spPr>
            <a:xfrm>
              <a:off x="2599451" y="511207"/>
              <a:ext cx="2527542" cy="1839573"/>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5" name="A C++ &quot;class&quot; is simply a very-slightly modified struct (details to follow).…"/>
          <p:cNvSpPr txBox="1"/>
          <p:nvPr/>
        </p:nvSpPr>
        <p:spPr>
          <a:xfrm>
            <a:off x="76334" y="2188737"/>
            <a:ext cx="24231331" cy="1933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A C++ "class" is simply a very-slightly modified struct (details to follow).</a:t>
            </a:r>
          </a:p>
          <a:p>
            <a:pPr marL="762000" indent="-762000" algn="l">
              <a:buSzPct val="75000"/>
              <a:buFont typeface="Helvetica Neue"/>
              <a:buChar char="•"/>
              <a:defRPr sz="6000"/>
            </a:pPr>
            <a:r>
              <a:t>As with structs, we sometimes want new types:</a:t>
            </a:r>
          </a:p>
        </p:txBody>
      </p:sp>
      <p:sp>
        <p:nvSpPr>
          <p:cNvPr id="186" name="The Need for New Typ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Need for New Types</a:t>
            </a:r>
          </a:p>
        </p:txBody>
      </p:sp>
      <p:sp>
        <p:nvSpPr>
          <p:cNvPr id="187" name="A calendar program might want to store information about dates, but C++ does not have a Date type.…"/>
          <p:cNvSpPr txBox="1"/>
          <p:nvPr/>
        </p:nvSpPr>
        <p:spPr>
          <a:xfrm>
            <a:off x="835035" y="5072055"/>
            <a:ext cx="17423856" cy="77394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marL="1397000" indent="-762000" algn="l">
              <a:buSzPct val="75000"/>
              <a:buFont typeface="Helvetica Neue"/>
              <a:buChar char="•"/>
              <a:defRPr sz="5500"/>
            </a:pPr>
            <a:r>
              <a:t>A calendar program might want to store information about dates, but C++ does not have a Date type. </a:t>
            </a:r>
            <a:br/>
          </a:p>
          <a:p>
            <a:pPr lvl="1" marL="1397000" indent="-762000" algn="l">
              <a:buSzPct val="75000"/>
              <a:buFont typeface="Helvetica Neue"/>
              <a:buChar char="•"/>
              <a:defRPr sz="5500"/>
            </a:pPr>
            <a:r>
              <a:t>A student registration system needs to store info about students, but C++ has no Student type. </a:t>
            </a:r>
            <a:br/>
          </a:p>
          <a:p>
            <a:pPr lvl="1" marL="1397000" indent="-762000" algn="l">
              <a:buSzPct val="75000"/>
              <a:buFont typeface="Helvetica Neue"/>
              <a:buChar char="•"/>
              <a:defRPr sz="5500"/>
            </a:pPr>
            <a:r>
              <a:t>A music synthesizer app might want to store information about users' accounts, but C++ has no Instrument type. </a:t>
            </a:r>
          </a:p>
        </p:txBody>
      </p:sp>
      <p:pic>
        <p:nvPicPr>
          <p:cNvPr id="188" name="page11image1448.png" descr="page11image1448.png"/>
          <p:cNvPicPr>
            <a:picLocks noChangeAspect="1"/>
          </p:cNvPicPr>
          <p:nvPr/>
        </p:nvPicPr>
        <p:blipFill>
          <a:blip r:embed="rId2">
            <a:extLst/>
          </a:blip>
          <a:stretch>
            <a:fillRect/>
          </a:stretch>
        </p:blipFill>
        <p:spPr>
          <a:xfrm>
            <a:off x="18792181" y="3968544"/>
            <a:ext cx="3489804" cy="2610260"/>
          </a:xfrm>
          <a:prstGeom prst="rect">
            <a:avLst/>
          </a:prstGeom>
          <a:ln w="12700">
            <a:miter lim="400000"/>
          </a:ln>
        </p:spPr>
      </p:pic>
      <p:pic>
        <p:nvPicPr>
          <p:cNvPr id="189" name="page11image6584.jpg" descr="page11image6584.jpg"/>
          <p:cNvPicPr>
            <a:picLocks noChangeAspect="1"/>
          </p:cNvPicPr>
          <p:nvPr/>
        </p:nvPicPr>
        <p:blipFill>
          <a:blip r:embed="rId3">
            <a:extLst/>
          </a:blip>
          <a:stretch>
            <a:fillRect/>
          </a:stretch>
        </p:blipFill>
        <p:spPr>
          <a:xfrm>
            <a:off x="18857906" y="7149970"/>
            <a:ext cx="3358353" cy="3583609"/>
          </a:xfrm>
          <a:prstGeom prst="rect">
            <a:avLst/>
          </a:prstGeom>
          <a:ln w="12700">
            <a:miter lim="400000"/>
          </a:ln>
        </p:spPr>
      </p:pic>
      <p:pic>
        <p:nvPicPr>
          <p:cNvPr id="190" name="page11image6752.png" descr="page11image6752.png"/>
          <p:cNvPicPr>
            <a:picLocks noChangeAspect="1"/>
          </p:cNvPicPr>
          <p:nvPr/>
        </p:nvPicPr>
        <p:blipFill>
          <a:blip r:embed="rId4">
            <a:extLst/>
          </a:blip>
          <a:stretch>
            <a:fillRect/>
          </a:stretch>
        </p:blipFill>
        <p:spPr>
          <a:xfrm>
            <a:off x="18857906" y="10319911"/>
            <a:ext cx="3358353" cy="3358354"/>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2" name="The only difference between a struct and a class is the notion of defaults regarding encapsulation. A struct defaults to &quot;public&quot; members, and a class defaults to &quot;private&quot; members.…"/>
          <p:cNvSpPr txBox="1"/>
          <p:nvPr/>
        </p:nvSpPr>
        <p:spPr>
          <a:xfrm>
            <a:off x="958506" y="2130472"/>
            <a:ext cx="22466988"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a:t>
            </a:r>
            <a:r>
              <a:rPr i="1">
                <a:latin typeface="Helvetica Neue"/>
                <a:ea typeface="Helvetica Neue"/>
                <a:cs typeface="Helvetica Neue"/>
                <a:sym typeface="Helvetica Neue"/>
              </a:rPr>
              <a:t>only</a:t>
            </a:r>
            <a:r>
              <a:t> difference between a struct and a class is the notion of defaults regarding </a:t>
            </a:r>
            <a:r>
              <a:rPr i="1">
                <a:latin typeface="Helvetica Neue"/>
                <a:ea typeface="Helvetica Neue"/>
                <a:cs typeface="Helvetica Neue"/>
                <a:sym typeface="Helvetica Neue"/>
              </a:rPr>
              <a:t>encapsulation.</a:t>
            </a:r>
            <a:r>
              <a:t> A struct defaults to "public" members, and a class defaults to "private" members.</a:t>
            </a:r>
          </a:p>
          <a:p>
            <a:pPr marL="762000" indent="-762000" algn="l">
              <a:buSzPct val="75000"/>
              <a:buFont typeface="Helvetica Neue"/>
              <a:buChar char="•"/>
              <a:defRPr sz="6000"/>
            </a:pPr>
            <a:r>
              <a:t>"Encapsulation" allows the designer of a class to build a "wall of abstraction" around her data:</a:t>
            </a:r>
          </a:p>
        </p:txBody>
      </p:sp>
      <p:sp>
        <p:nvSpPr>
          <p:cNvPr id="193"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194"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197" name="Group"/>
          <p:cNvGrpSpPr/>
          <p:nvPr/>
        </p:nvGrpSpPr>
        <p:grpSpPr>
          <a:xfrm>
            <a:off x="745703" y="7458254"/>
            <a:ext cx="6478909" cy="5383882"/>
            <a:chOff x="0" y="0"/>
            <a:chExt cx="6478907" cy="5383880"/>
          </a:xfrm>
        </p:grpSpPr>
        <p:pic>
          <p:nvPicPr>
            <p:cNvPr id="195" name="Image" descr="Image"/>
            <p:cNvPicPr>
              <a:picLocks noChangeAspect="1"/>
            </p:cNvPicPr>
            <p:nvPr/>
          </p:nvPicPr>
          <p:blipFill>
            <a:blip r:embed="rId2">
              <a:extLst/>
            </a:blip>
            <a:stretch>
              <a:fillRect/>
            </a:stretch>
          </p:blipFill>
          <p:spPr>
            <a:xfrm>
              <a:off x="0" y="0"/>
              <a:ext cx="6478908" cy="5383881"/>
            </a:xfrm>
            <a:prstGeom prst="rect">
              <a:avLst/>
            </a:prstGeom>
            <a:ln w="12700" cap="flat">
              <a:noFill/>
              <a:miter lim="400000"/>
            </a:ln>
            <a:effectLst/>
          </p:spPr>
        </p:pic>
        <p:sp>
          <p:nvSpPr>
            <p:cNvPr id="196" name="main"/>
            <p:cNvSpPr txBox="1"/>
            <p:nvPr/>
          </p:nvSpPr>
          <p:spPr>
            <a:xfrm>
              <a:off x="2084403" y="2183940"/>
              <a:ext cx="1943399" cy="10160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6000">
                  <a:latin typeface="Courier"/>
                  <a:ea typeface="Courier"/>
                  <a:cs typeface="Courier"/>
                  <a:sym typeface="Courier"/>
                </a:defRPr>
              </a:lvl1pPr>
            </a:lstStyle>
            <a:p>
              <a:pPr/>
              <a:r>
                <a:t>main</a:t>
              </a:r>
            </a:p>
          </p:txBody>
        </p:sp>
      </p:grpSp>
      <p:grpSp>
        <p:nvGrpSpPr>
          <p:cNvPr id="200" name="Group"/>
          <p:cNvGrpSpPr/>
          <p:nvPr/>
        </p:nvGrpSpPr>
        <p:grpSpPr>
          <a:xfrm>
            <a:off x="15783613" y="7458254"/>
            <a:ext cx="6620512" cy="5887445"/>
            <a:chOff x="0" y="0"/>
            <a:chExt cx="6620511" cy="5887444"/>
          </a:xfrm>
        </p:grpSpPr>
        <p:pic>
          <p:nvPicPr>
            <p:cNvPr id="198" name="Image" descr="Image"/>
            <p:cNvPicPr>
              <a:picLocks noChangeAspect="1"/>
            </p:cNvPicPr>
            <p:nvPr/>
          </p:nvPicPr>
          <p:blipFill>
            <a:blip r:embed="rId3">
              <a:extLst/>
            </a:blip>
            <a:stretch>
              <a:fillRect/>
            </a:stretch>
          </p:blipFill>
          <p:spPr>
            <a:xfrm>
              <a:off x="0" y="0"/>
              <a:ext cx="6620512" cy="5887445"/>
            </a:xfrm>
            <a:prstGeom prst="rect">
              <a:avLst/>
            </a:prstGeom>
            <a:ln w="12700" cap="flat">
              <a:noFill/>
              <a:miter lim="400000"/>
            </a:ln>
            <a:effectLst/>
          </p:spPr>
        </p:pic>
        <p:sp>
          <p:nvSpPr>
            <p:cNvPr id="199" name="bank…"/>
            <p:cNvSpPr txBox="1"/>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01" name="Wall of abstraction"/>
          <p:cNvSpPr txBox="1"/>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02" name="withdraw(80)"/>
          <p:cNvSpPr txBox="1"/>
          <p:nvPr/>
        </p:nvSpPr>
        <p:spPr>
          <a:xfrm>
            <a:off x="7295782" y="8314294"/>
            <a:ext cx="5601594"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withdraw(80)</a:t>
            </a:r>
          </a:p>
        </p:txBody>
      </p:sp>
      <p:sp>
        <p:nvSpPr>
          <p:cNvPr id="203" name="getBalance()"/>
          <p:cNvSpPr txBox="1"/>
          <p:nvPr/>
        </p:nvSpPr>
        <p:spPr>
          <a:xfrm>
            <a:off x="7295782" y="9577467"/>
            <a:ext cx="5601594"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getBalance()</a:t>
            </a:r>
          </a:p>
        </p:txBody>
      </p:sp>
      <p:sp>
        <p:nvSpPr>
          <p:cNvPr id="204" name="transfer()"/>
          <p:cNvSpPr txBox="1"/>
          <p:nvPr/>
        </p:nvSpPr>
        <p:spPr>
          <a:xfrm>
            <a:off x="7753057" y="10970094"/>
            <a:ext cx="468704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transfer()</a:t>
            </a:r>
          </a:p>
        </p:txBody>
      </p:sp>
      <p:sp>
        <p:nvSpPr>
          <p:cNvPr id="210" name="Connection Line"/>
          <p:cNvSpPr/>
          <p:nvPr/>
        </p:nvSpPr>
        <p:spPr>
          <a:xfrm>
            <a:off x="13009356" y="8210712"/>
            <a:ext cx="3587978" cy="656813"/>
          </a:xfrm>
          <a:custGeom>
            <a:avLst/>
            <a:gdLst/>
            <a:ahLst/>
            <a:cxnLst>
              <a:cxn ang="0">
                <a:pos x="wd2" y="hd2"/>
              </a:cxn>
              <a:cxn ang="5400000">
                <a:pos x="wd2" y="hd2"/>
              </a:cxn>
              <a:cxn ang="10800000">
                <a:pos x="wd2" y="hd2"/>
              </a:cxn>
              <a:cxn ang="16200000">
                <a:pos x="wd2" y="hd2"/>
              </a:cxn>
            </a:cxnLst>
            <a:rect l="0" t="0" r="r" b="b"/>
            <a:pathLst>
              <a:path w="21600" h="16348" fill="norm" stroke="1" extrusionOk="0">
                <a:moveTo>
                  <a:pt x="0" y="16348"/>
                </a:moveTo>
                <a:cubicBezTo>
                  <a:pt x="6928" y="-3375"/>
                  <a:pt x="14128" y="-5252"/>
                  <a:pt x="21600" y="10717"/>
                </a:cubicBezTo>
              </a:path>
            </a:pathLst>
          </a:custGeom>
          <a:ln w="114300">
            <a:solidFill>
              <a:srgbClr val="7F0325"/>
            </a:solidFill>
            <a:miter lim="400000"/>
            <a:tailEnd type="triangle"/>
          </a:ln>
        </p:spPr>
        <p:txBody>
          <a:bodyPr/>
          <a:lstStyle/>
          <a:p>
            <a:pPr/>
          </a:p>
        </p:txBody>
      </p:sp>
      <p:sp>
        <p:nvSpPr>
          <p:cNvPr id="211" name="Connection Line"/>
          <p:cNvSpPr/>
          <p:nvPr/>
        </p:nvSpPr>
        <p:spPr>
          <a:xfrm>
            <a:off x="12815897" y="9799056"/>
            <a:ext cx="3587979" cy="342055"/>
          </a:xfrm>
          <a:custGeom>
            <a:avLst/>
            <a:gdLst/>
            <a:ahLst/>
            <a:cxnLst>
              <a:cxn ang="0">
                <a:pos x="wd2" y="hd2"/>
              </a:cxn>
              <a:cxn ang="5400000">
                <a:pos x="wd2" y="hd2"/>
              </a:cxn>
              <a:cxn ang="10800000">
                <a:pos x="wd2" y="hd2"/>
              </a:cxn>
              <a:cxn ang="16200000">
                <a:pos x="wd2" y="hd2"/>
              </a:cxn>
            </a:cxnLst>
            <a:rect l="0" t="0" r="r" b="b"/>
            <a:pathLst>
              <a:path w="21600" h="16940" fill="norm" stroke="1" extrusionOk="0">
                <a:moveTo>
                  <a:pt x="0" y="16940"/>
                </a:moveTo>
                <a:cubicBezTo>
                  <a:pt x="7003" y="-925"/>
                  <a:pt x="14203" y="-4660"/>
                  <a:pt x="21600" y="5736"/>
                </a:cubicBezTo>
              </a:path>
            </a:pathLst>
          </a:custGeom>
          <a:ln w="114300">
            <a:solidFill>
              <a:srgbClr val="7F0325"/>
            </a:solidFill>
            <a:miter lim="400000"/>
            <a:tailEnd type="triangle"/>
          </a:ln>
        </p:spPr>
        <p:txBody>
          <a:bodyPr/>
          <a:lstStyle/>
          <a:p>
            <a:pPr/>
          </a:p>
        </p:txBody>
      </p:sp>
      <p:sp>
        <p:nvSpPr>
          <p:cNvPr id="212" name="Connection Line"/>
          <p:cNvSpPr/>
          <p:nvPr/>
        </p:nvSpPr>
        <p:spPr>
          <a:xfrm>
            <a:off x="12562711" y="11448083"/>
            <a:ext cx="3846644" cy="507297"/>
          </a:xfrm>
          <a:custGeom>
            <a:avLst/>
            <a:gdLst/>
            <a:ahLst/>
            <a:cxnLst>
              <a:cxn ang="0">
                <a:pos x="wd2" y="hd2"/>
              </a:cxn>
              <a:cxn ang="5400000">
                <a:pos x="wd2" y="hd2"/>
              </a:cxn>
              <a:cxn ang="10800000">
                <a:pos x="wd2" y="hd2"/>
              </a:cxn>
              <a:cxn ang="16200000">
                <a:pos x="wd2" y="hd2"/>
              </a:cxn>
            </a:cxnLst>
            <a:rect l="0" t="0" r="r" b="b"/>
            <a:pathLst>
              <a:path w="21600" h="16252" fill="norm" stroke="1" extrusionOk="0">
                <a:moveTo>
                  <a:pt x="0" y="3463"/>
                </a:moveTo>
                <a:cubicBezTo>
                  <a:pt x="6871" y="21600"/>
                  <a:pt x="14071" y="20446"/>
                  <a:pt x="21600" y="0"/>
                </a:cubicBezTo>
              </a:path>
            </a:pathLst>
          </a:custGeom>
          <a:ln w="114300">
            <a:solidFill>
              <a:srgbClr val="7F0325"/>
            </a:solidFill>
            <a:miter lim="400000"/>
            <a:tailEnd type="triangle"/>
          </a:ln>
        </p:spPr>
        <p:txBody>
          <a:bodyPr/>
          <a:lstStyle/>
          <a:p>
            <a:pPr/>
          </a:p>
        </p:txBody>
      </p:sp>
      <p:sp>
        <p:nvSpPr>
          <p:cNvPr id="208" name="private data and functions"/>
          <p:cNvSpPr txBox="1"/>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
        <p:nvSpPr>
          <p:cNvPr id="209" name="public functions"/>
          <p:cNvSpPr txBox="1"/>
          <p:nvPr/>
        </p:nvSpPr>
        <p:spPr>
          <a:xfrm>
            <a:off x="7160077" y="7070572"/>
            <a:ext cx="495744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public functions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The only difference between a struct and a class is the notion of defaults regarding encapsulation. A struct defaults to &quot;public&quot; members, and a class defaults to &quot;private&quot; members.…"/>
          <p:cNvSpPr txBox="1"/>
          <p:nvPr/>
        </p:nvSpPr>
        <p:spPr>
          <a:xfrm>
            <a:off x="958506" y="2130472"/>
            <a:ext cx="22466988"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a:t>
            </a:r>
            <a:r>
              <a:rPr i="1">
                <a:latin typeface="Helvetica Neue"/>
                <a:ea typeface="Helvetica Neue"/>
                <a:cs typeface="Helvetica Neue"/>
                <a:sym typeface="Helvetica Neue"/>
              </a:rPr>
              <a:t>only</a:t>
            </a:r>
            <a:r>
              <a:t> difference between a struct and a class is the notion of defaults regarding </a:t>
            </a:r>
            <a:r>
              <a:rPr i="1">
                <a:latin typeface="Helvetica Neue"/>
                <a:ea typeface="Helvetica Neue"/>
                <a:cs typeface="Helvetica Neue"/>
                <a:sym typeface="Helvetica Neue"/>
              </a:rPr>
              <a:t>encapsulation.</a:t>
            </a:r>
            <a:r>
              <a:t> A struct defaults to "public" members, and a class defaults to "private" members.</a:t>
            </a:r>
          </a:p>
          <a:p>
            <a:pPr marL="762000" indent="-762000" algn="l">
              <a:buSzPct val="75000"/>
              <a:buFont typeface="Helvetica Neue"/>
              <a:buChar char="•"/>
              <a:defRPr sz="6000"/>
            </a:pPr>
            <a:r>
              <a:t>"Encapsulation" allows the designer of a class to build a "wall of abstraction" around her data:</a:t>
            </a:r>
          </a:p>
        </p:txBody>
      </p:sp>
      <p:sp>
        <p:nvSpPr>
          <p:cNvPr id="215"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18" name="Group"/>
          <p:cNvGrpSpPr/>
          <p:nvPr/>
        </p:nvGrpSpPr>
        <p:grpSpPr>
          <a:xfrm>
            <a:off x="15783613" y="7458254"/>
            <a:ext cx="6620512" cy="5887445"/>
            <a:chOff x="0" y="0"/>
            <a:chExt cx="6620511" cy="5887444"/>
          </a:xfrm>
        </p:grpSpPr>
        <p:pic>
          <p:nvPicPr>
            <p:cNvPr id="216" name="Image" descr="Image"/>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17" name="bank…"/>
            <p:cNvSpPr txBox="1"/>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19" name="Wall of abstraction"/>
          <p:cNvSpPr txBox="1"/>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20" name="int main() {…"/>
          <p:cNvSpPr txBox="1"/>
          <p:nvPr/>
        </p:nvSpPr>
        <p:spPr>
          <a:xfrm>
            <a:off x="289437" y="7458254"/>
            <a:ext cx="12607938" cy="289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a:t>
            </a:r>
          </a:p>
        </p:txBody>
      </p:sp>
      <p:sp>
        <p:nvSpPr>
          <p:cNvPr id="221"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22" name="private data and functions"/>
          <p:cNvSpPr txBox="1"/>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4" name="The only difference between a struct and a class is the notion of defaults regarding encapsulation. A struct defaults to &quot;public&quot; members, and a class defaults to &quot;private&quot; members.…"/>
          <p:cNvSpPr txBox="1"/>
          <p:nvPr/>
        </p:nvSpPr>
        <p:spPr>
          <a:xfrm>
            <a:off x="958506" y="2130472"/>
            <a:ext cx="22466988"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a:t>
            </a:r>
            <a:r>
              <a:rPr i="1">
                <a:latin typeface="Helvetica Neue"/>
                <a:ea typeface="Helvetica Neue"/>
                <a:cs typeface="Helvetica Neue"/>
                <a:sym typeface="Helvetica Neue"/>
              </a:rPr>
              <a:t>only</a:t>
            </a:r>
            <a:r>
              <a:t> difference between a struct and a class is the notion of defaults regarding </a:t>
            </a:r>
            <a:r>
              <a:rPr i="1">
                <a:latin typeface="Helvetica Neue"/>
                <a:ea typeface="Helvetica Neue"/>
                <a:cs typeface="Helvetica Neue"/>
                <a:sym typeface="Helvetica Neue"/>
              </a:rPr>
              <a:t>encapsulation.</a:t>
            </a:r>
            <a:r>
              <a:t> A struct defaults to "public" members, and a class defaults to "private" members.</a:t>
            </a:r>
          </a:p>
          <a:p>
            <a:pPr marL="762000" indent="-762000" algn="l">
              <a:buSzPct val="75000"/>
              <a:buFont typeface="Helvetica Neue"/>
              <a:buChar char="•"/>
              <a:defRPr sz="6000"/>
            </a:pPr>
            <a:r>
              <a:t>"Encapsulation" allows the designer of a class to build a "wall of abstraction" around her data:</a:t>
            </a:r>
          </a:p>
        </p:txBody>
      </p:sp>
      <p:sp>
        <p:nvSpPr>
          <p:cNvPr id="225"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28" name="Group"/>
          <p:cNvGrpSpPr/>
          <p:nvPr/>
        </p:nvGrpSpPr>
        <p:grpSpPr>
          <a:xfrm>
            <a:off x="15783613" y="7458254"/>
            <a:ext cx="6620512" cy="5887445"/>
            <a:chOff x="0" y="0"/>
            <a:chExt cx="6620511" cy="5887444"/>
          </a:xfrm>
        </p:grpSpPr>
        <p:pic>
          <p:nvPicPr>
            <p:cNvPr id="226" name="Image" descr="Image"/>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27" name="bank…"/>
            <p:cNvSpPr txBox="1"/>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29" name="Wall of abstraction"/>
          <p:cNvSpPr txBox="1"/>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30" name="int main() {…"/>
          <p:cNvSpPr txBox="1"/>
          <p:nvPr/>
        </p:nvSpPr>
        <p:spPr>
          <a:xfrm>
            <a:off x="289437" y="7458254"/>
            <a:ext cx="12607938" cy="289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a:t>
            </a:r>
          </a:p>
        </p:txBody>
      </p:sp>
      <p:sp>
        <p:nvSpPr>
          <p:cNvPr id="231" name="withdraw(80)"/>
          <p:cNvSpPr txBox="1"/>
          <p:nvPr/>
        </p:nvSpPr>
        <p:spPr>
          <a:xfrm>
            <a:off x="6858792" y="10266180"/>
            <a:ext cx="5601594"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withdraw(80)</a:t>
            </a:r>
          </a:p>
        </p:txBody>
      </p:sp>
      <p:sp>
        <p:nvSpPr>
          <p:cNvPr id="237" name="Connection Line"/>
          <p:cNvSpPr/>
          <p:nvPr/>
        </p:nvSpPr>
        <p:spPr>
          <a:xfrm>
            <a:off x="12572366" y="10162597"/>
            <a:ext cx="3587979" cy="656814"/>
          </a:xfrm>
          <a:custGeom>
            <a:avLst/>
            <a:gdLst/>
            <a:ahLst/>
            <a:cxnLst>
              <a:cxn ang="0">
                <a:pos x="wd2" y="hd2"/>
              </a:cxn>
              <a:cxn ang="5400000">
                <a:pos x="wd2" y="hd2"/>
              </a:cxn>
              <a:cxn ang="10800000">
                <a:pos x="wd2" y="hd2"/>
              </a:cxn>
              <a:cxn ang="16200000">
                <a:pos x="wd2" y="hd2"/>
              </a:cxn>
            </a:cxnLst>
            <a:rect l="0" t="0" r="r" b="b"/>
            <a:pathLst>
              <a:path w="21600" h="16348" fill="norm" stroke="1" extrusionOk="0">
                <a:moveTo>
                  <a:pt x="0" y="16348"/>
                </a:moveTo>
                <a:cubicBezTo>
                  <a:pt x="6928" y="-3375"/>
                  <a:pt x="14128" y="-5252"/>
                  <a:pt x="21600" y="10717"/>
                </a:cubicBezTo>
              </a:path>
            </a:pathLst>
          </a:custGeom>
          <a:ln w="114300">
            <a:solidFill>
              <a:srgbClr val="7F0325"/>
            </a:solidFill>
            <a:miter lim="400000"/>
            <a:tailEnd type="triangle"/>
          </a:ln>
        </p:spPr>
        <p:txBody>
          <a:bodyPr/>
          <a:lstStyle/>
          <a:p>
            <a:pPr/>
          </a:p>
        </p:txBody>
      </p:sp>
      <p:sp>
        <p:nvSpPr>
          <p:cNvPr id="238" name="Connection Line"/>
          <p:cNvSpPr/>
          <p:nvPr/>
        </p:nvSpPr>
        <p:spPr>
          <a:xfrm>
            <a:off x="12539955" y="11810376"/>
            <a:ext cx="3587979" cy="656814"/>
          </a:xfrm>
          <a:custGeom>
            <a:avLst/>
            <a:gdLst/>
            <a:ahLst/>
            <a:cxnLst>
              <a:cxn ang="0">
                <a:pos x="wd2" y="hd2"/>
              </a:cxn>
              <a:cxn ang="5400000">
                <a:pos x="wd2" y="hd2"/>
              </a:cxn>
              <a:cxn ang="10800000">
                <a:pos x="wd2" y="hd2"/>
              </a:cxn>
              <a:cxn ang="16200000">
                <a:pos x="wd2" y="hd2"/>
              </a:cxn>
            </a:cxnLst>
            <a:rect l="0" t="0" r="r" b="b"/>
            <a:pathLst>
              <a:path w="21600" h="16348" fill="norm" stroke="1" extrusionOk="0">
                <a:moveTo>
                  <a:pt x="21600" y="0"/>
                </a:moveTo>
                <a:cubicBezTo>
                  <a:pt x="14672" y="19723"/>
                  <a:pt x="7472" y="21600"/>
                  <a:pt x="0" y="5631"/>
                </a:cubicBezTo>
              </a:path>
            </a:pathLst>
          </a:custGeom>
          <a:ln w="114300">
            <a:solidFill>
              <a:srgbClr val="7F0325"/>
            </a:solidFill>
            <a:miter lim="400000"/>
            <a:tailEnd type="triangle"/>
          </a:ln>
        </p:spPr>
        <p:txBody>
          <a:bodyPr/>
          <a:lstStyle/>
          <a:p>
            <a:pPr/>
          </a:p>
        </p:txBody>
      </p:sp>
      <p:sp>
        <p:nvSpPr>
          <p:cNvPr id="234" name="error: not enough funds!"/>
          <p:cNvSpPr txBox="1"/>
          <p:nvPr/>
        </p:nvSpPr>
        <p:spPr>
          <a:xfrm>
            <a:off x="1522344" y="11518017"/>
            <a:ext cx="11088887"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error: not enough funds!</a:t>
            </a:r>
          </a:p>
        </p:txBody>
      </p:sp>
      <p:sp>
        <p:nvSpPr>
          <p:cNvPr id="235"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36" name="private data and functions"/>
          <p:cNvSpPr txBox="1"/>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0" name="The only difference between a struct and a class is the notion of defaults regarding encapsulation. A struct defaults to &quot;public&quot; members, and a class defaults to &quot;private&quot; members.…"/>
          <p:cNvSpPr txBox="1"/>
          <p:nvPr/>
        </p:nvSpPr>
        <p:spPr>
          <a:xfrm>
            <a:off x="958506" y="2130472"/>
            <a:ext cx="22466988"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a:t>
            </a:r>
            <a:r>
              <a:rPr i="1">
                <a:latin typeface="Helvetica Neue"/>
                <a:ea typeface="Helvetica Neue"/>
                <a:cs typeface="Helvetica Neue"/>
                <a:sym typeface="Helvetica Neue"/>
              </a:rPr>
              <a:t>only</a:t>
            </a:r>
            <a:r>
              <a:t> difference between a struct and a class is the notion of defaults regarding </a:t>
            </a:r>
            <a:r>
              <a:rPr i="1">
                <a:latin typeface="Helvetica Neue"/>
                <a:ea typeface="Helvetica Neue"/>
                <a:cs typeface="Helvetica Neue"/>
                <a:sym typeface="Helvetica Neue"/>
              </a:rPr>
              <a:t>encapsulation.</a:t>
            </a:r>
            <a:r>
              <a:t> A struct defaults to "public" members, and a class defaults to "private" members.</a:t>
            </a:r>
          </a:p>
          <a:p>
            <a:pPr marL="762000" indent="-762000" algn="l">
              <a:buSzPct val="75000"/>
              <a:buFont typeface="Helvetica Neue"/>
              <a:buChar char="•"/>
              <a:defRPr sz="6000"/>
            </a:pPr>
            <a:r>
              <a:t>"Encapsulation" allows the designer of a class to build a "wall of abstraction" around her data:</a:t>
            </a:r>
          </a:p>
        </p:txBody>
      </p:sp>
      <p:sp>
        <p:nvSpPr>
          <p:cNvPr id="241"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44" name="Group"/>
          <p:cNvGrpSpPr/>
          <p:nvPr/>
        </p:nvGrpSpPr>
        <p:grpSpPr>
          <a:xfrm>
            <a:off x="15783613" y="7458254"/>
            <a:ext cx="6620512" cy="5887445"/>
            <a:chOff x="0" y="0"/>
            <a:chExt cx="6620511" cy="5887444"/>
          </a:xfrm>
        </p:grpSpPr>
        <p:pic>
          <p:nvPicPr>
            <p:cNvPr id="242" name="Image" descr="Image"/>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43" name="bank…"/>
            <p:cNvSpPr txBox="1"/>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45" name="Wall of abstraction"/>
          <p:cNvSpPr txBox="1"/>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46" name="int main() {…"/>
          <p:cNvSpPr txBox="1"/>
          <p:nvPr/>
        </p:nvSpPr>
        <p:spPr>
          <a:xfrm>
            <a:off x="289437" y="7458254"/>
            <a:ext cx="12607938" cy="289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a:t>
            </a:r>
          </a:p>
        </p:txBody>
      </p:sp>
      <p:sp>
        <p:nvSpPr>
          <p:cNvPr id="247" name="getBalance()"/>
          <p:cNvSpPr txBox="1"/>
          <p:nvPr/>
        </p:nvSpPr>
        <p:spPr>
          <a:xfrm>
            <a:off x="7295782" y="9893976"/>
            <a:ext cx="5601594"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getBalance()</a:t>
            </a:r>
          </a:p>
        </p:txBody>
      </p:sp>
      <p:sp>
        <p:nvSpPr>
          <p:cNvPr id="253" name="Connection Line"/>
          <p:cNvSpPr/>
          <p:nvPr/>
        </p:nvSpPr>
        <p:spPr>
          <a:xfrm>
            <a:off x="12815897" y="10115566"/>
            <a:ext cx="3587979" cy="342054"/>
          </a:xfrm>
          <a:custGeom>
            <a:avLst/>
            <a:gdLst/>
            <a:ahLst/>
            <a:cxnLst>
              <a:cxn ang="0">
                <a:pos x="wd2" y="hd2"/>
              </a:cxn>
              <a:cxn ang="5400000">
                <a:pos x="wd2" y="hd2"/>
              </a:cxn>
              <a:cxn ang="10800000">
                <a:pos x="wd2" y="hd2"/>
              </a:cxn>
              <a:cxn ang="16200000">
                <a:pos x="wd2" y="hd2"/>
              </a:cxn>
            </a:cxnLst>
            <a:rect l="0" t="0" r="r" b="b"/>
            <a:pathLst>
              <a:path w="21600" h="16940" fill="norm" stroke="1" extrusionOk="0">
                <a:moveTo>
                  <a:pt x="0" y="16940"/>
                </a:moveTo>
                <a:cubicBezTo>
                  <a:pt x="7003" y="-925"/>
                  <a:pt x="14203" y="-4660"/>
                  <a:pt x="21600" y="5736"/>
                </a:cubicBezTo>
              </a:path>
            </a:pathLst>
          </a:custGeom>
          <a:ln w="114300">
            <a:solidFill>
              <a:srgbClr val="7F0325"/>
            </a:solidFill>
            <a:miter lim="400000"/>
            <a:tailEnd type="triangle"/>
          </a:ln>
        </p:spPr>
        <p:txBody>
          <a:bodyPr/>
          <a:lstStyle/>
          <a:p>
            <a:pPr/>
          </a:p>
        </p:txBody>
      </p:sp>
      <p:sp>
        <p:nvSpPr>
          <p:cNvPr id="249" name="42"/>
          <p:cNvSpPr txBox="1"/>
          <p:nvPr/>
        </p:nvSpPr>
        <p:spPr>
          <a:xfrm>
            <a:off x="11486244" y="11133029"/>
            <a:ext cx="1028850"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42</a:t>
            </a:r>
          </a:p>
        </p:txBody>
      </p:sp>
      <p:sp>
        <p:nvSpPr>
          <p:cNvPr id="254" name="Connection Line"/>
          <p:cNvSpPr/>
          <p:nvPr/>
        </p:nvSpPr>
        <p:spPr>
          <a:xfrm>
            <a:off x="12798969" y="11414420"/>
            <a:ext cx="3587979" cy="342054"/>
          </a:xfrm>
          <a:custGeom>
            <a:avLst/>
            <a:gdLst/>
            <a:ahLst/>
            <a:cxnLst>
              <a:cxn ang="0">
                <a:pos x="wd2" y="hd2"/>
              </a:cxn>
              <a:cxn ang="5400000">
                <a:pos x="wd2" y="hd2"/>
              </a:cxn>
              <a:cxn ang="10800000">
                <a:pos x="wd2" y="hd2"/>
              </a:cxn>
              <a:cxn ang="16200000">
                <a:pos x="wd2" y="hd2"/>
              </a:cxn>
            </a:cxnLst>
            <a:rect l="0" t="0" r="r" b="b"/>
            <a:pathLst>
              <a:path w="21600" h="16940" fill="norm" stroke="1" extrusionOk="0">
                <a:moveTo>
                  <a:pt x="21600" y="0"/>
                </a:moveTo>
                <a:cubicBezTo>
                  <a:pt x="14597" y="17865"/>
                  <a:pt x="7397" y="21600"/>
                  <a:pt x="0" y="11204"/>
                </a:cubicBezTo>
              </a:path>
            </a:pathLst>
          </a:custGeom>
          <a:ln w="114300">
            <a:solidFill>
              <a:srgbClr val="7F0325"/>
            </a:solidFill>
            <a:miter lim="400000"/>
            <a:tailEnd type="triangle"/>
          </a:ln>
        </p:spPr>
        <p:txBody>
          <a:bodyPr/>
          <a:lstStyle/>
          <a:p>
            <a:pPr/>
          </a:p>
        </p:txBody>
      </p:sp>
      <p:sp>
        <p:nvSpPr>
          <p:cNvPr id="251"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52" name="private data and functions"/>
          <p:cNvSpPr txBox="1"/>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6" name="The reason we want encapsulation is so that the end user of our class does not have direct access to the data -- we, as the class designer, control the data completely:"/>
          <p:cNvSpPr txBox="1"/>
          <p:nvPr/>
        </p:nvSpPr>
        <p:spPr>
          <a:xfrm>
            <a:off x="958506" y="2130472"/>
            <a:ext cx="22466988" cy="2860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6000"/>
            </a:lvl1pPr>
          </a:lstStyle>
          <a:p>
            <a:pPr/>
            <a:r>
              <a:t>The reason we want encapsulation is so that the end user of our class does not have direct access to the data -- we, as the class designer, control the data completely:</a:t>
            </a:r>
          </a:p>
        </p:txBody>
      </p:sp>
      <p:sp>
        <p:nvSpPr>
          <p:cNvPr id="257"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60" name="Group"/>
          <p:cNvGrpSpPr/>
          <p:nvPr/>
        </p:nvGrpSpPr>
        <p:grpSpPr>
          <a:xfrm>
            <a:off x="15783613" y="7458254"/>
            <a:ext cx="6620512" cy="5887445"/>
            <a:chOff x="0" y="0"/>
            <a:chExt cx="6620511" cy="5887444"/>
          </a:xfrm>
        </p:grpSpPr>
        <p:pic>
          <p:nvPicPr>
            <p:cNvPr id="258" name="Image" descr="Image"/>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59" name="bank…"/>
            <p:cNvSpPr txBox="1"/>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61" name="Wall of abstraction"/>
          <p:cNvSpPr txBox="1"/>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62" name="int main() {…"/>
          <p:cNvSpPr txBox="1"/>
          <p:nvPr/>
        </p:nvSpPr>
        <p:spPr>
          <a:xfrm>
            <a:off x="289438" y="5416570"/>
            <a:ext cx="12607939" cy="3454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    checking.balance = 81.2345;</a:t>
            </a:r>
          </a:p>
          <a:p>
            <a:pPr algn="l" defTabSz="457200">
              <a:tabLst>
                <a:tab pos="558800" algn="l"/>
              </a:tabLst>
              <a:defRPr sz="3800">
                <a:latin typeface="Menlo"/>
                <a:ea typeface="Menlo"/>
                <a:cs typeface="Menlo"/>
                <a:sym typeface="Menlo"/>
              </a:defRPr>
            </a:pPr>
            <a:r>
              <a:t>}</a:t>
            </a:r>
          </a:p>
        </p:txBody>
      </p:sp>
      <p:sp>
        <p:nvSpPr>
          <p:cNvPr id="263" name="If we allowed this, our internal class data might not be in a state we can handle (e.g., too many decimal places for a monetary value)"/>
          <p:cNvSpPr txBox="1"/>
          <p:nvPr/>
        </p:nvSpPr>
        <p:spPr>
          <a:xfrm>
            <a:off x="289438" y="9296272"/>
            <a:ext cx="12607939" cy="37878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If we allowed this, our internal class data might not be in a state we can handle (e.g., too many decimal places for a monetary value) </a:t>
            </a:r>
          </a:p>
        </p:txBody>
      </p:sp>
      <p:sp>
        <p:nvSpPr>
          <p:cNvPr id="267" name="Connection Line"/>
          <p:cNvSpPr/>
          <p:nvPr/>
        </p:nvSpPr>
        <p:spPr>
          <a:xfrm>
            <a:off x="7087870" y="8384022"/>
            <a:ext cx="142298" cy="912251"/>
          </a:xfrm>
          <a:custGeom>
            <a:avLst/>
            <a:gdLst/>
            <a:ahLst/>
            <a:cxnLst>
              <a:cxn ang="0">
                <a:pos x="wd2" y="hd2"/>
              </a:cxn>
              <a:cxn ang="5400000">
                <a:pos x="wd2" y="hd2"/>
              </a:cxn>
              <a:cxn ang="10800000">
                <a:pos x="wd2" y="hd2"/>
              </a:cxn>
              <a:cxn ang="16200000">
                <a:pos x="wd2" y="hd2"/>
              </a:cxn>
            </a:cxnLst>
            <a:rect l="0" t="0" r="r" b="b"/>
            <a:pathLst>
              <a:path w="19823" h="21600" fill="norm" stroke="1" extrusionOk="0">
                <a:moveTo>
                  <a:pt x="19406" y="21600"/>
                </a:moveTo>
                <a:cubicBezTo>
                  <a:pt x="21600" y="13854"/>
                  <a:pt x="15131" y="6654"/>
                  <a:pt x="0" y="0"/>
                </a:cubicBezTo>
              </a:path>
            </a:pathLst>
          </a:custGeom>
          <a:ln w="114300">
            <a:solidFill>
              <a:srgbClr val="7F0325"/>
            </a:solidFill>
            <a:miter lim="400000"/>
            <a:tailEnd type="triangle"/>
          </a:ln>
        </p:spPr>
        <p:txBody>
          <a:bodyPr/>
          <a:lstStyle/>
          <a:p>
            <a:pPr/>
          </a:p>
        </p:txBody>
      </p:sp>
      <p:sp>
        <p:nvSpPr>
          <p:cNvPr id="265"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66" name="private data and functions"/>
          <p:cNvSpPr txBox="1"/>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9" name="So, we block the ability for someone using our class to directly touch the data, and we force them to go through our own functions:"/>
          <p:cNvSpPr txBox="1"/>
          <p:nvPr/>
        </p:nvSpPr>
        <p:spPr>
          <a:xfrm>
            <a:off x="958506" y="2130472"/>
            <a:ext cx="22466988" cy="2860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6000"/>
            </a:lvl1pPr>
          </a:lstStyle>
          <a:p>
            <a:pPr/>
            <a:r>
              <a:t>So, we block the ability for someone using our class to directly touch the data, and we force them to go through our own functions:</a:t>
            </a:r>
          </a:p>
        </p:txBody>
      </p:sp>
      <p:sp>
        <p:nvSpPr>
          <p:cNvPr id="270" name="Rounded Rectangle"/>
          <p:cNvSpPr/>
          <p:nvPr/>
        </p:nvSpPr>
        <p:spPr>
          <a:xfrm>
            <a:off x="13459914" y="7433066"/>
            <a:ext cx="1761159" cy="5434258"/>
          </a:xfrm>
          <a:prstGeom prst="roundRect">
            <a:avLst>
              <a:gd name="adj" fmla="val 15000"/>
            </a:avLst>
          </a:prstGeom>
          <a:ln w="63500">
            <a:solidFill>
              <a:srgbClr val="000000"/>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defRPr>
                <a:solidFill>
                  <a:srgbClr val="FFFFFF"/>
                </a:solidFill>
              </a:defRPr>
            </a:pPr>
          </a:p>
        </p:txBody>
      </p:sp>
      <p:grpSp>
        <p:nvGrpSpPr>
          <p:cNvPr id="273" name="Group"/>
          <p:cNvGrpSpPr/>
          <p:nvPr/>
        </p:nvGrpSpPr>
        <p:grpSpPr>
          <a:xfrm>
            <a:off x="15783613" y="7458254"/>
            <a:ext cx="6620512" cy="5887445"/>
            <a:chOff x="0" y="0"/>
            <a:chExt cx="6620511" cy="5887444"/>
          </a:xfrm>
        </p:grpSpPr>
        <p:pic>
          <p:nvPicPr>
            <p:cNvPr id="271" name="Image" descr="Image"/>
            <p:cNvPicPr>
              <a:picLocks noChangeAspect="1"/>
            </p:cNvPicPr>
            <p:nvPr/>
          </p:nvPicPr>
          <p:blipFill>
            <a:blip r:embed="rId2">
              <a:extLst/>
            </a:blip>
            <a:stretch>
              <a:fillRect/>
            </a:stretch>
          </p:blipFill>
          <p:spPr>
            <a:xfrm>
              <a:off x="0" y="0"/>
              <a:ext cx="6620512" cy="5887445"/>
            </a:xfrm>
            <a:prstGeom prst="rect">
              <a:avLst/>
            </a:prstGeom>
            <a:ln w="12700" cap="flat">
              <a:noFill/>
              <a:miter lim="400000"/>
            </a:ln>
            <a:effectLst/>
          </p:spPr>
        </p:pic>
        <p:sp>
          <p:nvSpPr>
            <p:cNvPr id="272" name="bank…"/>
            <p:cNvSpPr txBox="1"/>
            <p:nvPr/>
          </p:nvSpPr>
          <p:spPr>
            <a:xfrm>
              <a:off x="1424007" y="1521321"/>
              <a:ext cx="3772496" cy="2844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6000">
                  <a:latin typeface="Courier"/>
                  <a:ea typeface="Courier"/>
                  <a:cs typeface="Courier"/>
                  <a:sym typeface="Courier"/>
                </a:defRPr>
              </a:pPr>
              <a:r>
                <a:t>bank</a:t>
              </a:r>
            </a:p>
            <a:p>
              <a:pPr>
                <a:defRPr sz="6000">
                  <a:latin typeface="Courier"/>
                  <a:ea typeface="Courier"/>
                  <a:cs typeface="Courier"/>
                  <a:sym typeface="Courier"/>
                </a:defRPr>
              </a:pPr>
              <a:r>
                <a:t>account</a:t>
              </a:r>
            </a:p>
            <a:p>
              <a:pPr>
                <a:defRPr sz="6000">
                  <a:latin typeface="Courier"/>
                  <a:ea typeface="Courier"/>
                  <a:cs typeface="Courier"/>
                  <a:sym typeface="Courier"/>
                </a:defRPr>
              </a:pPr>
              <a:r>
                <a:t>data</a:t>
              </a:r>
            </a:p>
          </p:txBody>
        </p:sp>
      </p:grpSp>
      <p:sp>
        <p:nvSpPr>
          <p:cNvPr id="274" name="Wall of abstraction"/>
          <p:cNvSpPr txBox="1"/>
          <p:nvPr/>
        </p:nvSpPr>
        <p:spPr>
          <a:xfrm>
            <a:off x="9939236" y="12769854"/>
            <a:ext cx="880251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atin typeface="Courier"/>
                <a:ea typeface="Courier"/>
                <a:cs typeface="Courier"/>
                <a:sym typeface="Courier"/>
              </a:defRPr>
            </a:lvl1pPr>
          </a:lstStyle>
          <a:p>
            <a:pPr/>
            <a:r>
              <a:t>Wall of abstraction</a:t>
            </a:r>
          </a:p>
        </p:txBody>
      </p:sp>
      <p:sp>
        <p:nvSpPr>
          <p:cNvPr id="275" name="int main() {…"/>
          <p:cNvSpPr txBox="1"/>
          <p:nvPr/>
        </p:nvSpPr>
        <p:spPr>
          <a:xfrm>
            <a:off x="289438" y="5416570"/>
            <a:ext cx="12607939" cy="3454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800">
                <a:latin typeface="Menlo"/>
                <a:ea typeface="Menlo"/>
                <a:cs typeface="Menlo"/>
                <a:sym typeface="Menlo"/>
              </a:defRPr>
            </a:pPr>
            <a:r>
              <a:rPr>
                <a:solidFill>
                  <a:srgbClr val="0433FF"/>
                </a:solidFill>
              </a:rPr>
              <a:t>int</a:t>
            </a:r>
            <a:r>
              <a:t> main() {</a:t>
            </a:r>
          </a:p>
          <a:p>
            <a:pPr algn="l" defTabSz="457200">
              <a:tabLst>
                <a:tab pos="558800" algn="l"/>
              </a:tabLst>
              <a:defRPr sz="3800">
                <a:latin typeface="Menlo"/>
                <a:ea typeface="Menlo"/>
                <a:cs typeface="Menlo"/>
                <a:sym typeface="Menlo"/>
              </a:defRPr>
            </a:pPr>
            <a:r>
              <a:t>    BankAccount checking(</a:t>
            </a:r>
            <a:r>
              <a:rPr>
                <a:solidFill>
                  <a:srgbClr val="B4261A"/>
                </a:solidFill>
              </a:rPr>
              <a:t>"Bob"</a:t>
            </a:r>
            <a:r>
              <a:t>, 42);</a:t>
            </a:r>
          </a:p>
          <a:p>
            <a:pPr algn="l" defTabSz="457200">
              <a:tabLst>
                <a:tab pos="558800" algn="l"/>
              </a:tabLst>
              <a:defRPr sz="3800">
                <a:latin typeface="Menlo"/>
                <a:ea typeface="Menlo"/>
                <a:cs typeface="Menlo"/>
                <a:sym typeface="Menlo"/>
              </a:defRPr>
            </a:pPr>
            <a:r>
              <a:t>    checking.withdraw(80);</a:t>
            </a:r>
          </a:p>
          <a:p>
            <a:pPr algn="l" defTabSz="457200">
              <a:tabLst>
                <a:tab pos="558800" algn="l"/>
              </a:tabLst>
              <a:defRPr sz="3800">
                <a:latin typeface="Menlo"/>
                <a:ea typeface="Menlo"/>
                <a:cs typeface="Menlo"/>
                <a:sym typeface="Menlo"/>
              </a:defRPr>
            </a:pPr>
            <a:r>
              <a:t>    cout &lt;&lt; checking.getBalance() &lt;&lt; endl;</a:t>
            </a:r>
          </a:p>
          <a:p>
            <a:pPr algn="l" defTabSz="457200">
              <a:tabLst>
                <a:tab pos="558800" algn="l"/>
              </a:tabLst>
              <a:defRPr sz="3800">
                <a:latin typeface="Menlo"/>
                <a:ea typeface="Menlo"/>
                <a:cs typeface="Menlo"/>
                <a:sym typeface="Menlo"/>
              </a:defRPr>
            </a:pPr>
            <a:r>
              <a:t>    checking.setBalance(81.2345);</a:t>
            </a:r>
          </a:p>
          <a:p>
            <a:pPr algn="l" defTabSz="457200">
              <a:tabLst>
                <a:tab pos="558800" algn="l"/>
              </a:tabLst>
              <a:defRPr sz="3800">
                <a:latin typeface="Menlo"/>
                <a:ea typeface="Menlo"/>
                <a:cs typeface="Menlo"/>
                <a:sym typeface="Menlo"/>
              </a:defRPr>
            </a:pPr>
            <a:r>
              <a:t>}</a:t>
            </a:r>
          </a:p>
        </p:txBody>
      </p:sp>
      <p:sp>
        <p:nvSpPr>
          <p:cNvPr id="276" name="Because we control the function, we can do a check on this, and enforce the &quot;only two decimals&quot; limit."/>
          <p:cNvSpPr txBox="1"/>
          <p:nvPr/>
        </p:nvSpPr>
        <p:spPr>
          <a:xfrm>
            <a:off x="289438" y="9759822"/>
            <a:ext cx="12607939" cy="28607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Because we control the function, we can do a check on this, and enforce the "only two decimals" limit.</a:t>
            </a:r>
          </a:p>
        </p:txBody>
      </p:sp>
      <p:sp>
        <p:nvSpPr>
          <p:cNvPr id="280" name="Connection Line"/>
          <p:cNvSpPr/>
          <p:nvPr/>
        </p:nvSpPr>
        <p:spPr>
          <a:xfrm>
            <a:off x="7087870" y="8384022"/>
            <a:ext cx="142298" cy="1375801"/>
          </a:xfrm>
          <a:custGeom>
            <a:avLst/>
            <a:gdLst/>
            <a:ahLst/>
            <a:cxnLst>
              <a:cxn ang="0">
                <a:pos x="wd2" y="hd2"/>
              </a:cxn>
              <a:cxn ang="5400000">
                <a:pos x="wd2" y="hd2"/>
              </a:cxn>
              <a:cxn ang="10800000">
                <a:pos x="wd2" y="hd2"/>
              </a:cxn>
              <a:cxn ang="16200000">
                <a:pos x="wd2" y="hd2"/>
              </a:cxn>
            </a:cxnLst>
            <a:rect l="0" t="0" r="r" b="b"/>
            <a:pathLst>
              <a:path w="16656" h="21600" fill="norm" stroke="1" extrusionOk="0">
                <a:moveTo>
                  <a:pt x="9204" y="21600"/>
                </a:moveTo>
                <a:cubicBezTo>
                  <a:pt x="21600" y="13630"/>
                  <a:pt x="18532" y="6430"/>
                  <a:pt x="0" y="0"/>
                </a:cubicBezTo>
              </a:path>
            </a:pathLst>
          </a:custGeom>
          <a:ln w="114300">
            <a:solidFill>
              <a:srgbClr val="7F0325"/>
            </a:solidFill>
            <a:miter lim="400000"/>
            <a:tailEnd type="triangle"/>
          </a:ln>
        </p:spPr>
        <p:txBody>
          <a:bodyPr/>
          <a:lstStyle/>
          <a:p>
            <a:pPr/>
          </a:p>
        </p:txBody>
      </p:sp>
      <p:sp>
        <p:nvSpPr>
          <p:cNvPr id="278" name="Classes: Encapsul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Classes: Encapsulation</a:t>
            </a:r>
          </a:p>
        </p:txBody>
      </p:sp>
      <p:sp>
        <p:nvSpPr>
          <p:cNvPr id="279" name="private data and functions"/>
          <p:cNvSpPr txBox="1"/>
          <p:nvPr/>
        </p:nvSpPr>
        <p:spPr>
          <a:xfrm>
            <a:off x="15787175" y="6583316"/>
            <a:ext cx="80168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private data and functions</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member variables: State inside each object.…"/>
          <p:cNvSpPr txBox="1"/>
          <p:nvPr/>
        </p:nvSpPr>
        <p:spPr>
          <a:xfrm>
            <a:off x="958506" y="1868278"/>
            <a:ext cx="22466988" cy="112820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9" indent="-406399" algn="l" defTabSz="457200">
              <a:spcBef>
                <a:spcPts val="1200"/>
              </a:spcBef>
              <a:buSzPct val="75000"/>
              <a:buFont typeface="Helvetica Neue"/>
              <a:buChar char="•"/>
              <a:defRPr sz="5700"/>
            </a:pPr>
            <a:r>
              <a:rPr b="1">
                <a:latin typeface="Helvetica Neue"/>
                <a:ea typeface="Helvetica Neue"/>
                <a:cs typeface="Helvetica Neue"/>
                <a:sym typeface="Helvetica Neue"/>
              </a:rPr>
              <a:t>member variables</a:t>
            </a:r>
            <a:r>
              <a:t>: State inside each object. </a:t>
            </a:r>
          </a:p>
          <a:p>
            <a:pPr lvl="1" marL="1041400" indent="-406400" algn="l" defTabSz="457200">
              <a:spcBef>
                <a:spcPts val="1200"/>
              </a:spcBef>
              <a:buSzPct val="75000"/>
              <a:buFont typeface="Helvetica Neue"/>
              <a:buChar char="•"/>
              <a:defRPr sz="5700"/>
            </a:pPr>
            <a:r>
              <a:t>Also called "instance variables" or "fields"</a:t>
            </a:r>
          </a:p>
          <a:p>
            <a:pPr lvl="1" marL="1041400" indent="-406400" algn="l" defTabSz="457200">
              <a:spcBef>
                <a:spcPts val="1200"/>
              </a:spcBef>
              <a:buSzPct val="75000"/>
              <a:buFont typeface="Helvetica Neue"/>
              <a:buChar char="•"/>
              <a:defRPr sz="5700"/>
            </a:pPr>
            <a:r>
              <a:t>Declared as private</a:t>
            </a:r>
          </a:p>
          <a:p>
            <a:pPr lvl="1" marL="1041400" indent="-406400" algn="l" defTabSz="457200">
              <a:spcBef>
                <a:spcPts val="1200"/>
              </a:spcBef>
              <a:buSzPct val="75000"/>
              <a:buFont typeface="Helvetica Neue"/>
              <a:buChar char="•"/>
              <a:defRPr sz="5700"/>
            </a:pPr>
            <a:r>
              <a:t>Each object created has a copy of each field. </a:t>
            </a:r>
          </a:p>
          <a:p>
            <a:pPr marL="457200" indent="-457200" algn="l" defTabSz="457200">
              <a:spcBef>
                <a:spcPts val="1200"/>
              </a:spcBef>
              <a:buSzPct val="75000"/>
              <a:buFont typeface="Helvetica Neue"/>
              <a:buChar char="•"/>
              <a:defRPr sz="5700"/>
            </a:pPr>
            <a:r>
              <a:rPr b="1">
                <a:latin typeface="Helvetica Neue"/>
                <a:ea typeface="Helvetica Neue"/>
                <a:cs typeface="Helvetica Neue"/>
                <a:sym typeface="Helvetica Neue"/>
              </a:rPr>
              <a:t>member functions</a:t>
            </a:r>
            <a:r>
              <a:t>: Behavior that executes inside each object. </a:t>
            </a:r>
          </a:p>
          <a:p>
            <a:pPr lvl="1" marL="1092200" indent="-457200" algn="l" defTabSz="457200">
              <a:spcBef>
                <a:spcPts val="1200"/>
              </a:spcBef>
              <a:buSzPct val="75000"/>
              <a:buFont typeface="Helvetica Neue"/>
              <a:buChar char="•"/>
              <a:defRPr sz="5700"/>
            </a:pPr>
            <a:r>
              <a:t>Also called "methods" </a:t>
            </a:r>
          </a:p>
          <a:p>
            <a:pPr lvl="1" marL="1041400" indent="-406400" algn="l" defTabSz="457200">
              <a:spcBef>
                <a:spcPts val="1200"/>
              </a:spcBef>
              <a:buSzPct val="75000"/>
              <a:buFont typeface="Helvetica Neue"/>
              <a:buChar char="•"/>
              <a:defRPr sz="5700"/>
            </a:pPr>
            <a:r>
              <a:t>Each object created has a copy of each method.</a:t>
            </a:r>
          </a:p>
          <a:p>
            <a:pPr lvl="1" marL="1041400" indent="-406400" algn="l" defTabSz="457200">
              <a:spcBef>
                <a:spcPts val="1200"/>
              </a:spcBef>
              <a:buSzPct val="75000"/>
              <a:buFont typeface="Helvetica Neue"/>
              <a:buChar char="•"/>
              <a:defRPr sz="5700"/>
            </a:pPr>
            <a:r>
              <a:t>The method can interact with the data inside that object. </a:t>
            </a:r>
          </a:p>
          <a:p>
            <a:pPr marL="406399" indent="-406399" algn="l" defTabSz="457200">
              <a:spcBef>
                <a:spcPts val="1200"/>
              </a:spcBef>
              <a:buSzPct val="75000"/>
              <a:buFont typeface="Helvetica Neue"/>
              <a:buChar char="•"/>
              <a:defRPr sz="5700"/>
            </a:pPr>
            <a:r>
              <a:rPr b="1">
                <a:latin typeface="Helvetica Neue"/>
                <a:ea typeface="Helvetica Neue"/>
                <a:cs typeface="Helvetica Neue"/>
                <a:sym typeface="Helvetica Neue"/>
              </a:rPr>
              <a:t>constructor</a:t>
            </a:r>
            <a:r>
              <a:t>: Initializes new objects as they are created.</a:t>
            </a:r>
          </a:p>
          <a:p>
            <a:pPr lvl="1" marL="1041400" indent="-406400" algn="l" defTabSz="457200">
              <a:spcBef>
                <a:spcPts val="1200"/>
              </a:spcBef>
              <a:buSzPct val="75000"/>
              <a:buFont typeface="Helvetica Neue"/>
              <a:buChar char="•"/>
              <a:defRPr sz="5700"/>
            </a:pPr>
            <a:r>
              <a:t>Sets the initial state of each new object.</a:t>
            </a:r>
          </a:p>
          <a:p>
            <a:pPr lvl="1" marL="1041400" indent="-406400" algn="l" defTabSz="457200">
              <a:spcBef>
                <a:spcPts val="1200"/>
              </a:spcBef>
              <a:buSzPct val="75000"/>
              <a:buFont typeface="Helvetica Neue"/>
              <a:buChar char="•"/>
              <a:defRPr sz="5700"/>
            </a:pPr>
            <a:r>
              <a:t>Often accepts parameters for the initial state of the fields. </a:t>
            </a:r>
          </a:p>
        </p:txBody>
      </p:sp>
      <p:sp>
        <p:nvSpPr>
          <p:cNvPr id="283" name="Elements of a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Elements of a Class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5" name="Class Interface Divi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Class Interface Divide</a:t>
            </a:r>
          </a:p>
        </p:txBody>
      </p:sp>
      <p:pic>
        <p:nvPicPr>
          <p:cNvPr id="286" name="Image" descr="Image"/>
          <p:cNvPicPr>
            <a:picLocks noChangeAspect="1"/>
          </p:cNvPicPr>
          <p:nvPr/>
        </p:nvPicPr>
        <p:blipFill>
          <a:blip r:embed="rId2">
            <a:extLst/>
          </a:blip>
          <a:stretch>
            <a:fillRect/>
          </a:stretch>
        </p:blipFill>
        <p:spPr>
          <a:xfrm>
            <a:off x="3655511" y="2232938"/>
            <a:ext cx="17072978" cy="10939816"/>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8" name="Structure of a .h fi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Structure of a .h file</a:t>
            </a:r>
          </a:p>
        </p:txBody>
      </p:sp>
      <p:sp>
        <p:nvSpPr>
          <p:cNvPr id="289" name="// classname.h…"/>
          <p:cNvSpPr txBox="1"/>
          <p:nvPr/>
        </p:nvSpPr>
        <p:spPr>
          <a:xfrm>
            <a:off x="1325534" y="1859662"/>
            <a:ext cx="8486329" cy="4927601"/>
          </a:xfrm>
          <a:prstGeom prst="rect">
            <a:avLst/>
          </a:prstGeom>
          <a:ln w="1143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solidFill>
                  <a:srgbClr val="008F00"/>
                </a:solidFill>
                <a:latin typeface="Menlo"/>
                <a:ea typeface="Menlo"/>
                <a:cs typeface="Menlo"/>
                <a:sym typeface="Menlo"/>
              </a:defRPr>
            </a:pPr>
            <a:r>
              <a:t>// classname.h</a:t>
            </a:r>
            <a:endParaRPr>
              <a:solidFill>
                <a:srgbClr val="000000"/>
              </a:solidFill>
            </a:endParaRPr>
          </a:p>
          <a:p>
            <a:pPr algn="l" defTabSz="457200">
              <a:tabLst>
                <a:tab pos="558800" algn="l"/>
              </a:tabLst>
              <a:defRPr sz="4500">
                <a:solidFill>
                  <a:srgbClr val="0433FF"/>
                </a:solidFill>
                <a:latin typeface="Menlo"/>
                <a:ea typeface="Menlo"/>
                <a:cs typeface="Menlo"/>
                <a:sym typeface="Menlo"/>
              </a:defRPr>
            </a:pPr>
            <a:r>
              <a:t>#pragma once</a:t>
            </a:r>
          </a:p>
          <a:p>
            <a:pPr algn="l" defTabSz="457200">
              <a:tabLst>
                <a:tab pos="558800" algn="l"/>
              </a:tabLst>
              <a:defRPr sz="4500">
                <a:latin typeface="Menlo"/>
                <a:ea typeface="Menlo"/>
                <a:cs typeface="Menlo"/>
                <a:sym typeface="Menlo"/>
              </a:defRPr>
            </a:pPr>
          </a:p>
          <a:p>
            <a:pPr algn="l" defTabSz="457200">
              <a:tabLst>
                <a:tab pos="558800" algn="l"/>
              </a:tabLst>
              <a:defRPr sz="4500">
                <a:latin typeface="Menlo"/>
                <a:ea typeface="Menlo"/>
                <a:cs typeface="Menlo"/>
                <a:sym typeface="Menlo"/>
              </a:defRPr>
            </a:pPr>
            <a:r>
              <a:rPr>
                <a:solidFill>
                  <a:srgbClr val="0433FF"/>
                </a:solidFill>
              </a:rPr>
              <a:t>class</a:t>
            </a:r>
            <a:r>
              <a:t> ClassName {</a:t>
            </a:r>
          </a:p>
          <a:p>
            <a:pPr algn="l" defTabSz="457200">
              <a:tabLst>
                <a:tab pos="558800" algn="l"/>
              </a:tabLst>
              <a:defRPr sz="4500">
                <a:solidFill>
                  <a:srgbClr val="008F00"/>
                </a:solidFill>
                <a:latin typeface="Menlo"/>
                <a:ea typeface="Menlo"/>
                <a:cs typeface="Menlo"/>
                <a:sym typeface="Menlo"/>
              </a:defRPr>
            </a:pPr>
            <a:r>
              <a:rPr>
                <a:solidFill>
                  <a:srgbClr val="000000"/>
                </a:solidFill>
              </a:rPr>
              <a:t>    </a:t>
            </a:r>
            <a:r>
              <a:t>// class definition</a:t>
            </a:r>
            <a:endParaRPr>
              <a:solidFill>
                <a:srgbClr val="000000"/>
              </a:solidFill>
            </a:endParaRPr>
          </a:p>
          <a:p>
            <a:pPr algn="l" defTabSz="457200">
              <a:tabLst>
                <a:tab pos="558800" algn="l"/>
              </a:tabLst>
              <a:defRPr sz="4500">
                <a:latin typeface="Menlo"/>
                <a:ea typeface="Menlo"/>
                <a:cs typeface="Menlo"/>
                <a:sym typeface="Menlo"/>
              </a:defRPr>
            </a:pPr>
            <a:r>
              <a:t>};</a:t>
            </a:r>
          </a:p>
        </p:txBody>
      </p:sp>
      <p:sp>
        <p:nvSpPr>
          <p:cNvPr id="290" name="This basically says, &quot;if you see this file more than once while compiling, ignore it after the first time&quot;…"/>
          <p:cNvSpPr txBox="1"/>
          <p:nvPr/>
        </p:nvSpPr>
        <p:spPr>
          <a:xfrm>
            <a:off x="10641309" y="1965964"/>
            <a:ext cx="12982685"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This basically says, "if you see this file more than once while compiling, ignore it after the first time"</a:t>
            </a:r>
          </a:p>
          <a:p>
            <a:pPr>
              <a:defRPr sz="6000"/>
            </a:pPr>
            <a:r>
              <a:t>(so the compiler doesn't think you're trying to define things more than once)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2" name="Structure of a .h fi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Structure of a .h file</a:t>
            </a:r>
          </a:p>
        </p:txBody>
      </p:sp>
      <p:sp>
        <p:nvSpPr>
          <p:cNvPr id="293" name="// classname.h…"/>
          <p:cNvSpPr txBox="1"/>
          <p:nvPr/>
        </p:nvSpPr>
        <p:spPr>
          <a:xfrm>
            <a:off x="1325534" y="1859662"/>
            <a:ext cx="8486329" cy="4927601"/>
          </a:xfrm>
          <a:prstGeom prst="rect">
            <a:avLst/>
          </a:prstGeom>
          <a:ln w="1143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solidFill>
                  <a:srgbClr val="008F00"/>
                </a:solidFill>
                <a:latin typeface="Menlo"/>
                <a:ea typeface="Menlo"/>
                <a:cs typeface="Menlo"/>
                <a:sym typeface="Menlo"/>
              </a:defRPr>
            </a:pPr>
            <a:r>
              <a:t>// classname.h</a:t>
            </a:r>
            <a:endParaRPr>
              <a:solidFill>
                <a:srgbClr val="000000"/>
              </a:solidFill>
            </a:endParaRPr>
          </a:p>
          <a:p>
            <a:pPr algn="l" defTabSz="457200">
              <a:tabLst>
                <a:tab pos="558800" algn="l"/>
              </a:tabLst>
              <a:defRPr sz="4500">
                <a:solidFill>
                  <a:srgbClr val="0433FF"/>
                </a:solidFill>
                <a:latin typeface="Menlo"/>
                <a:ea typeface="Menlo"/>
                <a:cs typeface="Menlo"/>
                <a:sym typeface="Menlo"/>
              </a:defRPr>
            </a:pPr>
            <a:r>
              <a:t>#pragma once</a:t>
            </a:r>
          </a:p>
          <a:p>
            <a:pPr algn="l" defTabSz="457200">
              <a:tabLst>
                <a:tab pos="558800" algn="l"/>
              </a:tabLst>
              <a:defRPr sz="4500">
                <a:latin typeface="Menlo"/>
                <a:ea typeface="Menlo"/>
                <a:cs typeface="Menlo"/>
                <a:sym typeface="Menlo"/>
              </a:defRPr>
            </a:pPr>
          </a:p>
          <a:p>
            <a:pPr algn="l" defTabSz="457200">
              <a:tabLst>
                <a:tab pos="558800" algn="l"/>
              </a:tabLst>
              <a:defRPr sz="4500">
                <a:latin typeface="Menlo"/>
                <a:ea typeface="Menlo"/>
                <a:cs typeface="Menlo"/>
                <a:sym typeface="Menlo"/>
              </a:defRPr>
            </a:pPr>
            <a:r>
              <a:rPr>
                <a:solidFill>
                  <a:srgbClr val="0433FF"/>
                </a:solidFill>
              </a:rPr>
              <a:t>class</a:t>
            </a:r>
            <a:r>
              <a:t> ClassName {</a:t>
            </a:r>
          </a:p>
          <a:p>
            <a:pPr algn="l" defTabSz="457200">
              <a:tabLst>
                <a:tab pos="558800" algn="l"/>
              </a:tabLst>
              <a:defRPr sz="4500">
                <a:solidFill>
                  <a:srgbClr val="008F00"/>
                </a:solidFill>
                <a:latin typeface="Menlo"/>
                <a:ea typeface="Menlo"/>
                <a:cs typeface="Menlo"/>
                <a:sym typeface="Menlo"/>
              </a:defRPr>
            </a:pPr>
            <a:r>
              <a:rPr>
                <a:solidFill>
                  <a:srgbClr val="000000"/>
                </a:solidFill>
              </a:rPr>
              <a:t>    </a:t>
            </a:r>
            <a:r>
              <a:t>// class definition</a:t>
            </a:r>
            <a:endParaRPr>
              <a:solidFill>
                <a:srgbClr val="000000"/>
              </a:solidFill>
            </a:endParaRPr>
          </a:p>
          <a:p>
            <a:pPr algn="l" defTabSz="457200">
              <a:tabLst>
                <a:tab pos="558800" algn="l"/>
              </a:tabLst>
              <a:defRPr sz="4500">
                <a:latin typeface="Menlo"/>
                <a:ea typeface="Menlo"/>
                <a:cs typeface="Menlo"/>
                <a:sym typeface="Menlo"/>
              </a:defRPr>
            </a:pPr>
            <a:r>
              <a:t>};</a:t>
            </a:r>
          </a:p>
        </p:txBody>
      </p:sp>
      <p:sp>
        <p:nvSpPr>
          <p:cNvPr id="294" name="// classname.h…"/>
          <p:cNvSpPr txBox="1"/>
          <p:nvPr/>
        </p:nvSpPr>
        <p:spPr>
          <a:xfrm>
            <a:off x="13444701" y="7275279"/>
            <a:ext cx="8486330" cy="6273801"/>
          </a:xfrm>
          <a:prstGeom prst="rect">
            <a:avLst/>
          </a:prstGeom>
          <a:ln w="1143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solidFill>
                  <a:srgbClr val="008F00"/>
                </a:solidFill>
                <a:latin typeface="Menlo"/>
                <a:ea typeface="Menlo"/>
                <a:cs typeface="Menlo"/>
                <a:sym typeface="Menlo"/>
              </a:defRPr>
            </a:pPr>
            <a:r>
              <a:t>// classname.h</a:t>
            </a:r>
            <a:endParaRPr>
              <a:solidFill>
                <a:srgbClr val="000000"/>
              </a:solidFill>
            </a:endParaRPr>
          </a:p>
          <a:p>
            <a:pPr algn="l" defTabSz="457200">
              <a:tabLst>
                <a:tab pos="558800" algn="l"/>
              </a:tabLst>
              <a:defRPr sz="4500">
                <a:solidFill>
                  <a:srgbClr val="0433FF"/>
                </a:solidFill>
                <a:latin typeface="Menlo"/>
                <a:ea typeface="Menlo"/>
                <a:cs typeface="Menlo"/>
                <a:sym typeface="Menlo"/>
              </a:defRPr>
            </a:pPr>
            <a:r>
              <a:t>#ifndef _CLASSNAME_H</a:t>
            </a:r>
          </a:p>
          <a:p>
            <a:pPr algn="l" defTabSz="457200">
              <a:tabLst>
                <a:tab pos="558800" algn="l"/>
              </a:tabLst>
              <a:defRPr sz="4500">
                <a:solidFill>
                  <a:srgbClr val="0433FF"/>
                </a:solidFill>
                <a:latin typeface="Menlo"/>
                <a:ea typeface="Menlo"/>
                <a:cs typeface="Menlo"/>
                <a:sym typeface="Menlo"/>
              </a:defRPr>
            </a:pPr>
            <a:r>
              <a:t>#define _CLASSNAME_H</a:t>
            </a:r>
          </a:p>
          <a:p>
            <a:pPr algn="l" defTabSz="457200">
              <a:tabLst>
                <a:tab pos="558800" algn="l"/>
              </a:tabLst>
              <a:defRPr sz="4500">
                <a:latin typeface="Menlo"/>
                <a:ea typeface="Menlo"/>
                <a:cs typeface="Menlo"/>
                <a:sym typeface="Menlo"/>
              </a:defRPr>
            </a:pPr>
          </a:p>
          <a:p>
            <a:pPr algn="l" defTabSz="457200">
              <a:tabLst>
                <a:tab pos="558800" algn="l"/>
              </a:tabLst>
              <a:defRPr sz="4500">
                <a:latin typeface="Menlo"/>
                <a:ea typeface="Menlo"/>
                <a:cs typeface="Menlo"/>
                <a:sym typeface="Menlo"/>
              </a:defRPr>
            </a:pPr>
            <a:r>
              <a:rPr>
                <a:solidFill>
                  <a:srgbClr val="0433FF"/>
                </a:solidFill>
              </a:rPr>
              <a:t>class</a:t>
            </a:r>
            <a:r>
              <a:t> ClassName {</a:t>
            </a:r>
          </a:p>
          <a:p>
            <a:pPr algn="l" defTabSz="457200">
              <a:tabLst>
                <a:tab pos="558800" algn="l"/>
              </a:tabLst>
              <a:defRPr sz="4500">
                <a:solidFill>
                  <a:srgbClr val="008F00"/>
                </a:solidFill>
                <a:latin typeface="Menlo"/>
                <a:ea typeface="Menlo"/>
                <a:cs typeface="Menlo"/>
                <a:sym typeface="Menlo"/>
              </a:defRPr>
            </a:pPr>
            <a:r>
              <a:rPr>
                <a:solidFill>
                  <a:srgbClr val="000000"/>
                </a:solidFill>
              </a:rPr>
              <a:t>    </a:t>
            </a:r>
            <a:r>
              <a:t>// class definition</a:t>
            </a:r>
            <a:endParaRPr>
              <a:solidFill>
                <a:srgbClr val="000000"/>
              </a:solidFill>
            </a:endParaRPr>
          </a:p>
          <a:p>
            <a:pPr algn="l" defTabSz="457200">
              <a:tabLst>
                <a:tab pos="558800" algn="l"/>
              </a:tabLst>
              <a:defRPr sz="4500">
                <a:latin typeface="Menlo"/>
                <a:ea typeface="Menlo"/>
                <a:cs typeface="Menlo"/>
                <a:sym typeface="Menlo"/>
              </a:defRPr>
            </a:pPr>
            <a:r>
              <a:t>};</a:t>
            </a:r>
          </a:p>
          <a:p>
            <a:pPr algn="l" defTabSz="457200">
              <a:tabLst>
                <a:tab pos="558800" algn="l"/>
              </a:tabLst>
              <a:defRPr sz="4500">
                <a:latin typeface="Menlo"/>
                <a:ea typeface="Menlo"/>
                <a:cs typeface="Menlo"/>
                <a:sym typeface="Menlo"/>
              </a:defRPr>
            </a:pPr>
          </a:p>
          <a:p>
            <a:pPr algn="l" defTabSz="457200">
              <a:tabLst>
                <a:tab pos="558800" algn="l"/>
              </a:tabLst>
              <a:defRPr sz="4500">
                <a:solidFill>
                  <a:srgbClr val="0433FF"/>
                </a:solidFill>
                <a:latin typeface="Menlo"/>
                <a:ea typeface="Menlo"/>
                <a:cs typeface="Menlo"/>
                <a:sym typeface="Menlo"/>
              </a:defRPr>
            </a:pPr>
            <a:r>
              <a:t>#endif</a:t>
            </a:r>
          </a:p>
        </p:txBody>
      </p:sp>
      <p:sp>
        <p:nvSpPr>
          <p:cNvPr id="295" name="Older format, not as nice:"/>
          <p:cNvSpPr txBox="1"/>
          <p:nvPr/>
        </p:nvSpPr>
        <p:spPr>
          <a:xfrm>
            <a:off x="4523009" y="9908880"/>
            <a:ext cx="8442199" cy="10065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vl1pPr>
          </a:lstStyle>
          <a:p>
            <a:pPr/>
            <a:r>
              <a:t>Older format, not as nice:</a:t>
            </a:r>
          </a:p>
        </p:txBody>
      </p:sp>
      <p:sp>
        <p:nvSpPr>
          <p:cNvPr id="296" name="This basically says, &quot;if you see this file more than once while compiling, ignore it after the first time&quot;…"/>
          <p:cNvSpPr txBox="1"/>
          <p:nvPr/>
        </p:nvSpPr>
        <p:spPr>
          <a:xfrm>
            <a:off x="10641309" y="1965964"/>
            <a:ext cx="12982685" cy="4714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pPr>
            <a:r>
              <a:t>This basically says, "if you see this file more than once while compiling, ignore it after the first time"</a:t>
            </a:r>
          </a:p>
          <a:p>
            <a:pPr>
              <a:defRPr sz="6000"/>
            </a:pPr>
            <a:r>
              <a:t>(so the compiler doesn't think you're trying to define things more than once)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8" name="Structure of a .h fi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Structure of a .h file</a:t>
            </a:r>
          </a:p>
        </p:txBody>
      </p:sp>
      <p:sp>
        <p:nvSpPr>
          <p:cNvPr id="299" name="// in ClassName.h…"/>
          <p:cNvSpPr txBox="1"/>
          <p:nvPr/>
        </p:nvSpPr>
        <p:spPr>
          <a:xfrm>
            <a:off x="1430387" y="2019300"/>
            <a:ext cx="21523226" cy="9677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a:solidFill>
                  <a:srgbClr val="008F00"/>
                </a:solidFill>
                <a:latin typeface="Menlo"/>
                <a:ea typeface="Menlo"/>
                <a:cs typeface="Menlo"/>
                <a:sym typeface="Menlo"/>
              </a:defRPr>
            </a:pPr>
            <a:r>
              <a:t>// in ClassName.h</a:t>
            </a:r>
            <a:endParaRPr>
              <a:solidFill>
                <a:srgbClr val="000000"/>
              </a:solidFill>
            </a:endParaRPr>
          </a:p>
          <a:p>
            <a:pPr algn="l" defTabSz="457200">
              <a:tabLst>
                <a:tab pos="558800" algn="l"/>
              </a:tabLst>
              <a:defRPr>
                <a:latin typeface="Menlo"/>
                <a:ea typeface="Menlo"/>
                <a:cs typeface="Menlo"/>
                <a:sym typeface="Menlo"/>
              </a:defRPr>
            </a:pPr>
            <a:r>
              <a:rPr>
                <a:solidFill>
                  <a:srgbClr val="0433FF"/>
                </a:solidFill>
              </a:rPr>
              <a:t>class</a:t>
            </a:r>
            <a:r>
              <a:t> ClassName {</a:t>
            </a:r>
          </a:p>
          <a:p>
            <a:pPr algn="l" defTabSz="457200">
              <a:tabLst>
                <a:tab pos="558800" algn="l"/>
              </a:tabLst>
              <a:defRPr>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a:latin typeface="Menlo"/>
                <a:ea typeface="Menlo"/>
                <a:cs typeface="Menlo"/>
                <a:sym typeface="Menlo"/>
              </a:defRPr>
            </a:pPr>
            <a:r>
              <a:t>    ClassName(parameters);          </a:t>
            </a:r>
            <a:r>
              <a:rPr>
                <a:solidFill>
                  <a:srgbClr val="008F00"/>
                </a:solidFill>
              </a:rPr>
              <a:t>// constructor</a:t>
            </a:r>
          </a:p>
          <a:p>
            <a:pPr algn="l" defTabSz="457200">
              <a:tabLst>
                <a:tab pos="558800" algn="l"/>
              </a:tabLst>
              <a:defRPr>
                <a:latin typeface="Menlo"/>
                <a:ea typeface="Menlo"/>
                <a:cs typeface="Menlo"/>
                <a:sym typeface="Menlo"/>
              </a:defRPr>
            </a:pPr>
            <a:r>
              <a:t>    returnType func1(parameters);   </a:t>
            </a:r>
            <a:r>
              <a:rPr>
                <a:solidFill>
                  <a:srgbClr val="008F00"/>
                </a:solidFill>
              </a:rPr>
              <a:t>// member functions</a:t>
            </a:r>
          </a:p>
          <a:p>
            <a:pPr algn="l" defTabSz="457200">
              <a:tabLst>
                <a:tab pos="558800" algn="l"/>
              </a:tabLst>
              <a:defRPr>
                <a:latin typeface="Menlo"/>
                <a:ea typeface="Menlo"/>
                <a:cs typeface="Menlo"/>
                <a:sym typeface="Menlo"/>
              </a:defRPr>
            </a:pPr>
            <a:r>
              <a:t>    returnType func2(parameters);   </a:t>
            </a:r>
            <a:r>
              <a:rPr>
                <a:solidFill>
                  <a:srgbClr val="008F00"/>
                </a:solidFill>
              </a:rPr>
              <a:t>// (behavior inside</a:t>
            </a:r>
          </a:p>
          <a:p>
            <a:pPr algn="l" defTabSz="457200">
              <a:tabLst>
                <a:tab pos="558800" algn="l"/>
              </a:tabLst>
              <a:defRPr>
                <a:latin typeface="Menlo"/>
                <a:ea typeface="Menlo"/>
                <a:cs typeface="Menlo"/>
                <a:sym typeface="Menlo"/>
              </a:defRPr>
            </a:pPr>
            <a:r>
              <a:t>    returnType func3(parameters);   </a:t>
            </a:r>
            <a:r>
              <a:rPr>
                <a:solidFill>
                  <a:srgbClr val="008F00"/>
                </a:solidFill>
              </a:rPr>
              <a:t>//  each object)</a:t>
            </a:r>
          </a:p>
          <a:p>
            <a:pPr algn="l" defTabSz="457200">
              <a:tabLst>
                <a:tab pos="558800" algn="l"/>
              </a:tabLst>
              <a:defRPr>
                <a:latin typeface="Menlo"/>
                <a:ea typeface="Menlo"/>
                <a:cs typeface="Menlo"/>
                <a:sym typeface="Menlo"/>
              </a:defRPr>
            </a:pPr>
          </a:p>
          <a:p>
            <a:pPr algn="l" defTabSz="457200">
              <a:tabLst>
                <a:tab pos="558800" algn="l"/>
              </a:tabLst>
              <a:defRPr>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rPr>
                <a:solidFill>
                  <a:srgbClr val="000000"/>
                </a:solidFill>
              </a:rPr>
              <a:t>    type var1;    </a:t>
            </a:r>
            <a:r>
              <a:t>// member variables</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rPr>
                <a:solidFill>
                  <a:srgbClr val="000000"/>
                </a:solidFill>
              </a:rPr>
              <a:t>    type var2;    </a:t>
            </a:r>
            <a:r>
              <a:t>// (data inside each object)</a:t>
            </a:r>
          </a:p>
          <a:p>
            <a:pPr algn="l" defTabSz="457200">
              <a:tabLst>
                <a:tab pos="558800" algn="l"/>
              </a:tabLst>
              <a:defRPr>
                <a:solidFill>
                  <a:srgbClr val="008F00"/>
                </a:solidFill>
                <a:latin typeface="Menlo"/>
                <a:ea typeface="Menlo"/>
                <a:cs typeface="Menlo"/>
                <a:sym typeface="Menlo"/>
              </a:defRPr>
            </a:pPr>
            <a:r>
              <a:t>    </a:t>
            </a:r>
            <a:r>
              <a:rPr>
                <a:solidFill>
                  <a:srgbClr val="000000"/>
                </a:solidFill>
              </a:rPr>
              <a:t>type func4(); </a:t>
            </a:r>
            <a:r>
              <a:t>// (private function)</a:t>
            </a:r>
            <a:endParaRPr>
              <a:solidFill>
                <a:srgbClr val="000000"/>
              </a:solidFill>
            </a:endParaRPr>
          </a:p>
          <a:p>
            <a:pPr algn="l" defTabSz="457200">
              <a:tabLst>
                <a:tab pos="558800" algn="l"/>
              </a:tabLst>
              <a:defRPr>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1" name="Encapsulation defined in .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Encapsulation defined in .h</a:t>
            </a:r>
          </a:p>
        </p:txBody>
      </p:sp>
      <p:sp>
        <p:nvSpPr>
          <p:cNvPr id="302" name="// in MyClass.h…"/>
          <p:cNvSpPr txBox="1"/>
          <p:nvPr/>
        </p:nvSpPr>
        <p:spPr>
          <a:xfrm>
            <a:off x="3571279" y="1902860"/>
            <a:ext cx="17241442" cy="7696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solidFill>
                  <a:srgbClr val="008F00"/>
                </a:solidFill>
                <a:latin typeface="Menlo"/>
                <a:ea typeface="Menlo"/>
                <a:cs typeface="Menlo"/>
                <a:sym typeface="Menlo"/>
              </a:defRPr>
            </a:pPr>
            <a:r>
              <a:t>// in MyClass.h</a:t>
            </a:r>
            <a:endParaRPr>
              <a:solidFill>
                <a:srgbClr val="000000"/>
              </a:solidFill>
            </a:endParaRPr>
          </a:p>
          <a:p>
            <a:pPr algn="l" defTabSz="457200">
              <a:tabLst>
                <a:tab pos="558800" algn="l"/>
              </a:tabLst>
              <a:defRPr sz="4000">
                <a:latin typeface="Menlo"/>
                <a:ea typeface="Menlo"/>
                <a:cs typeface="Menlo"/>
                <a:sym typeface="Menlo"/>
              </a:defRPr>
            </a:pPr>
            <a:r>
              <a:rPr>
                <a:solidFill>
                  <a:srgbClr val="0433FF"/>
                </a:solidFill>
              </a:rPr>
              <a:t>class</a:t>
            </a:r>
            <a:r>
              <a:t> MyClass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r>
              <a:t>    MyClass(parameters);            </a:t>
            </a:r>
            <a:r>
              <a:rPr>
                <a:solidFill>
                  <a:srgbClr val="008F00"/>
                </a:solidFill>
              </a:rPr>
              <a:t>// constructor</a:t>
            </a:r>
          </a:p>
          <a:p>
            <a:pPr algn="l" defTabSz="457200">
              <a:tabLst>
                <a:tab pos="558800" algn="l"/>
              </a:tabLst>
              <a:defRPr sz="4000">
                <a:latin typeface="Menlo"/>
                <a:ea typeface="Menlo"/>
                <a:cs typeface="Menlo"/>
                <a:sym typeface="Menlo"/>
              </a:defRPr>
            </a:pPr>
            <a:r>
              <a:t>    returnType func1(parameters);   </a:t>
            </a:r>
            <a:r>
              <a:rPr>
                <a:solidFill>
                  <a:srgbClr val="008F00"/>
                </a:solidFill>
              </a:rPr>
              <a:t>// member functions</a:t>
            </a:r>
          </a:p>
          <a:p>
            <a:pPr algn="l" defTabSz="457200">
              <a:tabLst>
                <a:tab pos="558800" algn="l"/>
              </a:tabLst>
              <a:defRPr sz="4000">
                <a:latin typeface="Menlo"/>
                <a:ea typeface="Menlo"/>
                <a:cs typeface="Menlo"/>
                <a:sym typeface="Menlo"/>
              </a:defRPr>
            </a:pPr>
            <a:r>
              <a:t>    returnType func2(parameters);   </a:t>
            </a:r>
            <a:r>
              <a:rPr>
                <a:solidFill>
                  <a:srgbClr val="008F00"/>
                </a:solidFill>
              </a:rPr>
              <a:t>// (behavior inside</a:t>
            </a:r>
          </a:p>
          <a:p>
            <a:pPr algn="l" defTabSz="457200">
              <a:tabLst>
                <a:tab pos="558800" algn="l"/>
              </a:tabLst>
              <a:defRPr sz="4000">
                <a:latin typeface="Menlo"/>
                <a:ea typeface="Menlo"/>
                <a:cs typeface="Menlo"/>
                <a:sym typeface="Menlo"/>
              </a:defRPr>
            </a:pPr>
            <a:r>
              <a:t>    returnType func3(parameters);   </a:t>
            </a:r>
            <a:r>
              <a:rPr>
                <a:solidFill>
                  <a:srgbClr val="008F00"/>
                </a:solidFill>
              </a:rPr>
              <a:t>//  each object)</a:t>
            </a:r>
          </a:p>
          <a:p>
            <a:pPr algn="l" defTabSz="457200">
              <a:tabLst>
                <a:tab pos="558800" algn="l"/>
              </a:tabLst>
              <a:defRPr sz="4000">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type var1;    </a:t>
            </a:r>
            <a:r>
              <a:t>// member variables</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type var2;    </a:t>
            </a:r>
            <a:r>
              <a:t>// (data inside each object)</a:t>
            </a:r>
          </a:p>
          <a:p>
            <a:pPr algn="l" defTabSz="457200">
              <a:tabLst>
                <a:tab pos="558800" algn="l"/>
              </a:tabLst>
              <a:defRPr sz="4000">
                <a:solidFill>
                  <a:srgbClr val="008F00"/>
                </a:solidFill>
                <a:latin typeface="Menlo"/>
                <a:ea typeface="Menlo"/>
                <a:cs typeface="Menlo"/>
                <a:sym typeface="Menlo"/>
              </a:defRPr>
            </a:pPr>
            <a:r>
              <a:t>    </a:t>
            </a:r>
            <a:r>
              <a:rPr>
                <a:solidFill>
                  <a:srgbClr val="000000"/>
                </a:solidFill>
              </a:rPr>
              <a:t>type func4(); </a:t>
            </a:r>
            <a:r>
              <a:t>// (private function)</a:t>
            </a:r>
            <a:endParaRPr>
              <a:solidFill>
                <a:srgbClr val="000000"/>
              </a:solidFill>
            </a:endParaRPr>
          </a:p>
          <a:p>
            <a:pPr algn="l" defTabSz="457200">
              <a:tabLst>
                <a:tab pos="558800" algn="l"/>
              </a:tabLst>
              <a:defRPr sz="4000">
                <a:latin typeface="Menlo"/>
                <a:ea typeface="Menlo"/>
                <a:cs typeface="Menlo"/>
                <a:sym typeface="Menlo"/>
              </a:defRPr>
            </a:pPr>
            <a:r>
              <a:t>};</a:t>
            </a:r>
          </a:p>
        </p:txBody>
      </p:sp>
      <p:sp>
        <p:nvSpPr>
          <p:cNvPr id="303" name="Any class instance can directly use anything defined as public (but you never directly call a constructor):…"/>
          <p:cNvSpPr txBox="1"/>
          <p:nvPr/>
        </p:nvSpPr>
        <p:spPr>
          <a:xfrm>
            <a:off x="1749333" y="9707966"/>
            <a:ext cx="20302681" cy="3797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000"/>
            </a:pPr>
            <a:r>
              <a:t>Any class </a:t>
            </a:r>
            <a:r>
              <a:rPr i="1">
                <a:latin typeface="Helvetica Neue"/>
                <a:ea typeface="Helvetica Neue"/>
                <a:cs typeface="Helvetica Neue"/>
                <a:sym typeface="Helvetica Neue"/>
              </a:rPr>
              <a:t>instance</a:t>
            </a:r>
            <a:r>
              <a:t> can directly use anything defined as public (but you </a:t>
            </a:r>
            <a:r>
              <a:rPr b="1">
                <a:latin typeface="Helvetica Neue"/>
                <a:ea typeface="Helvetica Neue"/>
                <a:cs typeface="Helvetica Neue"/>
                <a:sym typeface="Helvetica Neue"/>
              </a:rPr>
              <a:t>never</a:t>
            </a:r>
            <a:r>
              <a:t> directly call a constructor):</a:t>
            </a:r>
          </a:p>
          <a:p>
            <a:pPr algn="l">
              <a:defRPr sz="6000">
                <a:latin typeface="Courier"/>
                <a:ea typeface="Courier"/>
                <a:cs typeface="Courier"/>
                <a:sym typeface="Courier"/>
              </a:defRPr>
            </a:pPr>
            <a:r>
              <a:t>    MyClass a;</a:t>
            </a:r>
          </a:p>
          <a:p>
            <a:pPr algn="l">
              <a:defRPr sz="6000">
                <a:latin typeface="Courier"/>
                <a:ea typeface="Courier"/>
                <a:cs typeface="Courier"/>
                <a:sym typeface="Courier"/>
              </a:defRPr>
            </a:pPr>
            <a:r>
              <a:t>    a.func1(arguments)</a:t>
            </a:r>
          </a:p>
        </p:txBody>
      </p:sp>
      <p:sp>
        <p:nvSpPr>
          <p:cNvPr id="304" name="Rounded Rectangle"/>
          <p:cNvSpPr/>
          <p:nvPr/>
        </p:nvSpPr>
        <p:spPr>
          <a:xfrm>
            <a:off x="3417051" y="3096136"/>
            <a:ext cx="17549898" cy="3386896"/>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6" name="Encapsulation defined in .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Encapsulation defined in .h</a:t>
            </a:r>
          </a:p>
        </p:txBody>
      </p:sp>
      <p:sp>
        <p:nvSpPr>
          <p:cNvPr id="307" name="// in MyClass.h…"/>
          <p:cNvSpPr txBox="1"/>
          <p:nvPr/>
        </p:nvSpPr>
        <p:spPr>
          <a:xfrm>
            <a:off x="3571279" y="1902860"/>
            <a:ext cx="17241442" cy="7696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solidFill>
                  <a:srgbClr val="008F00"/>
                </a:solidFill>
                <a:latin typeface="Menlo"/>
                <a:ea typeface="Menlo"/>
                <a:cs typeface="Menlo"/>
                <a:sym typeface="Menlo"/>
              </a:defRPr>
            </a:pPr>
            <a:r>
              <a:t>// in MyClass.h</a:t>
            </a:r>
            <a:endParaRPr>
              <a:solidFill>
                <a:srgbClr val="000000"/>
              </a:solidFill>
            </a:endParaRPr>
          </a:p>
          <a:p>
            <a:pPr algn="l" defTabSz="457200">
              <a:tabLst>
                <a:tab pos="558800" algn="l"/>
              </a:tabLst>
              <a:defRPr sz="4000">
                <a:latin typeface="Menlo"/>
                <a:ea typeface="Menlo"/>
                <a:cs typeface="Menlo"/>
                <a:sym typeface="Menlo"/>
              </a:defRPr>
            </a:pPr>
            <a:r>
              <a:rPr>
                <a:solidFill>
                  <a:srgbClr val="0433FF"/>
                </a:solidFill>
              </a:rPr>
              <a:t>class</a:t>
            </a:r>
            <a:r>
              <a:t> MyClass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r>
              <a:t>    MyClass(parameters);            </a:t>
            </a:r>
            <a:r>
              <a:rPr>
                <a:solidFill>
                  <a:srgbClr val="008F00"/>
                </a:solidFill>
              </a:rPr>
              <a:t>// constructor</a:t>
            </a:r>
          </a:p>
          <a:p>
            <a:pPr algn="l" defTabSz="457200">
              <a:tabLst>
                <a:tab pos="558800" algn="l"/>
              </a:tabLst>
              <a:defRPr sz="4000">
                <a:latin typeface="Menlo"/>
                <a:ea typeface="Menlo"/>
                <a:cs typeface="Menlo"/>
                <a:sym typeface="Menlo"/>
              </a:defRPr>
            </a:pPr>
            <a:r>
              <a:t>    returnType func1(parameters);   </a:t>
            </a:r>
            <a:r>
              <a:rPr>
                <a:solidFill>
                  <a:srgbClr val="008F00"/>
                </a:solidFill>
              </a:rPr>
              <a:t>// member functions</a:t>
            </a:r>
          </a:p>
          <a:p>
            <a:pPr algn="l" defTabSz="457200">
              <a:tabLst>
                <a:tab pos="558800" algn="l"/>
              </a:tabLst>
              <a:defRPr sz="4000">
                <a:latin typeface="Menlo"/>
                <a:ea typeface="Menlo"/>
                <a:cs typeface="Menlo"/>
                <a:sym typeface="Menlo"/>
              </a:defRPr>
            </a:pPr>
            <a:r>
              <a:t>    returnType func2(parameters);   </a:t>
            </a:r>
            <a:r>
              <a:rPr>
                <a:solidFill>
                  <a:srgbClr val="008F00"/>
                </a:solidFill>
              </a:rPr>
              <a:t>// (behavior inside</a:t>
            </a:r>
          </a:p>
          <a:p>
            <a:pPr algn="l" defTabSz="457200">
              <a:tabLst>
                <a:tab pos="558800" algn="l"/>
              </a:tabLst>
              <a:defRPr sz="4000">
                <a:latin typeface="Menlo"/>
                <a:ea typeface="Menlo"/>
                <a:cs typeface="Menlo"/>
                <a:sym typeface="Menlo"/>
              </a:defRPr>
            </a:pPr>
            <a:r>
              <a:t>    returnType func3(parameters);   </a:t>
            </a:r>
            <a:r>
              <a:rPr>
                <a:solidFill>
                  <a:srgbClr val="008F00"/>
                </a:solidFill>
              </a:rPr>
              <a:t>//  each object)</a:t>
            </a:r>
          </a:p>
          <a:p>
            <a:pPr algn="l" defTabSz="457200">
              <a:tabLst>
                <a:tab pos="558800" algn="l"/>
              </a:tabLst>
              <a:defRPr sz="4000">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type var1;    </a:t>
            </a:r>
            <a:r>
              <a:t>// member variables</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type var2;    </a:t>
            </a:r>
            <a:r>
              <a:t>// (data inside each object)</a:t>
            </a:r>
          </a:p>
          <a:p>
            <a:pPr algn="l" defTabSz="457200">
              <a:tabLst>
                <a:tab pos="558800" algn="l"/>
              </a:tabLst>
              <a:defRPr sz="4000">
                <a:solidFill>
                  <a:srgbClr val="008F00"/>
                </a:solidFill>
                <a:latin typeface="Menlo"/>
                <a:ea typeface="Menlo"/>
                <a:cs typeface="Menlo"/>
                <a:sym typeface="Menlo"/>
              </a:defRPr>
            </a:pPr>
            <a:r>
              <a:t>    </a:t>
            </a:r>
            <a:r>
              <a:rPr>
                <a:solidFill>
                  <a:srgbClr val="000000"/>
                </a:solidFill>
              </a:rPr>
              <a:t>type func4(); </a:t>
            </a:r>
            <a:r>
              <a:t>// (private function)</a:t>
            </a:r>
            <a:endParaRPr>
              <a:solidFill>
                <a:srgbClr val="000000"/>
              </a:solidFill>
            </a:endParaRPr>
          </a:p>
          <a:p>
            <a:pPr algn="l" defTabSz="457200">
              <a:tabLst>
                <a:tab pos="558800" algn="l"/>
              </a:tabLst>
              <a:defRPr sz="4000">
                <a:latin typeface="Menlo"/>
                <a:ea typeface="Menlo"/>
                <a:cs typeface="Menlo"/>
                <a:sym typeface="Menlo"/>
              </a:defRPr>
            </a:pPr>
            <a:r>
              <a:t>};</a:t>
            </a:r>
          </a:p>
        </p:txBody>
      </p:sp>
      <p:sp>
        <p:nvSpPr>
          <p:cNvPr id="308" name="Class instances can not directly use anything defined as private:…"/>
          <p:cNvSpPr txBox="1"/>
          <p:nvPr/>
        </p:nvSpPr>
        <p:spPr>
          <a:xfrm>
            <a:off x="1749333" y="9707966"/>
            <a:ext cx="20302681" cy="3797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000"/>
            </a:pPr>
            <a:r>
              <a:t>Class </a:t>
            </a:r>
            <a:r>
              <a:rPr i="1">
                <a:latin typeface="Helvetica Neue"/>
                <a:ea typeface="Helvetica Neue"/>
                <a:cs typeface="Helvetica Neue"/>
                <a:sym typeface="Helvetica Neue"/>
              </a:rPr>
              <a:t>instances</a:t>
            </a:r>
            <a:r>
              <a:t> can </a:t>
            </a:r>
            <a:r>
              <a:rPr b="1">
                <a:latin typeface="Helvetica Neue"/>
                <a:ea typeface="Helvetica Neue"/>
                <a:cs typeface="Helvetica Neue"/>
                <a:sym typeface="Helvetica Neue"/>
              </a:rPr>
              <a:t>not </a:t>
            </a:r>
            <a:r>
              <a:t>directly use anything defined as private:</a:t>
            </a:r>
          </a:p>
          <a:p>
            <a:pPr algn="l">
              <a:defRPr sz="6000">
                <a:latin typeface="Courier"/>
                <a:ea typeface="Courier"/>
                <a:cs typeface="Courier"/>
                <a:sym typeface="Courier"/>
              </a:defRPr>
            </a:pPr>
            <a:r>
              <a:t>    MyClass a;</a:t>
            </a:r>
          </a:p>
          <a:p>
            <a:pPr algn="l">
              <a:defRPr sz="6000">
                <a:latin typeface="Courier"/>
                <a:ea typeface="Courier"/>
                <a:cs typeface="Courier"/>
                <a:sym typeface="Courier"/>
              </a:defRPr>
            </a:pPr>
            <a:r>
              <a:t>    </a:t>
            </a:r>
            <a:r>
              <a:rPr>
                <a:solidFill>
                  <a:srgbClr val="FF2600"/>
                </a:solidFill>
              </a:rPr>
              <a:t>a.var1 = 2;</a:t>
            </a:r>
            <a:r>
              <a:t> </a:t>
            </a:r>
            <a:r>
              <a:rPr>
                <a:solidFill>
                  <a:srgbClr val="009051"/>
                </a:solidFill>
              </a:rPr>
              <a:t>// error!</a:t>
            </a:r>
          </a:p>
        </p:txBody>
      </p:sp>
      <p:sp>
        <p:nvSpPr>
          <p:cNvPr id="309" name="Rounded Rectangle"/>
          <p:cNvSpPr/>
          <p:nvPr/>
        </p:nvSpPr>
        <p:spPr>
          <a:xfrm>
            <a:off x="3125724" y="6417255"/>
            <a:ext cx="17549899" cy="3386895"/>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1" name="Constructors and (eventually) Destructo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Constructors and (eventually) Destructors</a:t>
            </a:r>
          </a:p>
        </p:txBody>
      </p:sp>
      <p:sp>
        <p:nvSpPr>
          <p:cNvPr id="312" name="// in MyClass.h…"/>
          <p:cNvSpPr txBox="1"/>
          <p:nvPr/>
        </p:nvSpPr>
        <p:spPr>
          <a:xfrm>
            <a:off x="4641726" y="2234266"/>
            <a:ext cx="15100549" cy="5168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900">
                <a:solidFill>
                  <a:srgbClr val="008F00"/>
                </a:solidFill>
                <a:latin typeface="Menlo"/>
                <a:ea typeface="Menlo"/>
                <a:cs typeface="Menlo"/>
                <a:sym typeface="Menlo"/>
              </a:defRPr>
            </a:pPr>
            <a:r>
              <a:t>// in MyClass.h</a:t>
            </a:r>
            <a:endParaRPr>
              <a:solidFill>
                <a:srgbClr val="000000"/>
              </a:solidFill>
            </a:endParaRPr>
          </a:p>
          <a:p>
            <a:pPr algn="l" defTabSz="457200">
              <a:tabLst>
                <a:tab pos="558800" algn="l"/>
              </a:tabLst>
              <a:defRPr sz="4900">
                <a:latin typeface="Menlo"/>
                <a:ea typeface="Menlo"/>
                <a:cs typeface="Menlo"/>
                <a:sym typeface="Menlo"/>
              </a:defRPr>
            </a:pPr>
            <a:r>
              <a:rPr>
                <a:solidFill>
                  <a:srgbClr val="0433FF"/>
                </a:solidFill>
              </a:rPr>
              <a:t>class</a:t>
            </a:r>
            <a:r>
              <a:t> MyClass {</a:t>
            </a:r>
          </a:p>
          <a:p>
            <a:pPr algn="l" defTabSz="457200">
              <a:tabLst>
                <a:tab pos="558800" algn="l"/>
              </a:tabLst>
              <a:defRPr sz="49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900">
                <a:solidFill>
                  <a:srgbClr val="0433FF"/>
                </a:solidFill>
                <a:latin typeface="Menlo"/>
                <a:ea typeface="Menlo"/>
                <a:cs typeface="Menlo"/>
                <a:sym typeface="Menlo"/>
              </a:defRPr>
            </a:pPr>
            <a:r>
              <a:rPr>
                <a:solidFill>
                  <a:srgbClr val="000000"/>
                </a:solidFill>
              </a:rPr>
              <a:t>    MyClass(); </a:t>
            </a:r>
            <a:r>
              <a:rPr>
                <a:solidFill>
                  <a:srgbClr val="008F00"/>
                </a:solidFill>
              </a:rPr>
              <a:t>// default constructor</a:t>
            </a:r>
            <a:endParaRPr>
              <a:solidFill>
                <a:srgbClr val="000000"/>
              </a:solidFill>
            </a:endParaRPr>
          </a:p>
          <a:p>
            <a:pPr algn="l" defTabSz="457200">
              <a:tabLst>
                <a:tab pos="558800" algn="l"/>
              </a:tabLst>
              <a:defRPr sz="4900">
                <a:latin typeface="Menlo"/>
                <a:ea typeface="Menlo"/>
                <a:cs typeface="Menlo"/>
                <a:sym typeface="Menlo"/>
              </a:defRPr>
            </a:pPr>
            <a:r>
              <a:t>    MyClass(parameters); </a:t>
            </a:r>
            <a:r>
              <a:rPr>
                <a:solidFill>
                  <a:srgbClr val="008F00"/>
                </a:solidFill>
              </a:rPr>
              <a:t>// constructor</a:t>
            </a:r>
          </a:p>
          <a:p>
            <a:pPr algn="l" defTabSz="457200">
              <a:tabLst>
                <a:tab pos="558800" algn="l"/>
              </a:tabLst>
              <a:defRPr sz="4900">
                <a:latin typeface="Menlo"/>
                <a:ea typeface="Menlo"/>
                <a:cs typeface="Menlo"/>
                <a:sym typeface="Menlo"/>
              </a:defRPr>
            </a:pPr>
            <a:r>
              <a:t>  ...</a:t>
            </a:r>
          </a:p>
          <a:p>
            <a:pPr algn="l" defTabSz="457200">
              <a:tabLst>
                <a:tab pos="558800" algn="l"/>
              </a:tabLst>
              <a:defRPr sz="4900">
                <a:latin typeface="Menlo"/>
                <a:ea typeface="Menlo"/>
                <a:cs typeface="Menlo"/>
                <a:sym typeface="Menlo"/>
              </a:defRPr>
            </a:pPr>
            <a:r>
              <a:t>};</a:t>
            </a:r>
          </a:p>
        </p:txBody>
      </p:sp>
      <p:sp>
        <p:nvSpPr>
          <p:cNvPr id="313" name="When a class instance is created, we say that it is &quot;constructed&quot;:"/>
          <p:cNvSpPr txBox="1"/>
          <p:nvPr/>
        </p:nvSpPr>
        <p:spPr>
          <a:xfrm>
            <a:off x="1150635" y="7912805"/>
            <a:ext cx="22082729" cy="10065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6000"/>
            </a:lvl1pPr>
          </a:lstStyle>
          <a:p>
            <a:pPr/>
            <a:r>
              <a:t>When a class instance is created, we say that it is "constructed":</a:t>
            </a:r>
          </a:p>
        </p:txBody>
      </p:sp>
      <p:sp>
        <p:nvSpPr>
          <p:cNvPr id="314" name="string s1; // uses default constructor…"/>
          <p:cNvSpPr txBox="1"/>
          <p:nvPr/>
        </p:nvSpPr>
        <p:spPr>
          <a:xfrm>
            <a:off x="1150738" y="9200347"/>
            <a:ext cx="21102694" cy="4140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500">
                <a:solidFill>
                  <a:srgbClr val="008F00"/>
                </a:solidFill>
                <a:latin typeface="Menlo"/>
                <a:ea typeface="Menlo"/>
                <a:cs typeface="Menlo"/>
                <a:sym typeface="Menlo"/>
              </a:defRPr>
            </a:pPr>
            <a:r>
              <a:rPr>
                <a:solidFill>
                  <a:srgbClr val="3495AF"/>
                </a:solidFill>
              </a:rPr>
              <a:t>string</a:t>
            </a:r>
            <a:r>
              <a:rPr>
                <a:solidFill>
                  <a:srgbClr val="000000"/>
                </a:solidFill>
              </a:rPr>
              <a:t> s1; </a:t>
            </a:r>
            <a:r>
              <a:t>// uses default constructor</a:t>
            </a:r>
            <a:endParaRPr>
              <a:solidFill>
                <a:srgbClr val="000000"/>
              </a:solidFill>
            </a:endParaRPr>
          </a:p>
          <a:p>
            <a:pPr algn="l" defTabSz="457200">
              <a:tabLst>
                <a:tab pos="558800" algn="l"/>
              </a:tabLst>
              <a:defRPr sz="4500">
                <a:latin typeface="Menlo"/>
                <a:ea typeface="Menlo"/>
                <a:cs typeface="Menlo"/>
                <a:sym typeface="Menlo"/>
              </a:defRPr>
            </a:pPr>
          </a:p>
          <a:p>
            <a:pPr algn="l" defTabSz="457200">
              <a:tabLst>
                <a:tab pos="558800" algn="l"/>
              </a:tabLst>
              <a:defRPr sz="4500">
                <a:solidFill>
                  <a:srgbClr val="008F00"/>
                </a:solidFill>
                <a:latin typeface="Menlo"/>
                <a:ea typeface="Menlo"/>
                <a:cs typeface="Menlo"/>
                <a:sym typeface="Menlo"/>
              </a:defRPr>
            </a:pPr>
            <a:r>
              <a:rPr>
                <a:solidFill>
                  <a:srgbClr val="3495AF"/>
                </a:solidFill>
              </a:rPr>
              <a:t>string</a:t>
            </a:r>
            <a:r>
              <a:rPr>
                <a:solidFill>
                  <a:srgbClr val="000000"/>
                </a:solidFill>
              </a:rPr>
              <a:t> s2(</a:t>
            </a:r>
            <a:r>
              <a:rPr>
                <a:solidFill>
                  <a:srgbClr val="B4261A"/>
                </a:solidFill>
              </a:rPr>
              <a:t>"I'm a string"</a:t>
            </a:r>
            <a:r>
              <a:rPr>
                <a:solidFill>
                  <a:srgbClr val="000000"/>
                </a:solidFill>
              </a:rPr>
              <a:t>); </a:t>
            </a:r>
            <a:r>
              <a:t>// uses a constructor</a:t>
            </a:r>
            <a:endParaRPr>
              <a:solidFill>
                <a:srgbClr val="000000"/>
              </a:solidFill>
            </a:endParaRPr>
          </a:p>
          <a:p>
            <a:pPr algn="l" defTabSz="457200">
              <a:tabLst>
                <a:tab pos="558800" algn="l"/>
              </a:tabLst>
              <a:defRPr sz="4500">
                <a:solidFill>
                  <a:srgbClr val="008F00"/>
                </a:solidFill>
                <a:latin typeface="Menlo"/>
                <a:ea typeface="Menlo"/>
                <a:cs typeface="Menlo"/>
                <a:sym typeface="Menlo"/>
              </a:defRPr>
            </a:pPr>
            <a:r>
              <a:rPr>
                <a:solidFill>
                  <a:srgbClr val="000000"/>
                </a:solidFill>
              </a:rPr>
              <a:t>                           </a:t>
            </a:r>
            <a:r>
              <a:t>// that takes 1 string parameter</a:t>
            </a:r>
            <a:endParaRPr>
              <a:solidFill>
                <a:srgbClr val="000000"/>
              </a:solidFill>
            </a:endParaRPr>
          </a:p>
          <a:p>
            <a:pPr algn="l" defTabSz="457200">
              <a:tabLst>
                <a:tab pos="558800" algn="l"/>
              </a:tabLst>
              <a:defRPr sz="4500">
                <a:latin typeface="Menlo"/>
                <a:ea typeface="Menlo"/>
                <a:cs typeface="Menlo"/>
                <a:sym typeface="Menlo"/>
              </a:defRPr>
            </a:pPr>
          </a:p>
          <a:p>
            <a:pPr algn="l" defTabSz="457200">
              <a:tabLst>
                <a:tab pos="558800" algn="l"/>
              </a:tabLst>
              <a:defRPr sz="4500">
                <a:solidFill>
                  <a:srgbClr val="008F00"/>
                </a:solidFill>
                <a:latin typeface="Menlo"/>
                <a:ea typeface="Menlo"/>
                <a:cs typeface="Menlo"/>
                <a:sym typeface="Menlo"/>
              </a:defRPr>
            </a:pPr>
            <a:r>
              <a:rPr>
                <a:solidFill>
                  <a:srgbClr val="3495AF"/>
                </a:solidFill>
              </a:rPr>
              <a:t>string</a:t>
            </a:r>
            <a:r>
              <a:rPr>
                <a:solidFill>
                  <a:srgbClr val="000000"/>
                </a:solidFill>
              </a:rPr>
              <a:t> s3 = </a:t>
            </a:r>
            <a:r>
              <a:rPr>
                <a:solidFill>
                  <a:srgbClr val="B4261A"/>
                </a:solidFill>
              </a:rPr>
              <a:t>"I'm a string"</a:t>
            </a:r>
            <a:r>
              <a:rPr>
                <a:solidFill>
                  <a:srgbClr val="000000"/>
                </a:solidFill>
              </a:rPr>
              <a:t>; </a:t>
            </a:r>
            <a:r>
              <a:t>// different! (we'll get to that)</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6" name="The Implicit Parame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Implicit Parameter</a:t>
            </a:r>
          </a:p>
        </p:txBody>
      </p:sp>
      <p:sp>
        <p:nvSpPr>
          <p:cNvPr id="317" name="implicit parameter: The object on which a member function is called.…"/>
          <p:cNvSpPr txBox="1"/>
          <p:nvPr/>
        </p:nvSpPr>
        <p:spPr>
          <a:xfrm>
            <a:off x="567983" y="2379994"/>
            <a:ext cx="22471468" cy="97416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900"/>
            </a:pPr>
            <a:r>
              <a:rPr b="1">
                <a:latin typeface="Helvetica Neue"/>
                <a:ea typeface="Helvetica Neue"/>
                <a:cs typeface="Helvetica Neue"/>
                <a:sym typeface="Helvetica Neue"/>
              </a:rPr>
              <a:t>implicit parameter</a:t>
            </a:r>
            <a:r>
              <a:t>:</a:t>
            </a:r>
            <a:br/>
            <a:r>
              <a:t>The object on which a member function is called. </a:t>
            </a:r>
          </a:p>
          <a:p>
            <a:pPr algn="l">
              <a:defRPr sz="4900"/>
            </a:pPr>
          </a:p>
          <a:p>
            <a:pPr algn="l">
              <a:defRPr sz="4900"/>
            </a:pPr>
            <a:r>
              <a:t>		–  During the call </a:t>
            </a:r>
            <a:r>
              <a:rPr>
                <a:latin typeface="Menlo"/>
                <a:ea typeface="Menlo"/>
                <a:cs typeface="Menlo"/>
                <a:sym typeface="Menlo"/>
              </a:rPr>
              <a:t>chris.withdraw(...)</a:t>
            </a:r>
            <a:r>
              <a:t>,</a:t>
            </a:r>
            <a:br/>
            <a:r>
              <a:t>            the object named </a:t>
            </a:r>
            <a:r>
              <a:rPr>
                <a:latin typeface="Menlo"/>
                <a:ea typeface="Menlo"/>
                <a:cs typeface="Menlo"/>
                <a:sym typeface="Menlo"/>
              </a:rPr>
              <a:t>chris</a:t>
            </a:r>
            <a:r>
              <a:t> is the implicit parameter. </a:t>
            </a:r>
            <a:br/>
          </a:p>
          <a:p>
            <a:pPr algn="l">
              <a:defRPr sz="4900"/>
            </a:pPr>
            <a:r>
              <a:t>		–  During the call </a:t>
            </a:r>
            <a:r>
              <a:rPr>
                <a:latin typeface="Menlo"/>
                <a:ea typeface="Menlo"/>
                <a:cs typeface="Menlo"/>
                <a:sym typeface="Menlo"/>
              </a:rPr>
              <a:t>aaron.withdraw(...)</a:t>
            </a:r>
            <a:r>
              <a:t>,</a:t>
            </a:r>
            <a:br/>
            <a:r>
              <a:t>            the object named </a:t>
            </a:r>
            <a:r>
              <a:rPr>
                <a:latin typeface="Menlo"/>
                <a:ea typeface="Menlo"/>
                <a:cs typeface="Menlo"/>
                <a:sym typeface="Menlo"/>
              </a:rPr>
              <a:t>aaron</a:t>
            </a:r>
            <a:r>
              <a:t> is the implicit parameter. </a:t>
            </a:r>
            <a:br/>
          </a:p>
          <a:p>
            <a:pPr algn="l">
              <a:defRPr sz="4900"/>
            </a:pPr>
            <a:r>
              <a:t>		– The member function can refer to that object's member variables.</a:t>
            </a:r>
          </a:p>
          <a:p>
            <a:pPr lvl="4" marL="3200400" indent="-660400" algn="l">
              <a:buSzPct val="75000"/>
              <a:buFont typeface="Helvetica Neue"/>
              <a:buChar char="•"/>
              <a:defRPr sz="4900"/>
            </a:pPr>
            <a:r>
              <a:t>We say that it executes in the context of a particular object. </a:t>
            </a:r>
          </a:p>
          <a:p>
            <a:pPr lvl="4" marL="3200400" indent="-660400" algn="l">
              <a:buSzPct val="75000"/>
              <a:buFont typeface="Helvetica Neue"/>
              <a:buChar char="•"/>
              <a:defRPr sz="4900"/>
            </a:pPr>
            <a:r>
              <a:t>The function can refer to the data of the object it was called on.</a:t>
            </a:r>
          </a:p>
          <a:p>
            <a:pPr lvl="4" marL="3200400" indent="-660400" algn="l">
              <a:buSzPct val="75000"/>
              <a:buFont typeface="Helvetica Neue"/>
              <a:buChar char="•"/>
              <a:defRPr sz="4900"/>
            </a:pPr>
            <a:r>
              <a:t>It behaves as if each object has its own copy of the member functions. </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9" name="The Keyword Thi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Keyword This</a:t>
            </a:r>
          </a:p>
        </p:txBody>
      </p:sp>
      <p:sp>
        <p:nvSpPr>
          <p:cNvPr id="320" name="As in Java, C++ has a this keyword to refer to the current object.…"/>
          <p:cNvSpPr txBox="1"/>
          <p:nvPr/>
        </p:nvSpPr>
        <p:spPr>
          <a:xfrm>
            <a:off x="422320" y="3085430"/>
            <a:ext cx="22471468" cy="71094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60400" indent="-660400" algn="l" defTabSz="457200">
              <a:lnSpc>
                <a:spcPts val="10600"/>
              </a:lnSpc>
              <a:spcBef>
                <a:spcPts val="1200"/>
              </a:spcBef>
              <a:buSzPct val="75000"/>
              <a:buFont typeface="Helvetica Neue"/>
              <a:buChar char="•"/>
              <a:defRPr sz="5200"/>
            </a:pPr>
            <a:r>
              <a:t>As in Java, C++ has a this keyword to refer to the current object. </a:t>
            </a:r>
          </a:p>
          <a:p>
            <a:pPr lvl="1" marL="1244600" indent="-609600" algn="l" defTabSz="457200">
              <a:lnSpc>
                <a:spcPts val="10100"/>
              </a:lnSpc>
              <a:spcBef>
                <a:spcPts val="1200"/>
              </a:spcBef>
              <a:buSzPct val="75000"/>
              <a:buFont typeface="Helvetica Neue"/>
              <a:buChar char="•"/>
              <a:defRPr sz="5200"/>
            </a:pPr>
            <a:r>
              <a:rPr sz="4800"/>
              <a:t>Syntax: </a:t>
            </a:r>
            <a:r>
              <a:rPr sz="4800">
                <a:latin typeface="Menlo"/>
                <a:ea typeface="Menlo"/>
                <a:cs typeface="Menlo"/>
                <a:sym typeface="Menlo"/>
              </a:rPr>
              <a:t>this-&gt;</a:t>
            </a:r>
            <a:r>
              <a:rPr i="1" sz="4800">
                <a:latin typeface="Menlo"/>
                <a:ea typeface="Menlo"/>
                <a:cs typeface="Menlo"/>
                <a:sym typeface="Menlo"/>
              </a:rPr>
              <a:t>member</a:t>
            </a:r>
            <a:r>
              <a:rPr sz="4800">
                <a:latin typeface="Menlo"/>
                <a:ea typeface="Menlo"/>
                <a:cs typeface="Menlo"/>
                <a:sym typeface="Menlo"/>
              </a:rPr>
              <a:t> </a:t>
            </a:r>
            <a:endParaRPr sz="2800"/>
          </a:p>
          <a:p>
            <a:pPr lvl="1" marL="1244600" indent="-609600" algn="l" defTabSz="457200">
              <a:lnSpc>
                <a:spcPts val="9400"/>
              </a:lnSpc>
              <a:spcBef>
                <a:spcPts val="1200"/>
              </a:spcBef>
              <a:buSzPct val="75000"/>
              <a:buFont typeface="Helvetica Neue"/>
              <a:buChar char="•"/>
              <a:defRPr sz="4800"/>
            </a:pPr>
            <a:r>
              <a:t>Common usage: In constructor, so parameter names can match the names of the object's member variables: </a:t>
            </a:r>
            <a:endParaRPr sz="2800"/>
          </a:p>
          <a:p>
            <a:pPr lvl="8" algn="l" defTabSz="457200">
              <a:tabLst>
                <a:tab pos="558800" algn="l"/>
              </a:tabLst>
              <a:defRPr sz="4800">
                <a:latin typeface="Menlo"/>
                <a:ea typeface="Menlo"/>
                <a:cs typeface="Menlo"/>
                <a:sym typeface="Menlo"/>
              </a:defRPr>
            </a:pPr>
            <a:r>
              <a:t>BankAccount::BankAccount(string name, </a:t>
            </a:r>
            <a:r>
              <a:rPr>
                <a:solidFill>
                  <a:srgbClr val="0433FF"/>
                </a:solidFill>
              </a:rPr>
              <a:t>double</a:t>
            </a:r>
            <a:r>
              <a:t> balance) {</a:t>
            </a:r>
          </a:p>
          <a:p>
            <a:pPr lvl="8" algn="l" defTabSz="457200">
              <a:tabLst>
                <a:tab pos="558800" algn="l"/>
              </a:tabLst>
              <a:defRPr sz="4800">
                <a:latin typeface="Menlo"/>
                <a:ea typeface="Menlo"/>
                <a:cs typeface="Menlo"/>
                <a:sym typeface="Menlo"/>
              </a:defRPr>
            </a:pPr>
            <a:r>
              <a:t>    </a:t>
            </a:r>
            <a:r>
              <a:rPr>
                <a:solidFill>
                  <a:srgbClr val="0433FF"/>
                </a:solidFill>
              </a:rPr>
              <a:t>this</a:t>
            </a:r>
            <a:r>
              <a:t>-&gt;name = name;</a:t>
            </a:r>
          </a:p>
          <a:p>
            <a:pPr lvl="8" algn="l" defTabSz="457200">
              <a:tabLst>
                <a:tab pos="558800" algn="l"/>
              </a:tabLst>
              <a:defRPr sz="4800">
                <a:latin typeface="Menlo"/>
                <a:ea typeface="Menlo"/>
                <a:cs typeface="Menlo"/>
                <a:sym typeface="Menlo"/>
              </a:defRPr>
            </a:pPr>
            <a:r>
              <a:t>    </a:t>
            </a:r>
            <a:r>
              <a:rPr>
                <a:solidFill>
                  <a:srgbClr val="0433FF"/>
                </a:solidFill>
              </a:rPr>
              <a:t>this</a:t>
            </a:r>
            <a:r>
              <a:t>-&gt;balance = balance;</a:t>
            </a:r>
          </a:p>
          <a:p>
            <a:pPr lvl="8" algn="l" defTabSz="457200">
              <a:tabLst>
                <a:tab pos="558800" algn="l"/>
              </a:tabLst>
              <a:defRPr sz="4800">
                <a:latin typeface="Menlo"/>
                <a:ea typeface="Menlo"/>
                <a:cs typeface="Menlo"/>
                <a:sym typeface="Menlo"/>
              </a:defRPr>
            </a:pPr>
            <a:r>
              <a:t>}</a:t>
            </a:r>
            <a:endParaRPr sz="2800"/>
          </a:p>
          <a:p>
            <a:pPr lvl="1" marL="1244600" indent="-609600" algn="l" defTabSz="457200">
              <a:lnSpc>
                <a:spcPts val="9400"/>
              </a:lnSpc>
              <a:spcBef>
                <a:spcPts val="1200"/>
              </a:spcBef>
              <a:buSzPct val="75000"/>
              <a:buFont typeface="Helvetica Neue"/>
              <a:buChar char="•"/>
              <a:defRPr sz="4800"/>
            </a:pPr>
            <a:r>
              <a:rPr>
                <a:latin typeface="Menlo"/>
                <a:ea typeface="Menlo"/>
                <a:cs typeface="Menlo"/>
                <a:sym typeface="Menlo"/>
              </a:rPr>
              <a:t>this</a:t>
            </a:r>
            <a:r>
              <a:t> uses </a:t>
            </a:r>
            <a:r>
              <a:rPr>
                <a:latin typeface="Menlo"/>
                <a:ea typeface="Menlo"/>
                <a:cs typeface="Menlo"/>
                <a:sym typeface="Menlo"/>
              </a:rPr>
              <a:t>-&gt;</a:t>
            </a:r>
            <a:r>
              <a:t> not </a:t>
            </a:r>
            <a:r>
              <a:rPr>
                <a:latin typeface="Menlo"/>
                <a:ea typeface="Menlo"/>
                <a:cs typeface="Menlo"/>
                <a:sym typeface="Menlo"/>
              </a:rPr>
              <a:t>.</a:t>
            </a:r>
            <a:r>
              <a:t> because it is a "pointer"; we'll discuss that later </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2" name="As an example of a class, we're going to define a Fraction class that can deal with rational numbers directly, without decimals.…"/>
          <p:cNvSpPr txBox="1"/>
          <p:nvPr/>
        </p:nvSpPr>
        <p:spPr>
          <a:xfrm>
            <a:off x="903694" y="7038585"/>
            <a:ext cx="22576612" cy="38414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6100"/>
            </a:pPr>
            <a:r>
              <a:t>As an example of a class, we're going to define a </a:t>
            </a:r>
            <a:r>
              <a:rPr b="1">
                <a:latin typeface="Helvetica Neue"/>
                <a:ea typeface="Helvetica Neue"/>
                <a:cs typeface="Helvetica Neue"/>
                <a:sym typeface="Helvetica Neue"/>
              </a:rPr>
              <a:t>Fraction</a:t>
            </a:r>
            <a:r>
              <a:t> class that can deal with rational numbers directly, without decimals.</a:t>
            </a:r>
          </a:p>
          <a:p>
            <a:pPr marL="228600" indent="-228600" algn="l">
              <a:buSzPct val="100000"/>
              <a:buChar char="•"/>
              <a:defRPr sz="6100"/>
            </a:pPr>
            <a:r>
              <a:t>We are going to walk through the class one step at a time, demonstrating the various parts of a class as we go.</a:t>
            </a:r>
          </a:p>
        </p:txBody>
      </p:sp>
      <p:pic>
        <p:nvPicPr>
          <p:cNvPr id="323" name="Image" descr="Image"/>
          <p:cNvPicPr>
            <a:picLocks noChangeAspect="1"/>
          </p:cNvPicPr>
          <p:nvPr/>
        </p:nvPicPr>
        <p:blipFill>
          <a:blip r:embed="rId2">
            <a:extLst/>
          </a:blip>
          <a:stretch>
            <a:fillRect/>
          </a:stretch>
        </p:blipFill>
        <p:spPr>
          <a:xfrm>
            <a:off x="10693400" y="1974394"/>
            <a:ext cx="2997200" cy="3416301"/>
          </a:xfrm>
          <a:prstGeom prst="rect">
            <a:avLst/>
          </a:prstGeom>
          <a:ln w="12700">
            <a:miter lim="400000"/>
          </a:ln>
        </p:spPr>
      </p:pic>
      <p:sp>
        <p:nvSpPr>
          <p:cNvPr id="324" name="Let's Start an Example: 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Start an Example: The Fraction Class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6"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27" name="Questions we must answer about the Fraction class:…"/>
          <p:cNvSpPr txBox="1"/>
          <p:nvPr>
            <p:ph type="title" idx="4294967295"/>
          </p:nvPr>
        </p:nvSpPr>
        <p:spPr>
          <a:xfrm>
            <a:off x="652933" y="3220657"/>
            <a:ext cx="17335125" cy="8173547"/>
          </a:xfrm>
          <a:prstGeom prst="rect">
            <a:avLst/>
          </a:prstGeom>
        </p:spPr>
        <p:txBody>
          <a:bodyPr lIns="76200" tIns="76200" rIns="76200" bIns="76200" anchor="t">
            <a:noAutofit/>
          </a:bodyPr>
          <a:lstStyle/>
          <a:p>
            <a:pPr marL="1117635" indent="-543277" defTabSz="819150">
              <a:lnSpc>
                <a:spcPct val="90000"/>
              </a:lnSpc>
              <a:buClr>
                <a:srgbClr val="777775"/>
              </a:buClr>
              <a:buSzPct val="115000"/>
              <a:buFont typeface="Helvetica Neue"/>
              <a:buChar char="•"/>
              <a:defRPr sz="6100"/>
            </a:pPr>
            <a:r>
              <a:t>Questions we must answer about the Fraction class:</a:t>
            </a:r>
          </a:p>
          <a:p>
            <a:pPr marL="1117635" indent="-543277" defTabSz="819150">
              <a:lnSpc>
                <a:spcPct val="90000"/>
              </a:lnSpc>
              <a:buClr>
                <a:srgbClr val="777775"/>
              </a:buClr>
              <a:buSzPct val="115000"/>
              <a:buFont typeface="Helvetica Neue"/>
              <a:defRPr sz="6100"/>
            </a:pPr>
          </a:p>
          <a:p>
            <a:pPr marL="1117635" indent="-543277" defTabSz="819150">
              <a:lnSpc>
                <a:spcPct val="90000"/>
              </a:lnSpc>
              <a:buClr>
                <a:srgbClr val="777775"/>
              </a:buClr>
              <a:buSzPct val="115000"/>
              <a:buFont typeface="Helvetica Neue"/>
              <a:defRPr sz="6100"/>
            </a:pPr>
            <a:r>
              <a:t>What data should the class hold?</a:t>
            </a:r>
          </a:p>
          <a:p>
            <a:pPr marL="1117635" indent="-543277" defTabSz="819150">
              <a:lnSpc>
                <a:spcPct val="90000"/>
              </a:lnSpc>
              <a:buClr>
                <a:srgbClr val="777775"/>
              </a:buClr>
              <a:buSzPct val="115000"/>
              <a:buFont typeface="Helvetica Neue"/>
              <a:defRPr sz="6100"/>
            </a:pPr>
            <a:r>
              <a:t>What kinds of functions (public / private) should our class have?</a:t>
            </a:r>
          </a:p>
          <a:p>
            <a:pPr marL="1117635" indent="-543277" defTabSz="819150">
              <a:lnSpc>
                <a:spcPct val="90000"/>
              </a:lnSpc>
              <a:buClr>
                <a:srgbClr val="777775"/>
              </a:buClr>
              <a:buSzPct val="115000"/>
              <a:buFont typeface="Helvetica Neue"/>
              <a:defRPr sz="6100"/>
            </a:pPr>
            <a:r>
              <a:t>What constructors could we have?</a:t>
            </a:r>
          </a:p>
          <a:p>
            <a:pPr lvl="1" marL="1562135" indent="-543277" defTabSz="819150">
              <a:lnSpc>
                <a:spcPct val="90000"/>
              </a:lnSpc>
              <a:buClr>
                <a:srgbClr val="777775"/>
              </a:buClr>
              <a:buSzPct val="115000"/>
              <a:buFont typeface="Helvetica Neue"/>
              <a:defRPr sz="6100"/>
            </a:pPr>
            <a:r>
              <a:t>What is a good value for a default fraction?</a:t>
            </a:r>
          </a:p>
        </p:txBody>
      </p:sp>
      <p:pic>
        <p:nvPicPr>
          <p:cNvPr id="328" name="Image" descr="Image"/>
          <p:cNvPicPr>
            <a:picLocks noChangeAspect="1"/>
          </p:cNvPicPr>
          <p:nvPr/>
        </p:nvPicPr>
        <p:blipFill>
          <a:blip r:embed="rId2">
            <a:extLst/>
          </a:blip>
          <a:stretch>
            <a:fillRect/>
          </a:stretch>
        </p:blipFill>
        <p:spPr>
          <a:xfrm>
            <a:off x="18869680" y="4913073"/>
            <a:ext cx="4861387" cy="4391453"/>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32" name="class Fraction {…"/>
          <p:cNvGrpSpPr/>
          <p:nvPr/>
        </p:nvGrpSpPr>
        <p:grpSpPr>
          <a:xfrm>
            <a:off x="5842151" y="3458528"/>
            <a:ext cx="12699698" cy="9740901"/>
            <a:chOff x="0" y="0"/>
            <a:chExt cx="12699697" cy="9740900"/>
          </a:xfrm>
        </p:grpSpPr>
        <p:sp>
          <p:nvSpPr>
            <p:cNvPr id="331" name="class Fraction {…"/>
            <p:cNvSpPr txBox="1"/>
            <p:nvPr/>
          </p:nvSpPr>
          <p:spPr>
            <a:xfrm>
              <a:off x="38100" y="38100"/>
              <a:ext cx="12623499" cy="966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7000">
                  <a:latin typeface="Menlo"/>
                  <a:ea typeface="Menlo"/>
                  <a:cs typeface="Menlo"/>
                  <a:sym typeface="Menlo"/>
                </a:defRPr>
              </a:pPr>
              <a:r>
                <a:rPr>
                  <a:solidFill>
                    <a:srgbClr val="0433FF"/>
                  </a:solidFill>
                </a:rPr>
                <a:t>class</a:t>
              </a:r>
              <a:r>
                <a:t> Fraction {</a:t>
              </a:r>
            </a:p>
            <a:p>
              <a:pPr algn="l" defTabSz="457200">
                <a:tabLst>
                  <a:tab pos="558800" algn="l"/>
                </a:tabLst>
                <a:defRPr sz="7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7000">
                  <a:latin typeface="Menlo"/>
                  <a:ea typeface="Menlo"/>
                  <a:cs typeface="Menlo"/>
                  <a:sym typeface="Menlo"/>
                </a:defRPr>
              </a:pPr>
            </a:p>
            <a:p>
              <a:pPr algn="l" defTabSz="457200">
                <a:tabLst>
                  <a:tab pos="558800" algn="l"/>
                </a:tabLst>
                <a:defRPr sz="7000">
                  <a:latin typeface="Menlo"/>
                  <a:ea typeface="Menlo"/>
                  <a:cs typeface="Menlo"/>
                  <a:sym typeface="Menlo"/>
                </a:defRPr>
              </a:pPr>
            </a:p>
            <a:p>
              <a:pPr algn="l" defTabSz="457200">
                <a:tabLst>
                  <a:tab pos="558800" algn="l"/>
                </a:tabLst>
                <a:defRPr sz="7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7000">
                  <a:solidFill>
                    <a:srgbClr val="0433FF"/>
                  </a:solidFill>
                  <a:latin typeface="Menlo"/>
                  <a:ea typeface="Menlo"/>
                  <a:cs typeface="Menlo"/>
                  <a:sym typeface="Menlo"/>
                </a:defRPr>
              </a:pPr>
              <a:endParaRPr>
                <a:solidFill>
                  <a:srgbClr val="000000"/>
                </a:solidFill>
              </a:endParaRPr>
            </a:p>
            <a:p>
              <a:pPr algn="l" defTabSz="457200">
                <a:tabLst>
                  <a:tab pos="558800" algn="l"/>
                </a:tabLst>
                <a:defRPr sz="7000">
                  <a:solidFill>
                    <a:srgbClr val="0433FF"/>
                  </a:solidFill>
                  <a:latin typeface="Menlo"/>
                  <a:ea typeface="Menlo"/>
                  <a:cs typeface="Menlo"/>
                  <a:sym typeface="Menlo"/>
                </a:defRPr>
              </a:pPr>
              <a:endParaRPr>
                <a:solidFill>
                  <a:srgbClr val="000000"/>
                </a:solidFill>
              </a:endParaRPr>
            </a:p>
            <a:p>
              <a:pPr algn="l" defTabSz="457200">
                <a:tabLst>
                  <a:tab pos="558800" algn="l"/>
                </a:tabLst>
                <a:defRPr sz="7000">
                  <a:latin typeface="Menlo"/>
                  <a:ea typeface="Menlo"/>
                  <a:cs typeface="Menlo"/>
                  <a:sym typeface="Menlo"/>
                </a:defRPr>
              </a:pPr>
              <a:r>
                <a:t>};</a:t>
              </a:r>
            </a:p>
          </p:txBody>
        </p:sp>
        <p:pic>
          <p:nvPicPr>
            <p:cNvPr id="330" name="class Fraction {…" descr="class Fraction {…"/>
            <p:cNvPicPr>
              <a:picLocks noChangeAspect="0"/>
            </p:cNvPicPr>
            <p:nvPr/>
          </p:nvPicPr>
          <p:blipFill>
            <a:blip r:embed="rId2">
              <a:extLst/>
            </a:blip>
            <a:stretch>
              <a:fillRect/>
            </a:stretch>
          </p:blipFill>
          <p:spPr>
            <a:xfrm>
              <a:off x="0" y="0"/>
              <a:ext cx="12699698" cy="9740901"/>
            </a:xfrm>
            <a:prstGeom prst="rect">
              <a:avLst/>
            </a:prstGeom>
            <a:effectLst/>
          </p:spPr>
        </p:pic>
      </p:grpSp>
      <p:sp>
        <p:nvSpPr>
          <p:cNvPr id="333"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34" name="Class outline"/>
          <p:cNvSpPr txBox="1"/>
          <p:nvPr/>
        </p:nvSpPr>
        <p:spPr>
          <a:xfrm>
            <a:off x="9047435" y="1767900"/>
            <a:ext cx="6289130" cy="14404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900"/>
            </a:lvl1pPr>
          </a:lstStyle>
          <a:p>
            <a:pPr/>
            <a:r>
              <a:t>Class outline</a:t>
            </a:r>
          </a:p>
        </p:txBody>
      </p:sp>
      <p:sp>
        <p:nvSpPr>
          <p:cNvPr id="335" name="Things we want class users to see"/>
          <p:cNvSpPr txBox="1"/>
          <p:nvPr/>
        </p:nvSpPr>
        <p:spPr>
          <a:xfrm rot="21149200">
            <a:off x="6885482" y="5948725"/>
            <a:ext cx="10613036" cy="94457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600"/>
            </a:lvl1pPr>
          </a:lstStyle>
          <a:p>
            <a:pPr/>
            <a:r>
              <a:t>Things we want class users to see</a:t>
            </a:r>
          </a:p>
        </p:txBody>
      </p:sp>
      <p:sp>
        <p:nvSpPr>
          <p:cNvPr id="336" name="Things we want to keep hidden from class users"/>
          <p:cNvSpPr txBox="1"/>
          <p:nvPr/>
        </p:nvSpPr>
        <p:spPr>
          <a:xfrm rot="21149200">
            <a:off x="6627345" y="8657846"/>
            <a:ext cx="10681218" cy="18081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600"/>
            </a:lvl1pPr>
          </a:lstStyle>
          <a:p>
            <a:pPr/>
            <a:r>
              <a:t>Things we want to keep hidden from class users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6" grpId="2"/>
      <p:bldP build="whole" bldLvl="1" animBg="1" rev="0" advAuto="0" spid="335" grpId="1"/>
    </p:bldLst>
  </p:timing>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0" name="class Fraction {…"/>
          <p:cNvGrpSpPr/>
          <p:nvPr/>
        </p:nvGrpSpPr>
        <p:grpSpPr>
          <a:xfrm>
            <a:off x="743943" y="3922078"/>
            <a:ext cx="12699699" cy="8813801"/>
            <a:chOff x="0" y="0"/>
            <a:chExt cx="12699697" cy="8813800"/>
          </a:xfrm>
        </p:grpSpPr>
        <p:sp>
          <p:nvSpPr>
            <p:cNvPr id="339" name="class Fraction {…"/>
            <p:cNvSpPr txBox="1"/>
            <p:nvPr/>
          </p:nvSpPr>
          <p:spPr>
            <a:xfrm>
              <a:off x="38100" y="38100"/>
              <a:ext cx="12623499" cy="8737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800">
                  <a:latin typeface="Menlo"/>
                  <a:ea typeface="Menlo"/>
                  <a:cs typeface="Menlo"/>
                  <a:sym typeface="Menlo"/>
                </a:defRPr>
              </a:pPr>
              <a:r>
                <a:rPr>
                  <a:solidFill>
                    <a:srgbClr val="0433FF"/>
                  </a:solidFill>
                </a:rPr>
                <a:t>class</a:t>
              </a:r>
              <a:r>
                <a:t> Fraction {</a:t>
              </a:r>
            </a:p>
            <a:p>
              <a:pPr algn="l" defTabSz="457200">
                <a:tabLst>
                  <a:tab pos="558800" algn="l"/>
                </a:tabLst>
                <a:defRPr sz="48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800">
                  <a:latin typeface="Menlo"/>
                  <a:ea typeface="Menlo"/>
                  <a:cs typeface="Menlo"/>
                  <a:sym typeface="Menlo"/>
                </a:defRPr>
              </a:pPr>
            </a:p>
            <a:p>
              <a:pPr algn="l" defTabSz="457200">
                <a:tabLst>
                  <a:tab pos="558800" algn="l"/>
                </a:tabLst>
                <a:defRPr sz="4800">
                  <a:latin typeface="Menlo"/>
                  <a:ea typeface="Menlo"/>
                  <a:cs typeface="Menlo"/>
                  <a:sym typeface="Menlo"/>
                </a:defRPr>
              </a:pPr>
            </a:p>
            <a:p>
              <a:pPr algn="l" defTabSz="457200">
                <a:tabLst>
                  <a:tab pos="558800" algn="l"/>
                </a:tabLst>
                <a:defRPr sz="48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endParaRPr>
                <a:solidFill>
                  <a:srgbClr val="000000"/>
                </a:solidFill>
              </a:endParaRPr>
            </a:p>
            <a:p>
              <a:pPr algn="l" defTabSz="457200">
                <a:tabLst>
                  <a:tab pos="558800" algn="l"/>
                </a:tabLst>
                <a:defRPr sz="4800">
                  <a:solidFill>
                    <a:srgbClr val="0433FF"/>
                  </a:solidFill>
                  <a:latin typeface="Menlo"/>
                  <a:ea typeface="Menlo"/>
                  <a:cs typeface="Menlo"/>
                  <a:sym typeface="Menlo"/>
                </a:defRPr>
              </a:pPr>
              <a:endParaRPr>
                <a:solidFill>
                  <a:srgbClr val="000000"/>
                </a:solidFill>
              </a:endParaRPr>
            </a:p>
            <a:p>
              <a:pPr algn="l" defTabSz="457200">
                <a:tabLst>
                  <a:tab pos="558800" algn="l"/>
                </a:tabLst>
                <a:defRPr sz="4800">
                  <a:latin typeface="Menlo"/>
                  <a:ea typeface="Menlo"/>
                  <a:cs typeface="Menlo"/>
                  <a:sym typeface="Menlo"/>
                </a:defRPr>
              </a:pPr>
              <a:r>
                <a:t>};</a:t>
              </a:r>
            </a:p>
          </p:txBody>
        </p:sp>
        <p:pic>
          <p:nvPicPr>
            <p:cNvPr id="338" name="class Fraction {…" descr="class Fraction {…"/>
            <p:cNvPicPr>
              <a:picLocks noChangeAspect="0"/>
            </p:cNvPicPr>
            <p:nvPr/>
          </p:nvPicPr>
          <p:blipFill>
            <a:blip r:embed="rId2">
              <a:extLst/>
            </a:blip>
            <a:stretch>
              <a:fillRect/>
            </a:stretch>
          </p:blipFill>
          <p:spPr>
            <a:xfrm>
              <a:off x="0" y="0"/>
              <a:ext cx="12699698" cy="8813801"/>
            </a:xfrm>
            <a:prstGeom prst="rect">
              <a:avLst/>
            </a:prstGeom>
            <a:effectLst/>
          </p:spPr>
        </p:pic>
      </p:grpSp>
      <p:sp>
        <p:nvSpPr>
          <p:cNvPr id="341"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42" name="Class outline"/>
          <p:cNvSpPr txBox="1"/>
          <p:nvPr/>
        </p:nvSpPr>
        <p:spPr>
          <a:xfrm>
            <a:off x="9047435" y="1767900"/>
            <a:ext cx="6289130" cy="14404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900"/>
            </a:lvl1pPr>
          </a:lstStyle>
          <a:p>
            <a:pPr/>
            <a:r>
              <a:t>Class outline</a:t>
            </a:r>
          </a:p>
        </p:txBody>
      </p:sp>
      <p:sp>
        <p:nvSpPr>
          <p:cNvPr id="343" name="What data would a Fraction class have?"/>
          <p:cNvSpPr txBox="1"/>
          <p:nvPr/>
        </p:nvSpPr>
        <p:spPr>
          <a:xfrm>
            <a:off x="15074041" y="3741271"/>
            <a:ext cx="7346279" cy="20087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data would a Fraction class have?</a:t>
            </a:r>
          </a:p>
        </p:txBody>
      </p:sp>
      <p:sp>
        <p:nvSpPr>
          <p:cNvPr id="344" name="Why is it private?"/>
          <p:cNvSpPr txBox="1"/>
          <p:nvPr/>
        </p:nvSpPr>
        <p:spPr>
          <a:xfrm>
            <a:off x="15074041" y="8456246"/>
            <a:ext cx="7346279" cy="10435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Why is it private?</a:t>
            </a:r>
          </a:p>
        </p:txBody>
      </p:sp>
      <p:sp>
        <p:nvSpPr>
          <p:cNvPr id="345" name="int num;   // the numerator…"/>
          <p:cNvSpPr txBox="1"/>
          <p:nvPr/>
        </p:nvSpPr>
        <p:spPr>
          <a:xfrm>
            <a:off x="782043" y="6806342"/>
            <a:ext cx="12623499" cy="368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558800" algn="l"/>
              </a:tabLst>
              <a:defRPr sz="4800">
                <a:latin typeface="Menlo"/>
                <a:ea typeface="Menlo"/>
                <a:cs typeface="Menlo"/>
                <a:sym typeface="Menlo"/>
              </a:defRPr>
            </a:pPr>
          </a:p>
          <a:p>
            <a:pPr algn="l" defTabSz="457200">
              <a:tabLst>
                <a:tab pos="558800" algn="l"/>
              </a:tabLst>
              <a:defRPr sz="48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p>
          <a:p>
            <a:pPr algn="l" defTabSz="457200">
              <a:tabLst>
                <a:tab pos="558800" algn="l"/>
              </a:tabLst>
              <a:defRPr sz="4800">
                <a:solidFill>
                  <a:srgbClr val="008F00"/>
                </a:solidFill>
                <a:latin typeface="Menlo"/>
                <a:ea typeface="Menlo"/>
                <a:cs typeface="Menlo"/>
                <a:sym typeface="Menlo"/>
              </a:defRPr>
            </a:pPr>
            <a:r>
              <a:t>    </a:t>
            </a:r>
            <a:r>
              <a:rPr>
                <a:solidFill>
                  <a:srgbClr val="0433FF"/>
                </a:solidFill>
              </a:rPr>
              <a:t>int</a:t>
            </a:r>
            <a:r>
              <a:rPr>
                <a:solidFill>
                  <a:srgbClr val="000000"/>
                </a:solidFill>
              </a:rPr>
              <a:t> denom; </a:t>
            </a:r>
            <a:r>
              <a:t>// </a:t>
            </a:r>
            <a:r>
              <a:t>the denominator</a:t>
            </a:r>
            <a:endParaRPr>
              <a:solidFill>
                <a:srgbClr val="000000"/>
              </a:solidFill>
            </a:endParaRPr>
          </a:p>
          <a:p>
            <a:pPr algn="l" defTabSz="457200">
              <a:tabLst>
                <a:tab pos="558800" algn="l"/>
              </a:tabLst>
              <a:defRPr sz="4800">
                <a:solidFill>
                  <a:srgbClr val="008F00"/>
                </a:solidFill>
                <a:latin typeface="Menlo"/>
                <a:ea typeface="Menlo"/>
                <a:cs typeface="Menlo"/>
                <a:sym typeface="Menlo"/>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5" grpId="2"/>
      <p:bldP build="whole" bldLvl="1" animBg="1" rev="0" advAuto="0" spid="344" grpId="1"/>
    </p:bldLst>
  </p:timing>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48" name="What functions should a fraction class be able to do?"/>
          <p:cNvSpPr txBox="1"/>
          <p:nvPr/>
        </p:nvSpPr>
        <p:spPr>
          <a:xfrm>
            <a:off x="15074041" y="3258671"/>
            <a:ext cx="7346279" cy="29739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functions should a fraction class be able to do?</a:t>
            </a:r>
          </a:p>
        </p:txBody>
      </p:sp>
      <p:sp>
        <p:nvSpPr>
          <p:cNvPr id="349" name="Why are they public?"/>
          <p:cNvSpPr txBox="1"/>
          <p:nvPr/>
        </p:nvSpPr>
        <p:spPr>
          <a:xfrm>
            <a:off x="15074041" y="8456246"/>
            <a:ext cx="7346279" cy="10435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Why are they public?</a:t>
            </a:r>
          </a:p>
        </p:txBody>
      </p:sp>
      <p:grpSp>
        <p:nvGrpSpPr>
          <p:cNvPr id="352" name="class Fraction {…"/>
          <p:cNvGrpSpPr/>
          <p:nvPr/>
        </p:nvGrpSpPr>
        <p:grpSpPr>
          <a:xfrm>
            <a:off x="879577" y="1735735"/>
            <a:ext cx="12390064" cy="11468101"/>
            <a:chOff x="0" y="0"/>
            <a:chExt cx="12390063" cy="11468100"/>
          </a:xfrm>
        </p:grpSpPr>
        <p:sp>
          <p:nvSpPr>
            <p:cNvPr id="351" name="class Fraction {…"/>
            <p:cNvSpPr txBox="1"/>
            <p:nvPr/>
          </p:nvSpPr>
          <p:spPr>
            <a:xfrm>
              <a:off x="38100" y="38100"/>
              <a:ext cx="12313864" cy="11391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class</a:t>
              </a:r>
              <a:r>
                <a:t> Fraction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p>
            <a:p>
              <a:pPr algn="l" defTabSz="457200">
                <a:tabLst>
                  <a:tab pos="558800" algn="l"/>
                </a:tabLst>
                <a:defRPr sz="4000">
                  <a:latin typeface="Menlo"/>
                  <a:ea typeface="Menlo"/>
                  <a:cs typeface="Menlo"/>
                  <a:sym typeface="Menlo"/>
                </a:defRPr>
              </a:pPr>
              <a:r>
                <a:t>};</a:t>
              </a:r>
            </a:p>
          </p:txBody>
        </p:sp>
        <p:pic>
          <p:nvPicPr>
            <p:cNvPr id="350" name="class Fraction {…" descr="class Fraction {…"/>
            <p:cNvPicPr>
              <a:picLocks noChangeAspect="0"/>
            </p:cNvPicPr>
            <p:nvPr/>
          </p:nvPicPr>
          <p:blipFill>
            <a:blip r:embed="rId2">
              <a:extLst/>
            </a:blip>
            <a:stretch>
              <a:fillRect/>
            </a:stretch>
          </p:blipFill>
          <p:spPr>
            <a:xfrm>
              <a:off x="0" y="0"/>
              <a:ext cx="12390064" cy="11468101"/>
            </a:xfrm>
            <a:prstGeom prst="rect">
              <a:avLst/>
            </a:prstGeom>
            <a:effectLst/>
          </p:spPr>
        </p:pic>
      </p:grpSp>
      <p:sp>
        <p:nvSpPr>
          <p:cNvPr id="353" name="What is this???"/>
          <p:cNvSpPr txBox="1"/>
          <p:nvPr/>
        </p:nvSpPr>
        <p:spPr>
          <a:xfrm>
            <a:off x="15074041" y="9952479"/>
            <a:ext cx="7346279" cy="10435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is this???</a:t>
            </a:r>
          </a:p>
        </p:txBody>
      </p:sp>
      <p:sp>
        <p:nvSpPr>
          <p:cNvPr id="354" name="void add(const Fraction &amp;f);…"/>
          <p:cNvSpPr txBox="1"/>
          <p:nvPr/>
        </p:nvSpPr>
        <p:spPr>
          <a:xfrm>
            <a:off x="1161207" y="2436264"/>
            <a:ext cx="13265499" cy="547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add(const </a:t>
            </a:r>
            <a:r>
              <a:t>Fraction</a:t>
            </a:r>
            <a:r>
              <a:rPr>
                <a:solidFill>
                  <a:srgbClr val="000000"/>
                </a:solidFill>
              </a:rPr>
              <a:t> &amp;f);</a:t>
            </a:r>
            <a:endParaRPr>
              <a:solidFill>
                <a:srgbClr val="000000"/>
              </a:solidFill>
            </a:endParaRP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mult(const </a:t>
            </a:r>
            <a:r>
              <a:t>Fraction</a:t>
            </a:r>
            <a:r>
              <a:rPr>
                <a:solidFill>
                  <a:srgbClr val="000000"/>
                </a:solidFill>
              </a:rPr>
              <a:t> &amp;f);</a:t>
            </a: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double</a:t>
            </a:r>
            <a:r>
              <a:t> decimal();</a:t>
            </a:r>
          </a:p>
          <a:p>
            <a:pPr algn="l" defTabSz="457200">
              <a:tabLst>
                <a:tab pos="558800" algn="l"/>
              </a:tabLst>
              <a:defRPr sz="4000">
                <a:latin typeface="Menlo"/>
                <a:ea typeface="Menlo"/>
                <a:cs typeface="Menlo"/>
                <a:sym typeface="Menlo"/>
              </a:defRPr>
            </a:pPr>
            <a:r>
              <a:t>    </a:t>
            </a:r>
            <a:r>
              <a:rPr>
                <a:solidFill>
                  <a:srgbClr val="0433FF"/>
                </a:solidFill>
              </a:rPr>
              <a:t>int</a:t>
            </a:r>
            <a:r>
              <a:t> getNum();</a:t>
            </a:r>
          </a:p>
          <a:p>
            <a:pPr algn="l" defTabSz="457200">
              <a:tabLst>
                <a:tab pos="558800" algn="l"/>
              </a:tabLst>
              <a:defRPr sz="4000">
                <a:latin typeface="Menlo"/>
                <a:ea typeface="Menlo"/>
                <a:cs typeface="Menlo"/>
                <a:sym typeface="Menlo"/>
              </a:defRPr>
            </a:pPr>
            <a:r>
              <a:t>    </a:t>
            </a:r>
            <a:r>
              <a:rPr>
                <a:solidFill>
                  <a:srgbClr val="0433FF"/>
                </a:solidFill>
              </a:rPr>
              <a:t>int</a:t>
            </a:r>
            <a:r>
              <a:t> getDenom();</a:t>
            </a:r>
          </a:p>
          <a:p>
            <a:pPr algn="l" defTabSz="457200">
              <a:tabLst>
                <a:tab pos="558800" algn="l"/>
              </a:tabLst>
              <a:defRPr sz="40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4000">
                <a:latin typeface="Menlo"/>
                <a:ea typeface="Menlo"/>
                <a:cs typeface="Menlo"/>
                <a:sym typeface="Menlo"/>
              </a:defRPr>
            </a:pPr>
            <a:r>
              <a:t>       (ostream&amp; out, Fraction &amp;frac);    </a:t>
            </a:r>
          </a:p>
        </p:txBody>
      </p:sp>
      <p:sp>
        <p:nvSpPr>
          <p:cNvPr id="355" name="Rounded Rectangle"/>
          <p:cNvSpPr/>
          <p:nvPr/>
        </p:nvSpPr>
        <p:spPr>
          <a:xfrm>
            <a:off x="2234562" y="5989939"/>
            <a:ext cx="10641486" cy="1270001"/>
          </a:xfrm>
          <a:prstGeom prst="roundRect">
            <a:avLst>
              <a:gd name="adj" fmla="val 15000"/>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4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53"/>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3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4" grpId="1"/>
      <p:bldP build="whole" bldLvl="1" animBg="1" rev="0" advAuto="0" spid="355" grpId="4"/>
      <p:bldP build="whole" bldLvl="1" animBg="1" rev="0" advAuto="0" spid="349" grpId="2"/>
      <p:bldP build="whole" bldLvl="1" animBg="1" rev="0" advAuto="0" spid="353" grpId="3"/>
    </p:bldLst>
  </p:timing>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7"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360" name="class Fraction {…"/>
          <p:cNvGrpSpPr/>
          <p:nvPr/>
        </p:nvGrpSpPr>
        <p:grpSpPr>
          <a:xfrm>
            <a:off x="879577" y="1735735"/>
            <a:ext cx="12390064" cy="11468101"/>
            <a:chOff x="0" y="0"/>
            <a:chExt cx="12390063" cy="11468100"/>
          </a:xfrm>
        </p:grpSpPr>
        <p:sp>
          <p:nvSpPr>
            <p:cNvPr id="359" name="class Fraction {…"/>
            <p:cNvSpPr txBox="1"/>
            <p:nvPr/>
          </p:nvSpPr>
          <p:spPr>
            <a:xfrm>
              <a:off x="38100" y="38100"/>
              <a:ext cx="12313864" cy="11391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class</a:t>
              </a:r>
              <a:r>
                <a:t> Fraction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p>
            <a:p>
              <a:pPr algn="l" defTabSz="457200">
                <a:tabLst>
                  <a:tab pos="558800" algn="l"/>
                </a:tabLst>
                <a:defRPr sz="4000">
                  <a:latin typeface="Menlo"/>
                  <a:ea typeface="Menlo"/>
                  <a:cs typeface="Menlo"/>
                  <a:sym typeface="Menlo"/>
                </a:defRPr>
              </a:pPr>
              <a:r>
                <a:t>};</a:t>
              </a:r>
            </a:p>
          </p:txBody>
        </p:sp>
        <p:pic>
          <p:nvPicPr>
            <p:cNvPr id="358" name="class Fraction {…" descr="class Fraction {…"/>
            <p:cNvPicPr>
              <a:picLocks noChangeAspect="0"/>
            </p:cNvPicPr>
            <p:nvPr/>
          </p:nvPicPr>
          <p:blipFill>
            <a:blip r:embed="rId2">
              <a:extLst/>
            </a:blip>
            <a:stretch>
              <a:fillRect/>
            </a:stretch>
          </p:blipFill>
          <p:spPr>
            <a:xfrm>
              <a:off x="0" y="0"/>
              <a:ext cx="12390064" cy="11468101"/>
            </a:xfrm>
            <a:prstGeom prst="rect">
              <a:avLst/>
            </a:prstGeom>
            <a:effectLst/>
          </p:spPr>
        </p:pic>
      </p:grpSp>
      <p:sp>
        <p:nvSpPr>
          <p:cNvPr id="361" name="void add(const Fraction &amp;f);…"/>
          <p:cNvSpPr txBox="1"/>
          <p:nvPr/>
        </p:nvSpPr>
        <p:spPr>
          <a:xfrm>
            <a:off x="1161207" y="2436264"/>
            <a:ext cx="13265499" cy="547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add(const </a:t>
            </a:r>
            <a:r>
              <a:t>Fraction</a:t>
            </a:r>
            <a:r>
              <a:rPr>
                <a:solidFill>
                  <a:srgbClr val="000000"/>
                </a:solidFill>
              </a:rPr>
              <a:t> &amp;f);</a:t>
            </a:r>
            <a:endParaRPr>
              <a:solidFill>
                <a:srgbClr val="000000"/>
              </a:solidFill>
            </a:endParaRP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mult(const </a:t>
            </a:r>
            <a:r>
              <a:t>Fraction</a:t>
            </a:r>
            <a:r>
              <a:rPr>
                <a:solidFill>
                  <a:srgbClr val="000000"/>
                </a:solidFill>
              </a:rPr>
              <a:t> &amp;f);</a:t>
            </a: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double</a:t>
            </a:r>
            <a:r>
              <a:t> decimal();</a:t>
            </a:r>
          </a:p>
          <a:p>
            <a:pPr algn="l" defTabSz="457200">
              <a:tabLst>
                <a:tab pos="558800" algn="l"/>
              </a:tabLst>
              <a:defRPr sz="4000">
                <a:latin typeface="Menlo"/>
                <a:ea typeface="Menlo"/>
                <a:cs typeface="Menlo"/>
                <a:sym typeface="Menlo"/>
              </a:defRPr>
            </a:pPr>
            <a:r>
              <a:t>    </a:t>
            </a:r>
            <a:r>
              <a:rPr>
                <a:solidFill>
                  <a:srgbClr val="0433FF"/>
                </a:solidFill>
              </a:rPr>
              <a:t>int</a:t>
            </a:r>
            <a:r>
              <a:t> getNum();</a:t>
            </a:r>
          </a:p>
          <a:p>
            <a:pPr algn="l" defTabSz="457200">
              <a:tabLst>
                <a:tab pos="558800" algn="l"/>
              </a:tabLst>
              <a:defRPr sz="4000">
                <a:latin typeface="Menlo"/>
                <a:ea typeface="Menlo"/>
                <a:cs typeface="Menlo"/>
                <a:sym typeface="Menlo"/>
              </a:defRPr>
            </a:pPr>
            <a:r>
              <a:t>    </a:t>
            </a:r>
            <a:r>
              <a:rPr>
                <a:solidFill>
                  <a:srgbClr val="0433FF"/>
                </a:solidFill>
              </a:rPr>
              <a:t>int</a:t>
            </a:r>
            <a:r>
              <a:t> getDenom();</a:t>
            </a:r>
          </a:p>
          <a:p>
            <a:pPr algn="l" defTabSz="457200">
              <a:tabLst>
                <a:tab pos="558800" algn="l"/>
              </a:tabLst>
              <a:defRPr sz="40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4000">
                <a:latin typeface="Menlo"/>
                <a:ea typeface="Menlo"/>
                <a:cs typeface="Menlo"/>
                <a:sym typeface="Menlo"/>
              </a:defRPr>
            </a:pPr>
            <a:r>
              <a:t>       (ostream&amp; out, Fraction &amp;frac);    </a:t>
            </a:r>
          </a:p>
        </p:txBody>
      </p:sp>
      <p:sp>
        <p:nvSpPr>
          <p:cNvPr id="362" name="What is this???"/>
          <p:cNvSpPr txBox="1"/>
          <p:nvPr/>
        </p:nvSpPr>
        <p:spPr>
          <a:xfrm>
            <a:off x="15714958" y="2436264"/>
            <a:ext cx="7346279" cy="10435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is this???</a:t>
            </a:r>
          </a:p>
        </p:txBody>
      </p:sp>
      <p:sp>
        <p:nvSpPr>
          <p:cNvPr id="363" name="Rounded Rectangle"/>
          <p:cNvSpPr/>
          <p:nvPr/>
        </p:nvSpPr>
        <p:spPr>
          <a:xfrm>
            <a:off x="2234562" y="5989939"/>
            <a:ext cx="10641486" cy="1270001"/>
          </a:xfrm>
          <a:prstGeom prst="roundRect">
            <a:avLst>
              <a:gd name="adj" fmla="val 15000"/>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364" name="This defines an operator &quot;overload&quot; to make it possible to use the &quot;&lt;&lt;&quot; operator with cout.…"/>
          <p:cNvSpPr txBox="1"/>
          <p:nvPr/>
        </p:nvSpPr>
        <p:spPr>
          <a:xfrm>
            <a:off x="15714958" y="4398434"/>
            <a:ext cx="7346279" cy="87651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300"/>
            </a:pPr>
            <a:r>
              <a:t>This defines an operator "overload" to make it possible to use the "&lt;&lt;" operator with cout.</a:t>
            </a:r>
          </a:p>
          <a:p>
            <a:pPr>
              <a:defRPr sz="6300"/>
            </a:pPr>
          </a:p>
          <a:p>
            <a:pPr>
              <a:defRPr sz="6300"/>
            </a:pPr>
            <a:r>
              <a:t>We will write this function in a few minutes.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6"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67" name="We need to construct the class when it is called.…"/>
          <p:cNvSpPr txBox="1"/>
          <p:nvPr/>
        </p:nvSpPr>
        <p:spPr>
          <a:xfrm>
            <a:off x="13577352" y="2395654"/>
            <a:ext cx="10339655" cy="49043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300"/>
            </a:pPr>
            <a:r>
              <a:t>We need to </a:t>
            </a:r>
            <a:r>
              <a:rPr i="1">
                <a:latin typeface="Helvetica Neue"/>
                <a:ea typeface="Helvetica Neue"/>
                <a:cs typeface="Helvetica Neue"/>
                <a:sym typeface="Helvetica Neue"/>
              </a:rPr>
              <a:t>construct</a:t>
            </a:r>
            <a:r>
              <a:t> the class when it is called.</a:t>
            </a:r>
          </a:p>
          <a:p>
            <a:pPr>
              <a:defRPr sz="6300"/>
            </a:pPr>
          </a:p>
          <a:p>
            <a:pPr>
              <a:defRPr sz="6300"/>
            </a:pPr>
            <a:r>
              <a:t>What should a "default" fraction look like?</a:t>
            </a:r>
          </a:p>
        </p:txBody>
      </p:sp>
      <p:grpSp>
        <p:nvGrpSpPr>
          <p:cNvPr id="370" name="class Fraction {…"/>
          <p:cNvGrpSpPr/>
          <p:nvPr/>
        </p:nvGrpSpPr>
        <p:grpSpPr>
          <a:xfrm>
            <a:off x="879577" y="1735735"/>
            <a:ext cx="12390064" cy="11468101"/>
            <a:chOff x="0" y="0"/>
            <a:chExt cx="12390063" cy="11468100"/>
          </a:xfrm>
        </p:grpSpPr>
        <p:sp>
          <p:nvSpPr>
            <p:cNvPr id="369" name="class Fraction {…"/>
            <p:cNvSpPr txBox="1"/>
            <p:nvPr/>
          </p:nvSpPr>
          <p:spPr>
            <a:xfrm>
              <a:off x="38100" y="38100"/>
              <a:ext cx="12313864" cy="11391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class</a:t>
              </a:r>
              <a:r>
                <a:t> Fraction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solidFill>
                    <a:srgbClr val="0433FF"/>
                  </a:solidFill>
                  <a:latin typeface="Menlo"/>
                  <a:ea typeface="Menlo"/>
                  <a:cs typeface="Menlo"/>
                  <a:sym typeface="Menlo"/>
                </a:defRPr>
              </a:pPr>
              <a:endParaRPr>
                <a:solidFill>
                  <a:srgbClr val="000000"/>
                </a:solidFill>
              </a:endParaRPr>
            </a:p>
            <a:p>
              <a:pPr algn="l" defTabSz="457200">
                <a:tabLst>
                  <a:tab pos="558800" algn="l"/>
                </a:tabLst>
                <a:defRPr sz="4000">
                  <a:solidFill>
                    <a:srgbClr val="0433FF"/>
                  </a:solidFill>
                  <a:latin typeface="Menlo"/>
                  <a:ea typeface="Menlo"/>
                  <a:cs typeface="Menlo"/>
                  <a:sym typeface="Menlo"/>
                </a:defRPr>
              </a:pP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void</a:t>
              </a:r>
              <a:r>
                <a:t> add(const </a:t>
              </a:r>
              <a:r>
                <a:rPr>
                  <a:solidFill>
                    <a:srgbClr val="009193"/>
                  </a:solidFill>
                </a:rPr>
                <a:t>Fraction</a:t>
              </a:r>
              <a:r>
                <a:t> &amp;f);</a:t>
              </a: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a:t>
              </a:r>
              <a:r>
                <a:t>Fraction</a:t>
              </a:r>
              <a:r>
                <a:rPr>
                  <a:solidFill>
                    <a:srgbClr val="000000"/>
                  </a:solidFill>
                </a:rPr>
                <a:t> &amp;f);</a:t>
              </a: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double</a:t>
              </a:r>
              <a:r>
                <a:t> decimal();</a:t>
              </a:r>
            </a:p>
            <a:p>
              <a:pPr algn="l" defTabSz="457200">
                <a:tabLst>
                  <a:tab pos="558800" algn="l"/>
                </a:tabLst>
                <a:defRPr sz="4000">
                  <a:latin typeface="Menlo"/>
                  <a:ea typeface="Menlo"/>
                  <a:cs typeface="Menlo"/>
                  <a:sym typeface="Menlo"/>
                </a:defRPr>
              </a:pPr>
              <a:r>
                <a:t>    </a:t>
              </a:r>
              <a:r>
                <a:rPr>
                  <a:solidFill>
                    <a:srgbClr val="0433FF"/>
                  </a:solidFill>
                </a:rPr>
                <a:t>int</a:t>
              </a:r>
              <a:r>
                <a:t> getNum();</a:t>
              </a:r>
            </a:p>
            <a:p>
              <a:pPr algn="l" defTabSz="457200">
                <a:tabLst>
                  <a:tab pos="558800" algn="l"/>
                </a:tabLst>
                <a:defRPr sz="4000">
                  <a:latin typeface="Menlo"/>
                  <a:ea typeface="Menlo"/>
                  <a:cs typeface="Menlo"/>
                  <a:sym typeface="Menlo"/>
                </a:defRPr>
              </a:pPr>
              <a:r>
                <a:t>    </a:t>
              </a:r>
              <a:r>
                <a:rPr>
                  <a:solidFill>
                    <a:srgbClr val="0433FF"/>
                  </a:solidFill>
                </a:rPr>
                <a:t>int</a:t>
              </a:r>
              <a:r>
                <a:t> getDenom();</a:t>
              </a:r>
            </a:p>
            <a:p>
              <a:pPr algn="l" defTabSz="457200">
                <a:tabLst>
                  <a:tab pos="558800" algn="l"/>
                </a:tabLst>
                <a:defRPr sz="40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4000">
                  <a:latin typeface="Menlo"/>
                  <a:ea typeface="Menlo"/>
                  <a:cs typeface="Menlo"/>
                  <a:sym typeface="Menlo"/>
                </a:defRPr>
              </a:pPr>
              <a:r>
                <a:t>       (ostream&amp; out, Fraction &amp;frac);    </a:t>
              </a:r>
            </a:p>
            <a:p>
              <a:pPr algn="l" defTabSz="457200">
                <a:tabLst>
                  <a:tab pos="558800" algn="l"/>
                </a:tabLst>
                <a:defRPr sz="4000">
                  <a:solidFill>
                    <a:srgbClr val="0433FF"/>
                  </a:solidFill>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p>
            <a:p>
              <a:pPr algn="l" defTabSz="457200">
                <a:tabLst>
                  <a:tab pos="558800" algn="l"/>
                </a:tabLst>
                <a:defRPr sz="4000">
                  <a:latin typeface="Menlo"/>
                  <a:ea typeface="Menlo"/>
                  <a:cs typeface="Menlo"/>
                  <a:sym typeface="Menlo"/>
                </a:defRPr>
              </a:pPr>
              <a:r>
                <a:t>};</a:t>
              </a:r>
            </a:p>
          </p:txBody>
        </p:sp>
        <p:pic>
          <p:nvPicPr>
            <p:cNvPr id="368" name="class Fraction {…" descr="class Fraction {…"/>
            <p:cNvPicPr>
              <a:picLocks noChangeAspect="0"/>
            </p:cNvPicPr>
            <p:nvPr/>
          </p:nvPicPr>
          <p:blipFill>
            <a:blip r:embed="rId2">
              <a:extLst/>
            </a:blip>
            <a:stretch>
              <a:fillRect/>
            </a:stretch>
          </p:blipFill>
          <p:spPr>
            <a:xfrm>
              <a:off x="0" y="0"/>
              <a:ext cx="12390064" cy="11468101"/>
            </a:xfrm>
            <a:prstGeom prst="rect">
              <a:avLst/>
            </a:prstGeom>
            <a:effectLst/>
          </p:spPr>
        </p:pic>
      </p:grpSp>
      <p:sp>
        <p:nvSpPr>
          <p:cNvPr id="371" name="Should we let the user create an initial fraction, e.g., 3/4?"/>
          <p:cNvSpPr txBox="1"/>
          <p:nvPr/>
        </p:nvSpPr>
        <p:spPr>
          <a:xfrm>
            <a:off x="13577352" y="10292231"/>
            <a:ext cx="10339655" cy="20087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Should we let the user create an initial fraction, e.g., 3/4?</a:t>
            </a:r>
          </a:p>
        </p:txBody>
      </p:sp>
      <p:sp>
        <p:nvSpPr>
          <p:cNvPr id="372" name="1 / 1 probably makes the most sense (why not 0/0?)"/>
          <p:cNvSpPr txBox="1"/>
          <p:nvPr/>
        </p:nvSpPr>
        <p:spPr>
          <a:xfrm>
            <a:off x="13577352" y="7791742"/>
            <a:ext cx="10339655" cy="20087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1 / 1 probably makes the most sense (why not 0/0?)</a:t>
            </a:r>
          </a:p>
        </p:txBody>
      </p:sp>
      <p:sp>
        <p:nvSpPr>
          <p:cNvPr id="373" name="Fraction();…"/>
          <p:cNvSpPr txBox="1"/>
          <p:nvPr/>
        </p:nvSpPr>
        <p:spPr>
          <a:xfrm>
            <a:off x="957279" y="2951479"/>
            <a:ext cx="9901239"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tabLst>
                <a:tab pos="558800" algn="l"/>
              </a:tabLst>
              <a:defRPr sz="4000">
                <a:latin typeface="Menlo"/>
                <a:ea typeface="Menlo"/>
                <a:cs typeface="Menlo"/>
                <a:sym typeface="Menlo"/>
              </a:defRPr>
            </a:pPr>
            <a:r>
              <a:t>    Fraction();</a:t>
            </a:r>
          </a:p>
          <a:p>
            <a:pPr algn="l" defTabSz="457200">
              <a:tabLst>
                <a:tab pos="558800" algn="l"/>
              </a:tabLst>
              <a:defRPr sz="4000">
                <a:latin typeface="Menlo"/>
                <a:ea typeface="Menlo"/>
                <a:cs typeface="Menlo"/>
                <a:sym typeface="Menlo"/>
              </a:defRPr>
            </a:pPr>
            <a:r>
              <a:t>    Fraction(</a:t>
            </a:r>
            <a:r>
              <a:rPr>
                <a:solidFill>
                  <a:srgbClr val="0433FF"/>
                </a:solidFill>
              </a:rPr>
              <a:t>int</a:t>
            </a:r>
            <a:r>
              <a:t> num,</a:t>
            </a:r>
            <a:r>
              <a:rPr>
                <a:solidFill>
                  <a:srgbClr val="0433FF"/>
                </a:solidFill>
              </a:rPr>
              <a:t>int</a:t>
            </a:r>
            <a:r>
              <a:t> denom);</a:t>
            </a:r>
          </a:p>
        </p:txBody>
      </p:sp>
      <p:sp>
        <p:nvSpPr>
          <p:cNvPr id="374" name="Rounded Rectangle"/>
          <p:cNvSpPr/>
          <p:nvPr/>
        </p:nvSpPr>
        <p:spPr>
          <a:xfrm>
            <a:off x="1753866" y="2960146"/>
            <a:ext cx="10641486" cy="1270001"/>
          </a:xfrm>
          <a:prstGeom prst="roundRect">
            <a:avLst>
              <a:gd name="adj" fmla="val 15000"/>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74"/>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4" fill="hold">
                                  <p:stCondLst>
                                    <p:cond delay="0"/>
                                  </p:stCondLst>
                                  <p:iterate type="el" backwards="0">
                                    <p:tmAbs val="0"/>
                                  </p:iterate>
                                  <p:childTnLst>
                                    <p:set>
                                      <p:cBhvr>
                                        <p:cTn id="17" fill="hold"/>
                                        <p:tgtEl>
                                          <p:spTgt spid="3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2" grpId="1"/>
      <p:bldP build="whole" bldLvl="1" animBg="1" rev="0" advAuto="0" spid="371" grpId="2"/>
      <p:bldP build="whole" bldLvl="1" animBg="1" rev="0" advAuto="0" spid="374" grpId="3"/>
      <p:bldP build="whole" bldLvl="1" animBg="1" rev="0" advAuto="0" spid="373" grpId="4"/>
    </p:bldLst>
  </p:timing>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6"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77" name="Any other functions?"/>
          <p:cNvSpPr txBox="1"/>
          <p:nvPr/>
        </p:nvSpPr>
        <p:spPr>
          <a:xfrm>
            <a:off x="13577352" y="4326054"/>
            <a:ext cx="10339655" cy="10435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Any other functions?</a:t>
            </a:r>
          </a:p>
        </p:txBody>
      </p:sp>
      <p:grpSp>
        <p:nvGrpSpPr>
          <p:cNvPr id="380" name="class Fraction {…"/>
          <p:cNvGrpSpPr/>
          <p:nvPr/>
        </p:nvGrpSpPr>
        <p:grpSpPr>
          <a:xfrm>
            <a:off x="879577" y="1735735"/>
            <a:ext cx="12959657" cy="11468101"/>
            <a:chOff x="0" y="0"/>
            <a:chExt cx="12959656" cy="11468100"/>
          </a:xfrm>
        </p:grpSpPr>
        <p:sp>
          <p:nvSpPr>
            <p:cNvPr id="379" name="class Fraction {…"/>
            <p:cNvSpPr txBox="1"/>
            <p:nvPr/>
          </p:nvSpPr>
          <p:spPr>
            <a:xfrm>
              <a:off x="38100" y="38100"/>
              <a:ext cx="12883457" cy="11391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class</a:t>
              </a:r>
              <a:r>
                <a:t> Fraction {</a:t>
              </a:r>
            </a:p>
            <a:p>
              <a:pPr algn="l" defTabSz="457200">
                <a:tabLst>
                  <a:tab pos="558800" algn="l"/>
                </a:tabLst>
                <a:defRPr sz="40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4000">
                  <a:latin typeface="Menlo"/>
                  <a:ea typeface="Menlo"/>
                  <a:cs typeface="Menlo"/>
                  <a:sym typeface="Menlo"/>
                </a:defRPr>
              </a:pPr>
              <a:r>
                <a:t>    Fraction();</a:t>
              </a:r>
            </a:p>
            <a:p>
              <a:pPr algn="l" defTabSz="457200">
                <a:tabLst>
                  <a:tab pos="558800" algn="l"/>
                </a:tabLst>
                <a:defRPr sz="4000">
                  <a:latin typeface="Menlo"/>
                  <a:ea typeface="Menlo"/>
                  <a:cs typeface="Menlo"/>
                  <a:sym typeface="Menlo"/>
                </a:defRPr>
              </a:pPr>
              <a:r>
                <a:t>    Fraction(</a:t>
              </a:r>
              <a:r>
                <a:rPr>
                  <a:solidFill>
                    <a:srgbClr val="0433FF"/>
                  </a:solidFill>
                </a:rPr>
                <a:t>int</a:t>
              </a:r>
              <a:r>
                <a:t> num,</a:t>
              </a:r>
              <a:r>
                <a:rPr>
                  <a:solidFill>
                    <a:srgbClr val="0433FF"/>
                  </a:solidFill>
                </a:rPr>
                <a:t>int</a:t>
              </a:r>
              <a:r>
                <a:t> denom);</a:t>
              </a:r>
            </a:p>
            <a:p>
              <a:pPr algn="l" defTabSz="457200">
                <a:tabLst>
                  <a:tab pos="558800" algn="l"/>
                </a:tabLst>
                <a:defRPr sz="4000">
                  <a:latin typeface="Menlo"/>
                  <a:ea typeface="Menlo"/>
                  <a:cs typeface="Menlo"/>
                  <a:sym typeface="Menlo"/>
                </a:defRPr>
              </a:pPr>
              <a:r>
                <a:t>    </a:t>
              </a:r>
              <a:r>
                <a:rPr>
                  <a:solidFill>
                    <a:srgbClr val="0433FF"/>
                  </a:solidFill>
                </a:rPr>
                <a:t>void</a:t>
              </a:r>
              <a:r>
                <a:t> add(const </a:t>
              </a:r>
              <a:r>
                <a:rPr>
                  <a:solidFill>
                    <a:srgbClr val="009193"/>
                  </a:solidFill>
                </a:rPr>
                <a:t>Fraction</a:t>
              </a:r>
              <a:r>
                <a:t> &amp;f);</a:t>
              </a:r>
            </a:p>
            <a:p>
              <a:pPr algn="l" defTabSz="457200">
                <a:tabLst>
                  <a:tab pos="558800" algn="l"/>
                </a:tabLst>
                <a:defRPr sz="40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mult(const </a:t>
              </a:r>
              <a:r>
                <a:t>Fraction</a:t>
              </a:r>
              <a:r>
                <a:rPr>
                  <a:solidFill>
                    <a:srgbClr val="000000"/>
                  </a:solidFill>
                </a:rPr>
                <a:t> &amp;f);</a:t>
              </a:r>
              <a:endParaRPr>
                <a:solidFill>
                  <a:srgbClr val="000000"/>
                </a:solidFill>
              </a:endParaRPr>
            </a:p>
            <a:p>
              <a:pPr algn="l" defTabSz="457200">
                <a:tabLst>
                  <a:tab pos="558800" algn="l"/>
                </a:tabLst>
                <a:defRPr sz="4000">
                  <a:latin typeface="Menlo"/>
                  <a:ea typeface="Menlo"/>
                  <a:cs typeface="Menlo"/>
                  <a:sym typeface="Menlo"/>
                </a:defRPr>
              </a:pPr>
              <a:r>
                <a:t>    </a:t>
              </a:r>
              <a:r>
                <a:rPr>
                  <a:solidFill>
                    <a:srgbClr val="0433FF"/>
                  </a:solidFill>
                </a:rPr>
                <a:t>double</a:t>
              </a:r>
              <a:r>
                <a:t> decimal();</a:t>
              </a:r>
            </a:p>
            <a:p>
              <a:pPr algn="l" defTabSz="457200">
                <a:tabLst>
                  <a:tab pos="558800" algn="l"/>
                </a:tabLst>
                <a:defRPr sz="4000">
                  <a:latin typeface="Menlo"/>
                  <a:ea typeface="Menlo"/>
                  <a:cs typeface="Menlo"/>
                  <a:sym typeface="Menlo"/>
                </a:defRPr>
              </a:pPr>
              <a:r>
                <a:t>    </a:t>
              </a:r>
              <a:r>
                <a:rPr>
                  <a:solidFill>
                    <a:srgbClr val="0433FF"/>
                  </a:solidFill>
                </a:rPr>
                <a:t>int</a:t>
              </a:r>
              <a:r>
                <a:t> getNum();</a:t>
              </a:r>
            </a:p>
            <a:p>
              <a:pPr algn="l" defTabSz="457200">
                <a:tabLst>
                  <a:tab pos="558800" algn="l"/>
                </a:tabLst>
                <a:defRPr sz="4000">
                  <a:latin typeface="Menlo"/>
                  <a:ea typeface="Menlo"/>
                  <a:cs typeface="Menlo"/>
                  <a:sym typeface="Menlo"/>
                </a:defRPr>
              </a:pPr>
              <a:r>
                <a:t>    </a:t>
              </a:r>
              <a:r>
                <a:rPr>
                  <a:solidFill>
                    <a:srgbClr val="0433FF"/>
                  </a:solidFill>
                </a:rPr>
                <a:t>int</a:t>
              </a:r>
              <a:r>
                <a:t> getDenom();</a:t>
              </a:r>
            </a:p>
            <a:p>
              <a:pPr algn="l" defTabSz="457200">
                <a:tabLst>
                  <a:tab pos="558800" algn="l"/>
                </a:tabLst>
                <a:defRPr sz="40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4000">
                  <a:latin typeface="Menlo"/>
                  <a:ea typeface="Menlo"/>
                  <a:cs typeface="Menlo"/>
                  <a:sym typeface="Menlo"/>
                </a:defRPr>
              </a:pPr>
              <a:r>
                <a:t>       (ostream&amp; out, Fraction &amp;frac);    </a:t>
              </a:r>
            </a:p>
            <a:p>
              <a:pPr algn="l" defTabSz="457200">
                <a:tabLst>
                  <a:tab pos="558800" algn="l"/>
                </a:tabLst>
                <a:defRPr sz="4000">
                  <a:solidFill>
                    <a:srgbClr val="0433FF"/>
                  </a:solidFill>
                  <a:latin typeface="Menlo"/>
                  <a:ea typeface="Menlo"/>
                  <a:cs typeface="Menlo"/>
                  <a:sym typeface="Menlo"/>
                </a:defRPr>
              </a:pPr>
            </a:p>
            <a:p>
              <a:pPr algn="l" defTabSz="457200">
                <a:tabLst>
                  <a:tab pos="558800" algn="l"/>
                </a:tabLst>
                <a:defRPr sz="40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p>
            <a:p>
              <a:pPr algn="l" defTabSz="457200">
                <a:tabLst>
                  <a:tab pos="558800" algn="l"/>
                </a:tabLst>
                <a:defRPr sz="4000">
                  <a:latin typeface="Menlo"/>
                  <a:ea typeface="Menlo"/>
                  <a:cs typeface="Menlo"/>
                  <a:sym typeface="Menlo"/>
                </a:defRPr>
              </a:pPr>
              <a:r>
                <a:t>};</a:t>
              </a:r>
            </a:p>
          </p:txBody>
        </p:sp>
        <p:pic>
          <p:nvPicPr>
            <p:cNvPr id="378" name="class Fraction {…" descr="class Fraction {…"/>
            <p:cNvPicPr>
              <a:picLocks noChangeAspect="0"/>
            </p:cNvPicPr>
            <p:nvPr/>
          </p:nvPicPr>
          <p:blipFill>
            <a:blip r:embed="rId2">
              <a:extLst/>
            </a:blip>
            <a:stretch>
              <a:fillRect/>
            </a:stretch>
          </p:blipFill>
          <p:spPr>
            <a:xfrm>
              <a:off x="0" y="0"/>
              <a:ext cx="12959657" cy="11468101"/>
            </a:xfrm>
            <a:prstGeom prst="rect">
              <a:avLst/>
            </a:prstGeom>
            <a:effectLst/>
          </p:spPr>
        </p:pic>
      </p:grpSp>
      <p:sp>
        <p:nvSpPr>
          <p:cNvPr id="381" name="Reduce needs gcd()..."/>
          <p:cNvSpPr txBox="1"/>
          <p:nvPr/>
        </p:nvSpPr>
        <p:spPr>
          <a:xfrm>
            <a:off x="13577352" y="9596615"/>
            <a:ext cx="10339655" cy="10435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Reduce needs gcd()...</a:t>
            </a:r>
          </a:p>
        </p:txBody>
      </p:sp>
      <p:sp>
        <p:nvSpPr>
          <p:cNvPr id="382" name="What about reduce? (necessary for multiplication)"/>
          <p:cNvSpPr txBox="1"/>
          <p:nvPr/>
        </p:nvSpPr>
        <p:spPr>
          <a:xfrm>
            <a:off x="13577352" y="6465389"/>
            <a:ext cx="10339655" cy="20087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What about reduce? (necessary for multiplication)</a:t>
            </a:r>
          </a:p>
        </p:txBody>
      </p:sp>
      <p:sp>
        <p:nvSpPr>
          <p:cNvPr id="383" name="void reduce(); // reduce the fraction"/>
          <p:cNvSpPr txBox="1"/>
          <p:nvPr/>
        </p:nvSpPr>
        <p:spPr>
          <a:xfrm>
            <a:off x="994398" y="10584698"/>
            <a:ext cx="1265381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reduce(); </a:t>
            </a:r>
            <a:r>
              <a:t>// reduce the fraction</a:t>
            </a:r>
          </a:p>
        </p:txBody>
      </p:sp>
      <p:sp>
        <p:nvSpPr>
          <p:cNvPr id="384" name="int gcd(int u, int v);"/>
          <p:cNvSpPr txBox="1"/>
          <p:nvPr/>
        </p:nvSpPr>
        <p:spPr>
          <a:xfrm>
            <a:off x="977966" y="11215147"/>
            <a:ext cx="8372029"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latin typeface="Menlo"/>
                <a:ea typeface="Menlo"/>
                <a:cs typeface="Menlo"/>
                <a:sym typeface="Menlo"/>
              </a:defRPr>
            </a:pPr>
            <a:r>
              <a:t>    </a:t>
            </a:r>
            <a:r>
              <a:rPr>
                <a:solidFill>
                  <a:srgbClr val="0433FF"/>
                </a:solidFill>
              </a:rPr>
              <a:t>int</a:t>
            </a:r>
            <a:r>
              <a:t> gcd(</a:t>
            </a:r>
            <a:r>
              <a:rPr>
                <a:solidFill>
                  <a:srgbClr val="0433FF"/>
                </a:solidFill>
              </a:rPr>
              <a:t>int</a:t>
            </a:r>
            <a:r>
              <a:t> u, </a:t>
            </a:r>
            <a:r>
              <a:rPr>
                <a:solidFill>
                  <a:srgbClr val="0433FF"/>
                </a:solidFill>
              </a:rPr>
              <a:t>int</a:t>
            </a:r>
            <a:r>
              <a:t> 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8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81"/>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3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4" grpId="4"/>
      <p:bldP build="whole" bldLvl="1" animBg="1" rev="0" advAuto="0" spid="381" grpId="3"/>
      <p:bldP build="whole" bldLvl="1" animBg="1" rev="0" advAuto="0" spid="383" grpId="2"/>
      <p:bldP build="whole" bldLvl="1" animBg="1" rev="0" advAuto="0" spid="382" grpId="1"/>
    </p:bldLst>
  </p:timing>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6"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387" name="Last, but not least..."/>
          <p:cNvSpPr txBox="1"/>
          <p:nvPr/>
        </p:nvSpPr>
        <p:spPr>
          <a:xfrm>
            <a:off x="13577352" y="4326054"/>
            <a:ext cx="10339655" cy="10435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300"/>
            </a:lvl1pPr>
          </a:lstStyle>
          <a:p>
            <a:pPr/>
            <a:r>
              <a:t>Last, but not least...</a:t>
            </a:r>
          </a:p>
        </p:txBody>
      </p:sp>
      <p:grpSp>
        <p:nvGrpSpPr>
          <p:cNvPr id="390" name="#pragma once…"/>
          <p:cNvGrpSpPr/>
          <p:nvPr/>
        </p:nvGrpSpPr>
        <p:grpSpPr>
          <a:xfrm>
            <a:off x="879577" y="1621048"/>
            <a:ext cx="12959657" cy="11988801"/>
            <a:chOff x="0" y="0"/>
            <a:chExt cx="12959656" cy="11988800"/>
          </a:xfrm>
        </p:grpSpPr>
        <p:sp>
          <p:nvSpPr>
            <p:cNvPr id="389" name="#pragma once…"/>
            <p:cNvSpPr txBox="1"/>
            <p:nvPr/>
          </p:nvSpPr>
          <p:spPr>
            <a:xfrm>
              <a:off x="38100" y="38100"/>
              <a:ext cx="12883457" cy="11912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3800">
                  <a:solidFill>
                    <a:srgbClr val="0433FF"/>
                  </a:solidFill>
                  <a:latin typeface="Menlo"/>
                  <a:ea typeface="Menlo"/>
                  <a:cs typeface="Menlo"/>
                  <a:sym typeface="Menlo"/>
                </a:defRPr>
              </a:pPr>
              <a:r>
                <a:t>#pragma once</a:t>
              </a:r>
            </a:p>
            <a:p>
              <a:pPr algn="l" defTabSz="457200">
                <a:tabLst>
                  <a:tab pos="558800" algn="l"/>
                </a:tabLst>
                <a:defRPr sz="3800">
                  <a:solidFill>
                    <a:srgbClr val="B4261A"/>
                  </a:solidFill>
                  <a:latin typeface="Menlo"/>
                  <a:ea typeface="Menlo"/>
                  <a:cs typeface="Menlo"/>
                  <a:sym typeface="Menlo"/>
                </a:defRPr>
              </a:pPr>
              <a:r>
                <a:rPr>
                  <a:solidFill>
                    <a:srgbClr val="0433FF"/>
                  </a:solidFill>
                </a:rPr>
                <a:t>#include</a:t>
              </a:r>
              <a:r>
                <a:t>&lt;ostream&gt;</a:t>
              </a:r>
              <a:endParaRPr>
                <a:solidFill>
                  <a:srgbClr val="0433FF"/>
                </a:solidFill>
              </a:endParaRPr>
            </a:p>
            <a:p>
              <a:pPr algn="l" defTabSz="457200">
                <a:tabLst>
                  <a:tab pos="558800" algn="l"/>
                </a:tabLst>
                <a:defRPr sz="3800">
                  <a:solidFill>
                    <a:srgbClr val="0433FF"/>
                  </a:solidFill>
                  <a:latin typeface="Menlo"/>
                  <a:ea typeface="Menlo"/>
                  <a:cs typeface="Menlo"/>
                  <a:sym typeface="Menlo"/>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p>
            <a:p>
              <a:pPr algn="l" defTabSz="457200">
                <a:tabLst>
                  <a:tab pos="558800" algn="l"/>
                </a:tabLst>
                <a:defRPr sz="3800">
                  <a:latin typeface="Menlo"/>
                  <a:ea typeface="Menlo"/>
                  <a:cs typeface="Menlo"/>
                  <a:sym typeface="Menlo"/>
                </a:defRPr>
              </a:pPr>
            </a:p>
            <a:p>
              <a:pPr algn="l" defTabSz="457200">
                <a:tabLst>
                  <a:tab pos="558800" algn="l"/>
                </a:tabLst>
                <a:defRPr sz="3800">
                  <a:latin typeface="Menlo"/>
                  <a:ea typeface="Menlo"/>
                  <a:cs typeface="Menlo"/>
                  <a:sym typeface="Menlo"/>
                </a:defRPr>
              </a:pPr>
              <a:r>
                <a:rPr>
                  <a:solidFill>
                    <a:srgbClr val="0433FF"/>
                  </a:solidFill>
                </a:rPr>
                <a:t>class</a:t>
              </a:r>
              <a:r>
                <a:t> Fraction {</a:t>
              </a:r>
            </a:p>
            <a:p>
              <a:pPr algn="l" defTabSz="457200">
                <a:tabLst>
                  <a:tab pos="558800" algn="l"/>
                </a:tabLst>
                <a:defRPr sz="38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800">
                  <a:latin typeface="Menlo"/>
                  <a:ea typeface="Menlo"/>
                  <a:cs typeface="Menlo"/>
                  <a:sym typeface="Menlo"/>
                </a:defRPr>
              </a:pPr>
              <a:r>
                <a:t>    Fraction();</a:t>
              </a:r>
            </a:p>
            <a:p>
              <a:pPr algn="l" defTabSz="457200">
                <a:tabLst>
                  <a:tab pos="558800" algn="l"/>
                </a:tabLst>
                <a:defRPr sz="3800">
                  <a:latin typeface="Menlo"/>
                  <a:ea typeface="Menlo"/>
                  <a:cs typeface="Menlo"/>
                  <a:sym typeface="Menlo"/>
                </a:defRPr>
              </a:pPr>
              <a:r>
                <a:t>    Fraction(</a:t>
              </a:r>
              <a:r>
                <a:rPr>
                  <a:solidFill>
                    <a:srgbClr val="0433FF"/>
                  </a:solidFill>
                </a:rPr>
                <a:t>int</a:t>
              </a:r>
              <a:r>
                <a:t> num,</a:t>
              </a:r>
              <a:r>
                <a:rPr>
                  <a:solidFill>
                    <a:srgbClr val="0433FF"/>
                  </a:solidFill>
                </a:rPr>
                <a:t>int</a:t>
              </a:r>
              <a:r>
                <a:t> denom);</a:t>
              </a:r>
            </a:p>
            <a:p>
              <a:pPr algn="l" defTabSz="457200">
                <a:tabLst>
                  <a:tab pos="558800" algn="l"/>
                </a:tabLst>
                <a:defRPr sz="38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add(const </a:t>
              </a:r>
              <a:r>
                <a:t>Fraction</a:t>
              </a:r>
              <a:r>
                <a:rPr>
                  <a:solidFill>
                    <a:srgbClr val="000000"/>
                  </a:solidFill>
                </a:rPr>
                <a:t> &amp;f);</a:t>
              </a:r>
              <a:endParaRPr>
                <a:solidFill>
                  <a:srgbClr val="000000"/>
                </a:solidFill>
              </a:endParaRPr>
            </a:p>
            <a:p>
              <a:pPr algn="l" defTabSz="457200">
                <a:tabLst>
                  <a:tab pos="558800" algn="l"/>
                </a:tabLst>
                <a:defRPr sz="3800">
                  <a:solidFill>
                    <a:srgbClr val="3495AF"/>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mult(const </a:t>
              </a:r>
              <a:r>
                <a:t>Fraction</a:t>
              </a:r>
              <a:r>
                <a:rPr>
                  <a:solidFill>
                    <a:srgbClr val="000000"/>
                  </a:solidFill>
                </a:rPr>
                <a:t> &amp;f);</a:t>
              </a:r>
              <a:endParaRPr>
                <a:solidFill>
                  <a:srgbClr val="000000"/>
                </a:solidFill>
              </a:endParaRPr>
            </a:p>
            <a:p>
              <a:pPr algn="l" defTabSz="457200">
                <a:tabLst>
                  <a:tab pos="558800" algn="l"/>
                </a:tabLst>
                <a:defRPr sz="3800">
                  <a:latin typeface="Menlo"/>
                  <a:ea typeface="Menlo"/>
                  <a:cs typeface="Menlo"/>
                  <a:sym typeface="Menlo"/>
                </a:defRPr>
              </a:pPr>
              <a:r>
                <a:t>    </a:t>
              </a:r>
              <a:r>
                <a:rPr>
                  <a:solidFill>
                    <a:srgbClr val="0433FF"/>
                  </a:solidFill>
                </a:rPr>
                <a:t>double</a:t>
              </a:r>
              <a:r>
                <a:t> decimal();</a:t>
              </a:r>
            </a:p>
            <a:p>
              <a:pPr algn="l" defTabSz="457200">
                <a:tabLst>
                  <a:tab pos="558800" algn="l"/>
                </a:tabLst>
                <a:defRPr sz="3800">
                  <a:latin typeface="Menlo"/>
                  <a:ea typeface="Menlo"/>
                  <a:cs typeface="Menlo"/>
                  <a:sym typeface="Menlo"/>
                </a:defRPr>
              </a:pPr>
              <a:r>
                <a:t>    </a:t>
              </a:r>
              <a:r>
                <a:rPr>
                  <a:solidFill>
                    <a:srgbClr val="0433FF"/>
                  </a:solidFill>
                </a:rPr>
                <a:t>int</a:t>
              </a:r>
              <a:r>
                <a:t> getNum();</a:t>
              </a:r>
            </a:p>
            <a:p>
              <a:pPr algn="l" defTabSz="457200">
                <a:tabLst>
                  <a:tab pos="558800" algn="l"/>
                </a:tabLst>
                <a:defRPr sz="3800">
                  <a:latin typeface="Menlo"/>
                  <a:ea typeface="Menlo"/>
                  <a:cs typeface="Menlo"/>
                  <a:sym typeface="Menlo"/>
                </a:defRPr>
              </a:pPr>
              <a:r>
                <a:t>    </a:t>
              </a:r>
              <a:r>
                <a:rPr>
                  <a:solidFill>
                    <a:srgbClr val="0433FF"/>
                  </a:solidFill>
                </a:rPr>
                <a:t>int</a:t>
              </a:r>
              <a:r>
                <a:t> getDenom();</a:t>
              </a:r>
            </a:p>
            <a:p>
              <a:pPr algn="l" defTabSz="457200">
                <a:tabLst>
                  <a:tab pos="558800" algn="l"/>
                </a:tabLst>
                <a:defRPr sz="3800">
                  <a:latin typeface="Menlo"/>
                  <a:ea typeface="Menlo"/>
                  <a:cs typeface="Menlo"/>
                  <a:sym typeface="Menlo"/>
                </a:defRPr>
              </a:pPr>
              <a:r>
                <a:t>    </a:t>
              </a:r>
              <a:r>
                <a:rPr>
                  <a:solidFill>
                    <a:srgbClr val="0433FF"/>
                  </a:solidFill>
                </a:rPr>
                <a:t>friend</a:t>
              </a:r>
              <a:r>
                <a:t> ostream&amp; </a:t>
              </a:r>
              <a:r>
                <a:rPr>
                  <a:solidFill>
                    <a:srgbClr val="0433FF"/>
                  </a:solidFill>
                </a:rPr>
                <a:t>operator</a:t>
              </a:r>
              <a:r>
                <a:t>&lt;&lt;</a:t>
              </a:r>
            </a:p>
            <a:p>
              <a:pPr algn="l" defTabSz="457200">
                <a:tabLst>
                  <a:tab pos="558800" algn="l"/>
                </a:tabLst>
                <a:defRPr sz="3800">
                  <a:latin typeface="Menlo"/>
                  <a:ea typeface="Menlo"/>
                  <a:cs typeface="Menlo"/>
                  <a:sym typeface="Menlo"/>
                </a:defRPr>
              </a:pPr>
              <a:r>
                <a:t>        (ostream&amp; out, Fraction &amp;frac);</a:t>
              </a:r>
            </a:p>
            <a:p>
              <a:pPr algn="l" defTabSz="457200">
                <a:tabLst>
                  <a:tab pos="558800" algn="l"/>
                </a:tabLst>
                <a:defRPr sz="38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8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num;   </a:t>
              </a:r>
              <a:r>
                <a:t>// the numerator</a:t>
              </a:r>
              <a:endParaRPr>
                <a:solidFill>
                  <a:srgbClr val="000000"/>
                </a:solidFill>
              </a:endParaRPr>
            </a:p>
            <a:p>
              <a:pPr algn="l" defTabSz="457200">
                <a:tabLst>
                  <a:tab pos="558800" algn="l"/>
                </a:tabLst>
                <a:defRPr sz="38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denom; </a:t>
              </a:r>
              <a:r>
                <a:t>// the denominator</a:t>
              </a:r>
              <a:endParaRPr>
                <a:solidFill>
                  <a:srgbClr val="000000"/>
                </a:solidFill>
              </a:endParaRPr>
            </a:p>
            <a:p>
              <a:pPr algn="l" defTabSz="457200">
                <a:tabLst>
                  <a:tab pos="558800" algn="l"/>
                </a:tabLst>
                <a:defRPr sz="3800">
                  <a:solidFill>
                    <a:srgbClr val="008F00"/>
                  </a:solidFill>
                  <a:latin typeface="Menlo"/>
                  <a:ea typeface="Menlo"/>
                  <a:cs typeface="Menlo"/>
                  <a:sym typeface="Menlo"/>
                </a:defRPr>
              </a:pPr>
              <a:r>
                <a:rPr>
                  <a:solidFill>
                    <a:srgbClr val="000000"/>
                  </a:solidFill>
                </a:rPr>
                <a:t>    </a:t>
              </a:r>
              <a:r>
                <a:rPr>
                  <a:solidFill>
                    <a:srgbClr val="0433FF"/>
                  </a:solidFill>
                </a:rPr>
                <a:t>void</a:t>
              </a:r>
              <a:r>
                <a:rPr>
                  <a:solidFill>
                    <a:srgbClr val="000000"/>
                  </a:solidFill>
                </a:rPr>
                <a:t> reduce(); </a:t>
              </a:r>
              <a:r>
                <a:t>// reduce the fraction          </a:t>
              </a:r>
            </a:p>
            <a:p>
              <a:pPr algn="l" defTabSz="457200">
                <a:tabLst>
                  <a:tab pos="558800" algn="l"/>
                </a:tabLst>
                <a:defRPr sz="3800">
                  <a:solidFill>
                    <a:srgbClr val="008F00"/>
                  </a:solidFill>
                  <a:latin typeface="Menlo"/>
                  <a:ea typeface="Menlo"/>
                  <a:cs typeface="Menlo"/>
                  <a:sym typeface="Menlo"/>
                </a:defRPr>
              </a:pPr>
              <a:r>
                <a:t>    </a:t>
              </a:r>
              <a:r>
                <a:rPr>
                  <a:solidFill>
                    <a:srgbClr val="0433FF"/>
                  </a:solidFill>
                </a:rPr>
                <a:t>int</a:t>
              </a:r>
              <a:r>
                <a:t> gcd(</a:t>
              </a:r>
              <a:r>
                <a:rPr>
                  <a:solidFill>
                    <a:srgbClr val="0433FF"/>
                  </a:solidFill>
                </a:rPr>
                <a:t>int</a:t>
              </a:r>
              <a:r>
                <a:t> u, </a:t>
              </a:r>
              <a:r>
                <a:rPr>
                  <a:solidFill>
                    <a:srgbClr val="0433FF"/>
                  </a:solidFill>
                </a:rPr>
                <a:t>int</a:t>
              </a:r>
              <a:r>
                <a:t> v);</a:t>
              </a:r>
            </a:p>
            <a:p>
              <a:pPr algn="l" defTabSz="457200">
                <a:tabLst>
                  <a:tab pos="558800" algn="l"/>
                </a:tabLst>
                <a:defRPr sz="3800">
                  <a:latin typeface="Menlo"/>
                  <a:ea typeface="Menlo"/>
                  <a:cs typeface="Menlo"/>
                  <a:sym typeface="Menlo"/>
                </a:defRPr>
              </a:pPr>
              <a:r>
                <a:t>};</a:t>
              </a:r>
            </a:p>
          </p:txBody>
        </p:sp>
        <p:pic>
          <p:nvPicPr>
            <p:cNvPr id="388" name="#pragma once…" descr="#pragma once…"/>
            <p:cNvPicPr>
              <a:picLocks noChangeAspect="0"/>
            </p:cNvPicPr>
            <p:nvPr/>
          </p:nvPicPr>
          <p:blipFill>
            <a:blip r:embed="rId2">
              <a:extLst/>
            </a:blip>
            <a:stretch>
              <a:fillRect/>
            </a:stretch>
          </p:blipFill>
          <p:spPr>
            <a:xfrm>
              <a:off x="0" y="0"/>
              <a:ext cx="12959657" cy="11988801"/>
            </a:xfrm>
            <a:prstGeom prst="rect">
              <a:avLst/>
            </a:prstGeom>
            <a:effectLst/>
          </p:spPr>
        </p:pic>
      </p:grpSp>
      <p:sp>
        <p:nvSpPr>
          <p:cNvPr id="391" name="Rounded Rectangle"/>
          <p:cNvSpPr/>
          <p:nvPr/>
        </p:nvSpPr>
        <p:spPr>
          <a:xfrm>
            <a:off x="821623" y="1552222"/>
            <a:ext cx="6571454" cy="1857091"/>
          </a:xfrm>
          <a:prstGeom prst="roundRect">
            <a:avLst>
              <a:gd name="adj" fmla="val 15639"/>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1" grpId="1"/>
    </p:bldLst>
  </p:timing>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3"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396" name="// purpose: the default constructor…"/>
          <p:cNvGrpSpPr/>
          <p:nvPr/>
        </p:nvGrpSpPr>
        <p:grpSpPr>
          <a:xfrm>
            <a:off x="11134258" y="3341557"/>
            <a:ext cx="12959657" cy="7848601"/>
            <a:chOff x="0" y="0"/>
            <a:chExt cx="12959656" cy="7848600"/>
          </a:xfrm>
        </p:grpSpPr>
        <p:sp>
          <p:nvSpPr>
            <p:cNvPr id="395" name="// purpose: the default constructor…"/>
            <p:cNvSpPr txBox="1"/>
            <p:nvPr/>
          </p:nvSpPr>
          <p:spPr>
            <a:xfrm>
              <a:off x="38100" y="38100"/>
              <a:ext cx="12883457" cy="7772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solidFill>
                    <a:srgbClr val="008F00"/>
                  </a:solidFill>
                  <a:latin typeface="Menlo"/>
                  <a:ea typeface="Menlo"/>
                  <a:cs typeface="Menlo"/>
                  <a:sym typeface="Menlo"/>
                </a:defRPr>
              </a:pPr>
              <a:r>
                <a:t>// purpose: the default constructor </a:t>
              </a:r>
            </a:p>
            <a:p>
              <a:pPr algn="l" defTabSz="457200">
                <a:tabLst>
                  <a:tab pos="558800" algn="l"/>
                </a:tabLst>
                <a:defRPr sz="4000">
                  <a:solidFill>
                    <a:srgbClr val="008F00"/>
                  </a:solidFill>
                  <a:latin typeface="Menlo"/>
                  <a:ea typeface="Menlo"/>
                  <a:cs typeface="Menlo"/>
                  <a:sym typeface="Menlo"/>
                </a:defRPr>
              </a:pPr>
              <a:r>
                <a:t>// to create</a:t>
              </a:r>
              <a:r>
                <a:rPr>
                  <a:solidFill>
                    <a:srgbClr val="000000"/>
                  </a:solidFill>
                </a:rPr>
                <a:t> </a:t>
              </a:r>
              <a:r>
                <a:t>a fraction of 1 / 1</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return value: none </a:t>
              </a:r>
            </a:p>
            <a:p>
              <a:pPr algn="l" defTabSz="457200">
                <a:tabLst>
                  <a:tab pos="558800" algn="l"/>
                </a:tabLst>
                <a:defRPr sz="4000">
                  <a:solidFill>
                    <a:srgbClr val="008F00"/>
                  </a:solidFill>
                  <a:latin typeface="Menlo"/>
                  <a:ea typeface="Menlo"/>
                  <a:cs typeface="Menlo"/>
                  <a:sym typeface="Menlo"/>
                </a:defRPr>
              </a:pPr>
              <a:r>
                <a:t>// (constructors don't return anything)</a:t>
              </a: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latin typeface="Menlo"/>
                  <a:ea typeface="Menlo"/>
                  <a:cs typeface="Menlo"/>
                  <a:sym typeface="Menlo"/>
                </a:defRPr>
              </a:pPr>
              <a:r>
                <a:rPr>
                  <a:solidFill>
                    <a:srgbClr val="3495AF"/>
                  </a:solidFill>
                </a:rPr>
                <a:t>Fraction</a:t>
              </a:r>
              <a:r>
                <a:t>::Fraction()</a:t>
              </a:r>
            </a:p>
            <a:p>
              <a:pPr algn="l" defTabSz="457200">
                <a:tabLst>
                  <a:tab pos="558800" algn="l"/>
                </a:tabLst>
                <a:defRPr sz="4000">
                  <a:latin typeface="Menlo"/>
                  <a:ea typeface="Menlo"/>
                  <a:cs typeface="Menlo"/>
                  <a:sym typeface="Menlo"/>
                </a:defRPr>
              </a:pPr>
              <a:r>
                <a:t>{</a:t>
              </a:r>
            </a:p>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7F0325"/>
                  </a:solidFill>
                  <a:latin typeface="Menlo"/>
                  <a:ea typeface="Menlo"/>
                  <a:cs typeface="Menlo"/>
                  <a:sym typeface="Menlo"/>
                </a:defRPr>
              </a:pPr>
            </a:p>
            <a:p>
              <a:pPr algn="l" defTabSz="457200">
                <a:tabLst>
                  <a:tab pos="558800" algn="l"/>
                </a:tabLst>
                <a:defRPr sz="4000">
                  <a:solidFill>
                    <a:srgbClr val="7F0325"/>
                  </a:solidFill>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a:t>
              </a:r>
            </a:p>
          </p:txBody>
        </p:sp>
        <p:pic>
          <p:nvPicPr>
            <p:cNvPr id="394" name="// purpose: the default constructor…" descr="// purpose: the default constructor…"/>
            <p:cNvPicPr>
              <a:picLocks noChangeAspect="0"/>
            </p:cNvPicPr>
            <p:nvPr/>
          </p:nvPicPr>
          <p:blipFill>
            <a:blip r:embed="rId2">
              <a:extLst/>
            </a:blip>
            <a:stretch>
              <a:fillRect/>
            </a:stretch>
          </p:blipFill>
          <p:spPr>
            <a:xfrm>
              <a:off x="0" y="-1"/>
              <a:ext cx="12959657" cy="7848601"/>
            </a:xfrm>
            <a:prstGeom prst="rect">
              <a:avLst/>
            </a:prstGeom>
            <a:effectLst/>
          </p:spPr>
        </p:pic>
      </p:grpSp>
      <p:sp>
        <p:nvSpPr>
          <p:cNvPr id="397" name="Let's start writing our functions. We do this in our fraction.cpp file, and we have to define the class that each function belongs to. We also cannot forget to include our header file!…"/>
          <p:cNvSpPr txBox="1"/>
          <p:nvPr>
            <p:ph type="title" idx="4294967295"/>
          </p:nvPr>
        </p:nvSpPr>
        <p:spPr>
          <a:xfrm>
            <a:off x="266526" y="1734893"/>
            <a:ext cx="10586702" cy="11061928"/>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start writing our functions. We do this in our fraction.cpp file, and we have to define the class that each function belongs to. We also cannot forget to include our header file!</a:t>
            </a:r>
          </a:p>
          <a:p>
            <a:pPr marL="574357" defTabSz="819150">
              <a:lnSpc>
                <a:spcPct val="90000"/>
              </a:lnSpc>
              <a:defRPr sz="4400"/>
            </a:pPr>
          </a:p>
          <a:p>
            <a:pPr marL="574357" defTabSz="819150">
              <a:lnSpc>
                <a:spcPct val="90000"/>
              </a:lnSpc>
              <a:defRPr sz="4400"/>
            </a:pPr>
            <a:r>
              <a:rPr>
                <a:solidFill>
                  <a:srgbClr val="0433FF"/>
                </a:solidFill>
              </a:rPr>
              <a:t>#include </a:t>
            </a:r>
            <a:r>
              <a:t>"fraction.h"</a:t>
            </a:r>
          </a:p>
          <a:p>
            <a:pPr marL="574357" defTabSz="819150">
              <a:lnSpc>
                <a:spcPct val="90000"/>
              </a:lnSpc>
              <a:defRPr sz="4400"/>
            </a:pPr>
          </a:p>
          <a:p>
            <a:pPr marL="574357" defTabSz="819150">
              <a:lnSpc>
                <a:spcPct val="90000"/>
              </a:lnSpc>
              <a:defRPr sz="4400"/>
            </a:pPr>
            <a:r>
              <a:t>The </a:t>
            </a:r>
            <a:r>
              <a:rPr b="1">
                <a:latin typeface="Helvetica Neue"/>
                <a:ea typeface="Helvetica Neue"/>
                <a:cs typeface="Helvetica Neue"/>
                <a:sym typeface="Helvetica Neue"/>
              </a:rPr>
              <a:t>default constructor</a:t>
            </a:r>
            <a:r>
              <a:t> is used when someone wants to just create a default fraction:</a:t>
            </a:r>
          </a:p>
          <a:p>
            <a:pPr marL="574357" defTabSz="819150">
              <a:lnSpc>
                <a:spcPct val="90000"/>
              </a:lnSpc>
              <a:defRPr sz="4400"/>
            </a:p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9"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402" name="// purpose: the default constructor…"/>
          <p:cNvGrpSpPr/>
          <p:nvPr/>
        </p:nvGrpSpPr>
        <p:grpSpPr>
          <a:xfrm>
            <a:off x="11134258" y="3341557"/>
            <a:ext cx="12959657" cy="7848601"/>
            <a:chOff x="0" y="0"/>
            <a:chExt cx="12959656" cy="7848600"/>
          </a:xfrm>
        </p:grpSpPr>
        <p:sp>
          <p:nvSpPr>
            <p:cNvPr id="401" name="// purpose: the default constructor…"/>
            <p:cNvSpPr txBox="1"/>
            <p:nvPr/>
          </p:nvSpPr>
          <p:spPr>
            <a:xfrm>
              <a:off x="38100" y="38100"/>
              <a:ext cx="12883457" cy="7772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solidFill>
                    <a:srgbClr val="008F00"/>
                  </a:solidFill>
                  <a:latin typeface="Menlo"/>
                  <a:ea typeface="Menlo"/>
                  <a:cs typeface="Menlo"/>
                  <a:sym typeface="Menlo"/>
                </a:defRPr>
              </a:pPr>
              <a:r>
                <a:t>// purpose: the default constructor </a:t>
              </a:r>
            </a:p>
            <a:p>
              <a:pPr algn="l" defTabSz="457200">
                <a:tabLst>
                  <a:tab pos="558800" algn="l"/>
                </a:tabLst>
                <a:defRPr sz="4000">
                  <a:solidFill>
                    <a:srgbClr val="008F00"/>
                  </a:solidFill>
                  <a:latin typeface="Menlo"/>
                  <a:ea typeface="Menlo"/>
                  <a:cs typeface="Menlo"/>
                  <a:sym typeface="Menlo"/>
                </a:defRPr>
              </a:pPr>
              <a:r>
                <a:t>// to create</a:t>
              </a:r>
              <a:r>
                <a:rPr>
                  <a:solidFill>
                    <a:srgbClr val="000000"/>
                  </a:solidFill>
                </a:rPr>
                <a:t> </a:t>
              </a:r>
              <a:r>
                <a:t>a fraction of 1 / 1</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return value: none </a:t>
              </a:r>
            </a:p>
            <a:p>
              <a:pPr algn="l" defTabSz="457200">
                <a:tabLst>
                  <a:tab pos="558800" algn="l"/>
                </a:tabLst>
                <a:defRPr sz="4000">
                  <a:solidFill>
                    <a:srgbClr val="008F00"/>
                  </a:solidFill>
                  <a:latin typeface="Menlo"/>
                  <a:ea typeface="Menlo"/>
                  <a:cs typeface="Menlo"/>
                  <a:sym typeface="Menlo"/>
                </a:defRPr>
              </a:pPr>
              <a:r>
                <a:t>// (constructors don't return anything)</a:t>
              </a: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latin typeface="Menlo"/>
                  <a:ea typeface="Menlo"/>
                  <a:cs typeface="Menlo"/>
                  <a:sym typeface="Menlo"/>
                </a:defRPr>
              </a:pPr>
              <a:r>
                <a:rPr>
                  <a:solidFill>
                    <a:srgbClr val="3495AF"/>
                  </a:solidFill>
                </a:rPr>
                <a:t>Fraction</a:t>
              </a:r>
              <a:r>
                <a:t>::Fraction()</a:t>
              </a:r>
            </a:p>
            <a:p>
              <a:pPr algn="l" defTabSz="457200">
                <a:tabLst>
                  <a:tab pos="558800" algn="l"/>
                </a:tabLst>
                <a:defRPr sz="4000">
                  <a:latin typeface="Menlo"/>
                  <a:ea typeface="Menlo"/>
                  <a:cs typeface="Menlo"/>
                  <a:sym typeface="Menlo"/>
                </a:defRPr>
              </a:pPr>
              <a:r>
                <a:t>{</a:t>
              </a:r>
            </a:p>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7F0325"/>
                  </a:solidFill>
                  <a:latin typeface="Menlo"/>
                  <a:ea typeface="Menlo"/>
                  <a:cs typeface="Menlo"/>
                  <a:sym typeface="Menlo"/>
                </a:defRPr>
              </a:pPr>
            </a:p>
            <a:p>
              <a:pPr algn="l" defTabSz="457200">
                <a:tabLst>
                  <a:tab pos="558800" algn="l"/>
                </a:tabLst>
                <a:defRPr sz="4000">
                  <a:solidFill>
                    <a:srgbClr val="7F0325"/>
                  </a:solidFill>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a:t>
              </a:r>
            </a:p>
          </p:txBody>
        </p:sp>
        <p:pic>
          <p:nvPicPr>
            <p:cNvPr id="400" name="// purpose: the default constructor…" descr="// purpose: the default constructor…"/>
            <p:cNvPicPr>
              <a:picLocks noChangeAspect="0"/>
            </p:cNvPicPr>
            <p:nvPr/>
          </p:nvPicPr>
          <p:blipFill>
            <a:blip r:embed="rId2">
              <a:extLst/>
            </a:blip>
            <a:stretch>
              <a:fillRect/>
            </a:stretch>
          </p:blipFill>
          <p:spPr>
            <a:xfrm>
              <a:off x="0" y="-1"/>
              <a:ext cx="12959657" cy="7848601"/>
            </a:xfrm>
            <a:prstGeom prst="rect">
              <a:avLst/>
            </a:prstGeom>
            <a:effectLst/>
          </p:spPr>
        </p:pic>
      </p:grpSp>
      <p:sp>
        <p:nvSpPr>
          <p:cNvPr id="403" name="Let's start writing our functions. We do this in our fraction.cpp file, and we have to define the class that each function belongs to. We also cannot forget to include our header file!…"/>
          <p:cNvSpPr txBox="1"/>
          <p:nvPr>
            <p:ph type="title" idx="4294967295"/>
          </p:nvPr>
        </p:nvSpPr>
        <p:spPr>
          <a:xfrm>
            <a:off x="266526" y="1734893"/>
            <a:ext cx="10586702" cy="11061928"/>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start writing our functions. We do this in our fraction.cpp file, and we have to define the class that each function belongs to. We also cannot forget to include our header file!</a:t>
            </a:r>
          </a:p>
          <a:p>
            <a:pPr marL="574357" defTabSz="819150">
              <a:lnSpc>
                <a:spcPct val="90000"/>
              </a:lnSpc>
              <a:defRPr sz="4400"/>
            </a:pPr>
          </a:p>
          <a:p>
            <a:pPr marL="574357" defTabSz="819150">
              <a:lnSpc>
                <a:spcPct val="90000"/>
              </a:lnSpc>
              <a:defRPr sz="4400"/>
            </a:pPr>
            <a:r>
              <a:rPr>
                <a:solidFill>
                  <a:srgbClr val="0433FF"/>
                </a:solidFill>
              </a:rPr>
              <a:t>#include </a:t>
            </a:r>
            <a:r>
              <a:t>"fraction.h"</a:t>
            </a:r>
          </a:p>
          <a:p>
            <a:pPr marL="574357" defTabSz="819150">
              <a:lnSpc>
                <a:spcPct val="90000"/>
              </a:lnSpc>
              <a:defRPr sz="4400"/>
            </a:pPr>
          </a:p>
          <a:p>
            <a:pPr marL="574357" defTabSz="819150">
              <a:lnSpc>
                <a:spcPct val="90000"/>
              </a:lnSpc>
              <a:defRPr sz="4400"/>
            </a:pPr>
            <a:r>
              <a:t>The </a:t>
            </a:r>
            <a:r>
              <a:rPr b="1">
                <a:latin typeface="Helvetica Neue"/>
                <a:ea typeface="Helvetica Neue"/>
                <a:cs typeface="Helvetica Neue"/>
                <a:sym typeface="Helvetica Neue"/>
              </a:rPr>
              <a:t>default constructor</a:t>
            </a:r>
            <a:r>
              <a:t> is used when someone wants to just create a default fraction:</a:t>
            </a:r>
          </a:p>
          <a:p>
            <a:pPr marL="574357" defTabSz="819150">
              <a:lnSpc>
                <a:spcPct val="90000"/>
              </a:lnSpc>
              <a:defRPr sz="4400"/>
            </a:p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t>
            </a:r>
          </a:p>
        </p:txBody>
      </p:sp>
      <p:sp>
        <p:nvSpPr>
          <p:cNvPr id="404" name="Rounded Rectangle"/>
          <p:cNvSpPr/>
          <p:nvPr/>
        </p:nvSpPr>
        <p:spPr>
          <a:xfrm>
            <a:off x="11192834" y="6779421"/>
            <a:ext cx="3253864" cy="972871"/>
          </a:xfrm>
          <a:prstGeom prst="roundRect">
            <a:avLst>
              <a:gd name="adj" fmla="val 29853"/>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405" name="This tells the compiler what class we are creating. The double-colon is called the &quot;scope resolution operator&quot; because it helps the compiler resolve the scope of the function."/>
          <p:cNvSpPr txBox="1"/>
          <p:nvPr/>
        </p:nvSpPr>
        <p:spPr>
          <a:xfrm>
            <a:off x="11712358" y="7894761"/>
            <a:ext cx="11803457" cy="2879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lvl1pPr>
          </a:lstStyle>
          <a:p>
            <a:pPr/>
            <a:r>
              <a:t>This tells the compiler what class we are creating. The double-colon is called the "scope resolution operator" because it helps the compiler resolve the scope of the function.</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7"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410" name="// purpose: the default constructor…"/>
          <p:cNvGrpSpPr/>
          <p:nvPr/>
        </p:nvGrpSpPr>
        <p:grpSpPr>
          <a:xfrm>
            <a:off x="11134258" y="3341557"/>
            <a:ext cx="12959657" cy="7848601"/>
            <a:chOff x="0" y="0"/>
            <a:chExt cx="12959656" cy="7848600"/>
          </a:xfrm>
        </p:grpSpPr>
        <p:sp>
          <p:nvSpPr>
            <p:cNvPr id="409" name="// purpose: the default constructor…"/>
            <p:cNvSpPr txBox="1"/>
            <p:nvPr/>
          </p:nvSpPr>
          <p:spPr>
            <a:xfrm>
              <a:off x="38100" y="38100"/>
              <a:ext cx="12883457" cy="7772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000">
                  <a:solidFill>
                    <a:srgbClr val="008F00"/>
                  </a:solidFill>
                  <a:latin typeface="Menlo"/>
                  <a:ea typeface="Menlo"/>
                  <a:cs typeface="Menlo"/>
                  <a:sym typeface="Menlo"/>
                </a:defRPr>
              </a:pPr>
              <a:r>
                <a:t>// purpose: the default constructor </a:t>
              </a:r>
            </a:p>
            <a:p>
              <a:pPr algn="l" defTabSz="457200">
                <a:tabLst>
                  <a:tab pos="558800" algn="l"/>
                </a:tabLst>
                <a:defRPr sz="4000">
                  <a:solidFill>
                    <a:srgbClr val="008F00"/>
                  </a:solidFill>
                  <a:latin typeface="Menlo"/>
                  <a:ea typeface="Menlo"/>
                  <a:cs typeface="Menlo"/>
                  <a:sym typeface="Menlo"/>
                </a:defRPr>
              </a:pPr>
              <a:r>
                <a:t>// to create</a:t>
              </a:r>
              <a:r>
                <a:rPr>
                  <a:solidFill>
                    <a:srgbClr val="000000"/>
                  </a:solidFill>
                </a:rPr>
                <a:t> </a:t>
              </a:r>
              <a:r>
                <a:t>a fraction of 1 / 1</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000">
                  <a:solidFill>
                    <a:srgbClr val="008F00"/>
                  </a:solidFill>
                  <a:latin typeface="Menlo"/>
                  <a:ea typeface="Menlo"/>
                  <a:cs typeface="Menlo"/>
                  <a:sym typeface="Menlo"/>
                </a:defRPr>
              </a:pPr>
              <a:r>
                <a:t>// return value: none </a:t>
              </a:r>
            </a:p>
            <a:p>
              <a:pPr algn="l" defTabSz="457200">
                <a:tabLst>
                  <a:tab pos="558800" algn="l"/>
                </a:tabLst>
                <a:defRPr sz="4000">
                  <a:solidFill>
                    <a:srgbClr val="008F00"/>
                  </a:solidFill>
                  <a:latin typeface="Menlo"/>
                  <a:ea typeface="Menlo"/>
                  <a:cs typeface="Menlo"/>
                  <a:sym typeface="Menlo"/>
                </a:defRPr>
              </a:pPr>
              <a:r>
                <a:t>// (constructors don't return anything)</a:t>
              </a:r>
            </a:p>
            <a:p>
              <a:pPr algn="l" defTabSz="457200">
                <a:tabLst>
                  <a:tab pos="558800" algn="l"/>
                </a:tabLst>
                <a:defRPr sz="4000">
                  <a:solidFill>
                    <a:srgbClr val="008F00"/>
                  </a:solidFill>
                  <a:latin typeface="Menlo"/>
                  <a:ea typeface="Menlo"/>
                  <a:cs typeface="Menlo"/>
                  <a:sym typeface="Menlo"/>
                </a:defRPr>
              </a:pPr>
              <a:endParaRPr>
                <a:solidFill>
                  <a:srgbClr val="000000"/>
                </a:solidFill>
              </a:endParaRPr>
            </a:p>
            <a:p>
              <a:pPr algn="l" defTabSz="457200">
                <a:tabLst>
                  <a:tab pos="558800" algn="l"/>
                </a:tabLst>
                <a:defRPr sz="4000">
                  <a:latin typeface="Menlo"/>
                  <a:ea typeface="Menlo"/>
                  <a:cs typeface="Menlo"/>
                  <a:sym typeface="Menlo"/>
                </a:defRPr>
              </a:pPr>
              <a:r>
                <a:rPr>
                  <a:solidFill>
                    <a:srgbClr val="3495AF"/>
                  </a:solidFill>
                </a:rPr>
                <a:t>Fraction</a:t>
              </a:r>
              <a:r>
                <a:t>::Fraction()</a:t>
              </a:r>
            </a:p>
            <a:p>
              <a:pPr algn="l" defTabSz="457200">
                <a:tabLst>
                  <a:tab pos="558800" algn="l"/>
                </a:tabLst>
                <a:defRPr sz="4000">
                  <a:latin typeface="Menlo"/>
                  <a:ea typeface="Menlo"/>
                  <a:cs typeface="Menlo"/>
                  <a:sym typeface="Menlo"/>
                </a:defRPr>
              </a:pPr>
              <a:r>
                <a:t>{</a:t>
              </a:r>
            </a:p>
            <a:p>
              <a:pPr algn="l" defTabSz="457200">
                <a:tabLst>
                  <a:tab pos="558800" algn="l"/>
                </a:tabLst>
                <a:defRPr sz="4000">
                  <a:latin typeface="Menlo"/>
                  <a:ea typeface="Menlo"/>
                  <a:cs typeface="Menlo"/>
                  <a:sym typeface="Menlo"/>
                </a:defRPr>
              </a:pPr>
              <a:r>
                <a:t>    </a:t>
              </a:r>
            </a:p>
            <a:p>
              <a:pPr algn="l" defTabSz="457200">
                <a:tabLst>
                  <a:tab pos="558800" algn="l"/>
                </a:tabLst>
                <a:defRPr sz="4000">
                  <a:solidFill>
                    <a:srgbClr val="7F0325"/>
                  </a:solidFill>
                  <a:latin typeface="Menlo"/>
                  <a:ea typeface="Menlo"/>
                  <a:cs typeface="Menlo"/>
                  <a:sym typeface="Menlo"/>
                </a:defRPr>
              </a:pPr>
              <a:r>
                <a:t>    num   = 1;</a:t>
              </a:r>
            </a:p>
            <a:p>
              <a:pPr algn="l" defTabSz="457200">
                <a:tabLst>
                  <a:tab pos="558800" algn="l"/>
                </a:tabLst>
                <a:defRPr sz="4000">
                  <a:latin typeface="Menlo"/>
                  <a:ea typeface="Menlo"/>
                  <a:cs typeface="Menlo"/>
                  <a:sym typeface="Menlo"/>
                </a:defRPr>
              </a:pPr>
              <a:r>
                <a:rPr>
                  <a:solidFill>
                    <a:srgbClr val="7F0325"/>
                  </a:solidFill>
                </a:rPr>
                <a:t>    denom = 1; </a:t>
              </a:r>
              <a:r>
                <a:t>   </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a:t>
              </a:r>
            </a:p>
          </p:txBody>
        </p:sp>
        <p:pic>
          <p:nvPicPr>
            <p:cNvPr id="408" name="// purpose: the default constructor…" descr="// purpose: the default constructor…"/>
            <p:cNvPicPr>
              <a:picLocks noChangeAspect="0"/>
            </p:cNvPicPr>
            <p:nvPr/>
          </p:nvPicPr>
          <p:blipFill>
            <a:blip r:embed="rId2">
              <a:extLst/>
            </a:blip>
            <a:stretch>
              <a:fillRect/>
            </a:stretch>
          </p:blipFill>
          <p:spPr>
            <a:xfrm>
              <a:off x="0" y="-1"/>
              <a:ext cx="12959657" cy="7848601"/>
            </a:xfrm>
            <a:prstGeom prst="rect">
              <a:avLst/>
            </a:prstGeom>
            <a:effectLst/>
          </p:spPr>
        </p:pic>
      </p:grpSp>
      <p:sp>
        <p:nvSpPr>
          <p:cNvPr id="411" name="Pretty simple! We are just setting our two class variables to default values."/>
          <p:cNvSpPr txBox="1"/>
          <p:nvPr/>
        </p:nvSpPr>
        <p:spPr>
          <a:xfrm>
            <a:off x="12964440" y="11254135"/>
            <a:ext cx="8173124" cy="26277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b="1" sz="4400">
                <a:solidFill>
                  <a:srgbClr val="7F0325"/>
                </a:solidFill>
                <a:latin typeface="Helvetica Neue"/>
                <a:ea typeface="Helvetica Neue"/>
                <a:cs typeface="Helvetica Neue"/>
                <a:sym typeface="Helvetica Neue"/>
              </a:defRPr>
            </a:lvl1pPr>
          </a:lstStyle>
          <a:p>
            <a:pPr/>
            <a:r>
              <a:t>Pretty simple! We are just setting our two class variables to default values.</a:t>
            </a:r>
          </a:p>
        </p:txBody>
      </p:sp>
      <p:sp>
        <p:nvSpPr>
          <p:cNvPr id="412" name="Let's start writing our functions. We do this in our fraction.cpp file, and we have to define the class that each function belongs to. We also cannot forget to include our header file!…"/>
          <p:cNvSpPr txBox="1"/>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start writing our functions. We do this in our fraction.cpp file, and we have to define the class that each function belongs to. We also cannot forget to include our header file!</a:t>
            </a:r>
          </a:p>
          <a:p>
            <a:pPr marL="574357" defTabSz="819150">
              <a:lnSpc>
                <a:spcPct val="90000"/>
              </a:lnSpc>
              <a:defRPr sz="4400"/>
            </a:pPr>
          </a:p>
          <a:p>
            <a:pPr marL="574357" defTabSz="819150">
              <a:lnSpc>
                <a:spcPct val="90000"/>
              </a:lnSpc>
              <a:defRPr sz="4400"/>
            </a:pPr>
            <a:r>
              <a:rPr>
                <a:solidFill>
                  <a:srgbClr val="0433FF"/>
                </a:solidFill>
              </a:rPr>
              <a:t>#include </a:t>
            </a:r>
            <a:r>
              <a:t>"fraction.h"</a:t>
            </a:r>
          </a:p>
          <a:p>
            <a:pPr marL="574357" defTabSz="819150">
              <a:lnSpc>
                <a:spcPct val="90000"/>
              </a:lnSpc>
              <a:defRPr sz="4400"/>
            </a:pPr>
          </a:p>
          <a:p>
            <a:pPr marL="574357" defTabSz="819150">
              <a:lnSpc>
                <a:spcPct val="90000"/>
              </a:lnSpc>
              <a:defRPr sz="4400"/>
            </a:pPr>
            <a:r>
              <a:t>The </a:t>
            </a:r>
            <a:r>
              <a:rPr b="1">
                <a:latin typeface="Helvetica Neue"/>
                <a:ea typeface="Helvetica Neue"/>
                <a:cs typeface="Helvetica Neue"/>
                <a:sym typeface="Helvetica Neue"/>
              </a:rPr>
              <a:t>default constructor</a:t>
            </a:r>
            <a:r>
              <a:t> is used when someone wants to just create a default fraction:</a:t>
            </a:r>
          </a:p>
          <a:p>
            <a:pPr marL="574357" defTabSz="819150">
              <a:lnSpc>
                <a:spcPct val="90000"/>
              </a:lnSpc>
              <a:defRPr sz="4400"/>
            </a:p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4"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417" name="// purpose: an overloaded constructor…"/>
          <p:cNvGrpSpPr/>
          <p:nvPr/>
        </p:nvGrpSpPr>
        <p:grpSpPr>
          <a:xfrm>
            <a:off x="11134258" y="1798507"/>
            <a:ext cx="12959657" cy="10934701"/>
            <a:chOff x="0" y="0"/>
            <a:chExt cx="12959656" cy="10934700"/>
          </a:xfrm>
        </p:grpSpPr>
        <p:sp>
          <p:nvSpPr>
            <p:cNvPr id="416" name="// purpose: an overloaded constructor…"/>
            <p:cNvSpPr txBox="1"/>
            <p:nvPr/>
          </p:nvSpPr>
          <p:spPr>
            <a:xfrm>
              <a:off x="38100" y="38100"/>
              <a:ext cx="12883457" cy="108585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4100">
                  <a:solidFill>
                    <a:srgbClr val="008F00"/>
                  </a:solidFill>
                  <a:latin typeface="Menlo"/>
                  <a:ea typeface="Menlo"/>
                  <a:cs typeface="Menlo"/>
                  <a:sym typeface="Menlo"/>
                </a:defRPr>
              </a:pPr>
              <a:r>
                <a:t>// purpose: an overloaded constructor</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to create a custom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that immediately gets reduced</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an int numerator</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and an int denominator</a:t>
              </a:r>
              <a:endParaRPr>
                <a:solidFill>
                  <a:srgbClr val="000000"/>
                </a:solidFill>
              </a:endParaRPr>
            </a:p>
            <a:p>
              <a:pPr algn="l" defTabSz="457200">
                <a:tabLst>
                  <a:tab pos="558800" algn="l"/>
                </a:tabLst>
                <a:defRPr sz="4100">
                  <a:latin typeface="Menlo"/>
                  <a:ea typeface="Menlo"/>
                  <a:cs typeface="Menlo"/>
                  <a:sym typeface="Menlo"/>
                </a:defRPr>
              </a:pPr>
              <a:r>
                <a:rPr>
                  <a:solidFill>
                    <a:srgbClr val="3495AF"/>
                  </a:solidFill>
                </a:rPr>
                <a:t>Fraction</a:t>
              </a:r>
              <a:r>
                <a:t>::Fraction(</a:t>
              </a:r>
              <a:r>
                <a:rPr>
                  <a:solidFill>
                    <a:srgbClr val="0433FF"/>
                  </a:solidFill>
                </a:rPr>
                <a:t>int</a:t>
              </a:r>
              <a:r>
                <a:t> num, </a:t>
              </a:r>
              <a:r>
                <a:rPr>
                  <a:solidFill>
                    <a:srgbClr val="0433FF"/>
                  </a:solidFill>
                </a:rPr>
                <a:t>int</a:t>
              </a:r>
              <a:r>
                <a:t> denom)</a:t>
              </a:r>
            </a:p>
            <a:p>
              <a:pPr algn="l" defTabSz="457200">
                <a:tabLst>
                  <a:tab pos="558800" algn="l"/>
                </a:tabLst>
                <a:defRPr sz="4100">
                  <a:latin typeface="Menlo"/>
                  <a:ea typeface="Menlo"/>
                  <a:cs typeface="Menlo"/>
                  <a:sym typeface="Menlo"/>
                </a:defRPr>
              </a:pPr>
              <a:r>
                <a:t>{</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a:t>
              </a:r>
            </a:p>
          </p:txBody>
        </p:sp>
        <p:pic>
          <p:nvPicPr>
            <p:cNvPr id="415" name="// purpose: an overloaded constructor…" descr="// purpose: an overloaded constructor…"/>
            <p:cNvPicPr>
              <a:picLocks noChangeAspect="0"/>
            </p:cNvPicPr>
            <p:nvPr/>
          </p:nvPicPr>
          <p:blipFill>
            <a:blip r:embed="rId2">
              <a:extLst/>
            </a:blip>
            <a:stretch>
              <a:fillRect/>
            </a:stretch>
          </p:blipFill>
          <p:spPr>
            <a:xfrm>
              <a:off x="0" y="0"/>
              <a:ext cx="12959657" cy="10934701"/>
            </a:xfrm>
            <a:prstGeom prst="rect">
              <a:avLst/>
            </a:prstGeom>
            <a:effectLst/>
          </p:spPr>
        </p:pic>
      </p:grpSp>
      <p:sp>
        <p:nvSpPr>
          <p:cNvPr id="418" name="We also have an overloaded constructor that takes in two values that the user sets. It is called as follows:…"/>
          <p:cNvSpPr txBox="1"/>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We also have an </a:t>
            </a:r>
            <a:r>
              <a:rPr i="1">
                <a:latin typeface="Helvetica Neue"/>
                <a:ea typeface="Helvetica Neue"/>
                <a:cs typeface="Helvetica Neue"/>
                <a:sym typeface="Helvetica Neue"/>
              </a:rPr>
              <a:t>overloaded</a:t>
            </a:r>
            <a:r>
              <a:t> constructor that takes in two values that the user sets. It is called as follows:</a:t>
            </a:r>
          </a:p>
          <a:p>
            <a:pPr marL="574357" defTabSz="819150">
              <a:lnSpc>
                <a:spcPct val="90000"/>
              </a:lnSpc>
              <a:defRPr sz="4400"/>
            </a:pPr>
          </a:p>
          <a:p>
            <a:pPr defTabSz="457200">
              <a:tabLst>
                <a:tab pos="558800" algn="l"/>
              </a:tabLst>
              <a:defRPr sz="5400">
                <a:solidFill>
                  <a:srgbClr val="008F00"/>
                </a:solidFill>
                <a:latin typeface="Menlo"/>
                <a:ea typeface="Menlo"/>
                <a:cs typeface="Menlo"/>
                <a:sym typeface="Menlo"/>
              </a:defRPr>
            </a:pPr>
            <a:r>
              <a:t> // create a</a:t>
            </a:r>
          </a:p>
          <a:p>
            <a:pPr defTabSz="457200">
              <a:tabLst>
                <a:tab pos="558800" algn="l"/>
              </a:tabLst>
              <a:defRPr sz="5400">
                <a:solidFill>
                  <a:srgbClr val="008F00"/>
                </a:solidFill>
                <a:latin typeface="Menlo"/>
                <a:ea typeface="Menlo"/>
                <a:cs typeface="Menlo"/>
                <a:sym typeface="Menlo"/>
              </a:defRPr>
            </a:pPr>
            <a:r>
              <a:t> // 1/2 fraction</a:t>
            </a: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fracA(1,2);</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a:p>
            <a:pPr defTabSz="457200">
              <a:tabLst>
                <a:tab pos="558800" algn="l"/>
              </a:tabLst>
              <a:defRPr sz="5400">
                <a:solidFill>
                  <a:srgbClr val="008F00"/>
                </a:solidFill>
                <a:latin typeface="Menlo"/>
                <a:ea typeface="Menlo"/>
                <a:cs typeface="Menlo"/>
                <a:sym typeface="Menlo"/>
              </a:defRPr>
            </a:pPr>
            <a:r>
              <a:rPr>
                <a:solidFill>
                  <a:srgbClr val="000000"/>
                </a:solidFill>
              </a:rPr>
              <a:t> </a:t>
            </a:r>
            <a:r>
              <a:t>// create a</a:t>
            </a:r>
          </a:p>
          <a:p>
            <a:pPr defTabSz="457200">
              <a:tabLst>
                <a:tab pos="558800" algn="l"/>
              </a:tabLst>
              <a:defRPr sz="5400">
                <a:solidFill>
                  <a:srgbClr val="008F00"/>
                </a:solidFill>
                <a:latin typeface="Menlo"/>
                <a:ea typeface="Menlo"/>
                <a:cs typeface="Menlo"/>
                <a:sym typeface="Menlo"/>
              </a:defRPr>
            </a:pPr>
            <a:r>
              <a:t> // 4/6 fraction</a:t>
            </a: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fracB(4,6);</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0"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421" name="We also have an overloaded constructor that takes in two values that the user sets. It is called as follows:…"/>
          <p:cNvSpPr txBox="1"/>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We also have an </a:t>
            </a:r>
            <a:r>
              <a:rPr i="1">
                <a:latin typeface="Helvetica Neue"/>
                <a:ea typeface="Helvetica Neue"/>
                <a:cs typeface="Helvetica Neue"/>
                <a:sym typeface="Helvetica Neue"/>
              </a:rPr>
              <a:t>overloaded</a:t>
            </a:r>
            <a:r>
              <a:t> constructor that takes in two values that the user sets. It is called as follows:</a:t>
            </a:r>
          </a:p>
          <a:p>
            <a:pPr marL="574357" defTabSz="819150">
              <a:lnSpc>
                <a:spcPct val="90000"/>
              </a:lnSpc>
              <a:defRPr sz="4400"/>
            </a:pPr>
          </a:p>
          <a:p>
            <a:pPr defTabSz="457200">
              <a:tabLst>
                <a:tab pos="558800" algn="l"/>
              </a:tabLst>
              <a:defRPr sz="5400">
                <a:solidFill>
                  <a:srgbClr val="008F00"/>
                </a:solidFill>
                <a:latin typeface="Menlo"/>
                <a:ea typeface="Menlo"/>
                <a:cs typeface="Menlo"/>
                <a:sym typeface="Menlo"/>
              </a:defRPr>
            </a:pPr>
            <a:r>
              <a:t> // create a</a:t>
            </a:r>
          </a:p>
          <a:p>
            <a:pPr defTabSz="457200">
              <a:tabLst>
                <a:tab pos="558800" algn="l"/>
              </a:tabLst>
              <a:defRPr sz="5400">
                <a:solidFill>
                  <a:srgbClr val="008F00"/>
                </a:solidFill>
                <a:latin typeface="Menlo"/>
                <a:ea typeface="Menlo"/>
                <a:cs typeface="Menlo"/>
                <a:sym typeface="Menlo"/>
              </a:defRPr>
            </a:pPr>
            <a:r>
              <a:t> // 1/2 fraction</a:t>
            </a: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fracA(1,2);</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a:p>
            <a:pPr defTabSz="457200">
              <a:tabLst>
                <a:tab pos="558800" algn="l"/>
              </a:tabLst>
              <a:defRPr sz="5400">
                <a:solidFill>
                  <a:srgbClr val="008F00"/>
                </a:solidFill>
                <a:latin typeface="Menlo"/>
                <a:ea typeface="Menlo"/>
                <a:cs typeface="Menlo"/>
                <a:sym typeface="Menlo"/>
              </a:defRPr>
            </a:pPr>
            <a:r>
              <a:rPr>
                <a:solidFill>
                  <a:srgbClr val="000000"/>
                </a:solidFill>
              </a:rPr>
              <a:t> </a:t>
            </a:r>
            <a:r>
              <a:t>// create a</a:t>
            </a:r>
          </a:p>
          <a:p>
            <a:pPr defTabSz="457200">
              <a:tabLst>
                <a:tab pos="558800" algn="l"/>
              </a:tabLst>
              <a:defRPr sz="5400">
                <a:solidFill>
                  <a:srgbClr val="008F00"/>
                </a:solidFill>
                <a:latin typeface="Menlo"/>
                <a:ea typeface="Menlo"/>
                <a:cs typeface="Menlo"/>
                <a:sym typeface="Menlo"/>
              </a:defRPr>
            </a:pPr>
            <a:r>
              <a:t> // 4/6 fraction</a:t>
            </a: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fracB(4,6);</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grpSp>
        <p:nvGrpSpPr>
          <p:cNvPr id="424" name="// purpose: an overloaded constructor…"/>
          <p:cNvGrpSpPr/>
          <p:nvPr/>
        </p:nvGrpSpPr>
        <p:grpSpPr>
          <a:xfrm>
            <a:off x="11134258" y="1798507"/>
            <a:ext cx="12959657" cy="11010900"/>
            <a:chOff x="0" y="0"/>
            <a:chExt cx="12959656" cy="11010899"/>
          </a:xfrm>
        </p:grpSpPr>
        <p:sp>
          <p:nvSpPr>
            <p:cNvPr id="423" name="// purpose: an overloaded constructor…"/>
            <p:cNvSpPr txBox="1"/>
            <p:nvPr/>
          </p:nvSpPr>
          <p:spPr>
            <a:xfrm>
              <a:off x="38100" y="38100"/>
              <a:ext cx="12883457" cy="1093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4100">
                  <a:solidFill>
                    <a:srgbClr val="008F00"/>
                  </a:solidFill>
                  <a:latin typeface="Menlo"/>
                  <a:ea typeface="Menlo"/>
                  <a:cs typeface="Menlo"/>
                  <a:sym typeface="Menlo"/>
                </a:defRPr>
              </a:pPr>
              <a:r>
                <a:t>// purpose: an overloaded constructor</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to create a custom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that immediately gets reduced</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an int numerator</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and an int denominator</a:t>
              </a:r>
              <a:endParaRPr>
                <a:solidFill>
                  <a:srgbClr val="000000"/>
                </a:solidFill>
              </a:endParaRPr>
            </a:p>
            <a:p>
              <a:pPr algn="l" defTabSz="457200">
                <a:tabLst>
                  <a:tab pos="558800" algn="l"/>
                </a:tabLst>
                <a:defRPr sz="4100">
                  <a:latin typeface="Menlo"/>
                  <a:ea typeface="Menlo"/>
                  <a:cs typeface="Menlo"/>
                  <a:sym typeface="Menlo"/>
                </a:defRPr>
              </a:pPr>
              <a:r>
                <a:rPr>
                  <a:solidFill>
                    <a:srgbClr val="3495AF"/>
                  </a:solidFill>
                </a:rPr>
                <a:t>Fraction</a:t>
              </a:r>
              <a:r>
                <a:t>::Fraction(</a:t>
              </a:r>
              <a:r>
                <a:rPr>
                  <a:solidFill>
                    <a:srgbClr val="0433FF"/>
                  </a:solidFill>
                </a:rPr>
                <a:t>int</a:t>
              </a:r>
              <a:r>
                <a:t> num, </a:t>
              </a:r>
              <a:r>
                <a:rPr>
                  <a:solidFill>
                    <a:srgbClr val="0433FF"/>
                  </a:solidFill>
                </a:rPr>
                <a:t>int</a:t>
              </a:r>
              <a:r>
                <a:t> denom)</a:t>
              </a:r>
            </a:p>
            <a:p>
              <a:pPr algn="l" defTabSz="457200">
                <a:tabLst>
                  <a:tab pos="558800" algn="l"/>
                </a:tabLst>
                <a:defRPr sz="4100">
                  <a:latin typeface="Menlo"/>
                  <a:ea typeface="Menlo"/>
                  <a:cs typeface="Menlo"/>
                  <a:sym typeface="Menlo"/>
                </a:defRPr>
              </a:pPr>
              <a:r>
                <a:t>{</a:t>
              </a:r>
            </a:p>
            <a:p>
              <a:pPr algn="l" defTabSz="457200">
                <a:tabLst>
                  <a:tab pos="558800" algn="l"/>
                </a:tabLst>
                <a:defRPr sz="4100">
                  <a:latin typeface="Menlo"/>
                  <a:ea typeface="Menlo"/>
                  <a:cs typeface="Menlo"/>
                  <a:sym typeface="Menlo"/>
                </a:defRPr>
              </a:pPr>
              <a:r>
                <a:t>    </a:t>
              </a:r>
            </a:p>
            <a:p>
              <a:pPr algn="l" defTabSz="685800">
                <a:defRPr b="1" sz="4100">
                  <a:solidFill>
                    <a:srgbClr val="902422"/>
                  </a:solidFill>
                  <a:latin typeface="Courier"/>
                  <a:ea typeface="Courier"/>
                  <a:cs typeface="Courier"/>
                  <a:sym typeface="Courier"/>
                </a:defRPr>
              </a:pPr>
              <a:r>
                <a:t>   this-&gt;num = num;</a:t>
              </a:r>
            </a:p>
            <a:p>
              <a:pPr algn="l" defTabSz="685800">
                <a:defRPr b="1" sz="4100">
                  <a:solidFill>
                    <a:srgbClr val="902422"/>
                  </a:solidFill>
                  <a:latin typeface="Courier"/>
                  <a:ea typeface="Courier"/>
                  <a:cs typeface="Courier"/>
                  <a:sym typeface="Courier"/>
                </a:defRPr>
              </a:pPr>
              <a:r>
                <a:t>   this-&gt;denom = denom;</a:t>
              </a: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r>
                <a:t>	// reduce in case we were given </a:t>
              </a:r>
            </a:p>
            <a:p>
              <a:pPr algn="l" defTabSz="685800">
                <a:defRPr b="1" sz="4100">
                  <a:solidFill>
                    <a:srgbClr val="902422"/>
                  </a:solidFill>
                  <a:latin typeface="Courier"/>
                  <a:ea typeface="Courier"/>
                  <a:cs typeface="Courier"/>
                  <a:sym typeface="Courier"/>
                </a:defRPr>
              </a:pPr>
              <a:r>
                <a:t>  // an unreduced fraction</a:t>
              </a:r>
            </a:p>
            <a:p>
              <a:pPr algn="l" defTabSz="685800">
                <a:defRPr b="1" sz="4100">
                  <a:solidFill>
                    <a:srgbClr val="902422"/>
                  </a:solidFill>
                  <a:latin typeface="Courier"/>
                  <a:ea typeface="Courier"/>
                  <a:cs typeface="Courier"/>
                  <a:sym typeface="Courier"/>
                </a:defRPr>
              </a:pPr>
              <a:r>
                <a:t>	reduce();</a:t>
              </a:r>
            </a:p>
            <a:p>
              <a:pPr algn="l" defTabSz="457200">
                <a:tabLst>
                  <a:tab pos="558800" algn="l"/>
                </a:tabLst>
                <a:defRPr sz="4100">
                  <a:latin typeface="Menlo"/>
                  <a:ea typeface="Menlo"/>
                  <a:cs typeface="Menlo"/>
                  <a:sym typeface="Menlo"/>
                </a:defRPr>
              </a:pPr>
              <a:r>
                <a:t>    </a:t>
              </a:r>
            </a:p>
            <a:p>
              <a:pPr algn="l" defTabSz="457200">
                <a:tabLst>
                  <a:tab pos="558800" algn="l"/>
                </a:tabLst>
                <a:defRPr sz="4100">
                  <a:latin typeface="Menlo"/>
                  <a:ea typeface="Menlo"/>
                  <a:cs typeface="Menlo"/>
                  <a:sym typeface="Menlo"/>
                </a:defRPr>
              </a:pPr>
              <a:r>
                <a:t>}</a:t>
              </a:r>
            </a:p>
          </p:txBody>
        </p:sp>
        <p:pic>
          <p:nvPicPr>
            <p:cNvPr id="422" name="// purpose: an overloaded constructor…" descr="// purpose: an overloaded constructor…"/>
            <p:cNvPicPr>
              <a:picLocks noChangeAspect="0"/>
            </p:cNvPicPr>
            <p:nvPr/>
          </p:nvPicPr>
          <p:blipFill>
            <a:blip r:embed="rId2">
              <a:extLst/>
            </a:blip>
            <a:stretch>
              <a:fillRect/>
            </a:stretch>
          </p:blipFill>
          <p:spPr>
            <a:xfrm>
              <a:off x="0" y="0"/>
              <a:ext cx="12959657" cy="11010900"/>
            </a:xfrm>
            <a:prstGeom prst="rect">
              <a:avLst/>
            </a:prstGeom>
            <a:effectLst/>
          </p:spPr>
        </p:pic>
      </p:gr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6"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427" name="Let's write some more functions...…"/>
          <p:cNvSpPr txBox="1"/>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write some more functions...</a:t>
            </a:r>
          </a:p>
          <a:p>
            <a:pPr marL="574357" defTabSz="819150">
              <a:lnSpc>
                <a:spcPct val="90000"/>
              </a:lnSpc>
              <a:defRPr sz="4400"/>
            </a:pPr>
          </a:p>
          <a:p>
            <a:pPr defTabSz="457200">
              <a:tabLst>
                <a:tab pos="558800" algn="l"/>
              </a:tabLst>
              <a:defRPr sz="5400">
                <a:solidFill>
                  <a:srgbClr val="008F00"/>
                </a:solidFill>
                <a:latin typeface="Menlo"/>
                <a:ea typeface="Menlo"/>
                <a:cs typeface="Menlo"/>
                <a:sym typeface="Menlo"/>
              </a:defRPr>
            </a:pPr>
            <a:r>
              <a:t> // create two fractions</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fracA(1,2);</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fracB(2,3);</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a:p>
            <a:pPr defTabSz="457200">
              <a:tabLst>
                <a:tab pos="558800" algn="l"/>
              </a:tabLst>
              <a:defRPr sz="5400">
                <a:solidFill>
                  <a:srgbClr val="3495AF"/>
                </a:solidFill>
                <a:latin typeface="Menlo"/>
                <a:ea typeface="Menlo"/>
                <a:cs typeface="Menlo"/>
                <a:sym typeface="Menlo"/>
              </a:defRPr>
            </a:pPr>
            <a:r>
              <a:rPr>
                <a:solidFill>
                  <a:srgbClr val="000000"/>
                </a:solidFill>
              </a:rPr>
              <a:t> fracA.mult(fracB);</a:t>
            </a:r>
            <a:endParaRPr>
              <a:solidFill>
                <a:srgbClr val="000000"/>
              </a:solidFill>
            </a:endParaRPr>
          </a:p>
          <a:p>
            <a:pPr defTabSz="457200">
              <a:tabLst>
                <a:tab pos="558800" algn="l"/>
              </a:tabLst>
              <a:defRPr sz="5400">
                <a:solidFill>
                  <a:srgbClr val="008F00"/>
                </a:solidFill>
                <a:latin typeface="Menlo"/>
                <a:ea typeface="Menlo"/>
                <a:cs typeface="Menlo"/>
                <a:sym typeface="Menlo"/>
              </a:defRPr>
            </a:pPr>
            <a:r>
              <a:t> // fracA now holds 1/3</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grpSp>
        <p:nvGrpSpPr>
          <p:cNvPr id="430" name="// purpose: to multiply another fraction // with this one with the result being…"/>
          <p:cNvGrpSpPr/>
          <p:nvPr/>
        </p:nvGrpSpPr>
        <p:grpSpPr>
          <a:xfrm>
            <a:off x="10647084" y="2217607"/>
            <a:ext cx="13446831" cy="10096501"/>
            <a:chOff x="0" y="0"/>
            <a:chExt cx="13446830" cy="10096500"/>
          </a:xfrm>
        </p:grpSpPr>
        <p:sp>
          <p:nvSpPr>
            <p:cNvPr id="429" name="// purpose: to multiply another fraction // with this one with the result being…"/>
            <p:cNvSpPr txBox="1"/>
            <p:nvPr/>
          </p:nvSpPr>
          <p:spPr>
            <a:xfrm>
              <a:off x="38100" y="38100"/>
              <a:ext cx="13370631" cy="10020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4100">
                  <a:solidFill>
                    <a:srgbClr val="008F00"/>
                  </a:solidFill>
                  <a:latin typeface="Menlo"/>
                  <a:ea typeface="Menlo"/>
                  <a:cs typeface="Menlo"/>
                  <a:sym typeface="Menlo"/>
                </a:defRPr>
              </a:pPr>
              <a:r>
                <a:t>// purpose: to multiply another fraction // with this one</a:t>
              </a:r>
              <a:r>
                <a:rPr>
                  <a:solidFill>
                    <a:srgbClr val="000000"/>
                  </a:solidFill>
                </a:rPr>
                <a:t> </a:t>
              </a:r>
              <a:r>
                <a:t>with the result being</a:t>
              </a:r>
            </a:p>
            <a:p>
              <a:pPr algn="l" defTabSz="457200">
                <a:tabLst>
                  <a:tab pos="558800" algn="l"/>
                </a:tabLst>
                <a:defRPr sz="4100">
                  <a:solidFill>
                    <a:srgbClr val="008F00"/>
                  </a:solidFill>
                  <a:latin typeface="Menlo"/>
                  <a:ea typeface="Menlo"/>
                  <a:cs typeface="Menlo"/>
                  <a:sym typeface="Menlo"/>
                </a:defRPr>
              </a:pPr>
              <a:r>
                <a:t>// stored in this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another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return value: none</a:t>
              </a:r>
              <a:endParaRPr>
                <a:solidFill>
                  <a:srgbClr val="000000"/>
                </a:solidFill>
              </a:endParaRPr>
            </a:p>
            <a:p>
              <a:pPr algn="l" defTabSz="457200">
                <a:tabLst>
                  <a:tab pos="558800" algn="l"/>
                </a:tabLst>
                <a:defRPr sz="4100">
                  <a:solidFill>
                    <a:srgbClr val="3495AF"/>
                  </a:solidFill>
                  <a:latin typeface="Menlo"/>
                  <a:ea typeface="Menlo"/>
                  <a:cs typeface="Menlo"/>
                  <a:sym typeface="Menlo"/>
                </a:defRPr>
              </a:pPr>
              <a:r>
                <a:rPr>
                  <a:solidFill>
                    <a:srgbClr val="0433FF"/>
                  </a:solidFill>
                </a:rPr>
                <a:t>void</a:t>
              </a:r>
              <a:r>
                <a:rPr>
                  <a:solidFill>
                    <a:srgbClr val="000000"/>
                  </a:solidFill>
                </a:rPr>
                <a:t> </a:t>
              </a:r>
              <a:r>
                <a:t>Fraction</a:t>
              </a:r>
              <a:r>
                <a:rPr>
                  <a:solidFill>
                    <a:srgbClr val="000000"/>
                  </a:solidFill>
                </a:rPr>
                <a:t>::mult(const </a:t>
              </a:r>
              <a:r>
                <a:t>Fraction</a:t>
              </a:r>
              <a:r>
                <a:rPr>
                  <a:solidFill>
                    <a:srgbClr val="000000"/>
                  </a:solidFill>
                </a:rPr>
                <a:t> &amp;other)</a:t>
              </a:r>
              <a:endParaRPr>
                <a:solidFill>
                  <a:srgbClr val="000000"/>
                </a:solidFill>
              </a:endParaRPr>
            </a:p>
            <a:p>
              <a:pPr algn="l" defTabSz="457200">
                <a:tabLst>
                  <a:tab pos="558800" algn="l"/>
                </a:tabLst>
                <a:defRPr sz="4100">
                  <a:latin typeface="Menlo"/>
                  <a:ea typeface="Menlo"/>
                  <a:cs typeface="Menlo"/>
                  <a:sym typeface="Menlo"/>
                </a:defRPr>
              </a:pPr>
              <a:r>
                <a:t>{    </a:t>
              </a: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r>
                <a:t>        </a:t>
              </a:r>
            </a:p>
            <a:p>
              <a:pPr algn="l" defTabSz="457200">
                <a:tabLst>
                  <a:tab pos="558800" algn="l"/>
                </a:tabLst>
                <a:defRPr sz="4100">
                  <a:latin typeface="Menlo"/>
                  <a:ea typeface="Menlo"/>
                  <a:cs typeface="Menlo"/>
                  <a:sym typeface="Menlo"/>
                </a:defRPr>
              </a:pPr>
              <a:r>
                <a:t>}</a:t>
              </a:r>
            </a:p>
          </p:txBody>
        </p:sp>
        <p:pic>
          <p:nvPicPr>
            <p:cNvPr id="428" name="// purpose: to multiply another fraction // with this one with the result being…" descr="// purpose: to multiply another fraction // with this one with the result being…"/>
            <p:cNvPicPr>
              <a:picLocks noChangeAspect="0"/>
            </p:cNvPicPr>
            <p:nvPr/>
          </p:nvPicPr>
          <p:blipFill>
            <a:blip r:embed="rId2">
              <a:extLst/>
            </a:blip>
            <a:stretch>
              <a:fillRect/>
            </a:stretch>
          </p:blipFill>
          <p:spPr>
            <a:xfrm>
              <a:off x="-1" y="-1"/>
              <a:ext cx="13446832" cy="10096501"/>
            </a:xfrm>
            <a:prstGeom prst="rect">
              <a:avLst/>
            </a:prstGeom>
            <a:effectLst/>
          </p:spPr>
        </p:pic>
      </p:gr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2"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433" name="Let's write some more functions...…"/>
          <p:cNvSpPr txBox="1"/>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write some more functions...</a:t>
            </a:r>
          </a:p>
          <a:p>
            <a:pPr marL="574357" defTabSz="819150">
              <a:lnSpc>
                <a:spcPct val="90000"/>
              </a:lnSpc>
              <a:defRPr sz="4400"/>
            </a:pPr>
          </a:p>
          <a:p>
            <a:pPr defTabSz="457200">
              <a:tabLst>
                <a:tab pos="558800" algn="l"/>
              </a:tabLst>
              <a:defRPr sz="5400">
                <a:solidFill>
                  <a:srgbClr val="008F00"/>
                </a:solidFill>
                <a:latin typeface="Menlo"/>
                <a:ea typeface="Menlo"/>
                <a:cs typeface="Menlo"/>
                <a:sym typeface="Menlo"/>
              </a:defRPr>
            </a:pPr>
            <a:r>
              <a:t> // create two fractions</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fracA(1,2);</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r>
              <a:t> Fraction</a:t>
            </a:r>
            <a:r>
              <a:rPr>
                <a:solidFill>
                  <a:srgbClr val="000000"/>
                </a:solidFill>
              </a:rPr>
              <a:t> fracB(2,3);</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a:p>
            <a:pPr defTabSz="457200">
              <a:tabLst>
                <a:tab pos="558800" algn="l"/>
              </a:tabLst>
              <a:defRPr sz="5400">
                <a:solidFill>
                  <a:srgbClr val="3495AF"/>
                </a:solidFill>
                <a:latin typeface="Menlo"/>
                <a:ea typeface="Menlo"/>
                <a:cs typeface="Menlo"/>
                <a:sym typeface="Menlo"/>
              </a:defRPr>
            </a:pPr>
            <a:r>
              <a:rPr>
                <a:solidFill>
                  <a:srgbClr val="000000"/>
                </a:solidFill>
              </a:rPr>
              <a:t> fracA.mult(fracB);</a:t>
            </a:r>
            <a:endParaRPr>
              <a:solidFill>
                <a:srgbClr val="000000"/>
              </a:solidFill>
            </a:endParaRPr>
          </a:p>
          <a:p>
            <a:pPr defTabSz="457200">
              <a:tabLst>
                <a:tab pos="558800" algn="l"/>
              </a:tabLst>
              <a:defRPr sz="5400">
                <a:solidFill>
                  <a:srgbClr val="008F00"/>
                </a:solidFill>
                <a:latin typeface="Menlo"/>
                <a:ea typeface="Menlo"/>
                <a:cs typeface="Menlo"/>
                <a:sym typeface="Menlo"/>
              </a:defRPr>
            </a:pPr>
            <a:r>
              <a:t> // fracA now holds 1/3</a:t>
            </a:r>
            <a:endParaRPr>
              <a:solidFill>
                <a:srgbClr val="000000"/>
              </a:solidFill>
            </a:endParaRP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grpSp>
        <p:nvGrpSpPr>
          <p:cNvPr id="436" name="// purpose: to multiply another fraction // with this one with the result being…"/>
          <p:cNvGrpSpPr/>
          <p:nvPr/>
        </p:nvGrpSpPr>
        <p:grpSpPr>
          <a:xfrm>
            <a:off x="10647084" y="2217607"/>
            <a:ext cx="13446831" cy="10096501"/>
            <a:chOff x="0" y="0"/>
            <a:chExt cx="13446830" cy="10096500"/>
          </a:xfrm>
        </p:grpSpPr>
        <p:sp>
          <p:nvSpPr>
            <p:cNvPr id="435" name="// purpose: to multiply another fraction // with this one with the result being…"/>
            <p:cNvSpPr txBox="1"/>
            <p:nvPr/>
          </p:nvSpPr>
          <p:spPr>
            <a:xfrm>
              <a:off x="38100" y="38100"/>
              <a:ext cx="13370631" cy="10020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solidFill>
                    <a:srgbClr val="008F00"/>
                  </a:solidFill>
                  <a:latin typeface="Menlo"/>
                  <a:ea typeface="Menlo"/>
                  <a:cs typeface="Menlo"/>
                  <a:sym typeface="Menlo"/>
                </a:defRPr>
              </a:pPr>
              <a:r>
                <a:t>// purpose: to multiply another fraction // with this one</a:t>
              </a:r>
              <a:r>
                <a:rPr>
                  <a:solidFill>
                    <a:srgbClr val="000000"/>
                  </a:solidFill>
                </a:rPr>
                <a:t> </a:t>
              </a:r>
              <a:r>
                <a:t>with the result being</a:t>
              </a:r>
            </a:p>
            <a:p>
              <a:pPr algn="l" defTabSz="457200">
                <a:tabLst>
                  <a:tab pos="558800" algn="l"/>
                </a:tabLst>
                <a:defRPr sz="4100">
                  <a:solidFill>
                    <a:srgbClr val="008F00"/>
                  </a:solidFill>
                  <a:latin typeface="Menlo"/>
                  <a:ea typeface="Menlo"/>
                  <a:cs typeface="Menlo"/>
                  <a:sym typeface="Menlo"/>
                </a:defRPr>
              </a:pPr>
              <a:r>
                <a:t>// stored in this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another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return value: none</a:t>
              </a:r>
              <a:endParaRPr>
                <a:solidFill>
                  <a:srgbClr val="000000"/>
                </a:solidFill>
              </a:endParaRPr>
            </a:p>
            <a:p>
              <a:pPr algn="l" defTabSz="457200">
                <a:tabLst>
                  <a:tab pos="558800" algn="l"/>
                </a:tabLst>
                <a:defRPr sz="4100">
                  <a:solidFill>
                    <a:srgbClr val="3495AF"/>
                  </a:solidFill>
                  <a:latin typeface="Menlo"/>
                  <a:ea typeface="Menlo"/>
                  <a:cs typeface="Menlo"/>
                  <a:sym typeface="Menlo"/>
                </a:defRPr>
              </a:pPr>
              <a:r>
                <a:rPr>
                  <a:solidFill>
                    <a:srgbClr val="0433FF"/>
                  </a:solidFill>
                </a:rPr>
                <a:t>void</a:t>
              </a:r>
              <a:r>
                <a:rPr>
                  <a:solidFill>
                    <a:srgbClr val="000000"/>
                  </a:solidFill>
                </a:rPr>
                <a:t> </a:t>
              </a:r>
              <a:r>
                <a:t>Fraction</a:t>
              </a:r>
              <a:r>
                <a:rPr>
                  <a:solidFill>
                    <a:srgbClr val="000000"/>
                  </a:solidFill>
                </a:rPr>
                <a:t>::mult(const </a:t>
              </a:r>
              <a:r>
                <a:t>Fraction</a:t>
              </a:r>
              <a:r>
                <a:rPr>
                  <a:solidFill>
                    <a:srgbClr val="000000"/>
                  </a:solidFill>
                </a:rPr>
                <a:t> &amp;other)</a:t>
              </a:r>
              <a:endParaRPr>
                <a:solidFill>
                  <a:srgbClr val="000000"/>
                </a:solidFill>
              </a:endParaRPr>
            </a:p>
            <a:p>
              <a:pPr algn="l" defTabSz="457200">
                <a:tabLst>
                  <a:tab pos="558800" algn="l"/>
                </a:tabLst>
                <a:defRPr sz="4100">
                  <a:latin typeface="Menlo"/>
                  <a:ea typeface="Menlo"/>
                  <a:cs typeface="Menlo"/>
                  <a:sym typeface="Menlo"/>
                </a:defRPr>
              </a:pPr>
              <a:r>
                <a:t>{    </a:t>
              </a:r>
            </a:p>
            <a:p>
              <a:pPr algn="l" defTabSz="685800">
                <a:defRPr b="1" sz="4100">
                  <a:solidFill>
                    <a:srgbClr val="902422"/>
                  </a:solidFill>
                  <a:latin typeface="Courier"/>
                  <a:ea typeface="Courier"/>
                  <a:cs typeface="Courier"/>
                  <a:sym typeface="Courier"/>
                </a:defRPr>
              </a:pPr>
              <a:r>
                <a:t>        // multiplies a Fraction </a:t>
              </a:r>
            </a:p>
            <a:p>
              <a:pPr algn="l" defTabSz="685800">
                <a:defRPr b="1" sz="4100">
                  <a:solidFill>
                    <a:srgbClr val="902422"/>
                  </a:solidFill>
                  <a:latin typeface="Courier"/>
                  <a:ea typeface="Courier"/>
                  <a:cs typeface="Courier"/>
                  <a:sym typeface="Courier"/>
                </a:defRPr>
              </a:pPr>
              <a:r>
                <a:t>        // with this Fraction</a:t>
              </a:r>
            </a:p>
            <a:p>
              <a:pPr algn="l" defTabSz="685800">
                <a:defRPr b="1" sz="4100">
                  <a:solidFill>
                    <a:srgbClr val="902422"/>
                  </a:solidFill>
                  <a:latin typeface="Courier"/>
                  <a:ea typeface="Courier"/>
                  <a:cs typeface="Courier"/>
                  <a:sym typeface="Courier"/>
                </a:defRPr>
              </a:pPr>
              <a:r>
                <a:t>        num *= other.num;</a:t>
              </a:r>
            </a:p>
            <a:p>
              <a:pPr algn="l" defTabSz="685800">
                <a:defRPr b="1" sz="4100">
                  <a:solidFill>
                    <a:srgbClr val="902422"/>
                  </a:solidFill>
                  <a:latin typeface="Courier"/>
                  <a:ea typeface="Courier"/>
                  <a:cs typeface="Courier"/>
                  <a:sym typeface="Courier"/>
                </a:defRPr>
              </a:pPr>
              <a:r>
                <a:t>        denom *= other.denom;</a:t>
              </a: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r>
                <a:t>        // reduce the fraction</a:t>
              </a:r>
            </a:p>
            <a:p>
              <a:pPr algn="l" defTabSz="685800">
                <a:defRPr b="1" sz="4100">
                  <a:solidFill>
                    <a:srgbClr val="902422"/>
                  </a:solidFill>
                  <a:latin typeface="Courier"/>
                  <a:ea typeface="Courier"/>
                  <a:cs typeface="Courier"/>
                  <a:sym typeface="Courier"/>
                </a:defRPr>
              </a:pPr>
              <a:r>
                <a:t>        reduce();</a:t>
              </a:r>
            </a:p>
            <a:p>
              <a:pPr algn="l" defTabSz="457200">
                <a:tabLst>
                  <a:tab pos="558800" algn="l"/>
                </a:tabLst>
                <a:defRPr sz="4100">
                  <a:latin typeface="Menlo"/>
                  <a:ea typeface="Menlo"/>
                  <a:cs typeface="Menlo"/>
                  <a:sym typeface="Menlo"/>
                </a:defRPr>
              </a:pPr>
              <a:r>
                <a:t>}</a:t>
              </a:r>
            </a:p>
          </p:txBody>
        </p:sp>
        <p:pic>
          <p:nvPicPr>
            <p:cNvPr id="434" name="// purpose: to multiply another fraction // with this one with the result being…" descr="// purpose: to multiply another fraction // with this one with the result being…"/>
            <p:cNvPicPr>
              <a:picLocks noChangeAspect="0"/>
            </p:cNvPicPr>
            <p:nvPr/>
          </p:nvPicPr>
          <p:blipFill>
            <a:blip r:embed="rId2">
              <a:extLst/>
            </a:blip>
            <a:stretch>
              <a:fillRect/>
            </a:stretch>
          </p:blipFill>
          <p:spPr>
            <a:xfrm>
              <a:off x="-1" y="-1"/>
              <a:ext cx="13446832" cy="10096501"/>
            </a:xfrm>
            <a:prstGeom prst="rect">
              <a:avLst/>
            </a:prstGeom>
            <a:effectLst/>
          </p:spPr>
        </p:pic>
      </p:gr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8"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sp>
        <p:nvSpPr>
          <p:cNvPr id="439" name="Let's write some more functions...…"/>
          <p:cNvSpPr txBox="1"/>
          <p:nvPr>
            <p:ph type="title" idx="4294967295"/>
          </p:nvPr>
        </p:nvSpPr>
        <p:spPr>
          <a:xfrm>
            <a:off x="266526" y="1734893"/>
            <a:ext cx="10586702"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write some more functions...</a:t>
            </a:r>
          </a:p>
          <a:p>
            <a:pPr marL="574357" defTabSz="819150">
              <a:lnSpc>
                <a:spcPct val="90000"/>
              </a:lnSpc>
              <a:defRPr sz="4400"/>
            </a:pPr>
          </a:p>
          <a:p>
            <a:pPr defTabSz="457200">
              <a:tabLst>
                <a:tab pos="558800" algn="l"/>
              </a:tabLst>
              <a:defRPr sz="5500">
                <a:solidFill>
                  <a:srgbClr val="008F00"/>
                </a:solidFill>
                <a:latin typeface="Menlo"/>
                <a:ea typeface="Menlo"/>
                <a:cs typeface="Menlo"/>
                <a:sym typeface="Menlo"/>
              </a:defRPr>
            </a:pPr>
            <a:r>
              <a:t>// get the decimal value</a:t>
            </a:r>
            <a:endParaRPr>
              <a:solidFill>
                <a:srgbClr val="000000"/>
              </a:solidFill>
            </a:endParaRPr>
          </a:p>
          <a:p>
            <a:pPr defTabSz="457200">
              <a:tabLst>
                <a:tab pos="558800" algn="l"/>
              </a:tabLst>
              <a:defRPr sz="5500">
                <a:latin typeface="Menlo"/>
                <a:ea typeface="Menlo"/>
                <a:cs typeface="Menlo"/>
                <a:sym typeface="Menlo"/>
              </a:defRPr>
            </a:pPr>
            <a:r>
              <a:rPr>
                <a:solidFill>
                  <a:srgbClr val="3495AF"/>
                </a:solidFill>
              </a:rPr>
              <a:t>Fraction</a:t>
            </a:r>
            <a:r>
              <a:t> fracA(1,2);</a:t>
            </a:r>
          </a:p>
          <a:p>
            <a:pPr defTabSz="457200">
              <a:tabLst>
                <a:tab pos="558800" algn="l"/>
              </a:tabLst>
              <a:defRPr sz="5500">
                <a:solidFill>
                  <a:srgbClr val="0433FF"/>
                </a:solidFill>
                <a:latin typeface="Menlo"/>
                <a:ea typeface="Menlo"/>
                <a:cs typeface="Menlo"/>
                <a:sym typeface="Menlo"/>
              </a:defRPr>
            </a:pPr>
            <a:r>
              <a:t>double</a:t>
            </a:r>
            <a:r>
              <a:rPr>
                <a:solidFill>
                  <a:srgbClr val="000000"/>
                </a:solidFill>
              </a:rPr>
              <a:t> f = </a:t>
            </a:r>
            <a:r>
              <a:rPr>
                <a:solidFill>
                  <a:srgbClr val="3495AF"/>
                </a:solidFill>
              </a:rPr>
              <a:t>fracA</a:t>
            </a:r>
            <a:r>
              <a:rPr>
                <a:solidFill>
                  <a:srgbClr val="000000"/>
                </a:solidFill>
              </a:rPr>
              <a:t>.</a:t>
            </a:r>
            <a:r>
              <a:rPr>
                <a:solidFill>
                  <a:srgbClr val="3495AF"/>
                </a:solidFill>
              </a:rPr>
              <a:t>decimal</a:t>
            </a:r>
            <a:r>
              <a:rPr>
                <a:solidFill>
                  <a:srgbClr val="000000"/>
                </a:solidFill>
              </a:rPr>
              <a:t>();</a:t>
            </a:r>
            <a:endParaRPr>
              <a:solidFill>
                <a:srgbClr val="000000"/>
              </a:solidFill>
            </a:endParaRPr>
          </a:p>
          <a:p>
            <a:pPr defTabSz="457200">
              <a:tabLst>
                <a:tab pos="558800" algn="l"/>
              </a:tabLst>
              <a:defRPr sz="5500">
                <a:latin typeface="Menlo"/>
                <a:ea typeface="Menlo"/>
                <a:cs typeface="Menlo"/>
                <a:sym typeface="Menlo"/>
              </a:defRPr>
            </a:pPr>
            <a:r>
              <a:t>cout &lt;&lt; f &lt;&lt; endl;</a:t>
            </a:r>
          </a:p>
          <a:p>
            <a:pPr defTabSz="457200">
              <a:tabLst>
                <a:tab pos="558800" algn="l"/>
              </a:tabLst>
              <a:defRPr sz="5400">
                <a:solidFill>
                  <a:srgbClr val="3495AF"/>
                </a:solidFill>
                <a:latin typeface="Menlo"/>
                <a:ea typeface="Menlo"/>
                <a:cs typeface="Menlo"/>
                <a:sym typeface="Menlo"/>
              </a:defRPr>
            </a:pPr>
          </a:p>
          <a:p>
            <a:pPr defTabSz="457200">
              <a:tabLst>
                <a:tab pos="558800" algn="l"/>
              </a:tabLst>
              <a:defRPr sz="5400">
                <a:latin typeface="Menlo"/>
                <a:ea typeface="Menlo"/>
                <a:cs typeface="Menlo"/>
                <a:sym typeface="Menlo"/>
              </a:defRPr>
            </a:pPr>
            <a:r>
              <a:t>output:</a:t>
            </a:r>
          </a:p>
          <a:p>
            <a:pPr defTabSz="457200">
              <a:tabLst>
                <a:tab pos="558800" algn="l"/>
              </a:tabLst>
              <a:defRPr sz="5400">
                <a:latin typeface="Menlo"/>
                <a:ea typeface="Menlo"/>
                <a:cs typeface="Menlo"/>
                <a:sym typeface="Menlo"/>
              </a:defRPr>
            </a:pPr>
            <a:r>
              <a:t>0.5</a:t>
            </a:r>
          </a:p>
          <a:p>
            <a:pPr defTabSz="457200">
              <a:tabLst>
                <a:tab pos="558800" algn="l"/>
              </a:tabLst>
              <a:defRPr sz="5400">
                <a:solidFill>
                  <a:srgbClr val="3495AF"/>
                </a:solidFill>
                <a:latin typeface="Menlo"/>
                <a:ea typeface="Menlo"/>
                <a:cs typeface="Menlo"/>
                <a:sym typeface="Menlo"/>
              </a:defRPr>
            </a:pPr>
            <a:endParaRPr>
              <a:solidFill>
                <a:srgbClr val="000000"/>
              </a:solidFill>
            </a:endParaRPr>
          </a:p>
        </p:txBody>
      </p:sp>
      <p:grpSp>
        <p:nvGrpSpPr>
          <p:cNvPr id="442" name="// purpose: To return a decimal…"/>
          <p:cNvGrpSpPr/>
          <p:nvPr/>
        </p:nvGrpSpPr>
        <p:grpSpPr>
          <a:xfrm>
            <a:off x="11134258" y="3767007"/>
            <a:ext cx="12959657" cy="6997701"/>
            <a:chOff x="0" y="0"/>
            <a:chExt cx="12959656" cy="6997700"/>
          </a:xfrm>
        </p:grpSpPr>
        <p:sp>
          <p:nvSpPr>
            <p:cNvPr id="441" name="// purpose: To return a decimal…"/>
            <p:cNvSpPr txBox="1"/>
            <p:nvPr/>
          </p:nvSpPr>
          <p:spPr>
            <a:xfrm>
              <a:off x="38100" y="38100"/>
              <a:ext cx="12883457" cy="69215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solidFill>
                    <a:srgbClr val="008F00"/>
                  </a:solidFill>
                  <a:latin typeface="Menlo"/>
                  <a:ea typeface="Menlo"/>
                  <a:cs typeface="Menlo"/>
                  <a:sym typeface="Menlo"/>
                </a:defRPr>
              </a:pPr>
              <a:r>
                <a:t>// purpose: To return a decimal </a:t>
              </a:r>
            </a:p>
            <a:p>
              <a:pPr algn="l" defTabSz="457200">
                <a:tabLst>
                  <a:tab pos="558800" algn="l"/>
                </a:tabLst>
                <a:defRPr sz="4100">
                  <a:solidFill>
                    <a:srgbClr val="008F00"/>
                  </a:solidFill>
                  <a:latin typeface="Menlo"/>
                  <a:ea typeface="Menlo"/>
                  <a:cs typeface="Menlo"/>
                  <a:sym typeface="Menlo"/>
                </a:defRPr>
              </a:pPr>
              <a:r>
                <a:t>// value of our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return value: the decimal </a:t>
              </a:r>
            </a:p>
            <a:p>
              <a:pPr algn="l" defTabSz="457200">
                <a:tabLst>
                  <a:tab pos="558800" algn="l"/>
                </a:tabLst>
                <a:defRPr sz="4100">
                  <a:solidFill>
                    <a:srgbClr val="008F00"/>
                  </a:solidFill>
                  <a:latin typeface="Menlo"/>
                  <a:ea typeface="Menlo"/>
                  <a:cs typeface="Menlo"/>
                  <a:sym typeface="Menlo"/>
                </a:defRPr>
              </a:pPr>
              <a:r>
                <a:t>//               value of this fraction</a:t>
              </a:r>
              <a:endParaRPr>
                <a:solidFill>
                  <a:srgbClr val="000000"/>
                </a:solidFill>
              </a:endParaRPr>
            </a:p>
            <a:p>
              <a:pPr algn="l" defTabSz="457200">
                <a:tabLst>
                  <a:tab pos="558800" algn="l"/>
                </a:tabLst>
                <a:defRPr sz="4100">
                  <a:solidFill>
                    <a:srgbClr val="3495AF"/>
                  </a:solidFill>
                  <a:latin typeface="Menlo"/>
                  <a:ea typeface="Menlo"/>
                  <a:cs typeface="Menlo"/>
                  <a:sym typeface="Menlo"/>
                </a:defRPr>
              </a:pPr>
              <a:r>
                <a:rPr>
                  <a:solidFill>
                    <a:srgbClr val="0433FF"/>
                  </a:solidFill>
                </a:rPr>
                <a:t>double</a:t>
              </a:r>
              <a:r>
                <a:rPr>
                  <a:solidFill>
                    <a:srgbClr val="000000"/>
                  </a:solidFill>
                </a:rPr>
                <a:t> </a:t>
              </a:r>
              <a:r>
                <a:t>Fraction</a:t>
              </a:r>
              <a:r>
                <a:rPr>
                  <a:solidFill>
                    <a:srgbClr val="000000"/>
                  </a:solidFill>
                </a:rPr>
                <a:t>::decimal()</a:t>
              </a:r>
              <a:endParaRPr>
                <a:solidFill>
                  <a:srgbClr val="000000"/>
                </a:solidFill>
              </a:endParaRPr>
            </a:p>
            <a:p>
              <a:pPr algn="l" defTabSz="457200">
                <a:tabLst>
                  <a:tab pos="558800" algn="l"/>
                </a:tabLst>
                <a:defRPr sz="4100">
                  <a:latin typeface="Menlo"/>
                  <a:ea typeface="Menlo"/>
                  <a:cs typeface="Menlo"/>
                  <a:sym typeface="Menlo"/>
                </a:defRPr>
              </a:pPr>
              <a:r>
                <a:t>{</a:t>
              </a:r>
            </a:p>
            <a:p>
              <a:pPr algn="l" defTabSz="685800">
                <a:defRPr b="1" sz="4100">
                  <a:solidFill>
                    <a:srgbClr val="902422"/>
                  </a:solidFill>
                  <a:latin typeface="Courier"/>
                  <a:ea typeface="Courier"/>
                  <a:cs typeface="Courier"/>
                  <a:sym typeface="Courier"/>
                </a:defRPr>
              </a:pPr>
              <a:r>
                <a:t>       </a:t>
              </a: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p>
            <a:p>
              <a:pPr algn="l" defTabSz="457200">
                <a:tabLst>
                  <a:tab pos="558800" algn="l"/>
                </a:tabLst>
                <a:defRPr sz="4100">
                  <a:latin typeface="Menlo"/>
                  <a:ea typeface="Menlo"/>
                  <a:cs typeface="Menlo"/>
                  <a:sym typeface="Menlo"/>
                </a:defRPr>
              </a:pPr>
              <a:r>
                <a:t>}</a:t>
              </a:r>
            </a:p>
          </p:txBody>
        </p:sp>
        <p:pic>
          <p:nvPicPr>
            <p:cNvPr id="440" name="// purpose: To return a decimal…" descr="// purpose: To return a decimal…"/>
            <p:cNvPicPr>
              <a:picLocks noChangeAspect="0"/>
            </p:cNvPicPr>
            <p:nvPr/>
          </p:nvPicPr>
          <p:blipFill>
            <a:blip r:embed="rId2">
              <a:extLst/>
            </a:blip>
            <a:stretch>
              <a:fillRect/>
            </a:stretch>
          </p:blipFill>
          <p:spPr>
            <a:xfrm>
              <a:off x="0" y="-1"/>
              <a:ext cx="12959657" cy="6997701"/>
            </a:xfrm>
            <a:prstGeom prst="rect">
              <a:avLst/>
            </a:prstGeom>
            <a:effectLst/>
          </p:spPr>
        </p:pic>
      </p:gr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4" name="The Fraction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a:t>
            </a:r>
          </a:p>
        </p:txBody>
      </p:sp>
      <p:grpSp>
        <p:nvGrpSpPr>
          <p:cNvPr id="447" name="// purpose: To return a decimal…"/>
          <p:cNvGrpSpPr/>
          <p:nvPr/>
        </p:nvGrpSpPr>
        <p:grpSpPr>
          <a:xfrm>
            <a:off x="11134258" y="3767007"/>
            <a:ext cx="12959657" cy="6997701"/>
            <a:chOff x="0" y="0"/>
            <a:chExt cx="12959656" cy="6997700"/>
          </a:xfrm>
        </p:grpSpPr>
        <p:sp>
          <p:nvSpPr>
            <p:cNvPr id="446" name="// purpose: To return a decimal…"/>
            <p:cNvSpPr txBox="1"/>
            <p:nvPr/>
          </p:nvSpPr>
          <p:spPr>
            <a:xfrm>
              <a:off x="38100" y="38100"/>
              <a:ext cx="12883457" cy="69215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solidFill>
                    <a:srgbClr val="008F00"/>
                  </a:solidFill>
                  <a:latin typeface="Menlo"/>
                  <a:ea typeface="Menlo"/>
                  <a:cs typeface="Menlo"/>
                  <a:sym typeface="Menlo"/>
                </a:defRPr>
              </a:pPr>
              <a:r>
                <a:t>// purpose: To return a decimal </a:t>
              </a:r>
            </a:p>
            <a:p>
              <a:pPr algn="l" defTabSz="457200">
                <a:tabLst>
                  <a:tab pos="558800" algn="l"/>
                </a:tabLst>
                <a:defRPr sz="4100">
                  <a:solidFill>
                    <a:srgbClr val="008F00"/>
                  </a:solidFill>
                  <a:latin typeface="Menlo"/>
                  <a:ea typeface="Menlo"/>
                  <a:cs typeface="Menlo"/>
                  <a:sym typeface="Menlo"/>
                </a:defRPr>
              </a:pPr>
              <a:r>
                <a:t>// value of our fraction</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arguments: None</a:t>
              </a:r>
              <a:endParaRPr>
                <a:solidFill>
                  <a:srgbClr val="000000"/>
                </a:solidFill>
              </a:endParaRPr>
            </a:p>
            <a:p>
              <a:pPr algn="l" defTabSz="457200">
                <a:tabLst>
                  <a:tab pos="558800" algn="l"/>
                </a:tabLst>
                <a:defRPr sz="4100">
                  <a:solidFill>
                    <a:srgbClr val="008F00"/>
                  </a:solidFill>
                  <a:latin typeface="Menlo"/>
                  <a:ea typeface="Menlo"/>
                  <a:cs typeface="Menlo"/>
                  <a:sym typeface="Menlo"/>
                </a:defRPr>
              </a:pPr>
              <a:r>
                <a:t>// return value: the decimal </a:t>
              </a:r>
            </a:p>
            <a:p>
              <a:pPr algn="l" defTabSz="457200">
                <a:tabLst>
                  <a:tab pos="558800" algn="l"/>
                </a:tabLst>
                <a:defRPr sz="4100">
                  <a:solidFill>
                    <a:srgbClr val="008F00"/>
                  </a:solidFill>
                  <a:latin typeface="Menlo"/>
                  <a:ea typeface="Menlo"/>
                  <a:cs typeface="Menlo"/>
                  <a:sym typeface="Menlo"/>
                </a:defRPr>
              </a:pPr>
              <a:r>
                <a:t>//               value of this fraction</a:t>
              </a:r>
              <a:endParaRPr>
                <a:solidFill>
                  <a:srgbClr val="000000"/>
                </a:solidFill>
              </a:endParaRPr>
            </a:p>
            <a:p>
              <a:pPr algn="l" defTabSz="457200">
                <a:tabLst>
                  <a:tab pos="558800" algn="l"/>
                </a:tabLst>
                <a:defRPr sz="4100">
                  <a:solidFill>
                    <a:srgbClr val="3495AF"/>
                  </a:solidFill>
                  <a:latin typeface="Menlo"/>
                  <a:ea typeface="Menlo"/>
                  <a:cs typeface="Menlo"/>
                  <a:sym typeface="Menlo"/>
                </a:defRPr>
              </a:pPr>
              <a:r>
                <a:rPr>
                  <a:solidFill>
                    <a:srgbClr val="0433FF"/>
                  </a:solidFill>
                </a:rPr>
                <a:t>double</a:t>
              </a:r>
              <a:r>
                <a:rPr>
                  <a:solidFill>
                    <a:srgbClr val="000000"/>
                  </a:solidFill>
                </a:rPr>
                <a:t> </a:t>
              </a:r>
              <a:r>
                <a:t>Fraction</a:t>
              </a:r>
              <a:r>
                <a:rPr>
                  <a:solidFill>
                    <a:srgbClr val="000000"/>
                  </a:solidFill>
                </a:rPr>
                <a:t>::decimal()</a:t>
              </a:r>
              <a:endParaRPr>
                <a:solidFill>
                  <a:srgbClr val="000000"/>
                </a:solidFill>
              </a:endParaRPr>
            </a:p>
            <a:p>
              <a:pPr algn="l" defTabSz="457200">
                <a:tabLst>
                  <a:tab pos="558800" algn="l"/>
                </a:tabLst>
                <a:defRPr sz="4100">
                  <a:latin typeface="Menlo"/>
                  <a:ea typeface="Menlo"/>
                  <a:cs typeface="Menlo"/>
                  <a:sym typeface="Menlo"/>
                </a:defRPr>
              </a:pPr>
              <a:r>
                <a:t>{</a:t>
              </a:r>
            </a:p>
            <a:p>
              <a:pPr algn="l" defTabSz="685800">
                <a:defRPr b="1" sz="4100">
                  <a:solidFill>
                    <a:srgbClr val="902422"/>
                  </a:solidFill>
                  <a:latin typeface="Courier"/>
                  <a:ea typeface="Courier"/>
                  <a:cs typeface="Courier"/>
                  <a:sym typeface="Courier"/>
                </a:defRPr>
              </a:pPr>
              <a:r>
                <a:t>       // returns the decimal </a:t>
              </a:r>
            </a:p>
            <a:p>
              <a:pPr algn="l" defTabSz="685800">
                <a:defRPr b="1" sz="4100">
                  <a:solidFill>
                    <a:srgbClr val="902422"/>
                  </a:solidFill>
                  <a:latin typeface="Courier"/>
                  <a:ea typeface="Courier"/>
                  <a:cs typeface="Courier"/>
                  <a:sym typeface="Courier"/>
                </a:defRPr>
              </a:pPr>
              <a:r>
                <a:t>       // value of our fraction</a:t>
              </a:r>
            </a:p>
            <a:p>
              <a:pPr algn="l" defTabSz="685800">
                <a:defRPr b="1" sz="4100">
                  <a:solidFill>
                    <a:srgbClr val="902422"/>
                  </a:solidFill>
                  <a:latin typeface="Courier"/>
                  <a:ea typeface="Courier"/>
                  <a:cs typeface="Courier"/>
                  <a:sym typeface="Courier"/>
                </a:defRPr>
              </a:pPr>
              <a:r>
                <a:t>       return (double)num / denom;</a:t>
              </a:r>
            </a:p>
            <a:p>
              <a:pPr algn="l" defTabSz="457200">
                <a:tabLst>
                  <a:tab pos="558800" algn="l"/>
                </a:tabLst>
                <a:defRPr sz="4100">
                  <a:latin typeface="Menlo"/>
                  <a:ea typeface="Menlo"/>
                  <a:cs typeface="Menlo"/>
                  <a:sym typeface="Menlo"/>
                </a:defRPr>
              </a:pPr>
              <a:r>
                <a:t>}</a:t>
              </a:r>
            </a:p>
          </p:txBody>
        </p:sp>
        <p:pic>
          <p:nvPicPr>
            <p:cNvPr id="445" name="// purpose: To return a decimal…" descr="// purpose: To return a decimal…"/>
            <p:cNvPicPr>
              <a:picLocks noChangeAspect="0"/>
            </p:cNvPicPr>
            <p:nvPr/>
          </p:nvPicPr>
          <p:blipFill>
            <a:blip r:embed="rId2">
              <a:extLst/>
            </a:blip>
            <a:stretch>
              <a:fillRect/>
            </a:stretch>
          </p:blipFill>
          <p:spPr>
            <a:xfrm>
              <a:off x="0" y="-1"/>
              <a:ext cx="12959657" cy="6997701"/>
            </a:xfrm>
            <a:prstGeom prst="rect">
              <a:avLst/>
            </a:prstGeom>
            <a:effectLst/>
          </p:spPr>
        </p:pic>
      </p:grpSp>
      <p:sp>
        <p:nvSpPr>
          <p:cNvPr id="448" name="Let's write some more functions...…"/>
          <p:cNvSpPr txBox="1"/>
          <p:nvPr>
            <p:ph type="title" idx="4294967295"/>
          </p:nvPr>
        </p:nvSpPr>
        <p:spPr>
          <a:xfrm>
            <a:off x="266526" y="1734893"/>
            <a:ext cx="12510030" cy="11061929"/>
          </a:xfrm>
          <a:prstGeom prst="rect">
            <a:avLst/>
          </a:prstGeom>
        </p:spPr>
        <p:txBody>
          <a:bodyPr lIns="76200" tIns="76200" rIns="76200" bIns="76200" anchor="t">
            <a:noAutofit/>
          </a:bodyPr>
          <a:lstStyle/>
          <a:p>
            <a:pPr marL="574357" defTabSz="819150">
              <a:lnSpc>
                <a:spcPct val="90000"/>
              </a:lnSpc>
              <a:defRPr sz="4400"/>
            </a:pPr>
          </a:p>
          <a:p>
            <a:pPr marL="574357" defTabSz="819150">
              <a:lnSpc>
                <a:spcPct val="90000"/>
              </a:lnSpc>
              <a:defRPr sz="4400"/>
            </a:pPr>
            <a:r>
              <a:t>Let's write some more functions...</a:t>
            </a:r>
          </a:p>
          <a:p>
            <a:pPr marL="574357" defTabSz="819150">
              <a:lnSpc>
                <a:spcPct val="90000"/>
              </a:lnSpc>
              <a:defRPr sz="4400"/>
            </a:pPr>
          </a:p>
          <a:p>
            <a:pPr defTabSz="457200">
              <a:tabLst>
                <a:tab pos="558800" algn="l"/>
              </a:tabLst>
              <a:defRPr sz="5100">
                <a:solidFill>
                  <a:srgbClr val="008F00"/>
                </a:solidFill>
                <a:latin typeface="Menlo"/>
                <a:ea typeface="Menlo"/>
                <a:cs typeface="Menlo"/>
                <a:sym typeface="Menlo"/>
              </a:defRPr>
            </a:pPr>
            <a:r>
              <a:t>// get the decimal value</a:t>
            </a:r>
            <a:endParaRPr>
              <a:solidFill>
                <a:srgbClr val="000000"/>
              </a:solidFill>
            </a:endParaRPr>
          </a:p>
          <a:p>
            <a:pPr defTabSz="457200">
              <a:tabLst>
                <a:tab pos="558800" algn="l"/>
              </a:tabLst>
              <a:defRPr sz="5100">
                <a:latin typeface="Menlo"/>
                <a:ea typeface="Menlo"/>
                <a:cs typeface="Menlo"/>
                <a:sym typeface="Menlo"/>
              </a:defRPr>
            </a:pPr>
            <a:r>
              <a:rPr>
                <a:solidFill>
                  <a:srgbClr val="3495AF"/>
                </a:solidFill>
              </a:rPr>
              <a:t>Fraction</a:t>
            </a:r>
            <a:r>
              <a:t> fracA(1,2);</a:t>
            </a:r>
          </a:p>
          <a:p>
            <a:pPr defTabSz="457200">
              <a:tabLst>
                <a:tab pos="558800" algn="l"/>
              </a:tabLst>
              <a:defRPr sz="5100">
                <a:solidFill>
                  <a:srgbClr val="0433FF"/>
                </a:solidFill>
                <a:latin typeface="Menlo"/>
                <a:ea typeface="Menlo"/>
                <a:cs typeface="Menlo"/>
                <a:sym typeface="Menlo"/>
              </a:defRPr>
            </a:pPr>
            <a:r>
              <a:t>double</a:t>
            </a:r>
            <a:r>
              <a:rPr>
                <a:solidFill>
                  <a:srgbClr val="000000"/>
                </a:solidFill>
              </a:rPr>
              <a:t> f = </a:t>
            </a:r>
            <a:r>
              <a:rPr>
                <a:solidFill>
                  <a:srgbClr val="3495AF"/>
                </a:solidFill>
              </a:rPr>
              <a:t>fracA</a:t>
            </a:r>
            <a:r>
              <a:rPr>
                <a:solidFill>
                  <a:srgbClr val="000000"/>
                </a:solidFill>
              </a:rPr>
              <a:t>.</a:t>
            </a:r>
            <a:r>
              <a:rPr>
                <a:solidFill>
                  <a:srgbClr val="3495AF"/>
                </a:solidFill>
              </a:rPr>
              <a:t>decimal</a:t>
            </a:r>
            <a:r>
              <a:rPr>
                <a:solidFill>
                  <a:srgbClr val="000000"/>
                </a:solidFill>
              </a:rPr>
              <a:t>();</a:t>
            </a:r>
            <a:endParaRPr>
              <a:solidFill>
                <a:srgbClr val="000000"/>
              </a:solidFill>
            </a:endParaRPr>
          </a:p>
          <a:p>
            <a:pPr defTabSz="457200">
              <a:tabLst>
                <a:tab pos="558800" algn="l"/>
              </a:tabLst>
              <a:defRPr sz="5100">
                <a:latin typeface="Menlo"/>
                <a:ea typeface="Menlo"/>
                <a:cs typeface="Menlo"/>
                <a:sym typeface="Menlo"/>
              </a:defRPr>
            </a:pPr>
            <a:r>
              <a:t>cout &lt;&lt; f &lt;&lt; endl;</a:t>
            </a:r>
          </a:p>
          <a:p>
            <a:pPr defTabSz="457200">
              <a:tabLst>
                <a:tab pos="558800" algn="l"/>
              </a:tabLst>
              <a:defRPr sz="5000">
                <a:solidFill>
                  <a:srgbClr val="3495AF"/>
                </a:solidFill>
                <a:latin typeface="Menlo"/>
                <a:ea typeface="Menlo"/>
                <a:cs typeface="Menlo"/>
                <a:sym typeface="Menlo"/>
              </a:defRPr>
            </a:pPr>
          </a:p>
          <a:p>
            <a:pPr defTabSz="457200">
              <a:tabLst>
                <a:tab pos="558800" algn="l"/>
              </a:tabLst>
              <a:defRPr sz="5000">
                <a:latin typeface="Menlo"/>
                <a:ea typeface="Menlo"/>
                <a:cs typeface="Menlo"/>
                <a:sym typeface="Menlo"/>
              </a:defRPr>
            </a:pPr>
            <a:r>
              <a:t>output:</a:t>
            </a:r>
          </a:p>
          <a:p>
            <a:pPr defTabSz="457200">
              <a:tabLst>
                <a:tab pos="558800" algn="l"/>
              </a:tabLst>
              <a:defRPr sz="5000">
                <a:latin typeface="Menlo"/>
                <a:ea typeface="Menlo"/>
                <a:cs typeface="Menlo"/>
                <a:sym typeface="Menlo"/>
              </a:defRPr>
            </a:pPr>
            <a:r>
              <a:t>0.5</a:t>
            </a:r>
          </a:p>
          <a:p>
            <a:pPr defTabSz="457200">
              <a:tabLst>
                <a:tab pos="558800" algn="l"/>
              </a:tabLst>
              <a:defRPr sz="5000">
                <a:solidFill>
                  <a:srgbClr val="3495AF"/>
                </a:solidFill>
                <a:latin typeface="Menlo"/>
                <a:ea typeface="Menlo"/>
                <a:cs typeface="Menlo"/>
                <a:sym typeface="Menlo"/>
              </a:defRPr>
            </a:pPr>
            <a:endParaRPr>
              <a:solidFill>
                <a:srgbClr val="000000"/>
              </a:solidFill>
            </a:endParaR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0" name="The Fraction Class: redu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 reduce()</a:t>
            </a:r>
          </a:p>
        </p:txBody>
      </p:sp>
      <p:grpSp>
        <p:nvGrpSpPr>
          <p:cNvPr id="453" name="void Fraction::reduce() {…"/>
          <p:cNvGrpSpPr/>
          <p:nvPr/>
        </p:nvGrpSpPr>
        <p:grpSpPr>
          <a:xfrm>
            <a:off x="4167233" y="4220815"/>
            <a:ext cx="16049534" cy="6731001"/>
            <a:chOff x="0" y="0"/>
            <a:chExt cx="16049533" cy="6731000"/>
          </a:xfrm>
        </p:grpSpPr>
        <p:sp>
          <p:nvSpPr>
            <p:cNvPr id="452" name="void Fraction::reduce() {…"/>
            <p:cNvSpPr txBox="1"/>
            <p:nvPr/>
          </p:nvSpPr>
          <p:spPr>
            <a:xfrm>
              <a:off x="38100" y="38100"/>
              <a:ext cx="15973334" cy="6654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4400">
                  <a:latin typeface="Menlo"/>
                  <a:ea typeface="Menlo"/>
                  <a:cs typeface="Menlo"/>
                  <a:sym typeface="Menlo"/>
                </a:defRPr>
              </a:pPr>
              <a:r>
                <a:rPr>
                  <a:solidFill>
                    <a:srgbClr val="0433FF"/>
                  </a:solidFill>
                </a:rPr>
                <a:t>void</a:t>
              </a:r>
              <a:r>
                <a:t> Fraction::reduce() {</a:t>
              </a:r>
            </a:p>
            <a:p>
              <a:pPr algn="l" defTabSz="457200">
                <a:tabLst>
                  <a:tab pos="342900" algn="l"/>
                </a:tabLst>
                <a:defRPr sz="4400">
                  <a:solidFill>
                    <a:srgbClr val="008F00"/>
                  </a:solidFill>
                  <a:latin typeface="Menlo"/>
                  <a:ea typeface="Menlo"/>
                  <a:cs typeface="Menlo"/>
                  <a:sym typeface="Menlo"/>
                </a:defRPr>
              </a:pPr>
              <a:r>
                <a:rPr>
                  <a:solidFill>
                    <a:srgbClr val="000000"/>
                  </a:solidFill>
                </a:rPr>
                <a:t>    </a:t>
              </a:r>
              <a:r>
                <a:t>// reduce the fraction to lowest terms</a:t>
              </a:r>
            </a:p>
            <a:p>
              <a:pPr algn="l" defTabSz="457200">
                <a:tabLst>
                  <a:tab pos="342900" algn="l"/>
                </a:tabLst>
                <a:defRPr sz="4400">
                  <a:solidFill>
                    <a:srgbClr val="008F00"/>
                  </a:solidFill>
                  <a:latin typeface="Menlo"/>
                  <a:ea typeface="Menlo"/>
                  <a:cs typeface="Menlo"/>
                  <a:sym typeface="Menlo"/>
                </a:defRPr>
              </a:pPr>
              <a:r>
                <a:rPr>
                  <a:solidFill>
                    <a:srgbClr val="000000"/>
                  </a:solidFill>
                </a:rPr>
                <a:t>    </a:t>
              </a:r>
              <a:r>
                <a:t>// find the greatest common divisor</a:t>
              </a:r>
              <a:endParaRPr>
                <a:solidFill>
                  <a:srgbClr val="000000"/>
                </a:solidFill>
              </a:endParaRPr>
            </a:p>
            <a:p>
              <a:pPr algn="l" defTabSz="457200">
                <a:tabLst>
                  <a:tab pos="342900" algn="l"/>
                </a:tabLst>
                <a:defRPr sz="4400">
                  <a:latin typeface="Menlo"/>
                  <a:ea typeface="Menlo"/>
                  <a:cs typeface="Menlo"/>
                  <a:sym typeface="Menlo"/>
                </a:defRPr>
              </a:pPr>
              <a:r>
                <a:t>    </a:t>
              </a:r>
              <a:r>
                <a:rPr>
                  <a:solidFill>
                    <a:srgbClr val="0433FF"/>
                  </a:solidFill>
                </a:rPr>
                <a:t>int</a:t>
              </a:r>
              <a:r>
                <a:t> frac_gcd = gcd(num,denom);</a:t>
              </a:r>
            </a:p>
            <a:p>
              <a:pPr algn="l" defTabSz="457200">
                <a:tabLst>
                  <a:tab pos="342900" algn="l"/>
                </a:tabLst>
                <a:defRPr sz="4400">
                  <a:latin typeface="Menlo"/>
                  <a:ea typeface="Menlo"/>
                  <a:cs typeface="Menlo"/>
                  <a:sym typeface="Menlo"/>
                </a:defRPr>
              </a:pPr>
              <a:r>
                <a:t>    </a:t>
              </a:r>
            </a:p>
            <a:p>
              <a:pPr algn="l" defTabSz="457200">
                <a:tabLst>
                  <a:tab pos="342900" algn="l"/>
                </a:tabLst>
                <a:defRPr sz="4400">
                  <a:solidFill>
                    <a:srgbClr val="008F00"/>
                  </a:solidFill>
                  <a:latin typeface="Menlo"/>
                  <a:ea typeface="Menlo"/>
                  <a:cs typeface="Menlo"/>
                  <a:sym typeface="Menlo"/>
                </a:defRPr>
              </a:pPr>
              <a:r>
                <a:rPr>
                  <a:solidFill>
                    <a:srgbClr val="000000"/>
                  </a:solidFill>
                </a:rPr>
                <a:t>    </a:t>
              </a:r>
              <a:r>
                <a:t>// reduce by dividing num and denom</a:t>
              </a:r>
              <a:endParaRPr>
                <a:solidFill>
                  <a:srgbClr val="000000"/>
                </a:solidFill>
              </a:endParaRPr>
            </a:p>
            <a:p>
              <a:pPr algn="l" defTabSz="457200">
                <a:tabLst>
                  <a:tab pos="342900" algn="l"/>
                </a:tabLst>
                <a:defRPr sz="4400">
                  <a:solidFill>
                    <a:srgbClr val="008F00"/>
                  </a:solidFill>
                  <a:latin typeface="Menlo"/>
                  <a:ea typeface="Menlo"/>
                  <a:cs typeface="Menlo"/>
                  <a:sym typeface="Menlo"/>
                </a:defRPr>
              </a:pPr>
              <a:r>
                <a:rPr>
                  <a:solidFill>
                    <a:srgbClr val="000000"/>
                  </a:solidFill>
                </a:rPr>
                <a:t>    </a:t>
              </a:r>
              <a:r>
                <a:t>// by the gcd</a:t>
              </a:r>
              <a:endParaRPr>
                <a:solidFill>
                  <a:srgbClr val="000000"/>
                </a:solidFill>
              </a:endParaRPr>
            </a:p>
            <a:p>
              <a:pPr algn="l" defTabSz="457200">
                <a:tabLst>
                  <a:tab pos="342900" algn="l"/>
                </a:tabLst>
                <a:defRPr sz="4400">
                  <a:latin typeface="Menlo"/>
                  <a:ea typeface="Menlo"/>
                  <a:cs typeface="Menlo"/>
                  <a:sym typeface="Menlo"/>
                </a:defRPr>
              </a:pPr>
              <a:r>
                <a:t>    num = num / frac_gcd;</a:t>
              </a:r>
            </a:p>
            <a:p>
              <a:pPr algn="l" defTabSz="457200">
                <a:tabLst>
                  <a:tab pos="342900" algn="l"/>
                </a:tabLst>
                <a:defRPr sz="4400">
                  <a:latin typeface="Menlo"/>
                  <a:ea typeface="Menlo"/>
                  <a:cs typeface="Menlo"/>
                  <a:sym typeface="Menlo"/>
                </a:defRPr>
              </a:pPr>
              <a:r>
                <a:t>    denom = denom / frac_gcd;</a:t>
              </a:r>
            </a:p>
            <a:p>
              <a:pPr algn="l" defTabSz="457200">
                <a:tabLst>
                  <a:tab pos="342900" algn="l"/>
                </a:tabLst>
                <a:defRPr sz="4400">
                  <a:latin typeface="Menlo"/>
                  <a:ea typeface="Menlo"/>
                  <a:cs typeface="Menlo"/>
                  <a:sym typeface="Menlo"/>
                </a:defRPr>
              </a:pPr>
              <a:r>
                <a:t>}</a:t>
              </a:r>
            </a:p>
          </p:txBody>
        </p:sp>
        <p:pic>
          <p:nvPicPr>
            <p:cNvPr id="451" name="void Fraction::reduce() {…" descr="void Fraction::reduce() {…"/>
            <p:cNvPicPr>
              <a:picLocks noChangeAspect="0"/>
            </p:cNvPicPr>
            <p:nvPr/>
          </p:nvPicPr>
          <p:blipFill>
            <a:blip r:embed="rId2">
              <a:extLst/>
            </a:blip>
            <a:stretch>
              <a:fillRect/>
            </a:stretch>
          </p:blipFill>
          <p:spPr>
            <a:xfrm>
              <a:off x="-1" y="-1"/>
              <a:ext cx="16049535" cy="6731001"/>
            </a:xfrm>
            <a:prstGeom prst="rect">
              <a:avLst/>
            </a:prstGeom>
            <a:effectLst/>
          </p:spPr>
        </p:pic>
      </p:gr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5" name="The Fraction Class: gcd() — nice recursive fun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 gcd() — nice recursive function</a:t>
            </a:r>
          </a:p>
        </p:txBody>
      </p:sp>
      <p:grpSp>
        <p:nvGrpSpPr>
          <p:cNvPr id="458" name="int Fraction::gcd(int u, int v) {…"/>
          <p:cNvGrpSpPr/>
          <p:nvPr/>
        </p:nvGrpSpPr>
        <p:grpSpPr>
          <a:xfrm>
            <a:off x="4449568" y="4308987"/>
            <a:ext cx="15484864" cy="6146802"/>
            <a:chOff x="0" y="0"/>
            <a:chExt cx="15484862" cy="6146800"/>
          </a:xfrm>
        </p:grpSpPr>
        <p:sp>
          <p:nvSpPr>
            <p:cNvPr id="457" name="int Fraction::gcd(int u, int v) {…"/>
            <p:cNvSpPr txBox="1"/>
            <p:nvPr/>
          </p:nvSpPr>
          <p:spPr>
            <a:xfrm>
              <a:off x="38100" y="38100"/>
              <a:ext cx="15408663" cy="6070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a:solidFill>
                    <a:srgbClr val="3495AF"/>
                  </a:solidFill>
                  <a:latin typeface="Menlo"/>
                  <a:ea typeface="Menlo"/>
                  <a:cs typeface="Menlo"/>
                  <a:sym typeface="Menlo"/>
                </a:defRPr>
              </a:pPr>
              <a:r>
                <a:rPr>
                  <a:solidFill>
                    <a:srgbClr val="0433FF"/>
                  </a:solidFill>
                </a:rPr>
                <a:t>int</a:t>
              </a:r>
              <a:r>
                <a:rPr>
                  <a:solidFill>
                    <a:srgbClr val="000000"/>
                  </a:solidFill>
                </a:rPr>
                <a:t> </a:t>
              </a:r>
              <a:r>
                <a:t>Fraction</a:t>
              </a:r>
              <a:r>
                <a:rPr>
                  <a:solidFill>
                    <a:srgbClr val="000000"/>
                  </a:solidFill>
                </a:rPr>
                <a:t>::gcd(</a:t>
              </a:r>
              <a:r>
                <a:rPr>
                  <a:solidFill>
                    <a:srgbClr val="0433FF"/>
                  </a:solidFill>
                </a:rPr>
                <a:t>int</a:t>
              </a:r>
              <a:r>
                <a:rPr>
                  <a:solidFill>
                    <a:srgbClr val="000000"/>
                  </a:solidFill>
                </a:rPr>
                <a:t> u, </a:t>
              </a:r>
              <a:r>
                <a:rPr>
                  <a:solidFill>
                    <a:srgbClr val="0433FF"/>
                  </a:solidFill>
                </a:rPr>
                <a:t>int</a:t>
              </a:r>
              <a:r>
                <a:rPr>
                  <a:solidFill>
                    <a:srgbClr val="000000"/>
                  </a:solidFill>
                </a:rPr>
                <a:t> v) {</a:t>
              </a:r>
              <a:endParaRPr>
                <a:solidFill>
                  <a:srgbClr val="000000"/>
                </a:solidFill>
              </a:endParaRPr>
            </a:p>
            <a:p>
              <a:pPr algn="l" defTabSz="457200">
                <a:tabLst>
                  <a:tab pos="558800" algn="l"/>
                </a:tabLst>
                <a:defRPr>
                  <a:latin typeface="Menlo"/>
                  <a:ea typeface="Menlo"/>
                  <a:cs typeface="Menlo"/>
                  <a:sym typeface="Menlo"/>
                </a:defRPr>
              </a:pPr>
              <a:r>
                <a:t>    </a:t>
              </a:r>
              <a:r>
                <a:rPr>
                  <a:solidFill>
                    <a:srgbClr val="0433FF"/>
                  </a:solidFill>
                </a:rPr>
                <a:t>if</a:t>
              </a:r>
              <a:r>
                <a:t> (v != 0) {</a:t>
              </a:r>
            </a:p>
            <a:p>
              <a:pPr algn="l" defTabSz="457200">
                <a:tabLst>
                  <a:tab pos="558800" algn="l"/>
                </a:tabLst>
                <a:defRPr>
                  <a:latin typeface="Menlo"/>
                  <a:ea typeface="Menlo"/>
                  <a:cs typeface="Menlo"/>
                  <a:sym typeface="Menlo"/>
                </a:defRPr>
              </a:pPr>
              <a:r>
                <a:t>        </a:t>
              </a:r>
              <a:r>
                <a:rPr>
                  <a:solidFill>
                    <a:srgbClr val="0433FF"/>
                  </a:solidFill>
                </a:rPr>
                <a:t>return</a:t>
              </a:r>
              <a:r>
                <a:t> </a:t>
              </a:r>
              <a:r>
                <a:rPr>
                  <a:solidFill>
                    <a:srgbClr val="3495AF"/>
                  </a:solidFill>
                </a:rPr>
                <a:t>gcd</a:t>
              </a:r>
              <a:r>
                <a:t>(v,u%v);</a:t>
              </a:r>
            </a:p>
            <a:p>
              <a:pPr algn="l" defTabSz="457200">
                <a:tabLst>
                  <a:tab pos="558800" algn="l"/>
                </a:tabLst>
                <a:defRPr>
                  <a:latin typeface="Menlo"/>
                  <a:ea typeface="Menlo"/>
                  <a:cs typeface="Menlo"/>
                  <a:sym typeface="Menlo"/>
                </a:defRPr>
              </a:pPr>
              <a:r>
                <a:t>    }</a:t>
              </a:r>
            </a:p>
            <a:p>
              <a:pPr algn="l" defTabSz="457200">
                <a:tabLst>
                  <a:tab pos="558800" algn="l"/>
                </a:tabLst>
                <a:defRPr>
                  <a:latin typeface="Menlo"/>
                  <a:ea typeface="Menlo"/>
                  <a:cs typeface="Menlo"/>
                  <a:sym typeface="Menlo"/>
                </a:defRPr>
              </a:pPr>
              <a:r>
                <a:t>    </a:t>
              </a:r>
              <a:r>
                <a:rPr>
                  <a:solidFill>
                    <a:srgbClr val="0433FF"/>
                  </a:solidFill>
                </a:rPr>
                <a:t>else</a:t>
              </a:r>
              <a:r>
                <a:t> {</a:t>
              </a:r>
            </a:p>
            <a:p>
              <a:pPr algn="l" defTabSz="457200">
                <a:tabLst>
                  <a:tab pos="558800" algn="l"/>
                </a:tabLst>
                <a:defRPr>
                  <a:latin typeface="Menlo"/>
                  <a:ea typeface="Menlo"/>
                  <a:cs typeface="Menlo"/>
                  <a:sym typeface="Menlo"/>
                </a:defRPr>
              </a:pPr>
              <a:r>
                <a:t>        </a:t>
              </a:r>
              <a:r>
                <a:rPr>
                  <a:solidFill>
                    <a:srgbClr val="0433FF"/>
                  </a:solidFill>
                </a:rPr>
                <a:t>return</a:t>
              </a:r>
              <a:r>
                <a:t> u;</a:t>
              </a:r>
            </a:p>
            <a:p>
              <a:pPr algn="l" defTabSz="457200">
                <a:tabLst>
                  <a:tab pos="558800" algn="l"/>
                </a:tabLst>
                <a:defRPr>
                  <a:latin typeface="Menlo"/>
                  <a:ea typeface="Menlo"/>
                  <a:cs typeface="Menlo"/>
                  <a:sym typeface="Menlo"/>
                </a:defRPr>
              </a:pPr>
              <a:r>
                <a:t>    }</a:t>
              </a:r>
            </a:p>
            <a:p>
              <a:pPr algn="l" defTabSz="457200">
                <a:tabLst>
                  <a:tab pos="558800" algn="l"/>
                </a:tabLst>
                <a:defRPr>
                  <a:latin typeface="Menlo"/>
                  <a:ea typeface="Menlo"/>
                  <a:cs typeface="Menlo"/>
                  <a:sym typeface="Menlo"/>
                </a:defRPr>
              </a:pPr>
              <a:r>
                <a:t>}</a:t>
              </a:r>
            </a:p>
          </p:txBody>
        </p:sp>
        <p:pic>
          <p:nvPicPr>
            <p:cNvPr id="456" name="int Fraction::gcd(int u, int v) {…" descr="int Fraction::gcd(int u, int v) {…"/>
            <p:cNvPicPr>
              <a:picLocks noChangeAspect="0"/>
            </p:cNvPicPr>
            <p:nvPr/>
          </p:nvPicPr>
          <p:blipFill>
            <a:blip r:embed="rId2">
              <a:extLst/>
            </a:blip>
            <a:stretch>
              <a:fillRect/>
            </a:stretch>
          </p:blipFill>
          <p:spPr>
            <a:xfrm>
              <a:off x="-1" y="-1"/>
              <a:ext cx="15484864" cy="6146802"/>
            </a:xfrm>
            <a:prstGeom prst="rect">
              <a:avLst/>
            </a:prstGeom>
            <a:effectLst/>
          </p:spPr>
        </p:pic>
      </p:gr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0" name="The Fraction Class: overloading &lt;&l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Fraction Class: overloading &lt;&lt;</a:t>
            </a:r>
          </a:p>
        </p:txBody>
      </p:sp>
      <p:grpSp>
        <p:nvGrpSpPr>
          <p:cNvPr id="463" name="// purpose: To overload the &lt;&lt; operator…"/>
          <p:cNvGrpSpPr/>
          <p:nvPr/>
        </p:nvGrpSpPr>
        <p:grpSpPr>
          <a:xfrm>
            <a:off x="946371" y="5688645"/>
            <a:ext cx="22491258" cy="6883401"/>
            <a:chOff x="0" y="0"/>
            <a:chExt cx="22491256" cy="6883400"/>
          </a:xfrm>
        </p:grpSpPr>
        <p:sp>
          <p:nvSpPr>
            <p:cNvPr id="462" name="// purpose: To overload the &lt;&lt; operator…"/>
            <p:cNvSpPr txBox="1"/>
            <p:nvPr/>
          </p:nvSpPr>
          <p:spPr>
            <a:xfrm>
              <a:off x="38100" y="38100"/>
              <a:ext cx="22415057" cy="6807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a:solidFill>
                    <a:srgbClr val="008F00"/>
                  </a:solidFill>
                  <a:latin typeface="Menlo"/>
                  <a:ea typeface="Menlo"/>
                  <a:cs typeface="Menlo"/>
                  <a:sym typeface="Menlo"/>
                </a:defRPr>
              </a:pPr>
              <a:r>
                <a:t>// purpose: To overload the &lt;&lt; operator</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t>// for use with cout</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t>// arguments: a reference to an outstream and the</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t>//            fraction we are using</a:t>
              </a:r>
              <a:endParaRPr>
                <a:solidFill>
                  <a:srgbClr val="000000"/>
                </a:solidFill>
              </a:endParaRPr>
            </a:p>
            <a:p>
              <a:pPr algn="l" defTabSz="457200">
                <a:tabLst>
                  <a:tab pos="558800" algn="l"/>
                </a:tabLst>
                <a:defRPr>
                  <a:solidFill>
                    <a:srgbClr val="008F00"/>
                  </a:solidFill>
                  <a:latin typeface="Menlo"/>
                  <a:ea typeface="Menlo"/>
                  <a:cs typeface="Menlo"/>
                  <a:sym typeface="Menlo"/>
                </a:defRPr>
              </a:pPr>
              <a:r>
                <a:t>// return value: a reference to the outstream</a:t>
              </a:r>
              <a:endParaRPr>
                <a:solidFill>
                  <a:srgbClr val="000000"/>
                </a:solidFill>
              </a:endParaRPr>
            </a:p>
            <a:p>
              <a:pPr algn="l" defTabSz="457200">
                <a:tabLst>
                  <a:tab pos="558800" algn="l"/>
                </a:tabLst>
                <a:defRPr>
                  <a:latin typeface="Menlo"/>
                  <a:ea typeface="Menlo"/>
                  <a:cs typeface="Menlo"/>
                  <a:sym typeface="Menlo"/>
                </a:defRPr>
              </a:pPr>
              <a:r>
                <a:rPr>
                  <a:solidFill>
                    <a:srgbClr val="3495AF"/>
                  </a:solidFill>
                </a:rPr>
                <a:t>ostream</a:t>
              </a:r>
              <a:r>
                <a:t>&amp; </a:t>
              </a:r>
              <a:r>
                <a:rPr>
                  <a:solidFill>
                    <a:srgbClr val="0433FF"/>
                  </a:solidFill>
                </a:rPr>
                <a:t>operator</a:t>
              </a:r>
              <a:r>
                <a:t>&lt;&lt;(</a:t>
              </a:r>
              <a:r>
                <a:rPr>
                  <a:solidFill>
                    <a:srgbClr val="3495AF"/>
                  </a:solidFill>
                </a:rPr>
                <a:t>ostream</a:t>
              </a:r>
              <a:r>
                <a:t>&amp; out, </a:t>
              </a:r>
              <a:r>
                <a:rPr>
                  <a:solidFill>
                    <a:srgbClr val="3495AF"/>
                  </a:solidFill>
                </a:rPr>
                <a:t>Fraction</a:t>
              </a:r>
              <a:r>
                <a:t> &amp;frac) {</a:t>
              </a:r>
            </a:p>
            <a:p>
              <a:pPr algn="l" defTabSz="457200">
                <a:tabLst>
                  <a:tab pos="558800" algn="l"/>
                </a:tabLst>
                <a:defRPr>
                  <a:latin typeface="Menlo"/>
                  <a:ea typeface="Menlo"/>
                  <a:cs typeface="Menlo"/>
                  <a:sym typeface="Menlo"/>
                </a:defRPr>
              </a:pPr>
              <a:r>
                <a:t>    out &lt;&lt; frac.</a:t>
              </a:r>
              <a:r>
                <a:rPr>
                  <a:solidFill>
                    <a:srgbClr val="3495AF"/>
                  </a:solidFill>
                </a:rPr>
                <a:t>num</a:t>
              </a:r>
              <a:r>
                <a:t> &lt;&lt; </a:t>
              </a:r>
              <a:r>
                <a:rPr>
                  <a:solidFill>
                    <a:srgbClr val="B4261A"/>
                  </a:solidFill>
                </a:rPr>
                <a:t>"/"</a:t>
              </a:r>
              <a:r>
                <a:t> &lt;&lt; frac.</a:t>
              </a:r>
              <a:r>
                <a:rPr>
                  <a:solidFill>
                    <a:srgbClr val="3495AF"/>
                  </a:solidFill>
                </a:rPr>
                <a:t>denom</a:t>
              </a:r>
              <a:r>
                <a:t>;</a:t>
              </a:r>
            </a:p>
            <a:p>
              <a:pPr algn="l" defTabSz="457200">
                <a:tabLst>
                  <a:tab pos="558800" algn="l"/>
                </a:tabLst>
                <a:defRPr>
                  <a:solidFill>
                    <a:srgbClr val="0433FF"/>
                  </a:solidFill>
                  <a:latin typeface="Menlo"/>
                  <a:ea typeface="Menlo"/>
                  <a:cs typeface="Menlo"/>
                  <a:sym typeface="Menlo"/>
                </a:defRPr>
              </a:pPr>
              <a:r>
                <a:rPr>
                  <a:solidFill>
                    <a:srgbClr val="000000"/>
                  </a:solidFill>
                </a:rPr>
                <a:t>    </a:t>
              </a:r>
              <a:r>
                <a:t>return</a:t>
              </a:r>
              <a:r>
                <a:rPr>
                  <a:solidFill>
                    <a:srgbClr val="000000"/>
                  </a:solidFill>
                </a:rPr>
                <a:t> out;</a:t>
              </a:r>
              <a:endParaRPr>
                <a:solidFill>
                  <a:srgbClr val="000000"/>
                </a:solidFill>
              </a:endParaRPr>
            </a:p>
            <a:p>
              <a:pPr algn="l" defTabSz="457200">
                <a:tabLst>
                  <a:tab pos="558800" algn="l"/>
                </a:tabLst>
                <a:defRPr>
                  <a:latin typeface="Menlo"/>
                  <a:ea typeface="Menlo"/>
                  <a:cs typeface="Menlo"/>
                  <a:sym typeface="Menlo"/>
                </a:defRPr>
              </a:pPr>
              <a:r>
                <a:t>}</a:t>
              </a:r>
            </a:p>
          </p:txBody>
        </p:sp>
        <p:pic>
          <p:nvPicPr>
            <p:cNvPr id="461" name="// purpose: To overload the &lt;&lt; operator…" descr="// purpose: To overload the &lt;&lt; operator…"/>
            <p:cNvPicPr>
              <a:picLocks noChangeAspect="0"/>
            </p:cNvPicPr>
            <p:nvPr/>
          </p:nvPicPr>
          <p:blipFill>
            <a:blip r:embed="rId2">
              <a:extLst/>
            </a:blip>
            <a:stretch>
              <a:fillRect/>
            </a:stretch>
          </p:blipFill>
          <p:spPr>
            <a:xfrm>
              <a:off x="-1" y="0"/>
              <a:ext cx="22491258" cy="6883401"/>
            </a:xfrm>
            <a:prstGeom prst="rect">
              <a:avLst/>
            </a:prstGeom>
            <a:effectLst/>
          </p:spPr>
        </p:pic>
      </p:grpSp>
      <p:sp>
        <p:nvSpPr>
          <p:cNvPr id="464" name="Yes, this syntax is a bit strange.…"/>
          <p:cNvSpPr txBox="1"/>
          <p:nvPr/>
        </p:nvSpPr>
        <p:spPr>
          <a:xfrm>
            <a:off x="3623627" y="2037575"/>
            <a:ext cx="17136746" cy="3131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Yes, this syntax is a bit strange.</a:t>
            </a:r>
          </a:p>
          <a:p>
            <a:pPr/>
          </a:p>
          <a:p>
            <a:pPr/>
            <a:r>
              <a:t>Basically, we are telling the compiler how to cout our Fraction.</a:t>
            </a:r>
          </a:p>
          <a:p>
            <a:pPr/>
            <a:r>
              <a:t>You can do something very similar for Boggle.</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6"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467" name="Advanced Reading…"/>
          <p:cNvSpPr txBox="1"/>
          <p:nvPr/>
        </p:nvSpPr>
        <p:spPr>
          <a:xfrm>
            <a:off x="640426" y="4966533"/>
            <a:ext cx="21424603" cy="54593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Overloading the assignment operator:</a:t>
            </a:r>
          </a:p>
          <a:p>
            <a:pPr lvl="2" marL="685800" indent="-228600" algn="l">
              <a:buSzPct val="100000"/>
              <a:buChar char="•"/>
              <a:defRPr sz="3900"/>
            </a:pPr>
            <a:r>
              <a:rPr u="sng">
                <a:hlinkClick r:id="rId2" invalidUrl="" action="" tgtFrame="" tooltip="" history="1" highlightClick="0" endSnd="0"/>
              </a:rPr>
              <a:t>http://www.learncpp.com/cpp-tutorial/9-14-overloading-the-assignment-operator/</a:t>
            </a:r>
            <a:r>
              <a:t> </a:t>
            </a:r>
          </a:p>
          <a:p>
            <a:pPr lvl="1" marL="457200" indent="-228600" algn="l">
              <a:buSzPct val="100000"/>
              <a:buChar char="•"/>
              <a:defRPr sz="3900"/>
            </a:pPr>
            <a:r>
              <a:t>Constructors and Destructors:</a:t>
            </a:r>
          </a:p>
          <a:p>
            <a:pPr lvl="2" marL="685800" indent="-228600" algn="l">
              <a:buSzPct val="100000"/>
              <a:buChar char="•"/>
              <a:defRPr sz="3900"/>
            </a:pPr>
            <a:r>
              <a:rPr u="sng">
                <a:hlinkClick r:id="rId3" invalidUrl="" action="" tgtFrame="" tooltip="" history="1" highlightClick="0" endSnd="0"/>
              </a:rPr>
              <a:t>http://www.cprogramming.com/tutorial/constructor_destructor_ordering.html</a:t>
            </a:r>
            <a:r>
              <a:t> </a:t>
            </a:r>
          </a:p>
          <a:p>
            <a:pPr lvl="2" marL="685800" indent="-228600" algn="l">
              <a:buSzPct val="100000"/>
              <a:buChar char="•"/>
              <a:defRPr sz="3900"/>
            </a:pPr>
          </a:p>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rPr u="sng">
                <a:hlinkClick r:id="rId4" invalidUrl="" action="" tgtFrame="" tooltip="" history="1" highlightClick="0" endSnd="0"/>
              </a:rPr>
              <a:t>https://www.tutorialspoint.com/cplusplus/cpp_classes_objects.htm</a:t>
            </a:r>
            <a:r>
              <a:t> </a:t>
            </a:r>
          </a:p>
          <a:p>
            <a:pPr lvl="1" marL="457200" indent="-228600" algn="l">
              <a:buSzPct val="100000"/>
              <a:buChar char="•"/>
              <a:defRPr sz="3900"/>
            </a:pPr>
            <a:r>
              <a:rPr u="sng">
                <a:hlinkClick r:id="rId5" invalidUrl="" action="" tgtFrame="" tooltip="" history="1" highlightClick="0" endSnd="0"/>
              </a:rPr>
              <a:t>http://www.cprogramming.com/tutorial/lesson12.html</a:t>
            </a:r>
            <a:r>
              <a:t> </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9"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1" name="The Copy Constructo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Copy Constructor</a:t>
            </a:r>
          </a:p>
        </p:txBody>
      </p:sp>
      <p:sp>
        <p:nvSpPr>
          <p:cNvPr id="472" name="The assignment overload:…"/>
          <p:cNvSpPr txBox="1"/>
          <p:nvPr/>
        </p:nvSpPr>
        <p:spPr>
          <a:xfrm>
            <a:off x="7275788" y="8616016"/>
            <a:ext cx="9832424" cy="5232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600"/>
            </a:pPr>
            <a:r>
              <a:t>The assignment overload:</a:t>
            </a:r>
          </a:p>
          <a:p>
            <a:pPr algn="l" defTabSz="457200">
              <a:tabLst>
                <a:tab pos="558800" algn="l"/>
              </a:tabLst>
              <a:defRPr sz="4100">
                <a:latin typeface="Menlo"/>
                <a:ea typeface="Menlo"/>
                <a:cs typeface="Menlo"/>
                <a:sym typeface="Menlo"/>
              </a:defRPr>
            </a:pPr>
            <a:r>
              <a:t>Vector&lt;</a:t>
            </a:r>
            <a:r>
              <a:rPr>
                <a:solidFill>
                  <a:srgbClr val="0433FF"/>
                </a:solidFill>
              </a:rPr>
              <a:t>int</a:t>
            </a:r>
            <a:r>
              <a:t>&gt; a;</a:t>
            </a:r>
          </a:p>
          <a:p>
            <a:pPr algn="l" defTabSz="457200">
              <a:tabLst>
                <a:tab pos="558800" algn="l"/>
              </a:tabLst>
              <a:defRPr sz="4100">
                <a:latin typeface="Menlo"/>
                <a:ea typeface="Menlo"/>
                <a:cs typeface="Menlo"/>
                <a:sym typeface="Menlo"/>
              </a:defRPr>
            </a:pPr>
            <a:r>
              <a:t>a.add(0);</a:t>
            </a:r>
          </a:p>
          <a:p>
            <a:pPr algn="l" defTabSz="457200">
              <a:tabLst>
                <a:tab pos="558800" algn="l"/>
              </a:tabLst>
              <a:defRPr sz="4100">
                <a:latin typeface="Menlo"/>
                <a:ea typeface="Menlo"/>
                <a:cs typeface="Menlo"/>
                <a:sym typeface="Menlo"/>
              </a:defRPr>
            </a:pPr>
            <a:r>
              <a:t>a.add(1);</a:t>
            </a:r>
          </a:p>
          <a:p>
            <a:pPr algn="l" defTabSz="457200">
              <a:tabLst>
                <a:tab pos="558800" algn="l"/>
              </a:tabLst>
              <a:defRPr sz="4100">
                <a:latin typeface="Menlo"/>
                <a:ea typeface="Menlo"/>
                <a:cs typeface="Menlo"/>
                <a:sym typeface="Menlo"/>
              </a:defRPr>
            </a:pPr>
            <a:r>
              <a:t>Vector&lt;int&gt; b;</a:t>
            </a:r>
          </a:p>
          <a:p>
            <a:pPr algn="l" defTabSz="457200">
              <a:tabLst>
                <a:tab pos="558800" algn="l"/>
              </a:tabLst>
              <a:defRPr sz="4100">
                <a:latin typeface="Menlo"/>
                <a:ea typeface="Menlo"/>
                <a:cs typeface="Menlo"/>
                <a:sym typeface="Menlo"/>
              </a:defRPr>
            </a:pPr>
            <a:r>
              <a:t>b.add(8);</a:t>
            </a:r>
          </a:p>
          <a:p>
            <a:pPr algn="l" defTabSz="457200">
              <a:tabLst>
                <a:tab pos="558800" algn="l"/>
              </a:tabLst>
              <a:defRPr sz="4100">
                <a:latin typeface="Menlo"/>
                <a:ea typeface="Menlo"/>
                <a:cs typeface="Menlo"/>
                <a:sym typeface="Menlo"/>
              </a:defRPr>
            </a:pPr>
            <a:r>
              <a:t>b = a; </a:t>
            </a:r>
            <a:r>
              <a:rPr>
                <a:solidFill>
                  <a:srgbClr val="009051"/>
                </a:solidFill>
              </a:rPr>
              <a:t>// a gets copied into b</a:t>
            </a:r>
            <a:endParaRPr>
              <a:solidFill>
                <a:srgbClr val="009051"/>
              </a:solidFill>
            </a:endParaRPr>
          </a:p>
        </p:txBody>
      </p:sp>
      <p:sp>
        <p:nvSpPr>
          <p:cNvPr id="473" name="The Copy Constructor…"/>
          <p:cNvSpPr txBox="1"/>
          <p:nvPr/>
        </p:nvSpPr>
        <p:spPr>
          <a:xfrm>
            <a:off x="5204263" y="1809301"/>
            <a:ext cx="15161718" cy="6515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000"/>
            </a:pPr>
            <a:r>
              <a:t>The Copy Constructor</a:t>
            </a:r>
          </a:p>
          <a:p>
            <a:pPr algn="l" defTabSz="457200">
              <a:tabLst>
                <a:tab pos="558800" algn="l"/>
              </a:tabLst>
              <a:defRPr sz="4100">
                <a:latin typeface="Menlo"/>
                <a:ea typeface="Menlo"/>
                <a:cs typeface="Menlo"/>
                <a:sym typeface="Menlo"/>
              </a:defRPr>
            </a:pPr>
            <a:r>
              <a:t>Vector&lt;</a:t>
            </a:r>
            <a:r>
              <a:rPr>
                <a:solidFill>
                  <a:srgbClr val="0433FF"/>
                </a:solidFill>
              </a:rPr>
              <a:t>int</a:t>
            </a:r>
            <a:r>
              <a:t>&gt; a;</a:t>
            </a:r>
          </a:p>
          <a:p>
            <a:pPr algn="l" defTabSz="457200">
              <a:tabLst>
                <a:tab pos="558800" algn="l"/>
              </a:tabLst>
              <a:defRPr sz="4100">
                <a:latin typeface="Menlo"/>
                <a:ea typeface="Menlo"/>
                <a:cs typeface="Menlo"/>
                <a:sym typeface="Menlo"/>
              </a:defRPr>
            </a:pPr>
            <a:r>
              <a:t>a.add(0);</a:t>
            </a:r>
          </a:p>
          <a:p>
            <a:pPr algn="l" defTabSz="457200">
              <a:tabLst>
                <a:tab pos="558800" algn="l"/>
              </a:tabLst>
              <a:defRPr sz="4100">
                <a:latin typeface="Menlo"/>
                <a:ea typeface="Menlo"/>
                <a:cs typeface="Menlo"/>
                <a:sym typeface="Menlo"/>
              </a:defRPr>
            </a:pPr>
            <a:r>
              <a:t>a.add(1);</a:t>
            </a:r>
          </a:p>
          <a:p>
            <a:pPr algn="l" defTabSz="457200">
              <a:tabLst>
                <a:tab pos="558800" algn="l"/>
              </a:tabLst>
              <a:defRPr sz="4100">
                <a:latin typeface="Menlo"/>
                <a:ea typeface="Menlo"/>
                <a:cs typeface="Menlo"/>
                <a:sym typeface="Menlo"/>
              </a:defRPr>
            </a:pPr>
            <a:r>
              <a:t>a.add(1);</a:t>
            </a:r>
          </a:p>
          <a:p>
            <a:pPr algn="l" defTabSz="457200">
              <a:tabLst>
                <a:tab pos="558800" algn="l"/>
              </a:tabLst>
              <a:defRPr sz="4100">
                <a:latin typeface="Menlo"/>
                <a:ea typeface="Menlo"/>
                <a:cs typeface="Menlo"/>
                <a:sym typeface="Menlo"/>
              </a:defRPr>
            </a:pPr>
            <a:r>
              <a:t>a.add(2);</a:t>
            </a:r>
          </a:p>
          <a:p>
            <a:pPr algn="l" defTabSz="457200">
              <a:tabLst>
                <a:tab pos="558800" algn="l"/>
              </a:tabLst>
              <a:defRPr sz="4100">
                <a:latin typeface="Menlo"/>
                <a:ea typeface="Menlo"/>
                <a:cs typeface="Menlo"/>
                <a:sym typeface="Menlo"/>
              </a:defRPr>
            </a:pPr>
            <a:r>
              <a:t>Vector&lt;int&gt; b = a;</a:t>
            </a:r>
          </a:p>
          <a:p>
            <a:pPr algn="l" defTabSz="457200">
              <a:tabLst>
                <a:tab pos="558800" algn="l"/>
              </a:tabLst>
              <a:defRPr b="1" sz="4100">
                <a:latin typeface="Menlo"/>
                <a:ea typeface="Menlo"/>
                <a:cs typeface="Menlo"/>
                <a:sym typeface="Menlo"/>
              </a:defRPr>
            </a:pPr>
            <a:r>
              <a:t>     or</a:t>
            </a:r>
          </a:p>
          <a:p>
            <a:pPr algn="l" defTabSz="457200">
              <a:tabLst>
                <a:tab pos="558800" algn="l"/>
              </a:tabLst>
              <a:defRPr sz="4100">
                <a:solidFill>
                  <a:srgbClr val="008F00"/>
                </a:solidFill>
                <a:latin typeface="Menlo"/>
                <a:ea typeface="Menlo"/>
                <a:cs typeface="Menlo"/>
                <a:sym typeface="Menlo"/>
              </a:defRPr>
            </a:pPr>
            <a:r>
              <a:rPr>
                <a:solidFill>
                  <a:srgbClr val="000000"/>
                </a:solidFill>
              </a:rPr>
              <a:t>Vector&lt;</a:t>
            </a:r>
            <a:r>
              <a:rPr>
                <a:solidFill>
                  <a:srgbClr val="0433FF"/>
                </a:solidFill>
              </a:rPr>
              <a:t>int</a:t>
            </a:r>
            <a:r>
              <a:rPr>
                <a:solidFill>
                  <a:srgbClr val="000000"/>
                </a:solidFill>
              </a:rPr>
              <a:t>&gt; b(a); </a:t>
            </a:r>
            <a:r>
              <a:t>// b gets constructed </a:t>
            </a:r>
          </a:p>
          <a:p>
            <a:pPr algn="l" defTabSz="457200">
              <a:tabLst>
                <a:tab pos="558800" algn="l"/>
              </a:tabLst>
              <a:defRPr sz="4100">
                <a:solidFill>
                  <a:srgbClr val="008F00"/>
                </a:solidFill>
                <a:latin typeface="Menlo"/>
                <a:ea typeface="Menlo"/>
                <a:cs typeface="Menlo"/>
                <a:sym typeface="Menlo"/>
              </a:defRPr>
            </a:pPr>
            <a:r>
              <a:t>                  // with the same elements as b</a:t>
            </a:r>
          </a:p>
        </p:txBody>
      </p:sp>
      <p:sp>
        <p:nvSpPr>
          <p:cNvPr id="474" name="This doesn't work automatically!"/>
          <p:cNvSpPr txBox="1"/>
          <p:nvPr/>
        </p:nvSpPr>
        <p:spPr>
          <a:xfrm>
            <a:off x="12732999" y="4637911"/>
            <a:ext cx="993013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7F0325"/>
                </a:solidFill>
                <a:latin typeface="Helvetica Neue"/>
                <a:ea typeface="Helvetica Neue"/>
                <a:cs typeface="Helvetica Neue"/>
                <a:sym typeface="Helvetica Neue"/>
              </a:defRPr>
            </a:lvl1pPr>
          </a:lstStyle>
          <a:p>
            <a:pPr/>
            <a:r>
              <a:t>This doesn't work automatically!</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