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p:nvPr>
            <p:ph type="sldImg"/>
          </p:nvPr>
        </p:nvSpPr>
        <p:spPr>
          <a:xfrm>
            <a:off x="1143000" y="685800"/>
            <a:ext cx="4572000" cy="3429000"/>
          </a:xfrm>
          <a:prstGeom prst="rect">
            <a:avLst/>
          </a:prstGeom>
        </p:spPr>
        <p:txBody>
          <a:bodyPr/>
          <a:lstStyle/>
          <a:p>
            <a:pPr/>
          </a:p>
        </p:txBody>
      </p:sp>
      <p:sp>
        <p:nvSpPr>
          <p:cNvPr id="156" name="Shape 15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3.tif"/></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 Id="rId3" Type="http://schemas.openxmlformats.org/officeDocument/2006/relationships/image" Target="../media/image15.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 Id="rId3" Type="http://schemas.openxmlformats.org/officeDocument/2006/relationships/image" Target="../media/image17.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 Id="rId3" Type="http://schemas.openxmlformats.org/officeDocument/2006/relationships/image" Target="../media/image17.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tutorialspoint.com/cplusplus/cpp_dynamic_memory.htm" TargetMode="External"/><Relationship Id="rId3" Type="http://schemas.openxmlformats.org/officeDocument/2006/relationships/hyperlink" Target="https://www.youtube.com/watch?v=OrDjGp_y1H4" TargetMode="External"/><Relationship Id="rId4" Type="http://schemas.openxmlformats.org/officeDocument/2006/relationships/hyperlink" Target="https://www.youtube.com/watch?v=B7lVHq-cgeU" TargetMode="External"/><Relationship Id="rId5" Type="http://schemas.openxmlformats.org/officeDocument/2006/relationships/hyperlink" Target="https://en.wikipedia.org/wiki/Morris_worm" TargetMode="External"/><Relationship Id="rId6" Type="http://schemas.openxmlformats.org/officeDocument/2006/relationships/hyperlink" Target="https://en.wikipedia.org/wiki/Buffer_overflow" TargetMode="External"/></Relationships>

</file>

<file path=ppt/slides/_rels/slide5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youtube.com/user/numberphile" TargetMode="External"/><Relationship Id="rId3" Type="http://schemas.openxmlformats.org/officeDocument/2006/relationships/hyperlink" Target="https://www.youtube.com/channel/UC9-y-6csu5WGm29I7JiwpnA" TargetMode="External"/><Relationship Id="rId4" Type="http://schemas.openxmlformats.org/officeDocument/2006/relationships/hyperlink" Target="https://www.youtube.com/channel/UCSju5G2aFaWMqn-_0YBtq5A" TargetMode="External"/><Relationship Id="rId5" Type="http://schemas.openxmlformats.org/officeDocument/2006/relationships/hyperlink" Target="https://www.youtube.com/channel/UCr-cm90DwFJC0W3f9jBs5jA" TargetMode="External"/><Relationship Id="rId6" Type="http://schemas.openxmlformats.org/officeDocument/2006/relationships/hyperlink" Target="https://www.youtube.com/channel/UCtM5z2gkrGRuWd0JQMx76qA" TargetMode="External"/><Relationship Id="rId7" Type="http://schemas.openxmlformats.org/officeDocument/2006/relationships/hyperlink" Target="https://www.youtube.com/channel/UChWv6Pn_zP0rI6lgGt3MyfA" TargetMode="External"/><Relationship Id="rId8" Type="http://schemas.openxmlformats.org/officeDocument/2006/relationships/hyperlink" Target="https://www.youtube.com/user/Kurzgesagt" TargetMode="External"/><Relationship Id="rId9" Type="http://schemas.openxmlformats.org/officeDocument/2006/relationships/hyperlink" Target="https://www.youtube.com/user/Vsauce" TargetMode="External"/></Relationships>

</file>

<file path=ppt/slides/_rels/slide5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 Id="rId3" Type="http://schemas.openxmlformats.org/officeDocument/2006/relationships/image" Target="../media/image19.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0.png"/><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Friday, May 4, 2018"/>
          <p:cNvSpPr txBox="1"/>
          <p:nvPr>
            <p:ph type="title"/>
          </p:nvPr>
        </p:nvSpPr>
        <p:spPr>
          <a:xfrm>
            <a:off x="1066800" y="4403468"/>
            <a:ext cx="10007600" cy="2086232"/>
          </a:xfrm>
          <a:prstGeom prst="rect">
            <a:avLst/>
          </a:prstGeom>
        </p:spPr>
        <p:txBody>
          <a:bodyPr/>
          <a:lstStyle/>
          <a:p>
            <a:pPr/>
            <a:r>
              <a:t>Friday, May 4, 2018</a:t>
            </a:r>
          </a:p>
        </p:txBody>
      </p:sp>
      <p:sp>
        <p:nvSpPr>
          <p:cNvPr id="159"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2018</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11</a:t>
            </a:r>
          </a:p>
        </p:txBody>
      </p:sp>
      <p:sp>
        <p:nvSpPr>
          <p:cNvPr id="160" name="CS 106B…"/>
          <p:cNvSpPr txBox="1"/>
          <p:nvPr/>
        </p:nvSpPr>
        <p:spPr>
          <a:xfrm>
            <a:off x="1063288" y="415500"/>
            <a:ext cx="7824666"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71475">
              <a:defRPr sz="8595">
                <a:solidFill>
                  <a:srgbClr val="7F0325"/>
                </a:solidFill>
              </a:defRPr>
            </a:pPr>
            <a:r>
              <a:t>CS 106B</a:t>
            </a:r>
          </a:p>
          <a:p>
            <a:pPr algn="l" defTabSz="371475">
              <a:defRPr sz="6750">
                <a:solidFill>
                  <a:srgbClr val="7F0325"/>
                </a:solidFill>
              </a:defRPr>
            </a:pPr>
            <a:r>
              <a:t>Lecture 15: Dynamic Memory Allocation</a:t>
            </a:r>
          </a:p>
        </p:txBody>
      </p:sp>
      <p:pic>
        <p:nvPicPr>
          <p:cNvPr id="161" name="Image" descr="Image"/>
          <p:cNvPicPr>
            <a:picLocks noChangeAspect="1"/>
          </p:cNvPicPr>
          <p:nvPr/>
        </p:nvPicPr>
        <p:blipFill>
          <a:blip r:embed="rId2">
            <a:extLst/>
          </a:blip>
          <a:stretch>
            <a:fillRect/>
          </a:stretch>
        </p:blipFill>
        <p:spPr>
          <a:xfrm>
            <a:off x="15252700" y="1555750"/>
            <a:ext cx="6070600" cy="105791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64" name="Logistics…"/>
          <p:cNvSpPr txBox="1"/>
          <p:nvPr/>
        </p:nvSpPr>
        <p:spPr>
          <a:xfrm>
            <a:off x="903694" y="3281380"/>
            <a:ext cx="22576612" cy="84920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600"/>
            </a:pPr>
            <a:r>
              <a:t>Logistics</a:t>
            </a:r>
          </a:p>
          <a:p>
            <a:pPr lvl="2" marL="685800" indent="-228600" algn="l">
              <a:buSzPct val="100000"/>
              <a:buChar char="•"/>
              <a:defRPr sz="4600"/>
            </a:pPr>
            <a:r>
              <a:t>Question from a student: "Is there any other interesting youtube channel you can recommend besides Numberphile?" </a:t>
            </a:r>
            <a:r>
              <a:rPr b="1">
                <a:latin typeface="Helvetica Neue"/>
                <a:ea typeface="Helvetica Neue"/>
                <a:cs typeface="Helvetica Neue"/>
                <a:sym typeface="Helvetica Neue"/>
              </a:rPr>
              <a:t>Glad you asked! (see YouTube Video page at  the end of the slides)</a:t>
            </a:r>
            <a:endParaRPr b="1">
              <a:latin typeface="Helvetica Neue"/>
              <a:ea typeface="Helvetica Neue"/>
              <a:cs typeface="Helvetica Neue"/>
              <a:sym typeface="Helvetica Neue"/>
            </a:endParaRPr>
          </a:p>
          <a:p>
            <a:pPr lvl="2" marL="685800" indent="-228600" algn="l">
              <a:buSzPct val="100000"/>
              <a:buChar char="•"/>
              <a:defRPr sz="4600"/>
            </a:pPr>
          </a:p>
          <a:p>
            <a:pPr marL="228600" indent="-228600" algn="l">
              <a:buSzPct val="100000"/>
              <a:buChar char="•"/>
              <a:defRPr sz="4600"/>
            </a:pPr>
            <a:r>
              <a:t>More on Pointers</a:t>
            </a:r>
          </a:p>
          <a:p>
            <a:pPr lvl="1" marL="457200" indent="-228600" algn="l">
              <a:buSzPct val="100000"/>
              <a:buChar char="•"/>
              <a:defRPr sz="4600"/>
            </a:pPr>
            <a:r>
              <a:t>Mystery function</a:t>
            </a:r>
          </a:p>
          <a:p>
            <a:pPr lvl="1" marL="457200" indent="-228600" algn="l">
              <a:buSzPct val="100000"/>
              <a:buChar char="•"/>
              <a:defRPr sz="4600"/>
            </a:pPr>
            <a:r>
              <a:t>Pointers and Structs</a:t>
            </a:r>
          </a:p>
          <a:p>
            <a:pPr lvl="1" marL="457200" indent="-228600" algn="l">
              <a:buSzPct val="100000"/>
              <a:buChar char="•"/>
              <a:defRPr sz="4600"/>
            </a:pPr>
            <a:r>
              <a:t>The -&gt; operator</a:t>
            </a:r>
          </a:p>
          <a:p>
            <a:pPr marL="228600" indent="-228600" algn="l">
              <a:buSzPct val="100000"/>
              <a:buChar char="•"/>
              <a:defRPr sz="4600"/>
            </a:pPr>
            <a:r>
              <a:t>Dynamic Memory Allocation</a:t>
            </a:r>
          </a:p>
          <a:p>
            <a:pPr lvl="1" marL="457200" indent="-228600" algn="l">
              <a:buSzPct val="100000"/>
              <a:buChar char="•"/>
              <a:defRPr sz="4600"/>
            </a:pPr>
            <a:r>
              <a:t>The new and delete keywords</a:t>
            </a:r>
          </a:p>
          <a:p>
            <a:pPr lvl="1" marL="457200" indent="-228600" algn="l">
              <a:buSzPct val="100000"/>
              <a:buChar char="•"/>
              <a:defRPr sz="4600"/>
            </a:pPr>
            <a:r>
              <a:t>The "heap"</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Recap of Pointer Syntax from the last lectur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Recap of Pointer Syntax from the last lecture</a:t>
            </a:r>
          </a:p>
        </p:txBody>
      </p:sp>
      <p:sp>
        <p:nvSpPr>
          <p:cNvPr id="167" name="Pointer Syntax #1:…"/>
          <p:cNvSpPr txBox="1"/>
          <p:nvPr/>
        </p:nvSpPr>
        <p:spPr>
          <a:xfrm>
            <a:off x="903694" y="2352335"/>
            <a:ext cx="22576612" cy="103501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Pointer Syntax #1:</a:t>
            </a:r>
          </a:p>
          <a:p>
            <a:pPr lvl="1" marL="457200" indent="-228600" algn="l">
              <a:buSzPct val="100000"/>
              <a:buChar char="•"/>
              <a:defRPr sz="4900"/>
            </a:pPr>
            <a:r>
              <a:t>To declare a pointer, use the </a:t>
            </a:r>
            <a:r>
              <a:rPr b="1" sz="4800">
                <a:latin typeface="Courier New"/>
                <a:ea typeface="Courier New"/>
                <a:cs typeface="Courier New"/>
                <a:sym typeface="Courier New"/>
              </a:rPr>
              <a:t>*</a:t>
            </a:r>
            <a:r>
              <a:t> symbol. Example:</a:t>
            </a:r>
          </a:p>
          <a:p>
            <a:pPr lvl="2" algn="l">
              <a:defRPr b="1" sz="4200">
                <a:latin typeface="Courier New"/>
                <a:ea typeface="Courier New"/>
                <a:cs typeface="Courier New"/>
                <a:sym typeface="Courier New"/>
              </a:defRPr>
            </a:pPr>
            <a:r>
              <a:t>string *laserPtr = NULL; // creates a pointer to a string and </a:t>
            </a:r>
          </a:p>
          <a:p>
            <a:pPr lvl="2" algn="l">
              <a:defRPr b="1" sz="4200">
                <a:latin typeface="Courier New"/>
                <a:ea typeface="Courier New"/>
                <a:cs typeface="Courier New"/>
                <a:sym typeface="Courier New"/>
              </a:defRPr>
            </a:pPr>
            <a:r>
              <a:t>                       // sets it to point to a non-usable address.</a:t>
            </a:r>
          </a:p>
          <a:p>
            <a:pPr marL="228600" indent="-228600" algn="l">
              <a:buSzPct val="100000"/>
              <a:buChar char="•"/>
              <a:defRPr sz="4900"/>
            </a:pPr>
            <a:r>
              <a:t>Pointer Syntax #2:</a:t>
            </a:r>
          </a:p>
          <a:p>
            <a:pPr lvl="1" marL="457200" indent="-228600" algn="l">
              <a:buSzPct val="100000"/>
              <a:buChar char="•"/>
              <a:defRPr sz="4900"/>
            </a:pPr>
            <a:r>
              <a:t>To put a variable's address into a pointer, use the </a:t>
            </a:r>
            <a:r>
              <a:rPr b="1" sz="6100">
                <a:latin typeface="Courier New"/>
                <a:ea typeface="Courier New"/>
                <a:cs typeface="Courier New"/>
                <a:sym typeface="Courier New"/>
              </a:rPr>
              <a:t>&amp;</a:t>
            </a:r>
            <a:r>
              <a:t> symbol. Example:</a:t>
            </a:r>
          </a:p>
          <a:p>
            <a:pPr lvl="2" algn="l">
              <a:defRPr b="1" sz="4200">
                <a:latin typeface="Courier New"/>
                <a:ea typeface="Courier New"/>
                <a:cs typeface="Courier New"/>
                <a:sym typeface="Courier New"/>
              </a:defRPr>
            </a:pPr>
            <a:r>
              <a:t>string laser = "green"; // has some address (example: 0x12a5)</a:t>
            </a:r>
          </a:p>
          <a:p>
            <a:pPr lvl="2" algn="l">
              <a:defRPr b="1" sz="4200">
                <a:latin typeface="Courier New"/>
                <a:ea typeface="Courier New"/>
                <a:cs typeface="Courier New"/>
                <a:sym typeface="Courier New"/>
              </a:defRPr>
            </a:pPr>
            <a:r>
              <a:t>laserPtr = &amp;laser; // puts the address of laser </a:t>
            </a:r>
          </a:p>
          <a:p>
            <a:pPr lvl="2" algn="l">
              <a:defRPr b="1" sz="4200">
                <a:latin typeface="Courier New"/>
                <a:ea typeface="Courier New"/>
                <a:cs typeface="Courier New"/>
                <a:sym typeface="Courier New"/>
              </a:defRPr>
            </a:pPr>
            <a:r>
              <a:t>                    // into the laserPtr variable.</a:t>
            </a:r>
          </a:p>
          <a:p>
            <a:pPr lvl="2" algn="l">
              <a:defRPr b="1" sz="4200">
                <a:latin typeface="Courier New"/>
                <a:ea typeface="Courier New"/>
                <a:cs typeface="Courier New"/>
                <a:sym typeface="Courier New"/>
              </a:defRPr>
            </a:pPr>
            <a:r>
              <a:t>                    // The value of laserPtr is now 0x12a5</a:t>
            </a:r>
          </a:p>
          <a:p>
            <a:pPr marL="228600" indent="-228600" algn="l">
              <a:buSzPct val="100000"/>
              <a:buChar char="•"/>
              <a:defRPr sz="4900"/>
            </a:pPr>
          </a:p>
          <a:p>
            <a:pPr marL="228600" indent="-228600" algn="l">
              <a:buSzPct val="100000"/>
              <a:buChar char="•"/>
              <a:defRPr sz="4900"/>
            </a:pPr>
            <a:r>
              <a:t>Pointer Syntax #3:</a:t>
            </a:r>
          </a:p>
          <a:p>
            <a:pPr marL="574357" algn="l" defTabSz="819150">
              <a:lnSpc>
                <a:spcPct val="90000"/>
              </a:lnSpc>
              <a:defRPr sz="4900"/>
            </a:pPr>
            <a:r>
              <a:t>To </a:t>
            </a:r>
            <a:r>
              <a:rPr i="1">
                <a:latin typeface="Helvetica Neue"/>
                <a:ea typeface="Helvetica Neue"/>
                <a:cs typeface="Helvetica Neue"/>
                <a:sym typeface="Helvetica Neue"/>
              </a:rPr>
              <a:t>get value of the variable a pointer points to</a:t>
            </a:r>
            <a:r>
              <a:t>, use the "</a:t>
            </a:r>
            <a:r>
              <a:rPr b="1">
                <a:latin typeface="Courier New"/>
                <a:ea typeface="Courier New"/>
                <a:cs typeface="Courier New"/>
                <a:sym typeface="Courier New"/>
              </a:rPr>
              <a:t>*</a:t>
            </a:r>
            <a:r>
              <a:t>". Example:</a:t>
            </a:r>
          </a:p>
          <a:p>
            <a:pPr marL="574357" algn="l" defTabSz="819150">
              <a:lnSpc>
                <a:spcPct val="90000"/>
              </a:lnSpc>
              <a:defRPr sz="4900"/>
            </a:pPr>
            <a:endParaRPr i="1">
              <a:latin typeface="Helvetica Neue"/>
              <a:ea typeface="Helvetica Neue"/>
              <a:cs typeface="Helvetica Neue"/>
              <a:sym typeface="Helvetica Neue"/>
            </a:endParaRPr>
          </a:p>
          <a:p>
            <a:pPr marL="574357" algn="l" defTabSz="819150">
              <a:lnSpc>
                <a:spcPct val="90000"/>
              </a:lnSpc>
              <a:defRPr b="1" sz="4100">
                <a:latin typeface="Courier New"/>
                <a:ea typeface="Courier New"/>
                <a:cs typeface="Courier New"/>
                <a:sym typeface="Courier New"/>
              </a:defRPr>
            </a:pPr>
            <a:r>
              <a:t>string laserCopy = *laserPtr; // laserCopy is now "green"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Introduction to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Introduction to Pointers</a:t>
            </a:r>
          </a:p>
        </p:txBody>
      </p:sp>
      <p:sp>
        <p:nvSpPr>
          <p:cNvPr id="170" name="What is a pointer??"/>
          <p:cNvSpPr txBox="1"/>
          <p:nvPr>
            <p:ph type="title" idx="4294967295"/>
          </p:nvPr>
        </p:nvSpPr>
        <p:spPr>
          <a:xfrm>
            <a:off x="792202" y="3555339"/>
            <a:ext cx="10800528" cy="1524589"/>
          </a:xfrm>
          <a:prstGeom prst="rect">
            <a:avLst/>
          </a:prstGeom>
        </p:spPr>
        <p:txBody>
          <a:bodyPr lIns="76200" tIns="76200" rIns="76200" bIns="76200" anchor="t">
            <a:noAutofit/>
          </a:bodyPr>
          <a:lstStyle>
            <a:lvl1pPr marL="574357" defTabSz="819150">
              <a:lnSpc>
                <a:spcPct val="90000"/>
              </a:lnSpc>
              <a:defRPr sz="6000"/>
            </a:lvl1pPr>
          </a:lstStyle>
          <a:p>
            <a:pPr/>
            <a:r>
              <a:t>What is a pointer??</a:t>
            </a:r>
          </a:p>
        </p:txBody>
      </p:sp>
      <p:sp>
        <p:nvSpPr>
          <p:cNvPr id="171" name="a memory address!"/>
          <p:cNvSpPr txBox="1"/>
          <p:nvPr/>
        </p:nvSpPr>
        <p:spPr>
          <a:xfrm>
            <a:off x="2723459" y="6213716"/>
            <a:ext cx="18616091" cy="2168842"/>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574357" defTabSz="819150">
              <a:lnSpc>
                <a:spcPct val="90000"/>
              </a:lnSpc>
              <a:defRPr b="1" sz="11200">
                <a:latin typeface="Helvetica Neue"/>
                <a:ea typeface="Helvetica Neue"/>
                <a:cs typeface="Helvetica Neue"/>
                <a:sym typeface="Helvetica Neue"/>
              </a:defRPr>
            </a:lvl1pPr>
          </a:lstStyle>
          <a:p>
            <a:pPr/>
            <a:r>
              <a:t>a memory address!</a:t>
            </a:r>
          </a:p>
        </p:txBody>
      </p:sp>
      <p:pic>
        <p:nvPicPr>
          <p:cNvPr id="172" name="key.jpg" descr="key.jpg"/>
          <p:cNvPicPr>
            <a:picLocks noChangeAspect="1"/>
          </p:cNvPicPr>
          <p:nvPr/>
        </p:nvPicPr>
        <p:blipFill>
          <a:blip r:embed="rId2">
            <a:extLst/>
          </a:blip>
          <a:srcRect l="9090" t="7771" r="7730" b="9205"/>
          <a:stretch>
            <a:fillRect/>
          </a:stretch>
        </p:blipFill>
        <p:spPr>
          <a:xfrm>
            <a:off x="20639727" y="253333"/>
            <a:ext cx="1006102" cy="1004152"/>
          </a:xfrm>
          <a:custGeom>
            <a:avLst/>
            <a:gdLst/>
            <a:ahLst/>
            <a:cxnLst>
              <a:cxn ang="0">
                <a:pos x="wd2" y="hd2"/>
              </a:cxn>
              <a:cxn ang="5400000">
                <a:pos x="wd2" y="hd2"/>
              </a:cxn>
              <a:cxn ang="10800000">
                <a:pos x="wd2" y="hd2"/>
              </a:cxn>
              <a:cxn ang="16200000">
                <a:pos x="wd2" y="hd2"/>
              </a:cxn>
            </a:cxnLst>
            <a:rect l="0" t="0" r="r" b="b"/>
            <a:pathLst>
              <a:path w="21559" h="21327" fill="norm" stroke="1" extrusionOk="0">
                <a:moveTo>
                  <a:pt x="15776" y="0"/>
                </a:moveTo>
                <a:cubicBezTo>
                  <a:pt x="12762" y="31"/>
                  <a:pt x="10444" y="2354"/>
                  <a:pt x="10690" y="5723"/>
                </a:cubicBezTo>
                <a:cubicBezTo>
                  <a:pt x="10725" y="6203"/>
                  <a:pt x="10731" y="6598"/>
                  <a:pt x="10665" y="6979"/>
                </a:cubicBezTo>
                <a:cubicBezTo>
                  <a:pt x="10682" y="7031"/>
                  <a:pt x="10698" y="7079"/>
                  <a:pt x="10716" y="7131"/>
                </a:cubicBezTo>
                <a:lnTo>
                  <a:pt x="10920" y="7738"/>
                </a:lnTo>
                <a:lnTo>
                  <a:pt x="10588" y="8067"/>
                </a:lnTo>
                <a:cubicBezTo>
                  <a:pt x="10584" y="8070"/>
                  <a:pt x="10576" y="8081"/>
                  <a:pt x="10571" y="8084"/>
                </a:cubicBezTo>
                <a:lnTo>
                  <a:pt x="9312" y="9323"/>
                </a:lnTo>
                <a:cubicBezTo>
                  <a:pt x="8517" y="10248"/>
                  <a:pt x="7299" y="11488"/>
                  <a:pt x="5426" y="13352"/>
                </a:cubicBezTo>
                <a:cubicBezTo>
                  <a:pt x="2441" y="16323"/>
                  <a:pt x="0" y="19023"/>
                  <a:pt x="0" y="19354"/>
                </a:cubicBezTo>
                <a:cubicBezTo>
                  <a:pt x="0" y="19684"/>
                  <a:pt x="317" y="20275"/>
                  <a:pt x="706" y="20660"/>
                </a:cubicBezTo>
                <a:cubicBezTo>
                  <a:pt x="1645" y="21591"/>
                  <a:pt x="2358" y="21540"/>
                  <a:pt x="3555" y="20466"/>
                </a:cubicBezTo>
                <a:cubicBezTo>
                  <a:pt x="3708" y="20329"/>
                  <a:pt x="3829" y="20227"/>
                  <a:pt x="3946" y="20137"/>
                </a:cubicBezTo>
                <a:cubicBezTo>
                  <a:pt x="4073" y="20020"/>
                  <a:pt x="4186" y="19918"/>
                  <a:pt x="4201" y="19918"/>
                </a:cubicBezTo>
                <a:cubicBezTo>
                  <a:pt x="4204" y="19918"/>
                  <a:pt x="4229" y="19940"/>
                  <a:pt x="4235" y="19944"/>
                </a:cubicBezTo>
                <a:cubicBezTo>
                  <a:pt x="4605" y="19762"/>
                  <a:pt x="4842" y="19932"/>
                  <a:pt x="5290" y="20466"/>
                </a:cubicBezTo>
                <a:cubicBezTo>
                  <a:pt x="5754" y="21021"/>
                  <a:pt x="6344" y="21309"/>
                  <a:pt x="6821" y="21326"/>
                </a:cubicBezTo>
                <a:cubicBezTo>
                  <a:pt x="7297" y="21344"/>
                  <a:pt x="7663" y="21088"/>
                  <a:pt x="7663" y="20550"/>
                </a:cubicBezTo>
                <a:cubicBezTo>
                  <a:pt x="7663" y="20494"/>
                  <a:pt x="7650" y="20436"/>
                  <a:pt x="7637" y="20373"/>
                </a:cubicBezTo>
                <a:cubicBezTo>
                  <a:pt x="7489" y="20175"/>
                  <a:pt x="7113" y="19763"/>
                  <a:pt x="6676" y="19328"/>
                </a:cubicBezTo>
                <a:lnTo>
                  <a:pt x="5707" y="18367"/>
                </a:lnTo>
                <a:lnTo>
                  <a:pt x="6319" y="17760"/>
                </a:lnTo>
                <a:lnTo>
                  <a:pt x="6923" y="17153"/>
                </a:lnTo>
                <a:lnTo>
                  <a:pt x="7093" y="17322"/>
                </a:lnTo>
                <a:cubicBezTo>
                  <a:pt x="7100" y="17328"/>
                  <a:pt x="7111" y="17331"/>
                  <a:pt x="7118" y="17339"/>
                </a:cubicBezTo>
                <a:cubicBezTo>
                  <a:pt x="7120" y="17341"/>
                  <a:pt x="7116" y="17344"/>
                  <a:pt x="7118" y="17347"/>
                </a:cubicBezTo>
                <a:lnTo>
                  <a:pt x="7288" y="17516"/>
                </a:lnTo>
                <a:cubicBezTo>
                  <a:pt x="7564" y="17615"/>
                  <a:pt x="7883" y="17820"/>
                  <a:pt x="8249" y="18148"/>
                </a:cubicBezTo>
                <a:cubicBezTo>
                  <a:pt x="9160" y="18965"/>
                  <a:pt x="9616" y="19061"/>
                  <a:pt x="10129" y="18553"/>
                </a:cubicBezTo>
                <a:cubicBezTo>
                  <a:pt x="10429" y="18255"/>
                  <a:pt x="10520" y="17973"/>
                  <a:pt x="10376" y="17609"/>
                </a:cubicBezTo>
                <a:cubicBezTo>
                  <a:pt x="10279" y="17477"/>
                  <a:pt x="9884" y="17058"/>
                  <a:pt x="9406" y="16580"/>
                </a:cubicBezTo>
                <a:lnTo>
                  <a:pt x="8692" y="15864"/>
                </a:lnTo>
                <a:cubicBezTo>
                  <a:pt x="8690" y="15863"/>
                  <a:pt x="8684" y="15856"/>
                  <a:pt x="8683" y="15855"/>
                </a:cubicBezTo>
                <a:lnTo>
                  <a:pt x="8462" y="15636"/>
                </a:lnTo>
                <a:lnTo>
                  <a:pt x="10180" y="13925"/>
                </a:lnTo>
                <a:cubicBezTo>
                  <a:pt x="10446" y="13646"/>
                  <a:pt x="10728" y="13363"/>
                  <a:pt x="11107" y="12981"/>
                </a:cubicBezTo>
                <a:cubicBezTo>
                  <a:pt x="11500" y="12584"/>
                  <a:pt x="11846" y="12251"/>
                  <a:pt x="12161" y="11970"/>
                </a:cubicBezTo>
                <a:lnTo>
                  <a:pt x="13675" y="10461"/>
                </a:lnTo>
                <a:lnTo>
                  <a:pt x="14152" y="10629"/>
                </a:lnTo>
                <a:cubicBezTo>
                  <a:pt x="14227" y="10656"/>
                  <a:pt x="14303" y="10682"/>
                  <a:pt x="14381" y="10705"/>
                </a:cubicBezTo>
                <a:cubicBezTo>
                  <a:pt x="14641" y="10669"/>
                  <a:pt x="14904" y="10664"/>
                  <a:pt x="15189" y="10705"/>
                </a:cubicBezTo>
                <a:cubicBezTo>
                  <a:pt x="19062" y="11264"/>
                  <a:pt x="21600" y="8077"/>
                  <a:pt x="21559" y="5032"/>
                </a:cubicBezTo>
                <a:cubicBezTo>
                  <a:pt x="21534" y="3205"/>
                  <a:pt x="20576" y="1429"/>
                  <a:pt x="18429" y="539"/>
                </a:cubicBezTo>
                <a:cubicBezTo>
                  <a:pt x="17516" y="161"/>
                  <a:pt x="16619" y="-9"/>
                  <a:pt x="15776" y="0"/>
                </a:cubicBezTo>
                <a:close/>
                <a:moveTo>
                  <a:pt x="16261" y="3068"/>
                </a:moveTo>
                <a:cubicBezTo>
                  <a:pt x="16833" y="3084"/>
                  <a:pt x="17258" y="3282"/>
                  <a:pt x="17689" y="3709"/>
                </a:cubicBezTo>
                <a:cubicBezTo>
                  <a:pt x="18030" y="4047"/>
                  <a:pt x="18370" y="4622"/>
                  <a:pt x="18293" y="4746"/>
                </a:cubicBezTo>
                <a:cubicBezTo>
                  <a:pt x="18273" y="4777"/>
                  <a:pt x="18281" y="4823"/>
                  <a:pt x="18319" y="4847"/>
                </a:cubicBezTo>
                <a:cubicBezTo>
                  <a:pt x="18357" y="4870"/>
                  <a:pt x="18395" y="5066"/>
                  <a:pt x="18395" y="5285"/>
                </a:cubicBezTo>
                <a:cubicBezTo>
                  <a:pt x="18395" y="5682"/>
                  <a:pt x="18272" y="6067"/>
                  <a:pt x="18064" y="6406"/>
                </a:cubicBezTo>
                <a:cubicBezTo>
                  <a:pt x="17975" y="6611"/>
                  <a:pt x="17857" y="6796"/>
                  <a:pt x="17706" y="6946"/>
                </a:cubicBezTo>
                <a:cubicBezTo>
                  <a:pt x="17167" y="7480"/>
                  <a:pt x="16476" y="7612"/>
                  <a:pt x="15827" y="7485"/>
                </a:cubicBezTo>
                <a:cubicBezTo>
                  <a:pt x="15458" y="7450"/>
                  <a:pt x="15200" y="7353"/>
                  <a:pt x="14874" y="7140"/>
                </a:cubicBezTo>
                <a:cubicBezTo>
                  <a:pt x="14568" y="6939"/>
                  <a:pt x="14327" y="6683"/>
                  <a:pt x="14160" y="6389"/>
                </a:cubicBezTo>
                <a:cubicBezTo>
                  <a:pt x="13894" y="5985"/>
                  <a:pt x="13772" y="5506"/>
                  <a:pt x="13888" y="5024"/>
                </a:cubicBezTo>
                <a:cubicBezTo>
                  <a:pt x="13945" y="4542"/>
                  <a:pt x="14160" y="4077"/>
                  <a:pt x="14543" y="3709"/>
                </a:cubicBezTo>
                <a:cubicBezTo>
                  <a:pt x="14977" y="3291"/>
                  <a:pt x="15399" y="3110"/>
                  <a:pt x="16006" y="3077"/>
                </a:cubicBezTo>
                <a:cubicBezTo>
                  <a:pt x="16094" y="3072"/>
                  <a:pt x="16180" y="3066"/>
                  <a:pt x="16261" y="3068"/>
                </a:cubicBezTo>
                <a:close/>
              </a:path>
            </a:pathLst>
          </a:cu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1"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4"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177" name="void mystery(int a, int&amp; b, int* c) {…"/>
          <p:cNvGrpSpPr/>
          <p:nvPr/>
        </p:nvGrpSpPr>
        <p:grpSpPr>
          <a:xfrm>
            <a:off x="1060952" y="2242278"/>
            <a:ext cx="18944481" cy="10617201"/>
            <a:chOff x="0" y="0"/>
            <a:chExt cx="18944479" cy="10617200"/>
          </a:xfrm>
        </p:grpSpPr>
        <p:sp>
          <p:nvSpPr>
            <p:cNvPr id="176"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175" name="void mystery(int a, int&amp; b, int* c) {…" descr="void mystery(int a, int&amp; b, int* c) {…"/>
            <p:cNvPicPr>
              <a:picLocks noChangeAspect="0"/>
            </p:cNvPicPr>
            <p:nvPr/>
          </p:nvPicPr>
          <p:blipFill>
            <a:blip r:embed="rId2">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9"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182" name="void mystery(int a, int&amp; b, int* c) {…"/>
          <p:cNvGrpSpPr/>
          <p:nvPr/>
        </p:nvGrpSpPr>
        <p:grpSpPr>
          <a:xfrm>
            <a:off x="1060952" y="2242278"/>
            <a:ext cx="18944481" cy="10617201"/>
            <a:chOff x="0" y="0"/>
            <a:chExt cx="18944479" cy="10617200"/>
          </a:xfrm>
        </p:grpSpPr>
        <p:sp>
          <p:nvSpPr>
            <p:cNvPr id="181"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180" name="void mystery(int a, int&amp; b, int* c) {…" descr="void mystery(int a, int&amp; b, int* c) {…"/>
            <p:cNvPicPr>
              <a:picLocks noChangeAspect="0"/>
            </p:cNvPicPr>
            <p:nvPr/>
          </p:nvPicPr>
          <p:blipFill>
            <a:blip r:embed="rId2">
              <a:extLst/>
            </a:blip>
            <a:stretch>
              <a:fillRect/>
            </a:stretch>
          </p:blipFill>
          <p:spPr>
            <a:xfrm>
              <a:off x="-1" y="0"/>
              <a:ext cx="18944481" cy="10617201"/>
            </a:xfrm>
            <a:prstGeom prst="rect">
              <a:avLst/>
            </a:prstGeom>
            <a:effectLst/>
          </p:spPr>
        </p:pic>
      </p:grpSp>
      <p:grpSp>
        <p:nvGrpSpPr>
          <p:cNvPr id="185" name="4   8  -3"/>
          <p:cNvGrpSpPr/>
          <p:nvPr/>
        </p:nvGrpSpPr>
        <p:grpSpPr>
          <a:xfrm>
            <a:off x="20287815" y="5759450"/>
            <a:ext cx="3884675" cy="2197100"/>
            <a:chOff x="0" y="0"/>
            <a:chExt cx="3884673" cy="2197100"/>
          </a:xfrm>
        </p:grpSpPr>
        <p:sp>
          <p:nvSpPr>
            <p:cNvPr id="184"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183" name="4   8  -3" descr="4   8  -3"/>
            <p:cNvPicPr>
              <a:picLocks noChangeAspect="0"/>
            </p:cNvPicPr>
            <p:nvPr/>
          </p:nvPicPr>
          <p:blipFill>
            <a:blip r:embed="rId3">
              <a:extLst/>
            </a:blip>
            <a:stretch>
              <a:fillRect/>
            </a:stretch>
          </p:blipFill>
          <p:spPr>
            <a:xfrm>
              <a:off x="-1" y="-1"/>
              <a:ext cx="3884675" cy="2197101"/>
            </a:xfrm>
            <a:prstGeom prst="rect">
              <a:avLst/>
            </a:prstGeom>
            <a:effectLst/>
          </p:spPr>
        </p:pic>
      </p:grpSp>
      <p:sp>
        <p:nvSpPr>
          <p:cNvPr id="186"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187"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197"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189"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8</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190"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191"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192"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193"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198"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195" name="Rounded Rectangle"/>
          <p:cNvSpPr/>
          <p:nvPr/>
        </p:nvSpPr>
        <p:spPr>
          <a:xfrm>
            <a:off x="2341103" y="9288832"/>
            <a:ext cx="16863702"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196"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9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86"/>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6" fill="hold">
                                  <p:stCondLst>
                                    <p:cond delay="0"/>
                                  </p:stCondLst>
                                  <p:iterate type="el" backwards="0">
                                    <p:tmAbs val="0"/>
                                  </p:iterate>
                                  <p:childTnLst>
                                    <p:set>
                                      <p:cBhvr>
                                        <p:cTn id="25" fill="hold"/>
                                        <p:tgtEl>
                                          <p:spTgt spid="18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xit" nodeType="clickEffect" presetSubtype="0" presetID="1" grpId="7" fill="hold">
                                  <p:stCondLst>
                                    <p:cond delay="0"/>
                                  </p:stCondLst>
                                  <p:iterate type="el" backwards="0">
                                    <p:tmAbs val="0"/>
                                  </p:iterate>
                                  <p:childTnLst>
                                    <p:set>
                                      <p:cBhvr>
                                        <p:cTn id="29" fill="hold">
                                          <p:stCondLst>
                                            <p:cond delay="0"/>
                                          </p:stCondLst>
                                        </p:cTn>
                                        <p:tgtEl>
                                          <p:spTgt spid="195"/>
                                        </p:tgtEl>
                                        <p:attrNameLst>
                                          <p:attrName>style.visibility</p:attrName>
                                        </p:attrNameLst>
                                      </p:cBhvr>
                                      <p:to>
                                        <p:strVal val="hidden"/>
                                      </p:to>
                                    </p:set>
                                  </p:childTnLst>
                                </p:cTn>
                              </p:par>
                            </p:childTnLst>
                          </p:cTn>
                        </p:par>
                        <p:par>
                          <p:cTn id="30" fill="hold">
                            <p:stCondLst>
                              <p:cond delay="0"/>
                            </p:stCondLst>
                            <p:childTnLst>
                              <p:par>
                                <p:cTn id="31" presetClass="entr" nodeType="afterEffect" presetSubtype="0" presetID="1" grpId="8" fill="hold">
                                  <p:stCondLst>
                                    <p:cond delay="0"/>
                                  </p:stCondLst>
                                  <p:iterate type="el" backwards="0">
                                    <p:tmAbs val="0"/>
                                  </p:iterate>
                                  <p:childTnLst>
                                    <p:set>
                                      <p:cBhvr>
                                        <p:cTn id="32" fill="hold"/>
                                        <p:tgtEl>
                                          <p:spTgt spid="196"/>
                                        </p:tgtEl>
                                        <p:attrNameLst>
                                          <p:attrName>style.visibility</p:attrName>
                                        </p:attrNameLst>
                                      </p:cBhvr>
                                      <p:to>
                                        <p:strVal val="visible"/>
                                      </p:to>
                                    </p:set>
                                  </p:childTnLst>
                                </p:cTn>
                              </p:par>
                            </p:childTnLst>
                          </p:cTn>
                        </p:par>
                        <p:par>
                          <p:cTn id="33" fill="hold">
                            <p:stCondLst>
                              <p:cond delay="0"/>
                            </p:stCondLst>
                            <p:childTnLst>
                              <p:par>
                                <p:cTn id="34" presetClass="entr" nodeType="afterEffect" presetSubtype="0" presetID="1" grpId="9" fill="hold">
                                  <p:stCondLst>
                                    <p:cond delay="0"/>
                                  </p:stCondLst>
                                  <p:iterate type="el" backwards="0">
                                    <p:tmAbs val="0"/>
                                  </p:iterate>
                                  <p:childTnLst>
                                    <p:set>
                                      <p:cBhvr>
                                        <p:cTn id="35" fill="hold"/>
                                        <p:tgtEl>
                                          <p:spTgt spid="19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0" presetID="1" grpId="10" fill="hold">
                                  <p:stCondLst>
                                    <p:cond delay="0"/>
                                  </p:stCondLst>
                                  <p:iterate type="el" backwards="0">
                                    <p:tmAbs val="0"/>
                                  </p:iterate>
                                  <p:childTnLst>
                                    <p:set>
                                      <p:cBhvr>
                                        <p:cTn id="39" fill="hold"/>
                                        <p:tgtEl>
                                          <p:spTgt spid="192"/>
                                        </p:tgtEl>
                                        <p:attrNameLst>
                                          <p:attrName>style.visibility</p:attrName>
                                        </p:attrNameLst>
                                      </p:cBhvr>
                                      <p:to>
                                        <p:strVal val="visible"/>
                                      </p:to>
                                    </p:set>
                                  </p:childTnLst>
                                </p:cTn>
                              </p:par>
                            </p:childTnLst>
                          </p:cTn>
                        </p:par>
                        <p:par>
                          <p:cTn id="40" fill="hold">
                            <p:stCondLst>
                              <p:cond delay="0"/>
                            </p:stCondLst>
                            <p:childTnLst>
                              <p:par>
                                <p:cTn id="41" presetClass="entr" nodeType="afterEffect" presetSubtype="0" presetID="1" grpId="11" fill="hold">
                                  <p:stCondLst>
                                    <p:cond delay="0"/>
                                  </p:stCondLst>
                                  <p:iterate type="el" backwards="0">
                                    <p:tmAbs val="0"/>
                                  </p:iterate>
                                  <p:childTnLst>
                                    <p:set>
                                      <p:cBhvr>
                                        <p:cTn id="42" fill="hold"/>
                                        <p:tgtEl>
                                          <p:spTgt spid="19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2" fill="hold">
                                  <p:stCondLst>
                                    <p:cond delay="0"/>
                                  </p:stCondLst>
                                  <p:iterate type="el" backwards="0">
                                    <p:tmAbs val="0"/>
                                  </p:iterate>
                                  <p:childTnLst>
                                    <p:set>
                                      <p:cBhvr>
                                        <p:cTn id="46" fill="hold"/>
                                        <p:tgtEl>
                                          <p:spTgt spid="193"/>
                                        </p:tgtEl>
                                        <p:attrNameLst>
                                          <p:attrName>style.visibility</p:attrName>
                                        </p:attrNameLst>
                                      </p:cBhvr>
                                      <p:to>
                                        <p:strVal val="visible"/>
                                      </p:to>
                                    </p:set>
                                  </p:childTnLst>
                                </p:cTn>
                              </p:par>
                            </p:childTnLst>
                          </p:cTn>
                        </p:par>
                        <p:par>
                          <p:cTn id="47" fill="hold">
                            <p:stCondLst>
                              <p:cond delay="0"/>
                            </p:stCondLst>
                            <p:childTnLst>
                              <p:par>
                                <p:cTn id="48" presetClass="entr" nodeType="afterEffect" presetSubtype="0" presetID="1" grpId="13" fill="hold">
                                  <p:stCondLst>
                                    <p:cond delay="0"/>
                                  </p:stCondLst>
                                  <p:iterate type="el" backwards="0">
                                    <p:tmAbs val="0"/>
                                  </p:iterate>
                                  <p:childTnLst>
                                    <p:set>
                                      <p:cBhvr>
                                        <p:cTn id="49" fill="hold"/>
                                        <p:tgtEl>
                                          <p:spTgt spid="1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5" grpId="7"/>
      <p:bldP build="whole" bldLvl="1" animBg="1" rev="0" advAuto="0" spid="198" grpId="13"/>
      <p:bldP build="whole" bldLvl="1" animBg="1" rev="0" advAuto="0" spid="197" grpId="11"/>
      <p:bldP build="whole" bldLvl="1" animBg="1" rev="0" advAuto="0" spid="185" grpId="6"/>
      <p:bldP build="whole" bldLvl="1" animBg="1" rev="0" advAuto="0" spid="191" grpId="9"/>
      <p:bldP build="whole" bldLvl="1" animBg="1" rev="0" advAuto="0" spid="187" grpId="1"/>
      <p:bldP build="whole" bldLvl="1" animBg="1" rev="0" advAuto="0" spid="196" grpId="8"/>
      <p:bldP build="whole" bldLvl="1" animBg="1" rev="0" advAuto="0" spid="186" grpId="5"/>
      <p:bldP build="whole" bldLvl="1" animBg="1" rev="0" advAuto="0" spid="193" grpId="12"/>
      <p:bldP build="whole" bldLvl="1" animBg="1" rev="0" advAuto="0" spid="189" grpId="2"/>
      <p:bldP build="whole" bldLvl="1" animBg="1" rev="0" advAuto="0" spid="190" grpId="3"/>
      <p:bldP build="whole" bldLvl="1" animBg="1" rev="0" advAuto="0" spid="195" grpId="4"/>
      <p:bldP build="whole" bldLvl="1" animBg="1" rev="0" advAuto="0" spid="192" grpId="10"/>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03" name="void mystery(int a, int&amp; b, int* c) {…"/>
          <p:cNvGrpSpPr/>
          <p:nvPr/>
        </p:nvGrpSpPr>
        <p:grpSpPr>
          <a:xfrm>
            <a:off x="1060952" y="2242278"/>
            <a:ext cx="18944481" cy="10617201"/>
            <a:chOff x="0" y="0"/>
            <a:chExt cx="18944479" cy="10617200"/>
          </a:xfrm>
        </p:grpSpPr>
        <p:sp>
          <p:nvSpPr>
            <p:cNvPr id="202"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01" name="void mystery(int a, int&amp; b, int* c) {…" descr="void mystery(int a, int&amp; b, int* c) {…"/>
            <p:cNvPicPr>
              <a:picLocks noChangeAspect="0"/>
            </p:cNvPicPr>
            <p:nvPr/>
          </p:nvPicPr>
          <p:blipFill>
            <a:blip r:embed="rId2">
              <a:extLst/>
            </a:blip>
            <a:stretch>
              <a:fillRect/>
            </a:stretch>
          </p:blipFill>
          <p:spPr>
            <a:xfrm>
              <a:off x="-1" y="0"/>
              <a:ext cx="18944481" cy="10617201"/>
            </a:xfrm>
            <a:prstGeom prst="rect">
              <a:avLst/>
            </a:prstGeom>
            <a:effectLst/>
          </p:spPr>
        </p:pic>
      </p:grpSp>
      <p:grpSp>
        <p:nvGrpSpPr>
          <p:cNvPr id="206" name="4   8  -3"/>
          <p:cNvGrpSpPr/>
          <p:nvPr/>
        </p:nvGrpSpPr>
        <p:grpSpPr>
          <a:xfrm>
            <a:off x="20287815" y="5759450"/>
            <a:ext cx="3884675" cy="2197100"/>
            <a:chOff x="0" y="0"/>
            <a:chExt cx="3884673" cy="2197100"/>
          </a:xfrm>
        </p:grpSpPr>
        <p:sp>
          <p:nvSpPr>
            <p:cNvPr id="205"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04" name="4   8  -3" descr="4   8  -3"/>
            <p:cNvPicPr>
              <a:picLocks noChangeAspect="0"/>
            </p:cNvPicPr>
            <p:nvPr/>
          </p:nvPicPr>
          <p:blipFill>
            <a:blip r:embed="rId3">
              <a:extLst/>
            </a:blip>
            <a:stretch>
              <a:fillRect/>
            </a:stretch>
          </p:blipFill>
          <p:spPr>
            <a:xfrm>
              <a:off x="-1" y="-1"/>
              <a:ext cx="3884675" cy="2197101"/>
            </a:xfrm>
            <a:prstGeom prst="rect">
              <a:avLst/>
            </a:prstGeom>
            <a:effectLst/>
          </p:spPr>
        </p:pic>
      </p:grpSp>
      <p:sp>
        <p:nvSpPr>
          <p:cNvPr id="207"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08"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18"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10"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8</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11"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12"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13"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14"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19"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16" name="Rounded Rectangle"/>
          <p:cNvSpPr/>
          <p:nvPr/>
        </p:nvSpPr>
        <p:spPr>
          <a:xfrm>
            <a:off x="2341103" y="2890079"/>
            <a:ext cx="1804833"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17"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1"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24" name="void mystery(int a, int&amp; b, int* c) {…"/>
          <p:cNvGrpSpPr/>
          <p:nvPr/>
        </p:nvGrpSpPr>
        <p:grpSpPr>
          <a:xfrm>
            <a:off x="1060952" y="2242278"/>
            <a:ext cx="18944481" cy="10617201"/>
            <a:chOff x="0" y="0"/>
            <a:chExt cx="18944479" cy="10617200"/>
          </a:xfrm>
        </p:grpSpPr>
        <p:sp>
          <p:nvSpPr>
            <p:cNvPr id="223"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22" name="void mystery(int a, int&amp; b, int* c) {…" descr="void mystery(int a, int&amp; b, int* c) {…"/>
            <p:cNvPicPr>
              <a:picLocks noChangeAspect="0"/>
            </p:cNvPicPr>
            <p:nvPr/>
          </p:nvPicPr>
          <p:blipFill>
            <a:blip r:embed="rId2">
              <a:extLst/>
            </a:blip>
            <a:stretch>
              <a:fillRect/>
            </a:stretch>
          </p:blipFill>
          <p:spPr>
            <a:xfrm>
              <a:off x="-1" y="0"/>
              <a:ext cx="18944481" cy="10617201"/>
            </a:xfrm>
            <a:prstGeom prst="rect">
              <a:avLst/>
            </a:prstGeom>
            <a:effectLst/>
          </p:spPr>
        </p:pic>
      </p:grpSp>
      <p:grpSp>
        <p:nvGrpSpPr>
          <p:cNvPr id="227" name="4   8  -3"/>
          <p:cNvGrpSpPr/>
          <p:nvPr/>
        </p:nvGrpSpPr>
        <p:grpSpPr>
          <a:xfrm>
            <a:off x="20287815" y="5759450"/>
            <a:ext cx="3884675" cy="2197100"/>
            <a:chOff x="0" y="0"/>
            <a:chExt cx="3884673" cy="2197100"/>
          </a:xfrm>
        </p:grpSpPr>
        <p:sp>
          <p:nvSpPr>
            <p:cNvPr id="226"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25" name="4   8  -3" descr="4   8  -3"/>
            <p:cNvPicPr>
              <a:picLocks noChangeAspect="0"/>
            </p:cNvPicPr>
            <p:nvPr/>
          </p:nvPicPr>
          <p:blipFill>
            <a:blip r:embed="rId3">
              <a:extLst/>
            </a:blip>
            <a:stretch>
              <a:fillRect/>
            </a:stretch>
          </p:blipFill>
          <p:spPr>
            <a:xfrm>
              <a:off x="-1" y="-1"/>
              <a:ext cx="3884675" cy="2197101"/>
            </a:xfrm>
            <a:prstGeom prst="rect">
              <a:avLst/>
            </a:prstGeom>
            <a:effectLst/>
          </p:spPr>
        </p:pic>
      </p:grpSp>
      <p:sp>
        <p:nvSpPr>
          <p:cNvPr id="228"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29"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39"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31"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8</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32"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33"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34"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35"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40"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37" name="Rounded Rectangle"/>
          <p:cNvSpPr/>
          <p:nvPr/>
        </p:nvSpPr>
        <p:spPr>
          <a:xfrm>
            <a:off x="2341103" y="2890079"/>
            <a:ext cx="1804833"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38"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2"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45" name="4   8  -3"/>
          <p:cNvGrpSpPr/>
          <p:nvPr/>
        </p:nvGrpSpPr>
        <p:grpSpPr>
          <a:xfrm>
            <a:off x="20287815" y="5759450"/>
            <a:ext cx="3884675" cy="2197100"/>
            <a:chOff x="0" y="0"/>
            <a:chExt cx="3884673" cy="2197100"/>
          </a:xfrm>
        </p:grpSpPr>
        <p:sp>
          <p:nvSpPr>
            <p:cNvPr id="244"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43"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246"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47"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60"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49"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8</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50"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51"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52"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53"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61"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55" name="Rounded Rectangle"/>
          <p:cNvSpPr/>
          <p:nvPr/>
        </p:nvSpPr>
        <p:spPr>
          <a:xfrm>
            <a:off x="2367752" y="3503010"/>
            <a:ext cx="2813234"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56"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259" name="void mystery(int a, int&amp; b, int* c) {…"/>
          <p:cNvGrpSpPr/>
          <p:nvPr/>
        </p:nvGrpSpPr>
        <p:grpSpPr>
          <a:xfrm>
            <a:off x="1060952" y="2242278"/>
            <a:ext cx="18944481" cy="10617201"/>
            <a:chOff x="0" y="0"/>
            <a:chExt cx="18944479" cy="10617200"/>
          </a:xfrm>
        </p:grpSpPr>
        <p:sp>
          <p:nvSpPr>
            <p:cNvPr id="258"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57"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3"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66" name="4   8  -3"/>
          <p:cNvGrpSpPr/>
          <p:nvPr/>
        </p:nvGrpSpPr>
        <p:grpSpPr>
          <a:xfrm>
            <a:off x="20287815" y="5759450"/>
            <a:ext cx="3884675" cy="2197100"/>
            <a:chOff x="0" y="0"/>
            <a:chExt cx="3884673" cy="2197100"/>
          </a:xfrm>
        </p:grpSpPr>
        <p:sp>
          <p:nvSpPr>
            <p:cNvPr id="265"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64"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267"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68"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81"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70"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71"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72"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73"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74"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282"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76" name="Rounded Rectangle"/>
          <p:cNvSpPr/>
          <p:nvPr/>
        </p:nvSpPr>
        <p:spPr>
          <a:xfrm>
            <a:off x="2367752" y="3503010"/>
            <a:ext cx="2813234"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77"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280" name="void mystery(int a, int&amp; b, int* c) {…"/>
          <p:cNvGrpSpPr/>
          <p:nvPr/>
        </p:nvGrpSpPr>
        <p:grpSpPr>
          <a:xfrm>
            <a:off x="1060952" y="2242278"/>
            <a:ext cx="18944481" cy="10617201"/>
            <a:chOff x="0" y="0"/>
            <a:chExt cx="18944479" cy="10617200"/>
          </a:xfrm>
        </p:grpSpPr>
        <p:sp>
          <p:nvSpPr>
            <p:cNvPr id="279"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78"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4"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287" name="4   8  -3"/>
          <p:cNvGrpSpPr/>
          <p:nvPr/>
        </p:nvGrpSpPr>
        <p:grpSpPr>
          <a:xfrm>
            <a:off x="20287815" y="5759450"/>
            <a:ext cx="3884675" cy="2197100"/>
            <a:chOff x="0" y="0"/>
            <a:chExt cx="3884673" cy="2197100"/>
          </a:xfrm>
        </p:grpSpPr>
        <p:sp>
          <p:nvSpPr>
            <p:cNvPr id="286"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285"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288"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289"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4</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02"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291"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92"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93"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94"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295"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03"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297" name="Rounded Rectangle"/>
          <p:cNvSpPr/>
          <p:nvPr/>
        </p:nvSpPr>
        <p:spPr>
          <a:xfrm>
            <a:off x="2367752" y="4115941"/>
            <a:ext cx="3084654"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298"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01" name="void mystery(int a, int&amp; b, int* c) {…"/>
          <p:cNvGrpSpPr/>
          <p:nvPr/>
        </p:nvGrpSpPr>
        <p:grpSpPr>
          <a:xfrm>
            <a:off x="1060952" y="2242278"/>
            <a:ext cx="18944481" cy="10617201"/>
            <a:chOff x="0" y="0"/>
            <a:chExt cx="18944479" cy="10617200"/>
          </a:xfrm>
        </p:grpSpPr>
        <p:sp>
          <p:nvSpPr>
            <p:cNvPr id="300"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299"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5"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08" name="4   8  -3"/>
          <p:cNvGrpSpPr/>
          <p:nvPr/>
        </p:nvGrpSpPr>
        <p:grpSpPr>
          <a:xfrm>
            <a:off x="20287815" y="5759450"/>
            <a:ext cx="3884675" cy="2197100"/>
            <a:chOff x="0" y="0"/>
            <a:chExt cx="3884673" cy="2197100"/>
          </a:xfrm>
        </p:grpSpPr>
        <p:sp>
          <p:nvSpPr>
            <p:cNvPr id="307"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306"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09"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10"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23"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496" y="6124"/>
                  <a:pt x="2296" y="13324"/>
                  <a:pt x="0" y="21600"/>
                </a:cubicBezTo>
              </a:path>
            </a:pathLst>
          </a:custGeom>
          <a:ln w="114300">
            <a:solidFill>
              <a:srgbClr val="000000"/>
            </a:solidFill>
            <a:miter lim="400000"/>
            <a:tailEnd type="triangle"/>
          </a:ln>
        </p:spPr>
        <p:txBody>
          <a:bodyPr/>
          <a:lstStyle/>
          <a:p>
            <a:pPr/>
          </a:p>
        </p:txBody>
      </p:sp>
      <p:graphicFrame>
        <p:nvGraphicFramePr>
          <p:cNvPr id="312"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13"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14"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15"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16"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24"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318" name="Rounded Rectangle"/>
          <p:cNvSpPr/>
          <p:nvPr/>
        </p:nvSpPr>
        <p:spPr>
          <a:xfrm>
            <a:off x="2367752" y="4115941"/>
            <a:ext cx="3084654"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319"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22" name="void mystery(int a, int&amp; b, int* c) {…"/>
          <p:cNvGrpSpPr/>
          <p:nvPr/>
        </p:nvGrpSpPr>
        <p:grpSpPr>
          <a:xfrm>
            <a:off x="1060952" y="2242278"/>
            <a:ext cx="18944481" cy="10617201"/>
            <a:chOff x="0" y="0"/>
            <a:chExt cx="18944479" cy="10617200"/>
          </a:xfrm>
        </p:grpSpPr>
        <p:sp>
          <p:nvSpPr>
            <p:cNvPr id="321"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320"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6"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29" name="4   8  -3"/>
          <p:cNvGrpSpPr/>
          <p:nvPr/>
        </p:nvGrpSpPr>
        <p:grpSpPr>
          <a:xfrm>
            <a:off x="20287815" y="5759450"/>
            <a:ext cx="3884675" cy="2197100"/>
            <a:chOff x="0" y="0"/>
            <a:chExt cx="3884673" cy="2197100"/>
          </a:xfrm>
        </p:grpSpPr>
        <p:sp>
          <p:nvSpPr>
            <p:cNvPr id="328"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endParaRPr>
                <a:solidFill>
                  <a:srgbClr val="0433FF"/>
                </a:solidFill>
              </a:endParaRPr>
            </a:p>
          </p:txBody>
        </p:sp>
        <p:pic>
          <p:nvPicPr>
            <p:cNvPr id="327"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30"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31"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44"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266" y="2766"/>
                  <a:pt x="2066" y="9966"/>
                  <a:pt x="0" y="21600"/>
                </a:cubicBezTo>
              </a:path>
            </a:pathLst>
          </a:custGeom>
          <a:ln w="114300">
            <a:solidFill>
              <a:srgbClr val="000000"/>
            </a:solidFill>
            <a:miter lim="400000"/>
            <a:tailEnd type="triangle"/>
          </a:ln>
        </p:spPr>
        <p:txBody>
          <a:bodyPr/>
          <a:lstStyle/>
          <a:p>
            <a:pPr/>
          </a:p>
        </p:txBody>
      </p:sp>
      <p:graphicFrame>
        <p:nvGraphicFramePr>
          <p:cNvPr id="333"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34"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35"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36"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37"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45"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339" name="Rounded Rectangle"/>
          <p:cNvSpPr/>
          <p:nvPr/>
        </p:nvSpPr>
        <p:spPr>
          <a:xfrm>
            <a:off x="2341103" y="4811891"/>
            <a:ext cx="17082760"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340"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43" name="void mystery(int a, int&amp; b, int* c) {…"/>
          <p:cNvGrpSpPr/>
          <p:nvPr/>
        </p:nvGrpSpPr>
        <p:grpSpPr>
          <a:xfrm>
            <a:off x="1060952" y="2242278"/>
            <a:ext cx="18944481" cy="10617201"/>
            <a:chOff x="0" y="0"/>
            <a:chExt cx="18944479" cy="10617200"/>
          </a:xfrm>
        </p:grpSpPr>
        <p:sp>
          <p:nvSpPr>
            <p:cNvPr id="342"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341"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50" name="4   8  -3…"/>
          <p:cNvGrpSpPr/>
          <p:nvPr/>
        </p:nvGrpSpPr>
        <p:grpSpPr>
          <a:xfrm>
            <a:off x="20287815" y="5759450"/>
            <a:ext cx="3884675" cy="2197100"/>
            <a:chOff x="0" y="0"/>
            <a:chExt cx="3884673" cy="2197100"/>
          </a:xfrm>
        </p:grpSpPr>
        <p:sp>
          <p:nvSpPr>
            <p:cNvPr id="349"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r>
                <a:rPr>
                  <a:solidFill>
                    <a:srgbClr val="0433FF"/>
                  </a:solidFill>
                </a:rPr>
                <a:t>-2  11   7</a:t>
              </a:r>
              <a:endParaRPr>
                <a:solidFill>
                  <a:srgbClr val="0433FF"/>
                </a:solidFill>
              </a:endParaRPr>
            </a:p>
          </p:txBody>
        </p:sp>
        <p:pic>
          <p:nvPicPr>
            <p:cNvPr id="348"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51"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52"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65"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266" y="2766"/>
                  <a:pt x="2066" y="9966"/>
                  <a:pt x="0" y="21600"/>
                </a:cubicBezTo>
              </a:path>
            </a:pathLst>
          </a:custGeom>
          <a:ln w="114300">
            <a:solidFill>
              <a:srgbClr val="000000"/>
            </a:solidFill>
            <a:miter lim="400000"/>
            <a:tailEnd type="triangle"/>
          </a:ln>
        </p:spPr>
        <p:txBody>
          <a:bodyPr/>
          <a:lstStyle/>
          <a:p>
            <a:pPr/>
          </a:p>
        </p:txBody>
      </p:sp>
      <p:graphicFrame>
        <p:nvGraphicFramePr>
          <p:cNvPr id="354"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55"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56"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57"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58"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66"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360" name="Rounded Rectangle"/>
          <p:cNvSpPr/>
          <p:nvPr/>
        </p:nvSpPr>
        <p:spPr>
          <a:xfrm>
            <a:off x="2341103" y="4811891"/>
            <a:ext cx="17082760"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361" name="Rounded Rectangle"/>
          <p:cNvSpPr/>
          <p:nvPr/>
        </p:nvSpPr>
        <p:spPr>
          <a:xfrm>
            <a:off x="2341103" y="9923832"/>
            <a:ext cx="819646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64" name="void mystery(int a, int&amp; b, int* c) {…"/>
          <p:cNvGrpSpPr/>
          <p:nvPr/>
        </p:nvGrpSpPr>
        <p:grpSpPr>
          <a:xfrm>
            <a:off x="1060952" y="2242278"/>
            <a:ext cx="18944481" cy="10617201"/>
            <a:chOff x="0" y="0"/>
            <a:chExt cx="18944479" cy="10617200"/>
          </a:xfrm>
        </p:grpSpPr>
        <p:sp>
          <p:nvSpPr>
            <p:cNvPr id="363"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362"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8"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71" name="4   8  -3…"/>
          <p:cNvGrpSpPr/>
          <p:nvPr/>
        </p:nvGrpSpPr>
        <p:grpSpPr>
          <a:xfrm>
            <a:off x="20287815" y="5759450"/>
            <a:ext cx="3884675" cy="2197100"/>
            <a:chOff x="0" y="0"/>
            <a:chExt cx="3884673" cy="2197100"/>
          </a:xfrm>
        </p:grpSpPr>
        <p:sp>
          <p:nvSpPr>
            <p:cNvPr id="370"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r>
                <a:rPr>
                  <a:solidFill>
                    <a:srgbClr val="0433FF"/>
                  </a:solidFill>
                </a:rPr>
                <a:t>-2  11   7</a:t>
              </a:r>
              <a:endParaRPr>
                <a:solidFill>
                  <a:srgbClr val="0433FF"/>
                </a:solidFill>
              </a:endParaRPr>
            </a:p>
          </p:txBody>
        </p:sp>
        <p:pic>
          <p:nvPicPr>
            <p:cNvPr id="369"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72"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73"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85"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266" y="2766"/>
                  <a:pt x="2066" y="9966"/>
                  <a:pt x="0" y="21600"/>
                </a:cubicBezTo>
              </a:path>
            </a:pathLst>
          </a:custGeom>
          <a:ln w="114300">
            <a:solidFill>
              <a:srgbClr val="000000"/>
            </a:solidFill>
            <a:miter lim="400000"/>
            <a:tailEnd type="triangle"/>
          </a:ln>
        </p:spPr>
        <p:txBody>
          <a:bodyPr/>
          <a:lstStyle/>
          <a:p>
            <a:pPr/>
          </a:p>
        </p:txBody>
      </p:sp>
      <p:graphicFrame>
        <p:nvGraphicFramePr>
          <p:cNvPr id="375"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76"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77"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78"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79"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386"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381" name="Rounded Rectangle"/>
          <p:cNvSpPr/>
          <p:nvPr/>
        </p:nvSpPr>
        <p:spPr>
          <a:xfrm>
            <a:off x="2421051" y="10621412"/>
            <a:ext cx="1708275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384" name="void mystery(int a, int&amp; b, int* c) {…"/>
          <p:cNvGrpSpPr/>
          <p:nvPr/>
        </p:nvGrpSpPr>
        <p:grpSpPr>
          <a:xfrm>
            <a:off x="1060952" y="2242278"/>
            <a:ext cx="18944481" cy="10617201"/>
            <a:chOff x="0" y="0"/>
            <a:chExt cx="18944479" cy="10617200"/>
          </a:xfrm>
        </p:grpSpPr>
        <p:sp>
          <p:nvSpPr>
            <p:cNvPr id="383"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382"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8" name="Mystery Function: What prints o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Mystery Function: What prints out?</a:t>
            </a:r>
          </a:p>
        </p:txBody>
      </p:sp>
      <p:grpSp>
        <p:nvGrpSpPr>
          <p:cNvPr id="391" name="4   8  -3…"/>
          <p:cNvGrpSpPr/>
          <p:nvPr/>
        </p:nvGrpSpPr>
        <p:grpSpPr>
          <a:xfrm>
            <a:off x="20287815" y="5759450"/>
            <a:ext cx="3884675" cy="2197100"/>
            <a:chOff x="0" y="0"/>
            <a:chExt cx="3884673" cy="2197100"/>
          </a:xfrm>
        </p:grpSpPr>
        <p:sp>
          <p:nvSpPr>
            <p:cNvPr id="390" name="4   8  -3…"/>
            <p:cNvSpPr txBox="1"/>
            <p:nvPr/>
          </p:nvSpPr>
          <p:spPr>
            <a:xfrm>
              <a:off x="38100" y="38100"/>
              <a:ext cx="3808474" cy="2120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t> </a:t>
              </a:r>
              <a:r>
                <a:rPr>
                  <a:solidFill>
                    <a:srgbClr val="0433FF"/>
                  </a:solidFill>
                </a:rPr>
                <a:t>4   8  -3</a:t>
              </a:r>
              <a:endParaRPr>
                <a:solidFill>
                  <a:srgbClr val="0433FF"/>
                </a:solidFill>
              </a:endParaRPr>
            </a:p>
            <a:p>
              <a:pPr algn="l" defTabSz="457200">
                <a:tabLst>
                  <a:tab pos="558800" algn="l"/>
                </a:tabLst>
                <a:defRPr sz="4400">
                  <a:latin typeface="Menlo"/>
                  <a:ea typeface="Menlo"/>
                  <a:cs typeface="Menlo"/>
                  <a:sym typeface="Menlo"/>
                </a:defRPr>
              </a:pPr>
              <a:r>
                <a:rPr>
                  <a:solidFill>
                    <a:srgbClr val="0433FF"/>
                  </a:solidFill>
                </a:rPr>
                <a:t>-2  11   7</a:t>
              </a:r>
              <a:endParaRPr>
                <a:solidFill>
                  <a:srgbClr val="0433FF"/>
                </a:solidFill>
              </a:endParaRPr>
            </a:p>
            <a:p>
              <a:pPr algn="l" defTabSz="457200">
                <a:tabLst>
                  <a:tab pos="558800" algn="l"/>
                </a:tabLst>
                <a:defRPr sz="4400">
                  <a:latin typeface="Menlo"/>
                  <a:ea typeface="Menlo"/>
                  <a:cs typeface="Menlo"/>
                  <a:sym typeface="Menlo"/>
                </a:defRPr>
              </a:pPr>
              <a:r>
                <a:rPr>
                  <a:solidFill>
                    <a:srgbClr val="0433FF"/>
                  </a:solidFill>
                </a:rPr>
                <a:t>11   7  -3</a:t>
              </a:r>
            </a:p>
          </p:txBody>
        </p:sp>
        <p:pic>
          <p:nvPicPr>
            <p:cNvPr id="389" name="4   8  -3…" descr="4   8  -3…"/>
            <p:cNvPicPr>
              <a:picLocks noChangeAspect="0"/>
            </p:cNvPicPr>
            <p:nvPr/>
          </p:nvPicPr>
          <p:blipFill>
            <a:blip r:embed="rId2">
              <a:extLst/>
            </a:blip>
            <a:stretch>
              <a:fillRect/>
            </a:stretch>
          </p:blipFill>
          <p:spPr>
            <a:xfrm>
              <a:off x="-1" y="-1"/>
              <a:ext cx="3884675" cy="2197101"/>
            </a:xfrm>
            <a:prstGeom prst="rect">
              <a:avLst/>
            </a:prstGeom>
            <a:effectLst/>
          </p:spPr>
        </p:pic>
      </p:grpSp>
      <p:sp>
        <p:nvSpPr>
          <p:cNvPr id="392" name="Answer:"/>
          <p:cNvSpPr txBox="1"/>
          <p:nvPr/>
        </p:nvSpPr>
        <p:spPr>
          <a:xfrm>
            <a:off x="21061435" y="4729862"/>
            <a:ext cx="23374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Answer:</a:t>
            </a:r>
          </a:p>
        </p:txBody>
      </p:sp>
      <p:graphicFrame>
        <p:nvGraphicFramePr>
          <p:cNvPr id="393" name="Table"/>
          <p:cNvGraphicFramePr/>
          <p:nvPr/>
        </p:nvGraphicFramePr>
        <p:xfrm>
          <a:off x="7506011"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11</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0x12</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05" name="Connection Line"/>
          <p:cNvSpPr/>
          <p:nvPr/>
        </p:nvSpPr>
        <p:spPr>
          <a:xfrm>
            <a:off x="8580988" y="4575474"/>
            <a:ext cx="8569680" cy="2567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266" y="2766"/>
                  <a:pt x="2066" y="9966"/>
                  <a:pt x="0" y="21600"/>
                </a:cubicBezTo>
              </a:path>
            </a:pathLst>
          </a:custGeom>
          <a:ln w="114300">
            <a:solidFill>
              <a:srgbClr val="000000"/>
            </a:solidFill>
            <a:miter lim="400000"/>
            <a:tailEnd type="triangle"/>
          </a:ln>
        </p:spPr>
        <p:txBody>
          <a:bodyPr/>
          <a:lstStyle/>
          <a:p>
            <a:pPr/>
          </a:p>
        </p:txBody>
      </p:sp>
      <p:graphicFrame>
        <p:nvGraphicFramePr>
          <p:cNvPr id="395" name="Table"/>
          <p:cNvGraphicFramePr/>
          <p:nvPr/>
        </p:nvGraphicFramePr>
        <p:xfrm>
          <a:off x="11177352"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7</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96" name="Table"/>
          <p:cNvGraphicFramePr/>
          <p:nvPr/>
        </p:nvGraphicFramePr>
        <p:xfrm>
          <a:off x="14842343" y="6299931"/>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0xf3</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97" name="Table"/>
          <p:cNvGraphicFramePr/>
          <p:nvPr/>
        </p:nvGraphicFramePr>
        <p:xfrm>
          <a:off x="14082112" y="2136413"/>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a</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0x5e</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98" name="Table"/>
          <p:cNvGraphicFramePr/>
          <p:nvPr/>
        </p:nvGraphicFramePr>
        <p:xfrm>
          <a:off x="16261098"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b</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71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graphicFrame>
        <p:nvGraphicFramePr>
          <p:cNvPr id="399" name="Table"/>
          <p:cNvGraphicFramePr/>
          <p:nvPr/>
        </p:nvGraphicFramePr>
        <p:xfrm>
          <a:off x="18433735" y="2139588"/>
          <a:ext cx="1430105"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17404"/>
              </a:tblGrid>
              <a:tr h="732163">
                <a:tc>
                  <a:txBody>
                    <a:bodyPr/>
                    <a:lstStyle/>
                    <a:p>
                      <a:pPr algn="ctr" defTabSz="876300">
                        <a:defRPr>
                          <a:solidFill>
                            <a:srgbClr val="000000"/>
                          </a:solidFill>
                        </a:defRPr>
                      </a:pPr>
                      <a:r>
                        <a:rPr sz="4200"/>
                        <a:t>c</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0xab</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06" name="Connection Line"/>
          <p:cNvSpPr/>
          <p:nvPr/>
        </p:nvSpPr>
        <p:spPr>
          <a:xfrm>
            <a:off x="12367358" y="3964625"/>
            <a:ext cx="6375495" cy="3204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8230" y="6740"/>
                  <a:pt x="11030" y="13940"/>
                  <a:pt x="0" y="21600"/>
                </a:cubicBezTo>
              </a:path>
            </a:pathLst>
          </a:custGeom>
          <a:ln w="114300">
            <a:solidFill>
              <a:srgbClr val="000000"/>
            </a:solidFill>
            <a:miter lim="400000"/>
            <a:tailEnd type="triangle"/>
          </a:ln>
        </p:spPr>
        <p:txBody>
          <a:bodyPr/>
          <a:lstStyle/>
          <a:p>
            <a:pPr/>
          </a:p>
        </p:txBody>
      </p:sp>
      <p:sp>
        <p:nvSpPr>
          <p:cNvPr id="401" name="Rounded Rectangle"/>
          <p:cNvSpPr/>
          <p:nvPr/>
        </p:nvSpPr>
        <p:spPr>
          <a:xfrm>
            <a:off x="2421051" y="10621412"/>
            <a:ext cx="17082759"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grpSp>
        <p:nvGrpSpPr>
          <p:cNvPr id="404" name="void mystery(int a, int&amp; b, int* c) {…"/>
          <p:cNvGrpSpPr/>
          <p:nvPr/>
        </p:nvGrpSpPr>
        <p:grpSpPr>
          <a:xfrm>
            <a:off x="1060952" y="2242278"/>
            <a:ext cx="18944481" cy="10617201"/>
            <a:chOff x="0" y="0"/>
            <a:chExt cx="18944479" cy="10617200"/>
          </a:xfrm>
        </p:grpSpPr>
        <p:sp>
          <p:nvSpPr>
            <p:cNvPr id="403" name="void mystery(int a, int&amp; b, int* c) {…"/>
            <p:cNvSpPr txBox="1"/>
            <p:nvPr/>
          </p:nvSpPr>
          <p:spPr>
            <a:xfrm>
              <a:off x="38100" y="38100"/>
              <a:ext cx="18868280" cy="10541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a:t>
              </a:r>
              <a:r>
                <a:t> mystery(</a:t>
              </a:r>
              <a:r>
                <a:rPr>
                  <a:solidFill>
                    <a:srgbClr val="0433FF"/>
                  </a:solidFill>
                </a:rPr>
                <a:t>int</a:t>
              </a:r>
              <a:r>
                <a:t> a, </a:t>
              </a:r>
              <a:r>
                <a:rPr>
                  <a:solidFill>
                    <a:srgbClr val="0433FF"/>
                  </a:solidFill>
                </a:rPr>
                <a:t>int</a:t>
              </a:r>
              <a:r>
                <a:t>&amp; b, </a:t>
              </a:r>
              <a:r>
                <a:rPr>
                  <a:solidFill>
                    <a:srgbClr val="0433FF"/>
                  </a:solidFill>
                </a:rPr>
                <a:t>int</a:t>
              </a:r>
              <a:r>
                <a:t>* c) {</a:t>
              </a:r>
            </a:p>
            <a:p>
              <a:pPr algn="l" defTabSz="457200">
                <a:tabLst>
                  <a:tab pos="558800" algn="l"/>
                </a:tabLst>
                <a:defRPr sz="4400">
                  <a:latin typeface="Menlo"/>
                  <a:ea typeface="Menlo"/>
                  <a:cs typeface="Menlo"/>
                  <a:sym typeface="Menlo"/>
                </a:defRPr>
              </a:pPr>
              <a:r>
                <a:t>    a++;</a:t>
              </a:r>
            </a:p>
            <a:p>
              <a:pPr algn="l" defTabSz="457200">
                <a:tabLst>
                  <a:tab pos="558800" algn="l"/>
                </a:tabLst>
                <a:defRPr sz="4400">
                  <a:latin typeface="Menlo"/>
                  <a:ea typeface="Menlo"/>
                  <a:cs typeface="Menlo"/>
                  <a:sym typeface="Menlo"/>
                </a:defRPr>
              </a:pPr>
              <a:r>
                <a:t>    (*c)--;</a:t>
              </a:r>
            </a:p>
            <a:p>
              <a:pPr algn="l" defTabSz="457200">
                <a:tabLst>
                  <a:tab pos="558800" algn="l"/>
                </a:tabLst>
                <a:defRPr sz="4400">
                  <a:latin typeface="Menlo"/>
                  <a:ea typeface="Menlo"/>
                  <a:cs typeface="Menlo"/>
                  <a:sym typeface="Menlo"/>
                </a:defRPr>
              </a:pPr>
              <a:r>
                <a:t>    b += *c;</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a:t>
              </a:r>
            </a:p>
            <a:p>
              <a:pPr algn="l" defTabSz="457200">
                <a:tabLst>
                  <a:tab pos="558800" algn="l"/>
                </a:tabLst>
                <a:defRPr sz="4400">
                  <a:latin typeface="Menlo"/>
                  <a:ea typeface="Menlo"/>
                  <a:cs typeface="Menlo"/>
                  <a:sym typeface="Menlo"/>
                </a:defRPr>
              </a:pPr>
            </a:p>
            <a:p>
              <a:pPr algn="l" defTabSz="457200">
                <a:tabLst>
                  <a:tab pos="558800" algn="l"/>
                </a:tabLst>
                <a:defRPr sz="44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400">
                  <a:latin typeface="Menlo"/>
                  <a:ea typeface="Menlo"/>
                  <a:cs typeface="Menlo"/>
                  <a:sym typeface="Menlo"/>
                </a:defRPr>
              </a:pPr>
              <a:r>
                <a:t>    </a:t>
              </a:r>
              <a:r>
                <a:rPr>
                  <a:solidFill>
                    <a:srgbClr val="0433FF"/>
                  </a:solidFill>
                </a:rPr>
                <a:t>int</a:t>
              </a:r>
              <a:r>
                <a:t> a = 4;</a:t>
              </a:r>
            </a:p>
            <a:p>
              <a:pPr algn="l" defTabSz="457200">
                <a:tabLst>
                  <a:tab pos="558800" algn="l"/>
                </a:tabLst>
                <a:defRPr sz="4400">
                  <a:latin typeface="Menlo"/>
                  <a:ea typeface="Menlo"/>
                  <a:cs typeface="Menlo"/>
                  <a:sym typeface="Menlo"/>
                </a:defRPr>
              </a:pPr>
              <a:r>
                <a:t>    </a:t>
              </a:r>
              <a:r>
                <a:rPr>
                  <a:solidFill>
                    <a:srgbClr val="0433FF"/>
                  </a:solidFill>
                </a:rPr>
                <a:t>int</a:t>
              </a:r>
              <a:r>
                <a:t> b = 8;</a:t>
              </a:r>
            </a:p>
            <a:p>
              <a:pPr algn="l" defTabSz="457200">
                <a:tabLst>
                  <a:tab pos="558800" algn="l"/>
                </a:tabLst>
                <a:defRPr sz="4400">
                  <a:latin typeface="Menlo"/>
                  <a:ea typeface="Menlo"/>
                  <a:cs typeface="Menlo"/>
                  <a:sym typeface="Menlo"/>
                </a:defRPr>
              </a:pPr>
              <a:r>
                <a:t>    </a:t>
              </a:r>
              <a:r>
                <a:rPr>
                  <a:solidFill>
                    <a:srgbClr val="0433FF"/>
                  </a:solidFill>
                </a:rPr>
                <a:t>int</a:t>
              </a:r>
              <a:r>
                <a:t> c = -3;</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latin typeface="Menlo"/>
                  <a:ea typeface="Menlo"/>
                  <a:cs typeface="Menlo"/>
                  <a:sym typeface="Menlo"/>
                </a:defRPr>
              </a:pPr>
              <a:r>
                <a:t>    </a:t>
              </a:r>
              <a:r>
                <a:rPr>
                  <a:solidFill>
                    <a:srgbClr val="3495AF"/>
                  </a:solidFill>
                </a:rPr>
                <a:t>mystery</a:t>
              </a:r>
              <a:r>
                <a:t>(c, a, &amp;b);</a:t>
              </a:r>
            </a:p>
            <a:p>
              <a:pPr algn="l" defTabSz="457200">
                <a:tabLst>
                  <a:tab pos="558800" algn="l"/>
                </a:tabLst>
                <a:defRPr sz="4400">
                  <a:latin typeface="Menlo"/>
                  <a:ea typeface="Menlo"/>
                  <a:cs typeface="Menlo"/>
                  <a:sym typeface="Menlo"/>
                </a:defRPr>
              </a:pPr>
              <a:r>
                <a:t>    cout &lt;&lt; a &lt;&lt; </a:t>
              </a:r>
              <a:r>
                <a:rPr>
                  <a:solidFill>
                    <a:srgbClr val="B4261A"/>
                  </a:solidFill>
                </a:rPr>
                <a:t>" "</a:t>
              </a:r>
              <a:r>
                <a:t> &lt;&lt; b &lt;&lt; </a:t>
              </a:r>
              <a:r>
                <a:rPr>
                  <a:solidFill>
                    <a:srgbClr val="B4261A"/>
                  </a:solidFill>
                </a:rPr>
                <a:t>" "</a:t>
              </a:r>
              <a:r>
                <a:t> &lt;&lt; c &lt;&lt; </a:t>
              </a:r>
              <a:r>
                <a:rPr>
                  <a:solidFill>
                    <a:srgbClr val="B4261A"/>
                  </a:solidFill>
                </a:rPr>
                <a:t>" "</a:t>
              </a:r>
              <a:r>
                <a:t> &lt;&lt; endl;</a:t>
              </a:r>
            </a:p>
            <a:p>
              <a:pPr algn="l" defTabSz="457200">
                <a:tabLst>
                  <a:tab pos="558800" algn="l"/>
                </a:tabLst>
                <a:defRPr sz="4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4400">
                  <a:latin typeface="Menlo"/>
                  <a:ea typeface="Menlo"/>
                  <a:cs typeface="Menlo"/>
                  <a:sym typeface="Menlo"/>
                </a:defRPr>
              </a:pPr>
              <a:r>
                <a:t>}</a:t>
              </a:r>
            </a:p>
          </p:txBody>
        </p:sp>
        <p:pic>
          <p:nvPicPr>
            <p:cNvPr id="402" name="void mystery(int a, int&amp; b, int* c) {…" descr="void mystery(int a, int&amp; b, int* c) {…"/>
            <p:cNvPicPr>
              <a:picLocks noChangeAspect="0"/>
            </p:cNvPicPr>
            <p:nvPr/>
          </p:nvPicPr>
          <p:blipFill>
            <a:blip r:embed="rId3">
              <a:extLst/>
            </a:blip>
            <a:stretch>
              <a:fillRect/>
            </a:stretch>
          </p:blipFill>
          <p:spPr>
            <a:xfrm>
              <a:off x="-1" y="0"/>
              <a:ext cx="18944481" cy="10617201"/>
            </a:xfrm>
            <a:prstGeom prst="rect">
              <a:avLst/>
            </a:prstGeom>
            <a:effectLst/>
          </p:spPr>
        </p:pic>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8" name="Pointers and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Pointers and Structs</a:t>
            </a:r>
          </a:p>
        </p:txBody>
      </p:sp>
      <p:sp>
        <p:nvSpPr>
          <p:cNvPr id="409" name="Pointers can point to a struct or class instance as well as to a regular variable.…"/>
          <p:cNvSpPr txBox="1"/>
          <p:nvPr/>
        </p:nvSpPr>
        <p:spPr>
          <a:xfrm>
            <a:off x="389380" y="1626986"/>
            <a:ext cx="10069019" cy="465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Pointers can point to a struct or class instance as well as to a regular variable.</a:t>
            </a:r>
          </a:p>
          <a:p>
            <a:pPr marL="635000" indent="-635000" algn="l">
              <a:buSzPct val="75000"/>
              <a:buFont typeface="Helvetica Neue"/>
              <a:buChar char="•"/>
            </a:pPr>
            <a:r>
              <a:t>One way to do this would be to dereference and then use dot notation:</a:t>
            </a:r>
          </a:p>
        </p:txBody>
      </p:sp>
      <p:graphicFrame>
        <p:nvGraphicFramePr>
          <p:cNvPr id="410" name="Table"/>
          <p:cNvGraphicFramePr/>
          <p:nvPr/>
        </p:nvGraphicFramePr>
        <p:xfrm>
          <a:off x="11334363" y="1415557"/>
          <a:ext cx="12673530" cy="839279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179384"/>
                <a:gridCol w="6564385"/>
                <a:gridCol w="2917059"/>
              </a:tblGrid>
              <a:tr h="1353167">
                <a:tc>
                  <a:txBody>
                    <a:bodyPr/>
                    <a:lstStyle/>
                    <a:p>
                      <a:pPr algn="ctr" defTabSz="876300">
                        <a:defRPr sz="4000">
                          <a:solidFill>
                            <a:srgbClr val="000000"/>
                          </a:solidFill>
                        </a:defRPr>
                      </a:pPr>
                    </a:p>
                  </a:txBody>
                  <a:tcPr marL="50800" marR="50800" marT="50800" marB="50800" anchor="ctr" anchorCtr="0" horzOverflow="overflow">
                    <a:lnL w="0">
                      <a:miter lim="400000"/>
                    </a:lnL>
                    <a:lnR w="0">
                      <a:miter lim="400000"/>
                    </a:lnR>
                    <a:lnT w="0">
                      <a:miter lim="400000"/>
                    </a:lnT>
                    <a:lnB w="12700">
                      <a:solidFill>
                        <a:srgbClr val="000000"/>
                      </a:solidFill>
                      <a:miter lim="400000"/>
                    </a:lnB>
                  </a:tcPr>
                </a:tc>
                <a:tc>
                  <a:txBody>
                    <a:bodyPr/>
                    <a:lstStyle/>
                    <a:p>
                      <a:pPr algn="ctr" defTabSz="876300">
                        <a:defRPr>
                          <a:solidFill>
                            <a:srgbClr val="000000"/>
                          </a:solidFill>
                        </a:defRPr>
                      </a:pPr>
                      <a:r>
                        <a:rPr sz="7500"/>
                        <a:t>date</a:t>
                      </a:r>
                    </a:p>
                  </a:txBody>
                  <a:tcPr marL="50800" marR="50800" marT="50800" marB="50800" anchor="ctr" anchorCtr="0" horzOverflow="overflow">
                    <a:lnL w="0">
                      <a:miter lim="400000"/>
                    </a:lnL>
                    <a:lnR w="0">
                      <a:miter lim="400000"/>
                    </a:lnR>
                    <a:lnT w="0">
                      <a:miter lim="400000"/>
                    </a:lnT>
                    <a:lnB w="0">
                      <a:miter lim="400000"/>
                    </a:lnB>
                  </a:tcPr>
                </a:tc>
                <a:tc>
                  <a:txBody>
                    <a:bodyPr/>
                    <a:lstStyle/>
                    <a:p>
                      <a:pPr algn="ctr" defTabSz="876300">
                        <a:defRPr sz="5000">
                          <a:solidFill>
                            <a:srgbClr val="000000"/>
                          </a:solidFill>
                        </a:defRPr>
                      </a:pPr>
                    </a:p>
                  </a:txBody>
                  <a:tcPr marL="50800" marR="50800" marT="50800" marB="50800" anchor="ctr" anchorCtr="0" horzOverflow="overflow">
                    <a:lnL w="0">
                      <a:miter lim="400000"/>
                    </a:lnL>
                    <a:lnR w="0">
                      <a:miter lim="400000"/>
                    </a:lnR>
                    <a:lnT w="0">
                      <a:miter lim="400000"/>
                    </a:lnT>
                    <a:lnB w="0">
                      <a:miter lim="400000"/>
                    </a:lnB>
                  </a:tcPr>
                </a:tc>
              </a:tr>
              <a:tr h="1346570">
                <a:tc>
                  <a:txBody>
                    <a:bodyPr/>
                    <a:lstStyle/>
                    <a:p>
                      <a:pPr algn="ctr" defTabSz="876300">
                        <a:defRPr>
                          <a:solidFill>
                            <a:srgbClr val="000000"/>
                          </a:solidFill>
                        </a:defRPr>
                      </a:pPr>
                      <a:r>
                        <a:rPr sz="6200"/>
                        <a:t>0xa12</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month</a:t>
                      </a: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10</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1506784">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day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31</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r h="4179926">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miter lim="400000"/>
                    </a:lnB>
                    <a:solidFill>
                      <a:srgbClr val="FFFFFF"/>
                    </a:solidFill>
                  </a:tcPr>
                </a:tc>
                <a:tc>
                  <a:txBody>
                    <a:bodyPr/>
                    <a:lstStyle/>
                    <a:p>
                      <a:pPr algn="l" defTabSz="876300">
                        <a:defRPr>
                          <a:solidFill>
                            <a:srgbClr val="000000"/>
                          </a:solidFill>
                        </a:defRPr>
                      </a:pPr>
                      <a:r>
                        <a:rPr sz="7600">
                          <a:solidFill>
                            <a:srgbClr val="FFFFFF"/>
                          </a:solidFill>
                        </a:rPr>
                        <a:t>daysInMonth()
toString()
...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76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bl>
          </a:graphicData>
        </a:graphic>
      </p:graphicFrame>
      <p:sp>
        <p:nvSpPr>
          <p:cNvPr id="411" name="Date d;…"/>
          <p:cNvSpPr txBox="1"/>
          <p:nvPr/>
        </p:nvSpPr>
        <p:spPr>
          <a:xfrm>
            <a:off x="449503" y="6632819"/>
            <a:ext cx="11218448" cy="365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700">
                <a:latin typeface="Courier"/>
                <a:ea typeface="Courier"/>
                <a:cs typeface="Courier"/>
                <a:sym typeface="Courier"/>
              </a:defRPr>
            </a:pPr>
            <a:r>
              <a:t>Date d;</a:t>
            </a:r>
          </a:p>
          <a:p>
            <a:pPr algn="l">
              <a:defRPr b="1" sz="4700">
                <a:latin typeface="Courier"/>
                <a:ea typeface="Courier"/>
                <a:cs typeface="Courier"/>
                <a:sym typeface="Courier"/>
              </a:defRPr>
            </a:pPr>
            <a:r>
              <a:t>d.month = 7;</a:t>
            </a:r>
          </a:p>
          <a:p>
            <a:pPr algn="l">
              <a:defRPr b="1" sz="4700">
                <a:latin typeface="Courier"/>
                <a:ea typeface="Courier"/>
                <a:cs typeface="Courier"/>
                <a:sym typeface="Courier"/>
              </a:defRPr>
            </a:pPr>
            <a:r>
              <a:t>Date* dPtr = &amp;d;</a:t>
            </a:r>
          </a:p>
          <a:p>
            <a:pPr algn="l">
              <a:defRPr b="1" sz="4700">
                <a:latin typeface="Courier"/>
                <a:ea typeface="Courier"/>
                <a:cs typeface="Courier"/>
                <a:sym typeface="Courier"/>
              </a:defRPr>
            </a:pPr>
            <a:r>
              <a:t>cout &lt;&lt; (*dPtr).month &lt;&lt; endl;</a:t>
            </a:r>
          </a:p>
        </p:txBody>
      </p:sp>
      <p:graphicFrame>
        <p:nvGraphicFramePr>
          <p:cNvPr id="412" name="Table"/>
          <p:cNvGraphicFramePr/>
          <p:nvPr/>
        </p:nvGraphicFramePr>
        <p:xfrm>
          <a:off x="15129236" y="10187640"/>
          <a:ext cx="2485976" cy="313965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73275"/>
              </a:tblGrid>
              <a:tr h="916942">
                <a:tc>
                  <a:txBody>
                    <a:bodyPr/>
                    <a:lstStyle/>
                    <a:p>
                      <a:pPr algn="ctr" defTabSz="876300">
                        <a:defRPr>
                          <a:solidFill>
                            <a:srgbClr val="000000"/>
                          </a:solidFill>
                        </a:defRPr>
                      </a:pPr>
                      <a:r>
                        <a:rPr sz="5300"/>
                        <a:t>dPtr</a:t>
                      </a:r>
                    </a:p>
                  </a:txBody>
                  <a:tcPr marL="50800" marR="50800" marT="50800" marB="50800" anchor="ctr" anchorCtr="0" horzOverflow="overflow">
                    <a:lnL w="0">
                      <a:miter lim="400000"/>
                    </a:lnL>
                    <a:lnR w="0">
                      <a:miter lim="400000"/>
                    </a:lnR>
                    <a:lnT w="0">
                      <a:miter lim="400000"/>
                    </a:lnT>
                    <a:lnB w="0">
                      <a:miter lim="400000"/>
                    </a:lnB>
                  </a:tcPr>
                </a:tc>
              </a:tr>
              <a:tr h="1330922">
                <a:tc>
                  <a:txBody>
                    <a:bodyPr/>
                    <a:lstStyle/>
                    <a:p>
                      <a:pPr algn="ctr" defTabSz="876300">
                        <a:defRPr>
                          <a:solidFill>
                            <a:srgbClr val="000000"/>
                          </a:solidFill>
                        </a:defRPr>
                      </a:pPr>
                      <a:r>
                        <a:rPr sz="5500">
                          <a:solidFill>
                            <a:srgbClr val="FFFFFF"/>
                          </a:solidFill>
                        </a:rPr>
                        <a:t>0xa12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885441">
                <a:tc>
                  <a:txBody>
                    <a:bodyPr/>
                    <a:lstStyle/>
                    <a:p>
                      <a:pPr algn="ctr" defTabSz="876300">
                        <a:defRPr>
                          <a:solidFill>
                            <a:srgbClr val="000000"/>
                          </a:solidFill>
                        </a:defRPr>
                      </a:pPr>
                      <a:r>
                        <a:rPr sz="5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14" name="Connection Line"/>
          <p:cNvSpPr/>
          <p:nvPr/>
        </p:nvSpPr>
        <p:spPr>
          <a:xfrm>
            <a:off x="10727361" y="3494006"/>
            <a:ext cx="4451268" cy="8399920"/>
          </a:xfrm>
          <a:custGeom>
            <a:avLst/>
            <a:gdLst/>
            <a:ahLst/>
            <a:cxnLst>
              <a:cxn ang="0">
                <a:pos x="wd2" y="hd2"/>
              </a:cxn>
              <a:cxn ang="5400000">
                <a:pos x="wd2" y="hd2"/>
              </a:cxn>
              <a:cxn ang="10800000">
                <a:pos x="wd2" y="hd2"/>
              </a:cxn>
              <a:cxn ang="16200000">
                <a:pos x="wd2" y="hd2"/>
              </a:cxn>
            </a:cxnLst>
            <a:rect l="0" t="0" r="r" b="b"/>
            <a:pathLst>
              <a:path w="18013" h="21600" fill="norm" stroke="1" extrusionOk="0">
                <a:moveTo>
                  <a:pt x="18013" y="21600"/>
                </a:moveTo>
                <a:cubicBezTo>
                  <a:pt x="1615" y="8023"/>
                  <a:pt x="-3587" y="823"/>
                  <a:pt x="2407" y="0"/>
                </a:cubicBezTo>
              </a:path>
            </a:pathLst>
          </a:custGeom>
          <a:ln w="114300">
            <a:solidFill>
              <a:srgbClr val="000000"/>
            </a:solidFill>
            <a:miter lim="400000"/>
            <a:tailEnd type="triangle"/>
          </a:ln>
        </p:spPr>
        <p:txBody>
          <a:bodyPr/>
          <a:lstStyle/>
          <a:p>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6" name="Pointers and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Pointers and Structs</a:t>
            </a:r>
          </a:p>
        </p:txBody>
      </p:sp>
      <p:sp>
        <p:nvSpPr>
          <p:cNvPr id="417" name="Pointers can point to a struct or class instance as well as to a regular variable.…"/>
          <p:cNvSpPr txBox="1"/>
          <p:nvPr/>
        </p:nvSpPr>
        <p:spPr>
          <a:xfrm>
            <a:off x="389380" y="1626986"/>
            <a:ext cx="10069019" cy="465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Pointers can point to a struct or class instance as well as to a regular variable.</a:t>
            </a:r>
          </a:p>
          <a:p>
            <a:pPr marL="635000" indent="-635000" algn="l">
              <a:buSzPct val="75000"/>
              <a:buFont typeface="Helvetica Neue"/>
              <a:buChar char="•"/>
            </a:pPr>
            <a:r>
              <a:t>One way to do this would be to dereference and then use dot notation:</a:t>
            </a:r>
          </a:p>
        </p:txBody>
      </p:sp>
      <p:graphicFrame>
        <p:nvGraphicFramePr>
          <p:cNvPr id="418" name="Table"/>
          <p:cNvGraphicFramePr/>
          <p:nvPr/>
        </p:nvGraphicFramePr>
        <p:xfrm>
          <a:off x="11334363" y="1415557"/>
          <a:ext cx="12673530" cy="839279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179384"/>
                <a:gridCol w="6564385"/>
                <a:gridCol w="2917059"/>
              </a:tblGrid>
              <a:tr h="1353167">
                <a:tc>
                  <a:txBody>
                    <a:bodyPr/>
                    <a:lstStyle/>
                    <a:p>
                      <a:pPr algn="ctr" defTabSz="876300">
                        <a:defRPr sz="4000">
                          <a:solidFill>
                            <a:srgbClr val="000000"/>
                          </a:solidFill>
                        </a:defRPr>
                      </a:pPr>
                    </a:p>
                  </a:txBody>
                  <a:tcPr marL="50800" marR="50800" marT="50800" marB="50800" anchor="ctr" anchorCtr="0" horzOverflow="overflow">
                    <a:lnL w="0">
                      <a:miter lim="400000"/>
                    </a:lnL>
                    <a:lnR w="0">
                      <a:miter lim="400000"/>
                    </a:lnR>
                    <a:lnT w="0">
                      <a:miter lim="400000"/>
                    </a:lnT>
                    <a:lnB w="12700">
                      <a:solidFill>
                        <a:srgbClr val="000000"/>
                      </a:solidFill>
                      <a:miter lim="400000"/>
                    </a:lnB>
                  </a:tcPr>
                </a:tc>
                <a:tc>
                  <a:txBody>
                    <a:bodyPr/>
                    <a:lstStyle/>
                    <a:p>
                      <a:pPr algn="ctr" defTabSz="876300">
                        <a:defRPr>
                          <a:solidFill>
                            <a:srgbClr val="000000"/>
                          </a:solidFill>
                        </a:defRPr>
                      </a:pPr>
                      <a:r>
                        <a:rPr sz="7500"/>
                        <a:t>date</a:t>
                      </a:r>
                    </a:p>
                  </a:txBody>
                  <a:tcPr marL="50800" marR="50800" marT="50800" marB="50800" anchor="ctr" anchorCtr="0" horzOverflow="overflow">
                    <a:lnL w="0">
                      <a:miter lim="400000"/>
                    </a:lnL>
                    <a:lnR w="0">
                      <a:miter lim="400000"/>
                    </a:lnR>
                    <a:lnT w="0">
                      <a:miter lim="400000"/>
                    </a:lnT>
                    <a:lnB w="0">
                      <a:miter lim="400000"/>
                    </a:lnB>
                  </a:tcPr>
                </a:tc>
                <a:tc>
                  <a:txBody>
                    <a:bodyPr/>
                    <a:lstStyle/>
                    <a:p>
                      <a:pPr algn="ctr" defTabSz="876300">
                        <a:defRPr sz="5000">
                          <a:solidFill>
                            <a:srgbClr val="000000"/>
                          </a:solidFill>
                        </a:defRPr>
                      </a:pPr>
                    </a:p>
                  </a:txBody>
                  <a:tcPr marL="50800" marR="50800" marT="50800" marB="50800" anchor="ctr" anchorCtr="0" horzOverflow="overflow">
                    <a:lnL w="0">
                      <a:miter lim="400000"/>
                    </a:lnL>
                    <a:lnR w="0">
                      <a:miter lim="400000"/>
                    </a:lnR>
                    <a:lnT w="0">
                      <a:miter lim="400000"/>
                    </a:lnT>
                    <a:lnB w="0">
                      <a:miter lim="400000"/>
                    </a:lnB>
                  </a:tcPr>
                </a:tc>
              </a:tr>
              <a:tr h="1346570">
                <a:tc>
                  <a:txBody>
                    <a:bodyPr/>
                    <a:lstStyle/>
                    <a:p>
                      <a:pPr algn="ctr" defTabSz="876300">
                        <a:defRPr>
                          <a:solidFill>
                            <a:srgbClr val="000000"/>
                          </a:solidFill>
                        </a:defRPr>
                      </a:pPr>
                      <a:r>
                        <a:rPr sz="6200"/>
                        <a:t>0xa12</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month</a:t>
                      </a: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10</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1506784">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day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31</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r h="4179926">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miter lim="400000"/>
                    </a:lnB>
                    <a:solidFill>
                      <a:srgbClr val="FFFFFF"/>
                    </a:solidFill>
                  </a:tcPr>
                </a:tc>
                <a:tc>
                  <a:txBody>
                    <a:bodyPr/>
                    <a:lstStyle/>
                    <a:p>
                      <a:pPr algn="l" defTabSz="876300">
                        <a:defRPr>
                          <a:solidFill>
                            <a:srgbClr val="000000"/>
                          </a:solidFill>
                        </a:defRPr>
                      </a:pPr>
                      <a:r>
                        <a:rPr sz="7600">
                          <a:solidFill>
                            <a:srgbClr val="FFFFFF"/>
                          </a:solidFill>
                        </a:rPr>
                        <a:t>daysInMonth()
toString()
...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76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bl>
          </a:graphicData>
        </a:graphic>
      </p:graphicFrame>
      <p:sp>
        <p:nvSpPr>
          <p:cNvPr id="419" name="Date d;…"/>
          <p:cNvSpPr txBox="1"/>
          <p:nvPr/>
        </p:nvSpPr>
        <p:spPr>
          <a:xfrm>
            <a:off x="449503" y="6632819"/>
            <a:ext cx="11218448" cy="365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700">
                <a:latin typeface="Courier"/>
                <a:ea typeface="Courier"/>
                <a:cs typeface="Courier"/>
                <a:sym typeface="Courier"/>
              </a:defRPr>
            </a:pPr>
            <a:r>
              <a:t>Date d;</a:t>
            </a:r>
          </a:p>
          <a:p>
            <a:pPr algn="l">
              <a:defRPr b="1" sz="4700">
                <a:latin typeface="Courier"/>
                <a:ea typeface="Courier"/>
                <a:cs typeface="Courier"/>
                <a:sym typeface="Courier"/>
              </a:defRPr>
            </a:pPr>
            <a:r>
              <a:t>d.month = 7;</a:t>
            </a:r>
          </a:p>
          <a:p>
            <a:pPr algn="l">
              <a:defRPr b="1" sz="4700">
                <a:latin typeface="Courier"/>
                <a:ea typeface="Courier"/>
                <a:cs typeface="Courier"/>
                <a:sym typeface="Courier"/>
              </a:defRPr>
            </a:pPr>
            <a:r>
              <a:t>Date* dPtr = &amp;d;</a:t>
            </a:r>
          </a:p>
          <a:p>
            <a:pPr algn="l">
              <a:defRPr b="1" sz="4700">
                <a:latin typeface="Courier"/>
                <a:ea typeface="Courier"/>
                <a:cs typeface="Courier"/>
                <a:sym typeface="Courier"/>
              </a:defRPr>
            </a:pPr>
            <a:r>
              <a:t>cout &lt;&lt; (*dPtr).month &lt;&lt; endl;</a:t>
            </a:r>
          </a:p>
        </p:txBody>
      </p:sp>
      <p:sp>
        <p:nvSpPr>
          <p:cNvPr id="420" name="But, this notation is cumbersome, and the parenthesis are necessary because the &quot;dot&quot; has a higher precedence than the *."/>
          <p:cNvSpPr txBox="1"/>
          <p:nvPr/>
        </p:nvSpPr>
        <p:spPr>
          <a:xfrm>
            <a:off x="389380" y="10167976"/>
            <a:ext cx="10069019" cy="31789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But, this notation is cumbersome, and the parenthesis are necessary because the "dot" has a higher precedence than the </a:t>
            </a:r>
            <a:r>
              <a:rPr b="1" sz="4800">
                <a:latin typeface="Courier New"/>
                <a:ea typeface="Courier New"/>
                <a:cs typeface="Courier New"/>
                <a:sym typeface="Courier New"/>
              </a:rPr>
              <a:t>*</a:t>
            </a:r>
            <a:r>
              <a:t>.</a:t>
            </a:r>
          </a:p>
        </p:txBody>
      </p:sp>
      <p:graphicFrame>
        <p:nvGraphicFramePr>
          <p:cNvPr id="421" name="Table"/>
          <p:cNvGraphicFramePr/>
          <p:nvPr/>
        </p:nvGraphicFramePr>
        <p:xfrm>
          <a:off x="15129236" y="10187640"/>
          <a:ext cx="2485976" cy="313965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73275"/>
              </a:tblGrid>
              <a:tr h="916942">
                <a:tc>
                  <a:txBody>
                    <a:bodyPr/>
                    <a:lstStyle/>
                    <a:p>
                      <a:pPr algn="ctr" defTabSz="876300">
                        <a:defRPr>
                          <a:solidFill>
                            <a:srgbClr val="000000"/>
                          </a:solidFill>
                        </a:defRPr>
                      </a:pPr>
                      <a:r>
                        <a:rPr sz="5300"/>
                        <a:t>dPtr</a:t>
                      </a:r>
                    </a:p>
                  </a:txBody>
                  <a:tcPr marL="50800" marR="50800" marT="50800" marB="50800" anchor="ctr" anchorCtr="0" horzOverflow="overflow">
                    <a:lnL w="0">
                      <a:miter lim="400000"/>
                    </a:lnL>
                    <a:lnR w="0">
                      <a:miter lim="400000"/>
                    </a:lnR>
                    <a:lnT w="0">
                      <a:miter lim="400000"/>
                    </a:lnT>
                    <a:lnB w="0">
                      <a:miter lim="400000"/>
                    </a:lnB>
                  </a:tcPr>
                </a:tc>
              </a:tr>
              <a:tr h="1330922">
                <a:tc>
                  <a:txBody>
                    <a:bodyPr/>
                    <a:lstStyle/>
                    <a:p>
                      <a:pPr algn="ctr" defTabSz="876300">
                        <a:defRPr>
                          <a:solidFill>
                            <a:srgbClr val="000000"/>
                          </a:solidFill>
                        </a:defRPr>
                      </a:pPr>
                      <a:r>
                        <a:rPr sz="5500">
                          <a:solidFill>
                            <a:srgbClr val="FFFFFF"/>
                          </a:solidFill>
                        </a:rPr>
                        <a:t>0xa12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885441">
                <a:tc>
                  <a:txBody>
                    <a:bodyPr/>
                    <a:lstStyle/>
                    <a:p>
                      <a:pPr algn="ctr" defTabSz="876300">
                        <a:defRPr>
                          <a:solidFill>
                            <a:srgbClr val="000000"/>
                          </a:solidFill>
                        </a:defRPr>
                      </a:pPr>
                      <a:r>
                        <a:rPr sz="5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24" name="Connection Line"/>
          <p:cNvSpPr/>
          <p:nvPr/>
        </p:nvSpPr>
        <p:spPr>
          <a:xfrm>
            <a:off x="10727361" y="3494006"/>
            <a:ext cx="4451268" cy="8399920"/>
          </a:xfrm>
          <a:custGeom>
            <a:avLst/>
            <a:gdLst/>
            <a:ahLst/>
            <a:cxnLst>
              <a:cxn ang="0">
                <a:pos x="wd2" y="hd2"/>
              </a:cxn>
              <a:cxn ang="5400000">
                <a:pos x="wd2" y="hd2"/>
              </a:cxn>
              <a:cxn ang="10800000">
                <a:pos x="wd2" y="hd2"/>
              </a:cxn>
              <a:cxn ang="16200000">
                <a:pos x="wd2" y="hd2"/>
              </a:cxn>
            </a:cxnLst>
            <a:rect l="0" t="0" r="r" b="b"/>
            <a:pathLst>
              <a:path w="18013" h="21600" fill="norm" stroke="1" extrusionOk="0">
                <a:moveTo>
                  <a:pt x="18013" y="21600"/>
                </a:moveTo>
                <a:cubicBezTo>
                  <a:pt x="1615" y="8023"/>
                  <a:pt x="-3587" y="823"/>
                  <a:pt x="2407" y="0"/>
                </a:cubicBezTo>
              </a:path>
            </a:pathLst>
          </a:custGeom>
          <a:ln w="114300">
            <a:solidFill>
              <a:srgbClr val="000000"/>
            </a:solidFill>
            <a:miter lim="400000"/>
            <a:tailEnd type="triangle"/>
          </a:ln>
        </p:spPr>
        <p:txBody>
          <a:bodyPr/>
          <a:lstStyle/>
          <a:p>
            <a:pPr/>
          </a:p>
        </p:txBody>
      </p:sp>
      <p:sp>
        <p:nvSpPr>
          <p:cNvPr id="423" name="Rounded Rectangle"/>
          <p:cNvSpPr/>
          <p:nvPr/>
        </p:nvSpPr>
        <p:spPr>
          <a:xfrm>
            <a:off x="3247175" y="8755969"/>
            <a:ext cx="5078866"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6" name="Pointers and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Pointers and Structs</a:t>
            </a:r>
          </a:p>
        </p:txBody>
      </p:sp>
      <p:sp>
        <p:nvSpPr>
          <p:cNvPr id="427" name="So, we have a different, and more intuitive syntax, called the &quot;arrow&quot; syntax, -&gt;  :"/>
          <p:cNvSpPr txBox="1"/>
          <p:nvPr/>
        </p:nvSpPr>
        <p:spPr>
          <a:xfrm>
            <a:off x="389380" y="3589399"/>
            <a:ext cx="10069019" cy="2489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So, we have a different, and more intuitive syntax, called the "arrow" syntax, </a:t>
            </a:r>
            <a:r>
              <a:rPr b="1" sz="6000">
                <a:latin typeface="Courier New"/>
                <a:ea typeface="Courier New"/>
                <a:cs typeface="Courier New"/>
                <a:sym typeface="Courier New"/>
              </a:rPr>
              <a:t>-&gt;</a:t>
            </a:r>
            <a:r>
              <a:t>  :</a:t>
            </a:r>
          </a:p>
        </p:txBody>
      </p:sp>
      <p:graphicFrame>
        <p:nvGraphicFramePr>
          <p:cNvPr id="428" name="Table"/>
          <p:cNvGraphicFramePr/>
          <p:nvPr/>
        </p:nvGraphicFramePr>
        <p:xfrm>
          <a:off x="11334363" y="1415557"/>
          <a:ext cx="12673530" cy="839279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179384"/>
                <a:gridCol w="6564385"/>
                <a:gridCol w="2917059"/>
              </a:tblGrid>
              <a:tr h="1353167">
                <a:tc>
                  <a:txBody>
                    <a:bodyPr/>
                    <a:lstStyle/>
                    <a:p>
                      <a:pPr algn="ctr" defTabSz="876300">
                        <a:defRPr sz="4000">
                          <a:solidFill>
                            <a:srgbClr val="000000"/>
                          </a:solidFill>
                        </a:defRPr>
                      </a:pPr>
                    </a:p>
                  </a:txBody>
                  <a:tcPr marL="50800" marR="50800" marT="50800" marB="50800" anchor="ctr" anchorCtr="0" horzOverflow="overflow">
                    <a:lnL w="0">
                      <a:miter lim="400000"/>
                    </a:lnL>
                    <a:lnR w="0">
                      <a:miter lim="400000"/>
                    </a:lnR>
                    <a:lnT w="0">
                      <a:miter lim="400000"/>
                    </a:lnT>
                    <a:lnB w="12700">
                      <a:solidFill>
                        <a:srgbClr val="000000"/>
                      </a:solidFill>
                      <a:miter lim="400000"/>
                    </a:lnB>
                  </a:tcPr>
                </a:tc>
                <a:tc>
                  <a:txBody>
                    <a:bodyPr/>
                    <a:lstStyle/>
                    <a:p>
                      <a:pPr algn="ctr" defTabSz="876300">
                        <a:defRPr>
                          <a:solidFill>
                            <a:srgbClr val="000000"/>
                          </a:solidFill>
                        </a:defRPr>
                      </a:pPr>
                      <a:r>
                        <a:rPr sz="7500"/>
                        <a:t>date</a:t>
                      </a:r>
                    </a:p>
                  </a:txBody>
                  <a:tcPr marL="50800" marR="50800" marT="50800" marB="50800" anchor="ctr" anchorCtr="0" horzOverflow="overflow">
                    <a:lnL w="0">
                      <a:miter lim="400000"/>
                    </a:lnL>
                    <a:lnR w="0">
                      <a:miter lim="400000"/>
                    </a:lnR>
                    <a:lnT w="0">
                      <a:miter lim="400000"/>
                    </a:lnT>
                    <a:lnB w="0">
                      <a:miter lim="400000"/>
                    </a:lnB>
                  </a:tcPr>
                </a:tc>
                <a:tc>
                  <a:txBody>
                    <a:bodyPr/>
                    <a:lstStyle/>
                    <a:p>
                      <a:pPr algn="ctr" defTabSz="876300">
                        <a:defRPr sz="5000">
                          <a:solidFill>
                            <a:srgbClr val="000000"/>
                          </a:solidFill>
                        </a:defRPr>
                      </a:pPr>
                    </a:p>
                  </a:txBody>
                  <a:tcPr marL="50800" marR="50800" marT="50800" marB="50800" anchor="ctr" anchorCtr="0" horzOverflow="overflow">
                    <a:lnL w="0">
                      <a:miter lim="400000"/>
                    </a:lnL>
                    <a:lnR w="0">
                      <a:miter lim="400000"/>
                    </a:lnR>
                    <a:lnT w="0">
                      <a:miter lim="400000"/>
                    </a:lnT>
                    <a:lnB w="0">
                      <a:miter lim="400000"/>
                    </a:lnB>
                  </a:tcPr>
                </a:tc>
              </a:tr>
              <a:tr h="1346570">
                <a:tc>
                  <a:txBody>
                    <a:bodyPr/>
                    <a:lstStyle/>
                    <a:p>
                      <a:pPr algn="ctr" defTabSz="876300">
                        <a:defRPr>
                          <a:solidFill>
                            <a:srgbClr val="000000"/>
                          </a:solidFill>
                        </a:defRPr>
                      </a:pPr>
                      <a:r>
                        <a:rPr sz="6200"/>
                        <a:t>0xa12</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month</a:t>
                      </a: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10</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1506784">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day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31</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r h="4179926">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miter lim="400000"/>
                    </a:lnB>
                    <a:solidFill>
                      <a:srgbClr val="FFFFFF"/>
                    </a:solidFill>
                  </a:tcPr>
                </a:tc>
                <a:tc>
                  <a:txBody>
                    <a:bodyPr/>
                    <a:lstStyle/>
                    <a:p>
                      <a:pPr algn="l" defTabSz="876300">
                        <a:defRPr>
                          <a:solidFill>
                            <a:srgbClr val="000000"/>
                          </a:solidFill>
                        </a:defRPr>
                      </a:pPr>
                      <a:r>
                        <a:rPr sz="7600">
                          <a:solidFill>
                            <a:srgbClr val="FFFFFF"/>
                          </a:solidFill>
                        </a:rPr>
                        <a:t>daysInMonth()
toString()
...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76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bl>
          </a:graphicData>
        </a:graphic>
      </p:graphicFrame>
      <p:sp>
        <p:nvSpPr>
          <p:cNvPr id="429" name="Date d;…"/>
          <p:cNvSpPr txBox="1"/>
          <p:nvPr/>
        </p:nvSpPr>
        <p:spPr>
          <a:xfrm>
            <a:off x="449503" y="6632819"/>
            <a:ext cx="10502051" cy="365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700">
                <a:latin typeface="Courier"/>
                <a:ea typeface="Courier"/>
                <a:cs typeface="Courier"/>
                <a:sym typeface="Courier"/>
              </a:defRPr>
            </a:pPr>
            <a:r>
              <a:t>Date d;</a:t>
            </a:r>
          </a:p>
          <a:p>
            <a:pPr algn="l">
              <a:defRPr b="1" sz="4700">
                <a:latin typeface="Courier"/>
                <a:ea typeface="Courier"/>
                <a:cs typeface="Courier"/>
                <a:sym typeface="Courier"/>
              </a:defRPr>
            </a:pPr>
            <a:r>
              <a:t>d.month = 7;</a:t>
            </a:r>
          </a:p>
          <a:p>
            <a:pPr algn="l">
              <a:defRPr b="1" sz="4700">
                <a:latin typeface="Courier"/>
                <a:ea typeface="Courier"/>
                <a:cs typeface="Courier"/>
                <a:sym typeface="Courier"/>
              </a:defRPr>
            </a:pPr>
            <a:r>
              <a:t>Date* dPtr = &amp;d;</a:t>
            </a:r>
          </a:p>
          <a:p>
            <a:pPr algn="l">
              <a:defRPr b="1" sz="4700">
                <a:latin typeface="Courier"/>
                <a:ea typeface="Courier"/>
                <a:cs typeface="Courier"/>
                <a:sym typeface="Courier"/>
              </a:defRPr>
            </a:pPr>
            <a:r>
              <a:t>cout &lt;&lt; dPtr-&gt;month &lt;&lt; endl;</a:t>
            </a:r>
          </a:p>
        </p:txBody>
      </p:sp>
      <p:sp>
        <p:nvSpPr>
          <p:cNvPr id="430" name="We will use the arrow syntax almost exclusively when using structs."/>
          <p:cNvSpPr txBox="1"/>
          <p:nvPr/>
        </p:nvSpPr>
        <p:spPr>
          <a:xfrm>
            <a:off x="389380" y="10572878"/>
            <a:ext cx="1006901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We will use the arrow syntax almost exclusively when using structs.</a:t>
            </a:r>
          </a:p>
        </p:txBody>
      </p:sp>
      <p:graphicFrame>
        <p:nvGraphicFramePr>
          <p:cNvPr id="431" name="Table"/>
          <p:cNvGraphicFramePr/>
          <p:nvPr/>
        </p:nvGraphicFramePr>
        <p:xfrm>
          <a:off x="15129236" y="10187640"/>
          <a:ext cx="2485976" cy="313965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73275"/>
              </a:tblGrid>
              <a:tr h="916942">
                <a:tc>
                  <a:txBody>
                    <a:bodyPr/>
                    <a:lstStyle/>
                    <a:p>
                      <a:pPr algn="ctr" defTabSz="876300">
                        <a:defRPr>
                          <a:solidFill>
                            <a:srgbClr val="000000"/>
                          </a:solidFill>
                        </a:defRPr>
                      </a:pPr>
                      <a:r>
                        <a:rPr sz="5300"/>
                        <a:t>dPtr</a:t>
                      </a:r>
                    </a:p>
                  </a:txBody>
                  <a:tcPr marL="50800" marR="50800" marT="50800" marB="50800" anchor="ctr" anchorCtr="0" horzOverflow="overflow">
                    <a:lnL w="0">
                      <a:miter lim="400000"/>
                    </a:lnL>
                    <a:lnR w="0">
                      <a:miter lim="400000"/>
                    </a:lnR>
                    <a:lnT w="0">
                      <a:miter lim="400000"/>
                    </a:lnT>
                    <a:lnB w="0">
                      <a:miter lim="400000"/>
                    </a:lnB>
                  </a:tcPr>
                </a:tc>
              </a:tr>
              <a:tr h="1330922">
                <a:tc>
                  <a:txBody>
                    <a:bodyPr/>
                    <a:lstStyle/>
                    <a:p>
                      <a:pPr algn="ctr" defTabSz="876300">
                        <a:defRPr>
                          <a:solidFill>
                            <a:srgbClr val="000000"/>
                          </a:solidFill>
                        </a:defRPr>
                      </a:pPr>
                      <a:r>
                        <a:rPr sz="5500">
                          <a:solidFill>
                            <a:srgbClr val="FFFFFF"/>
                          </a:solidFill>
                        </a:rPr>
                        <a:t>0xa12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885441">
                <a:tc>
                  <a:txBody>
                    <a:bodyPr/>
                    <a:lstStyle/>
                    <a:p>
                      <a:pPr algn="ctr" defTabSz="876300">
                        <a:defRPr>
                          <a:solidFill>
                            <a:srgbClr val="000000"/>
                          </a:solidFill>
                        </a:defRPr>
                      </a:pPr>
                      <a:r>
                        <a:rPr sz="5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35" name="Connection Line"/>
          <p:cNvSpPr/>
          <p:nvPr/>
        </p:nvSpPr>
        <p:spPr>
          <a:xfrm>
            <a:off x="10727361" y="3494006"/>
            <a:ext cx="4451268" cy="8399920"/>
          </a:xfrm>
          <a:custGeom>
            <a:avLst/>
            <a:gdLst/>
            <a:ahLst/>
            <a:cxnLst>
              <a:cxn ang="0">
                <a:pos x="wd2" y="hd2"/>
              </a:cxn>
              <a:cxn ang="5400000">
                <a:pos x="wd2" y="hd2"/>
              </a:cxn>
              <a:cxn ang="10800000">
                <a:pos x="wd2" y="hd2"/>
              </a:cxn>
              <a:cxn ang="16200000">
                <a:pos x="wd2" y="hd2"/>
              </a:cxn>
            </a:cxnLst>
            <a:rect l="0" t="0" r="r" b="b"/>
            <a:pathLst>
              <a:path w="18013" h="21600" fill="norm" stroke="1" extrusionOk="0">
                <a:moveTo>
                  <a:pt x="18013" y="21600"/>
                </a:moveTo>
                <a:cubicBezTo>
                  <a:pt x="1615" y="8023"/>
                  <a:pt x="-3587" y="823"/>
                  <a:pt x="2407" y="0"/>
                </a:cubicBezTo>
              </a:path>
            </a:pathLst>
          </a:custGeom>
          <a:ln w="114300">
            <a:solidFill>
              <a:srgbClr val="000000"/>
            </a:solidFill>
            <a:miter lim="400000"/>
            <a:tailEnd type="triangle"/>
          </a:ln>
        </p:spPr>
        <p:txBody>
          <a:bodyPr/>
          <a:lstStyle/>
          <a:p>
            <a:pPr/>
          </a:p>
        </p:txBody>
      </p:sp>
      <p:sp>
        <p:nvSpPr>
          <p:cNvPr id="433" name="Rounded Rectangle"/>
          <p:cNvSpPr/>
          <p:nvPr/>
        </p:nvSpPr>
        <p:spPr>
          <a:xfrm>
            <a:off x="3247175" y="8755969"/>
            <a:ext cx="4226508" cy="1000914"/>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pic>
        <p:nvPicPr>
          <p:cNvPr id="434" name="key.jpg" descr="key.jpg"/>
          <p:cNvPicPr>
            <a:picLocks noChangeAspect="1"/>
          </p:cNvPicPr>
          <p:nvPr/>
        </p:nvPicPr>
        <p:blipFill>
          <a:blip r:embed="rId2">
            <a:extLst/>
          </a:blip>
          <a:srcRect l="9090" t="7771" r="7730" b="9205"/>
          <a:stretch>
            <a:fillRect/>
          </a:stretch>
        </p:blipFill>
        <p:spPr>
          <a:xfrm>
            <a:off x="3946738" y="12434252"/>
            <a:ext cx="1006102" cy="1004153"/>
          </a:xfrm>
          <a:custGeom>
            <a:avLst/>
            <a:gdLst/>
            <a:ahLst/>
            <a:cxnLst>
              <a:cxn ang="0">
                <a:pos x="wd2" y="hd2"/>
              </a:cxn>
              <a:cxn ang="5400000">
                <a:pos x="wd2" y="hd2"/>
              </a:cxn>
              <a:cxn ang="10800000">
                <a:pos x="wd2" y="hd2"/>
              </a:cxn>
              <a:cxn ang="16200000">
                <a:pos x="wd2" y="hd2"/>
              </a:cxn>
            </a:cxnLst>
            <a:rect l="0" t="0" r="r" b="b"/>
            <a:pathLst>
              <a:path w="21559" h="21327" fill="norm" stroke="1" extrusionOk="0">
                <a:moveTo>
                  <a:pt x="15776" y="0"/>
                </a:moveTo>
                <a:cubicBezTo>
                  <a:pt x="12762" y="31"/>
                  <a:pt x="10444" y="2354"/>
                  <a:pt x="10690" y="5723"/>
                </a:cubicBezTo>
                <a:cubicBezTo>
                  <a:pt x="10725" y="6203"/>
                  <a:pt x="10731" y="6598"/>
                  <a:pt x="10665" y="6979"/>
                </a:cubicBezTo>
                <a:cubicBezTo>
                  <a:pt x="10682" y="7031"/>
                  <a:pt x="10698" y="7079"/>
                  <a:pt x="10716" y="7131"/>
                </a:cubicBezTo>
                <a:lnTo>
                  <a:pt x="10920" y="7738"/>
                </a:lnTo>
                <a:lnTo>
                  <a:pt x="10588" y="8067"/>
                </a:lnTo>
                <a:cubicBezTo>
                  <a:pt x="10584" y="8070"/>
                  <a:pt x="10576" y="8081"/>
                  <a:pt x="10571" y="8084"/>
                </a:cubicBezTo>
                <a:lnTo>
                  <a:pt x="9312" y="9323"/>
                </a:lnTo>
                <a:cubicBezTo>
                  <a:pt x="8517" y="10248"/>
                  <a:pt x="7299" y="11488"/>
                  <a:pt x="5426" y="13352"/>
                </a:cubicBezTo>
                <a:cubicBezTo>
                  <a:pt x="2441" y="16323"/>
                  <a:pt x="0" y="19023"/>
                  <a:pt x="0" y="19354"/>
                </a:cubicBezTo>
                <a:cubicBezTo>
                  <a:pt x="0" y="19684"/>
                  <a:pt x="317" y="20275"/>
                  <a:pt x="706" y="20660"/>
                </a:cubicBezTo>
                <a:cubicBezTo>
                  <a:pt x="1645" y="21591"/>
                  <a:pt x="2358" y="21540"/>
                  <a:pt x="3555" y="20466"/>
                </a:cubicBezTo>
                <a:cubicBezTo>
                  <a:pt x="3708" y="20329"/>
                  <a:pt x="3829" y="20227"/>
                  <a:pt x="3946" y="20137"/>
                </a:cubicBezTo>
                <a:cubicBezTo>
                  <a:pt x="4073" y="20020"/>
                  <a:pt x="4186" y="19918"/>
                  <a:pt x="4201" y="19918"/>
                </a:cubicBezTo>
                <a:cubicBezTo>
                  <a:pt x="4204" y="19918"/>
                  <a:pt x="4229" y="19940"/>
                  <a:pt x="4235" y="19944"/>
                </a:cubicBezTo>
                <a:cubicBezTo>
                  <a:pt x="4605" y="19762"/>
                  <a:pt x="4842" y="19932"/>
                  <a:pt x="5290" y="20466"/>
                </a:cubicBezTo>
                <a:cubicBezTo>
                  <a:pt x="5754" y="21021"/>
                  <a:pt x="6344" y="21309"/>
                  <a:pt x="6821" y="21326"/>
                </a:cubicBezTo>
                <a:cubicBezTo>
                  <a:pt x="7297" y="21344"/>
                  <a:pt x="7663" y="21088"/>
                  <a:pt x="7663" y="20550"/>
                </a:cubicBezTo>
                <a:cubicBezTo>
                  <a:pt x="7663" y="20494"/>
                  <a:pt x="7650" y="20436"/>
                  <a:pt x="7637" y="20373"/>
                </a:cubicBezTo>
                <a:cubicBezTo>
                  <a:pt x="7489" y="20175"/>
                  <a:pt x="7113" y="19763"/>
                  <a:pt x="6676" y="19328"/>
                </a:cubicBezTo>
                <a:lnTo>
                  <a:pt x="5707" y="18367"/>
                </a:lnTo>
                <a:lnTo>
                  <a:pt x="6319" y="17760"/>
                </a:lnTo>
                <a:lnTo>
                  <a:pt x="6923" y="17153"/>
                </a:lnTo>
                <a:lnTo>
                  <a:pt x="7093" y="17322"/>
                </a:lnTo>
                <a:cubicBezTo>
                  <a:pt x="7100" y="17328"/>
                  <a:pt x="7111" y="17331"/>
                  <a:pt x="7118" y="17339"/>
                </a:cubicBezTo>
                <a:cubicBezTo>
                  <a:pt x="7120" y="17341"/>
                  <a:pt x="7116" y="17344"/>
                  <a:pt x="7118" y="17347"/>
                </a:cubicBezTo>
                <a:lnTo>
                  <a:pt x="7288" y="17516"/>
                </a:lnTo>
                <a:cubicBezTo>
                  <a:pt x="7564" y="17615"/>
                  <a:pt x="7883" y="17820"/>
                  <a:pt x="8249" y="18148"/>
                </a:cubicBezTo>
                <a:cubicBezTo>
                  <a:pt x="9160" y="18965"/>
                  <a:pt x="9616" y="19061"/>
                  <a:pt x="10129" y="18553"/>
                </a:cubicBezTo>
                <a:cubicBezTo>
                  <a:pt x="10429" y="18255"/>
                  <a:pt x="10520" y="17973"/>
                  <a:pt x="10376" y="17609"/>
                </a:cubicBezTo>
                <a:cubicBezTo>
                  <a:pt x="10279" y="17477"/>
                  <a:pt x="9884" y="17058"/>
                  <a:pt x="9406" y="16580"/>
                </a:cubicBezTo>
                <a:lnTo>
                  <a:pt x="8692" y="15864"/>
                </a:lnTo>
                <a:cubicBezTo>
                  <a:pt x="8690" y="15863"/>
                  <a:pt x="8684" y="15856"/>
                  <a:pt x="8683" y="15855"/>
                </a:cubicBezTo>
                <a:lnTo>
                  <a:pt x="8462" y="15636"/>
                </a:lnTo>
                <a:lnTo>
                  <a:pt x="10180" y="13925"/>
                </a:lnTo>
                <a:cubicBezTo>
                  <a:pt x="10446" y="13646"/>
                  <a:pt x="10728" y="13363"/>
                  <a:pt x="11107" y="12981"/>
                </a:cubicBezTo>
                <a:cubicBezTo>
                  <a:pt x="11500" y="12584"/>
                  <a:pt x="11846" y="12251"/>
                  <a:pt x="12161" y="11970"/>
                </a:cubicBezTo>
                <a:lnTo>
                  <a:pt x="13675" y="10461"/>
                </a:lnTo>
                <a:lnTo>
                  <a:pt x="14152" y="10629"/>
                </a:lnTo>
                <a:cubicBezTo>
                  <a:pt x="14227" y="10656"/>
                  <a:pt x="14303" y="10682"/>
                  <a:pt x="14381" y="10705"/>
                </a:cubicBezTo>
                <a:cubicBezTo>
                  <a:pt x="14641" y="10669"/>
                  <a:pt x="14904" y="10664"/>
                  <a:pt x="15189" y="10705"/>
                </a:cubicBezTo>
                <a:cubicBezTo>
                  <a:pt x="19062" y="11264"/>
                  <a:pt x="21600" y="8077"/>
                  <a:pt x="21559" y="5032"/>
                </a:cubicBezTo>
                <a:cubicBezTo>
                  <a:pt x="21534" y="3205"/>
                  <a:pt x="20576" y="1429"/>
                  <a:pt x="18429" y="539"/>
                </a:cubicBezTo>
                <a:cubicBezTo>
                  <a:pt x="17516" y="161"/>
                  <a:pt x="16619" y="-9"/>
                  <a:pt x="15776" y="0"/>
                </a:cubicBezTo>
                <a:close/>
                <a:moveTo>
                  <a:pt x="16261" y="3068"/>
                </a:moveTo>
                <a:cubicBezTo>
                  <a:pt x="16833" y="3084"/>
                  <a:pt x="17258" y="3282"/>
                  <a:pt x="17689" y="3709"/>
                </a:cubicBezTo>
                <a:cubicBezTo>
                  <a:pt x="18030" y="4047"/>
                  <a:pt x="18370" y="4622"/>
                  <a:pt x="18293" y="4746"/>
                </a:cubicBezTo>
                <a:cubicBezTo>
                  <a:pt x="18273" y="4777"/>
                  <a:pt x="18281" y="4823"/>
                  <a:pt x="18319" y="4847"/>
                </a:cubicBezTo>
                <a:cubicBezTo>
                  <a:pt x="18357" y="4870"/>
                  <a:pt x="18395" y="5066"/>
                  <a:pt x="18395" y="5285"/>
                </a:cubicBezTo>
                <a:cubicBezTo>
                  <a:pt x="18395" y="5682"/>
                  <a:pt x="18272" y="6067"/>
                  <a:pt x="18064" y="6406"/>
                </a:cubicBezTo>
                <a:cubicBezTo>
                  <a:pt x="17975" y="6611"/>
                  <a:pt x="17857" y="6796"/>
                  <a:pt x="17706" y="6946"/>
                </a:cubicBezTo>
                <a:cubicBezTo>
                  <a:pt x="17167" y="7480"/>
                  <a:pt x="16476" y="7612"/>
                  <a:pt x="15827" y="7485"/>
                </a:cubicBezTo>
                <a:cubicBezTo>
                  <a:pt x="15458" y="7450"/>
                  <a:pt x="15200" y="7353"/>
                  <a:pt x="14874" y="7140"/>
                </a:cubicBezTo>
                <a:cubicBezTo>
                  <a:pt x="14568" y="6939"/>
                  <a:pt x="14327" y="6683"/>
                  <a:pt x="14160" y="6389"/>
                </a:cubicBezTo>
                <a:cubicBezTo>
                  <a:pt x="13894" y="5985"/>
                  <a:pt x="13772" y="5506"/>
                  <a:pt x="13888" y="5024"/>
                </a:cubicBezTo>
                <a:cubicBezTo>
                  <a:pt x="13945" y="4542"/>
                  <a:pt x="14160" y="4077"/>
                  <a:pt x="14543" y="3709"/>
                </a:cubicBezTo>
                <a:cubicBezTo>
                  <a:pt x="14977" y="3291"/>
                  <a:pt x="15399" y="3110"/>
                  <a:pt x="16006" y="3077"/>
                </a:cubicBezTo>
                <a:cubicBezTo>
                  <a:pt x="16094" y="3072"/>
                  <a:pt x="16180" y="3066"/>
                  <a:pt x="16261" y="3068"/>
                </a:cubicBezTo>
                <a:close/>
              </a:path>
            </a:pathLst>
          </a:cu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7" name="Pointers and Struc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Pointers and Structs</a:t>
            </a:r>
          </a:p>
        </p:txBody>
      </p:sp>
      <p:sp>
        <p:nvSpPr>
          <p:cNvPr id="438" name="The arrow syntax can be used to set a value or call a function in a struct via a pointer, as well:"/>
          <p:cNvSpPr txBox="1"/>
          <p:nvPr/>
        </p:nvSpPr>
        <p:spPr>
          <a:xfrm>
            <a:off x="389380" y="3268409"/>
            <a:ext cx="10069019"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p>
          <a:p>
            <a:pPr marL="635000" indent="-635000" algn="l">
              <a:buSzPct val="75000"/>
              <a:buFont typeface="Helvetica Neue"/>
              <a:buChar char="•"/>
            </a:pPr>
            <a:r>
              <a:t>The arrow syntax can be used to set a value or call a function in a struct via a pointer, as well:</a:t>
            </a:r>
          </a:p>
        </p:txBody>
      </p:sp>
      <p:graphicFrame>
        <p:nvGraphicFramePr>
          <p:cNvPr id="439" name="Table"/>
          <p:cNvGraphicFramePr/>
          <p:nvPr/>
        </p:nvGraphicFramePr>
        <p:xfrm>
          <a:off x="11334363" y="1415557"/>
          <a:ext cx="12673530" cy="839279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179384"/>
                <a:gridCol w="6564385"/>
                <a:gridCol w="2917059"/>
              </a:tblGrid>
              <a:tr h="1353167">
                <a:tc>
                  <a:txBody>
                    <a:bodyPr/>
                    <a:lstStyle/>
                    <a:p>
                      <a:pPr algn="ctr" defTabSz="876300">
                        <a:defRPr sz="4000">
                          <a:solidFill>
                            <a:srgbClr val="000000"/>
                          </a:solidFill>
                        </a:defRPr>
                      </a:pPr>
                    </a:p>
                  </a:txBody>
                  <a:tcPr marL="50800" marR="50800" marT="50800" marB="50800" anchor="ctr" anchorCtr="0" horzOverflow="overflow">
                    <a:lnL w="0">
                      <a:miter lim="400000"/>
                    </a:lnL>
                    <a:lnR w="0">
                      <a:miter lim="400000"/>
                    </a:lnR>
                    <a:lnT w="0">
                      <a:miter lim="400000"/>
                    </a:lnT>
                    <a:lnB w="12700">
                      <a:solidFill>
                        <a:srgbClr val="000000"/>
                      </a:solidFill>
                      <a:miter lim="400000"/>
                    </a:lnB>
                  </a:tcPr>
                </a:tc>
                <a:tc>
                  <a:txBody>
                    <a:bodyPr/>
                    <a:lstStyle/>
                    <a:p>
                      <a:pPr algn="ctr" defTabSz="876300">
                        <a:defRPr>
                          <a:solidFill>
                            <a:srgbClr val="000000"/>
                          </a:solidFill>
                        </a:defRPr>
                      </a:pPr>
                      <a:r>
                        <a:rPr sz="7500"/>
                        <a:t>date</a:t>
                      </a:r>
                    </a:p>
                  </a:txBody>
                  <a:tcPr marL="50800" marR="50800" marT="50800" marB="50800" anchor="ctr" anchorCtr="0" horzOverflow="overflow">
                    <a:lnL w="0">
                      <a:miter lim="400000"/>
                    </a:lnL>
                    <a:lnR w="0">
                      <a:miter lim="400000"/>
                    </a:lnR>
                    <a:lnT w="0">
                      <a:miter lim="400000"/>
                    </a:lnT>
                    <a:lnB w="0">
                      <a:miter lim="400000"/>
                    </a:lnB>
                  </a:tcPr>
                </a:tc>
                <a:tc>
                  <a:txBody>
                    <a:bodyPr/>
                    <a:lstStyle/>
                    <a:p>
                      <a:pPr algn="ctr" defTabSz="876300">
                        <a:defRPr sz="5000">
                          <a:solidFill>
                            <a:srgbClr val="000000"/>
                          </a:solidFill>
                        </a:defRPr>
                      </a:pPr>
                    </a:p>
                  </a:txBody>
                  <a:tcPr marL="50800" marR="50800" marT="50800" marB="50800" anchor="ctr" anchorCtr="0" horzOverflow="overflow">
                    <a:lnL w="0">
                      <a:miter lim="400000"/>
                    </a:lnL>
                    <a:lnR w="0">
                      <a:miter lim="400000"/>
                    </a:lnR>
                    <a:lnT w="0">
                      <a:miter lim="400000"/>
                    </a:lnT>
                    <a:lnB w="0">
                      <a:miter lim="400000"/>
                    </a:lnB>
                  </a:tcPr>
                </a:tc>
              </a:tr>
              <a:tr h="1346570">
                <a:tc>
                  <a:txBody>
                    <a:bodyPr/>
                    <a:lstStyle/>
                    <a:p>
                      <a:pPr algn="ctr" defTabSz="876300">
                        <a:defRPr>
                          <a:solidFill>
                            <a:srgbClr val="000000"/>
                          </a:solidFill>
                        </a:defRPr>
                      </a:pPr>
                      <a:r>
                        <a:rPr sz="6200"/>
                        <a:t>0xa12</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month</a:t>
                      </a: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10</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1506784">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0">
                      <a:miter lim="400000"/>
                    </a:lnB>
                    <a:solidFill>
                      <a:srgbClr val="FFFFFF"/>
                    </a:solidFill>
                  </a:tcPr>
                </a:tc>
                <a:tc>
                  <a:txBody>
                    <a:bodyPr/>
                    <a:lstStyle/>
                    <a:p>
                      <a:pPr algn="ctr" defTabSz="876300">
                        <a:defRPr>
                          <a:solidFill>
                            <a:srgbClr val="000000"/>
                          </a:solidFill>
                        </a:defRPr>
                      </a:pPr>
                      <a:r>
                        <a:rPr sz="8600">
                          <a:solidFill>
                            <a:srgbClr val="FFFFFF"/>
                          </a:solidFill>
                        </a:rPr>
                        <a:t>day</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8600">
                          <a:solidFill>
                            <a:srgbClr val="FFFFFF"/>
                          </a:solidFill>
                        </a:rPr>
                        <a:t>31</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r h="4179926">
                <a:tc>
                  <a:txBody>
                    <a:bodyPr/>
                    <a:lstStyle/>
                    <a:p>
                      <a:pPr algn="ctr" defTabSz="876300">
                        <a:defRPr sz="8300">
                          <a:solidFill>
                            <a:schemeClr val="accent1">
                              <a:hueOff val="-611180"/>
                              <a:satOff val="24879"/>
                              <a:lumOff val="-26847"/>
                            </a:schemeClr>
                          </a:solidFill>
                        </a:defRPr>
                      </a:pPr>
                    </a:p>
                  </a:txBody>
                  <a:tcPr marL="50800" marR="50800" marT="50800" marB="50800" anchor="ctr" anchorCtr="0" horzOverflow="overflow">
                    <a:lnL w="12700">
                      <a:solidFill>
                        <a:srgbClr val="000000"/>
                      </a:solidFill>
                      <a:miter lim="400000"/>
                    </a:lnL>
                    <a:lnR w="12700">
                      <a:solidFill>
                        <a:srgbClr val="000000"/>
                      </a:solidFill>
                      <a:miter lim="400000"/>
                    </a:lnR>
                    <a:lnT w="0">
                      <a:miter lim="400000"/>
                    </a:lnT>
                    <a:lnB w="12700">
                      <a:solidFill>
                        <a:srgbClr val="000000"/>
                      </a:solidFill>
                      <a:miter lim="400000"/>
                    </a:lnB>
                    <a:solidFill>
                      <a:srgbClr val="FFFFFF"/>
                    </a:solidFill>
                  </a:tcPr>
                </a:tc>
                <a:tc>
                  <a:txBody>
                    <a:bodyPr/>
                    <a:lstStyle/>
                    <a:p>
                      <a:pPr algn="l" defTabSz="876300">
                        <a:defRPr>
                          <a:solidFill>
                            <a:srgbClr val="000000"/>
                          </a:solidFill>
                        </a:defRPr>
                      </a:pPr>
                      <a:r>
                        <a:rPr sz="7600">
                          <a:solidFill>
                            <a:srgbClr val="FFFFFF"/>
                          </a:solidFill>
                        </a:rPr>
                        <a:t>daysInMonth()
toString()
...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902422"/>
                    </a:solidFill>
                  </a:tcPr>
                </a:tc>
                <a:tc>
                  <a:txBody>
                    <a:bodyPr/>
                    <a:lstStyle/>
                    <a:p>
                      <a:pPr algn="ctr" defTabSz="876300">
                        <a:defRPr>
                          <a:solidFill>
                            <a:srgbClr val="000000"/>
                          </a:solidFill>
                        </a:defRPr>
                      </a:pPr>
                      <a:r>
                        <a:rPr sz="7600">
                          <a:solidFill>
                            <a:srgbClr val="FFFFFF"/>
                          </a:solidFill>
                        </a:rPr>
                        <a:t>...</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902422"/>
                    </a:solidFill>
                  </a:tcPr>
                </a:tc>
              </a:tr>
            </a:tbl>
          </a:graphicData>
        </a:graphic>
      </p:graphicFrame>
      <p:sp>
        <p:nvSpPr>
          <p:cNvPr id="440" name="Date d;…"/>
          <p:cNvSpPr txBox="1"/>
          <p:nvPr/>
        </p:nvSpPr>
        <p:spPr>
          <a:xfrm>
            <a:off x="449503" y="6711933"/>
            <a:ext cx="14084034" cy="579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700">
                <a:latin typeface="Courier"/>
                <a:ea typeface="Courier"/>
                <a:cs typeface="Courier"/>
                <a:sym typeface="Courier"/>
              </a:defRPr>
            </a:pPr>
            <a:r>
              <a:t>Date d;</a:t>
            </a:r>
          </a:p>
          <a:p>
            <a:pPr algn="l">
              <a:defRPr b="1" sz="4700">
                <a:latin typeface="Courier"/>
                <a:ea typeface="Courier"/>
                <a:cs typeface="Courier"/>
                <a:sym typeface="Courier"/>
              </a:defRPr>
            </a:pPr>
            <a:r>
              <a:t>d.month = 7;</a:t>
            </a:r>
          </a:p>
          <a:p>
            <a:pPr algn="l">
              <a:defRPr b="1" sz="4700">
                <a:latin typeface="Courier"/>
                <a:ea typeface="Courier"/>
                <a:cs typeface="Courier"/>
                <a:sym typeface="Courier"/>
              </a:defRPr>
            </a:pPr>
            <a:r>
              <a:t>Date* dPtr = &amp;d;</a:t>
            </a:r>
          </a:p>
          <a:p>
            <a:pPr algn="l">
              <a:defRPr b="1" sz="4700">
                <a:latin typeface="Courier"/>
                <a:ea typeface="Courier"/>
                <a:cs typeface="Courier"/>
                <a:sym typeface="Courier"/>
              </a:defRPr>
            </a:pPr>
            <a:r>
              <a:t>cout &lt;&lt; dPtr-&gt;month &lt;&lt; endl;</a:t>
            </a:r>
          </a:p>
          <a:p>
            <a:pPr algn="l">
              <a:defRPr b="1" sz="4700">
                <a:latin typeface="Courier"/>
                <a:ea typeface="Courier"/>
                <a:cs typeface="Courier"/>
                <a:sym typeface="Courier"/>
              </a:defRPr>
            </a:pPr>
            <a:r>
              <a:t>p-&gt;day = 1;</a:t>
            </a:r>
          </a:p>
          <a:p>
            <a:pPr algn="l">
              <a:defRPr b="1" sz="4700">
                <a:latin typeface="Courier"/>
                <a:ea typeface="Courier"/>
                <a:cs typeface="Courier"/>
                <a:sym typeface="Courier"/>
              </a:defRPr>
            </a:pPr>
            <a:r>
              <a:t>cout &lt;&lt; p-&gt;day &lt;&lt; endl; // 1</a:t>
            </a:r>
          </a:p>
          <a:p>
            <a:pPr algn="l">
              <a:defRPr b="1" sz="4700">
                <a:latin typeface="Courier"/>
                <a:ea typeface="Courier"/>
                <a:cs typeface="Courier"/>
                <a:sym typeface="Courier"/>
              </a:defRPr>
            </a:pPr>
            <a:r>
              <a:t>cout &lt;&lt; p-&gt;toString() &lt;&lt; endl; // 10/1</a:t>
            </a:r>
          </a:p>
        </p:txBody>
      </p:sp>
      <p:graphicFrame>
        <p:nvGraphicFramePr>
          <p:cNvPr id="441" name="Table"/>
          <p:cNvGraphicFramePr/>
          <p:nvPr/>
        </p:nvGraphicFramePr>
        <p:xfrm>
          <a:off x="15129236" y="10187640"/>
          <a:ext cx="2485976" cy="313965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73275"/>
              </a:tblGrid>
              <a:tr h="916942">
                <a:tc>
                  <a:txBody>
                    <a:bodyPr/>
                    <a:lstStyle/>
                    <a:p>
                      <a:pPr algn="ctr" defTabSz="876300">
                        <a:defRPr>
                          <a:solidFill>
                            <a:srgbClr val="000000"/>
                          </a:solidFill>
                        </a:defRPr>
                      </a:pPr>
                      <a:r>
                        <a:rPr sz="5300"/>
                        <a:t>dPtr</a:t>
                      </a:r>
                    </a:p>
                  </a:txBody>
                  <a:tcPr marL="50800" marR="50800" marT="50800" marB="50800" anchor="ctr" anchorCtr="0" horzOverflow="overflow">
                    <a:lnL w="0">
                      <a:miter lim="400000"/>
                    </a:lnL>
                    <a:lnR w="0">
                      <a:miter lim="400000"/>
                    </a:lnR>
                    <a:lnT w="0">
                      <a:miter lim="400000"/>
                    </a:lnT>
                    <a:lnB w="0">
                      <a:miter lim="400000"/>
                    </a:lnB>
                  </a:tcPr>
                </a:tc>
              </a:tr>
              <a:tr h="1330922">
                <a:tc>
                  <a:txBody>
                    <a:bodyPr/>
                    <a:lstStyle/>
                    <a:p>
                      <a:pPr algn="ctr" defTabSz="876300">
                        <a:defRPr>
                          <a:solidFill>
                            <a:srgbClr val="000000"/>
                          </a:solidFill>
                        </a:defRPr>
                      </a:pPr>
                      <a:r>
                        <a:rPr sz="5500">
                          <a:solidFill>
                            <a:srgbClr val="FFFFFF"/>
                          </a:solidFill>
                        </a:rPr>
                        <a:t>0xa12</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885441">
                <a:tc>
                  <a:txBody>
                    <a:bodyPr/>
                    <a:lstStyle/>
                    <a:p>
                      <a:pPr algn="ctr" defTabSz="876300">
                        <a:defRPr>
                          <a:solidFill>
                            <a:srgbClr val="000000"/>
                          </a:solidFill>
                        </a:defRPr>
                      </a:pPr>
                      <a:r>
                        <a:rPr sz="5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444" name="Connection Line"/>
          <p:cNvSpPr/>
          <p:nvPr/>
        </p:nvSpPr>
        <p:spPr>
          <a:xfrm>
            <a:off x="10727361" y="3494006"/>
            <a:ext cx="4451268" cy="8399920"/>
          </a:xfrm>
          <a:custGeom>
            <a:avLst/>
            <a:gdLst/>
            <a:ahLst/>
            <a:cxnLst>
              <a:cxn ang="0">
                <a:pos x="wd2" y="hd2"/>
              </a:cxn>
              <a:cxn ang="5400000">
                <a:pos x="wd2" y="hd2"/>
              </a:cxn>
              <a:cxn ang="10800000">
                <a:pos x="wd2" y="hd2"/>
              </a:cxn>
              <a:cxn ang="16200000">
                <a:pos x="wd2" y="hd2"/>
              </a:cxn>
            </a:cxnLst>
            <a:rect l="0" t="0" r="r" b="b"/>
            <a:pathLst>
              <a:path w="18013" h="21600" fill="norm" stroke="1" extrusionOk="0">
                <a:moveTo>
                  <a:pt x="18013" y="21600"/>
                </a:moveTo>
                <a:cubicBezTo>
                  <a:pt x="1615" y="8023"/>
                  <a:pt x="-3587" y="823"/>
                  <a:pt x="2407" y="0"/>
                </a:cubicBezTo>
              </a:path>
            </a:pathLst>
          </a:custGeom>
          <a:ln w="114300">
            <a:solidFill>
              <a:srgbClr val="000000"/>
            </a:solidFill>
            <a:miter lim="400000"/>
            <a:tailEnd type="triangle"/>
          </a:ln>
        </p:spPr>
        <p:txBody>
          <a:bodyPr/>
          <a:lstStyle/>
          <a:p>
            <a:pPr/>
          </a:p>
        </p:txBody>
      </p:sp>
      <p:sp>
        <p:nvSpPr>
          <p:cNvPr id="443" name="Rounded Rectangle"/>
          <p:cNvSpPr/>
          <p:nvPr/>
        </p:nvSpPr>
        <p:spPr>
          <a:xfrm>
            <a:off x="235818" y="9502146"/>
            <a:ext cx="14283763" cy="2386776"/>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6"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sp>
        <p:nvSpPr>
          <p:cNvPr id="447" name="So far in this class, all variables we have seen have been local variables that we have defined inside functions. Sometimes, we have had to pass in object references to functions that modify those objects. For instance, take a look at the following code:"/>
          <p:cNvSpPr txBox="1"/>
          <p:nvPr/>
        </p:nvSpPr>
        <p:spPr>
          <a:xfrm>
            <a:off x="709839" y="1166308"/>
            <a:ext cx="22637467"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p>
          <a:p>
            <a:pPr marL="635000" indent="-635000" algn="l">
              <a:buSzPct val="75000"/>
              <a:buFont typeface="Helvetica Neue"/>
              <a:buChar char="•"/>
            </a:pPr>
            <a:r>
              <a:t>So far in this class, all variables we have seen have been local variables that we have defined inside functions. Sometimes, we have had to pass in object references to functions that modify those objects. For instance, take a look at the following code:</a:t>
            </a:r>
          </a:p>
        </p:txBody>
      </p:sp>
      <p:grpSp>
        <p:nvGrpSpPr>
          <p:cNvPr id="450" name="void squares(Vector&lt;int&gt; &amp;vec, int numSquares) {…"/>
          <p:cNvGrpSpPr/>
          <p:nvPr/>
        </p:nvGrpSpPr>
        <p:grpSpPr>
          <a:xfrm>
            <a:off x="2719760" y="5425904"/>
            <a:ext cx="18944480" cy="3492501"/>
            <a:chOff x="0" y="0"/>
            <a:chExt cx="18944479" cy="3492500"/>
          </a:xfrm>
        </p:grpSpPr>
        <p:sp>
          <p:nvSpPr>
            <p:cNvPr id="449" name="void squares(Vector&lt;int&gt; &amp;vec, int numSquares) {…"/>
            <p:cNvSpPr txBox="1"/>
            <p:nvPr/>
          </p:nvSpPr>
          <p:spPr>
            <a:xfrm>
              <a:off x="38100" y="38100"/>
              <a:ext cx="18868280" cy="3416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void squares</a:t>
              </a:r>
              <a:r>
                <a:t>(</a:t>
              </a:r>
              <a:r>
                <a:rPr>
                  <a:solidFill>
                    <a:srgbClr val="0433FF"/>
                  </a:solidFill>
                </a:rPr>
                <a:t>Vector&lt;int&gt; &amp;vec, int numSquares</a:t>
              </a:r>
              <a:r>
                <a:t>) {</a:t>
              </a:r>
            </a:p>
            <a:p>
              <a:pPr algn="l" defTabSz="457200">
                <a:tabLst>
                  <a:tab pos="558800" algn="l"/>
                </a:tabLst>
                <a:defRPr sz="4400">
                  <a:latin typeface="Menlo"/>
                  <a:ea typeface="Menlo"/>
                  <a:cs typeface="Menlo"/>
                  <a:sym typeface="Menlo"/>
                </a:defRPr>
              </a:pPr>
              <a:r>
                <a:t>    for (int i=0; i &lt; numSquares; i++) {</a:t>
              </a:r>
            </a:p>
            <a:p>
              <a:pPr algn="l" defTabSz="457200">
                <a:tabLst>
                  <a:tab pos="558800" algn="l"/>
                </a:tabLst>
                <a:defRPr sz="4400">
                  <a:latin typeface="Menlo"/>
                  <a:ea typeface="Menlo"/>
                  <a:cs typeface="Menlo"/>
                  <a:sym typeface="Menlo"/>
                </a:defRPr>
              </a:pPr>
              <a:r>
                <a:t>         vec.add(i * i);</a:t>
              </a:r>
            </a:p>
            <a:p>
              <a:pPr algn="l" defTabSz="457200">
                <a:tabLst>
                  <a:tab pos="558800" algn="l"/>
                </a:tabLst>
                <a:defRPr sz="4400">
                  <a:latin typeface="Menlo"/>
                  <a:ea typeface="Menlo"/>
                  <a:cs typeface="Menlo"/>
                  <a:sym typeface="Menlo"/>
                </a:defRPr>
              </a:pPr>
              <a:r>
                <a:t>    }</a:t>
              </a:r>
            </a:p>
            <a:p>
              <a:pPr algn="l" defTabSz="457200">
                <a:tabLst>
                  <a:tab pos="558800" algn="l"/>
                </a:tabLst>
                <a:defRPr sz="4400">
                  <a:latin typeface="Menlo"/>
                  <a:ea typeface="Menlo"/>
                  <a:cs typeface="Menlo"/>
                  <a:sym typeface="Menlo"/>
                </a:defRPr>
              </a:pPr>
              <a:r>
                <a:t>}</a:t>
              </a:r>
            </a:p>
          </p:txBody>
        </p:sp>
        <p:pic>
          <p:nvPicPr>
            <p:cNvPr id="448" name="void squares(Vector&lt;int&gt; &amp;vec, int numSquares) {…" descr="void squares(Vector&lt;int&gt; &amp;vec, int numSquares) {…"/>
            <p:cNvPicPr>
              <a:picLocks noChangeAspect="0"/>
            </p:cNvPicPr>
            <p:nvPr/>
          </p:nvPicPr>
          <p:blipFill>
            <a:blip r:embed="rId2">
              <a:extLst/>
            </a:blip>
            <a:stretch>
              <a:fillRect/>
            </a:stretch>
          </p:blipFill>
          <p:spPr>
            <a:xfrm>
              <a:off x="-1" y="0"/>
              <a:ext cx="18944481" cy="3492501"/>
            </a:xfrm>
            <a:prstGeom prst="rect">
              <a:avLst/>
            </a:prstGeom>
            <a:effectLst/>
          </p:spPr>
        </p:pic>
      </p:grpSp>
      <p:sp>
        <p:nvSpPr>
          <p:cNvPr id="451" name="This function requires the calling function to create a vector to use inside the function. This isn't necessarily bad, but could we do it a different way? In other words, could we create the Vector inside the function and just pass it back?"/>
          <p:cNvSpPr txBox="1"/>
          <p:nvPr/>
        </p:nvSpPr>
        <p:spPr>
          <a:xfrm>
            <a:off x="873267" y="9311606"/>
            <a:ext cx="22637467"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This function requires the calling function to create a vector to use inside the function. This isn't necessarily bad, but could we do it a different way? In other words, could we create the Vector inside the function and just pass it back?</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3"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grpSp>
        <p:nvGrpSpPr>
          <p:cNvPr id="456" name="Vector&lt;int&gt; squares(int numSquares) {…"/>
          <p:cNvGrpSpPr/>
          <p:nvPr/>
        </p:nvGrpSpPr>
        <p:grpSpPr>
          <a:xfrm>
            <a:off x="2719760" y="3153658"/>
            <a:ext cx="18944480" cy="4787901"/>
            <a:chOff x="0" y="0"/>
            <a:chExt cx="18944479" cy="4787900"/>
          </a:xfrm>
        </p:grpSpPr>
        <p:sp>
          <p:nvSpPr>
            <p:cNvPr id="455" name="Vector&lt;int&gt; squares(int numSquares) {…"/>
            <p:cNvSpPr txBox="1"/>
            <p:nvPr/>
          </p:nvSpPr>
          <p:spPr>
            <a:xfrm>
              <a:off x="38100" y="38100"/>
              <a:ext cx="18868280" cy="4711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Vector&lt;int&gt; squares</a:t>
              </a:r>
              <a:r>
                <a:t>(</a:t>
              </a:r>
              <a:r>
                <a:rPr>
                  <a:solidFill>
                    <a:srgbClr val="0433FF"/>
                  </a:solidFill>
                </a:rPr>
                <a:t>int numSquares</a:t>
              </a:r>
              <a:r>
                <a:t>) {</a:t>
              </a:r>
            </a:p>
            <a:p>
              <a:pPr algn="l" defTabSz="457200">
                <a:tabLst>
                  <a:tab pos="558800" algn="l"/>
                </a:tabLst>
                <a:defRPr sz="4400">
                  <a:latin typeface="Menlo"/>
                  <a:ea typeface="Menlo"/>
                  <a:cs typeface="Menlo"/>
                  <a:sym typeface="Menlo"/>
                </a:defRPr>
              </a:pPr>
              <a:r>
                <a:t>    Vector&lt;int&gt; vec;</a:t>
              </a:r>
            </a:p>
            <a:p>
              <a:pPr algn="l" defTabSz="457200">
                <a:tabLst>
                  <a:tab pos="558800" algn="l"/>
                </a:tabLst>
                <a:defRPr sz="4400">
                  <a:latin typeface="Menlo"/>
                  <a:ea typeface="Menlo"/>
                  <a:cs typeface="Menlo"/>
                  <a:sym typeface="Menlo"/>
                </a:defRPr>
              </a:pPr>
              <a:r>
                <a:t>    for (int i=0; i &lt; numSquares; i++) {</a:t>
              </a:r>
            </a:p>
            <a:p>
              <a:pPr algn="l" defTabSz="457200">
                <a:tabLst>
                  <a:tab pos="558800" algn="l"/>
                </a:tabLst>
                <a:defRPr sz="4400">
                  <a:latin typeface="Menlo"/>
                  <a:ea typeface="Menlo"/>
                  <a:cs typeface="Menlo"/>
                  <a:sym typeface="Menlo"/>
                </a:defRPr>
              </a:pPr>
              <a:r>
                <a:t>         vec.add(i * i);</a:t>
              </a:r>
            </a:p>
            <a:p>
              <a:pPr algn="l" defTabSz="457200">
                <a:tabLst>
                  <a:tab pos="558800" algn="l"/>
                </a:tabLst>
                <a:defRPr sz="4400">
                  <a:latin typeface="Menlo"/>
                  <a:ea typeface="Menlo"/>
                  <a:cs typeface="Menlo"/>
                  <a:sym typeface="Menlo"/>
                </a:defRPr>
              </a:pPr>
              <a:r>
                <a:t>    }</a:t>
              </a:r>
            </a:p>
            <a:p>
              <a:pPr algn="l" defTabSz="457200">
                <a:tabLst>
                  <a:tab pos="558800" algn="l"/>
                </a:tabLst>
                <a:defRPr sz="4400">
                  <a:latin typeface="Menlo"/>
                  <a:ea typeface="Menlo"/>
                  <a:cs typeface="Menlo"/>
                  <a:sym typeface="Menlo"/>
                </a:defRPr>
              </a:pPr>
              <a:r>
                <a:t>    return vec;</a:t>
              </a:r>
            </a:p>
            <a:p>
              <a:pPr algn="l" defTabSz="457200">
                <a:tabLst>
                  <a:tab pos="558800" algn="l"/>
                </a:tabLst>
                <a:defRPr sz="4400">
                  <a:latin typeface="Menlo"/>
                  <a:ea typeface="Menlo"/>
                  <a:cs typeface="Menlo"/>
                  <a:sym typeface="Menlo"/>
                </a:defRPr>
              </a:pPr>
              <a:r>
                <a:t>}</a:t>
              </a:r>
            </a:p>
          </p:txBody>
        </p:sp>
        <p:pic>
          <p:nvPicPr>
            <p:cNvPr id="454" name="Vector&lt;int&gt; squares(int numSquares) {…" descr="Vector&lt;int&gt; squares(int numSquares) {…"/>
            <p:cNvPicPr>
              <a:picLocks noChangeAspect="0"/>
            </p:cNvPicPr>
            <p:nvPr/>
          </p:nvPicPr>
          <p:blipFill>
            <a:blip r:embed="rId2">
              <a:extLst/>
            </a:blip>
            <a:stretch>
              <a:fillRect/>
            </a:stretch>
          </p:blipFill>
          <p:spPr>
            <a:xfrm>
              <a:off x="-1" y="0"/>
              <a:ext cx="18944481" cy="4787901"/>
            </a:xfrm>
            <a:prstGeom prst="rect">
              <a:avLst/>
            </a:prstGeom>
            <a:effectLst/>
          </p:spPr>
        </p:pic>
      </p:grpSp>
      <p:sp>
        <p:nvSpPr>
          <p:cNvPr id="457" name="Does this work?"/>
          <p:cNvSpPr txBox="1"/>
          <p:nvPr/>
        </p:nvSpPr>
        <p:spPr>
          <a:xfrm>
            <a:off x="873267" y="9228760"/>
            <a:ext cx="2263746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Does this work?</a:t>
            </a:r>
          </a:p>
        </p:txBody>
      </p:sp>
      <p:sp>
        <p:nvSpPr>
          <p:cNvPr id="458" name="Could we create the Vector inside the function and just pass it back?"/>
          <p:cNvSpPr txBox="1"/>
          <p:nvPr/>
        </p:nvSpPr>
        <p:spPr>
          <a:xfrm>
            <a:off x="873267" y="2236932"/>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Could we create the Vector inside the function and just pass it back?</a:t>
            </a:r>
          </a:p>
        </p:txBody>
      </p:sp>
      <p:sp>
        <p:nvSpPr>
          <p:cNvPr id="459" name="It actually does, but there is an issue — you have to make a copy of the Vector, which is inefficient (though...these days if the creator of the Vector class is clever, we won't have to make a copy). Remember, we would rather not pass around large objects."/>
          <p:cNvSpPr txBox="1"/>
          <p:nvPr/>
        </p:nvSpPr>
        <p:spPr>
          <a:xfrm>
            <a:off x="521575" y="10240124"/>
            <a:ext cx="2263746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marL="1270000" indent="-635000" algn="l">
              <a:buSzPct val="75000"/>
              <a:buFont typeface="Helvetica Neue"/>
              <a:buChar char="•"/>
            </a:pPr>
            <a:r>
              <a:t>It actually does, but there is an issue — you have to make a copy of the Vector, which is inefficient (though...these days if the creator of the Vector class is clever, we won't have to make a copy). Remember, we would rather not pass around large objects.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9"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1"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grpSp>
        <p:nvGrpSpPr>
          <p:cNvPr id="464" name="Vector&lt;int&gt; &amp;squares(int numSquares) {…"/>
          <p:cNvGrpSpPr/>
          <p:nvPr/>
        </p:nvGrpSpPr>
        <p:grpSpPr>
          <a:xfrm>
            <a:off x="2719760" y="3153658"/>
            <a:ext cx="18944480" cy="4787901"/>
            <a:chOff x="0" y="0"/>
            <a:chExt cx="18944479" cy="4787900"/>
          </a:xfrm>
        </p:grpSpPr>
        <p:sp>
          <p:nvSpPr>
            <p:cNvPr id="463" name="Vector&lt;int&gt; &amp;squares(int numSquares) {…"/>
            <p:cNvSpPr txBox="1"/>
            <p:nvPr/>
          </p:nvSpPr>
          <p:spPr>
            <a:xfrm>
              <a:off x="38100" y="38100"/>
              <a:ext cx="18868280" cy="4711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Vector&lt;int&gt; </a:t>
              </a:r>
              <a:r>
                <a:rPr>
                  <a:solidFill>
                    <a:srgbClr val="FF2600"/>
                  </a:solidFill>
                </a:rPr>
                <a:t>&amp;</a:t>
              </a:r>
              <a:r>
                <a:rPr>
                  <a:solidFill>
                    <a:srgbClr val="0433FF"/>
                  </a:solidFill>
                </a:rPr>
                <a:t>squares</a:t>
              </a:r>
              <a:r>
                <a:t>(</a:t>
              </a:r>
              <a:r>
                <a:rPr>
                  <a:solidFill>
                    <a:srgbClr val="0433FF"/>
                  </a:solidFill>
                </a:rPr>
                <a:t>int numSquares</a:t>
              </a:r>
              <a:r>
                <a:t>) {</a:t>
              </a:r>
            </a:p>
            <a:p>
              <a:pPr algn="l" defTabSz="457200">
                <a:tabLst>
                  <a:tab pos="558800" algn="l"/>
                </a:tabLst>
                <a:defRPr sz="4400">
                  <a:latin typeface="Menlo"/>
                  <a:ea typeface="Menlo"/>
                  <a:cs typeface="Menlo"/>
                  <a:sym typeface="Menlo"/>
                </a:defRPr>
              </a:pPr>
              <a:r>
                <a:t>    Vector&lt;int&gt; vec;</a:t>
              </a:r>
            </a:p>
            <a:p>
              <a:pPr algn="l" defTabSz="457200">
                <a:tabLst>
                  <a:tab pos="558800" algn="l"/>
                </a:tabLst>
                <a:defRPr sz="4400">
                  <a:latin typeface="Menlo"/>
                  <a:ea typeface="Menlo"/>
                  <a:cs typeface="Menlo"/>
                  <a:sym typeface="Menlo"/>
                </a:defRPr>
              </a:pPr>
              <a:r>
                <a:t>    for (int i=0; i &lt; numSquares; i++) {</a:t>
              </a:r>
            </a:p>
            <a:p>
              <a:pPr algn="l" defTabSz="457200">
                <a:tabLst>
                  <a:tab pos="558800" algn="l"/>
                </a:tabLst>
                <a:defRPr sz="4400">
                  <a:latin typeface="Menlo"/>
                  <a:ea typeface="Menlo"/>
                  <a:cs typeface="Menlo"/>
                  <a:sym typeface="Menlo"/>
                </a:defRPr>
              </a:pPr>
              <a:r>
                <a:t>         vec.add(i * i);</a:t>
              </a:r>
            </a:p>
            <a:p>
              <a:pPr algn="l" defTabSz="457200">
                <a:tabLst>
                  <a:tab pos="558800" algn="l"/>
                </a:tabLst>
                <a:defRPr sz="4400">
                  <a:latin typeface="Menlo"/>
                  <a:ea typeface="Menlo"/>
                  <a:cs typeface="Menlo"/>
                  <a:sym typeface="Menlo"/>
                </a:defRPr>
              </a:pPr>
              <a:r>
                <a:t>    }</a:t>
              </a:r>
            </a:p>
            <a:p>
              <a:pPr algn="l" defTabSz="457200">
                <a:tabLst>
                  <a:tab pos="558800" algn="l"/>
                </a:tabLst>
                <a:defRPr sz="4400">
                  <a:latin typeface="Menlo"/>
                  <a:ea typeface="Menlo"/>
                  <a:cs typeface="Menlo"/>
                  <a:sym typeface="Menlo"/>
                </a:defRPr>
              </a:pPr>
              <a:r>
                <a:t>    return vec;</a:t>
              </a:r>
            </a:p>
            <a:p>
              <a:pPr algn="l" defTabSz="457200">
                <a:tabLst>
                  <a:tab pos="558800" algn="l"/>
                </a:tabLst>
                <a:defRPr sz="4400">
                  <a:latin typeface="Menlo"/>
                  <a:ea typeface="Menlo"/>
                  <a:cs typeface="Menlo"/>
                  <a:sym typeface="Menlo"/>
                </a:defRPr>
              </a:pPr>
              <a:r>
                <a:t>}</a:t>
              </a:r>
            </a:p>
          </p:txBody>
        </p:sp>
        <p:pic>
          <p:nvPicPr>
            <p:cNvPr id="462" name="Vector&lt;int&gt; &amp;squares(int numSquares) {…" descr="Vector&lt;int&gt; &amp;squares(int numSquares) {…"/>
            <p:cNvPicPr>
              <a:picLocks noChangeAspect="0"/>
            </p:cNvPicPr>
            <p:nvPr/>
          </p:nvPicPr>
          <p:blipFill>
            <a:blip r:embed="rId2">
              <a:extLst/>
            </a:blip>
            <a:stretch>
              <a:fillRect/>
            </a:stretch>
          </p:blipFill>
          <p:spPr>
            <a:xfrm>
              <a:off x="-1" y="0"/>
              <a:ext cx="18944481" cy="4787901"/>
            </a:xfrm>
            <a:prstGeom prst="rect">
              <a:avLst/>
            </a:prstGeom>
            <a:effectLst/>
          </p:spPr>
        </p:pic>
      </p:grpSp>
      <p:sp>
        <p:nvSpPr>
          <p:cNvPr id="465" name="Does this work?"/>
          <p:cNvSpPr txBox="1"/>
          <p:nvPr/>
        </p:nvSpPr>
        <p:spPr>
          <a:xfrm>
            <a:off x="873267" y="9228760"/>
            <a:ext cx="2263746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Does this work?</a:t>
            </a:r>
          </a:p>
        </p:txBody>
      </p:sp>
      <p:sp>
        <p:nvSpPr>
          <p:cNvPr id="466" name="Okay…maybe we can do this?"/>
          <p:cNvSpPr txBox="1"/>
          <p:nvPr/>
        </p:nvSpPr>
        <p:spPr>
          <a:xfrm>
            <a:off x="873267" y="2236932"/>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Okay…maybe we can do this?</a:t>
            </a:r>
          </a:p>
        </p:txBody>
      </p:sp>
      <p:sp>
        <p:nvSpPr>
          <p:cNvPr id="467" name="No :( This is actually really bad. Why? The scope of vec is only the function, and you are not allowed to pass back a reference to a variable that goes out of scope."/>
          <p:cNvSpPr txBox="1"/>
          <p:nvPr/>
        </p:nvSpPr>
        <p:spPr>
          <a:xfrm>
            <a:off x="873267" y="9958323"/>
            <a:ext cx="22637467" cy="24443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marL="1270000" indent="-635000" algn="l">
              <a:buSzPct val="75000"/>
              <a:buFont typeface="Helvetica Neue"/>
              <a:buChar char="•"/>
            </a:pPr>
            <a:r>
              <a:t>No :( This is actually really bad. Why? The scope of </a:t>
            </a:r>
            <a:r>
              <a:rPr b="1" sz="5500">
                <a:latin typeface="Courier New"/>
                <a:ea typeface="Courier New"/>
                <a:cs typeface="Courier New"/>
                <a:sym typeface="Courier New"/>
              </a:rPr>
              <a:t>vec</a:t>
            </a:r>
            <a:r>
              <a:t> is </a:t>
            </a:r>
            <a:r>
              <a:rPr i="1">
                <a:latin typeface="Helvetica Neue"/>
                <a:ea typeface="Helvetica Neue"/>
                <a:cs typeface="Helvetica Neue"/>
                <a:sym typeface="Helvetica Neue"/>
              </a:rPr>
              <a:t>only</a:t>
            </a:r>
            <a:r>
              <a:t> the function, and you are not allowed to pass back a reference to a variable that goes out of scope.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7" grpId="1"/>
    </p:bldLst>
  </p:timing>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9"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grpSp>
        <p:nvGrpSpPr>
          <p:cNvPr id="472" name="Vector&lt;int&gt; *squares(int numSquares) {…"/>
          <p:cNvGrpSpPr/>
          <p:nvPr/>
        </p:nvGrpSpPr>
        <p:grpSpPr>
          <a:xfrm>
            <a:off x="2719760" y="3153658"/>
            <a:ext cx="18944480" cy="4787901"/>
            <a:chOff x="0" y="0"/>
            <a:chExt cx="18944479" cy="4787900"/>
          </a:xfrm>
        </p:grpSpPr>
        <p:sp>
          <p:nvSpPr>
            <p:cNvPr id="471" name="Vector&lt;int&gt; *squares(int numSquares) {…"/>
            <p:cNvSpPr txBox="1"/>
            <p:nvPr/>
          </p:nvSpPr>
          <p:spPr>
            <a:xfrm>
              <a:off x="38100" y="38100"/>
              <a:ext cx="18868280" cy="4711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400">
                  <a:latin typeface="Menlo"/>
                  <a:ea typeface="Menlo"/>
                  <a:cs typeface="Menlo"/>
                  <a:sym typeface="Menlo"/>
                </a:defRPr>
              </a:pPr>
              <a:r>
                <a:rPr>
                  <a:solidFill>
                    <a:srgbClr val="0433FF"/>
                  </a:solidFill>
                </a:rPr>
                <a:t>Vector&lt;int&gt; </a:t>
              </a:r>
              <a:r>
                <a:rPr>
                  <a:solidFill>
                    <a:srgbClr val="FF2600"/>
                  </a:solidFill>
                </a:rPr>
                <a:t>*</a:t>
              </a:r>
              <a:r>
                <a:rPr>
                  <a:solidFill>
                    <a:srgbClr val="0433FF"/>
                  </a:solidFill>
                </a:rPr>
                <a:t>squares</a:t>
              </a:r>
              <a:r>
                <a:t>(</a:t>
              </a:r>
              <a:r>
                <a:rPr>
                  <a:solidFill>
                    <a:srgbClr val="0433FF"/>
                  </a:solidFill>
                </a:rPr>
                <a:t>int numSquares</a:t>
              </a:r>
              <a:r>
                <a:t>) {</a:t>
              </a:r>
            </a:p>
            <a:p>
              <a:pPr algn="l" defTabSz="457200">
                <a:tabLst>
                  <a:tab pos="558800" algn="l"/>
                </a:tabLst>
                <a:defRPr sz="4400">
                  <a:latin typeface="Menlo"/>
                  <a:ea typeface="Menlo"/>
                  <a:cs typeface="Menlo"/>
                  <a:sym typeface="Menlo"/>
                </a:defRPr>
              </a:pPr>
              <a:r>
                <a:t>    Vector&lt;int&gt; vec;</a:t>
              </a:r>
            </a:p>
            <a:p>
              <a:pPr algn="l" defTabSz="457200">
                <a:tabLst>
                  <a:tab pos="558800" algn="l"/>
                </a:tabLst>
                <a:defRPr sz="4400">
                  <a:latin typeface="Menlo"/>
                  <a:ea typeface="Menlo"/>
                  <a:cs typeface="Menlo"/>
                  <a:sym typeface="Menlo"/>
                </a:defRPr>
              </a:pPr>
              <a:r>
                <a:t>    for (int i=0; i &lt; numSquares; i++) {</a:t>
              </a:r>
            </a:p>
            <a:p>
              <a:pPr algn="l" defTabSz="457200">
                <a:tabLst>
                  <a:tab pos="558800" algn="l"/>
                </a:tabLst>
                <a:defRPr sz="4400">
                  <a:latin typeface="Menlo"/>
                  <a:ea typeface="Menlo"/>
                  <a:cs typeface="Menlo"/>
                  <a:sym typeface="Menlo"/>
                </a:defRPr>
              </a:pPr>
              <a:r>
                <a:t>         vec.add(i * i);</a:t>
              </a:r>
            </a:p>
            <a:p>
              <a:pPr algn="l" defTabSz="457200">
                <a:tabLst>
                  <a:tab pos="558800" algn="l"/>
                </a:tabLst>
                <a:defRPr sz="4400">
                  <a:latin typeface="Menlo"/>
                  <a:ea typeface="Menlo"/>
                  <a:cs typeface="Menlo"/>
                  <a:sym typeface="Menlo"/>
                </a:defRPr>
              </a:pPr>
              <a:r>
                <a:t>    }</a:t>
              </a:r>
            </a:p>
            <a:p>
              <a:pPr algn="l" defTabSz="457200">
                <a:tabLst>
                  <a:tab pos="558800" algn="l"/>
                </a:tabLst>
                <a:defRPr sz="4400">
                  <a:latin typeface="Menlo"/>
                  <a:ea typeface="Menlo"/>
                  <a:cs typeface="Menlo"/>
                  <a:sym typeface="Menlo"/>
                </a:defRPr>
              </a:pPr>
              <a:r>
                <a:t>    return </a:t>
              </a:r>
              <a:r>
                <a:rPr>
                  <a:solidFill>
                    <a:srgbClr val="FF2600"/>
                  </a:solidFill>
                </a:rPr>
                <a:t>&amp;</a:t>
              </a:r>
              <a:r>
                <a:t>vec;</a:t>
              </a:r>
            </a:p>
            <a:p>
              <a:pPr algn="l" defTabSz="457200">
                <a:tabLst>
                  <a:tab pos="558800" algn="l"/>
                </a:tabLst>
                <a:defRPr sz="4400">
                  <a:latin typeface="Menlo"/>
                  <a:ea typeface="Menlo"/>
                  <a:cs typeface="Menlo"/>
                  <a:sym typeface="Menlo"/>
                </a:defRPr>
              </a:pPr>
              <a:r>
                <a:t>}</a:t>
              </a:r>
            </a:p>
          </p:txBody>
        </p:sp>
        <p:pic>
          <p:nvPicPr>
            <p:cNvPr id="470" name="Vector&lt;int&gt; *squares(int numSquares) {…" descr="Vector&lt;int&gt; *squares(int numSquares) {…"/>
            <p:cNvPicPr>
              <a:picLocks noChangeAspect="0"/>
            </p:cNvPicPr>
            <p:nvPr/>
          </p:nvPicPr>
          <p:blipFill>
            <a:blip r:embed="rId2">
              <a:extLst/>
            </a:blip>
            <a:stretch>
              <a:fillRect/>
            </a:stretch>
          </p:blipFill>
          <p:spPr>
            <a:xfrm>
              <a:off x="-1" y="0"/>
              <a:ext cx="18944481" cy="4787901"/>
            </a:xfrm>
            <a:prstGeom prst="rect">
              <a:avLst/>
            </a:prstGeom>
            <a:effectLst/>
          </p:spPr>
        </p:pic>
      </p:grpSp>
      <p:sp>
        <p:nvSpPr>
          <p:cNvPr id="473" name="Does this work?"/>
          <p:cNvSpPr txBox="1"/>
          <p:nvPr/>
        </p:nvSpPr>
        <p:spPr>
          <a:xfrm>
            <a:off x="873267" y="9228760"/>
            <a:ext cx="2263746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Does this work?</a:t>
            </a:r>
          </a:p>
        </p:txBody>
      </p:sp>
      <p:sp>
        <p:nvSpPr>
          <p:cNvPr id="474" name="Well, how about with pointers? Can we do this?"/>
          <p:cNvSpPr txBox="1"/>
          <p:nvPr/>
        </p:nvSpPr>
        <p:spPr>
          <a:xfrm>
            <a:off x="873267" y="2236932"/>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Well, how about with pointers? Can we do this?</a:t>
            </a:r>
          </a:p>
        </p:txBody>
      </p:sp>
      <p:sp>
        <p:nvSpPr>
          <p:cNvPr id="475" name="No :( This is also really bad. Why? Same as before: the scope of vec is only the function, and you are not allowed to pass back a pointer to a variable that goes out of scope. When the function ends, the variable is destroyed, and your program will almost certainly crash."/>
          <p:cNvSpPr txBox="1"/>
          <p:nvPr/>
        </p:nvSpPr>
        <p:spPr>
          <a:xfrm>
            <a:off x="873267" y="9985180"/>
            <a:ext cx="22637467" cy="32063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1" marL="1270000" indent="-635000" algn="l">
              <a:buSzPct val="75000"/>
              <a:buFont typeface="Helvetica Neue"/>
              <a:buChar char="•"/>
            </a:pPr>
            <a:r>
              <a:t>No :( This is </a:t>
            </a:r>
            <a:r>
              <a:rPr i="1">
                <a:latin typeface="Helvetica Neue"/>
                <a:ea typeface="Helvetica Neue"/>
                <a:cs typeface="Helvetica Neue"/>
                <a:sym typeface="Helvetica Neue"/>
              </a:rPr>
              <a:t>also</a:t>
            </a:r>
            <a:r>
              <a:t> really bad. Why? Same as before: the scope of </a:t>
            </a:r>
            <a:r>
              <a:rPr b="1" sz="5500">
                <a:latin typeface="Courier New"/>
                <a:ea typeface="Courier New"/>
                <a:cs typeface="Courier New"/>
                <a:sym typeface="Courier New"/>
              </a:rPr>
              <a:t>vec</a:t>
            </a:r>
            <a:r>
              <a:t> is </a:t>
            </a:r>
            <a:r>
              <a:rPr i="1">
                <a:latin typeface="Helvetica Neue"/>
                <a:ea typeface="Helvetica Neue"/>
                <a:cs typeface="Helvetica Neue"/>
                <a:sym typeface="Helvetica Neue"/>
              </a:rPr>
              <a:t>only</a:t>
            </a:r>
            <a:r>
              <a:t> the function, and you are not allowed to pass back a pointer to a variable that goes out of scope. When the function ends, the variable is destroyed, and your program will almost certainly crash.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5" grpId="1"/>
    </p:bldLst>
  </p:timing>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7" name="Dynamic Memory Alloc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a:t>
            </a:r>
          </a:p>
        </p:txBody>
      </p:sp>
      <p:sp>
        <p:nvSpPr>
          <p:cNvPr id="478" name="What do we want here? What's the big deal?…"/>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do we want here? What's the big deal?</a:t>
            </a:r>
          </a:p>
          <a:p>
            <a:pPr marL="635000" indent="-635000" algn="l">
              <a:buSzPct val="75000"/>
              <a:buFont typeface="Helvetica Neue"/>
              <a:buChar char="•"/>
            </a:pPr>
          </a:p>
          <a:p>
            <a:pPr marL="635000" indent="-635000" algn="l">
              <a:buSzPct val="75000"/>
              <a:buFont typeface="Helvetica Neue"/>
              <a:buChar char="•"/>
            </a:pPr>
            <a:r>
              <a:t>What we really want is really two things:</a:t>
            </a:r>
          </a:p>
          <a:p>
            <a:pPr marL="914400" indent="-914400" algn="l">
              <a:buSzPct val="100000"/>
              <a:buAutoNum type="arabicPeriod" startAt="1"/>
            </a:pPr>
            <a:r>
              <a:t>a way to reserve a section of memory so that it remains available to us </a:t>
            </a:r>
            <a:r>
              <a:rPr i="1">
                <a:latin typeface="Helvetica Neue"/>
                <a:ea typeface="Helvetica Neue"/>
                <a:cs typeface="Helvetica Neue"/>
                <a:sym typeface="Helvetica Neue"/>
              </a:rPr>
              <a:t>throughout our entire program</a:t>
            </a:r>
            <a:r>
              <a:t>, or until we want to destroy it (give it back to the operating system)</a:t>
            </a:r>
            <a:endParaRPr i="1">
              <a:latin typeface="Helvetica Neue"/>
              <a:ea typeface="Helvetica Neue"/>
              <a:cs typeface="Helvetica Neue"/>
              <a:sym typeface="Helvetica Neue"/>
            </a:endParaRPr>
          </a:p>
          <a:p>
            <a:pPr marL="914400" indent="-914400" algn="l">
              <a:buSzPct val="100000"/>
              <a:buAutoNum type="arabicPeriod" startAt="1"/>
            </a:pPr>
            <a:r>
              <a:t>a way to reserve any amount of memory we want at the time we need it.</a:t>
            </a:r>
          </a:p>
        </p:txBody>
      </p:sp>
      <p:sp>
        <p:nvSpPr>
          <p:cNvPr id="479" name="You might think that global variables are what we want, but that would be incorrect.…"/>
          <p:cNvSpPr txBox="1"/>
          <p:nvPr/>
        </p:nvSpPr>
        <p:spPr>
          <a:xfrm>
            <a:off x="873267" y="7610593"/>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You might think that global variables are what we want, but that would be incorrect.</a:t>
            </a:r>
          </a:p>
          <a:p>
            <a:pPr marL="635000" indent="-635000" algn="l">
              <a:buSzPct val="75000"/>
              <a:buFont typeface="Helvetica Neue"/>
              <a:buChar char="•"/>
            </a:pPr>
            <a:r>
              <a:t>Global variables can be accessed by any function in our program, and that isn't what we want. Also, global variables have a fixed size at compile time, and that isn't what we want, either.</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1" name="Dynamic Memory Allocation: n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new</a:t>
            </a:r>
          </a:p>
        </p:txBody>
      </p:sp>
      <p:sp>
        <p:nvSpPr>
          <p:cNvPr id="482" name="C++ allows you to request memory from the operating system using the keyword new. This memory comes from the &quot;heap&quot; whereas variables you simply declare come from the &quot;stack.&quot; Both of those terms will become important in CS 107, but for now, you need to know this:…"/>
          <p:cNvSpPr txBox="1"/>
          <p:nvPr/>
        </p:nvSpPr>
        <p:spPr>
          <a:xfrm>
            <a:off x="705073" y="1933906"/>
            <a:ext cx="23196995" cy="108644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C++ allows you to request memory from the operating system using the keyword </a:t>
            </a:r>
            <a:r>
              <a:rPr b="1" sz="5700">
                <a:latin typeface="Courier New"/>
                <a:ea typeface="Courier New"/>
                <a:cs typeface="Courier New"/>
                <a:sym typeface="Courier New"/>
              </a:rPr>
              <a:t>new</a:t>
            </a:r>
            <a:r>
              <a:t>. This memory comes from the "heap" whereas variables you simply declare come from the "stack." Both of those terms will become important in CS 107, but for now, you need to know this:</a:t>
            </a:r>
          </a:p>
          <a:p>
            <a:pPr marL="635000" indent="-635000" algn="l">
              <a:buSzPct val="75000"/>
              <a:buFont typeface="Helvetica Neue"/>
              <a:buChar char="•"/>
            </a:pPr>
          </a:p>
          <a:p>
            <a:pPr lvl="1" marL="1270000" indent="-635000" algn="l">
              <a:buSzPct val="75000"/>
              <a:buFont typeface="Helvetica Neue"/>
              <a:buChar char="•"/>
            </a:pPr>
            <a:r>
              <a:t>Variables on the stack have a scope based on the function they are declared in.</a:t>
            </a:r>
          </a:p>
          <a:p>
            <a:pPr lvl="1" marL="1270000" indent="-635000" algn="l">
              <a:buSzPct val="75000"/>
              <a:buFont typeface="Helvetica Neue"/>
              <a:buChar char="•"/>
            </a:pPr>
            <a:r>
              <a:t>Memory from the heap is allocated to your program </a:t>
            </a:r>
            <a:r>
              <a:rPr b="1">
                <a:latin typeface="Helvetica Neue"/>
                <a:ea typeface="Helvetica Neue"/>
                <a:cs typeface="Helvetica Neue"/>
                <a:sym typeface="Helvetica Neue"/>
              </a:rPr>
              <a:t>from the time you request the memory until the time you tell the operating system you no longer need it, or until your program ends.</a:t>
            </a:r>
          </a:p>
          <a:p>
            <a:pPr algn="l"/>
          </a:p>
          <a:p>
            <a:pPr marL="635000" indent="-635000" algn="l">
              <a:buSzPct val="75000"/>
              <a:buFont typeface="Helvetica Neue"/>
              <a:buChar char="•"/>
            </a:pPr>
            <a:r>
              <a:t>To request memory from the heap, we use the following syntax:</a:t>
            </a:r>
          </a:p>
          <a:p>
            <a:pPr algn="l">
              <a:buFont typeface="Helvetica Neue"/>
              <a:defRPr b="1" sz="5200">
                <a:latin typeface="Courier New"/>
                <a:ea typeface="Courier New"/>
                <a:cs typeface="Courier New"/>
                <a:sym typeface="Courier New"/>
              </a:defRPr>
            </a:pPr>
            <a:r>
              <a:rPr i="1"/>
              <a:t>type</a:t>
            </a:r>
            <a:r>
              <a:t> *variable = new type; // allocate one element</a:t>
            </a:r>
          </a:p>
          <a:p>
            <a:pPr algn="l">
              <a:buFont typeface="Helvetica Neue"/>
            </a:pPr>
            <a:r>
              <a:t>or</a:t>
            </a:r>
          </a:p>
          <a:p>
            <a:pPr algn="l">
              <a:buFont typeface="Helvetica Neue"/>
              <a:defRPr b="1" sz="5200">
                <a:latin typeface="Courier New"/>
                <a:ea typeface="Courier New"/>
                <a:cs typeface="Courier New"/>
                <a:sym typeface="Courier New"/>
              </a:defRPr>
            </a:pPr>
            <a:r>
              <a:rPr i="1"/>
              <a:t>type</a:t>
            </a:r>
            <a:r>
              <a:t> *variable = new type[n]; // allocate n elements</a:t>
            </a:r>
          </a:p>
        </p:txBody>
      </p:sp>
      <p:pic>
        <p:nvPicPr>
          <p:cNvPr id="483" name="key.jpg" descr="key.jpg"/>
          <p:cNvPicPr>
            <a:picLocks noChangeAspect="1"/>
          </p:cNvPicPr>
          <p:nvPr/>
        </p:nvPicPr>
        <p:blipFill>
          <a:blip r:embed="rId2">
            <a:extLst/>
          </a:blip>
          <a:srcRect l="9090" t="7771" r="7730" b="9205"/>
          <a:stretch>
            <a:fillRect/>
          </a:stretch>
        </p:blipFill>
        <p:spPr>
          <a:xfrm>
            <a:off x="20639727" y="253333"/>
            <a:ext cx="1006102" cy="1004152"/>
          </a:xfrm>
          <a:custGeom>
            <a:avLst/>
            <a:gdLst/>
            <a:ahLst/>
            <a:cxnLst>
              <a:cxn ang="0">
                <a:pos x="wd2" y="hd2"/>
              </a:cxn>
              <a:cxn ang="5400000">
                <a:pos x="wd2" y="hd2"/>
              </a:cxn>
              <a:cxn ang="10800000">
                <a:pos x="wd2" y="hd2"/>
              </a:cxn>
              <a:cxn ang="16200000">
                <a:pos x="wd2" y="hd2"/>
              </a:cxn>
            </a:cxnLst>
            <a:rect l="0" t="0" r="r" b="b"/>
            <a:pathLst>
              <a:path w="21559" h="21327" fill="norm" stroke="1" extrusionOk="0">
                <a:moveTo>
                  <a:pt x="15776" y="0"/>
                </a:moveTo>
                <a:cubicBezTo>
                  <a:pt x="12762" y="31"/>
                  <a:pt x="10444" y="2354"/>
                  <a:pt x="10690" y="5723"/>
                </a:cubicBezTo>
                <a:cubicBezTo>
                  <a:pt x="10725" y="6203"/>
                  <a:pt x="10731" y="6598"/>
                  <a:pt x="10665" y="6979"/>
                </a:cubicBezTo>
                <a:cubicBezTo>
                  <a:pt x="10682" y="7031"/>
                  <a:pt x="10698" y="7079"/>
                  <a:pt x="10716" y="7131"/>
                </a:cubicBezTo>
                <a:lnTo>
                  <a:pt x="10920" y="7738"/>
                </a:lnTo>
                <a:lnTo>
                  <a:pt x="10588" y="8067"/>
                </a:lnTo>
                <a:cubicBezTo>
                  <a:pt x="10584" y="8070"/>
                  <a:pt x="10576" y="8081"/>
                  <a:pt x="10571" y="8084"/>
                </a:cubicBezTo>
                <a:lnTo>
                  <a:pt x="9312" y="9323"/>
                </a:lnTo>
                <a:cubicBezTo>
                  <a:pt x="8517" y="10248"/>
                  <a:pt x="7299" y="11488"/>
                  <a:pt x="5426" y="13352"/>
                </a:cubicBezTo>
                <a:cubicBezTo>
                  <a:pt x="2441" y="16323"/>
                  <a:pt x="0" y="19023"/>
                  <a:pt x="0" y="19354"/>
                </a:cubicBezTo>
                <a:cubicBezTo>
                  <a:pt x="0" y="19684"/>
                  <a:pt x="317" y="20275"/>
                  <a:pt x="706" y="20660"/>
                </a:cubicBezTo>
                <a:cubicBezTo>
                  <a:pt x="1645" y="21591"/>
                  <a:pt x="2358" y="21540"/>
                  <a:pt x="3555" y="20466"/>
                </a:cubicBezTo>
                <a:cubicBezTo>
                  <a:pt x="3708" y="20329"/>
                  <a:pt x="3829" y="20227"/>
                  <a:pt x="3946" y="20137"/>
                </a:cubicBezTo>
                <a:cubicBezTo>
                  <a:pt x="4073" y="20020"/>
                  <a:pt x="4186" y="19918"/>
                  <a:pt x="4201" y="19918"/>
                </a:cubicBezTo>
                <a:cubicBezTo>
                  <a:pt x="4204" y="19918"/>
                  <a:pt x="4229" y="19940"/>
                  <a:pt x="4235" y="19944"/>
                </a:cubicBezTo>
                <a:cubicBezTo>
                  <a:pt x="4605" y="19762"/>
                  <a:pt x="4842" y="19932"/>
                  <a:pt x="5290" y="20466"/>
                </a:cubicBezTo>
                <a:cubicBezTo>
                  <a:pt x="5754" y="21021"/>
                  <a:pt x="6344" y="21309"/>
                  <a:pt x="6821" y="21326"/>
                </a:cubicBezTo>
                <a:cubicBezTo>
                  <a:pt x="7297" y="21344"/>
                  <a:pt x="7663" y="21088"/>
                  <a:pt x="7663" y="20550"/>
                </a:cubicBezTo>
                <a:cubicBezTo>
                  <a:pt x="7663" y="20494"/>
                  <a:pt x="7650" y="20436"/>
                  <a:pt x="7637" y="20373"/>
                </a:cubicBezTo>
                <a:cubicBezTo>
                  <a:pt x="7489" y="20175"/>
                  <a:pt x="7113" y="19763"/>
                  <a:pt x="6676" y="19328"/>
                </a:cubicBezTo>
                <a:lnTo>
                  <a:pt x="5707" y="18367"/>
                </a:lnTo>
                <a:lnTo>
                  <a:pt x="6319" y="17760"/>
                </a:lnTo>
                <a:lnTo>
                  <a:pt x="6923" y="17153"/>
                </a:lnTo>
                <a:lnTo>
                  <a:pt x="7093" y="17322"/>
                </a:lnTo>
                <a:cubicBezTo>
                  <a:pt x="7100" y="17328"/>
                  <a:pt x="7111" y="17331"/>
                  <a:pt x="7118" y="17339"/>
                </a:cubicBezTo>
                <a:cubicBezTo>
                  <a:pt x="7120" y="17341"/>
                  <a:pt x="7116" y="17344"/>
                  <a:pt x="7118" y="17347"/>
                </a:cubicBezTo>
                <a:lnTo>
                  <a:pt x="7288" y="17516"/>
                </a:lnTo>
                <a:cubicBezTo>
                  <a:pt x="7564" y="17615"/>
                  <a:pt x="7883" y="17820"/>
                  <a:pt x="8249" y="18148"/>
                </a:cubicBezTo>
                <a:cubicBezTo>
                  <a:pt x="9160" y="18965"/>
                  <a:pt x="9616" y="19061"/>
                  <a:pt x="10129" y="18553"/>
                </a:cubicBezTo>
                <a:cubicBezTo>
                  <a:pt x="10429" y="18255"/>
                  <a:pt x="10520" y="17973"/>
                  <a:pt x="10376" y="17609"/>
                </a:cubicBezTo>
                <a:cubicBezTo>
                  <a:pt x="10279" y="17477"/>
                  <a:pt x="9884" y="17058"/>
                  <a:pt x="9406" y="16580"/>
                </a:cubicBezTo>
                <a:lnTo>
                  <a:pt x="8692" y="15864"/>
                </a:lnTo>
                <a:cubicBezTo>
                  <a:pt x="8690" y="15863"/>
                  <a:pt x="8684" y="15856"/>
                  <a:pt x="8683" y="15855"/>
                </a:cubicBezTo>
                <a:lnTo>
                  <a:pt x="8462" y="15636"/>
                </a:lnTo>
                <a:lnTo>
                  <a:pt x="10180" y="13925"/>
                </a:lnTo>
                <a:cubicBezTo>
                  <a:pt x="10446" y="13646"/>
                  <a:pt x="10728" y="13363"/>
                  <a:pt x="11107" y="12981"/>
                </a:cubicBezTo>
                <a:cubicBezTo>
                  <a:pt x="11500" y="12584"/>
                  <a:pt x="11846" y="12251"/>
                  <a:pt x="12161" y="11970"/>
                </a:cubicBezTo>
                <a:lnTo>
                  <a:pt x="13675" y="10461"/>
                </a:lnTo>
                <a:lnTo>
                  <a:pt x="14152" y="10629"/>
                </a:lnTo>
                <a:cubicBezTo>
                  <a:pt x="14227" y="10656"/>
                  <a:pt x="14303" y="10682"/>
                  <a:pt x="14381" y="10705"/>
                </a:cubicBezTo>
                <a:cubicBezTo>
                  <a:pt x="14641" y="10669"/>
                  <a:pt x="14904" y="10664"/>
                  <a:pt x="15189" y="10705"/>
                </a:cubicBezTo>
                <a:cubicBezTo>
                  <a:pt x="19062" y="11264"/>
                  <a:pt x="21600" y="8077"/>
                  <a:pt x="21559" y="5032"/>
                </a:cubicBezTo>
                <a:cubicBezTo>
                  <a:pt x="21534" y="3205"/>
                  <a:pt x="20576" y="1429"/>
                  <a:pt x="18429" y="539"/>
                </a:cubicBezTo>
                <a:cubicBezTo>
                  <a:pt x="17516" y="161"/>
                  <a:pt x="16619" y="-9"/>
                  <a:pt x="15776" y="0"/>
                </a:cubicBezTo>
                <a:close/>
                <a:moveTo>
                  <a:pt x="16261" y="3068"/>
                </a:moveTo>
                <a:cubicBezTo>
                  <a:pt x="16833" y="3084"/>
                  <a:pt x="17258" y="3282"/>
                  <a:pt x="17689" y="3709"/>
                </a:cubicBezTo>
                <a:cubicBezTo>
                  <a:pt x="18030" y="4047"/>
                  <a:pt x="18370" y="4622"/>
                  <a:pt x="18293" y="4746"/>
                </a:cubicBezTo>
                <a:cubicBezTo>
                  <a:pt x="18273" y="4777"/>
                  <a:pt x="18281" y="4823"/>
                  <a:pt x="18319" y="4847"/>
                </a:cubicBezTo>
                <a:cubicBezTo>
                  <a:pt x="18357" y="4870"/>
                  <a:pt x="18395" y="5066"/>
                  <a:pt x="18395" y="5285"/>
                </a:cubicBezTo>
                <a:cubicBezTo>
                  <a:pt x="18395" y="5682"/>
                  <a:pt x="18272" y="6067"/>
                  <a:pt x="18064" y="6406"/>
                </a:cubicBezTo>
                <a:cubicBezTo>
                  <a:pt x="17975" y="6611"/>
                  <a:pt x="17857" y="6796"/>
                  <a:pt x="17706" y="6946"/>
                </a:cubicBezTo>
                <a:cubicBezTo>
                  <a:pt x="17167" y="7480"/>
                  <a:pt x="16476" y="7612"/>
                  <a:pt x="15827" y="7485"/>
                </a:cubicBezTo>
                <a:cubicBezTo>
                  <a:pt x="15458" y="7450"/>
                  <a:pt x="15200" y="7353"/>
                  <a:pt x="14874" y="7140"/>
                </a:cubicBezTo>
                <a:cubicBezTo>
                  <a:pt x="14568" y="6939"/>
                  <a:pt x="14327" y="6683"/>
                  <a:pt x="14160" y="6389"/>
                </a:cubicBezTo>
                <a:cubicBezTo>
                  <a:pt x="13894" y="5985"/>
                  <a:pt x="13772" y="5506"/>
                  <a:pt x="13888" y="5024"/>
                </a:cubicBezTo>
                <a:cubicBezTo>
                  <a:pt x="13945" y="4542"/>
                  <a:pt x="14160" y="4077"/>
                  <a:pt x="14543" y="3709"/>
                </a:cubicBezTo>
                <a:cubicBezTo>
                  <a:pt x="14977" y="3291"/>
                  <a:pt x="15399" y="3110"/>
                  <a:pt x="16006" y="3077"/>
                </a:cubicBezTo>
                <a:cubicBezTo>
                  <a:pt x="16094" y="3072"/>
                  <a:pt x="16180" y="3066"/>
                  <a:pt x="16261" y="3068"/>
                </a:cubicBezTo>
                <a:close/>
              </a:path>
            </a:pathLst>
          </a:cu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5" name="Dynamic Memory Allocation: new"/>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new</a:t>
            </a:r>
          </a:p>
        </p:txBody>
      </p:sp>
      <p:sp>
        <p:nvSpPr>
          <p:cNvPr id="486" name="Examples:…"/>
          <p:cNvSpPr txBox="1"/>
          <p:nvPr/>
        </p:nvSpPr>
        <p:spPr>
          <a:xfrm>
            <a:off x="873267" y="1933906"/>
            <a:ext cx="22637467" cy="101534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Examples:</a:t>
            </a:r>
          </a:p>
          <a:p>
            <a:pPr algn="l"/>
          </a:p>
          <a:p>
            <a:pPr algn="l"/>
          </a:p>
          <a:p>
            <a:pPr algn="l"/>
          </a:p>
          <a:p>
            <a:pPr algn="l"/>
          </a:p>
          <a:p>
            <a:pPr algn="l"/>
          </a:p>
          <a:p>
            <a:pPr marL="635000" indent="-635000" algn="l">
              <a:buSzPct val="75000"/>
              <a:buFont typeface="Helvetica Neue"/>
              <a:buChar char="•"/>
            </a:pPr>
            <a:r>
              <a:t>The second example (</a:t>
            </a:r>
            <a:r>
              <a:rPr b="1" sz="5700">
                <a:latin typeface="Courier New"/>
                <a:ea typeface="Courier New"/>
                <a:cs typeface="Courier New"/>
                <a:sym typeface="Courier New"/>
              </a:rPr>
              <a:t>tenInts</a:t>
            </a:r>
            <a:r>
              <a:t>) is very powerful — the memory you are given is an array guaranteed by the operating system to be contiguous. So, that's how we allocate an array of items dynamically!</a:t>
            </a:r>
          </a:p>
          <a:p>
            <a:pPr marL="635000" indent="-635000" algn="l">
              <a:buSzPct val="75000"/>
              <a:buFont typeface="Helvetica Neue"/>
              <a:buChar char="•"/>
            </a:pPr>
          </a:p>
          <a:p>
            <a:pPr marL="635000" indent="-635000" algn="l">
              <a:buSzPct val="75000"/>
              <a:buFont typeface="Helvetica Neue"/>
              <a:buChar char="•"/>
            </a:pPr>
            <a:r>
              <a:t>Notice that </a:t>
            </a:r>
            <a:r>
              <a:rPr b="1" sz="5700">
                <a:latin typeface="Courier New"/>
                <a:ea typeface="Courier New"/>
                <a:cs typeface="Courier New"/>
                <a:sym typeface="Courier New"/>
              </a:rPr>
              <a:t>new</a:t>
            </a:r>
            <a:r>
              <a:t> returns a pointer to the type you request — this is important! This is why we need to learn about pointers — in order to dynamically allocate memory, you have to use a pointer.</a:t>
            </a:r>
          </a:p>
        </p:txBody>
      </p:sp>
      <p:grpSp>
        <p:nvGrpSpPr>
          <p:cNvPr id="489" name="int *anInteger = new int; // create one integer on the heap…"/>
          <p:cNvGrpSpPr/>
          <p:nvPr/>
        </p:nvGrpSpPr>
        <p:grpSpPr>
          <a:xfrm>
            <a:off x="1220113" y="3195306"/>
            <a:ext cx="21943773" cy="2311401"/>
            <a:chOff x="0" y="0"/>
            <a:chExt cx="21943772" cy="2311400"/>
          </a:xfrm>
        </p:grpSpPr>
        <p:sp>
          <p:nvSpPr>
            <p:cNvPr id="488" name="int *anInteger = new int; // create one integer on the heap…"/>
            <p:cNvSpPr txBox="1"/>
            <p:nvPr/>
          </p:nvSpPr>
          <p:spPr>
            <a:xfrm>
              <a:off x="38100" y="38100"/>
              <a:ext cx="21867574" cy="2235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*anInteger = </a:t>
              </a:r>
              <a:r>
                <a:rPr>
                  <a:solidFill>
                    <a:srgbClr val="0433FF"/>
                  </a:solidFill>
                </a:rPr>
                <a:t>new</a:t>
              </a:r>
              <a:r>
                <a:rPr>
                  <a:solidFill>
                    <a:srgbClr val="000000"/>
                  </a:solidFill>
                </a:rPr>
                <a:t> </a:t>
              </a:r>
              <a:r>
                <a:rPr>
                  <a:solidFill>
                    <a:srgbClr val="0433FF"/>
                  </a:solidFill>
                </a:rPr>
                <a:t>int</a:t>
              </a:r>
              <a:r>
                <a:rPr>
                  <a:solidFill>
                    <a:srgbClr val="000000"/>
                  </a:solidFill>
                </a:rPr>
                <a:t>; </a:t>
              </a:r>
              <a:r>
                <a:t>// create one integer on the heap</a:t>
              </a:r>
              <a:endParaRPr>
                <a:solidFill>
                  <a:srgbClr val="000000"/>
                </a:solidFill>
              </a:endParaRPr>
            </a:p>
            <a:p>
              <a:pPr algn="l" defTabSz="457200">
                <a:tabLst>
                  <a:tab pos="342900" algn="l"/>
                </a:tabLst>
                <a:defRPr sz="4600">
                  <a:latin typeface="Menlo"/>
                  <a:ea typeface="Menlo"/>
                  <a:cs typeface="Menlo"/>
                  <a:sym typeface="Menlo"/>
                </a:defRPr>
              </a:pPr>
            </a:p>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487" name="int *anInteger = new int; // create one integer on the heap…" descr="int *anInteger = new int; // create one integer on the heap…"/>
            <p:cNvPicPr>
              <a:picLocks noChangeAspect="0"/>
            </p:cNvPicPr>
            <p:nvPr/>
          </p:nvPicPr>
          <p:blipFill>
            <a:blip r:embed="rId2">
              <a:extLst/>
            </a:blip>
            <a:stretch>
              <a:fillRect/>
            </a:stretch>
          </p:blipFill>
          <p:spPr>
            <a:xfrm>
              <a:off x="0" y="-1"/>
              <a:ext cx="21943773" cy="2311401"/>
            </a:xfrm>
            <a:prstGeom prst="rect">
              <a:avLst/>
            </a:prstGeom>
            <a:effectLst/>
          </p:spPr>
        </p:pic>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1" name="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Arrays</a:t>
            </a:r>
          </a:p>
        </p:txBody>
      </p:sp>
      <p:sp>
        <p:nvSpPr>
          <p:cNvPr id="492" name="We have been using Vectors in class so far, and we've said &quot;Oh, a Vector is just built on top of an array.&quot; So, let's talk about arrays for a bit. They are &quot;lower level&quot; than Vectors, and they are more limited."/>
          <p:cNvSpPr txBox="1"/>
          <p:nvPr/>
        </p:nvSpPr>
        <p:spPr>
          <a:xfrm>
            <a:off x="873267" y="1933906"/>
            <a:ext cx="2263746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We have been using Vectors in class so far, and we've said "Oh, a Vector is just built on top of an array." So, let's talk about arrays for a bit. They are "lower level" than Vectors, and they are more limited.</a:t>
            </a:r>
          </a:p>
        </p:txBody>
      </p:sp>
      <p:grpSp>
        <p:nvGrpSpPr>
          <p:cNvPr id="495" name="int firstArray[10]; // create a static array on the stack;…"/>
          <p:cNvGrpSpPr/>
          <p:nvPr/>
        </p:nvGrpSpPr>
        <p:grpSpPr>
          <a:xfrm>
            <a:off x="781240" y="4584268"/>
            <a:ext cx="22821521" cy="7112001"/>
            <a:chOff x="0" y="0"/>
            <a:chExt cx="22821520" cy="7112000"/>
          </a:xfrm>
        </p:grpSpPr>
        <p:sp>
          <p:nvSpPr>
            <p:cNvPr id="494" name="int firstArray[10]; // create a static array on the stack;…"/>
            <p:cNvSpPr txBox="1"/>
            <p:nvPr/>
          </p:nvSpPr>
          <p:spPr>
            <a:xfrm>
              <a:off x="38100" y="38100"/>
              <a:ext cx="22745321" cy="7035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firstArray[10]; </a:t>
              </a:r>
              <a:r>
                <a:t>// create a static array on the stack;</a:t>
              </a:r>
            </a:p>
            <a:p>
              <a:pPr algn="l" defTabSz="457200">
                <a:tabLst>
                  <a:tab pos="342900" algn="l"/>
                </a:tabLst>
                <a:defRPr sz="4600">
                  <a:solidFill>
                    <a:srgbClr val="008F00"/>
                  </a:solidFill>
                  <a:latin typeface="Menlo"/>
                  <a:ea typeface="Menlo"/>
                  <a:cs typeface="Menlo"/>
                  <a:sym typeface="Menlo"/>
                </a:defRPr>
              </a:pPr>
              <a:r>
                <a:t>                    // size of 10 is known at compile time</a:t>
              </a:r>
              <a:endParaRPr>
                <a:solidFill>
                  <a:srgbClr val="000000"/>
                </a:solidFill>
              </a:endParaRPr>
            </a:p>
            <a:p>
              <a:pPr algn="l" defTabSz="457200">
                <a:tabLst>
                  <a:tab pos="342900" algn="l"/>
                </a:tabLst>
                <a:defRPr sz="4600">
                  <a:latin typeface="Menlo"/>
                  <a:ea typeface="Menlo"/>
                  <a:cs typeface="Menlo"/>
                  <a:sym typeface="Menlo"/>
                </a:defRPr>
              </a:pPr>
            </a:p>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*secondArray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a:t>
              </a:r>
            </a:p>
            <a:p>
              <a:pPr algn="l" defTabSz="457200">
                <a:tabLst>
                  <a:tab pos="342900" algn="l"/>
                </a:tabLst>
                <a:defRPr sz="4600">
                  <a:solidFill>
                    <a:srgbClr val="008F00"/>
                  </a:solidFill>
                  <a:latin typeface="Menlo"/>
                  <a:ea typeface="Menlo"/>
                  <a:cs typeface="Menlo"/>
                  <a:sym typeface="Menlo"/>
                </a:defRPr>
              </a:pPr>
              <a:r>
                <a:t>                                // heap. Dynamically allocated.</a:t>
              </a:r>
            </a:p>
            <a:p>
              <a:pPr algn="l" defTabSz="457200">
                <a:tabLst>
                  <a:tab pos="558800" algn="l"/>
                </a:tabLst>
                <a:defRPr sz="4600">
                  <a:solidFill>
                    <a:srgbClr val="008F00"/>
                  </a:solidFill>
                  <a:latin typeface="Menlo"/>
                  <a:ea typeface="Menlo"/>
                  <a:cs typeface="Menlo"/>
                  <a:sym typeface="Menlo"/>
                </a:defRPr>
              </a:pPr>
              <a:r>
                <a:t>// fill the arrays with values</a:t>
              </a:r>
              <a:endParaRPr>
                <a:solidFill>
                  <a:srgbClr val="000000"/>
                </a:solidFill>
              </a:endParaRPr>
            </a:p>
            <a:p>
              <a:pPr algn="l" defTabSz="457200">
                <a:tabLst>
                  <a:tab pos="558800" algn="l"/>
                </a:tabLst>
                <a:defRPr sz="4600">
                  <a:latin typeface="Menlo"/>
                  <a:ea typeface="Menlo"/>
                  <a:cs typeface="Menlo"/>
                  <a:sym typeface="Menlo"/>
                </a:defRPr>
              </a:pPr>
              <a:r>
                <a:rPr>
                  <a:solidFill>
                    <a:srgbClr val="0433FF"/>
                  </a:solidFill>
                </a:rPr>
                <a:t>for</a:t>
              </a:r>
              <a:r>
                <a:t> (</a:t>
              </a:r>
              <a:r>
                <a:rPr>
                  <a:solidFill>
                    <a:srgbClr val="0433FF"/>
                  </a:solidFill>
                </a:rPr>
                <a:t>int</a:t>
              </a:r>
              <a:r>
                <a:t> i=0; i &lt; 10; i++) {</a:t>
              </a:r>
            </a:p>
            <a:p>
              <a:pPr algn="l" defTabSz="457200">
                <a:tabLst>
                  <a:tab pos="558800" algn="l"/>
                </a:tabLst>
                <a:defRPr sz="4600">
                  <a:latin typeface="Menlo"/>
                  <a:ea typeface="Menlo"/>
                  <a:cs typeface="Menlo"/>
                  <a:sym typeface="Menlo"/>
                </a:defRPr>
              </a:pPr>
              <a:r>
                <a:t>    firstArray[i] = i*2; </a:t>
              </a:r>
              <a:r>
                <a:rPr>
                  <a:solidFill>
                    <a:srgbClr val="008F00"/>
                  </a:solidFill>
                </a:rPr>
                <a:t>// evens</a:t>
              </a:r>
            </a:p>
            <a:p>
              <a:pPr algn="l" defTabSz="457200">
                <a:tabLst>
                  <a:tab pos="558800" algn="l"/>
                </a:tabLst>
                <a:defRPr sz="4600">
                  <a:latin typeface="Menlo"/>
                  <a:ea typeface="Menlo"/>
                  <a:cs typeface="Menlo"/>
                  <a:sym typeface="Menlo"/>
                </a:defRPr>
              </a:pPr>
              <a:r>
                <a:t>    secondArray[i] = i*2 + 1; </a:t>
              </a:r>
              <a:r>
                <a:rPr>
                  <a:solidFill>
                    <a:srgbClr val="008F00"/>
                  </a:solidFill>
                </a:rPr>
                <a:t>// odds</a:t>
              </a:r>
            </a:p>
            <a:p>
              <a:pPr algn="l" defTabSz="457200">
                <a:tabLst>
                  <a:tab pos="558800" algn="l"/>
                </a:tabLst>
                <a:defRPr sz="4600">
                  <a:latin typeface="Menlo"/>
                  <a:ea typeface="Menlo"/>
                  <a:cs typeface="Menlo"/>
                  <a:sym typeface="Menlo"/>
                </a:defRPr>
              </a:pPr>
              <a:r>
                <a:t>}</a:t>
              </a:r>
            </a:p>
          </p:txBody>
        </p:sp>
        <p:pic>
          <p:nvPicPr>
            <p:cNvPr id="493" name="int firstArray[10]; // create a static array on the stack;…" descr="int firstArray[10]; // create a static array on the stack;…"/>
            <p:cNvPicPr>
              <a:picLocks noChangeAspect="0"/>
            </p:cNvPicPr>
            <p:nvPr/>
          </p:nvPicPr>
          <p:blipFill>
            <a:blip r:embed="rId2">
              <a:extLst/>
            </a:blip>
            <a:stretch>
              <a:fillRect/>
            </a:stretch>
          </p:blipFill>
          <p:spPr>
            <a:xfrm>
              <a:off x="-1" y="-1"/>
              <a:ext cx="22821521" cy="7112001"/>
            </a:xfrm>
            <a:prstGeom prst="rect">
              <a:avLst/>
            </a:prstGeom>
            <a:effectLst/>
          </p:spPr>
        </p:pic>
      </p:grpSp>
      <p:sp>
        <p:nvSpPr>
          <p:cNvPr id="496" name="Arrays are not objects, and they don't have functions, so there isn't any function like firstArray.length(). You have to keep track of the length!"/>
          <p:cNvSpPr txBox="1"/>
          <p:nvPr/>
        </p:nvSpPr>
        <p:spPr>
          <a:xfrm>
            <a:off x="873267" y="11621166"/>
            <a:ext cx="21694010" cy="16556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Arrays are </a:t>
            </a:r>
            <a:r>
              <a:rPr i="1">
                <a:latin typeface="Helvetica Neue"/>
                <a:ea typeface="Helvetica Neue"/>
                <a:cs typeface="Helvetica Neue"/>
                <a:sym typeface="Helvetica Neue"/>
              </a:rPr>
              <a:t>not</a:t>
            </a:r>
            <a:r>
              <a:t> objects, and they don't have functions, so there isn't any function like </a:t>
            </a:r>
            <a:r>
              <a:rPr b="1" sz="4800">
                <a:latin typeface="Courier New"/>
                <a:ea typeface="Courier New"/>
                <a:cs typeface="Courier New"/>
                <a:sym typeface="Courier New"/>
              </a:rPr>
              <a:t>firstArray.length()</a:t>
            </a:r>
            <a:r>
              <a:t>. You have to keep track of the length!</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8" name="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Arrays</a:t>
            </a:r>
          </a:p>
        </p:txBody>
      </p:sp>
      <p:grpSp>
        <p:nvGrpSpPr>
          <p:cNvPr id="501" name="const int arrayLen = 10;…"/>
          <p:cNvGrpSpPr/>
          <p:nvPr/>
        </p:nvGrpSpPr>
        <p:grpSpPr>
          <a:xfrm>
            <a:off x="781239" y="3464817"/>
            <a:ext cx="22821522" cy="7721601"/>
            <a:chOff x="0" y="0"/>
            <a:chExt cx="22821520" cy="7721600"/>
          </a:xfrm>
        </p:grpSpPr>
        <p:sp>
          <p:nvSpPr>
            <p:cNvPr id="500" name="const int arrayLen = 10;…"/>
            <p:cNvSpPr txBox="1"/>
            <p:nvPr/>
          </p:nvSpPr>
          <p:spPr>
            <a:xfrm>
              <a:off x="38100" y="38100"/>
              <a:ext cx="22745321" cy="7645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4200">
                  <a:latin typeface="Menlo"/>
                  <a:ea typeface="Menlo"/>
                  <a:cs typeface="Menlo"/>
                  <a:sym typeface="Menlo"/>
                </a:defRPr>
              </a:pPr>
              <a:r>
                <a:rPr>
                  <a:solidFill>
                    <a:srgbClr val="0433FF"/>
                  </a:solidFill>
                </a:rPr>
                <a:t>const</a:t>
              </a:r>
              <a:r>
                <a:t> </a:t>
              </a:r>
              <a:r>
                <a:rPr>
                  <a:solidFill>
                    <a:srgbClr val="0433FF"/>
                  </a:solidFill>
                </a:rPr>
                <a:t>int</a:t>
              </a:r>
              <a:r>
                <a:t> arrayLen = 10;</a:t>
              </a:r>
            </a:p>
            <a:p>
              <a:pPr algn="l" defTabSz="457200">
                <a:tabLst>
                  <a:tab pos="558800" algn="l"/>
                </a:tabLst>
                <a:defRPr sz="4200">
                  <a:latin typeface="Menlo"/>
                  <a:ea typeface="Menlo"/>
                  <a:cs typeface="Menlo"/>
                  <a:sym typeface="Menlo"/>
                </a:defRPr>
              </a:pPr>
            </a:p>
            <a:p>
              <a:pPr algn="l" defTabSz="457200">
                <a:tabLst>
                  <a:tab pos="558800" algn="l"/>
                </a:tabLst>
                <a:defRPr sz="4200">
                  <a:solidFill>
                    <a:srgbClr val="008F00"/>
                  </a:solidFill>
                  <a:latin typeface="Menlo"/>
                  <a:ea typeface="Menlo"/>
                  <a:cs typeface="Menlo"/>
                  <a:sym typeface="Menlo"/>
                </a:defRPr>
              </a:pPr>
              <a:r>
                <a:rPr>
                  <a:solidFill>
                    <a:srgbClr val="0433FF"/>
                  </a:solidFill>
                </a:rPr>
                <a:t>int</a:t>
              </a:r>
              <a:r>
                <a:rPr>
                  <a:solidFill>
                    <a:srgbClr val="000000"/>
                  </a:solidFill>
                </a:rPr>
                <a:t> firstArray[</a:t>
              </a:r>
              <a:r>
                <a:rPr>
                  <a:solidFill>
                    <a:srgbClr val="3495AF"/>
                  </a:solidFill>
                </a:rPr>
                <a:t>arrayLen</a:t>
              </a:r>
              <a:r>
                <a:rPr>
                  <a:solidFill>
                    <a:srgbClr val="000000"/>
                  </a:solidFill>
                </a:rPr>
                <a:t>]; </a:t>
              </a:r>
              <a:r>
                <a:t>// create a static array on the stack;</a:t>
              </a:r>
              <a:endParaRPr>
                <a:solidFill>
                  <a:srgbClr val="000000"/>
                </a:solidFill>
              </a:endParaRPr>
            </a:p>
            <a:p>
              <a:pPr algn="l" defTabSz="457200">
                <a:tabLst>
                  <a:tab pos="342900" algn="l"/>
                </a:tabLst>
                <a:defRPr sz="4200">
                  <a:solidFill>
                    <a:srgbClr val="008F00"/>
                  </a:solidFill>
                  <a:latin typeface="Menlo"/>
                  <a:ea typeface="Menlo"/>
                  <a:cs typeface="Menlo"/>
                  <a:sym typeface="Menlo"/>
                </a:defRPr>
              </a:pPr>
              <a:r>
                <a:t>                          // size of 10 is known at compile time</a:t>
              </a:r>
              <a:endParaRPr>
                <a:solidFill>
                  <a:srgbClr val="000000"/>
                </a:solidFill>
              </a:endParaRPr>
            </a:p>
            <a:p>
              <a:pPr algn="l" defTabSz="457200">
                <a:tabLst>
                  <a:tab pos="558800" algn="l"/>
                </a:tabLst>
                <a:defRPr sz="4200">
                  <a:latin typeface="Menlo"/>
                  <a:ea typeface="Menlo"/>
                  <a:cs typeface="Menlo"/>
                  <a:sym typeface="Menlo"/>
                </a:defRPr>
              </a:pPr>
            </a:p>
            <a:p>
              <a:pPr algn="l" defTabSz="457200">
                <a:tabLst>
                  <a:tab pos="558800" algn="l"/>
                </a:tabLst>
                <a:defRPr sz="4200">
                  <a:solidFill>
                    <a:srgbClr val="008F00"/>
                  </a:solidFill>
                  <a:latin typeface="Menlo"/>
                  <a:ea typeface="Menlo"/>
                  <a:cs typeface="Menlo"/>
                  <a:sym typeface="Menlo"/>
                </a:defRPr>
              </a:pPr>
              <a:r>
                <a:rPr>
                  <a:solidFill>
                    <a:srgbClr val="0433FF"/>
                  </a:solidFill>
                </a:rPr>
                <a:t>int</a:t>
              </a:r>
              <a:r>
                <a:rPr>
                  <a:solidFill>
                    <a:srgbClr val="000000"/>
                  </a:solidFill>
                </a:rPr>
                <a:t> *secondArray = </a:t>
              </a:r>
              <a:r>
                <a:rPr>
                  <a:solidFill>
                    <a:srgbClr val="0433FF"/>
                  </a:solidFill>
                </a:rPr>
                <a:t>new</a:t>
              </a:r>
              <a:r>
                <a:rPr>
                  <a:solidFill>
                    <a:srgbClr val="000000"/>
                  </a:solidFill>
                </a:rPr>
                <a:t> </a:t>
              </a:r>
              <a:r>
                <a:rPr>
                  <a:solidFill>
                    <a:srgbClr val="0433FF"/>
                  </a:solidFill>
                </a:rPr>
                <a:t>int</a:t>
              </a:r>
              <a:r>
                <a:rPr>
                  <a:solidFill>
                    <a:srgbClr val="000000"/>
                  </a:solidFill>
                </a:rPr>
                <a:t>[</a:t>
              </a:r>
              <a:r>
                <a:rPr>
                  <a:solidFill>
                    <a:srgbClr val="3495AF"/>
                  </a:solidFill>
                </a:rPr>
                <a:t>arrayLen</a:t>
              </a:r>
              <a:r>
                <a:rPr>
                  <a:solidFill>
                    <a:srgbClr val="000000"/>
                  </a:solidFill>
                </a:rPr>
                <a:t>]; </a:t>
              </a:r>
              <a:r>
                <a:t>// create 10 integers on the</a:t>
              </a:r>
              <a:endParaRPr>
                <a:solidFill>
                  <a:srgbClr val="000000"/>
                </a:solidFill>
              </a:endParaRPr>
            </a:p>
            <a:p>
              <a:pPr algn="l" defTabSz="457200">
                <a:tabLst>
                  <a:tab pos="558800" algn="l"/>
                </a:tabLst>
                <a:defRPr sz="4200">
                  <a:latin typeface="Menlo"/>
                  <a:ea typeface="Menlo"/>
                  <a:cs typeface="Menlo"/>
                  <a:sym typeface="Menlo"/>
                </a:defRPr>
              </a:pPr>
              <a:r>
                <a:t>                                      </a:t>
              </a:r>
              <a:r>
                <a:rPr>
                  <a:solidFill>
                    <a:srgbClr val="008F00"/>
                  </a:solidFill>
                </a:rPr>
                <a:t>// heap. Dynamically allocated.</a:t>
              </a:r>
            </a:p>
            <a:p>
              <a:pPr algn="l" defTabSz="457200">
                <a:tabLst>
                  <a:tab pos="558800" algn="l"/>
                </a:tabLst>
                <a:defRPr sz="4200">
                  <a:solidFill>
                    <a:srgbClr val="008F00"/>
                  </a:solidFill>
                  <a:latin typeface="Menlo"/>
                  <a:ea typeface="Menlo"/>
                  <a:cs typeface="Menlo"/>
                  <a:sym typeface="Menlo"/>
                </a:defRPr>
              </a:pPr>
              <a:r>
                <a:t>// fill the arrays with values</a:t>
              </a:r>
              <a:endParaRPr>
                <a:solidFill>
                  <a:srgbClr val="000000"/>
                </a:solidFill>
              </a:endParaRPr>
            </a:p>
            <a:p>
              <a:pPr algn="l" defTabSz="457200">
                <a:tabLst>
                  <a:tab pos="558800" algn="l"/>
                </a:tabLst>
                <a:defRPr sz="4200">
                  <a:latin typeface="Menlo"/>
                  <a:ea typeface="Menlo"/>
                  <a:cs typeface="Menlo"/>
                  <a:sym typeface="Menlo"/>
                </a:defRPr>
              </a:pPr>
              <a:r>
                <a:rPr>
                  <a:solidFill>
                    <a:srgbClr val="0433FF"/>
                  </a:solidFill>
                </a:rPr>
                <a:t>for</a:t>
              </a:r>
              <a:r>
                <a:t> (</a:t>
              </a:r>
              <a:r>
                <a:rPr>
                  <a:solidFill>
                    <a:srgbClr val="0433FF"/>
                  </a:solidFill>
                </a:rPr>
                <a:t>int</a:t>
              </a:r>
              <a:r>
                <a:t> i=0; i &lt; arrayLen; i++) {</a:t>
              </a:r>
            </a:p>
            <a:p>
              <a:pPr algn="l" defTabSz="457200">
                <a:tabLst>
                  <a:tab pos="558800" algn="l"/>
                </a:tabLst>
                <a:defRPr sz="4200">
                  <a:latin typeface="Menlo"/>
                  <a:ea typeface="Menlo"/>
                  <a:cs typeface="Menlo"/>
                  <a:sym typeface="Menlo"/>
                </a:defRPr>
              </a:pPr>
              <a:r>
                <a:t>    firstArray[i] = i*2; </a:t>
              </a:r>
              <a:r>
                <a:rPr>
                  <a:solidFill>
                    <a:srgbClr val="008F00"/>
                  </a:solidFill>
                </a:rPr>
                <a:t>// evens</a:t>
              </a:r>
            </a:p>
            <a:p>
              <a:pPr algn="l" defTabSz="457200">
                <a:tabLst>
                  <a:tab pos="558800" algn="l"/>
                </a:tabLst>
                <a:defRPr sz="4200">
                  <a:latin typeface="Menlo"/>
                  <a:ea typeface="Menlo"/>
                  <a:cs typeface="Menlo"/>
                  <a:sym typeface="Menlo"/>
                </a:defRPr>
              </a:pPr>
              <a:r>
                <a:t>    secondArray[i] = i*2 + 1; </a:t>
              </a:r>
              <a:r>
                <a:rPr>
                  <a:solidFill>
                    <a:srgbClr val="008F00"/>
                  </a:solidFill>
                </a:rPr>
                <a:t>// odds</a:t>
              </a:r>
            </a:p>
            <a:p>
              <a:pPr algn="l" defTabSz="457200">
                <a:tabLst>
                  <a:tab pos="558800" algn="l"/>
                </a:tabLst>
                <a:defRPr sz="4200">
                  <a:latin typeface="Menlo"/>
                  <a:ea typeface="Menlo"/>
                  <a:cs typeface="Menlo"/>
                  <a:sym typeface="Menlo"/>
                </a:defRPr>
              </a:pPr>
              <a:r>
                <a:t>}</a:t>
              </a:r>
            </a:p>
          </p:txBody>
        </p:sp>
        <p:pic>
          <p:nvPicPr>
            <p:cNvPr id="499" name="const int arrayLen = 10;…" descr="const int arrayLen = 10;…"/>
            <p:cNvPicPr>
              <a:picLocks noChangeAspect="0"/>
            </p:cNvPicPr>
            <p:nvPr/>
          </p:nvPicPr>
          <p:blipFill>
            <a:blip r:embed="rId2">
              <a:extLst/>
            </a:blip>
            <a:stretch>
              <a:fillRect/>
            </a:stretch>
          </p:blipFill>
          <p:spPr>
            <a:xfrm>
              <a:off x="-1" y="-1"/>
              <a:ext cx="22821521" cy="7721601"/>
            </a:xfrm>
            <a:prstGeom prst="rect">
              <a:avLst/>
            </a:prstGeom>
            <a:effectLst/>
          </p:spPr>
        </p:pic>
      </p:grpSp>
      <p:sp>
        <p:nvSpPr>
          <p:cNvPr id="502" name="You have to keep track of the length!"/>
          <p:cNvSpPr txBox="1"/>
          <p:nvPr/>
        </p:nvSpPr>
        <p:spPr>
          <a:xfrm>
            <a:off x="1344994" y="2030714"/>
            <a:ext cx="21694011" cy="857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defRPr b="1">
                <a:latin typeface="Helvetica Neue"/>
                <a:ea typeface="Helvetica Neue"/>
                <a:cs typeface="Helvetica Neue"/>
                <a:sym typeface="Helvetica Neue"/>
              </a:defRPr>
            </a:lvl1pPr>
          </a:lstStyle>
          <a:p>
            <a:pPr/>
            <a:r>
              <a:t>You have to keep track of the length!</a:t>
            </a:r>
          </a:p>
        </p:txBody>
      </p:sp>
      <p:sp>
        <p:nvSpPr>
          <p:cNvPr id="503" name="Notice, by the way, that we access our arrays by using bracket notation:…"/>
          <p:cNvSpPr txBox="1"/>
          <p:nvPr/>
        </p:nvSpPr>
        <p:spPr>
          <a:xfrm>
            <a:off x="873267" y="11621166"/>
            <a:ext cx="21694010" cy="1654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Notice, by the way, that we access our arrays by using bracket notation:</a:t>
            </a:r>
          </a:p>
          <a:p>
            <a:pPr lvl="1" marL="1244600" indent="-609600" algn="l">
              <a:buSzPct val="75000"/>
              <a:buFont typeface="Helvetica Neue"/>
              <a:buChar char="•"/>
            </a:pPr>
            <a:r>
              <a:rPr b="1" sz="4800">
                <a:latin typeface="Courier New"/>
                <a:ea typeface="Courier New"/>
                <a:cs typeface="Courier New"/>
                <a:sym typeface="Courier New"/>
              </a:rPr>
              <a:t>firstArray[i]</a:t>
            </a:r>
            <a:r>
              <a:t> gives us the value at index </a:t>
            </a:r>
            <a:r>
              <a:rPr b="1" sz="4800">
                <a:latin typeface="Courier New"/>
                <a:ea typeface="Courier New"/>
                <a:cs typeface="Courier New"/>
                <a:sym typeface="Courier New"/>
              </a:rPr>
              <a:t>i</a:t>
            </a:r>
            <a:r>
              <a:t> in the array.</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5" name="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Arrays</a:t>
            </a:r>
          </a:p>
        </p:txBody>
      </p:sp>
      <p:grpSp>
        <p:nvGrpSpPr>
          <p:cNvPr id="508" name="const int arrayLen = 10;…"/>
          <p:cNvGrpSpPr/>
          <p:nvPr/>
        </p:nvGrpSpPr>
        <p:grpSpPr>
          <a:xfrm>
            <a:off x="781239" y="3798171"/>
            <a:ext cx="22821522" cy="8343901"/>
            <a:chOff x="0" y="0"/>
            <a:chExt cx="22821520" cy="8343900"/>
          </a:xfrm>
        </p:grpSpPr>
        <p:sp>
          <p:nvSpPr>
            <p:cNvPr id="507" name="const int arrayLen = 10;…"/>
            <p:cNvSpPr txBox="1"/>
            <p:nvPr/>
          </p:nvSpPr>
          <p:spPr>
            <a:xfrm>
              <a:off x="38100" y="38100"/>
              <a:ext cx="22745321" cy="82677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4200">
                  <a:latin typeface="Menlo"/>
                  <a:ea typeface="Menlo"/>
                  <a:cs typeface="Menlo"/>
                  <a:sym typeface="Menlo"/>
                </a:defRPr>
              </a:pPr>
              <a:r>
                <a:rPr>
                  <a:solidFill>
                    <a:srgbClr val="0433FF"/>
                  </a:solidFill>
                </a:rPr>
                <a:t>const</a:t>
              </a:r>
              <a:r>
                <a:t> </a:t>
              </a:r>
              <a:r>
                <a:rPr>
                  <a:solidFill>
                    <a:srgbClr val="0433FF"/>
                  </a:solidFill>
                </a:rPr>
                <a:t>int</a:t>
              </a:r>
              <a:r>
                <a:t> arrayLen = 10;</a:t>
              </a:r>
            </a:p>
            <a:p>
              <a:pPr algn="l" defTabSz="457200">
                <a:tabLst>
                  <a:tab pos="558800" algn="l"/>
                </a:tabLst>
                <a:defRPr sz="4200">
                  <a:latin typeface="Menlo"/>
                  <a:ea typeface="Menlo"/>
                  <a:cs typeface="Menlo"/>
                  <a:sym typeface="Menlo"/>
                </a:defRPr>
              </a:pPr>
              <a:r>
                <a:t> </a:t>
              </a:r>
            </a:p>
            <a:p>
              <a:pPr algn="l" defTabSz="457200">
                <a:tabLst>
                  <a:tab pos="558800" algn="l"/>
                </a:tabLst>
                <a:defRPr sz="4200">
                  <a:solidFill>
                    <a:srgbClr val="008F00"/>
                  </a:solidFill>
                  <a:latin typeface="Menlo"/>
                  <a:ea typeface="Menlo"/>
                  <a:cs typeface="Menlo"/>
                  <a:sym typeface="Menlo"/>
                </a:defRPr>
              </a:pPr>
              <a:r>
                <a:rPr>
                  <a:solidFill>
                    <a:srgbClr val="0433FF"/>
                  </a:solidFill>
                </a:rPr>
                <a:t>int</a:t>
              </a:r>
              <a:r>
                <a:rPr>
                  <a:solidFill>
                    <a:srgbClr val="000000"/>
                  </a:solidFill>
                </a:rPr>
                <a:t> *myArray = </a:t>
              </a:r>
              <a:r>
                <a:rPr>
                  <a:solidFill>
                    <a:srgbClr val="0433FF"/>
                  </a:solidFill>
                </a:rPr>
                <a:t>new</a:t>
              </a:r>
              <a:r>
                <a:rPr>
                  <a:solidFill>
                    <a:srgbClr val="000000"/>
                  </a:solidFill>
                </a:rPr>
                <a:t> </a:t>
              </a:r>
              <a:r>
                <a:rPr>
                  <a:solidFill>
                    <a:srgbClr val="0433FF"/>
                  </a:solidFill>
                </a:rPr>
                <a:t>int</a:t>
              </a:r>
              <a:r>
                <a:rPr>
                  <a:solidFill>
                    <a:srgbClr val="000000"/>
                  </a:solidFill>
                </a:rPr>
                <a:t>[</a:t>
              </a:r>
              <a:r>
                <a:rPr>
                  <a:solidFill>
                    <a:srgbClr val="3495AF"/>
                  </a:solidFill>
                </a:rPr>
                <a:t>arrayLen</a:t>
              </a:r>
              <a:r>
                <a:rPr>
                  <a:solidFill>
                    <a:srgbClr val="000000"/>
                  </a:solidFill>
                </a:rPr>
                <a:t>]; </a:t>
              </a:r>
              <a:r>
                <a:t>// create 10 integers on the</a:t>
              </a:r>
              <a:endParaRPr>
                <a:solidFill>
                  <a:srgbClr val="000000"/>
                </a:solidFill>
              </a:endParaRPr>
            </a:p>
            <a:p>
              <a:pPr algn="l" defTabSz="457200">
                <a:tabLst>
                  <a:tab pos="558800" algn="l"/>
                </a:tabLst>
                <a:defRPr sz="4200">
                  <a:latin typeface="Menlo"/>
                  <a:ea typeface="Menlo"/>
                  <a:cs typeface="Menlo"/>
                  <a:sym typeface="Menlo"/>
                </a:defRPr>
              </a:pPr>
              <a:r>
                <a:t>                                  </a:t>
              </a:r>
              <a:r>
                <a:rPr>
                  <a:solidFill>
                    <a:srgbClr val="008F00"/>
                  </a:solidFill>
                </a:rPr>
                <a:t>// heap. Dynamically allocated.</a:t>
              </a:r>
            </a:p>
            <a:p>
              <a:pPr algn="l" defTabSz="457200">
                <a:tabLst>
                  <a:tab pos="558800" algn="l"/>
                </a:tabLst>
                <a:defRPr sz="4200">
                  <a:solidFill>
                    <a:srgbClr val="008F00"/>
                  </a:solidFill>
                  <a:latin typeface="Menlo"/>
                  <a:ea typeface="Menlo"/>
                  <a:cs typeface="Menlo"/>
                  <a:sym typeface="Menlo"/>
                </a:defRPr>
              </a:pPr>
              <a:r>
                <a:t>// fill the array with values</a:t>
              </a:r>
              <a:endParaRPr>
                <a:solidFill>
                  <a:srgbClr val="000000"/>
                </a:solidFill>
              </a:endParaRPr>
            </a:p>
            <a:p>
              <a:pPr algn="l" defTabSz="457200">
                <a:tabLst>
                  <a:tab pos="558800" algn="l"/>
                </a:tabLst>
                <a:defRPr sz="4200">
                  <a:latin typeface="Menlo"/>
                  <a:ea typeface="Menlo"/>
                  <a:cs typeface="Menlo"/>
                  <a:sym typeface="Menlo"/>
                </a:defRPr>
              </a:pPr>
              <a:r>
                <a:rPr>
                  <a:solidFill>
                    <a:srgbClr val="0433FF"/>
                  </a:solidFill>
                </a:rPr>
                <a:t>for</a:t>
              </a:r>
              <a:r>
                <a:t> (</a:t>
              </a:r>
              <a:r>
                <a:rPr>
                  <a:solidFill>
                    <a:srgbClr val="0433FF"/>
                  </a:solidFill>
                </a:rPr>
                <a:t>int</a:t>
              </a:r>
              <a:r>
                <a:t> i=0; i &lt; arrayLen; i++) {</a:t>
              </a:r>
            </a:p>
            <a:p>
              <a:pPr algn="l" defTabSz="457200">
                <a:tabLst>
                  <a:tab pos="558800" algn="l"/>
                </a:tabLst>
                <a:defRPr sz="4200">
                  <a:latin typeface="Menlo"/>
                  <a:ea typeface="Menlo"/>
                  <a:cs typeface="Menlo"/>
                  <a:sym typeface="Menlo"/>
                </a:defRPr>
              </a:pPr>
              <a:r>
                <a:t>   secondArray[i] = i*2 + 1; </a:t>
              </a:r>
              <a:r>
                <a:rPr>
                  <a:solidFill>
                    <a:srgbClr val="008F00"/>
                  </a:solidFill>
                </a:rPr>
                <a:t>// odds</a:t>
              </a:r>
            </a:p>
            <a:p>
              <a:pPr algn="l" defTabSz="457200">
                <a:tabLst>
                  <a:tab pos="558800" algn="l"/>
                </a:tabLst>
                <a:defRPr sz="4200">
                  <a:latin typeface="Menlo"/>
                  <a:ea typeface="Menlo"/>
                  <a:cs typeface="Menlo"/>
                  <a:sym typeface="Menlo"/>
                </a:defRPr>
              </a:pPr>
              <a:r>
                <a:t>}</a:t>
              </a:r>
            </a:p>
            <a:p>
              <a:pPr algn="l" defTabSz="457200">
                <a:tabLst>
                  <a:tab pos="558800" algn="l"/>
                </a:tabLst>
                <a:defRPr sz="4200">
                  <a:latin typeface="Menlo"/>
                  <a:ea typeface="Menlo"/>
                  <a:cs typeface="Menlo"/>
                  <a:sym typeface="Menlo"/>
                </a:defRPr>
              </a:pPr>
            </a:p>
            <a:p>
              <a:pPr algn="l" defTabSz="457200">
                <a:tabLst>
                  <a:tab pos="558800" algn="l"/>
                </a:tabLst>
                <a:defRPr sz="4200">
                  <a:solidFill>
                    <a:srgbClr val="008F00"/>
                  </a:solidFill>
                  <a:latin typeface="Menlo"/>
                  <a:ea typeface="Menlo"/>
                  <a:cs typeface="Menlo"/>
                  <a:sym typeface="Menlo"/>
                </a:defRPr>
              </a:pPr>
              <a:r>
                <a:t>// add another?</a:t>
              </a:r>
              <a:endParaRPr>
                <a:solidFill>
                  <a:srgbClr val="000000"/>
                </a:solidFill>
              </a:endParaRPr>
            </a:p>
            <a:p>
              <a:pPr algn="l" defTabSz="457200">
                <a:tabLst>
                  <a:tab pos="558800" algn="l"/>
                </a:tabLst>
                <a:defRPr sz="4200">
                  <a:solidFill>
                    <a:srgbClr val="008F00"/>
                  </a:solidFill>
                  <a:latin typeface="Menlo"/>
                  <a:ea typeface="Menlo"/>
                  <a:cs typeface="Menlo"/>
                  <a:sym typeface="Menlo"/>
                </a:defRPr>
              </a:pPr>
              <a:r>
                <a:rPr>
                  <a:solidFill>
                    <a:srgbClr val="000000"/>
                  </a:solidFill>
                </a:rPr>
                <a:t>secondArray.add(42); </a:t>
              </a:r>
              <a:r>
                <a:t>// nope!! Arrays don't have functions</a:t>
              </a:r>
              <a:endParaRPr>
                <a:solidFill>
                  <a:srgbClr val="000000"/>
                </a:solidFill>
              </a:endParaRPr>
            </a:p>
            <a:p>
              <a:pPr algn="l" defTabSz="457200">
                <a:tabLst>
                  <a:tab pos="558800" algn="l"/>
                </a:tabLst>
                <a:defRPr sz="4200">
                  <a:solidFill>
                    <a:srgbClr val="008F00"/>
                  </a:solidFill>
                  <a:latin typeface="Menlo"/>
                  <a:ea typeface="Menlo"/>
                  <a:cs typeface="Menlo"/>
                  <a:sym typeface="Menlo"/>
                </a:defRPr>
              </a:pPr>
              <a:r>
                <a:rPr>
                  <a:solidFill>
                    <a:srgbClr val="000000"/>
                  </a:solidFill>
                </a:rPr>
                <a:t>secondArray[10] = 42; </a:t>
              </a:r>
              <a:r>
                <a:t>// nope!! Off the end of the memory</a:t>
              </a:r>
              <a:endParaRPr>
                <a:solidFill>
                  <a:srgbClr val="000000"/>
                </a:solidFill>
              </a:endParaRPr>
            </a:p>
            <a:p>
              <a:pPr algn="l" defTabSz="457200">
                <a:tabLst>
                  <a:tab pos="558800" algn="l"/>
                </a:tabLst>
                <a:defRPr sz="4200">
                  <a:solidFill>
                    <a:srgbClr val="008F00"/>
                  </a:solidFill>
                  <a:latin typeface="Menlo"/>
                  <a:ea typeface="Menlo"/>
                  <a:cs typeface="Menlo"/>
                  <a:sym typeface="Menlo"/>
                </a:defRPr>
              </a:pPr>
              <a:r>
                <a:rPr>
                  <a:solidFill>
                    <a:srgbClr val="000000"/>
                  </a:solidFill>
                </a:rPr>
                <a:t>                      </a:t>
              </a:r>
              <a:r>
                <a:t>// space you were given</a:t>
              </a:r>
            </a:p>
          </p:txBody>
        </p:sp>
        <p:pic>
          <p:nvPicPr>
            <p:cNvPr id="506" name="const int arrayLen = 10;…" descr="const int arrayLen = 10;…"/>
            <p:cNvPicPr>
              <a:picLocks noChangeAspect="0"/>
            </p:cNvPicPr>
            <p:nvPr/>
          </p:nvPicPr>
          <p:blipFill>
            <a:blip r:embed="rId2">
              <a:extLst/>
            </a:blip>
            <a:stretch>
              <a:fillRect/>
            </a:stretch>
          </p:blipFill>
          <p:spPr>
            <a:xfrm>
              <a:off x="-1" y="0"/>
              <a:ext cx="22821521" cy="8343901"/>
            </a:xfrm>
            <a:prstGeom prst="rect">
              <a:avLst/>
            </a:prstGeom>
            <a:effectLst/>
          </p:spPr>
        </p:pic>
      </p:grpSp>
      <p:sp>
        <p:nvSpPr>
          <p:cNvPr id="509" name="Unlike a vector, you can't just add another element past the end -- you are limited to the amount you asked for."/>
          <p:cNvSpPr txBox="1"/>
          <p:nvPr/>
        </p:nvSpPr>
        <p:spPr>
          <a:xfrm>
            <a:off x="1344994" y="2030714"/>
            <a:ext cx="21694011"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Unlike a vector, you can't just add another element past the end -- you are limited to the amount you asked for. </a:t>
            </a:r>
          </a:p>
        </p:txBody>
      </p:sp>
      <p:sp>
        <p:nvSpPr>
          <p:cNvPr id="510" name="When using arrays, you have to work with the limitations. We're taking off the training wheels!"/>
          <p:cNvSpPr txBox="1"/>
          <p:nvPr/>
        </p:nvSpPr>
        <p:spPr>
          <a:xfrm>
            <a:off x="1344994" y="12064745"/>
            <a:ext cx="20644107" cy="1482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defRPr sz="4500"/>
            </a:lvl1pPr>
          </a:lstStyle>
          <a:p>
            <a:pPr/>
            <a:r>
              <a:t>When using arrays, you have to work with the limitations. We're taking off the training wheels!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2"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sp>
        <p:nvSpPr>
          <p:cNvPr id="513" name="The following statement requests an array of ten integers from the operating system (OS).…"/>
          <p:cNvSpPr txBox="1"/>
          <p:nvPr/>
        </p:nvSpPr>
        <p:spPr>
          <a:xfrm>
            <a:off x="873267" y="1933906"/>
            <a:ext cx="22637467" cy="46685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following statement requests an array of ten integers from the operating system (OS).</a:t>
            </a:r>
          </a:p>
          <a:p>
            <a:pPr algn="l"/>
          </a:p>
          <a:p>
            <a:pPr algn="l"/>
          </a:p>
          <a:p>
            <a:pPr marL="635000" indent="-635000" algn="l">
              <a:buSzPct val="75000"/>
              <a:buFont typeface="Helvetica Neue"/>
              <a:buChar char="•"/>
            </a:pPr>
            <a:r>
              <a:t>The OS looks for enough unallocated memory on the </a:t>
            </a:r>
            <a:r>
              <a:rPr i="1">
                <a:latin typeface="Helvetica Neue"/>
                <a:ea typeface="Helvetica Neue"/>
                <a:cs typeface="Helvetica Neue"/>
                <a:sym typeface="Helvetica Neue"/>
              </a:rPr>
              <a:t>heap</a:t>
            </a:r>
            <a:r>
              <a:t> in a row to give you, then returns a pointer to that location (</a:t>
            </a:r>
            <a:r>
              <a:rPr b="1">
                <a:solidFill>
                  <a:srgbClr val="FF2600"/>
                </a:solidFill>
                <a:latin typeface="Helvetica Neue"/>
                <a:ea typeface="Helvetica Neue"/>
                <a:cs typeface="Helvetica Neue"/>
                <a:sym typeface="Helvetica Neue"/>
              </a:rPr>
              <a:t>red</a:t>
            </a:r>
            <a:r>
              <a:t> is used, </a:t>
            </a:r>
            <a:r>
              <a:rPr b="1">
                <a:solidFill>
                  <a:srgbClr val="0096FF"/>
                </a:solidFill>
                <a:latin typeface="Helvetica Neue"/>
                <a:ea typeface="Helvetica Neue"/>
                <a:cs typeface="Helvetica Neue"/>
                <a:sym typeface="Helvetica Neue"/>
              </a:rPr>
              <a:t>blue</a:t>
            </a:r>
            <a:r>
              <a:t> is free):</a:t>
            </a:r>
          </a:p>
        </p:txBody>
      </p:sp>
      <p:grpSp>
        <p:nvGrpSpPr>
          <p:cNvPr id="516" name="int *tenInts = new int[10]; // create 10 integers on the heap"/>
          <p:cNvGrpSpPr/>
          <p:nvPr/>
        </p:nvGrpSpPr>
        <p:grpSpPr>
          <a:xfrm>
            <a:off x="1220113" y="3697849"/>
            <a:ext cx="21943774" cy="939801"/>
            <a:chOff x="0" y="0"/>
            <a:chExt cx="21943772" cy="939800"/>
          </a:xfrm>
        </p:grpSpPr>
        <p:sp>
          <p:nvSpPr>
            <p:cNvPr id="515" name="int *tenInts = new int[10]; // create 10 integers on the heap"/>
            <p:cNvSpPr txBox="1"/>
            <p:nvPr/>
          </p:nvSpPr>
          <p:spPr>
            <a:xfrm>
              <a:off x="38100" y="38100"/>
              <a:ext cx="21867574" cy="863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514"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939801"/>
            </a:xfrm>
            <a:prstGeom prst="rect">
              <a:avLst/>
            </a:prstGeom>
            <a:effectLst/>
          </p:spPr>
        </p:pic>
      </p:grpSp>
      <p:graphicFrame>
        <p:nvGraphicFramePr>
          <p:cNvPr id="517"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1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9"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sp>
        <p:nvSpPr>
          <p:cNvPr id="520" name="The following statement requests an array of ten integers from the operating system (OS).…"/>
          <p:cNvSpPr txBox="1"/>
          <p:nvPr/>
        </p:nvSpPr>
        <p:spPr>
          <a:xfrm>
            <a:off x="873267" y="1933906"/>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following statement requests an array of ten integers from the operating system (OS).</a:t>
            </a:r>
          </a:p>
          <a:p>
            <a:pPr algn="l"/>
          </a:p>
          <a:p>
            <a:pPr algn="l"/>
          </a:p>
          <a:p>
            <a:pPr marL="635000" indent="-635000" algn="l">
              <a:buSzPct val="75000"/>
              <a:buFont typeface="Helvetica Neue"/>
              <a:buChar char="•"/>
            </a:pPr>
            <a:r>
              <a:t>For the above statement, the OS might pick row 3, column 4 for your request.</a:t>
            </a:r>
          </a:p>
        </p:txBody>
      </p:sp>
      <p:graphicFrame>
        <p:nvGraphicFramePr>
          <p:cNvPr id="521"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1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pSp>
        <p:nvGrpSpPr>
          <p:cNvPr id="524" name="int *tenInts = new int[10]; // create 10 integers on the heap"/>
          <p:cNvGrpSpPr/>
          <p:nvPr/>
        </p:nvGrpSpPr>
        <p:grpSpPr>
          <a:xfrm>
            <a:off x="1220113" y="3697849"/>
            <a:ext cx="21943774" cy="939801"/>
            <a:chOff x="0" y="0"/>
            <a:chExt cx="21943772" cy="939800"/>
          </a:xfrm>
        </p:grpSpPr>
        <p:sp>
          <p:nvSpPr>
            <p:cNvPr id="523" name="int *tenInts = new int[10]; // create 10 integers on the heap"/>
            <p:cNvSpPr txBox="1"/>
            <p:nvPr/>
          </p:nvSpPr>
          <p:spPr>
            <a:xfrm>
              <a:off x="38100" y="38100"/>
              <a:ext cx="21867574" cy="863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522"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939801"/>
            </a:xfrm>
            <a:prstGeom prst="rect">
              <a:avLst/>
            </a:prstGeom>
            <a:effectLst/>
          </p:spPr>
        </p:pic>
      </p:gr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6"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27"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28"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34"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30" name="The following statement requests an array of ten integers from the operating system (OS).…"/>
          <p:cNvSpPr txBox="1"/>
          <p:nvPr/>
        </p:nvSpPr>
        <p:spPr>
          <a:xfrm>
            <a:off x="873267" y="1933906"/>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following statement requests an array of ten integers from the operating system (OS).</a:t>
            </a:r>
          </a:p>
          <a:p>
            <a:pPr algn="l"/>
          </a:p>
          <a:p>
            <a:pPr algn="l"/>
          </a:p>
          <a:p>
            <a:pPr marL="635000" indent="-635000" algn="l">
              <a:buSzPct val="75000"/>
              <a:buFont typeface="Helvetica Neue"/>
              <a:buChar char="•"/>
            </a:pPr>
            <a:r>
              <a:t>For the above statement, the OS might pick row 3, column 4 for your request.</a:t>
            </a:r>
          </a:p>
        </p:txBody>
      </p:sp>
      <p:grpSp>
        <p:nvGrpSpPr>
          <p:cNvPr id="533" name="int *tenInts = new int[10]; // create 10 integers on the heap"/>
          <p:cNvGrpSpPr/>
          <p:nvPr/>
        </p:nvGrpSpPr>
        <p:grpSpPr>
          <a:xfrm>
            <a:off x="1220113" y="3697849"/>
            <a:ext cx="21943774" cy="939801"/>
            <a:chOff x="0" y="0"/>
            <a:chExt cx="21943772" cy="939800"/>
          </a:xfrm>
        </p:grpSpPr>
        <p:sp>
          <p:nvSpPr>
            <p:cNvPr id="532" name="int *tenInts = new int[10]; // create 10 integers on the heap"/>
            <p:cNvSpPr txBox="1"/>
            <p:nvPr/>
          </p:nvSpPr>
          <p:spPr>
            <a:xfrm>
              <a:off x="38100" y="38100"/>
              <a:ext cx="21867574" cy="863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531"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939801"/>
            </a:xfrm>
            <a:prstGeom prst="rect">
              <a:avLst/>
            </a:prstGeom>
            <a:effectLst/>
          </p:spPr>
        </p:pic>
      </p:gr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6"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37"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38"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46"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40" name="The following statement requests an array of ten integers from the operating system (OS).…"/>
          <p:cNvSpPr txBox="1"/>
          <p:nvPr/>
        </p:nvSpPr>
        <p:spPr>
          <a:xfrm>
            <a:off x="873267" y="1933906"/>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following statement requests an array of ten integers from the operating system (OS).</a:t>
            </a:r>
          </a:p>
          <a:p>
            <a:pPr algn="l"/>
          </a:p>
          <a:p>
            <a:pPr algn="l"/>
          </a:p>
          <a:p>
            <a:pPr marL="635000" indent="-635000" algn="l">
              <a:buSzPct val="75000"/>
              <a:buFont typeface="Helvetica Neue"/>
              <a:buChar char="•"/>
            </a:pPr>
            <a:r>
              <a:t>For the above statement, the OS might pick row 3, column 4 for your request.</a:t>
            </a:r>
          </a:p>
        </p:txBody>
      </p:sp>
      <p:grpSp>
        <p:nvGrpSpPr>
          <p:cNvPr id="543" name="int *tenInts = new int[10]; // create 10 integers on the heap"/>
          <p:cNvGrpSpPr/>
          <p:nvPr/>
        </p:nvGrpSpPr>
        <p:grpSpPr>
          <a:xfrm>
            <a:off x="1220113" y="3697849"/>
            <a:ext cx="21943774" cy="939801"/>
            <a:chOff x="0" y="0"/>
            <a:chExt cx="21943772" cy="939800"/>
          </a:xfrm>
        </p:grpSpPr>
        <p:sp>
          <p:nvSpPr>
            <p:cNvPr id="542" name="int *tenInts = new int[10]; // create 10 integers on the heap"/>
            <p:cNvSpPr txBox="1"/>
            <p:nvPr/>
          </p:nvSpPr>
          <p:spPr>
            <a:xfrm>
              <a:off x="38100" y="38100"/>
              <a:ext cx="21867574" cy="863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p>
          </p:txBody>
        </p:sp>
        <p:pic>
          <p:nvPicPr>
            <p:cNvPr id="541"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939801"/>
            </a:xfrm>
            <a:prstGeom prst="rect">
              <a:avLst/>
            </a:prstGeom>
            <a:effectLst/>
          </p:spPr>
        </p:pic>
      </p:grpSp>
      <p:sp>
        <p:nvSpPr>
          <p:cNvPr id="547"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45"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9"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50"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51"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56"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53"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557"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55"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9"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60"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61"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68"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63"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569"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65"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
        <p:nvSpPr>
          <p:cNvPr id="566" name="Rounded Rectangle"/>
          <p:cNvSpPr/>
          <p:nvPr/>
        </p:nvSpPr>
        <p:spPr>
          <a:xfrm>
            <a:off x="2166871" y="3398544"/>
            <a:ext cx="6515453" cy="983356"/>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567" name="Sadly, the compiler can't tell. You're on your own!"/>
          <p:cNvSpPr txBox="1"/>
          <p:nvPr/>
        </p:nvSpPr>
        <p:spPr>
          <a:xfrm>
            <a:off x="9376579" y="3442231"/>
            <a:ext cx="13611861" cy="895982"/>
          </a:xfrm>
          <a:prstGeom prst="rect">
            <a:avLst/>
          </a:prstGeom>
          <a:ln w="508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Sadly, the compiler can't tell. You're on your own!</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1"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72"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73"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80"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75"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581"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77"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
        <p:nvSpPr>
          <p:cNvPr id="578" name="Rounded Rectangle"/>
          <p:cNvSpPr/>
          <p:nvPr/>
        </p:nvSpPr>
        <p:spPr>
          <a:xfrm>
            <a:off x="2122777" y="4151139"/>
            <a:ext cx="4864252" cy="983356"/>
          </a:xfrm>
          <a:prstGeom prst="roundRect">
            <a:avLst>
              <a:gd name="adj" fmla="val 290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579" name="Maybe. The OS can say &quot;I don't think so!&quot; but it isn't guaranteed."/>
          <p:cNvSpPr txBox="1"/>
          <p:nvPr/>
        </p:nvSpPr>
        <p:spPr>
          <a:xfrm>
            <a:off x="7389262" y="4238171"/>
            <a:ext cx="16411545" cy="809292"/>
          </a:xfrm>
          <a:prstGeom prst="rect">
            <a:avLst/>
          </a:prstGeom>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Maybe. The OS can say "I don't think so!" but it isn't guaranteed.</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3"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84"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85"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592"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87"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593"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589"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
        <p:nvSpPr>
          <p:cNvPr id="590" name="Rounded Rectangle"/>
          <p:cNvSpPr/>
          <p:nvPr/>
        </p:nvSpPr>
        <p:spPr>
          <a:xfrm>
            <a:off x="2144824" y="5008294"/>
            <a:ext cx="11742319"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591" name="Maybe. The OS might be okay with it, for now...it isn't guaranteed."/>
          <p:cNvSpPr txBox="1"/>
          <p:nvPr/>
        </p:nvSpPr>
        <p:spPr>
          <a:xfrm>
            <a:off x="14205278" y="4432580"/>
            <a:ext cx="9620374" cy="1482392"/>
          </a:xfrm>
          <a:prstGeom prst="rect">
            <a:avLst/>
          </a:prstGeom>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Maybe. The OS might be okay with it, for now...it isn't guaranteed.</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5"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graphicFrame>
        <p:nvGraphicFramePr>
          <p:cNvPr id="596" name="Table"/>
          <p:cNvGraphicFramePr/>
          <p:nvPr/>
        </p:nvGraphicFramePr>
        <p:xfrm>
          <a:off x="5024887" y="6843211"/>
          <a:ext cx="14514814" cy="6190642"/>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652743"/>
                <a:gridCol w="933913"/>
                <a:gridCol w="965816"/>
                <a:gridCol w="850824"/>
                <a:gridCol w="850824"/>
                <a:gridCol w="850824"/>
                <a:gridCol w="850824"/>
                <a:gridCol w="850824"/>
                <a:gridCol w="850824"/>
                <a:gridCol w="850824"/>
                <a:gridCol w="850824"/>
                <a:gridCol w="850824"/>
                <a:gridCol w="850824"/>
                <a:gridCol w="850824"/>
                <a:gridCol w="850824"/>
                <a:gridCol w="850824"/>
                <a:gridCol w="850824"/>
              </a:tblGrid>
              <a:tr h="760120">
                <a:tc>
                  <a:txBody>
                    <a:bodyPr/>
                    <a:lstStyle/>
                    <a:p>
                      <a:pPr algn="ctr" defTabSz="647700">
                        <a:defRPr sz="41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6</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7</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8</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9</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a:solidFill>
                            <a:srgbClr val="000000"/>
                          </a:solidFill>
                        </a:defRPr>
                      </a:pPr>
                      <a:r>
                        <a:rPr sz="4100">
                          <a:solidFill>
                            <a:srgbClr val="444444"/>
                          </a:solidFill>
                        </a:rPr>
                        <a:t>15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r>
              <a:tr h="896620">
                <a:tc>
                  <a:txBody>
                    <a:bodyPr/>
                    <a:lstStyle/>
                    <a:p>
                      <a:pPr algn="ctr" defTabSz="647700">
                        <a:defRPr>
                          <a:solidFill>
                            <a:srgbClr val="000000"/>
                          </a:solidFill>
                        </a:defRPr>
                      </a:pPr>
                      <a:r>
                        <a:rPr sz="4100">
                          <a:solidFill>
                            <a:srgbClr val="444444"/>
                          </a:solidFill>
                        </a:rPr>
                        <a:t>0</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gridSpan="3">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gridSpan="9">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r>
              <a:tr h="896620">
                <a:tc>
                  <a:txBody>
                    <a:bodyPr/>
                    <a:lstStyle/>
                    <a:p>
                      <a:pPr algn="ctr" defTabSz="647700">
                        <a:defRPr>
                          <a:solidFill>
                            <a:srgbClr val="000000"/>
                          </a:solidFill>
                        </a:defRPr>
                      </a:pPr>
                      <a:r>
                        <a:rPr sz="4100">
                          <a:solidFill>
                            <a:srgbClr val="444444"/>
                          </a:solidFill>
                        </a:rPr>
                        <a:t>1</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2">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gridSpan="10">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r>
              <a:tr h="896620">
                <a:tc>
                  <a:txBody>
                    <a:bodyPr/>
                    <a:lstStyle/>
                    <a:p>
                      <a:pPr algn="ctr" defTabSz="647700">
                        <a:defRPr>
                          <a:solidFill>
                            <a:srgbClr val="000000"/>
                          </a:solidFill>
                        </a:defRPr>
                      </a:pPr>
                      <a:r>
                        <a:rPr sz="4100">
                          <a:solidFill>
                            <a:srgbClr val="444444"/>
                          </a:solidFill>
                        </a:rPr>
                        <a:t>2</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1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3</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4">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139700">
                      <a:solidFill>
                        <a:srgbClr val="000000"/>
                      </a:solidFill>
                      <a:miter lim="400000"/>
                    </a:lnB>
                    <a:solidFill>
                      <a:srgbClr val="FFFB00"/>
                    </a:solidFill>
                  </a:tcPr>
                </a:tc>
                <a:tc>
                  <a:txBody>
                    <a:bodyPr/>
                    <a:lstStyle/>
                    <a:p>
                      <a:pPr algn="ctr" defTabSz="647700">
                        <a:defRPr sz="5000"/>
                      </a:pPr>
                    </a:p>
                  </a:txBody>
                  <a:tcPr marL="50800" marR="50800" marT="50800" marB="50800" anchor="ctr" anchorCtr="0" horzOverflow="overflow">
                    <a:lnL w="50800">
                      <a:solidFill>
                        <a:srgbClr val="000000"/>
                      </a:solidFill>
                      <a:miter lim="400000"/>
                    </a:lnL>
                    <a:lnR w="139700">
                      <a:solidFill>
                        <a:srgbClr val="000000"/>
                      </a:solidFill>
                      <a:miter lim="400000"/>
                    </a:lnR>
                    <a:lnT w="139700">
                      <a:solidFill>
                        <a:srgbClr val="000000"/>
                      </a:solidFill>
                      <a:miter lim="400000"/>
                    </a:lnT>
                    <a:lnB w="139700">
                      <a:solidFill>
                        <a:srgbClr val="000000"/>
                      </a:solidFill>
                      <a:miter lim="400000"/>
                    </a:lnB>
                    <a:solidFill>
                      <a:srgbClr val="FFFB00"/>
                    </a:solidFill>
                  </a:tcPr>
                </a:tc>
                <a:tc gridSpan="2">
                  <a:txBody>
                    <a:bodyPr/>
                    <a:lstStyle/>
                    <a:p>
                      <a:pPr algn="ctr" defTabSz="647700">
                        <a:defRPr sz="5000"/>
                      </a:pPr>
                    </a:p>
                  </a:txBody>
                  <a:tcPr marL="50800" marR="50800" marT="50800" marB="50800" anchor="ctr" anchorCtr="0" horzOverflow="overflow">
                    <a:lnL w="1397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9300"/>
                    </a:solidFill>
                  </a:tcPr>
                </a:tc>
                <a:tc hMerge="1">
                  <a:tcPr/>
                </a:tc>
              </a:tr>
              <a:tr h="896620">
                <a:tc>
                  <a:txBody>
                    <a:bodyPr/>
                    <a:lstStyle/>
                    <a:p>
                      <a:pPr algn="ctr" defTabSz="647700">
                        <a:defRPr>
                          <a:solidFill>
                            <a:srgbClr val="000000"/>
                          </a:solidFill>
                        </a:defRPr>
                      </a:pPr>
                      <a:r>
                        <a:rPr sz="4100">
                          <a:solidFill>
                            <a:srgbClr val="444444"/>
                          </a:solidFill>
                        </a:rPr>
                        <a:t>4</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gridSpan="7">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1397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hMerge="1">
                  <a:tcPr/>
                </a:tc>
                <a:tc hMerge="1">
                  <a:tcPr/>
                </a:tc>
                <a:tc>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r>
              <a:tr h="896620">
                <a:tc>
                  <a:txBody>
                    <a:bodyPr/>
                    <a:lstStyle/>
                    <a:p>
                      <a:pPr algn="ctr" defTabSz="647700">
                        <a:defRPr>
                          <a:solidFill>
                            <a:srgbClr val="000000"/>
                          </a:solidFill>
                        </a:defRPr>
                      </a:pPr>
                      <a:r>
                        <a:rPr sz="4100">
                          <a:solidFill>
                            <a:srgbClr val="444444"/>
                          </a:solidFill>
                        </a:rPr>
                        <a:t>5</a:t>
                      </a: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tcPr>
                </a:tc>
                <a:tc gridSpan="5">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FF2600"/>
                    </a:solidFill>
                  </a:tcPr>
                </a:tc>
                <a:tc hMerge="1">
                  <a:tcPr/>
                </a:tc>
                <a:tc hMerge="1">
                  <a:tcPr/>
                </a:tc>
                <a:tc hMerge="1">
                  <a:tcPr/>
                </a:tc>
                <a:tc hMerge="1">
                  <a:tcPr/>
                </a:tc>
                <a:tc gridSpan="11">
                  <a:txBody>
                    <a:bodyPr/>
                    <a:lstStyle/>
                    <a:p>
                      <a:pPr algn="ctr" defTabSz="647700">
                        <a:defRPr sz="5000"/>
                      </a:pPr>
                    </a:p>
                  </a:txBody>
                  <a:tcPr marL="50800" marR="50800" marT="50800" marB="50800" anchor="ctr" anchorCtr="0" horzOverflow="overflow">
                    <a:lnL w="50800">
                      <a:solidFill>
                        <a:srgbClr val="000000"/>
                      </a:solidFill>
                      <a:miter lim="400000"/>
                    </a:lnL>
                    <a:lnR w="50800">
                      <a:solidFill>
                        <a:srgbClr val="000000"/>
                      </a:solidFill>
                      <a:miter lim="400000"/>
                    </a:lnR>
                    <a:lnT w="50800">
                      <a:solidFill>
                        <a:srgbClr val="000000"/>
                      </a:solidFill>
                      <a:miter lim="400000"/>
                    </a:lnT>
                    <a:lnB w="50800">
                      <a:solidFill>
                        <a:srgbClr val="000000"/>
                      </a:solidFill>
                      <a:miter lim="400000"/>
                    </a:lnB>
                    <a:solidFill>
                      <a:srgbClr val="0096FF"/>
                    </a:solidFill>
                  </a:tcPr>
                </a:tc>
                <a:tc hMerge="1">
                  <a:tcPr/>
                </a:tc>
                <a:tc hMerge="1">
                  <a:tcPr/>
                </a:tc>
                <a:tc hMerge="1">
                  <a:tcPr/>
                </a:tc>
                <a:tc hMerge="1">
                  <a:tcPr/>
                </a:tc>
                <a:tc hMerge="1">
                  <a:tcPr/>
                </a:tc>
                <a:tc hMerge="1">
                  <a:tcPr/>
                </a:tc>
                <a:tc hMerge="1">
                  <a:tcPr/>
                </a:tc>
                <a:tc hMerge="1">
                  <a:tcPr/>
                </a:tc>
                <a:tc hMerge="1">
                  <a:tcPr/>
                </a:tc>
                <a:tc hMerge="1">
                  <a:tcPr/>
                </a:tc>
              </a:tr>
            </a:tbl>
          </a:graphicData>
        </a:graphic>
      </p:graphicFrame>
      <p:graphicFrame>
        <p:nvGraphicFramePr>
          <p:cNvPr id="597" name="Table"/>
          <p:cNvGraphicFramePr/>
          <p:nvPr/>
        </p:nvGraphicFramePr>
        <p:xfrm>
          <a:off x="1769878" y="8373968"/>
          <a:ext cx="2098933" cy="250824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6232"/>
              </a:tblGrid>
              <a:tr h="732163">
                <a:tc>
                  <a:txBody>
                    <a:bodyPr/>
                    <a:lstStyle/>
                    <a:p>
                      <a:pPr algn="ctr" defTabSz="876300">
                        <a:defRPr>
                          <a:solidFill>
                            <a:srgbClr val="000000"/>
                          </a:solidFill>
                        </a:defRPr>
                      </a:pPr>
                      <a:r>
                        <a:rPr sz="4200"/>
                        <a:t>tenInts</a:t>
                      </a:r>
                    </a:p>
                  </a:txBody>
                  <a:tcPr marL="50800" marR="50800" marT="50800" marB="50800" anchor="ctr" anchorCtr="0" horzOverflow="overflow">
                    <a:lnL w="0">
                      <a:miter lim="400000"/>
                    </a:lnL>
                    <a:lnR w="0">
                      <a:miter lim="400000"/>
                    </a:lnR>
                    <a:lnT w="0">
                      <a:miter lim="400000"/>
                    </a:lnT>
                    <a:lnB w="0">
                      <a:miter lim="400000"/>
                    </a:lnB>
                  </a:tcPr>
                </a:tc>
              </a:tr>
              <a:tr h="1062720">
                <a:tc>
                  <a:txBody>
                    <a:bodyPr/>
                    <a:lstStyle/>
                    <a:p>
                      <a:pPr algn="ctr" defTabSz="876300">
                        <a:defRPr>
                          <a:solidFill>
                            <a:srgbClr val="000000"/>
                          </a:solidFill>
                        </a:defRPr>
                      </a:pPr>
                      <a:r>
                        <a:rPr sz="4500">
                          <a:solidFill>
                            <a:srgbClr val="FFFFFF"/>
                          </a:solidFill>
                        </a:rPr>
                        <a:t>43</a:t>
                      </a:r>
                    </a:p>
                  </a:txBody>
                  <a:tcPr marL="50800" marR="50800" marT="50800" marB="50800" anchor="ctr" anchorCtr="0" horzOverflow="overflow">
                    <a:lnL w="12700">
                      <a:solidFill>
                        <a:srgbClr val="000000"/>
                      </a:solidFill>
                      <a:miter lim="400000"/>
                    </a:lnL>
                    <a:lnR w="12700">
                      <a:solidFill>
                        <a:srgbClr val="A1A3A7"/>
                      </a:solidFill>
                      <a:miter lim="400000"/>
                    </a:lnR>
                    <a:lnT w="0">
                      <a:miter lim="400000"/>
                    </a:lnT>
                    <a:lnB w="12700">
                      <a:solidFill>
                        <a:srgbClr val="000000"/>
                      </a:solidFill>
                      <a:miter lim="400000"/>
                    </a:lnB>
                    <a:solidFill>
                      <a:srgbClr val="902422"/>
                    </a:solidFill>
                  </a:tcPr>
                </a:tc>
              </a:tr>
              <a:tr h="707010">
                <a:tc>
                  <a:txBody>
                    <a:bodyPr/>
                    <a:lstStyle/>
                    <a:p>
                      <a:pPr algn="ctr" defTabSz="876300">
                        <a:defRPr>
                          <a:solidFill>
                            <a:srgbClr val="000000"/>
                          </a:solidFill>
                        </a:defRPr>
                      </a:pPr>
                      <a:r>
                        <a:rPr sz="4100">
                          <a:solidFill>
                            <a:schemeClr val="accent1">
                              <a:hueOff val="-611180"/>
                              <a:satOff val="24879"/>
                              <a:lumOff val="-26847"/>
                            </a:schemeClr>
                          </a:solidFill>
                        </a:rPr>
                        <a:t>0x7c</a:t>
                      </a:r>
                    </a:p>
                  </a:txBody>
                  <a:tcPr marL="50800" marR="50800" marT="50800" marB="50800" anchor="ctr" anchorCtr="0" horzOverflow="overflow">
                    <a:lnL w="12700">
                      <a:solidFill>
                        <a:srgbClr val="000000"/>
                      </a:solidFill>
                      <a:miter lim="400000"/>
                    </a:lnL>
                    <a:lnR w="12700">
                      <a:solidFill>
                        <a:srgbClr val="A1A3A7"/>
                      </a:solidFill>
                      <a:miter lim="400000"/>
                    </a:lnR>
                    <a:lnT w="12700">
                      <a:solidFill>
                        <a:srgbClr val="000000"/>
                      </a:solidFill>
                      <a:miter lim="400000"/>
                    </a:lnT>
                    <a:lnB w="12700">
                      <a:solidFill>
                        <a:srgbClr val="000000"/>
                      </a:solidFill>
                      <a:miter lim="400000"/>
                    </a:lnB>
                    <a:solidFill>
                      <a:srgbClr val="FFFFFF"/>
                    </a:solidFill>
                  </a:tcPr>
                </a:tc>
              </a:tr>
            </a:tbl>
          </a:graphicData>
        </a:graphic>
      </p:graphicFrame>
      <p:sp>
        <p:nvSpPr>
          <p:cNvPr id="604" name="Connection Line"/>
          <p:cNvSpPr/>
          <p:nvPr/>
        </p:nvSpPr>
        <p:spPr>
          <a:xfrm>
            <a:off x="3804761" y="9539372"/>
            <a:ext cx="5418892" cy="1247814"/>
          </a:xfrm>
          <a:custGeom>
            <a:avLst/>
            <a:gdLst/>
            <a:ahLst/>
            <a:cxnLst>
              <a:cxn ang="0">
                <a:pos x="wd2" y="hd2"/>
              </a:cxn>
              <a:cxn ang="5400000">
                <a:pos x="wd2" y="hd2"/>
              </a:cxn>
              <a:cxn ang="10800000">
                <a:pos x="wd2" y="hd2"/>
              </a:cxn>
              <a:cxn ang="16200000">
                <a:pos x="wd2" y="hd2"/>
              </a:cxn>
            </a:cxnLst>
            <a:rect l="0" t="0" r="r" b="b"/>
            <a:pathLst>
              <a:path w="21600" h="19183" fill="norm" stroke="1" extrusionOk="0">
                <a:moveTo>
                  <a:pt x="0" y="856"/>
                </a:moveTo>
                <a:cubicBezTo>
                  <a:pt x="4432" y="-2417"/>
                  <a:pt x="11632" y="3692"/>
                  <a:pt x="21600" y="19183"/>
                </a:cubicBezTo>
              </a:path>
            </a:pathLst>
          </a:custGeom>
          <a:ln w="114300">
            <a:solidFill>
              <a:srgbClr val="000000"/>
            </a:solidFill>
            <a:miter lim="400000"/>
            <a:tailEnd type="triangle"/>
          </a:ln>
        </p:spPr>
        <p:txBody>
          <a:bodyPr/>
          <a:lstStyle/>
          <a:p>
            <a:pPr/>
          </a:p>
        </p:txBody>
      </p:sp>
      <p:sp>
        <p:nvSpPr>
          <p:cNvPr id="599" name="What would happen if you do try to write a value into a location you don't own?…"/>
          <p:cNvSpPr txBox="1"/>
          <p:nvPr/>
        </p:nvSpPr>
        <p:spPr>
          <a:xfrm>
            <a:off x="873267" y="1933906"/>
            <a:ext cx="2263746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would happen if you </a:t>
            </a:r>
            <a:r>
              <a:rPr i="1">
                <a:latin typeface="Helvetica Neue"/>
                <a:ea typeface="Helvetica Neue"/>
                <a:cs typeface="Helvetica Neue"/>
                <a:sym typeface="Helvetica Neue"/>
              </a:rPr>
              <a:t>do </a:t>
            </a:r>
            <a:r>
              <a:t>try to write a value into a location you don't own?</a:t>
            </a:r>
          </a:p>
          <a:p>
            <a:pPr marL="635000" indent="-635000" algn="l">
              <a:buSzPct val="75000"/>
              <a:buFont typeface="Helvetica Neue"/>
              <a:buChar char="•"/>
            </a:pPr>
            <a:r>
              <a:t>Possibilities:</a:t>
            </a:r>
          </a:p>
          <a:p>
            <a:pPr lvl="1" marL="863600" indent="-228600" algn="l">
              <a:buSzPct val="100000"/>
              <a:buFont typeface="Helvetica Neue"/>
              <a:buAutoNum type="arabicPeriod" startAt="1"/>
            </a:pPr>
            <a:r>
              <a:t> Compiler won't let you.</a:t>
            </a:r>
          </a:p>
          <a:p>
            <a:pPr lvl="1" marL="863600" indent="-228600" algn="l">
              <a:buSzPct val="100000"/>
              <a:buFont typeface="Helvetica Neue"/>
              <a:buAutoNum type="arabicPeriod" startAt="1"/>
            </a:pPr>
            <a:r>
              <a:t> Crash (seg fault)</a:t>
            </a:r>
          </a:p>
          <a:p>
            <a:pPr lvl="1" marL="863600" indent="-228600" algn="l">
              <a:buSzPct val="100000"/>
              <a:buFont typeface="Helvetica Neue"/>
              <a:buAutoNum type="arabicPeriod" startAt="1"/>
            </a:pPr>
            <a:r>
              <a:t> Nothing, as no one else is using that area</a:t>
            </a:r>
          </a:p>
          <a:p>
            <a:pPr lvl="1" marL="863600" indent="-228600" algn="l">
              <a:buSzPct val="100000"/>
              <a:buFont typeface="Helvetica Neue"/>
              <a:buAutoNum type="arabicPeriod" startAt="1"/>
            </a:pPr>
            <a:r>
              <a:t> Headline news for you in the New York Times.</a:t>
            </a:r>
          </a:p>
        </p:txBody>
      </p:sp>
      <p:sp>
        <p:nvSpPr>
          <p:cNvPr id="605" name="Connection Line"/>
          <p:cNvSpPr/>
          <p:nvPr/>
        </p:nvSpPr>
        <p:spPr>
          <a:xfrm>
            <a:off x="18434023" y="10074336"/>
            <a:ext cx="2647476" cy="731342"/>
          </a:xfrm>
          <a:custGeom>
            <a:avLst/>
            <a:gdLst/>
            <a:ahLst/>
            <a:cxnLst>
              <a:cxn ang="0">
                <a:pos x="wd2" y="hd2"/>
              </a:cxn>
              <a:cxn ang="5400000">
                <a:pos x="wd2" y="hd2"/>
              </a:cxn>
              <a:cxn ang="10800000">
                <a:pos x="wd2" y="hd2"/>
              </a:cxn>
              <a:cxn ang="16200000">
                <a:pos x="wd2" y="hd2"/>
              </a:cxn>
            </a:cxnLst>
            <a:rect l="0" t="0" r="r" b="b"/>
            <a:pathLst>
              <a:path w="21600" h="19680" fill="norm" stroke="1" extrusionOk="0">
                <a:moveTo>
                  <a:pt x="21600" y="0"/>
                </a:moveTo>
                <a:cubicBezTo>
                  <a:pt x="18498" y="15206"/>
                  <a:pt x="11298" y="21600"/>
                  <a:pt x="0" y="19182"/>
                </a:cubicBezTo>
              </a:path>
            </a:pathLst>
          </a:custGeom>
          <a:ln w="114300">
            <a:solidFill>
              <a:srgbClr val="000000"/>
            </a:solidFill>
            <a:miter lim="400000"/>
            <a:tailEnd type="triangle"/>
          </a:ln>
        </p:spPr>
        <p:txBody>
          <a:bodyPr/>
          <a:lstStyle/>
          <a:p>
            <a:pPr/>
          </a:p>
        </p:txBody>
      </p:sp>
      <p:sp>
        <p:nvSpPr>
          <p:cNvPr id="601" name="not your memory!"/>
          <p:cNvSpPr txBox="1"/>
          <p:nvPr/>
        </p:nvSpPr>
        <p:spPr>
          <a:xfrm>
            <a:off x="20685976" y="9163039"/>
            <a:ext cx="340467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not your memory!</a:t>
            </a:r>
          </a:p>
        </p:txBody>
      </p:sp>
      <p:sp>
        <p:nvSpPr>
          <p:cNvPr id="602" name="Rounded Rectangle"/>
          <p:cNvSpPr/>
          <p:nvPr/>
        </p:nvSpPr>
        <p:spPr>
          <a:xfrm>
            <a:off x="2122777" y="5757892"/>
            <a:ext cx="12800059"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603" name="...?"/>
          <p:cNvSpPr txBox="1"/>
          <p:nvPr/>
        </p:nvSpPr>
        <p:spPr>
          <a:xfrm>
            <a:off x="15704475" y="5783292"/>
            <a:ext cx="2644094" cy="809292"/>
          </a:xfrm>
          <a:prstGeom prst="rect">
            <a:avLst/>
          </a:prstGeom>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7" name="Buffer Overflow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Buffer Overflows</a:t>
            </a:r>
          </a:p>
        </p:txBody>
      </p:sp>
      <p:pic>
        <p:nvPicPr>
          <p:cNvPr id="608" name="Image" descr="Image"/>
          <p:cNvPicPr>
            <a:picLocks noChangeAspect="1"/>
          </p:cNvPicPr>
          <p:nvPr/>
        </p:nvPicPr>
        <p:blipFill>
          <a:blip r:embed="rId2">
            <a:extLst/>
          </a:blip>
          <a:stretch>
            <a:fillRect/>
          </a:stretch>
        </p:blipFill>
        <p:spPr>
          <a:xfrm>
            <a:off x="3844449" y="2150560"/>
            <a:ext cx="16695102" cy="11101530"/>
          </a:xfrm>
          <a:prstGeom prst="rect">
            <a:avLst/>
          </a:prstGeom>
          <a:ln w="12700">
            <a:miter lim="400000"/>
          </a:ln>
        </p:spPr>
      </p:pic>
      <p:sp>
        <p:nvSpPr>
          <p:cNvPr id="609" name="Rounded Rectangle"/>
          <p:cNvSpPr/>
          <p:nvPr/>
        </p:nvSpPr>
        <p:spPr>
          <a:xfrm>
            <a:off x="12248903" y="4457118"/>
            <a:ext cx="4948823"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1" name="Buffer Overflow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Buffer Overflows</a:t>
            </a:r>
          </a:p>
        </p:txBody>
      </p:sp>
      <p:grpSp>
        <p:nvGrpSpPr>
          <p:cNvPr id="614" name="Group"/>
          <p:cNvGrpSpPr/>
          <p:nvPr/>
        </p:nvGrpSpPr>
        <p:grpSpPr>
          <a:xfrm>
            <a:off x="13882010" y="2439371"/>
            <a:ext cx="9986641" cy="6640689"/>
            <a:chOff x="0" y="0"/>
            <a:chExt cx="9986640" cy="6640688"/>
          </a:xfrm>
        </p:grpSpPr>
        <p:pic>
          <p:nvPicPr>
            <p:cNvPr id="612" name="Image" descr="Image"/>
            <p:cNvPicPr>
              <a:picLocks noChangeAspect="1"/>
            </p:cNvPicPr>
            <p:nvPr/>
          </p:nvPicPr>
          <p:blipFill>
            <a:blip r:embed="rId2">
              <a:extLst/>
            </a:blip>
            <a:stretch>
              <a:fillRect/>
            </a:stretch>
          </p:blipFill>
          <p:spPr>
            <a:xfrm>
              <a:off x="0" y="0"/>
              <a:ext cx="9986641" cy="6640689"/>
            </a:xfrm>
            <a:prstGeom prst="rect">
              <a:avLst/>
            </a:prstGeom>
            <a:ln w="12700" cap="flat">
              <a:noFill/>
              <a:miter lim="400000"/>
            </a:ln>
            <a:effectLst/>
          </p:spPr>
        </p:pic>
        <p:sp>
          <p:nvSpPr>
            <p:cNvPr id="613" name="Rounded Rectangle"/>
            <p:cNvSpPr/>
            <p:nvPr/>
          </p:nvSpPr>
          <p:spPr>
            <a:xfrm>
              <a:off x="5027358" y="1379732"/>
              <a:ext cx="2960277" cy="514488"/>
            </a:xfrm>
            <a:prstGeom prst="roundRect">
              <a:avLst>
                <a:gd name="adj" fmla="val 33175"/>
              </a:avLst>
            </a:prstGeom>
            <a:solidFill>
              <a:srgbClr val="7F0325">
                <a:alpha val="24059"/>
              </a:srgbClr>
            </a:solidFill>
            <a:ln w="12700" cap="flat">
              <a:noFill/>
              <a:miter lim="400000"/>
            </a:ln>
            <a:effectLst/>
          </p:spPr>
          <p:txBody>
            <a:bodyPr wrap="square" lIns="50800" tIns="50800" rIns="50800" bIns="50800" numCol="1" anchor="ctr">
              <a:noAutofit/>
            </a:bodyPr>
            <a:lstStyle/>
            <a:p>
              <a:pPr>
                <a:defRPr>
                  <a:solidFill>
                    <a:srgbClr val="FFFFFF"/>
                  </a:solidFill>
                </a:defRPr>
              </a:pPr>
            </a:p>
          </p:txBody>
        </p:sp>
      </p:grpSp>
      <p:sp>
        <p:nvSpPr>
          <p:cNvPr id="615" name="In 1988, a computer &quot;worm&quot; written by Cornell graduate student Robert Morris, Jr. proliferated through government and university computers, bringing down the nascent Internet.…"/>
          <p:cNvSpPr txBox="1"/>
          <p:nvPr/>
        </p:nvSpPr>
        <p:spPr>
          <a:xfrm>
            <a:off x="309649" y="2092147"/>
            <a:ext cx="13319926" cy="770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In 1988, a computer "worm" written by Cornell graduate student Robert Morris, Jr. proliferated through government and university computers, bringing down the nascent Internet.</a:t>
            </a:r>
          </a:p>
          <a:p>
            <a:pPr marL="635000" indent="-635000" algn="l">
              <a:buSzPct val="75000"/>
              <a:buFont typeface="Helvetica Neue"/>
              <a:buChar char="•"/>
            </a:pPr>
          </a:p>
          <a:p>
            <a:pPr marL="635000" indent="-635000" algn="l">
              <a:buSzPct val="75000"/>
              <a:buFont typeface="Helvetica Neue"/>
              <a:buChar char="•"/>
            </a:pPr>
            <a:r>
              <a:t>The worm took advantage of a "buffer overflow" in a program, by writing code into a location that was outside the area that the program was given.</a:t>
            </a:r>
          </a:p>
        </p:txBody>
      </p:sp>
      <p:sp>
        <p:nvSpPr>
          <p:cNvPr id="616" name="The worm tricked the program into running its code, and was able to work its way through the network to other computers.…"/>
          <p:cNvSpPr txBox="1"/>
          <p:nvPr/>
        </p:nvSpPr>
        <p:spPr>
          <a:xfrm>
            <a:off x="326414" y="10001743"/>
            <a:ext cx="22837090"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worm tricked the program into running its code, and was able to work its way through the network to other computers.</a:t>
            </a:r>
          </a:p>
          <a:p>
            <a:pPr marL="635000" indent="-635000" algn="l">
              <a:buSzPct val="75000"/>
              <a:buFont typeface="Helvetica Neue"/>
              <a:buChar char="•"/>
            </a:pPr>
            <a:r>
              <a:t>The worm had a bug that made it eat up all of the computer's memory, thereby crashing the systems, one by one.</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8" name="Buffer Overflow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Buffer Overflows</a:t>
            </a:r>
          </a:p>
        </p:txBody>
      </p:sp>
      <p:sp>
        <p:nvSpPr>
          <p:cNvPr id="619" name="Robert Morris, Jr. became the first person in the U.S. convicted under the Computer Fraud and Abuse Act, and was fined, performed community service and served a three-year probation.…"/>
          <p:cNvSpPr txBox="1"/>
          <p:nvPr/>
        </p:nvSpPr>
        <p:spPr>
          <a:xfrm>
            <a:off x="309649" y="2092147"/>
            <a:ext cx="13319926" cy="846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Robert Morris, Jr. became the first person in the U.S. convicted under the Computer Fraud and Abuse Act, and was fined, performed community service and served a three-year probation.</a:t>
            </a:r>
          </a:p>
          <a:p>
            <a:pPr marL="635000" indent="-635000" algn="l">
              <a:buSzPct val="75000"/>
              <a:buFont typeface="Helvetica Neue"/>
              <a:buChar char="•"/>
            </a:pPr>
            <a:r>
              <a:t>He claimed that he was trying to demonstrate computer security faults, but the court did not believe him.</a:t>
            </a:r>
          </a:p>
          <a:p>
            <a:pPr marL="635000" indent="-635000" algn="l">
              <a:buSzPct val="75000"/>
              <a:buFont typeface="Helvetica Neue"/>
              <a:buChar char="•"/>
            </a:pPr>
            <a:r>
              <a:t>He did bounce back: now he is a professor of computer science at MIT, and he co-founded the start-up incubator, Y-Combinator.</a:t>
            </a:r>
          </a:p>
        </p:txBody>
      </p:sp>
      <p:pic>
        <p:nvPicPr>
          <p:cNvPr id="620" name="Image" descr="Image"/>
          <p:cNvPicPr>
            <a:picLocks noChangeAspect="1"/>
          </p:cNvPicPr>
          <p:nvPr/>
        </p:nvPicPr>
        <p:blipFill>
          <a:blip r:embed="rId2">
            <a:extLst/>
          </a:blip>
          <a:stretch>
            <a:fillRect/>
          </a:stretch>
        </p:blipFill>
        <p:spPr>
          <a:xfrm>
            <a:off x="16757339" y="1797890"/>
            <a:ext cx="7166772" cy="9232487"/>
          </a:xfrm>
          <a:prstGeom prst="rect">
            <a:avLst/>
          </a:prstGeom>
          <a:ln w="12700">
            <a:miter lim="400000"/>
          </a:ln>
        </p:spPr>
      </p:pic>
      <p:pic>
        <p:nvPicPr>
          <p:cNvPr id="621" name="Image" descr="Image"/>
          <p:cNvPicPr>
            <a:picLocks noChangeAspect="1"/>
          </p:cNvPicPr>
          <p:nvPr/>
        </p:nvPicPr>
        <p:blipFill>
          <a:blip r:embed="rId3">
            <a:extLst/>
          </a:blip>
          <a:stretch>
            <a:fillRect/>
          </a:stretch>
        </p:blipFill>
        <p:spPr>
          <a:xfrm>
            <a:off x="6139967" y="10616482"/>
            <a:ext cx="7835537" cy="2936230"/>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3"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24" name="The memory you request is yours until the end of the program, if you need it that long.…"/>
          <p:cNvSpPr txBox="1"/>
          <p:nvPr/>
        </p:nvSpPr>
        <p:spPr>
          <a:xfrm>
            <a:off x="873267" y="1933906"/>
            <a:ext cx="22637467" cy="617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memory you request is yours until the end of the program, if you need it that long.</a:t>
            </a:r>
          </a:p>
          <a:p>
            <a:pPr marL="635000" indent="-635000" algn="l">
              <a:buSzPct val="75000"/>
              <a:buFont typeface="Helvetica Neue"/>
              <a:buChar char="•"/>
            </a:pPr>
            <a:r>
              <a:t>You can pass around the pointer you get back as much as you'd like, and you have access to that memory through that pointer in any function you pass the pointer to.</a:t>
            </a:r>
          </a:p>
          <a:p>
            <a:pPr marL="635000" indent="-635000" algn="l">
              <a:buSzPct val="75000"/>
              <a:buFont typeface="Helvetica Neue"/>
              <a:buChar char="•"/>
            </a:pPr>
            <a:r>
              <a:t>But, what if you are done using that memory? Let's say you create an array of 10 ints, use them for some task, and then are done with the memory?</a:t>
            </a:r>
          </a:p>
          <a:p>
            <a:pPr marL="635000" indent="-635000" algn="l">
              <a:buSzPct val="75000"/>
              <a:buFont typeface="Helvetica Neue"/>
              <a:buChar char="•"/>
            </a:pPr>
            <a:r>
              <a:t>In this case, you </a:t>
            </a:r>
            <a:r>
              <a:rPr i="1">
                <a:latin typeface="Helvetica Neue"/>
                <a:ea typeface="Helvetica Neue"/>
                <a:cs typeface="Helvetica Neue"/>
                <a:sym typeface="Helvetica Neue"/>
              </a:rPr>
              <a:t>delete</a:t>
            </a:r>
            <a:r>
              <a:t> the memory, giving it back to the Operating System:</a:t>
            </a:r>
          </a:p>
        </p:txBody>
      </p:sp>
      <p:grpSp>
        <p:nvGrpSpPr>
          <p:cNvPr id="627" name="int *tenInts = new int[10]; // create 10 integers on the heap…"/>
          <p:cNvGrpSpPr/>
          <p:nvPr/>
        </p:nvGrpSpPr>
        <p:grpSpPr>
          <a:xfrm>
            <a:off x="1220113" y="8529946"/>
            <a:ext cx="21943774" cy="5054601"/>
            <a:chOff x="0" y="0"/>
            <a:chExt cx="21943772" cy="5054600"/>
          </a:xfrm>
        </p:grpSpPr>
        <p:sp>
          <p:nvSpPr>
            <p:cNvPr id="626" name="int *tenInts = new int[10]; // create 10 integers on the heap…"/>
            <p:cNvSpPr txBox="1"/>
            <p:nvPr/>
          </p:nvSpPr>
          <p:spPr>
            <a:xfrm>
              <a:off x="38100" y="38100"/>
              <a:ext cx="21867574" cy="4978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342900" algn="l"/>
                </a:tabLst>
                <a:defRPr sz="4600">
                  <a:solidFill>
                    <a:srgbClr val="008F00"/>
                  </a:solidFill>
                  <a:latin typeface="Menlo"/>
                  <a:ea typeface="Menlo"/>
                  <a:cs typeface="Menlo"/>
                  <a:sym typeface="Menlo"/>
                </a:defRPr>
              </a:pPr>
              <a:r>
                <a:rPr>
                  <a:solidFill>
                    <a:srgbClr val="0433FF"/>
                  </a:solidFill>
                </a:rPr>
                <a:t>int</a:t>
              </a:r>
              <a:r>
                <a:rPr>
                  <a:solidFill>
                    <a:srgbClr val="000000"/>
                  </a:solidFill>
                </a:rPr>
                <a:t> *tenInts = </a:t>
              </a:r>
              <a:r>
                <a:rPr>
                  <a:solidFill>
                    <a:srgbClr val="0433FF"/>
                  </a:solidFill>
                </a:rPr>
                <a:t>new</a:t>
              </a:r>
              <a:r>
                <a:rPr>
                  <a:solidFill>
                    <a:srgbClr val="000000"/>
                  </a:solidFill>
                </a:rPr>
                <a:t> </a:t>
              </a:r>
              <a:r>
                <a:rPr>
                  <a:solidFill>
                    <a:srgbClr val="0433FF"/>
                  </a:solidFill>
                </a:rPr>
                <a:t>int</a:t>
              </a:r>
              <a:r>
                <a:rPr>
                  <a:solidFill>
                    <a:srgbClr val="000000"/>
                  </a:solidFill>
                </a:rPr>
                <a:t>[10]; </a:t>
              </a:r>
              <a:r>
                <a:t>// create 10 integers on the heap</a:t>
              </a:r>
              <a:endParaRPr>
                <a:solidFill>
                  <a:srgbClr val="000000"/>
                </a:solidFill>
              </a:endParaRPr>
            </a:p>
            <a:p>
              <a:pPr algn="l" defTabSz="457200">
                <a:tabLst>
                  <a:tab pos="342900" algn="l"/>
                </a:tabLst>
                <a:defRPr sz="4600">
                  <a:latin typeface="Menlo"/>
                  <a:ea typeface="Menlo"/>
                  <a:cs typeface="Menlo"/>
                  <a:sym typeface="Menlo"/>
                </a:defRPr>
              </a:pPr>
              <a:r>
                <a:rPr>
                  <a:solidFill>
                    <a:srgbClr val="0433FF"/>
                  </a:solidFill>
                </a:rPr>
                <a:t>for</a:t>
              </a:r>
              <a:r>
                <a:t> (</a:t>
              </a:r>
              <a:r>
                <a:rPr>
                  <a:solidFill>
                    <a:srgbClr val="0433FF"/>
                  </a:solidFill>
                </a:rPr>
                <a:t>int</a:t>
              </a:r>
              <a:r>
                <a:t> i=0; i &lt; 10; i++) {</a:t>
              </a:r>
            </a:p>
            <a:p>
              <a:pPr algn="l" defTabSz="457200">
                <a:tabLst>
                  <a:tab pos="342900" algn="l"/>
                </a:tabLst>
                <a:defRPr sz="4600">
                  <a:latin typeface="Menlo"/>
                  <a:ea typeface="Menlo"/>
                  <a:cs typeface="Menlo"/>
                  <a:sym typeface="Menlo"/>
                </a:defRPr>
              </a:pPr>
              <a:r>
                <a:t>    tenInts[i] = randomInteger(1,1000);</a:t>
              </a:r>
            </a:p>
            <a:p>
              <a:pPr algn="l" defTabSz="457200">
                <a:tabLst>
                  <a:tab pos="342900" algn="l"/>
                </a:tabLst>
                <a:defRPr sz="4600">
                  <a:latin typeface="Menlo"/>
                  <a:ea typeface="Menlo"/>
                  <a:cs typeface="Menlo"/>
                  <a:sym typeface="Menlo"/>
                </a:defRPr>
              </a:pPr>
              <a:r>
                <a:t>}</a:t>
              </a:r>
            </a:p>
            <a:p>
              <a:pPr algn="l" defTabSz="457200">
                <a:tabLst>
                  <a:tab pos="342900" algn="l"/>
                </a:tabLst>
                <a:defRPr sz="4600">
                  <a:latin typeface="Menlo"/>
                  <a:ea typeface="Menlo"/>
                  <a:cs typeface="Menlo"/>
                  <a:sym typeface="Menlo"/>
                </a:defRPr>
              </a:pPr>
              <a:r>
                <a:t>someFunction(tenInts);</a:t>
              </a:r>
            </a:p>
            <a:p>
              <a:pPr algn="l" defTabSz="457200">
                <a:tabLst>
                  <a:tab pos="342900" algn="l"/>
                </a:tabLst>
                <a:defRPr sz="4600">
                  <a:solidFill>
                    <a:srgbClr val="008F00"/>
                  </a:solidFill>
                  <a:latin typeface="Menlo"/>
                  <a:ea typeface="Menlo"/>
                  <a:cs typeface="Menlo"/>
                  <a:sym typeface="Menlo"/>
                </a:defRPr>
              </a:pPr>
              <a:r>
                <a:t>// done using tenInts</a:t>
              </a:r>
              <a:endParaRPr>
                <a:solidFill>
                  <a:srgbClr val="000000"/>
                </a:solidFill>
              </a:endParaRPr>
            </a:p>
            <a:p>
              <a:pPr algn="l" defTabSz="457200">
                <a:tabLst>
                  <a:tab pos="342900" algn="l"/>
                </a:tabLst>
                <a:defRPr sz="4600">
                  <a:latin typeface="Menlo"/>
                  <a:ea typeface="Menlo"/>
                  <a:cs typeface="Menlo"/>
                  <a:sym typeface="Menlo"/>
                </a:defRPr>
              </a:pPr>
              <a:r>
                <a:rPr>
                  <a:solidFill>
                    <a:srgbClr val="0433FF"/>
                  </a:solidFill>
                </a:rPr>
                <a:t>delete</a:t>
              </a:r>
              <a:r>
                <a:t> [] tenInts; </a:t>
              </a:r>
              <a:r>
                <a:rPr>
                  <a:solidFill>
                    <a:srgbClr val="008E00"/>
                  </a:solidFill>
                </a:rPr>
                <a:t>// the [] is necessary for an array</a:t>
              </a:r>
            </a:p>
          </p:txBody>
        </p:sp>
        <p:pic>
          <p:nvPicPr>
            <p:cNvPr id="625" name="int *tenInts = new int[10]; // create 10 integers on the heap…" descr="int *tenInts = new int[10]; // create 10 integers on the heap…"/>
            <p:cNvPicPr>
              <a:picLocks noChangeAspect="0"/>
            </p:cNvPicPr>
            <p:nvPr/>
          </p:nvPicPr>
          <p:blipFill>
            <a:blip r:embed="rId2">
              <a:extLst/>
            </a:blip>
            <a:stretch>
              <a:fillRect/>
            </a:stretch>
          </p:blipFill>
          <p:spPr>
            <a:xfrm>
              <a:off x="0" y="0"/>
              <a:ext cx="21943773" cy="5054601"/>
            </a:xfrm>
            <a:prstGeom prst="rect">
              <a:avLst/>
            </a:prstGeom>
            <a:effectLst/>
          </p:spPr>
        </p:pic>
      </p:gr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9"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30" name="delete is sometimes confusing. Take a look at the following function:"/>
          <p:cNvSpPr txBox="1"/>
          <p:nvPr/>
        </p:nvSpPr>
        <p:spPr>
          <a:xfrm>
            <a:off x="873267" y="1933906"/>
            <a:ext cx="22637467" cy="892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09600" indent="-609600" algn="l">
              <a:buSzPct val="75000"/>
              <a:buFont typeface="Helvetica Neue"/>
              <a:buChar char="•"/>
            </a:pPr>
            <a:r>
              <a:rPr b="1" sz="4800">
                <a:latin typeface="Courier New"/>
                <a:ea typeface="Courier New"/>
                <a:cs typeface="Courier New"/>
                <a:sym typeface="Courier New"/>
              </a:rPr>
              <a:t>delete</a:t>
            </a:r>
            <a:r>
              <a:t> is sometimes confusing. Take a look at the following function:</a:t>
            </a:r>
          </a:p>
        </p:txBody>
      </p:sp>
      <p:grpSp>
        <p:nvGrpSpPr>
          <p:cNvPr id="633" name="void arrayFun(int *origArray, int length) {…"/>
          <p:cNvGrpSpPr/>
          <p:nvPr/>
        </p:nvGrpSpPr>
        <p:grpSpPr>
          <a:xfrm>
            <a:off x="690985" y="2952789"/>
            <a:ext cx="15540838" cy="10312402"/>
            <a:chOff x="0" y="0"/>
            <a:chExt cx="15540837" cy="10312400"/>
          </a:xfrm>
        </p:grpSpPr>
        <p:sp>
          <p:nvSpPr>
            <p:cNvPr id="632" name="void arrayFun(int *origArray, int length) {…"/>
            <p:cNvSpPr txBox="1"/>
            <p:nvPr/>
          </p:nvSpPr>
          <p:spPr>
            <a:xfrm>
              <a:off x="38100" y="38100"/>
              <a:ext cx="15464638" cy="10236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100">
                  <a:latin typeface="Menlo"/>
                  <a:ea typeface="Menlo"/>
                  <a:cs typeface="Menlo"/>
                  <a:sym typeface="Menlo"/>
                </a:defRPr>
              </a:pPr>
              <a:r>
                <a:rPr>
                  <a:solidFill>
                    <a:srgbClr val="0433FF"/>
                  </a:solidFill>
                </a:rPr>
                <a:t>void</a:t>
              </a:r>
              <a:r>
                <a:t> arrayFun(</a:t>
              </a:r>
              <a:r>
                <a:rPr>
                  <a:solidFill>
                    <a:srgbClr val="0433FF"/>
                  </a:solidFill>
                </a:rPr>
                <a:t>int</a:t>
              </a:r>
              <a:r>
                <a:t> *origArray, </a:t>
              </a:r>
              <a:r>
                <a:rPr>
                  <a:solidFill>
                    <a:srgbClr val="0433FF"/>
                  </a:solidFill>
                </a:rPr>
                <a:t>int</a:t>
              </a:r>
              <a:r>
                <a:t> length) {</a:t>
              </a: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t>// allocate space for a new array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int</a:t>
              </a:r>
              <a:r>
                <a:t> *multiple = </a:t>
              </a:r>
              <a:r>
                <a:rPr>
                  <a:solidFill>
                    <a:srgbClr val="0433FF"/>
                  </a:solidFill>
                </a:rPr>
                <a:t>new</a:t>
              </a:r>
              <a:r>
                <a:t> </a:t>
              </a:r>
              <a:r>
                <a:rPr>
                  <a:solidFill>
                    <a:srgbClr val="0433FF"/>
                  </a:solidFill>
                </a:rPr>
                <a:t>int</a:t>
              </a:r>
              <a:r>
                <a:t>[length];</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a:t>
              </a:r>
              <a:r>
                <a:rPr>
                  <a:solidFill>
                    <a:srgbClr val="008F00"/>
                  </a:solidFill>
                </a:rPr>
                <a:t>// prints each value doubled</a:t>
              </a:r>
              <a:endParaRPr>
                <a:solidFill>
                  <a:srgbClr val="008F00"/>
                </a:solidFill>
              </a:endParaRPr>
            </a:p>
            <a:p>
              <a:pPr algn="l" defTabSz="457200">
                <a:tabLst>
                  <a:tab pos="558800" algn="l"/>
                </a:tabLst>
                <a:defRPr sz="3100">
                  <a:latin typeface="Menlo"/>
                  <a:ea typeface="Menlo"/>
                  <a:cs typeface="Menlo"/>
                  <a:sym typeface="Menlo"/>
                </a:defRPr>
              </a:pP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rPr>
                  <a:solidFill>
                    <a:srgbClr val="0433FF"/>
                  </a:solidFill>
                </a:rPr>
                <a:t>delete</a:t>
              </a:r>
              <a:r>
                <a:rPr>
                  <a:solidFill>
                    <a:srgbClr val="000000"/>
                  </a:solidFill>
                </a:rPr>
                <a:t> [] multiple; </a:t>
              </a:r>
              <a:r>
                <a:t>// give back the memory</a:t>
              </a:r>
              <a:endParaRPr>
                <a:solidFill>
                  <a:srgbClr val="000000"/>
                </a:solidFill>
              </a:endParaRPr>
            </a:p>
            <a:p>
              <a:pPr algn="l" defTabSz="457200">
                <a:tabLst>
                  <a:tab pos="558800" algn="l"/>
                </a:tabLst>
                <a:defRPr sz="3100">
                  <a:latin typeface="Menlo"/>
                  <a:ea typeface="Menlo"/>
                  <a:cs typeface="Menlo"/>
                  <a:sym typeface="Menlo"/>
                </a:defRPr>
              </a:pPr>
              <a:r>
                <a:t>    </a:t>
              </a:r>
            </a:p>
            <a:p>
              <a:pPr algn="l" defTabSz="457200">
                <a:tabLst>
                  <a:tab pos="558800" algn="l"/>
                </a:tabLst>
                <a:defRPr sz="3100">
                  <a:solidFill>
                    <a:srgbClr val="008F00"/>
                  </a:solidFill>
                  <a:latin typeface="Menlo"/>
                  <a:ea typeface="Menlo"/>
                  <a:cs typeface="Menlo"/>
                  <a:sym typeface="Menlo"/>
                </a:defRPr>
              </a:pPr>
              <a:r>
                <a:rPr>
                  <a:solidFill>
                    <a:srgbClr val="000000"/>
                  </a:solidFill>
                </a:rPr>
                <a:t>    multiple = </a:t>
              </a:r>
              <a:r>
                <a:rPr>
                  <a:solidFill>
                    <a:srgbClr val="0433FF"/>
                  </a:solidFill>
                </a:rPr>
                <a:t>new</a:t>
              </a:r>
              <a:r>
                <a:rPr>
                  <a:solidFill>
                    <a:srgbClr val="000000"/>
                  </a:solidFill>
                </a:rPr>
                <a:t> </a:t>
              </a:r>
              <a:r>
                <a:rPr>
                  <a:solidFill>
                    <a:srgbClr val="0433FF"/>
                  </a:solidFill>
                </a:rPr>
                <a:t>int</a:t>
              </a:r>
              <a:r>
                <a:rPr>
                  <a:solidFill>
                    <a:srgbClr val="000000"/>
                  </a:solidFill>
                </a:rPr>
                <a:t>[length * 2]; </a:t>
              </a:r>
              <a:r>
                <a:t>// now twice as many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multiple[i*2]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multiple[i*2+1] = origArray[i] * 3; </a:t>
              </a:r>
              <a:r>
                <a:rPr>
                  <a:solidFill>
                    <a:srgbClr val="008F00"/>
                  </a:solidFill>
                </a:rPr>
                <a:t>// triple the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 2);</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delete</a:t>
              </a:r>
              <a:r>
                <a:t> [] multiple; </a:t>
              </a:r>
              <a:r>
                <a:rPr>
                  <a:solidFill>
                    <a:srgbClr val="008F00"/>
                  </a:solidFill>
                </a:rPr>
                <a:t>// clean up</a:t>
              </a:r>
            </a:p>
            <a:p>
              <a:pPr algn="l" defTabSz="457200">
                <a:tabLst>
                  <a:tab pos="558800" algn="l"/>
                </a:tabLst>
                <a:defRPr sz="3100">
                  <a:latin typeface="Menlo"/>
                  <a:ea typeface="Menlo"/>
                  <a:cs typeface="Menlo"/>
                  <a:sym typeface="Menlo"/>
                </a:defRPr>
              </a:pPr>
              <a:r>
                <a:t>}</a:t>
              </a:r>
            </a:p>
          </p:txBody>
        </p:sp>
        <p:pic>
          <p:nvPicPr>
            <p:cNvPr id="631" name="void arrayFun(int *origArray, int length) {…" descr="void arrayFun(int *origArray, int length) {…"/>
            <p:cNvPicPr>
              <a:picLocks noChangeAspect="0"/>
            </p:cNvPicPr>
            <p:nvPr/>
          </p:nvPicPr>
          <p:blipFill>
            <a:blip r:embed="rId2">
              <a:extLst/>
            </a:blip>
            <a:stretch>
              <a:fillRect/>
            </a:stretch>
          </p:blipFill>
          <p:spPr>
            <a:xfrm>
              <a:off x="0" y="-1"/>
              <a:ext cx="15540838" cy="10312402"/>
            </a:xfrm>
            <a:prstGeom prst="rect">
              <a:avLst/>
            </a:prstGeom>
            <a:effectLst/>
          </p:spPr>
        </p:pic>
      </p:gr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5"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36" name="delete is sometimes confusing. Take a look at the following function:"/>
          <p:cNvSpPr txBox="1"/>
          <p:nvPr/>
        </p:nvSpPr>
        <p:spPr>
          <a:xfrm>
            <a:off x="873267" y="1933906"/>
            <a:ext cx="22637467" cy="892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09600" indent="-609600" algn="l">
              <a:buSzPct val="75000"/>
              <a:buFont typeface="Helvetica Neue"/>
              <a:buChar char="•"/>
            </a:pPr>
            <a:r>
              <a:rPr b="1" sz="4800">
                <a:latin typeface="Courier New"/>
                <a:ea typeface="Courier New"/>
                <a:cs typeface="Courier New"/>
                <a:sym typeface="Courier New"/>
              </a:rPr>
              <a:t>delete</a:t>
            </a:r>
            <a:r>
              <a:t> is sometimes confusing. Take a look at the following function:</a:t>
            </a:r>
          </a:p>
        </p:txBody>
      </p:sp>
      <p:grpSp>
        <p:nvGrpSpPr>
          <p:cNvPr id="639" name="void arrayFun(int *origArray, int length) {…"/>
          <p:cNvGrpSpPr/>
          <p:nvPr/>
        </p:nvGrpSpPr>
        <p:grpSpPr>
          <a:xfrm>
            <a:off x="690985" y="2952789"/>
            <a:ext cx="15540838" cy="10312402"/>
            <a:chOff x="0" y="0"/>
            <a:chExt cx="15540837" cy="10312400"/>
          </a:xfrm>
        </p:grpSpPr>
        <p:sp>
          <p:nvSpPr>
            <p:cNvPr id="638" name="void arrayFun(int *origArray, int length) {…"/>
            <p:cNvSpPr txBox="1"/>
            <p:nvPr/>
          </p:nvSpPr>
          <p:spPr>
            <a:xfrm>
              <a:off x="38100" y="38100"/>
              <a:ext cx="15464638" cy="10236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100">
                  <a:latin typeface="Menlo"/>
                  <a:ea typeface="Menlo"/>
                  <a:cs typeface="Menlo"/>
                  <a:sym typeface="Menlo"/>
                </a:defRPr>
              </a:pPr>
              <a:r>
                <a:rPr>
                  <a:solidFill>
                    <a:srgbClr val="0433FF"/>
                  </a:solidFill>
                </a:rPr>
                <a:t>void</a:t>
              </a:r>
              <a:r>
                <a:t> arrayFun(</a:t>
              </a:r>
              <a:r>
                <a:rPr>
                  <a:solidFill>
                    <a:srgbClr val="0433FF"/>
                  </a:solidFill>
                </a:rPr>
                <a:t>int</a:t>
              </a:r>
              <a:r>
                <a:t> *origArray, </a:t>
              </a:r>
              <a:r>
                <a:rPr>
                  <a:solidFill>
                    <a:srgbClr val="0433FF"/>
                  </a:solidFill>
                </a:rPr>
                <a:t>int</a:t>
              </a:r>
              <a:r>
                <a:t> length) {</a:t>
              </a: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t>// allocate space for a new array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int</a:t>
              </a:r>
              <a:r>
                <a:t> *multiple = </a:t>
              </a:r>
              <a:r>
                <a:rPr>
                  <a:solidFill>
                    <a:srgbClr val="0433FF"/>
                  </a:solidFill>
                </a:rPr>
                <a:t>new</a:t>
              </a:r>
              <a:r>
                <a:t> </a:t>
              </a:r>
              <a:r>
                <a:rPr>
                  <a:solidFill>
                    <a:srgbClr val="0433FF"/>
                  </a:solidFill>
                </a:rPr>
                <a:t>int</a:t>
              </a:r>
              <a:r>
                <a:t>[length];</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a:t>
              </a:r>
              <a:r>
                <a:rPr>
                  <a:solidFill>
                    <a:srgbClr val="008F00"/>
                  </a:solidFill>
                </a:rPr>
                <a:t>// prints each value doubled</a:t>
              </a:r>
              <a:endParaRPr>
                <a:solidFill>
                  <a:srgbClr val="008F00"/>
                </a:solidFill>
              </a:endParaRPr>
            </a:p>
            <a:p>
              <a:pPr algn="l" defTabSz="457200">
                <a:tabLst>
                  <a:tab pos="558800" algn="l"/>
                </a:tabLst>
                <a:defRPr sz="3100">
                  <a:latin typeface="Menlo"/>
                  <a:ea typeface="Menlo"/>
                  <a:cs typeface="Menlo"/>
                  <a:sym typeface="Menlo"/>
                </a:defRPr>
              </a:pP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rPr>
                  <a:solidFill>
                    <a:srgbClr val="0433FF"/>
                  </a:solidFill>
                </a:rPr>
                <a:t>delete</a:t>
              </a:r>
              <a:r>
                <a:rPr>
                  <a:solidFill>
                    <a:srgbClr val="000000"/>
                  </a:solidFill>
                </a:rPr>
                <a:t> [] multiple; </a:t>
              </a:r>
              <a:r>
                <a:t>// give back the memory</a:t>
              </a:r>
              <a:endParaRPr>
                <a:solidFill>
                  <a:srgbClr val="000000"/>
                </a:solidFill>
              </a:endParaRPr>
            </a:p>
            <a:p>
              <a:pPr algn="l" defTabSz="457200">
                <a:tabLst>
                  <a:tab pos="558800" algn="l"/>
                </a:tabLst>
                <a:defRPr sz="3100">
                  <a:latin typeface="Menlo"/>
                  <a:ea typeface="Menlo"/>
                  <a:cs typeface="Menlo"/>
                  <a:sym typeface="Menlo"/>
                </a:defRPr>
              </a:pPr>
              <a:r>
                <a:t>    </a:t>
              </a:r>
            </a:p>
            <a:p>
              <a:pPr algn="l" defTabSz="457200">
                <a:tabLst>
                  <a:tab pos="558800" algn="l"/>
                </a:tabLst>
                <a:defRPr sz="3100">
                  <a:solidFill>
                    <a:srgbClr val="008F00"/>
                  </a:solidFill>
                  <a:latin typeface="Menlo"/>
                  <a:ea typeface="Menlo"/>
                  <a:cs typeface="Menlo"/>
                  <a:sym typeface="Menlo"/>
                </a:defRPr>
              </a:pPr>
              <a:r>
                <a:rPr>
                  <a:solidFill>
                    <a:srgbClr val="000000"/>
                  </a:solidFill>
                </a:rPr>
                <a:t>    multiple = </a:t>
              </a:r>
              <a:r>
                <a:rPr>
                  <a:solidFill>
                    <a:srgbClr val="0433FF"/>
                  </a:solidFill>
                </a:rPr>
                <a:t>new</a:t>
              </a:r>
              <a:r>
                <a:rPr>
                  <a:solidFill>
                    <a:srgbClr val="000000"/>
                  </a:solidFill>
                </a:rPr>
                <a:t> </a:t>
              </a:r>
              <a:r>
                <a:rPr>
                  <a:solidFill>
                    <a:srgbClr val="0433FF"/>
                  </a:solidFill>
                </a:rPr>
                <a:t>int</a:t>
              </a:r>
              <a:r>
                <a:rPr>
                  <a:solidFill>
                    <a:srgbClr val="000000"/>
                  </a:solidFill>
                </a:rPr>
                <a:t>[length * 2]; </a:t>
              </a:r>
              <a:r>
                <a:t>// now twice as many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multiple[i*2]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multiple[i*2+1] = origArray[i] * 3; </a:t>
              </a:r>
              <a:r>
                <a:rPr>
                  <a:solidFill>
                    <a:srgbClr val="008F00"/>
                  </a:solidFill>
                </a:rPr>
                <a:t>// triple the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 2);</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delete</a:t>
              </a:r>
              <a:r>
                <a:t> [] multiple; </a:t>
              </a:r>
              <a:r>
                <a:rPr>
                  <a:solidFill>
                    <a:srgbClr val="008F00"/>
                  </a:solidFill>
                </a:rPr>
                <a:t>// clean up</a:t>
              </a:r>
            </a:p>
            <a:p>
              <a:pPr algn="l" defTabSz="457200">
                <a:tabLst>
                  <a:tab pos="558800" algn="l"/>
                </a:tabLst>
                <a:defRPr sz="3100">
                  <a:latin typeface="Menlo"/>
                  <a:ea typeface="Menlo"/>
                  <a:cs typeface="Menlo"/>
                  <a:sym typeface="Menlo"/>
                </a:defRPr>
              </a:pPr>
              <a:r>
                <a:t>}</a:t>
              </a:r>
            </a:p>
          </p:txBody>
        </p:sp>
        <p:pic>
          <p:nvPicPr>
            <p:cNvPr id="637" name="void arrayFun(int *origArray, int length) {…" descr="void arrayFun(int *origArray, int length) {…"/>
            <p:cNvPicPr>
              <a:picLocks noChangeAspect="0"/>
            </p:cNvPicPr>
            <p:nvPr/>
          </p:nvPicPr>
          <p:blipFill>
            <a:blip r:embed="rId2">
              <a:extLst/>
            </a:blip>
            <a:stretch>
              <a:fillRect/>
            </a:stretch>
          </p:blipFill>
          <p:spPr>
            <a:xfrm>
              <a:off x="0" y="-1"/>
              <a:ext cx="15540838" cy="10312402"/>
            </a:xfrm>
            <a:prstGeom prst="rect">
              <a:avLst/>
            </a:prstGeom>
            <a:effectLst/>
          </p:spPr>
        </p:pic>
      </p:grpSp>
      <p:sp>
        <p:nvSpPr>
          <p:cNvPr id="640" name="First: notice that we delete multiple, and then use it again!…"/>
          <p:cNvSpPr txBox="1"/>
          <p:nvPr/>
        </p:nvSpPr>
        <p:spPr>
          <a:xfrm>
            <a:off x="16406685" y="2972347"/>
            <a:ext cx="7823289" cy="20292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200"/>
            </a:pPr>
            <a:r>
              <a:t>First: notice that we delete multiple, and then use it again!</a:t>
            </a:r>
          </a:p>
          <a:p>
            <a:pPr marL="635000" indent="-635000" algn="l">
              <a:buSzPct val="75000"/>
              <a:buFont typeface="Helvetica Neue"/>
              <a:buChar char="•"/>
              <a:defRPr sz="4200"/>
            </a:pPr>
            <a:r>
              <a:t>Is that allowed??</a:t>
            </a:r>
          </a:p>
        </p:txBody>
      </p:sp>
      <p:sp>
        <p:nvSpPr>
          <p:cNvPr id="641" name="Rounded Rectangle"/>
          <p:cNvSpPr/>
          <p:nvPr/>
        </p:nvSpPr>
        <p:spPr>
          <a:xfrm>
            <a:off x="1505461" y="7455513"/>
            <a:ext cx="10699994"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642" name="Rounded Rectangle"/>
          <p:cNvSpPr/>
          <p:nvPr/>
        </p:nvSpPr>
        <p:spPr>
          <a:xfrm>
            <a:off x="1505461" y="8354159"/>
            <a:ext cx="7823289" cy="860091"/>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4"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45" name="delete is sometimes confusing. Take a look at the following function:"/>
          <p:cNvSpPr txBox="1"/>
          <p:nvPr/>
        </p:nvSpPr>
        <p:spPr>
          <a:xfrm>
            <a:off x="873267" y="1933906"/>
            <a:ext cx="22637467" cy="892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09600" indent="-609600" algn="l">
              <a:buSzPct val="75000"/>
              <a:buFont typeface="Helvetica Neue"/>
              <a:buChar char="•"/>
            </a:pPr>
            <a:r>
              <a:rPr b="1" sz="4800">
                <a:latin typeface="Courier New"/>
                <a:ea typeface="Courier New"/>
                <a:cs typeface="Courier New"/>
                <a:sym typeface="Courier New"/>
              </a:rPr>
              <a:t>delete</a:t>
            </a:r>
            <a:r>
              <a:t> is sometimes confusing. Take a look at the following function:</a:t>
            </a:r>
          </a:p>
        </p:txBody>
      </p:sp>
      <p:grpSp>
        <p:nvGrpSpPr>
          <p:cNvPr id="648" name="void arrayFun(int *origArray, int length) {…"/>
          <p:cNvGrpSpPr/>
          <p:nvPr/>
        </p:nvGrpSpPr>
        <p:grpSpPr>
          <a:xfrm>
            <a:off x="690985" y="2952789"/>
            <a:ext cx="15540838" cy="10312402"/>
            <a:chOff x="0" y="0"/>
            <a:chExt cx="15540837" cy="10312400"/>
          </a:xfrm>
        </p:grpSpPr>
        <p:sp>
          <p:nvSpPr>
            <p:cNvPr id="647" name="void arrayFun(int *origArray, int length) {…"/>
            <p:cNvSpPr txBox="1"/>
            <p:nvPr/>
          </p:nvSpPr>
          <p:spPr>
            <a:xfrm>
              <a:off x="38100" y="38100"/>
              <a:ext cx="15464638" cy="10236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100">
                  <a:latin typeface="Menlo"/>
                  <a:ea typeface="Menlo"/>
                  <a:cs typeface="Menlo"/>
                  <a:sym typeface="Menlo"/>
                </a:defRPr>
              </a:pPr>
              <a:r>
                <a:rPr>
                  <a:solidFill>
                    <a:srgbClr val="0433FF"/>
                  </a:solidFill>
                </a:rPr>
                <a:t>void</a:t>
              </a:r>
              <a:r>
                <a:t> arrayFun(</a:t>
              </a:r>
              <a:r>
                <a:rPr>
                  <a:solidFill>
                    <a:srgbClr val="0433FF"/>
                  </a:solidFill>
                </a:rPr>
                <a:t>int</a:t>
              </a:r>
              <a:r>
                <a:t> *origArray, </a:t>
              </a:r>
              <a:r>
                <a:rPr>
                  <a:solidFill>
                    <a:srgbClr val="0433FF"/>
                  </a:solidFill>
                </a:rPr>
                <a:t>int</a:t>
              </a:r>
              <a:r>
                <a:t> length) {</a:t>
              </a: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t>// allocate space for a new array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int</a:t>
              </a:r>
              <a:r>
                <a:t> *multiple = </a:t>
              </a:r>
              <a:r>
                <a:rPr>
                  <a:solidFill>
                    <a:srgbClr val="0433FF"/>
                  </a:solidFill>
                </a:rPr>
                <a:t>new</a:t>
              </a:r>
              <a:r>
                <a:t> </a:t>
              </a:r>
              <a:r>
                <a:rPr>
                  <a:solidFill>
                    <a:srgbClr val="0433FF"/>
                  </a:solidFill>
                </a:rPr>
                <a:t>int</a:t>
              </a:r>
              <a:r>
                <a:t>[length];</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a:t>
              </a:r>
              <a:r>
                <a:rPr>
                  <a:solidFill>
                    <a:srgbClr val="008F00"/>
                  </a:solidFill>
                </a:rPr>
                <a:t>// prints each value doubled</a:t>
              </a:r>
              <a:endParaRPr>
                <a:solidFill>
                  <a:srgbClr val="008F00"/>
                </a:solidFill>
              </a:endParaRPr>
            </a:p>
            <a:p>
              <a:pPr algn="l" defTabSz="457200">
                <a:tabLst>
                  <a:tab pos="558800" algn="l"/>
                </a:tabLst>
                <a:defRPr sz="3100">
                  <a:latin typeface="Menlo"/>
                  <a:ea typeface="Menlo"/>
                  <a:cs typeface="Menlo"/>
                  <a:sym typeface="Menlo"/>
                </a:defRPr>
              </a:pP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rPr>
                  <a:solidFill>
                    <a:srgbClr val="0433FF"/>
                  </a:solidFill>
                </a:rPr>
                <a:t>delete</a:t>
              </a:r>
              <a:r>
                <a:rPr>
                  <a:solidFill>
                    <a:srgbClr val="000000"/>
                  </a:solidFill>
                </a:rPr>
                <a:t> [] multiple; </a:t>
              </a:r>
              <a:r>
                <a:t>// give back the memory</a:t>
              </a:r>
              <a:endParaRPr>
                <a:solidFill>
                  <a:srgbClr val="000000"/>
                </a:solidFill>
              </a:endParaRPr>
            </a:p>
            <a:p>
              <a:pPr algn="l" defTabSz="457200">
                <a:tabLst>
                  <a:tab pos="558800" algn="l"/>
                </a:tabLst>
                <a:defRPr sz="3100">
                  <a:latin typeface="Menlo"/>
                  <a:ea typeface="Menlo"/>
                  <a:cs typeface="Menlo"/>
                  <a:sym typeface="Menlo"/>
                </a:defRPr>
              </a:pPr>
              <a:r>
                <a:t>    </a:t>
              </a:r>
            </a:p>
            <a:p>
              <a:pPr algn="l" defTabSz="457200">
                <a:tabLst>
                  <a:tab pos="558800" algn="l"/>
                </a:tabLst>
                <a:defRPr sz="3100">
                  <a:solidFill>
                    <a:srgbClr val="008F00"/>
                  </a:solidFill>
                  <a:latin typeface="Menlo"/>
                  <a:ea typeface="Menlo"/>
                  <a:cs typeface="Menlo"/>
                  <a:sym typeface="Menlo"/>
                </a:defRPr>
              </a:pPr>
              <a:r>
                <a:rPr>
                  <a:solidFill>
                    <a:srgbClr val="000000"/>
                  </a:solidFill>
                </a:rPr>
                <a:t>    multiple = </a:t>
              </a:r>
              <a:r>
                <a:rPr>
                  <a:solidFill>
                    <a:srgbClr val="0433FF"/>
                  </a:solidFill>
                </a:rPr>
                <a:t>new</a:t>
              </a:r>
              <a:r>
                <a:rPr>
                  <a:solidFill>
                    <a:srgbClr val="000000"/>
                  </a:solidFill>
                </a:rPr>
                <a:t> </a:t>
              </a:r>
              <a:r>
                <a:rPr>
                  <a:solidFill>
                    <a:srgbClr val="0433FF"/>
                  </a:solidFill>
                </a:rPr>
                <a:t>int</a:t>
              </a:r>
              <a:r>
                <a:rPr>
                  <a:solidFill>
                    <a:srgbClr val="000000"/>
                  </a:solidFill>
                </a:rPr>
                <a:t>[length * 2]; </a:t>
              </a:r>
              <a:r>
                <a:t>// now twice as many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multiple[i*2]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multiple[i*2+1] = origArray[i] * 3; </a:t>
              </a:r>
              <a:r>
                <a:rPr>
                  <a:solidFill>
                    <a:srgbClr val="008F00"/>
                  </a:solidFill>
                </a:rPr>
                <a:t>// triple the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 2);</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delete</a:t>
              </a:r>
              <a:r>
                <a:t> [] multiple; </a:t>
              </a:r>
              <a:r>
                <a:rPr>
                  <a:solidFill>
                    <a:srgbClr val="008F00"/>
                  </a:solidFill>
                </a:rPr>
                <a:t>// clean up</a:t>
              </a:r>
            </a:p>
            <a:p>
              <a:pPr algn="l" defTabSz="457200">
                <a:tabLst>
                  <a:tab pos="558800" algn="l"/>
                </a:tabLst>
                <a:defRPr sz="3100">
                  <a:latin typeface="Menlo"/>
                  <a:ea typeface="Menlo"/>
                  <a:cs typeface="Menlo"/>
                  <a:sym typeface="Menlo"/>
                </a:defRPr>
              </a:pPr>
              <a:r>
                <a:t>}</a:t>
              </a:r>
            </a:p>
          </p:txBody>
        </p:sp>
        <p:pic>
          <p:nvPicPr>
            <p:cNvPr id="646" name="void arrayFun(int *origArray, int length) {…" descr="void arrayFun(int *origArray, int length) {…"/>
            <p:cNvPicPr>
              <a:picLocks noChangeAspect="0"/>
            </p:cNvPicPr>
            <p:nvPr/>
          </p:nvPicPr>
          <p:blipFill>
            <a:blip r:embed="rId2">
              <a:extLst/>
            </a:blip>
            <a:stretch>
              <a:fillRect/>
            </a:stretch>
          </p:blipFill>
          <p:spPr>
            <a:xfrm>
              <a:off x="0" y="-1"/>
              <a:ext cx="15540838" cy="10312402"/>
            </a:xfrm>
            <a:prstGeom prst="rect">
              <a:avLst/>
            </a:prstGeom>
            <a:effectLst/>
          </p:spPr>
        </p:pic>
      </p:grpSp>
      <p:sp>
        <p:nvSpPr>
          <p:cNvPr id="649" name="Rounded Rectangle"/>
          <p:cNvSpPr/>
          <p:nvPr/>
        </p:nvSpPr>
        <p:spPr>
          <a:xfrm>
            <a:off x="1505461" y="7455513"/>
            <a:ext cx="10699994" cy="860092"/>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650" name="Rounded Rectangle"/>
          <p:cNvSpPr/>
          <p:nvPr/>
        </p:nvSpPr>
        <p:spPr>
          <a:xfrm>
            <a:off x="1505461" y="8354159"/>
            <a:ext cx="7823289" cy="860091"/>
          </a:xfrm>
          <a:prstGeom prst="roundRect">
            <a:avLst>
              <a:gd name="adj" fmla="val 33175"/>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651" name="It is! delete does not delete any variables! Instead, it follows the pointer and returns the memory to the OS!…"/>
          <p:cNvSpPr txBox="1"/>
          <p:nvPr/>
        </p:nvSpPr>
        <p:spPr>
          <a:xfrm>
            <a:off x="16991040" y="5141202"/>
            <a:ext cx="6654579" cy="85511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200"/>
            </a:pPr>
            <a:r>
              <a:t>It is! </a:t>
            </a:r>
            <a:r>
              <a:rPr b="1" sz="4000">
                <a:latin typeface="Courier New"/>
                <a:ea typeface="Courier New"/>
                <a:cs typeface="Courier New"/>
                <a:sym typeface="Courier New"/>
              </a:rPr>
              <a:t>delete</a:t>
            </a:r>
            <a:r>
              <a:t> </a:t>
            </a:r>
            <a:r>
              <a:rPr i="1">
                <a:latin typeface="Helvetica Neue"/>
                <a:ea typeface="Helvetica Neue"/>
                <a:cs typeface="Helvetica Neue"/>
                <a:sym typeface="Helvetica Neue"/>
              </a:rPr>
              <a:t>does not delete any variables! Instead, it follows the pointer and returns the memory to the OS!</a:t>
            </a:r>
            <a:endParaRPr i="1">
              <a:latin typeface="Helvetica Neue"/>
              <a:ea typeface="Helvetica Neue"/>
              <a:cs typeface="Helvetica Neue"/>
              <a:sym typeface="Helvetica Neue"/>
            </a:endParaRPr>
          </a:p>
          <a:p>
            <a:pPr marL="635000" indent="-635000" algn="l">
              <a:buSzPct val="75000"/>
              <a:buFont typeface="Helvetica Neue"/>
              <a:buChar char="•"/>
              <a:defRPr sz="4200"/>
            </a:pPr>
            <a:endParaRPr i="1">
              <a:latin typeface="Helvetica Neue"/>
              <a:ea typeface="Helvetica Neue"/>
              <a:cs typeface="Helvetica Neue"/>
              <a:sym typeface="Helvetica Neue"/>
            </a:endParaRPr>
          </a:p>
          <a:p>
            <a:pPr marL="635000" indent="-635000" algn="l">
              <a:buSzPct val="75000"/>
              <a:buFont typeface="Helvetica Neue"/>
              <a:buChar char="•"/>
              <a:defRPr sz="4200"/>
            </a:pPr>
            <a:r>
              <a:t>However, you are not allowed to use the memory after you have </a:t>
            </a:r>
            <a:r>
              <a:rPr b="1" sz="4800">
                <a:latin typeface="Courier New"/>
                <a:ea typeface="Courier New"/>
                <a:cs typeface="Courier New"/>
                <a:sym typeface="Courier New"/>
              </a:rPr>
              <a:t>delete</a:t>
            </a:r>
            <a:r>
              <a:t>d it. </a:t>
            </a:r>
          </a:p>
          <a:p>
            <a:pPr marL="635000" indent="-635000" algn="l">
              <a:buSzPct val="75000"/>
              <a:buFont typeface="Helvetica Neue"/>
              <a:buChar char="•"/>
              <a:defRPr sz="4200"/>
            </a:pPr>
            <a:r>
              <a:t>This does not preclude you from re-using the pointer itself.</a:t>
            </a:r>
          </a:p>
        </p:txBody>
      </p:sp>
      <p:sp>
        <p:nvSpPr>
          <p:cNvPr id="652" name="First: notice that we delete multiple, and then use it again!…"/>
          <p:cNvSpPr txBox="1"/>
          <p:nvPr/>
        </p:nvSpPr>
        <p:spPr>
          <a:xfrm>
            <a:off x="16406685" y="2972347"/>
            <a:ext cx="7823289" cy="20292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200"/>
            </a:pPr>
            <a:r>
              <a:t>First: notice that we delete multiple, and then use it again!</a:t>
            </a:r>
          </a:p>
          <a:p>
            <a:pPr marL="635000" indent="-635000" algn="l">
              <a:buSzPct val="75000"/>
              <a:buFont typeface="Helvetica Neue"/>
              <a:buChar char="•"/>
              <a:defRPr sz="4200"/>
            </a:pPr>
            <a:r>
              <a:t>Is that allowed??</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4" name="Dynamic Memory Allocation: dele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delete</a:t>
            </a:r>
          </a:p>
        </p:txBody>
      </p:sp>
      <p:sp>
        <p:nvSpPr>
          <p:cNvPr id="655" name="What does this print out, by the way for an origArray = {1, 5, 7}?"/>
          <p:cNvSpPr txBox="1"/>
          <p:nvPr/>
        </p:nvSpPr>
        <p:spPr>
          <a:xfrm>
            <a:off x="873267" y="1933906"/>
            <a:ext cx="22637467" cy="892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What does this print out, by the way for an </a:t>
            </a:r>
            <a:r>
              <a:rPr b="1" sz="4800">
                <a:latin typeface="Courier New"/>
                <a:ea typeface="Courier New"/>
                <a:cs typeface="Courier New"/>
                <a:sym typeface="Courier New"/>
              </a:rPr>
              <a:t>origArray = {1, 5, 7}</a:t>
            </a:r>
            <a:r>
              <a:t>?</a:t>
            </a:r>
          </a:p>
        </p:txBody>
      </p:sp>
      <p:grpSp>
        <p:nvGrpSpPr>
          <p:cNvPr id="658" name="void arrayFun(int *origArray, int length) {…"/>
          <p:cNvGrpSpPr/>
          <p:nvPr/>
        </p:nvGrpSpPr>
        <p:grpSpPr>
          <a:xfrm>
            <a:off x="690985" y="2952789"/>
            <a:ext cx="15540838" cy="10312402"/>
            <a:chOff x="0" y="0"/>
            <a:chExt cx="15540837" cy="10312400"/>
          </a:xfrm>
        </p:grpSpPr>
        <p:sp>
          <p:nvSpPr>
            <p:cNvPr id="657" name="void arrayFun(int *origArray, int length) {…"/>
            <p:cNvSpPr txBox="1"/>
            <p:nvPr/>
          </p:nvSpPr>
          <p:spPr>
            <a:xfrm>
              <a:off x="38100" y="38100"/>
              <a:ext cx="15464638" cy="10236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3100">
                  <a:latin typeface="Menlo"/>
                  <a:ea typeface="Menlo"/>
                  <a:cs typeface="Menlo"/>
                  <a:sym typeface="Menlo"/>
                </a:defRPr>
              </a:pPr>
              <a:r>
                <a:rPr>
                  <a:solidFill>
                    <a:srgbClr val="0433FF"/>
                  </a:solidFill>
                </a:rPr>
                <a:t>void</a:t>
              </a:r>
              <a:r>
                <a:t> arrayFun(</a:t>
              </a:r>
              <a:r>
                <a:rPr>
                  <a:solidFill>
                    <a:srgbClr val="0433FF"/>
                  </a:solidFill>
                </a:rPr>
                <a:t>int</a:t>
              </a:r>
              <a:r>
                <a:t> *origArray, </a:t>
              </a:r>
              <a:r>
                <a:rPr>
                  <a:solidFill>
                    <a:srgbClr val="0433FF"/>
                  </a:solidFill>
                </a:rPr>
                <a:t>int</a:t>
              </a:r>
              <a:r>
                <a:t> length) {</a:t>
              </a: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t>// allocate space for a new array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int</a:t>
              </a:r>
              <a:r>
                <a:t> *multiple = </a:t>
              </a:r>
              <a:r>
                <a:rPr>
                  <a:solidFill>
                    <a:srgbClr val="0433FF"/>
                  </a:solidFill>
                </a:rPr>
                <a:t>new</a:t>
              </a:r>
              <a:r>
                <a:t> </a:t>
              </a:r>
              <a:r>
                <a:rPr>
                  <a:solidFill>
                    <a:srgbClr val="0433FF"/>
                  </a:solidFill>
                </a:rPr>
                <a:t>int</a:t>
              </a:r>
              <a:r>
                <a:t>[length];</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a:t>
              </a:r>
              <a:r>
                <a:rPr>
                  <a:solidFill>
                    <a:srgbClr val="008F00"/>
                  </a:solidFill>
                </a:rPr>
                <a:t>// prints each value doubled</a:t>
              </a:r>
              <a:endParaRPr>
                <a:solidFill>
                  <a:srgbClr val="008F00"/>
                </a:solidFill>
              </a:endParaRPr>
            </a:p>
            <a:p>
              <a:pPr algn="l" defTabSz="457200">
                <a:tabLst>
                  <a:tab pos="558800" algn="l"/>
                </a:tabLst>
                <a:defRPr sz="3100">
                  <a:latin typeface="Menlo"/>
                  <a:ea typeface="Menlo"/>
                  <a:cs typeface="Menlo"/>
                  <a:sym typeface="Menlo"/>
                </a:defRPr>
              </a:pPr>
            </a:p>
            <a:p>
              <a:pPr algn="l" defTabSz="457200">
                <a:tabLst>
                  <a:tab pos="558800" algn="l"/>
                </a:tabLst>
                <a:defRPr sz="3100">
                  <a:solidFill>
                    <a:srgbClr val="008F00"/>
                  </a:solidFill>
                  <a:latin typeface="Menlo"/>
                  <a:ea typeface="Menlo"/>
                  <a:cs typeface="Menlo"/>
                  <a:sym typeface="Menlo"/>
                </a:defRPr>
              </a:pPr>
              <a:r>
                <a:rPr>
                  <a:solidFill>
                    <a:srgbClr val="000000"/>
                  </a:solidFill>
                </a:rPr>
                <a:t>    </a:t>
              </a:r>
              <a:r>
                <a:rPr>
                  <a:solidFill>
                    <a:srgbClr val="0433FF"/>
                  </a:solidFill>
                </a:rPr>
                <a:t>delete</a:t>
              </a:r>
              <a:r>
                <a:rPr>
                  <a:solidFill>
                    <a:srgbClr val="000000"/>
                  </a:solidFill>
                </a:rPr>
                <a:t> [] multiple; </a:t>
              </a:r>
              <a:r>
                <a:t>// give back the memory</a:t>
              </a:r>
              <a:endParaRPr>
                <a:solidFill>
                  <a:srgbClr val="000000"/>
                </a:solidFill>
              </a:endParaRPr>
            </a:p>
            <a:p>
              <a:pPr algn="l" defTabSz="457200">
                <a:tabLst>
                  <a:tab pos="558800" algn="l"/>
                </a:tabLst>
                <a:defRPr sz="3100">
                  <a:latin typeface="Menlo"/>
                  <a:ea typeface="Menlo"/>
                  <a:cs typeface="Menlo"/>
                  <a:sym typeface="Menlo"/>
                </a:defRPr>
              </a:pPr>
              <a:r>
                <a:t>    </a:t>
              </a:r>
            </a:p>
            <a:p>
              <a:pPr algn="l" defTabSz="457200">
                <a:tabLst>
                  <a:tab pos="558800" algn="l"/>
                </a:tabLst>
                <a:defRPr sz="3100">
                  <a:solidFill>
                    <a:srgbClr val="008F00"/>
                  </a:solidFill>
                  <a:latin typeface="Menlo"/>
                  <a:ea typeface="Menlo"/>
                  <a:cs typeface="Menlo"/>
                  <a:sym typeface="Menlo"/>
                </a:defRPr>
              </a:pPr>
              <a:r>
                <a:rPr>
                  <a:solidFill>
                    <a:srgbClr val="000000"/>
                  </a:solidFill>
                </a:rPr>
                <a:t>    multiple = </a:t>
              </a:r>
              <a:r>
                <a:rPr>
                  <a:solidFill>
                    <a:srgbClr val="0433FF"/>
                  </a:solidFill>
                </a:rPr>
                <a:t>new</a:t>
              </a:r>
              <a:r>
                <a:rPr>
                  <a:solidFill>
                    <a:srgbClr val="000000"/>
                  </a:solidFill>
                </a:rPr>
                <a:t> </a:t>
              </a:r>
              <a:r>
                <a:rPr>
                  <a:solidFill>
                    <a:srgbClr val="0433FF"/>
                  </a:solidFill>
                </a:rPr>
                <a:t>int</a:t>
              </a:r>
              <a:r>
                <a:rPr>
                  <a:solidFill>
                    <a:srgbClr val="000000"/>
                  </a:solidFill>
                </a:rPr>
                <a:t>[length * 2]; </a:t>
              </a:r>
              <a:r>
                <a:t>// now twice as many</a:t>
              </a:r>
              <a:endParaRPr>
                <a:solidFill>
                  <a:srgbClr val="000000"/>
                </a:solidFill>
              </a:endParaRPr>
            </a:p>
            <a:p>
              <a:pPr algn="l" defTabSz="457200">
                <a:tabLst>
                  <a:tab pos="558800" algn="l"/>
                </a:tabLst>
                <a:defRPr sz="31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3100">
                  <a:latin typeface="Menlo"/>
                  <a:ea typeface="Menlo"/>
                  <a:cs typeface="Menlo"/>
                  <a:sym typeface="Menlo"/>
                </a:defRPr>
              </a:pPr>
              <a:r>
                <a:t>        multiple[i*2] = origArray[i] * 2; </a:t>
              </a:r>
              <a:r>
                <a:rPr>
                  <a:solidFill>
                    <a:srgbClr val="008F00"/>
                  </a:solidFill>
                </a:rPr>
                <a:t>// double each value</a:t>
              </a:r>
            </a:p>
            <a:p>
              <a:pPr algn="l" defTabSz="457200">
                <a:tabLst>
                  <a:tab pos="558800" algn="l"/>
                </a:tabLst>
                <a:defRPr sz="3100">
                  <a:latin typeface="Menlo"/>
                  <a:ea typeface="Menlo"/>
                  <a:cs typeface="Menlo"/>
                  <a:sym typeface="Menlo"/>
                </a:defRPr>
              </a:pPr>
              <a:r>
                <a:t>        multiple[i*2+1] = origArray[i] * 3; </a:t>
              </a:r>
              <a:r>
                <a:rPr>
                  <a:solidFill>
                    <a:srgbClr val="008F00"/>
                  </a:solidFill>
                </a:rPr>
                <a:t>// triple the value</a:t>
              </a:r>
            </a:p>
            <a:p>
              <a:pPr algn="l" defTabSz="457200">
                <a:tabLst>
                  <a:tab pos="558800" algn="l"/>
                </a:tabLst>
                <a:defRPr sz="3100">
                  <a:latin typeface="Menlo"/>
                  <a:ea typeface="Menlo"/>
                  <a:cs typeface="Menlo"/>
                  <a:sym typeface="Menlo"/>
                </a:defRPr>
              </a:pPr>
              <a:r>
                <a:t>    }</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printArray(multiple, length * 2);</a:t>
              </a:r>
            </a:p>
            <a:p>
              <a:pPr algn="l" defTabSz="457200">
                <a:tabLst>
                  <a:tab pos="558800" algn="l"/>
                </a:tabLst>
                <a:defRPr sz="3100">
                  <a:latin typeface="Menlo"/>
                  <a:ea typeface="Menlo"/>
                  <a:cs typeface="Menlo"/>
                  <a:sym typeface="Menlo"/>
                </a:defRPr>
              </a:pPr>
            </a:p>
            <a:p>
              <a:pPr algn="l" defTabSz="457200">
                <a:tabLst>
                  <a:tab pos="558800" algn="l"/>
                </a:tabLst>
                <a:defRPr sz="3100">
                  <a:latin typeface="Menlo"/>
                  <a:ea typeface="Menlo"/>
                  <a:cs typeface="Menlo"/>
                  <a:sym typeface="Menlo"/>
                </a:defRPr>
              </a:pPr>
              <a:r>
                <a:t>    </a:t>
              </a:r>
              <a:r>
                <a:rPr>
                  <a:solidFill>
                    <a:srgbClr val="0433FF"/>
                  </a:solidFill>
                </a:rPr>
                <a:t>delete</a:t>
              </a:r>
              <a:r>
                <a:t> [] multiple; </a:t>
              </a:r>
              <a:r>
                <a:rPr>
                  <a:solidFill>
                    <a:srgbClr val="008F00"/>
                  </a:solidFill>
                </a:rPr>
                <a:t>// clean up</a:t>
              </a:r>
            </a:p>
            <a:p>
              <a:pPr algn="l" defTabSz="457200">
                <a:tabLst>
                  <a:tab pos="558800" algn="l"/>
                </a:tabLst>
                <a:defRPr sz="3100">
                  <a:latin typeface="Menlo"/>
                  <a:ea typeface="Menlo"/>
                  <a:cs typeface="Menlo"/>
                  <a:sym typeface="Menlo"/>
                </a:defRPr>
              </a:pPr>
              <a:r>
                <a:t>}</a:t>
              </a:r>
            </a:p>
          </p:txBody>
        </p:sp>
        <p:pic>
          <p:nvPicPr>
            <p:cNvPr id="656" name="void arrayFun(int *origArray, int length) {…" descr="void arrayFun(int *origArray, int length) {…"/>
            <p:cNvPicPr>
              <a:picLocks noChangeAspect="0"/>
            </p:cNvPicPr>
            <p:nvPr/>
          </p:nvPicPr>
          <p:blipFill>
            <a:blip r:embed="rId2">
              <a:extLst/>
            </a:blip>
            <a:stretch>
              <a:fillRect/>
            </a:stretch>
          </p:blipFill>
          <p:spPr>
            <a:xfrm>
              <a:off x="0" y="-1"/>
              <a:ext cx="15540838" cy="10312402"/>
            </a:xfrm>
            <a:prstGeom prst="rect">
              <a:avLst/>
            </a:prstGeom>
            <a:effectLst/>
          </p:spPr>
        </p:pic>
      </p:grpSp>
      <p:grpSp>
        <p:nvGrpSpPr>
          <p:cNvPr id="661" name="void printArray(int *array,…"/>
          <p:cNvGrpSpPr/>
          <p:nvPr/>
        </p:nvGrpSpPr>
        <p:grpSpPr>
          <a:xfrm>
            <a:off x="16410650" y="2956500"/>
            <a:ext cx="7995334" cy="4864101"/>
            <a:chOff x="0" y="0"/>
            <a:chExt cx="7995332" cy="4864100"/>
          </a:xfrm>
        </p:grpSpPr>
        <p:sp>
          <p:nvSpPr>
            <p:cNvPr id="660" name="void printArray(int *array,…"/>
            <p:cNvSpPr txBox="1"/>
            <p:nvPr/>
          </p:nvSpPr>
          <p:spPr>
            <a:xfrm>
              <a:off x="38100" y="38100"/>
              <a:ext cx="7919133" cy="47879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800">
                  <a:latin typeface="Menlo"/>
                  <a:ea typeface="Menlo"/>
                  <a:cs typeface="Menlo"/>
                  <a:sym typeface="Menlo"/>
                </a:defRPr>
              </a:pPr>
              <a:r>
                <a:rPr>
                  <a:solidFill>
                    <a:srgbClr val="0433FF"/>
                  </a:solidFill>
                </a:rPr>
                <a:t>void</a:t>
              </a:r>
              <a:r>
                <a:t> printArray(</a:t>
              </a:r>
              <a:r>
                <a:rPr>
                  <a:solidFill>
                    <a:srgbClr val="0433FF"/>
                  </a:solidFill>
                </a:rPr>
                <a:t>int</a:t>
              </a:r>
              <a:r>
                <a:t> *array, </a:t>
              </a:r>
            </a:p>
            <a:p>
              <a:pPr algn="l" defTabSz="457200">
                <a:tabLst>
                  <a:tab pos="558800" algn="l"/>
                </a:tabLst>
                <a:defRPr sz="2800">
                  <a:latin typeface="Menlo"/>
                  <a:ea typeface="Menlo"/>
                  <a:cs typeface="Menlo"/>
                  <a:sym typeface="Menlo"/>
                </a:defRPr>
              </a:pPr>
              <a:r>
                <a:t>                </a:t>
              </a:r>
              <a:r>
                <a:rPr>
                  <a:solidFill>
                    <a:srgbClr val="0433FF"/>
                  </a:solidFill>
                </a:rPr>
                <a:t>int</a:t>
              </a:r>
              <a:r>
                <a:t> length) {</a:t>
              </a:r>
            </a:p>
            <a:p>
              <a:pPr algn="l" defTabSz="457200">
                <a:tabLst>
                  <a:tab pos="558800" algn="l"/>
                </a:tabLst>
                <a:defRPr sz="2800">
                  <a:latin typeface="Menlo"/>
                  <a:ea typeface="Menlo"/>
                  <a:cs typeface="Menlo"/>
                  <a:sym typeface="Menlo"/>
                </a:defRPr>
              </a:pPr>
              <a:r>
                <a:t>    </a:t>
              </a:r>
              <a:r>
                <a:rPr>
                  <a:solidFill>
                    <a:srgbClr val="3495AF"/>
                  </a:solidFill>
                </a:rPr>
                <a:t>cout</a:t>
              </a:r>
              <a:r>
                <a:t> &lt;&lt; </a:t>
              </a:r>
              <a:r>
                <a:rPr>
                  <a:solidFill>
                    <a:srgbClr val="B4261A"/>
                  </a:solidFill>
                </a:rPr>
                <a:t>"["</a:t>
              </a:r>
              <a:r>
                <a:t>;</a:t>
              </a:r>
            </a:p>
            <a:p>
              <a:pPr algn="l" defTabSz="457200">
                <a:tabLst>
                  <a:tab pos="5588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i=0; i &lt; length; i++) {</a:t>
              </a:r>
            </a:p>
            <a:p>
              <a:pPr algn="l" defTabSz="457200">
                <a:tabLst>
                  <a:tab pos="558800" algn="l"/>
                </a:tabLst>
                <a:defRPr sz="2800">
                  <a:latin typeface="Menlo"/>
                  <a:ea typeface="Menlo"/>
                  <a:cs typeface="Menlo"/>
                  <a:sym typeface="Menlo"/>
                </a:defRPr>
              </a:pPr>
              <a:r>
                <a:t>        </a:t>
              </a:r>
              <a:r>
                <a:rPr>
                  <a:solidFill>
                    <a:srgbClr val="3495AF"/>
                  </a:solidFill>
                </a:rPr>
                <a:t>cout</a:t>
              </a:r>
              <a:r>
                <a:t> &lt;&lt; array[i];</a:t>
              </a:r>
            </a:p>
            <a:p>
              <a:pPr algn="l" defTabSz="457200">
                <a:tabLst>
                  <a:tab pos="558800" algn="l"/>
                </a:tabLst>
                <a:defRPr sz="2800">
                  <a:latin typeface="Menlo"/>
                  <a:ea typeface="Menlo"/>
                  <a:cs typeface="Menlo"/>
                  <a:sym typeface="Menlo"/>
                </a:defRPr>
              </a:pPr>
              <a:r>
                <a:t>        </a:t>
              </a:r>
              <a:r>
                <a:rPr>
                  <a:solidFill>
                    <a:srgbClr val="0433FF"/>
                  </a:solidFill>
                </a:rPr>
                <a:t>if</a:t>
              </a:r>
              <a:r>
                <a:t> (i &lt; length-1) {</a:t>
              </a:r>
            </a:p>
            <a:p>
              <a:pPr algn="l" defTabSz="457200">
                <a:tabLst>
                  <a:tab pos="558800" algn="l"/>
                </a:tabLst>
                <a:defRPr sz="2800">
                  <a:latin typeface="Menlo"/>
                  <a:ea typeface="Menlo"/>
                  <a:cs typeface="Menlo"/>
                  <a:sym typeface="Menlo"/>
                </a:defRPr>
              </a:pPr>
              <a:r>
                <a:t>            </a:t>
              </a:r>
              <a:r>
                <a:rPr>
                  <a:solidFill>
                    <a:srgbClr val="3495AF"/>
                  </a:solidFill>
                </a:rPr>
                <a:t>cout</a:t>
              </a:r>
              <a:r>
                <a:t> &lt;&lt; </a:t>
              </a:r>
              <a:r>
                <a:rPr>
                  <a:solidFill>
                    <a:srgbClr val="B4261A"/>
                  </a:solidFill>
                </a:rPr>
                <a:t>", "</a:t>
              </a:r>
              <a:r>
                <a:t>;</a:t>
              </a:r>
            </a:p>
            <a:p>
              <a:pPr algn="l" defTabSz="457200">
                <a:tabLst>
                  <a:tab pos="558800" algn="l"/>
                </a:tabLst>
                <a:defRPr sz="2800">
                  <a:latin typeface="Menlo"/>
                  <a:ea typeface="Menlo"/>
                  <a:cs typeface="Menlo"/>
                  <a:sym typeface="Menlo"/>
                </a:defRPr>
              </a:pPr>
              <a:r>
                <a:t>        }</a:t>
              </a:r>
            </a:p>
            <a:p>
              <a:pPr algn="l" defTabSz="457200">
                <a:tabLst>
                  <a:tab pos="558800" algn="l"/>
                </a:tabLst>
                <a:defRPr sz="2800">
                  <a:latin typeface="Menlo"/>
                  <a:ea typeface="Menlo"/>
                  <a:cs typeface="Menlo"/>
                  <a:sym typeface="Menlo"/>
                </a:defRPr>
              </a:pPr>
              <a:r>
                <a:t>    }</a:t>
              </a:r>
            </a:p>
            <a:p>
              <a:pPr algn="l" defTabSz="457200">
                <a:tabLst>
                  <a:tab pos="558800" algn="l"/>
                </a:tabLst>
                <a:defRPr sz="2800">
                  <a:latin typeface="Menlo"/>
                  <a:ea typeface="Menlo"/>
                  <a:cs typeface="Menlo"/>
                  <a:sym typeface="Menlo"/>
                </a:defRPr>
              </a:pPr>
              <a:r>
                <a:t>    cout &lt;&lt; </a:t>
              </a:r>
              <a:r>
                <a:rPr>
                  <a:solidFill>
                    <a:srgbClr val="B4261A"/>
                  </a:solidFill>
                </a:rPr>
                <a:t>"]"</a:t>
              </a:r>
              <a:r>
                <a:t> &lt;&lt; endl;</a:t>
              </a:r>
            </a:p>
            <a:p>
              <a:pPr algn="l" defTabSz="457200">
                <a:tabLst>
                  <a:tab pos="558800" algn="l"/>
                </a:tabLst>
                <a:defRPr sz="2800">
                  <a:latin typeface="Menlo"/>
                  <a:ea typeface="Menlo"/>
                  <a:cs typeface="Menlo"/>
                  <a:sym typeface="Menlo"/>
                </a:defRPr>
              </a:pPr>
              <a:r>
                <a:t>}</a:t>
              </a:r>
            </a:p>
          </p:txBody>
        </p:sp>
        <p:pic>
          <p:nvPicPr>
            <p:cNvPr id="659" name="void printArray(int *array,…" descr="void printArray(int *array,…"/>
            <p:cNvPicPr>
              <a:picLocks noChangeAspect="0"/>
            </p:cNvPicPr>
            <p:nvPr/>
          </p:nvPicPr>
          <p:blipFill>
            <a:blip r:embed="rId3">
              <a:extLst/>
            </a:blip>
            <a:stretch>
              <a:fillRect/>
            </a:stretch>
          </p:blipFill>
          <p:spPr>
            <a:xfrm>
              <a:off x="-1" y="-1"/>
              <a:ext cx="7995334" cy="4864101"/>
            </a:xfrm>
            <a:prstGeom prst="rect">
              <a:avLst/>
            </a:prstGeom>
            <a:effectLst/>
          </p:spPr>
        </p:pic>
      </p:grpSp>
      <p:sp>
        <p:nvSpPr>
          <p:cNvPr id="662" name="Output:…"/>
          <p:cNvSpPr txBox="1"/>
          <p:nvPr/>
        </p:nvSpPr>
        <p:spPr>
          <a:xfrm>
            <a:off x="16510062" y="8686720"/>
            <a:ext cx="7994663" cy="220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Output:</a:t>
            </a:r>
          </a:p>
          <a:p>
            <a:pPr algn="l">
              <a:defRPr b="1" sz="4700">
                <a:latin typeface="Courier New"/>
                <a:ea typeface="Courier New"/>
                <a:cs typeface="Courier New"/>
                <a:sym typeface="Courier New"/>
              </a:defRPr>
            </a:pPr>
            <a:r>
              <a:t>[2, 10, 14]</a:t>
            </a:r>
          </a:p>
          <a:p>
            <a:pPr algn="l">
              <a:defRPr b="1" sz="4700">
                <a:latin typeface="Courier New"/>
                <a:ea typeface="Courier New"/>
                <a:cs typeface="Courier New"/>
                <a:sym typeface="Courier New"/>
              </a:defRPr>
            </a:pPr>
            <a:r>
              <a:t>[2, 3, 10, 15, 14, 21]</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4" name="Dynamic Memory Allocation: under the hoo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under the hood</a:t>
            </a:r>
          </a:p>
        </p:txBody>
      </p:sp>
      <p:sp>
        <p:nvSpPr>
          <p:cNvPr id="665" name="The memory you request is yours until the end of the program, if you need it that long.…"/>
          <p:cNvSpPr txBox="1"/>
          <p:nvPr/>
        </p:nvSpPr>
        <p:spPr>
          <a:xfrm>
            <a:off x="873267" y="1933906"/>
            <a:ext cx="22637467" cy="770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The memory you request is yours until the end of the program, if you need it that long.</a:t>
            </a:r>
          </a:p>
          <a:p>
            <a:pPr marL="635000" indent="-635000" algn="l">
              <a:buSzPct val="75000"/>
              <a:buFont typeface="Helvetica Neue"/>
              <a:buChar char="•"/>
            </a:pPr>
            <a:r>
              <a:t>You can pass around the pointer you get back as much as you'd like, and you have access to that memory through that pointer in any function you pass the pointer to.</a:t>
            </a:r>
          </a:p>
          <a:p>
            <a:pPr marL="635000" indent="-635000" algn="l">
              <a:buSzPct val="75000"/>
              <a:buFont typeface="Helvetica Neue"/>
              <a:buChar char="•"/>
            </a:pPr>
          </a:p>
          <a:p>
            <a:pPr marL="635000" indent="-635000" algn="l">
              <a:buSzPct val="75000"/>
              <a:buFont typeface="Helvetica Neue"/>
              <a:buChar char="•"/>
            </a:pPr>
            <a:r>
              <a:t>Without knowing it, you have been using dynamic memory all along, through the use of the standard and Stanford library classes. The string, Vector, Map, Set, Stack, Queue, etc., all use dynamic memory to give you the data structures we have used for all our programs.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7" name="Thought experiment: the scary world without dynamic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000">
                <a:solidFill>
                  <a:srgbClr val="FFFFFF"/>
                </a:solidFill>
              </a:defRPr>
            </a:lvl1pPr>
          </a:lstStyle>
          <a:p>
            <a:pPr/>
            <a:r>
              <a:t>Thought experiment: the scary world without dynamic memory</a:t>
            </a:r>
          </a:p>
        </p:txBody>
      </p:sp>
      <p:sp>
        <p:nvSpPr>
          <p:cNvPr id="668" name="What if (horror!) we took away the Stanford library and asked you to write a Microsoft Word clone. Maybe you would start with something like this (although you'd probably make a Page class, instead):"/>
          <p:cNvSpPr txBox="1"/>
          <p:nvPr/>
        </p:nvSpPr>
        <p:spPr>
          <a:xfrm>
            <a:off x="873267" y="1933906"/>
            <a:ext cx="2263746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What if (horror!) we took away the Stanford library and asked you to write a Microsoft Word clone. Maybe you would start with something like this (although you'd probably make a Page class, instead):</a:t>
            </a:r>
          </a:p>
        </p:txBody>
      </p:sp>
      <p:grpSp>
        <p:nvGrpSpPr>
          <p:cNvPr id="671" name="struct Page {…"/>
          <p:cNvGrpSpPr/>
          <p:nvPr/>
        </p:nvGrpSpPr>
        <p:grpSpPr>
          <a:xfrm>
            <a:off x="2719760" y="4459461"/>
            <a:ext cx="18944480" cy="4445001"/>
            <a:chOff x="0" y="0"/>
            <a:chExt cx="18944479" cy="4445000"/>
          </a:xfrm>
        </p:grpSpPr>
        <p:sp>
          <p:nvSpPr>
            <p:cNvPr id="670" name="struct Page {…"/>
            <p:cNvSpPr txBox="1"/>
            <p:nvPr/>
          </p:nvSpPr>
          <p:spPr>
            <a:xfrm>
              <a:off x="38100" y="38100"/>
              <a:ext cx="18868280" cy="4368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700">
                  <a:latin typeface="Menlo"/>
                  <a:ea typeface="Menlo"/>
                  <a:cs typeface="Menlo"/>
                  <a:sym typeface="Menlo"/>
                </a:defRPr>
              </a:pPr>
              <a:r>
                <a:rPr>
                  <a:solidFill>
                    <a:srgbClr val="0433FF"/>
                  </a:solidFill>
                </a:rPr>
                <a:t>struct</a:t>
              </a:r>
              <a:r>
                <a:t> Page {</a:t>
              </a:r>
            </a:p>
            <a:p>
              <a:pPr algn="l" defTabSz="457200">
                <a:tabLst>
                  <a:tab pos="558800" algn="l"/>
                </a:tabLst>
                <a:defRPr sz="4700">
                  <a:latin typeface="Menlo"/>
                  <a:ea typeface="Menlo"/>
                  <a:cs typeface="Menlo"/>
                  <a:sym typeface="Menlo"/>
                </a:defRPr>
              </a:pPr>
              <a:r>
                <a:t>    </a:t>
              </a:r>
              <a:r>
                <a:rPr>
                  <a:solidFill>
                    <a:srgbClr val="3495AF"/>
                  </a:solidFill>
                </a:rPr>
                <a:t>string</a:t>
              </a:r>
              <a:r>
                <a:t> text;</a:t>
              </a:r>
            </a:p>
            <a:p>
              <a:pPr algn="l" defTabSz="457200">
                <a:tabLst>
                  <a:tab pos="558800" algn="l"/>
                </a:tabLst>
                <a:defRPr sz="4700">
                  <a:latin typeface="Menlo"/>
                  <a:ea typeface="Menlo"/>
                  <a:cs typeface="Menlo"/>
                  <a:sym typeface="Menlo"/>
                </a:defRPr>
              </a:pPr>
              <a:r>
                <a:t>    </a:t>
              </a:r>
              <a:r>
                <a:rPr>
                  <a:solidFill>
                    <a:srgbClr val="0433FF"/>
                  </a:solidFill>
                </a:rPr>
                <a:t>double</a:t>
              </a:r>
              <a:r>
                <a:t> leftM, rightM, topM, bottomM; </a:t>
              </a:r>
              <a:r>
                <a:rPr>
                  <a:solidFill>
                    <a:srgbClr val="008F00"/>
                  </a:solidFill>
                </a:rPr>
                <a:t>// margins</a:t>
              </a:r>
            </a:p>
            <a:p>
              <a:pPr algn="l" defTabSz="457200">
                <a:tabLst>
                  <a:tab pos="558800" algn="l"/>
                </a:tabLst>
                <a:defRPr sz="4700">
                  <a:latin typeface="Menlo"/>
                  <a:ea typeface="Menlo"/>
                  <a:cs typeface="Menlo"/>
                  <a:sym typeface="Menlo"/>
                </a:defRPr>
              </a:pPr>
              <a:r>
                <a:t>    </a:t>
              </a:r>
              <a:r>
                <a:rPr>
                  <a:solidFill>
                    <a:srgbClr val="3495AF"/>
                  </a:solidFill>
                </a:rPr>
                <a:t>string</a:t>
              </a:r>
              <a:r>
                <a:t> header, footer;</a:t>
              </a:r>
            </a:p>
            <a:p>
              <a:pPr algn="l" defTabSz="457200">
                <a:tabLst>
                  <a:tab pos="558800" algn="l"/>
                </a:tabLst>
                <a:defRPr sz="4700">
                  <a:latin typeface="Menlo"/>
                  <a:ea typeface="Menlo"/>
                  <a:cs typeface="Menlo"/>
                  <a:sym typeface="Menlo"/>
                </a:defRPr>
              </a:pPr>
              <a:r>
                <a:t>    </a:t>
              </a:r>
              <a:r>
                <a:rPr>
                  <a:solidFill>
                    <a:srgbClr val="0433FF"/>
                  </a:solidFill>
                </a:rPr>
                <a:t>int</a:t>
              </a:r>
              <a:r>
                <a:t> textColor;</a:t>
              </a:r>
            </a:p>
            <a:p>
              <a:pPr algn="l" defTabSz="457200">
                <a:tabLst>
                  <a:tab pos="558800" algn="l"/>
                </a:tabLst>
                <a:defRPr sz="4700">
                  <a:latin typeface="Menlo"/>
                  <a:ea typeface="Menlo"/>
                  <a:cs typeface="Menlo"/>
                  <a:sym typeface="Menlo"/>
                </a:defRPr>
              </a:pPr>
              <a:r>
                <a:t>};</a:t>
              </a:r>
            </a:p>
          </p:txBody>
        </p:sp>
        <p:pic>
          <p:nvPicPr>
            <p:cNvPr id="669" name="struct Page {…" descr="struct Page {…"/>
            <p:cNvPicPr>
              <a:picLocks noChangeAspect="0"/>
            </p:cNvPicPr>
            <p:nvPr/>
          </p:nvPicPr>
          <p:blipFill>
            <a:blip r:embed="rId2">
              <a:extLst/>
            </a:blip>
            <a:stretch>
              <a:fillRect/>
            </a:stretch>
          </p:blipFill>
          <p:spPr>
            <a:xfrm>
              <a:off x="-1" y="0"/>
              <a:ext cx="18944481" cy="4445001"/>
            </a:xfrm>
            <a:prstGeom prst="rect">
              <a:avLst/>
            </a:prstGeom>
            <a:effectLst/>
          </p:spPr>
        </p:pic>
      </p:grpSp>
      <p:sp>
        <p:nvSpPr>
          <p:cNvPr id="672" name="How many pages should we allow the user of Stanford Word?"/>
          <p:cNvSpPr txBox="1"/>
          <p:nvPr/>
        </p:nvSpPr>
        <p:spPr>
          <a:xfrm>
            <a:off x="873267" y="9060837"/>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many pages should we allow the user of Stanford Word?</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4" name="Thought experiment: the scary world without dynamic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000">
                <a:solidFill>
                  <a:srgbClr val="FFFFFF"/>
                </a:solidFill>
              </a:defRPr>
            </a:lvl1pPr>
          </a:lstStyle>
          <a:p>
            <a:pPr/>
            <a:r>
              <a:t>Thought experiment: the scary world without dynamic memory</a:t>
            </a:r>
          </a:p>
        </p:txBody>
      </p:sp>
      <p:sp>
        <p:nvSpPr>
          <p:cNvPr id="675" name="What if (horror!) we took away the Stanford library and asked you to write a Microsoft Word clone. Maybe you would start with something like this (although you'd probably make a Page class, instead):"/>
          <p:cNvSpPr txBox="1"/>
          <p:nvPr/>
        </p:nvSpPr>
        <p:spPr>
          <a:xfrm>
            <a:off x="873267" y="1933906"/>
            <a:ext cx="2263746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What if (horror!) we took away the Stanford library and asked you to write a Microsoft Word clone. Maybe you would start with something like this (although you'd probably make a Page class, instead):</a:t>
            </a:r>
          </a:p>
        </p:txBody>
      </p:sp>
      <p:grpSp>
        <p:nvGrpSpPr>
          <p:cNvPr id="678" name="struct Page {…"/>
          <p:cNvGrpSpPr/>
          <p:nvPr/>
        </p:nvGrpSpPr>
        <p:grpSpPr>
          <a:xfrm>
            <a:off x="2719760" y="4459461"/>
            <a:ext cx="18944480" cy="4445001"/>
            <a:chOff x="0" y="0"/>
            <a:chExt cx="18944479" cy="4445000"/>
          </a:xfrm>
        </p:grpSpPr>
        <p:sp>
          <p:nvSpPr>
            <p:cNvPr id="677" name="struct Page {…"/>
            <p:cNvSpPr txBox="1"/>
            <p:nvPr/>
          </p:nvSpPr>
          <p:spPr>
            <a:xfrm>
              <a:off x="38100" y="38100"/>
              <a:ext cx="18868280" cy="4368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700">
                  <a:latin typeface="Menlo"/>
                  <a:ea typeface="Menlo"/>
                  <a:cs typeface="Menlo"/>
                  <a:sym typeface="Menlo"/>
                </a:defRPr>
              </a:pPr>
              <a:r>
                <a:rPr>
                  <a:solidFill>
                    <a:srgbClr val="0433FF"/>
                  </a:solidFill>
                </a:rPr>
                <a:t>struct</a:t>
              </a:r>
              <a:r>
                <a:t> Page {</a:t>
              </a:r>
            </a:p>
            <a:p>
              <a:pPr algn="l" defTabSz="457200">
                <a:tabLst>
                  <a:tab pos="558800" algn="l"/>
                </a:tabLst>
                <a:defRPr sz="4700">
                  <a:latin typeface="Menlo"/>
                  <a:ea typeface="Menlo"/>
                  <a:cs typeface="Menlo"/>
                  <a:sym typeface="Menlo"/>
                </a:defRPr>
              </a:pPr>
              <a:r>
                <a:t>    </a:t>
              </a:r>
              <a:r>
                <a:rPr>
                  <a:solidFill>
                    <a:srgbClr val="3495AF"/>
                  </a:solidFill>
                </a:rPr>
                <a:t>string</a:t>
              </a:r>
              <a:r>
                <a:t> text;</a:t>
              </a:r>
            </a:p>
            <a:p>
              <a:pPr algn="l" defTabSz="457200">
                <a:tabLst>
                  <a:tab pos="558800" algn="l"/>
                </a:tabLst>
                <a:defRPr sz="4700">
                  <a:latin typeface="Menlo"/>
                  <a:ea typeface="Menlo"/>
                  <a:cs typeface="Menlo"/>
                  <a:sym typeface="Menlo"/>
                </a:defRPr>
              </a:pPr>
              <a:r>
                <a:t>    </a:t>
              </a:r>
              <a:r>
                <a:rPr>
                  <a:solidFill>
                    <a:srgbClr val="0433FF"/>
                  </a:solidFill>
                </a:rPr>
                <a:t>double</a:t>
              </a:r>
              <a:r>
                <a:t> leftM, rightM, topM, bottomM; </a:t>
              </a:r>
              <a:r>
                <a:rPr>
                  <a:solidFill>
                    <a:srgbClr val="008F00"/>
                  </a:solidFill>
                </a:rPr>
                <a:t>// margins</a:t>
              </a:r>
            </a:p>
            <a:p>
              <a:pPr algn="l" defTabSz="457200">
                <a:tabLst>
                  <a:tab pos="558800" algn="l"/>
                </a:tabLst>
                <a:defRPr sz="4700">
                  <a:latin typeface="Menlo"/>
                  <a:ea typeface="Menlo"/>
                  <a:cs typeface="Menlo"/>
                  <a:sym typeface="Menlo"/>
                </a:defRPr>
              </a:pPr>
              <a:r>
                <a:t>    </a:t>
              </a:r>
              <a:r>
                <a:rPr>
                  <a:solidFill>
                    <a:srgbClr val="3495AF"/>
                  </a:solidFill>
                </a:rPr>
                <a:t>string</a:t>
              </a:r>
              <a:r>
                <a:t> header, footer;</a:t>
              </a:r>
            </a:p>
            <a:p>
              <a:pPr algn="l" defTabSz="457200">
                <a:tabLst>
                  <a:tab pos="558800" algn="l"/>
                </a:tabLst>
                <a:defRPr sz="4700">
                  <a:latin typeface="Menlo"/>
                  <a:ea typeface="Menlo"/>
                  <a:cs typeface="Menlo"/>
                  <a:sym typeface="Menlo"/>
                </a:defRPr>
              </a:pPr>
              <a:r>
                <a:t>    </a:t>
              </a:r>
              <a:r>
                <a:rPr>
                  <a:solidFill>
                    <a:srgbClr val="0433FF"/>
                  </a:solidFill>
                </a:rPr>
                <a:t>int</a:t>
              </a:r>
              <a:r>
                <a:t> textColor;</a:t>
              </a:r>
            </a:p>
            <a:p>
              <a:pPr algn="l" defTabSz="457200">
                <a:tabLst>
                  <a:tab pos="558800" algn="l"/>
                </a:tabLst>
                <a:defRPr sz="4700">
                  <a:latin typeface="Menlo"/>
                  <a:ea typeface="Menlo"/>
                  <a:cs typeface="Menlo"/>
                  <a:sym typeface="Menlo"/>
                </a:defRPr>
              </a:pPr>
              <a:r>
                <a:t>};</a:t>
              </a:r>
            </a:p>
          </p:txBody>
        </p:sp>
        <p:pic>
          <p:nvPicPr>
            <p:cNvPr id="676" name="struct Page {…" descr="struct Page {…"/>
            <p:cNvPicPr>
              <a:picLocks noChangeAspect="0"/>
            </p:cNvPicPr>
            <p:nvPr/>
          </p:nvPicPr>
          <p:blipFill>
            <a:blip r:embed="rId2">
              <a:extLst/>
            </a:blip>
            <a:stretch>
              <a:fillRect/>
            </a:stretch>
          </p:blipFill>
          <p:spPr>
            <a:xfrm>
              <a:off x="-1" y="0"/>
              <a:ext cx="18944481" cy="4445001"/>
            </a:xfrm>
            <a:prstGeom prst="rect">
              <a:avLst/>
            </a:prstGeom>
            <a:effectLst/>
          </p:spPr>
        </p:pic>
      </p:grpSp>
      <p:sp>
        <p:nvSpPr>
          <p:cNvPr id="679" name="How many pages should we allow the user of Stanford Word?  5?"/>
          <p:cNvSpPr txBox="1"/>
          <p:nvPr/>
        </p:nvSpPr>
        <p:spPr>
          <a:xfrm>
            <a:off x="873267" y="9060837"/>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How many pages should we allow the user of Stanford Word?  5?</a:t>
            </a:r>
          </a:p>
        </p:txBody>
      </p:sp>
      <p:grpSp>
        <p:nvGrpSpPr>
          <p:cNvPr id="682" name="int main() {…"/>
          <p:cNvGrpSpPr/>
          <p:nvPr/>
        </p:nvGrpSpPr>
        <p:grpSpPr>
          <a:xfrm>
            <a:off x="2719760" y="10550696"/>
            <a:ext cx="18944480" cy="2349501"/>
            <a:chOff x="0" y="0"/>
            <a:chExt cx="18944479" cy="2349500"/>
          </a:xfrm>
        </p:grpSpPr>
        <p:sp>
          <p:nvSpPr>
            <p:cNvPr id="681" name="int main() {…"/>
            <p:cNvSpPr txBox="1"/>
            <p:nvPr/>
          </p:nvSpPr>
          <p:spPr>
            <a:xfrm>
              <a:off x="38100" y="38100"/>
              <a:ext cx="18868280" cy="2273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7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700">
                  <a:solidFill>
                    <a:srgbClr val="008F00"/>
                  </a:solidFill>
                  <a:latin typeface="Menlo"/>
                  <a:ea typeface="Menlo"/>
                  <a:cs typeface="Menlo"/>
                  <a:sym typeface="Menlo"/>
                </a:defRPr>
              </a:pPr>
              <a:r>
                <a:rPr>
                  <a:solidFill>
                    <a:srgbClr val="000000"/>
                  </a:solidFill>
                </a:rPr>
                <a:t>    </a:t>
              </a:r>
              <a:r>
                <a:rPr>
                  <a:solidFill>
                    <a:srgbClr val="3495AF"/>
                  </a:solidFill>
                </a:rPr>
                <a:t>Page</a:t>
              </a:r>
              <a:r>
                <a:rPr>
                  <a:solidFill>
                    <a:srgbClr val="000000"/>
                  </a:solidFill>
                </a:rPr>
                <a:t> pages[5]; </a:t>
              </a:r>
              <a:r>
                <a:t>// array of 5 pages</a:t>
              </a:r>
              <a:endParaRPr>
                <a:solidFill>
                  <a:srgbClr val="000000"/>
                </a:solidFill>
              </a:endParaRPr>
            </a:p>
            <a:p>
              <a:pPr algn="l" defTabSz="457200">
                <a:tabLst>
                  <a:tab pos="558800" algn="l"/>
                </a:tabLst>
                <a:defRPr sz="4700">
                  <a:latin typeface="Menlo"/>
                  <a:ea typeface="Menlo"/>
                  <a:cs typeface="Menlo"/>
                  <a:sym typeface="Menlo"/>
                </a:defRPr>
              </a:pPr>
              <a:r>
                <a:t>}</a:t>
              </a:r>
            </a:p>
          </p:txBody>
        </p:sp>
        <p:pic>
          <p:nvPicPr>
            <p:cNvPr id="680" name="int main() {…" descr="int main() {…"/>
            <p:cNvPicPr>
              <a:picLocks noChangeAspect="0"/>
            </p:cNvPicPr>
            <p:nvPr/>
          </p:nvPicPr>
          <p:blipFill>
            <a:blip r:embed="rId3">
              <a:extLst/>
            </a:blip>
            <a:stretch>
              <a:fillRect/>
            </a:stretch>
          </p:blipFill>
          <p:spPr>
            <a:xfrm>
              <a:off x="-1" y="-1"/>
              <a:ext cx="18944481" cy="2349501"/>
            </a:xfrm>
            <a:prstGeom prst="rect">
              <a:avLst/>
            </a:prstGeom>
            <a:effectLst/>
          </p:spPr>
        </p:pic>
      </p:gr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4" name="Thought experiment: the scary world without dynamic memo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000">
                <a:solidFill>
                  <a:srgbClr val="FFFFFF"/>
                </a:solidFill>
              </a:defRPr>
            </a:lvl1pPr>
          </a:lstStyle>
          <a:p>
            <a:pPr/>
            <a:r>
              <a:t>Thought experiment: the scary world without dynamic memory</a:t>
            </a:r>
          </a:p>
        </p:txBody>
      </p:sp>
      <p:sp>
        <p:nvSpPr>
          <p:cNvPr id="685" name="People probably wouldn't buy your program if you limited them to five pages."/>
          <p:cNvSpPr txBox="1"/>
          <p:nvPr/>
        </p:nvSpPr>
        <p:spPr>
          <a:xfrm>
            <a:off x="873267" y="1933906"/>
            <a:ext cx="2263746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People probably wouldn't buy your program if you limited them to five pages.</a:t>
            </a:r>
          </a:p>
        </p:txBody>
      </p:sp>
      <p:sp>
        <p:nvSpPr>
          <p:cNvPr id="686" name="Okay, let's make it bigger. How big? 6 pages? 100 pages? 1,000,000 pages?…"/>
          <p:cNvSpPr txBox="1"/>
          <p:nvPr/>
        </p:nvSpPr>
        <p:spPr>
          <a:xfrm>
            <a:off x="873267" y="6848273"/>
            <a:ext cx="2263746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Okay, let's make it bigger. How big? 6 pages? 100 pages? 1,000,000 pages?</a:t>
            </a:r>
          </a:p>
          <a:p>
            <a:pPr marL="635000" indent="-635000" algn="l">
              <a:buSzPct val="75000"/>
              <a:buFont typeface="Helvetica Neue"/>
              <a:buChar char="•"/>
            </a:pPr>
            <a:r>
              <a:t>This is a no-win battle.</a:t>
            </a:r>
          </a:p>
          <a:p>
            <a:pPr lvl="1" marL="1270000" indent="-635000" algn="l">
              <a:buSzPct val="75000"/>
              <a:buFont typeface="Helvetica Neue"/>
              <a:buChar char="•"/>
            </a:pPr>
            <a:r>
              <a:t>Too small, and your user might be unhappy.</a:t>
            </a:r>
          </a:p>
          <a:p>
            <a:pPr lvl="1" marL="1270000" indent="-635000" algn="l">
              <a:buSzPct val="75000"/>
              <a:buFont typeface="Helvetica Neue"/>
              <a:buChar char="•"/>
            </a:pPr>
            <a:r>
              <a:t>Too big? Waste of memory! Your program would hog memory if you did the following:</a:t>
            </a:r>
          </a:p>
        </p:txBody>
      </p:sp>
      <p:pic>
        <p:nvPicPr>
          <p:cNvPr id="687" name="Image" descr="Image"/>
          <p:cNvPicPr>
            <a:picLocks noChangeAspect="1"/>
          </p:cNvPicPr>
          <p:nvPr/>
        </p:nvPicPr>
        <p:blipFill>
          <a:blip r:embed="rId2">
            <a:extLst/>
          </a:blip>
          <a:stretch>
            <a:fillRect/>
          </a:stretch>
        </p:blipFill>
        <p:spPr>
          <a:xfrm>
            <a:off x="7090953" y="2968621"/>
            <a:ext cx="10202093" cy="3690119"/>
          </a:xfrm>
          <a:prstGeom prst="rect">
            <a:avLst/>
          </a:prstGeom>
          <a:ln w="12700">
            <a:miter lim="400000"/>
          </a:ln>
        </p:spPr>
      </p:pic>
      <p:grpSp>
        <p:nvGrpSpPr>
          <p:cNvPr id="690" name="int main() {…"/>
          <p:cNvGrpSpPr/>
          <p:nvPr/>
        </p:nvGrpSpPr>
        <p:grpSpPr>
          <a:xfrm>
            <a:off x="2719760" y="10930988"/>
            <a:ext cx="18944480" cy="2349501"/>
            <a:chOff x="0" y="0"/>
            <a:chExt cx="18944479" cy="2349500"/>
          </a:xfrm>
        </p:grpSpPr>
        <p:sp>
          <p:nvSpPr>
            <p:cNvPr id="689" name="int main() {…"/>
            <p:cNvSpPr txBox="1"/>
            <p:nvPr/>
          </p:nvSpPr>
          <p:spPr>
            <a:xfrm>
              <a:off x="38100" y="38100"/>
              <a:ext cx="18868280" cy="22733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700">
                  <a:latin typeface="Menlo"/>
                  <a:ea typeface="Menlo"/>
                  <a:cs typeface="Menlo"/>
                  <a:sym typeface="Menlo"/>
                </a:defRPr>
              </a:pPr>
              <a:r>
                <a:rPr>
                  <a:solidFill>
                    <a:srgbClr val="0433FF"/>
                  </a:solidFill>
                </a:rPr>
                <a:t>int</a:t>
              </a:r>
              <a:r>
                <a:t> </a:t>
              </a:r>
              <a:r>
                <a:rPr>
                  <a:solidFill>
                    <a:srgbClr val="0433FF"/>
                  </a:solidFill>
                </a:rPr>
                <a:t>main</a:t>
              </a:r>
              <a:r>
                <a:t>() {</a:t>
              </a:r>
            </a:p>
            <a:p>
              <a:pPr algn="l" defTabSz="457200">
                <a:tabLst>
                  <a:tab pos="558800" algn="l"/>
                </a:tabLst>
                <a:defRPr sz="4700">
                  <a:solidFill>
                    <a:srgbClr val="008F00"/>
                  </a:solidFill>
                  <a:latin typeface="Menlo"/>
                  <a:ea typeface="Menlo"/>
                  <a:cs typeface="Menlo"/>
                  <a:sym typeface="Menlo"/>
                </a:defRPr>
              </a:pPr>
              <a:r>
                <a:rPr>
                  <a:solidFill>
                    <a:srgbClr val="000000"/>
                  </a:solidFill>
                </a:rPr>
                <a:t>    </a:t>
              </a:r>
              <a:r>
                <a:rPr>
                  <a:solidFill>
                    <a:srgbClr val="3495AF"/>
                  </a:solidFill>
                </a:rPr>
                <a:t>Page</a:t>
              </a:r>
              <a:r>
                <a:rPr>
                  <a:solidFill>
                    <a:srgbClr val="000000"/>
                  </a:solidFill>
                </a:rPr>
                <a:t> pages[1000000]; </a:t>
              </a:r>
              <a:r>
                <a:t>// array of a million pages</a:t>
              </a:r>
              <a:endParaRPr>
                <a:solidFill>
                  <a:srgbClr val="000000"/>
                </a:solidFill>
              </a:endParaRPr>
            </a:p>
            <a:p>
              <a:pPr algn="l" defTabSz="457200">
                <a:tabLst>
                  <a:tab pos="558800" algn="l"/>
                </a:tabLst>
                <a:defRPr sz="4700">
                  <a:latin typeface="Menlo"/>
                  <a:ea typeface="Menlo"/>
                  <a:cs typeface="Menlo"/>
                  <a:sym typeface="Menlo"/>
                </a:defRPr>
              </a:pPr>
              <a:r>
                <a:t>}</a:t>
              </a:r>
            </a:p>
          </p:txBody>
        </p:sp>
        <p:pic>
          <p:nvPicPr>
            <p:cNvPr id="688" name="int main() {…" descr="int main() {…"/>
            <p:cNvPicPr>
              <a:picLocks noChangeAspect="0"/>
            </p:cNvPicPr>
            <p:nvPr/>
          </p:nvPicPr>
          <p:blipFill>
            <a:blip r:embed="rId3">
              <a:extLst/>
            </a:blip>
            <a:stretch>
              <a:fillRect/>
            </a:stretch>
          </p:blipFill>
          <p:spPr>
            <a:xfrm>
              <a:off x="-1" y="-1"/>
              <a:ext cx="18944481" cy="2349501"/>
            </a:xfrm>
            <a:prstGeom prst="rect">
              <a:avLst/>
            </a:prstGeom>
            <a:effectLst/>
          </p:spPr>
        </p:pic>
      </p:gr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2" name="Next Time: Building a Vector class with array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000">
                <a:solidFill>
                  <a:srgbClr val="FFFFFF"/>
                </a:solidFill>
              </a:defRPr>
            </a:lvl1pPr>
          </a:lstStyle>
          <a:p>
            <a:pPr/>
            <a:r>
              <a:t>Next Time: Building a Vector class with arrays</a:t>
            </a:r>
          </a:p>
        </p:txBody>
      </p:sp>
      <p:sp>
        <p:nvSpPr>
          <p:cNvPr id="693" name="In the two lectures, we will discuss how the Vector is built, using dynamic memory.…"/>
          <p:cNvSpPr txBox="1"/>
          <p:nvPr/>
        </p:nvSpPr>
        <p:spPr>
          <a:xfrm>
            <a:off x="562636" y="1933906"/>
            <a:ext cx="23258729" cy="465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In the two lectures, we will discuss how the Vector is built, using dynamic memory.</a:t>
            </a:r>
          </a:p>
          <a:p>
            <a:pPr marL="635000" indent="-635000" algn="l">
              <a:buSzPct val="75000"/>
              <a:buFont typeface="Helvetica Neue"/>
              <a:buChar char="•"/>
            </a:pPr>
            <a:r>
              <a:t>We will need to keep track of all the details ourselves:</a:t>
            </a:r>
          </a:p>
          <a:p>
            <a:pPr lvl="1" marL="1270000" indent="-635000" algn="l">
              <a:buSzPct val="75000"/>
              <a:buFont typeface="Helvetica Neue"/>
              <a:buChar char="•"/>
            </a:pPr>
            <a:r>
              <a:t>How much space we have allocated for the Vector</a:t>
            </a:r>
          </a:p>
          <a:p>
            <a:pPr lvl="1" marL="1270000" indent="-635000" algn="l">
              <a:buSzPct val="75000"/>
              <a:buFont typeface="Helvetica Neue"/>
              <a:buChar char="•"/>
            </a:pPr>
            <a:r>
              <a:t>How many items are in the Vector</a:t>
            </a:r>
          </a:p>
          <a:p>
            <a:pPr lvl="1" marL="1270000" indent="-635000" algn="l">
              <a:buSzPct val="75000"/>
              <a:buFont typeface="Helvetica Neue"/>
              <a:buChar char="•"/>
            </a:pPr>
            <a:r>
              <a:t>How to add / remove / insert into the Vector</a:t>
            </a:r>
          </a:p>
          <a:p>
            <a:pPr lvl="1" marL="1270000" indent="-635000" algn="l">
              <a:buSzPct val="75000"/>
              <a:buFont typeface="Helvetica Neue"/>
              <a:buChar char="•"/>
            </a:pPr>
            <a:r>
              <a:t>How to </a:t>
            </a:r>
            <a:r>
              <a:rPr i="1">
                <a:latin typeface="Helvetica Neue"/>
                <a:ea typeface="Helvetica Neue"/>
                <a:cs typeface="Helvetica Neue"/>
                <a:sym typeface="Helvetica Neue"/>
              </a:rPr>
              <a:t>expand</a:t>
            </a:r>
            <a:r>
              <a:t> the Vector</a:t>
            </a:r>
          </a:p>
        </p:txBody>
      </p:sp>
      <p:pic>
        <p:nvPicPr>
          <p:cNvPr id="694" name="Image" descr="Image"/>
          <p:cNvPicPr>
            <a:picLocks noChangeAspect="1"/>
          </p:cNvPicPr>
          <p:nvPr/>
        </p:nvPicPr>
        <p:blipFill>
          <a:blip r:embed="rId2">
            <a:extLst/>
          </a:blip>
          <a:stretch>
            <a:fillRect/>
          </a:stretch>
        </p:blipFill>
        <p:spPr>
          <a:xfrm>
            <a:off x="5232751" y="8157171"/>
            <a:ext cx="13918498" cy="5034351"/>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6" name="Reca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Recap</a:t>
            </a:r>
          </a:p>
        </p:txBody>
      </p:sp>
      <p:sp>
        <p:nvSpPr>
          <p:cNvPr id="697" name="Dynamic Memory Allocation:…"/>
          <p:cNvSpPr txBox="1"/>
          <p:nvPr/>
        </p:nvSpPr>
        <p:spPr>
          <a:xfrm>
            <a:off x="865167" y="2323817"/>
            <a:ext cx="21451220" cy="79045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Dynamic Memory Allocation:</a:t>
            </a:r>
          </a:p>
          <a:p>
            <a:pPr lvl="1" marL="1244600" indent="-609600" algn="l">
              <a:buSzPct val="75000"/>
              <a:buFont typeface="Helvetica Neue"/>
              <a:buChar char="•"/>
            </a:pPr>
            <a:r>
              <a:rPr b="1" sz="4800">
                <a:latin typeface="Courier New"/>
                <a:ea typeface="Courier New"/>
                <a:cs typeface="Courier New"/>
                <a:sym typeface="Courier New"/>
              </a:rPr>
              <a:t>new</a:t>
            </a:r>
            <a:r>
              <a:t>: used to request heap memory that lasts for the rest of your program, or until you don't need it anymore.</a:t>
            </a:r>
          </a:p>
          <a:p>
            <a:pPr lvl="1" marL="1244600" indent="-609600" algn="l">
              <a:buSzPct val="75000"/>
              <a:buFont typeface="Helvetica Neue"/>
              <a:buChar char="•"/>
            </a:pPr>
            <a:r>
              <a:rPr b="1" sz="4800">
                <a:latin typeface="Courier New"/>
                <a:ea typeface="Courier New"/>
                <a:cs typeface="Courier New"/>
                <a:sym typeface="Courier New"/>
              </a:rPr>
              <a:t>delete</a:t>
            </a:r>
            <a:r>
              <a:t>: used to return memory to the operating system.</a:t>
            </a:r>
          </a:p>
          <a:p>
            <a:pPr lvl="1" marL="1270000" indent="-635000" algn="l">
              <a:buSzPct val="75000"/>
              <a:buFont typeface="Helvetica Neue"/>
              <a:buChar char="•"/>
            </a:pPr>
            <a:r>
              <a:t>If you use </a:t>
            </a:r>
            <a:r>
              <a:rPr b="1" sz="4800">
                <a:latin typeface="Courier New"/>
                <a:ea typeface="Courier New"/>
                <a:cs typeface="Courier New"/>
                <a:sym typeface="Courier New"/>
              </a:rPr>
              <a:t>new</a:t>
            </a:r>
            <a:r>
              <a:t> to request memory, you should </a:t>
            </a:r>
            <a:r>
              <a:rPr b="1" sz="4800">
                <a:latin typeface="Courier New"/>
                <a:ea typeface="Courier New"/>
                <a:cs typeface="Courier New"/>
                <a:sym typeface="Courier New"/>
              </a:rPr>
              <a:t>delete</a:t>
            </a:r>
            <a:r>
              <a:t> it somewhere in your program.</a:t>
            </a:r>
          </a:p>
          <a:p>
            <a:pPr lvl="1" marL="1270000" indent="-635000" algn="l">
              <a:buSzPct val="75000"/>
              <a:buFont typeface="Helvetica Neue"/>
              <a:buChar char="•"/>
            </a:pPr>
            <a:r>
              <a:t>You are </a:t>
            </a:r>
            <a:r>
              <a:rPr b="1">
                <a:latin typeface="Helvetica Neue"/>
                <a:ea typeface="Helvetica Neue"/>
                <a:cs typeface="Helvetica Neue"/>
                <a:sym typeface="Helvetica Neue"/>
              </a:rPr>
              <a:t>not allowed</a:t>
            </a:r>
            <a:r>
              <a:t> to use memory that has been </a:t>
            </a:r>
            <a:r>
              <a:rPr b="1" sz="4800">
                <a:latin typeface="Courier New"/>
                <a:ea typeface="Courier New"/>
                <a:cs typeface="Courier New"/>
                <a:sym typeface="Courier New"/>
              </a:rPr>
              <a:t>delete</a:t>
            </a:r>
            <a:r>
              <a:t>d.</a:t>
            </a:r>
          </a:p>
          <a:p>
            <a:pPr lvl="1" marL="1270000" indent="-635000" algn="l">
              <a:buSzPct val="75000"/>
              <a:buFont typeface="Helvetica Neue"/>
              <a:buChar char="•"/>
            </a:pPr>
            <a:r>
              <a:t>deleting memory does not somehow "delete" the pointer variable -- it goes to the location in memory pointed to, and tells the operating system that we are done with it.</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9"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700" name="References:…"/>
          <p:cNvSpPr txBox="1"/>
          <p:nvPr/>
        </p:nvSpPr>
        <p:spPr>
          <a:xfrm>
            <a:off x="640426" y="5213349"/>
            <a:ext cx="21424603" cy="496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509953" indent="-281353" algn="l">
              <a:buSzPct val="100000"/>
              <a:buChar char="•"/>
              <a:defRPr sz="3900"/>
            </a:pPr>
            <a:r>
              <a:rPr b="1" sz="4800">
                <a:latin typeface="Courier New"/>
                <a:ea typeface="Courier New"/>
                <a:cs typeface="Courier New"/>
                <a:sym typeface="Courier New"/>
              </a:rPr>
              <a:t>new</a:t>
            </a:r>
            <a:r>
              <a:t> and </a:t>
            </a:r>
            <a:r>
              <a:rPr b="1" sz="4800">
                <a:latin typeface="Courier New"/>
                <a:ea typeface="Courier New"/>
                <a:cs typeface="Courier New"/>
                <a:sym typeface="Courier New"/>
              </a:rPr>
              <a:t>delete</a:t>
            </a:r>
            <a:r>
              <a:t>: </a:t>
            </a:r>
            <a:r>
              <a:rPr u="sng">
                <a:hlinkClick r:id="rId2" invalidUrl="" action="" tgtFrame="" tooltip="" history="1" highlightClick="0" endSnd="0"/>
              </a:rPr>
              <a:t>https://www.tutorialspoint.com/cplusplus/cpp_dynamic_memory.htm</a:t>
            </a:r>
            <a:r>
              <a:t> </a:t>
            </a:r>
          </a:p>
          <a:p>
            <a:pPr lvl="1" marL="457200" indent="-228600" algn="l">
              <a:buSzPct val="100000"/>
              <a:buChar char="•"/>
              <a:defRPr sz="3900"/>
            </a:pPr>
            <a:r>
              <a:t>Video on dynamic memory allocation: </a:t>
            </a:r>
            <a:r>
              <a:rPr u="sng">
                <a:hlinkClick r:id="rId3" invalidUrl="" action="" tgtFrame="" tooltip="" history="1" highlightClick="0" endSnd="0"/>
              </a:rPr>
              <a:t>https://www.youtube.com/watch?v=OrDjGp_y1H4</a:t>
            </a:r>
            <a:r>
              <a:t> </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 Fun video on pointers: </a:t>
            </a:r>
            <a:r>
              <a:rPr u="sng">
                <a:hlinkClick r:id="rId4" invalidUrl="" action="" tgtFrame="" tooltip="" history="1" highlightClick="0" endSnd="0"/>
              </a:rPr>
              <a:t>https://www.youtube.com/watch?v=B7lVHq-cgeU</a:t>
            </a:r>
            <a:r>
              <a:t> </a:t>
            </a:r>
          </a:p>
          <a:p>
            <a:pPr lvl="1" marL="457200" indent="-228600" algn="l">
              <a:buSzPct val="100000"/>
              <a:buChar char="•"/>
              <a:defRPr sz="3900"/>
            </a:pPr>
            <a:r>
              <a:t> Morris Worm: </a:t>
            </a:r>
            <a:r>
              <a:rPr u="sng">
                <a:hlinkClick r:id="rId5" invalidUrl="" action="" tgtFrame="" tooltip="" history="1" highlightClick="0" endSnd="0"/>
              </a:rPr>
              <a:t>https://en.wikipedia.org/wiki/Morris_worm</a:t>
            </a:r>
            <a:r>
              <a:t> </a:t>
            </a:r>
          </a:p>
          <a:p>
            <a:pPr lvl="1" marL="457200" indent="-228600" algn="l">
              <a:buSzPct val="100000"/>
              <a:buChar char="•"/>
              <a:defRPr sz="3900"/>
            </a:pPr>
            <a:r>
              <a:t> Buffer Overflow vulnerabilities: </a:t>
            </a:r>
            <a:r>
              <a:rPr u="sng">
                <a:hlinkClick r:id="rId6" invalidUrl="" action="" tgtFrame="" tooltip="" history="1" highlightClick="0" endSnd="0"/>
              </a:rPr>
              <a:t>https://en.wikipedia.org/wiki/Buffer_overflow</a:t>
            </a:r>
            <a:r>
              <a:t> </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2" name="Chris's Favorite YouTube Channel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Chris's Favorite YouTube Channels</a:t>
            </a:r>
          </a:p>
        </p:txBody>
      </p:sp>
      <p:sp>
        <p:nvSpPr>
          <p:cNvPr id="703" name="Numberphile: https://www.youtube.com/user/numberphile…"/>
          <p:cNvSpPr txBox="1"/>
          <p:nvPr/>
        </p:nvSpPr>
        <p:spPr>
          <a:xfrm>
            <a:off x="1479698" y="1797564"/>
            <a:ext cx="21424603" cy="116725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3100"/>
            </a:pPr>
            <a:r>
              <a:t>Numberphile: </a:t>
            </a:r>
            <a:r>
              <a:rPr u="sng">
                <a:hlinkClick r:id="rId2" invalidUrl="" action="" tgtFrame="" tooltip="" history="1" highlightClick="0" endSnd="0"/>
              </a:rPr>
              <a:t>https://www.youtube.com/user/numberphile</a:t>
            </a:r>
            <a:r>
              <a:t> </a:t>
            </a:r>
          </a:p>
          <a:p>
            <a:pPr lvl="1" marL="457200" indent="-228600" algn="l">
              <a:buSzPct val="100000"/>
              <a:buChar char="•"/>
              <a:defRPr sz="3100"/>
            </a:pPr>
            <a:r>
              <a:t>Cool videos about math, mathematical games and puzzles, number theory, etc.</a:t>
            </a:r>
          </a:p>
          <a:p>
            <a:pPr algn="l">
              <a:defRPr sz="3100"/>
            </a:pPr>
          </a:p>
          <a:p>
            <a:pPr marL="228600" indent="-228600" algn="l">
              <a:buSzPct val="100000"/>
              <a:buChar char="•"/>
              <a:defRPr sz="3100"/>
            </a:pPr>
            <a:r>
              <a:t>Computerphile: </a:t>
            </a:r>
            <a:r>
              <a:rPr u="sng">
                <a:hlinkClick r:id="rId3" invalidUrl="" action="" tgtFrame="" tooltip="" history="1" highlightClick="0" endSnd="0"/>
              </a:rPr>
              <a:t>https://www.youtube.com/channel/UC9-y-6csu5WGm29I7JiwpnA</a:t>
            </a:r>
            <a:r>
              <a:t> </a:t>
            </a:r>
          </a:p>
          <a:p>
            <a:pPr lvl="1" marL="457200" indent="-228600" algn="l">
              <a:buSzPct val="100000"/>
              <a:buChar char="•"/>
              <a:defRPr sz="3100"/>
            </a:pPr>
            <a:r>
              <a:t>Sister site (produced by the same folks) as Numberphile, focusing on computers</a:t>
            </a:r>
          </a:p>
          <a:p>
            <a:pPr algn="l">
              <a:defRPr sz="3100"/>
            </a:pPr>
          </a:p>
          <a:p>
            <a:pPr marL="228600" indent="-228600" algn="l">
              <a:buSzPct val="100000"/>
              <a:buChar char="•"/>
              <a:defRPr sz="3100"/>
            </a:pPr>
            <a:r>
              <a:t>standupmaths: </a:t>
            </a:r>
            <a:r>
              <a:rPr u="sng">
                <a:hlinkClick r:id="rId4" invalidUrl="" action="" tgtFrame="" tooltip="" history="1" highlightClick="0" endSnd="0"/>
              </a:rPr>
              <a:t>https://www.youtube.com/channel/UCSju5G2aFaWMqn-_0YBtq5A</a:t>
            </a:r>
          </a:p>
          <a:p>
            <a:pPr lvl="1" marL="457200" indent="-228600" algn="l">
              <a:buSzPct val="100000"/>
              <a:buChar char="•"/>
              <a:defRPr sz="3100"/>
            </a:pPr>
            <a:r>
              <a:t>Numberphile spin-off from one of its contributors</a:t>
            </a:r>
          </a:p>
          <a:p>
            <a:pPr algn="l">
              <a:defRPr sz="3100"/>
            </a:pPr>
          </a:p>
          <a:p>
            <a:pPr marL="228600" indent="-228600" algn="l">
              <a:buSzPct val="100000"/>
              <a:buChar char="•"/>
              <a:defRPr sz="3100"/>
            </a:pPr>
            <a:r>
              <a:t>EEVBlog: </a:t>
            </a:r>
            <a:r>
              <a:rPr u="sng">
                <a:hlinkClick r:id="rId5" invalidUrl="" action="" tgtFrame="" tooltip="" history="1" highlightClick="0" endSnd="0"/>
              </a:rPr>
              <a:t>https://www.youtube.com/channel/UCr-cm90DwFJC0W3f9jBs5jA</a:t>
            </a:r>
          </a:p>
          <a:p>
            <a:pPr lvl="1" marL="457200" indent="-228600" algn="l">
              <a:buSzPct val="100000"/>
              <a:buChar char="•"/>
              <a:defRPr sz="3100"/>
            </a:pPr>
            <a:r>
              <a:t>If you are interested in electronics, this is the place to go. Great tutorials, commentary, etc., by a down-to-earth Australian. "Don't turn it on, take it apaht!"</a:t>
            </a:r>
          </a:p>
          <a:p>
            <a:pPr algn="l">
              <a:defRPr sz="3100"/>
            </a:pPr>
          </a:p>
          <a:p>
            <a:pPr marL="228600" indent="-228600" algn="l">
              <a:buSzPct val="100000"/>
              <a:buChar char="•"/>
              <a:defRPr sz="3100"/>
            </a:pPr>
            <a:r>
              <a:t>bigclivedotcom: </a:t>
            </a:r>
            <a:r>
              <a:rPr u="sng">
                <a:hlinkClick r:id="rId6" invalidUrl="" action="" tgtFrame="" tooltip="" history="1" highlightClick="0" endSnd="0"/>
              </a:rPr>
              <a:t>https://www.youtube.com/channel/UCtM5z2gkrGRuWd0JQMx76qA</a:t>
            </a:r>
          </a:p>
          <a:p>
            <a:pPr lvl="1" marL="457200" indent="-228600" algn="l">
              <a:buSzPct val="100000"/>
              <a:buChar char="•"/>
              <a:defRPr sz="3100"/>
            </a:pPr>
            <a:r>
              <a:t>Scottish version of EEVBlog, with detailed under-the-hood electronics</a:t>
            </a:r>
          </a:p>
          <a:p>
            <a:pPr algn="l">
              <a:defRPr sz="3100"/>
            </a:pPr>
          </a:p>
          <a:p>
            <a:pPr marL="228600" indent="-228600" algn="l">
              <a:buSzPct val="100000"/>
              <a:buChar char="•"/>
              <a:defRPr sz="3100"/>
            </a:pPr>
            <a:r>
              <a:t>AvE: </a:t>
            </a:r>
            <a:r>
              <a:rPr u="sng">
                <a:hlinkClick r:id="rId7" invalidUrl="" action="" tgtFrame="" tooltip="" history="1" highlightClick="0" endSnd="0"/>
              </a:rPr>
              <a:t>https://www.youtube.com/channel/UChWv6Pn_zP0rI6lgGt3MyfA</a:t>
            </a:r>
          </a:p>
          <a:p>
            <a:pPr lvl="1" marL="457200" indent="-228600" algn="l">
              <a:buSzPct val="100000"/>
              <a:buChar char="•"/>
              <a:defRPr sz="3100"/>
            </a:pPr>
            <a:r>
              <a:t>Irreverent Canadian who demonstrates the mechanical engineering end of the spectrum</a:t>
            </a:r>
          </a:p>
          <a:p>
            <a:pPr algn="l">
              <a:defRPr sz="3100"/>
            </a:pPr>
          </a:p>
          <a:p>
            <a:pPr marL="199292" indent="-199292" algn="l">
              <a:buSzPct val="100000"/>
              <a:buChar char="•"/>
              <a:defRPr sz="3100"/>
            </a:pPr>
            <a:r>
              <a:t>Kurzgesagt — In a Nutshell: </a:t>
            </a:r>
            <a:r>
              <a:rPr u="sng">
                <a:hlinkClick r:id="rId8" invalidUrl="" action="" tgtFrame="" tooltip="" history="1" highlightClick="0" endSnd="0"/>
              </a:rPr>
              <a:t>https://www.youtube.com/user/Kurzgesagt</a:t>
            </a:r>
          </a:p>
          <a:p>
            <a:pPr lvl="1" marL="427892" indent="-199292" algn="l">
              <a:buSzPct val="100000"/>
              <a:buChar char="•"/>
              <a:defRPr sz="3100"/>
            </a:pPr>
            <a:r>
              <a:t>Short videos on cool stuff</a:t>
            </a:r>
          </a:p>
          <a:p>
            <a:pPr algn="l">
              <a:defRPr sz="3100"/>
            </a:pPr>
          </a:p>
          <a:p>
            <a:pPr marL="199292" indent="-199292" algn="l">
              <a:buSzPct val="100000"/>
              <a:buChar char="•"/>
              <a:defRPr sz="3100"/>
            </a:pPr>
            <a:r>
              <a:t>VSauce: </a:t>
            </a:r>
            <a:r>
              <a:rPr u="sng">
                <a:hlinkClick r:id="rId9" invalidUrl="" action="" tgtFrame="" tooltip="" history="1" highlightClick="0" endSnd="0"/>
              </a:rPr>
              <a:t>https://www.youtube.com/user/Vsauce</a:t>
            </a:r>
            <a:r>
              <a:t> </a:t>
            </a:r>
          </a:p>
          <a:p>
            <a:pPr lvl="1" marL="427892" indent="-199292" algn="l">
              <a:buSzPct val="100000"/>
              <a:buChar char="•"/>
              <a:defRPr sz="3100"/>
            </a:pPr>
            <a:r>
              <a:t>Science, math, philosophy, etc.</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5"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7" name="Operator Overloading: the What and the W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Operator Overloading: the What and the Why</a:t>
            </a:r>
          </a:p>
        </p:txBody>
      </p:sp>
      <p:sp>
        <p:nvSpPr>
          <p:cNvPr id="708" name="More Tiny Feedback: &quot;Not sure I understood operator overriding [sic] very well.&quot;…"/>
          <p:cNvSpPr txBox="1"/>
          <p:nvPr/>
        </p:nvSpPr>
        <p:spPr>
          <a:xfrm>
            <a:off x="807528" y="2728555"/>
            <a:ext cx="23002414" cy="93552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6000"/>
            </a:pPr>
            <a:r>
              <a:t>More Tiny Feedback: </a:t>
            </a:r>
            <a:r>
              <a:rPr i="1">
                <a:latin typeface="Helvetica Neue"/>
                <a:ea typeface="Helvetica Neue"/>
                <a:cs typeface="Helvetica Neue"/>
                <a:sym typeface="Helvetica Neue"/>
              </a:rPr>
              <a:t>"Not sure I understood operator overriding [sic]</a:t>
            </a:r>
            <a:r>
              <a:t> </a:t>
            </a:r>
            <a:r>
              <a:rPr i="1">
                <a:latin typeface="Helvetica Neue"/>
                <a:ea typeface="Helvetica Neue"/>
                <a:cs typeface="Helvetica Neue"/>
                <a:sym typeface="Helvetica Neue"/>
              </a:rPr>
              <a:t>very well."</a:t>
            </a:r>
            <a:endParaRPr i="1">
              <a:latin typeface="Helvetica Neue"/>
              <a:ea typeface="Helvetica Neue"/>
              <a:cs typeface="Helvetica Neue"/>
              <a:sym typeface="Helvetica Neue"/>
            </a:endParaRPr>
          </a:p>
          <a:p>
            <a:pPr algn="l">
              <a:defRPr sz="6000"/>
            </a:pPr>
          </a:p>
          <a:p>
            <a:pPr marL="228600" indent="-228600" algn="l">
              <a:buSzPct val="100000"/>
              <a:buChar char="•"/>
              <a:defRPr sz="6000"/>
            </a:pPr>
            <a:r>
              <a:t>C++ allows us to </a:t>
            </a:r>
            <a:r>
              <a:rPr i="1">
                <a:latin typeface="Helvetica Neue"/>
                <a:ea typeface="Helvetica Neue"/>
                <a:cs typeface="Helvetica Neue"/>
                <a:sym typeface="Helvetica Neue"/>
              </a:rPr>
              <a:t>overload</a:t>
            </a:r>
            <a:r>
              <a:t> operators. What does that mean?</a:t>
            </a:r>
          </a:p>
          <a:p>
            <a:pPr lvl="1" marL="457200" indent="-228600" algn="l">
              <a:buSzPct val="100000"/>
              <a:buChar char="•"/>
              <a:defRPr sz="6000"/>
            </a:pPr>
            <a:r>
              <a:t>It means that if we create a class, we can utilize common operators (e.g., </a:t>
            </a:r>
            <a:r>
              <a:rPr>
                <a:latin typeface="Menlo"/>
                <a:ea typeface="Menlo"/>
                <a:cs typeface="Menlo"/>
                <a:sym typeface="Menlo"/>
              </a:rPr>
              <a:t>+</a:t>
            </a:r>
            <a:r>
              <a:t>, </a:t>
            </a:r>
            <a:r>
              <a:rPr>
                <a:latin typeface="Menlo"/>
                <a:ea typeface="Menlo"/>
                <a:cs typeface="Menlo"/>
                <a:sym typeface="Menlo"/>
              </a:rPr>
              <a:t>*</a:t>
            </a:r>
            <a:r>
              <a:t>, </a:t>
            </a:r>
            <a:r>
              <a:rPr>
                <a:latin typeface="Menlo"/>
                <a:ea typeface="Menlo"/>
                <a:cs typeface="Menlo"/>
                <a:sym typeface="Menlo"/>
              </a:rPr>
              <a:t>&lt;&lt;</a:t>
            </a:r>
            <a:r>
              <a:t>, etc.) to do what we want.</a:t>
            </a:r>
          </a:p>
          <a:p>
            <a:pPr algn="l">
              <a:defRPr sz="6000"/>
            </a:pPr>
          </a:p>
          <a:p>
            <a:pPr marL="228600" indent="-228600" algn="l">
              <a:buSzPct val="100000"/>
              <a:buChar char="•"/>
              <a:defRPr sz="6000"/>
            </a:pPr>
            <a:r>
              <a:t>Why do we do it?</a:t>
            </a:r>
          </a:p>
          <a:p>
            <a:pPr lvl="1" marL="457200" indent="-228600" algn="l">
              <a:buSzPct val="100000"/>
              <a:buChar char="•"/>
              <a:defRPr sz="6000"/>
            </a:pPr>
            <a:r>
              <a:t>We want to make things easier and more straightforward for the user of our class.</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0" name="Operator Overloading: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Operator Overloading: Example</a:t>
            </a:r>
          </a:p>
        </p:txBody>
      </p:sp>
      <p:sp>
        <p:nvSpPr>
          <p:cNvPr id="711" name="Let's look back at our Fraction class. We implemented a mult() function:…"/>
          <p:cNvSpPr txBox="1"/>
          <p:nvPr/>
        </p:nvSpPr>
        <p:spPr>
          <a:xfrm>
            <a:off x="903694" y="2059798"/>
            <a:ext cx="22576612" cy="10277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Let's look back at our Fraction class. We implemented a mult() function:</a:t>
            </a:r>
          </a:p>
          <a:p>
            <a:pPr algn="l">
              <a:defRPr sz="6000"/>
            </a:pPr>
          </a:p>
          <a:p>
            <a:pPr algn="l">
              <a:defRPr sz="6000"/>
            </a:pPr>
          </a:p>
          <a:p>
            <a:pPr algn="l">
              <a:defRPr sz="6000"/>
            </a:pPr>
          </a:p>
          <a:p>
            <a:pPr algn="l">
              <a:defRPr sz="6000"/>
            </a:pPr>
          </a:p>
          <a:p>
            <a:pPr algn="l">
              <a:defRPr sz="6000"/>
            </a:pPr>
          </a:p>
          <a:p>
            <a:pPr algn="l">
              <a:defRPr sz="6000"/>
            </a:pPr>
          </a:p>
          <a:p>
            <a:pPr algn="l">
              <a:defRPr sz="6000"/>
            </a:pPr>
          </a:p>
          <a:p>
            <a:pPr marL="762000" indent="-762000" algn="l">
              <a:buSzPct val="75000"/>
              <a:buFont typeface="Helvetica Neue"/>
              <a:buChar char="•"/>
              <a:defRPr sz="6000"/>
            </a:pPr>
            <a:r>
              <a:t>But, this isn't the normal way we multiply numbers. We can fix that!</a:t>
            </a:r>
          </a:p>
        </p:txBody>
      </p:sp>
      <p:sp>
        <p:nvSpPr>
          <p:cNvPr id="712" name="void Fraction::mult(Fraction other)…"/>
          <p:cNvSpPr txBox="1"/>
          <p:nvPr/>
        </p:nvSpPr>
        <p:spPr>
          <a:xfrm>
            <a:off x="7278649" y="3714750"/>
            <a:ext cx="11399863" cy="6286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100">
                <a:solidFill>
                  <a:srgbClr val="3495AF"/>
                </a:solidFill>
                <a:latin typeface="Menlo"/>
                <a:ea typeface="Menlo"/>
                <a:cs typeface="Menlo"/>
                <a:sym typeface="Menlo"/>
              </a:defRPr>
            </a:pPr>
            <a:r>
              <a:rPr>
                <a:solidFill>
                  <a:srgbClr val="0433FF"/>
                </a:solidFill>
              </a:rPr>
              <a:t>void</a:t>
            </a:r>
            <a:r>
              <a:rPr>
                <a:solidFill>
                  <a:srgbClr val="000000"/>
                </a:solidFill>
              </a:rPr>
              <a:t> </a:t>
            </a:r>
            <a:r>
              <a:t>Fraction</a:t>
            </a:r>
            <a:r>
              <a:rPr>
                <a:solidFill>
                  <a:srgbClr val="000000"/>
                </a:solidFill>
              </a:rPr>
              <a:t>::mult(</a:t>
            </a:r>
            <a:r>
              <a:t>Fraction</a:t>
            </a:r>
            <a:r>
              <a:rPr>
                <a:solidFill>
                  <a:srgbClr val="000000"/>
                </a:solidFill>
              </a:rPr>
              <a:t> other)</a:t>
            </a:r>
            <a:endParaRPr>
              <a:solidFill>
                <a:srgbClr val="000000"/>
              </a:solidFill>
            </a:endParaRPr>
          </a:p>
          <a:p>
            <a:pPr algn="l" defTabSz="457200">
              <a:tabLst>
                <a:tab pos="558800" algn="l"/>
              </a:tabLst>
              <a:defRPr sz="4100">
                <a:latin typeface="Menlo"/>
                <a:ea typeface="Menlo"/>
                <a:cs typeface="Menlo"/>
                <a:sym typeface="Menlo"/>
              </a:defRPr>
            </a:pPr>
            <a:r>
              <a:t>{    </a:t>
            </a:r>
          </a:p>
          <a:p>
            <a:pPr algn="l" defTabSz="685800">
              <a:defRPr b="1" sz="4100">
                <a:solidFill>
                  <a:srgbClr val="902422"/>
                </a:solidFill>
                <a:latin typeface="Courier"/>
                <a:ea typeface="Courier"/>
                <a:cs typeface="Courier"/>
                <a:sym typeface="Courier"/>
              </a:defRPr>
            </a:pPr>
            <a:r>
              <a:t>        // multiplies a Fraction </a:t>
            </a:r>
          </a:p>
          <a:p>
            <a:pPr algn="l" defTabSz="685800">
              <a:defRPr b="1" sz="4100">
                <a:solidFill>
                  <a:srgbClr val="902422"/>
                </a:solidFill>
                <a:latin typeface="Courier"/>
                <a:ea typeface="Courier"/>
                <a:cs typeface="Courier"/>
                <a:sym typeface="Courier"/>
              </a:defRPr>
            </a:pPr>
            <a:r>
              <a:t>        // with this Fraction</a:t>
            </a:r>
          </a:p>
          <a:p>
            <a:pPr algn="l" defTabSz="685800">
              <a:defRPr b="1" sz="4100">
                <a:solidFill>
                  <a:srgbClr val="902422"/>
                </a:solidFill>
                <a:latin typeface="Courier"/>
                <a:ea typeface="Courier"/>
                <a:cs typeface="Courier"/>
                <a:sym typeface="Courier"/>
              </a:defRPr>
            </a:pPr>
            <a:r>
              <a:t>        num *= other.num;</a:t>
            </a:r>
          </a:p>
          <a:p>
            <a:pPr algn="l" defTabSz="685800">
              <a:defRPr b="1" sz="4100">
                <a:solidFill>
                  <a:srgbClr val="902422"/>
                </a:solidFill>
                <a:latin typeface="Courier"/>
                <a:ea typeface="Courier"/>
                <a:cs typeface="Courier"/>
                <a:sym typeface="Courier"/>
              </a:defRPr>
            </a:pPr>
            <a:r>
              <a:t>        denom *= other.denom;</a:t>
            </a:r>
          </a:p>
          <a:p>
            <a:pPr algn="l" defTabSz="685800">
              <a:defRPr b="1" sz="4100">
                <a:solidFill>
                  <a:srgbClr val="902422"/>
                </a:solidFill>
                <a:latin typeface="Courier"/>
                <a:ea typeface="Courier"/>
                <a:cs typeface="Courier"/>
                <a:sym typeface="Courier"/>
              </a:defRPr>
            </a:pPr>
          </a:p>
          <a:p>
            <a:pPr algn="l" defTabSz="685800">
              <a:defRPr b="1" sz="4100">
                <a:solidFill>
                  <a:srgbClr val="902422"/>
                </a:solidFill>
                <a:latin typeface="Courier"/>
                <a:ea typeface="Courier"/>
                <a:cs typeface="Courier"/>
                <a:sym typeface="Courier"/>
              </a:defRPr>
            </a:pPr>
            <a:r>
              <a:t>        // reduce the fraction</a:t>
            </a:r>
          </a:p>
          <a:p>
            <a:pPr algn="l" defTabSz="685800">
              <a:defRPr b="1" sz="4100">
                <a:solidFill>
                  <a:srgbClr val="902422"/>
                </a:solidFill>
                <a:latin typeface="Courier"/>
                <a:ea typeface="Courier"/>
                <a:cs typeface="Courier"/>
                <a:sym typeface="Courier"/>
              </a:defRPr>
            </a:pPr>
            <a:r>
              <a:t>        reduce();</a:t>
            </a:r>
          </a:p>
          <a:p>
            <a:pPr algn="l" defTabSz="457200">
              <a:tabLst>
                <a:tab pos="558800" algn="l"/>
              </a:tabLst>
              <a:defRPr sz="41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4" name="Operator Overloading: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Operator Overloading: Example</a:t>
            </a:r>
          </a:p>
        </p:txBody>
      </p:sp>
      <p:sp>
        <p:nvSpPr>
          <p:cNvPr id="715" name="Our .h file needs a friend function:…"/>
          <p:cNvSpPr txBox="1"/>
          <p:nvPr/>
        </p:nvSpPr>
        <p:spPr>
          <a:xfrm>
            <a:off x="903694" y="2059798"/>
            <a:ext cx="22576612" cy="93504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Our .h file needs a friend function:</a:t>
            </a:r>
          </a:p>
          <a:p>
            <a:pPr algn="l">
              <a:defRPr sz="6000"/>
            </a:pPr>
          </a:p>
          <a:p>
            <a:pPr algn="l">
              <a:defRPr sz="6000"/>
            </a:pPr>
          </a:p>
          <a:p>
            <a:pPr algn="l">
              <a:defRPr sz="6000"/>
            </a:pPr>
          </a:p>
          <a:p>
            <a:pPr algn="l">
              <a:defRPr sz="6000"/>
            </a:pPr>
          </a:p>
          <a:p>
            <a:pPr algn="l">
              <a:defRPr sz="6000"/>
            </a:pPr>
          </a:p>
          <a:p>
            <a:pPr algn="l">
              <a:defRPr sz="6000"/>
            </a:pPr>
          </a:p>
          <a:p>
            <a:pPr algn="l">
              <a:defRPr sz="6000"/>
            </a:pPr>
          </a:p>
          <a:p>
            <a:pPr marL="762000" indent="-762000" algn="l">
              <a:buSzPct val="75000"/>
              <a:buFont typeface="Helvetica Neue"/>
              <a:buChar char="•"/>
              <a:defRPr sz="6000"/>
            </a:pPr>
            <a:r>
              <a:t>The "const" just means we aren't allowed to change either number when multiplying.</a:t>
            </a:r>
          </a:p>
        </p:txBody>
      </p:sp>
      <p:sp>
        <p:nvSpPr>
          <p:cNvPr id="716" name="class Fraction {…"/>
          <p:cNvSpPr txBox="1"/>
          <p:nvPr/>
        </p:nvSpPr>
        <p:spPr>
          <a:xfrm>
            <a:off x="505215" y="3262405"/>
            <a:ext cx="23373570" cy="467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342900" algn="l"/>
              </a:tabLst>
              <a:defRPr sz="3900">
                <a:latin typeface="Menlo"/>
                <a:ea typeface="Menlo"/>
                <a:cs typeface="Menlo"/>
                <a:sym typeface="Menlo"/>
              </a:defRPr>
            </a:pPr>
            <a:r>
              <a:rPr>
                <a:solidFill>
                  <a:srgbClr val="0433FF"/>
                </a:solidFill>
              </a:rPr>
              <a:t>class</a:t>
            </a:r>
            <a:r>
              <a:t> Fraction {</a:t>
            </a:r>
          </a:p>
          <a:p>
            <a:pPr algn="l" defTabSz="457200">
              <a:tabLst>
                <a:tab pos="342900" algn="l"/>
              </a:tabLst>
              <a:defRPr sz="39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342900" algn="l"/>
              </a:tabLst>
              <a:defRPr sz="3900">
                <a:latin typeface="Menlo"/>
                <a:ea typeface="Menlo"/>
                <a:cs typeface="Menlo"/>
                <a:sym typeface="Menlo"/>
              </a:defRPr>
            </a:pPr>
            <a:r>
              <a:t>                                  </a:t>
            </a:r>
            <a:r>
              <a:t>...</a:t>
            </a:r>
          </a:p>
          <a:p>
            <a:pPr algn="l" defTabSz="457200">
              <a:tabLst>
                <a:tab pos="342900" algn="l"/>
              </a:tabLst>
              <a:defRPr sz="3900">
                <a:latin typeface="Menlo"/>
                <a:ea typeface="Menlo"/>
                <a:cs typeface="Menlo"/>
                <a:sym typeface="Menlo"/>
              </a:defRPr>
            </a:pPr>
          </a:p>
          <a:p>
            <a:pPr algn="l" defTabSz="457200">
              <a:tabLst>
                <a:tab pos="342900" algn="l"/>
              </a:tabLst>
              <a:defRPr sz="3900">
                <a:latin typeface="Menlo"/>
                <a:ea typeface="Menlo"/>
                <a:cs typeface="Menlo"/>
                <a:sym typeface="Menlo"/>
              </a:defRPr>
            </a:pPr>
          </a:p>
          <a:p>
            <a:pPr algn="l" defTabSz="457200">
              <a:tabLst>
                <a:tab pos="342900" algn="l"/>
              </a:tabLst>
              <a:defRPr sz="3900">
                <a:latin typeface="Menlo"/>
                <a:ea typeface="Menlo"/>
                <a:cs typeface="Menlo"/>
                <a:sym typeface="Menlo"/>
              </a:defRPr>
            </a:pPr>
            <a:r>
              <a:t>    </a:t>
            </a:r>
            <a:r>
              <a:rPr>
                <a:solidFill>
                  <a:srgbClr val="0433FF"/>
                </a:solidFill>
              </a:rPr>
              <a:t>friend</a:t>
            </a:r>
            <a:r>
              <a:t> Fraction </a:t>
            </a:r>
            <a:r>
              <a:rPr>
                <a:solidFill>
                  <a:srgbClr val="0433FF"/>
                </a:solidFill>
              </a:rPr>
              <a:t>operator</a:t>
            </a:r>
            <a:r>
              <a:t>*(</a:t>
            </a:r>
            <a:r>
              <a:rPr>
                <a:solidFill>
                  <a:srgbClr val="0433FF"/>
                </a:solidFill>
              </a:rPr>
              <a:t>const</a:t>
            </a:r>
            <a:r>
              <a:t> Fraction &amp;first, </a:t>
            </a:r>
            <a:r>
              <a:rPr>
                <a:solidFill>
                  <a:srgbClr val="0433FF"/>
                </a:solidFill>
              </a:rPr>
              <a:t>const</a:t>
            </a:r>
            <a:r>
              <a:t> Fraction &amp;second);</a:t>
            </a:r>
          </a:p>
          <a:p>
            <a:pPr algn="l" defTabSz="457200">
              <a:tabLst>
                <a:tab pos="342900" algn="l"/>
              </a:tabLst>
              <a:defRPr sz="3900">
                <a:latin typeface="Menlo"/>
                <a:ea typeface="Menlo"/>
                <a:cs typeface="Menlo"/>
                <a:sym typeface="Menlo"/>
              </a:defRPr>
            </a:pPr>
          </a:p>
          <a:p>
            <a:pPr algn="l" defTabSz="457200">
              <a:tabLst>
                <a:tab pos="342900" algn="l"/>
              </a:tabLst>
              <a:defRPr sz="3900">
                <a:latin typeface="Menlo"/>
                <a:ea typeface="Menlo"/>
                <a:cs typeface="Menlo"/>
                <a:sym typeface="Menlo"/>
              </a:defRPr>
            </a:pPr>
            <a:r>
              <a:t>                                  ...</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8" name="Operator Overloading: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Operator Overloading: Example</a:t>
            </a:r>
          </a:p>
        </p:txBody>
      </p:sp>
      <p:sp>
        <p:nvSpPr>
          <p:cNvPr id="719" name="The function in our .cpp file:…"/>
          <p:cNvSpPr txBox="1"/>
          <p:nvPr/>
        </p:nvSpPr>
        <p:spPr>
          <a:xfrm>
            <a:off x="903694" y="2059798"/>
            <a:ext cx="22576612" cy="84233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 function in our .cpp file:</a:t>
            </a:r>
          </a:p>
          <a:p>
            <a:pPr algn="l">
              <a:defRPr sz="6000"/>
            </a:pPr>
          </a:p>
          <a:p>
            <a:pPr algn="l">
              <a:defRPr sz="6000"/>
            </a:pPr>
          </a:p>
          <a:p>
            <a:pPr algn="l">
              <a:defRPr sz="6000"/>
            </a:pPr>
          </a:p>
          <a:p>
            <a:pPr algn="l">
              <a:defRPr sz="6000"/>
            </a:pPr>
          </a:p>
          <a:p>
            <a:pPr marL="762000" indent="-762000" algn="l">
              <a:buSzPct val="75000"/>
              <a:buFont typeface="Helvetica Neue"/>
              <a:buChar char="•"/>
              <a:defRPr sz="6000"/>
            </a:pPr>
          </a:p>
          <a:p>
            <a:pPr marL="762000" indent="-762000" algn="l">
              <a:buSzPct val="75000"/>
              <a:buFont typeface="Helvetica Neue"/>
              <a:buChar char="•"/>
              <a:defRPr sz="6000"/>
            </a:pPr>
            <a:r>
              <a:t>We simply return a new Fraction (which copies its elements. Luckily, they aren't pointers!)</a:t>
            </a:r>
          </a:p>
          <a:p>
            <a:pPr marL="762000" indent="-762000" algn="l">
              <a:buSzPct val="75000"/>
              <a:buFont typeface="Helvetica Neue"/>
              <a:buChar char="•"/>
              <a:defRPr sz="6000"/>
            </a:pPr>
            <a:r>
              <a:t>We call the function like this:</a:t>
            </a:r>
          </a:p>
        </p:txBody>
      </p:sp>
      <p:sp>
        <p:nvSpPr>
          <p:cNvPr id="720" name="Fraction operator*(const Fraction &amp;first, const Fraction &amp;second) {…"/>
          <p:cNvSpPr txBox="1"/>
          <p:nvPr/>
        </p:nvSpPr>
        <p:spPr>
          <a:xfrm>
            <a:off x="1277466" y="3540997"/>
            <a:ext cx="21829068" cy="3606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342900" algn="l"/>
              </a:tabLst>
              <a:defRPr sz="4000">
                <a:latin typeface="Menlo"/>
                <a:ea typeface="Menlo"/>
                <a:cs typeface="Menlo"/>
                <a:sym typeface="Menlo"/>
              </a:defRPr>
            </a:pPr>
            <a:r>
              <a:t>Fraction </a:t>
            </a:r>
            <a:r>
              <a:rPr>
                <a:solidFill>
                  <a:srgbClr val="0433FF"/>
                </a:solidFill>
              </a:rPr>
              <a:t>operator</a:t>
            </a:r>
            <a:r>
              <a:t>*(</a:t>
            </a:r>
            <a:r>
              <a:rPr>
                <a:solidFill>
                  <a:srgbClr val="0433FF"/>
                </a:solidFill>
              </a:rPr>
              <a:t>const</a:t>
            </a:r>
            <a:r>
              <a:t> Fraction &amp;first, </a:t>
            </a:r>
            <a:r>
              <a:rPr>
                <a:solidFill>
                  <a:srgbClr val="0433FF"/>
                </a:solidFill>
              </a:rPr>
              <a:t>const</a:t>
            </a:r>
            <a:r>
              <a:t> Fraction &amp;second) {</a:t>
            </a:r>
          </a:p>
          <a:p>
            <a:pPr algn="l" defTabSz="457200">
              <a:tabLst>
                <a:tab pos="342900" algn="l"/>
              </a:tabLst>
              <a:defRPr sz="4000">
                <a:latin typeface="Menlo"/>
                <a:ea typeface="Menlo"/>
                <a:cs typeface="Menlo"/>
                <a:sym typeface="Menlo"/>
              </a:defRPr>
            </a:pPr>
            <a:r>
              <a:t>    </a:t>
            </a:r>
            <a:r>
              <a:rPr>
                <a:solidFill>
                  <a:srgbClr val="0433FF"/>
                </a:solidFill>
              </a:rPr>
              <a:t>int</a:t>
            </a:r>
            <a:r>
              <a:t> newNum = first.num * second.num;</a:t>
            </a:r>
          </a:p>
          <a:p>
            <a:pPr algn="l" defTabSz="457200">
              <a:tabLst>
                <a:tab pos="342900" algn="l"/>
              </a:tabLst>
              <a:defRPr sz="4000">
                <a:latin typeface="Menlo"/>
                <a:ea typeface="Menlo"/>
                <a:cs typeface="Menlo"/>
                <a:sym typeface="Menlo"/>
              </a:defRPr>
            </a:pPr>
            <a:r>
              <a:t>    </a:t>
            </a:r>
            <a:r>
              <a:rPr>
                <a:solidFill>
                  <a:srgbClr val="0433FF"/>
                </a:solidFill>
              </a:rPr>
              <a:t>int</a:t>
            </a:r>
            <a:r>
              <a:t> newDenom = first.denom * second.denom;</a:t>
            </a:r>
          </a:p>
          <a:p>
            <a:pPr algn="l" defTabSz="457200">
              <a:tabLst>
                <a:tab pos="342900" algn="l"/>
              </a:tabLst>
              <a:defRPr sz="4000">
                <a:latin typeface="Menlo"/>
                <a:ea typeface="Menlo"/>
                <a:cs typeface="Menlo"/>
                <a:sym typeface="Menlo"/>
              </a:defRPr>
            </a:pPr>
            <a:r>
              <a:t>    </a:t>
            </a:r>
          </a:p>
          <a:p>
            <a:pPr algn="l" defTabSz="457200">
              <a:tabLst>
                <a:tab pos="3429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Fraction(newNum,newDenom); </a:t>
            </a:r>
            <a:r>
              <a:t>// will be reduced automatically</a:t>
            </a:r>
            <a:endParaRPr>
              <a:solidFill>
                <a:srgbClr val="000000"/>
              </a:solidFill>
            </a:endParaRPr>
          </a:p>
          <a:p>
            <a:pPr algn="l" defTabSz="457200">
              <a:tabLst>
                <a:tab pos="342900" algn="l"/>
              </a:tabLst>
              <a:defRPr sz="4000">
                <a:latin typeface="Menlo"/>
                <a:ea typeface="Menlo"/>
                <a:cs typeface="Menlo"/>
                <a:sym typeface="Menlo"/>
              </a:defRPr>
            </a:pPr>
            <a:r>
              <a:t>}</a:t>
            </a:r>
          </a:p>
        </p:txBody>
      </p:sp>
      <p:sp>
        <p:nvSpPr>
          <p:cNvPr id="721" name="Fraction two_thirds = Fraction(2,3);…"/>
          <p:cNvSpPr txBox="1"/>
          <p:nvPr/>
        </p:nvSpPr>
        <p:spPr>
          <a:xfrm>
            <a:off x="1726850" y="10595460"/>
            <a:ext cx="18770651" cy="1854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sz="4000">
                <a:latin typeface="Menlo"/>
                <a:ea typeface="Menlo"/>
                <a:cs typeface="Menlo"/>
                <a:sym typeface="Menlo"/>
              </a:defRPr>
            </a:pPr>
            <a:r>
              <a:t>Fraction two_thirds = Fraction(2,3);</a:t>
            </a:r>
          </a:p>
          <a:p>
            <a:pPr algn="l" defTabSz="457200">
              <a:tabLst>
                <a:tab pos="558800" algn="l"/>
              </a:tabLst>
              <a:defRPr sz="4000">
                <a:latin typeface="Menlo"/>
                <a:ea typeface="Menlo"/>
                <a:cs typeface="Menlo"/>
                <a:sym typeface="Menlo"/>
              </a:defRPr>
            </a:pPr>
            <a:r>
              <a:t>Fraction three_fourths = Fraction(3,4);</a:t>
            </a:r>
          </a:p>
          <a:p>
            <a:pPr algn="l" defTabSz="457200">
              <a:tabLst>
                <a:tab pos="558800" algn="l"/>
              </a:tabLst>
              <a:defRPr sz="4000">
                <a:latin typeface="Menlo"/>
                <a:ea typeface="Menlo"/>
                <a:cs typeface="Menlo"/>
                <a:sym typeface="Menlo"/>
              </a:defRPr>
            </a:pPr>
            <a:r>
              <a:t>Fraction result = two_thirds * three_fourths; </a:t>
            </a:r>
            <a:r>
              <a:rPr>
                <a:solidFill>
                  <a:srgbClr val="008F00"/>
                </a:solidFill>
              </a:rPr>
              <a:t>// result = 1/2</a:t>
            </a:r>
          </a:p>
        </p:txBody>
      </p:sp>
      <p:sp>
        <p:nvSpPr>
          <p:cNvPr id="722" name="Rounded Rectangle"/>
          <p:cNvSpPr/>
          <p:nvPr/>
        </p:nvSpPr>
        <p:spPr>
          <a:xfrm>
            <a:off x="10332334" y="11662755"/>
            <a:ext cx="979068" cy="1000914"/>
          </a:xfrm>
          <a:prstGeom prst="roundRect">
            <a:avLst>
              <a:gd name="adj" fmla="val 29664"/>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723" name="overloaded *"/>
          <p:cNvSpPr txBox="1"/>
          <p:nvPr/>
        </p:nvSpPr>
        <p:spPr>
          <a:xfrm>
            <a:off x="6897387" y="12915829"/>
            <a:ext cx="393573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7F0325"/>
                </a:solidFill>
                <a:latin typeface="Helvetica Neue"/>
                <a:ea typeface="Helvetica Neue"/>
                <a:cs typeface="Helvetica Neue"/>
                <a:sym typeface="Helvetica Neue"/>
              </a:defRPr>
            </a:lvl1pPr>
          </a:lstStyle>
          <a:p>
            <a:pPr/>
            <a:r>
              <a:t>overloaded *</a:t>
            </a:r>
          </a:p>
        </p:txBody>
      </p:sp>
      <p:sp>
        <p:nvSpPr>
          <p:cNvPr id="725" name="Connection Line"/>
          <p:cNvSpPr/>
          <p:nvPr/>
        </p:nvSpPr>
        <p:spPr>
          <a:xfrm>
            <a:off x="10985672" y="12467880"/>
            <a:ext cx="587593" cy="818314"/>
          </a:xfrm>
          <a:custGeom>
            <a:avLst/>
            <a:gdLst/>
            <a:ahLst/>
            <a:cxnLst>
              <a:cxn ang="0">
                <a:pos x="wd2" y="hd2"/>
              </a:cxn>
              <a:cxn ang="5400000">
                <a:pos x="wd2" y="hd2"/>
              </a:cxn>
              <a:cxn ang="10800000">
                <a:pos x="wd2" y="hd2"/>
              </a:cxn>
              <a:cxn ang="16200000">
                <a:pos x="wd2" y="hd2"/>
              </a:cxn>
            </a:cxnLst>
            <a:rect l="0" t="0" r="r" b="b"/>
            <a:pathLst>
              <a:path w="16251" h="21600" fill="norm" stroke="1" extrusionOk="0">
                <a:moveTo>
                  <a:pt x="0" y="21600"/>
                </a:moveTo>
                <a:cubicBezTo>
                  <a:pt x="20458" y="12678"/>
                  <a:pt x="21600" y="5478"/>
                  <a:pt x="3426" y="0"/>
                </a:cubicBezTo>
              </a:path>
            </a:pathLst>
          </a:custGeom>
          <a:ln w="1143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2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72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7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23" grpId="3"/>
      <p:bldP build="whole" bldLvl="1" animBg="1" rev="0" advAuto="0" spid="722" grpId="1"/>
      <p:bldP build="whole" bldLvl="1" animBg="1" rev="0" advAuto="0" spid="725" grpId="2"/>
    </p:bldLst>
  </p:timing>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7" name="Dynamic Memory Allocation: your responsibilit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your responsibilities</a:t>
            </a:r>
          </a:p>
        </p:txBody>
      </p:sp>
      <p:sp>
        <p:nvSpPr>
          <p:cNvPr id="728" name="With great power comes great responsibility…"/>
          <p:cNvSpPr txBox="1"/>
          <p:nvPr/>
        </p:nvSpPr>
        <p:spPr>
          <a:xfrm>
            <a:off x="873267" y="1933906"/>
            <a:ext cx="22637467" cy="41282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300"/>
            </a:pPr>
            <a:r>
              <a:t>With great power comes great responsibility</a:t>
            </a:r>
          </a:p>
          <a:p>
            <a:pPr marL="635000" indent="-635000" algn="l">
              <a:buSzPct val="75000"/>
              <a:buFont typeface="Helvetica Neue"/>
              <a:buChar char="•"/>
              <a:defRPr sz="4300"/>
            </a:pPr>
            <a:r>
              <a:t>You have a responsibility when using dynamic memory allocation to </a:t>
            </a:r>
            <a:r>
              <a:rPr b="1" sz="4100">
                <a:latin typeface="Courier New"/>
                <a:ea typeface="Courier New"/>
                <a:cs typeface="Courier New"/>
                <a:sym typeface="Courier New"/>
              </a:rPr>
              <a:t>delete</a:t>
            </a:r>
            <a:r>
              <a:t> anything you have requested via </a:t>
            </a:r>
            <a:r>
              <a:rPr b="1" sz="4100">
                <a:latin typeface="Courier New"/>
                <a:ea typeface="Courier New"/>
                <a:cs typeface="Courier New"/>
                <a:sym typeface="Courier New"/>
              </a:rPr>
              <a:t>new</a:t>
            </a:r>
            <a:r>
              <a:t>.</a:t>
            </a:r>
          </a:p>
          <a:p>
            <a:pPr marL="635000" indent="-635000" algn="l">
              <a:buSzPct val="75000"/>
              <a:buFont typeface="Helvetica Neue"/>
              <a:buChar char="•"/>
              <a:defRPr sz="4300"/>
            </a:pPr>
            <a:r>
              <a:t>This is the contract you make with the operating system: if you're done with the memory, you should return it. The OS will take it back when your program ends, but this wastes memory, and this is called a "memory leak."</a:t>
            </a:r>
          </a:p>
        </p:txBody>
      </p:sp>
      <p:grpSp>
        <p:nvGrpSpPr>
          <p:cNvPr id="731" name="const int INIT_CAPACITY = 10000000;…"/>
          <p:cNvGrpSpPr/>
          <p:nvPr/>
        </p:nvGrpSpPr>
        <p:grpSpPr>
          <a:xfrm>
            <a:off x="558703" y="6061418"/>
            <a:ext cx="10341015" cy="7162801"/>
            <a:chOff x="0" y="0"/>
            <a:chExt cx="10341014" cy="7162800"/>
          </a:xfrm>
        </p:grpSpPr>
        <p:sp>
          <p:nvSpPr>
            <p:cNvPr id="730" name="const int INIT_CAPACITY = 10000000;…"/>
            <p:cNvSpPr txBox="1"/>
            <p:nvPr/>
          </p:nvSpPr>
          <p:spPr>
            <a:xfrm>
              <a:off x="38100" y="38100"/>
              <a:ext cx="10264815" cy="7086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900">
                  <a:latin typeface="Menlo"/>
                  <a:ea typeface="Menlo"/>
                  <a:cs typeface="Menlo"/>
                  <a:sym typeface="Menlo"/>
                </a:defRPr>
              </a:pPr>
              <a:r>
                <a:rPr>
                  <a:solidFill>
                    <a:srgbClr val="0433FF"/>
                  </a:solidFill>
                </a:rPr>
                <a:t>const</a:t>
              </a:r>
              <a:r>
                <a:t> </a:t>
              </a:r>
              <a:r>
                <a:rPr>
                  <a:solidFill>
                    <a:srgbClr val="0433FF"/>
                  </a:solidFill>
                </a:rPr>
                <a:t>int</a:t>
              </a:r>
              <a:r>
                <a:t> INIT_CAPACITY = 10000000;</a:t>
              </a:r>
            </a:p>
            <a:p>
              <a:pPr algn="l" defTabSz="457200">
                <a:tabLst>
                  <a:tab pos="558800" algn="l"/>
                </a:tabLst>
                <a:defRPr sz="2900">
                  <a:latin typeface="Menlo"/>
                  <a:ea typeface="Menlo"/>
                  <a:cs typeface="Menlo"/>
                  <a:sym typeface="Menlo"/>
                </a:defRPr>
              </a:pPr>
            </a:p>
            <a:p>
              <a:pPr algn="l" defTabSz="457200">
                <a:tabLst>
                  <a:tab pos="558800" algn="l"/>
                </a:tabLst>
                <a:defRPr sz="2900">
                  <a:latin typeface="Menlo"/>
                  <a:ea typeface="Menlo"/>
                  <a:cs typeface="Menlo"/>
                  <a:sym typeface="Menlo"/>
                </a:defRPr>
              </a:pPr>
              <a:r>
                <a:rPr>
                  <a:solidFill>
                    <a:srgbClr val="0433FF"/>
                  </a:solidFill>
                </a:rPr>
                <a:t>class</a:t>
              </a:r>
              <a:r>
                <a:t> Demo {</a:t>
              </a:r>
            </a:p>
            <a:p>
              <a:pPr algn="l" defTabSz="457200">
                <a:tabLst>
                  <a:tab pos="558800" algn="l"/>
                </a:tabLst>
                <a:defRPr sz="29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2900">
                  <a:solidFill>
                    <a:srgbClr val="008F00"/>
                  </a:solidFill>
                  <a:latin typeface="Menlo"/>
                  <a:ea typeface="Menlo"/>
                  <a:cs typeface="Menlo"/>
                  <a:sym typeface="Menlo"/>
                </a:defRPr>
              </a:pPr>
              <a:r>
                <a:rPr>
                  <a:solidFill>
                    <a:srgbClr val="000000"/>
                  </a:solidFill>
                </a:rPr>
                <a:t>    Demo(); </a:t>
              </a:r>
              <a:r>
                <a:t>// constructor</a:t>
              </a:r>
              <a:endParaRPr>
                <a:solidFill>
                  <a:srgbClr val="000000"/>
                </a:solidFill>
              </a:endParaRP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29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    </a:t>
              </a:r>
              <a:r>
                <a:rPr>
                  <a:solidFill>
                    <a:srgbClr val="3495AF"/>
                  </a:solidFill>
                </a:rPr>
                <a:t>string</a:t>
              </a:r>
              <a:r>
                <a:t> *bigArray;</a:t>
              </a: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latin typeface="Menlo"/>
                  <a:ea typeface="Menlo"/>
                  <a:cs typeface="Menlo"/>
                  <a:sym typeface="Menlo"/>
                </a:defRPr>
              </a:pPr>
              <a:r>
                <a:rPr>
                  <a:solidFill>
                    <a:srgbClr val="3495AF"/>
                  </a:solidFill>
                </a:rPr>
                <a:t>Demo</a:t>
              </a:r>
              <a:r>
                <a:t>::Demo() {</a:t>
              </a: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29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    }</a:t>
              </a:r>
            </a:p>
            <a:p>
              <a:pPr algn="l" defTabSz="457200">
                <a:tabLst>
                  <a:tab pos="558800" algn="l"/>
                </a:tabLst>
                <a:defRPr sz="2900">
                  <a:latin typeface="Menlo"/>
                  <a:ea typeface="Menlo"/>
                  <a:cs typeface="Menlo"/>
                  <a:sym typeface="Menlo"/>
                </a:defRPr>
              </a:pPr>
              <a:r>
                <a:t>}</a:t>
              </a:r>
            </a:p>
          </p:txBody>
        </p:sp>
        <p:pic>
          <p:nvPicPr>
            <p:cNvPr id="729" name="const int INIT_CAPACITY = 10000000;…" descr="const int INIT_CAPACITY = 10000000;…"/>
            <p:cNvPicPr>
              <a:picLocks noChangeAspect="0"/>
            </p:cNvPicPr>
            <p:nvPr/>
          </p:nvPicPr>
          <p:blipFill>
            <a:blip r:embed="rId2">
              <a:extLst/>
            </a:blip>
            <a:stretch>
              <a:fillRect/>
            </a:stretch>
          </p:blipFill>
          <p:spPr>
            <a:xfrm>
              <a:off x="-1" y="-1"/>
              <a:ext cx="10341016" cy="7162801"/>
            </a:xfrm>
            <a:prstGeom prst="rect">
              <a:avLst/>
            </a:prstGeom>
            <a:effectLst/>
          </p:spPr>
        </p:pic>
      </p:grpSp>
      <p:grpSp>
        <p:nvGrpSpPr>
          <p:cNvPr id="734" name="string Demo::at(int i) {…"/>
          <p:cNvGrpSpPr/>
          <p:nvPr/>
        </p:nvGrpSpPr>
        <p:grpSpPr>
          <a:xfrm>
            <a:off x="12210177" y="6081528"/>
            <a:ext cx="11953290" cy="5435601"/>
            <a:chOff x="0" y="0"/>
            <a:chExt cx="11953288" cy="5435599"/>
          </a:xfrm>
        </p:grpSpPr>
        <p:sp>
          <p:nvSpPr>
            <p:cNvPr id="733" name="string Demo::at(int i) {…"/>
            <p:cNvSpPr txBox="1"/>
            <p:nvPr/>
          </p:nvSpPr>
          <p:spPr>
            <a:xfrm>
              <a:off x="38100" y="38100"/>
              <a:ext cx="11877089" cy="5359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9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 {</a:t>
              </a: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solidFill>
                    <a:srgbClr val="0433FF"/>
                  </a:solidFill>
                  <a:latin typeface="Menlo"/>
                  <a:ea typeface="Menlo"/>
                  <a:cs typeface="Menlo"/>
                  <a:sym typeface="Menlo"/>
                </a:defRPr>
              </a:pPr>
              <a:r>
                <a:t>int</a:t>
              </a:r>
              <a:r>
                <a:rPr>
                  <a:solidFill>
                    <a:srgbClr val="000000"/>
                  </a:solidFill>
                </a:rPr>
                <a:t> </a:t>
              </a:r>
              <a:r>
                <a:t>main</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2900">
                  <a:latin typeface="Menlo"/>
                  <a:ea typeface="Menlo"/>
                  <a:cs typeface="Menlo"/>
                  <a:sym typeface="Menlo"/>
                </a:defRPr>
              </a:pPr>
              <a:r>
                <a:t>        </a:t>
              </a:r>
              <a:r>
                <a:rPr>
                  <a:solidFill>
                    <a:srgbClr val="3495AF"/>
                  </a:solidFill>
                </a:rPr>
                <a:t>Demo</a:t>
              </a:r>
              <a:r>
                <a:t> demo;</a:t>
              </a:r>
            </a:p>
            <a:p>
              <a:pPr algn="l" defTabSz="457200">
                <a:tabLst>
                  <a:tab pos="558800" algn="l"/>
                </a:tabLst>
                <a:defRPr sz="2900">
                  <a:latin typeface="Menlo"/>
                  <a:ea typeface="Menlo"/>
                  <a:cs typeface="Menlo"/>
                  <a:sym typeface="Menlo"/>
                </a:defRPr>
              </a:pPr>
              <a:r>
                <a:t>        cout &lt;&lt; i &lt;&lt; </a:t>
              </a:r>
              <a:r>
                <a:rPr>
                  <a:solidFill>
                    <a:srgbClr val="B4261A"/>
                  </a:solidFill>
                </a:rPr>
                <a:t>": "</a:t>
              </a:r>
              <a:r>
                <a:t> &lt;&lt; demo.at(1234) &lt;&lt; endl;</a:t>
              </a:r>
            </a:p>
            <a:p>
              <a:pPr algn="l" defTabSz="457200">
                <a:tabLst>
                  <a:tab pos="558800" algn="l"/>
                </a:tabLst>
                <a:defRPr sz="2900">
                  <a:latin typeface="Menlo"/>
                  <a:ea typeface="Menlo"/>
                  <a:cs typeface="Menlo"/>
                  <a:sym typeface="Menlo"/>
                </a:defRPr>
              </a:pPr>
              <a:r>
                <a:t>    }</a:t>
              </a:r>
            </a:p>
            <a:p>
              <a:pPr algn="l" defTabSz="457200">
                <a:tabLst>
                  <a:tab pos="558800" algn="l"/>
                </a:tabLst>
                <a:defRPr sz="29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2900">
                  <a:latin typeface="Menlo"/>
                  <a:ea typeface="Menlo"/>
                  <a:cs typeface="Menlo"/>
                  <a:sym typeface="Menlo"/>
                </a:defRPr>
              </a:pPr>
              <a:r>
                <a:t>}</a:t>
              </a:r>
            </a:p>
          </p:txBody>
        </p:sp>
        <p:pic>
          <p:nvPicPr>
            <p:cNvPr id="732" name="string Demo::at(int i) {…" descr="string Demo::at(int i) {…"/>
            <p:cNvPicPr>
              <a:picLocks noChangeAspect="0"/>
            </p:cNvPicPr>
            <p:nvPr/>
          </p:nvPicPr>
          <p:blipFill>
            <a:blip r:embed="rId3">
              <a:extLst/>
            </a:blip>
            <a:stretch>
              <a:fillRect/>
            </a:stretch>
          </p:blipFill>
          <p:spPr>
            <a:xfrm>
              <a:off x="-1" y="0"/>
              <a:ext cx="11953290" cy="5435600"/>
            </a:xfrm>
            <a:prstGeom prst="rect">
              <a:avLst/>
            </a:prstGeom>
            <a:effectLst/>
          </p:spPr>
        </p:pic>
      </p:grpSp>
      <p:sp>
        <p:nvSpPr>
          <p:cNvPr id="735" name="This program crashed my entire computer when I ran it. Why?"/>
          <p:cNvSpPr txBox="1"/>
          <p:nvPr/>
        </p:nvSpPr>
        <p:spPr>
          <a:xfrm>
            <a:off x="12568704" y="11968302"/>
            <a:ext cx="9442735"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program crashed my entire computer when I ran it. Why?</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7" name="Dynamic Memory Allocation: your responsibilit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Dynamic Memory Allocation: your responsibilities</a:t>
            </a:r>
          </a:p>
        </p:txBody>
      </p:sp>
      <p:sp>
        <p:nvSpPr>
          <p:cNvPr id="738" name="This program crashed my entire computer when I ran it. Why?…"/>
          <p:cNvSpPr txBox="1"/>
          <p:nvPr/>
        </p:nvSpPr>
        <p:spPr>
          <a:xfrm>
            <a:off x="597173" y="1688647"/>
            <a:ext cx="23189654" cy="26769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defRPr sz="4200"/>
            </a:pPr>
            <a:r>
              <a:t>This program crashed my entire computer when I ran it. Why?</a:t>
            </a:r>
          </a:p>
          <a:p>
            <a:pPr marL="635000" indent="-635000" algn="l">
              <a:buSzPct val="75000"/>
              <a:buFont typeface="Helvetica Neue"/>
              <a:buChar char="•"/>
              <a:defRPr sz="4200"/>
            </a:pPr>
            <a:r>
              <a:t>We're allocating a </a:t>
            </a:r>
            <a:r>
              <a:rPr i="1">
                <a:latin typeface="Helvetica Neue"/>
                <a:ea typeface="Helvetica Neue"/>
                <a:cs typeface="Helvetica Neue"/>
                <a:sym typeface="Helvetica Neue"/>
              </a:rPr>
              <a:t>ton</a:t>
            </a:r>
            <a:r>
              <a:t> of memory, and not deleting it!</a:t>
            </a:r>
          </a:p>
          <a:p>
            <a:pPr marL="635000" indent="-635000" algn="l">
              <a:buSzPct val="75000"/>
              <a:buFont typeface="Helvetica Neue"/>
              <a:buChar char="•"/>
              <a:defRPr sz="4200"/>
            </a:pPr>
            <a:r>
              <a:t>We can fix it by adding a "destructor" -- when the class instance goes out of scope, the destructor is called, cleaning up the memory for us.</a:t>
            </a:r>
          </a:p>
        </p:txBody>
      </p:sp>
      <p:grpSp>
        <p:nvGrpSpPr>
          <p:cNvPr id="741" name="const int INIT_CAPACITY = 10000000;…"/>
          <p:cNvGrpSpPr/>
          <p:nvPr/>
        </p:nvGrpSpPr>
        <p:grpSpPr>
          <a:xfrm>
            <a:off x="558703" y="6061418"/>
            <a:ext cx="10341015" cy="7594601"/>
            <a:chOff x="0" y="0"/>
            <a:chExt cx="10341014" cy="7594600"/>
          </a:xfrm>
        </p:grpSpPr>
        <p:sp>
          <p:nvSpPr>
            <p:cNvPr id="740" name="const int INIT_CAPACITY = 10000000;…"/>
            <p:cNvSpPr txBox="1"/>
            <p:nvPr/>
          </p:nvSpPr>
          <p:spPr>
            <a:xfrm>
              <a:off x="38100" y="38100"/>
              <a:ext cx="10264815" cy="75184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900">
                  <a:latin typeface="Menlo"/>
                  <a:ea typeface="Menlo"/>
                  <a:cs typeface="Menlo"/>
                  <a:sym typeface="Menlo"/>
                </a:defRPr>
              </a:pPr>
              <a:r>
                <a:rPr>
                  <a:solidFill>
                    <a:srgbClr val="0433FF"/>
                  </a:solidFill>
                </a:rPr>
                <a:t>const</a:t>
              </a:r>
              <a:r>
                <a:t> </a:t>
              </a:r>
              <a:r>
                <a:rPr>
                  <a:solidFill>
                    <a:srgbClr val="0433FF"/>
                  </a:solidFill>
                </a:rPr>
                <a:t>int</a:t>
              </a:r>
              <a:r>
                <a:t> INIT_CAPACITY = 10000000;</a:t>
              </a:r>
            </a:p>
            <a:p>
              <a:pPr algn="l" defTabSz="457200">
                <a:tabLst>
                  <a:tab pos="558800" algn="l"/>
                </a:tabLst>
                <a:defRPr sz="2900">
                  <a:latin typeface="Menlo"/>
                  <a:ea typeface="Menlo"/>
                  <a:cs typeface="Menlo"/>
                  <a:sym typeface="Menlo"/>
                </a:defRPr>
              </a:pPr>
            </a:p>
            <a:p>
              <a:pPr algn="l" defTabSz="457200">
                <a:tabLst>
                  <a:tab pos="558800" algn="l"/>
                </a:tabLst>
                <a:defRPr sz="2900">
                  <a:latin typeface="Menlo"/>
                  <a:ea typeface="Menlo"/>
                  <a:cs typeface="Menlo"/>
                  <a:sym typeface="Menlo"/>
                </a:defRPr>
              </a:pPr>
              <a:r>
                <a:rPr>
                  <a:solidFill>
                    <a:srgbClr val="0433FF"/>
                  </a:solidFill>
                </a:rPr>
                <a:t>class</a:t>
              </a:r>
              <a:r>
                <a:t> Demo {</a:t>
              </a:r>
            </a:p>
            <a:p>
              <a:pPr algn="l" defTabSz="457200">
                <a:tabLst>
                  <a:tab pos="558800" algn="l"/>
                </a:tabLst>
                <a:defRPr sz="29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2900">
                  <a:solidFill>
                    <a:srgbClr val="008F00"/>
                  </a:solidFill>
                  <a:latin typeface="Menlo"/>
                  <a:ea typeface="Menlo"/>
                  <a:cs typeface="Menlo"/>
                  <a:sym typeface="Menlo"/>
                </a:defRPr>
              </a:pPr>
              <a:r>
                <a:rPr>
                  <a:solidFill>
                    <a:srgbClr val="000000"/>
                  </a:solidFill>
                </a:rPr>
                <a:t>    Demo(); </a:t>
              </a:r>
              <a:r>
                <a:t>// constructor</a:t>
              </a:r>
            </a:p>
            <a:p>
              <a:pPr algn="l" defTabSz="457200">
                <a:tabLst>
                  <a:tab pos="558800" algn="l"/>
                </a:tabLst>
                <a:defRPr sz="2900">
                  <a:solidFill>
                    <a:srgbClr val="008F00"/>
                  </a:solidFill>
                  <a:latin typeface="Menlo"/>
                  <a:ea typeface="Menlo"/>
                  <a:cs typeface="Menlo"/>
                  <a:sym typeface="Menlo"/>
                </a:defRPr>
              </a:pPr>
              <a:r>
                <a:t>    </a:t>
              </a:r>
              <a:r>
                <a:rPr>
                  <a:solidFill>
                    <a:srgbClr val="000000"/>
                  </a:solidFill>
                </a:rPr>
                <a:t>~Demo(); </a:t>
              </a:r>
              <a:r>
                <a:t>// destructor</a:t>
              </a:r>
              <a:endParaRPr>
                <a:solidFill>
                  <a:srgbClr val="000000"/>
                </a:solidFill>
              </a:endParaRP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t>string</a:t>
              </a:r>
              <a:r>
                <a:rPr>
                  <a:solidFill>
                    <a:srgbClr val="000000"/>
                  </a:solidFill>
                </a:rPr>
                <a:t> at(</a:t>
              </a:r>
              <a:r>
                <a:rPr>
                  <a:solidFill>
                    <a:srgbClr val="0433FF"/>
                  </a:solidFill>
                </a:rPr>
                <a:t>int</a:t>
              </a:r>
              <a:r>
                <a:rPr>
                  <a:solidFill>
                    <a:srgbClr val="000000"/>
                  </a:solidFill>
                </a:rPr>
                <a:t> i);</a:t>
              </a:r>
              <a:endParaRPr>
                <a:solidFill>
                  <a:srgbClr val="000000"/>
                </a:solidFill>
              </a:endParaRPr>
            </a:p>
            <a:p>
              <a:pPr algn="l" defTabSz="457200">
                <a:tabLst>
                  <a:tab pos="558800" algn="l"/>
                </a:tabLst>
                <a:defRPr sz="29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    </a:t>
              </a:r>
              <a:r>
                <a:rPr>
                  <a:solidFill>
                    <a:srgbClr val="3495AF"/>
                  </a:solidFill>
                </a:rPr>
                <a:t>string</a:t>
              </a:r>
              <a:r>
                <a:t> *bigArray;</a:t>
              </a: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latin typeface="Menlo"/>
                  <a:ea typeface="Menlo"/>
                  <a:cs typeface="Menlo"/>
                  <a:sym typeface="Menlo"/>
                </a:defRPr>
              </a:pPr>
              <a:r>
                <a:rPr>
                  <a:solidFill>
                    <a:srgbClr val="3495AF"/>
                  </a:solidFill>
                </a:rPr>
                <a:t>Demo</a:t>
              </a:r>
              <a:r>
                <a:t>::Demo() {</a:t>
              </a: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t>bigArray</a:t>
              </a:r>
              <a:r>
                <a:rPr>
                  <a:solidFill>
                    <a:srgbClr val="000000"/>
                  </a:solidFill>
                </a:rPr>
                <a:t> = </a:t>
              </a:r>
              <a:r>
                <a:rPr>
                  <a:solidFill>
                    <a:srgbClr val="0433FF"/>
                  </a:solidFill>
                </a:rPr>
                <a:t>new</a:t>
              </a:r>
              <a:r>
                <a:rPr>
                  <a:solidFill>
                    <a:srgbClr val="000000"/>
                  </a:solidFill>
                </a:rPr>
                <a:t> </a:t>
              </a:r>
              <a:r>
                <a:t>string</a:t>
              </a:r>
              <a:r>
                <a:rPr>
                  <a:solidFill>
                    <a:srgbClr val="000000"/>
                  </a:solidFill>
                </a:rPr>
                <a:t>[</a:t>
              </a:r>
              <a:r>
                <a:t>INIT_CAPACITY</a:t>
              </a:r>
              <a:r>
                <a:rPr>
                  <a:solidFill>
                    <a:srgbClr val="000000"/>
                  </a:solidFill>
                </a:rPr>
                <a:t>];</a:t>
              </a:r>
              <a:endParaRPr>
                <a:solidFill>
                  <a:srgbClr val="000000"/>
                </a:solidFill>
              </a:endParaRP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rPr>
                  <a:solidFill>
                    <a:srgbClr val="0433FF"/>
                  </a:solidFill>
                </a:rPr>
                <a:t>for</a:t>
              </a:r>
              <a:r>
                <a:rPr>
                  <a:solidFill>
                    <a:srgbClr val="000000"/>
                  </a:solidFill>
                </a:rPr>
                <a:t> (</a:t>
              </a:r>
              <a:r>
                <a:rPr>
                  <a:solidFill>
                    <a:srgbClr val="0433FF"/>
                  </a:solidFill>
                </a:rPr>
                <a:t>int</a:t>
              </a:r>
              <a:r>
                <a:rPr>
                  <a:solidFill>
                    <a:srgbClr val="000000"/>
                  </a:solidFill>
                </a:rPr>
                <a:t> i=0;i&lt;</a:t>
              </a:r>
              <a:r>
                <a:t>INIT_CAPACITY</a:t>
              </a:r>
              <a:r>
                <a:rPr>
                  <a:solidFill>
                    <a:srgbClr val="000000"/>
                  </a:solidFill>
                </a:rPr>
                <a:t>;i++) {</a:t>
              </a:r>
              <a:endParaRPr>
                <a:solidFill>
                  <a:srgbClr val="000000"/>
                </a:solidFill>
              </a:endParaRPr>
            </a:p>
            <a:p>
              <a:pPr algn="l" defTabSz="457200">
                <a:tabLst>
                  <a:tab pos="558800" algn="l"/>
                </a:tabLst>
                <a:defRPr sz="2900">
                  <a:solidFill>
                    <a:srgbClr val="B4261A"/>
                  </a:solidFill>
                  <a:latin typeface="Menlo"/>
                  <a:ea typeface="Menlo"/>
                  <a:cs typeface="Menlo"/>
                  <a:sym typeface="Menlo"/>
                </a:defRPr>
              </a:pPr>
              <a:r>
                <a:rPr>
                  <a:solidFill>
                    <a:srgbClr val="000000"/>
                  </a:solidFill>
                </a:rPr>
                <a:t>        </a:t>
              </a:r>
              <a:r>
                <a:rPr>
                  <a:solidFill>
                    <a:srgbClr val="3495AF"/>
                  </a:solidFill>
                </a:rPr>
                <a:t>bigArray</a:t>
              </a:r>
              <a:r>
                <a:rPr>
                  <a:solidFill>
                    <a:srgbClr val="000000"/>
                  </a:solidFill>
                </a:rPr>
                <a:t>[i] = </a:t>
              </a:r>
              <a:r>
                <a:t>"Lalalalalalalalala!"</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    }</a:t>
              </a:r>
            </a:p>
            <a:p>
              <a:pPr algn="l" defTabSz="457200">
                <a:tabLst>
                  <a:tab pos="558800" algn="l"/>
                </a:tabLst>
                <a:defRPr sz="2900">
                  <a:latin typeface="Menlo"/>
                  <a:ea typeface="Menlo"/>
                  <a:cs typeface="Menlo"/>
                  <a:sym typeface="Menlo"/>
                </a:defRPr>
              </a:pPr>
              <a:r>
                <a:t>}</a:t>
              </a:r>
            </a:p>
          </p:txBody>
        </p:sp>
        <p:pic>
          <p:nvPicPr>
            <p:cNvPr id="739" name="const int INIT_CAPACITY = 10000000;…" descr="const int INIT_CAPACITY = 10000000;…"/>
            <p:cNvPicPr>
              <a:picLocks noChangeAspect="0"/>
            </p:cNvPicPr>
            <p:nvPr/>
          </p:nvPicPr>
          <p:blipFill>
            <a:blip r:embed="rId2">
              <a:extLst/>
            </a:blip>
            <a:stretch>
              <a:fillRect/>
            </a:stretch>
          </p:blipFill>
          <p:spPr>
            <a:xfrm>
              <a:off x="-1" y="0"/>
              <a:ext cx="10341016" cy="7594601"/>
            </a:xfrm>
            <a:prstGeom prst="rect">
              <a:avLst/>
            </a:prstGeom>
            <a:effectLst/>
          </p:spPr>
        </p:pic>
      </p:grpSp>
      <p:grpSp>
        <p:nvGrpSpPr>
          <p:cNvPr id="744" name="Demo::~Demo() {…"/>
          <p:cNvGrpSpPr/>
          <p:nvPr/>
        </p:nvGrpSpPr>
        <p:grpSpPr>
          <a:xfrm>
            <a:off x="12210177" y="6081528"/>
            <a:ext cx="11953290" cy="7162801"/>
            <a:chOff x="0" y="0"/>
            <a:chExt cx="11953288" cy="7162800"/>
          </a:xfrm>
        </p:grpSpPr>
        <p:sp>
          <p:nvSpPr>
            <p:cNvPr id="743" name="Demo::~Demo() {…"/>
            <p:cNvSpPr txBox="1"/>
            <p:nvPr/>
          </p:nvSpPr>
          <p:spPr>
            <a:xfrm>
              <a:off x="38100" y="38100"/>
              <a:ext cx="11877089" cy="70866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tabLst>
                  <a:tab pos="558800" algn="l"/>
                </a:tabLst>
                <a:defRPr sz="2900">
                  <a:latin typeface="Menlo"/>
                  <a:ea typeface="Menlo"/>
                  <a:cs typeface="Menlo"/>
                  <a:sym typeface="Menlo"/>
                </a:defRPr>
              </a:pPr>
              <a:r>
                <a:rPr>
                  <a:solidFill>
                    <a:srgbClr val="3495AF"/>
                  </a:solidFill>
                </a:rPr>
                <a:t>Demo</a:t>
              </a:r>
              <a:r>
                <a:t>::~Demo() {</a:t>
              </a:r>
            </a:p>
            <a:p>
              <a:pPr algn="l" defTabSz="457200">
                <a:tabLst>
                  <a:tab pos="558800" algn="l"/>
                </a:tabLst>
                <a:defRPr sz="2900">
                  <a:latin typeface="Menlo"/>
                  <a:ea typeface="Menlo"/>
                  <a:cs typeface="Menlo"/>
                  <a:sym typeface="Menlo"/>
                </a:defRPr>
              </a:pPr>
              <a:r>
                <a:t>    </a:t>
              </a:r>
              <a:r>
                <a:rPr>
                  <a:solidFill>
                    <a:srgbClr val="0433FF"/>
                  </a:solidFill>
                </a:rPr>
                <a:t>delete</a:t>
              </a:r>
              <a:r>
                <a:t>[] big_array;</a:t>
              </a: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solidFill>
                    <a:srgbClr val="3495AF"/>
                  </a:solidFill>
                  <a:latin typeface="Menlo"/>
                  <a:ea typeface="Menlo"/>
                  <a:cs typeface="Menlo"/>
                  <a:sym typeface="Menlo"/>
                </a:defRPr>
              </a:pPr>
              <a:r>
                <a:t>string</a:t>
              </a:r>
              <a:r>
                <a:rPr>
                  <a:solidFill>
                    <a:srgbClr val="000000"/>
                  </a:solidFill>
                </a:rPr>
                <a:t> </a:t>
              </a:r>
              <a:r>
                <a:t>Demo</a:t>
              </a:r>
              <a:r>
                <a:rPr>
                  <a:solidFill>
                    <a:srgbClr val="000000"/>
                  </a:solidFill>
                </a:rPr>
                <a:t>::at(</a:t>
              </a:r>
              <a:r>
                <a:rPr>
                  <a:solidFill>
                    <a:srgbClr val="0433FF"/>
                  </a:solidFill>
                </a:rPr>
                <a:t>int</a:t>
              </a:r>
              <a:r>
                <a:rPr>
                  <a:solidFill>
                    <a:srgbClr val="000000"/>
                  </a:solidFill>
                </a:rPr>
                <a:t> i) {</a:t>
              </a:r>
            </a:p>
            <a:p>
              <a:pPr algn="l" defTabSz="457200">
                <a:tabLst>
                  <a:tab pos="558800" algn="l"/>
                </a:tabLst>
                <a:defRPr sz="2900">
                  <a:solidFill>
                    <a:srgbClr val="3495AF"/>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bigArray</a:t>
              </a:r>
              <a:r>
                <a:rPr>
                  <a:solidFill>
                    <a:srgbClr val="000000"/>
                  </a:solidFill>
                </a:rPr>
                <a:t>[i];</a:t>
              </a:r>
              <a:endParaRPr>
                <a:solidFill>
                  <a:srgbClr val="000000"/>
                </a:solidFill>
              </a:endParaRP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p>
            <a:p>
              <a:pPr algn="l" defTabSz="457200">
                <a:tabLst>
                  <a:tab pos="558800" algn="l"/>
                </a:tabLst>
                <a:defRPr sz="2900">
                  <a:solidFill>
                    <a:srgbClr val="0433FF"/>
                  </a:solidFill>
                  <a:latin typeface="Menlo"/>
                  <a:ea typeface="Menlo"/>
                  <a:cs typeface="Menlo"/>
                  <a:sym typeface="Menlo"/>
                </a:defRPr>
              </a:pPr>
              <a:r>
                <a:t>int</a:t>
              </a:r>
              <a:r>
                <a:rPr>
                  <a:solidFill>
                    <a:srgbClr val="000000"/>
                  </a:solidFill>
                </a:rPr>
                <a:t> </a:t>
              </a:r>
              <a:r>
                <a:t>main</a:t>
              </a:r>
              <a:r>
                <a:rPr>
                  <a:solidFill>
                    <a:srgbClr val="000000"/>
                  </a:solidFill>
                </a:rPr>
                <a:t>()</a:t>
              </a:r>
              <a:endParaRPr>
                <a:solidFill>
                  <a:srgbClr val="000000"/>
                </a:solidFill>
              </a:endParaRPr>
            </a:p>
            <a:p>
              <a:pPr algn="l" defTabSz="457200">
                <a:tabLst>
                  <a:tab pos="558800" algn="l"/>
                </a:tabLst>
                <a:defRPr sz="2900">
                  <a:latin typeface="Menlo"/>
                  <a:ea typeface="Menlo"/>
                  <a:cs typeface="Menlo"/>
                  <a:sym typeface="Menlo"/>
                </a:defRPr>
              </a:pPr>
              <a:r>
                <a:t>{</a:t>
              </a:r>
            </a:p>
            <a:p>
              <a:pPr algn="l" defTabSz="457200">
                <a:tabLst>
                  <a:tab pos="558800" algn="l"/>
                </a:tabLst>
                <a:defRPr sz="2900">
                  <a:latin typeface="Menlo"/>
                  <a:ea typeface="Menlo"/>
                  <a:cs typeface="Menlo"/>
                  <a:sym typeface="Menlo"/>
                </a:defRPr>
              </a:pPr>
              <a:r>
                <a:t>    </a:t>
              </a:r>
              <a:r>
                <a:rPr>
                  <a:solidFill>
                    <a:srgbClr val="0433FF"/>
                  </a:solidFill>
                </a:rPr>
                <a:t>for</a:t>
              </a:r>
              <a:r>
                <a:t> (</a:t>
              </a:r>
              <a:r>
                <a:rPr>
                  <a:solidFill>
                    <a:srgbClr val="0433FF"/>
                  </a:solidFill>
                </a:rPr>
                <a:t>int</a:t>
              </a:r>
              <a:r>
                <a:t> i=0;i&lt;10000;i++){</a:t>
              </a:r>
            </a:p>
            <a:p>
              <a:pPr algn="l" defTabSz="457200">
                <a:tabLst>
                  <a:tab pos="558800" algn="l"/>
                </a:tabLst>
                <a:defRPr sz="2900">
                  <a:latin typeface="Menlo"/>
                  <a:ea typeface="Menlo"/>
                  <a:cs typeface="Menlo"/>
                  <a:sym typeface="Menlo"/>
                </a:defRPr>
              </a:pPr>
              <a:r>
                <a:t>        </a:t>
              </a:r>
              <a:r>
                <a:rPr>
                  <a:solidFill>
                    <a:srgbClr val="3495AF"/>
                  </a:solidFill>
                </a:rPr>
                <a:t>Demo</a:t>
              </a:r>
              <a:r>
                <a:t> demo;</a:t>
              </a:r>
            </a:p>
            <a:p>
              <a:pPr algn="l" defTabSz="457200">
                <a:tabLst>
                  <a:tab pos="558800" algn="l"/>
                </a:tabLst>
                <a:defRPr sz="2900">
                  <a:latin typeface="Menlo"/>
                  <a:ea typeface="Menlo"/>
                  <a:cs typeface="Menlo"/>
                  <a:sym typeface="Menlo"/>
                </a:defRPr>
              </a:pPr>
              <a:r>
                <a:t>        cout &lt;&lt; i &lt;&lt; </a:t>
              </a:r>
              <a:r>
                <a:rPr>
                  <a:solidFill>
                    <a:srgbClr val="B4261A"/>
                  </a:solidFill>
                </a:rPr>
                <a:t>": "</a:t>
              </a:r>
              <a:r>
                <a:t> &lt;&lt; demo.at(1234) &lt;&lt; endl;</a:t>
              </a:r>
            </a:p>
            <a:p>
              <a:pPr algn="l" defTabSz="457200">
                <a:tabLst>
                  <a:tab pos="558800" algn="l"/>
                </a:tabLst>
                <a:defRPr sz="2900">
                  <a:latin typeface="Menlo"/>
                  <a:ea typeface="Menlo"/>
                  <a:cs typeface="Menlo"/>
                  <a:sym typeface="Menlo"/>
                </a:defRPr>
              </a:pPr>
              <a:r>
                <a:t>    }</a:t>
              </a:r>
            </a:p>
            <a:p>
              <a:pPr algn="l" defTabSz="457200">
                <a:tabLst>
                  <a:tab pos="558800" algn="l"/>
                </a:tabLst>
                <a:defRPr sz="29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2900">
                  <a:latin typeface="Menlo"/>
                  <a:ea typeface="Menlo"/>
                  <a:cs typeface="Menlo"/>
                  <a:sym typeface="Menlo"/>
                </a:defRPr>
              </a:pPr>
              <a:r>
                <a:t>}</a:t>
              </a:r>
            </a:p>
          </p:txBody>
        </p:sp>
        <p:pic>
          <p:nvPicPr>
            <p:cNvPr id="742" name="Demo::~Demo() {…" descr="Demo::~Demo() {…"/>
            <p:cNvPicPr>
              <a:picLocks noChangeAspect="0"/>
            </p:cNvPicPr>
            <p:nvPr/>
          </p:nvPicPr>
          <p:blipFill>
            <a:blip r:embed="rId3">
              <a:extLst/>
            </a:blip>
            <a:stretch>
              <a:fillRect/>
            </a:stretch>
          </p:blipFill>
          <p:spPr>
            <a:xfrm>
              <a:off x="-1" y="-1"/>
              <a:ext cx="11953290" cy="7162801"/>
            </a:xfrm>
            <a:prstGeom prst="rect">
              <a:avLst/>
            </a:prstGeom>
            <a:effectLst/>
          </p:spPr>
        </p:pic>
      </p:grpSp>
      <p:sp>
        <p:nvSpPr>
          <p:cNvPr id="745" name="Rounded Rectangle"/>
          <p:cNvSpPr/>
          <p:nvPr/>
        </p:nvSpPr>
        <p:spPr>
          <a:xfrm>
            <a:off x="1329085" y="8183064"/>
            <a:ext cx="5383907" cy="747101"/>
          </a:xfrm>
          <a:prstGeom prst="roundRect">
            <a:avLst>
              <a:gd name="adj" fmla="val 38192"/>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
        <p:nvSpPr>
          <p:cNvPr id="746" name="Rounded Rectangle"/>
          <p:cNvSpPr/>
          <p:nvPr/>
        </p:nvSpPr>
        <p:spPr>
          <a:xfrm>
            <a:off x="12220311" y="6083316"/>
            <a:ext cx="7823289" cy="1549368"/>
          </a:xfrm>
          <a:prstGeom prst="roundRect">
            <a:avLst>
              <a:gd name="adj" fmla="val 18416"/>
            </a:avLst>
          </a:prstGeom>
          <a:solidFill>
            <a:srgbClr val="7F0325">
              <a:alpha val="24059"/>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