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Shape 18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57" name="Title Text"/>
          <p:cNvSpPr txBox="1"/>
          <p:nvPr>
            <p:ph type="title"/>
          </p:nvPr>
        </p:nvSpPr>
        <p:spPr>
          <a:xfrm>
            <a:off x="2038350" y="7372350"/>
            <a:ext cx="20326350" cy="369570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defTabSz="819150">
              <a:defRPr sz="10400">
                <a:solidFill>
                  <a:srgbClr val="DEDD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8" name="Body Level One…"/>
          <p:cNvSpPr txBox="1"/>
          <p:nvPr>
            <p:ph type="body" sz="quarter" idx="1"/>
          </p:nvPr>
        </p:nvSpPr>
        <p:spPr>
          <a:xfrm>
            <a:off x="2038350" y="11049000"/>
            <a:ext cx="20326350" cy="226695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11995461" y="133159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60" name="Rectangle"/>
          <p:cNvSpPr/>
          <p:nvPr/>
        </p:nvSpPr>
        <p:spPr>
          <a:xfrm>
            <a:off x="25641" y="8219514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8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9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numCol="2" spcCol="1074419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 txBox="1"/>
          <p:nvPr>
            <p:ph type="sldNum" sz="quarter" idx="2"/>
          </p:nvPr>
        </p:nvSpPr>
        <p:spPr>
          <a:xfrm>
            <a:off x="23442284" y="77184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1" name="Rectangle"/>
          <p:cNvSpPr/>
          <p:nvPr/>
        </p:nvSpPr>
        <p:spPr>
          <a:xfrm>
            <a:off x="-24364" y="8218213"/>
            <a:ext cx="2443272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Text"/>
          <p:cNvSpPr txBox="1"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9" name="Body Level One…"/>
          <p:cNvSpPr txBox="1"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Slide Number"/>
          <p:cNvSpPr txBox="1"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gif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hyperlink" Target="https://www.youtube.com/watch?v=i6LGJ7evrAg" TargetMode="Externa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tif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tif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tif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tif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Monday, May 7, 2018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May 7, 2018</a:t>
            </a:r>
          </a:p>
        </p:txBody>
      </p:sp>
      <p:sp>
        <p:nvSpPr>
          <p:cNvPr id="191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2018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Chapter 11</a:t>
            </a:r>
          </a:p>
        </p:txBody>
      </p:sp>
      <p:sp>
        <p:nvSpPr>
          <p:cNvPr id="192" name="CS 106B…"/>
          <p:cNvSpPr txBox="1"/>
          <p:nvPr/>
        </p:nvSpPr>
        <p:spPr>
          <a:xfrm>
            <a:off x="1063288" y="415500"/>
            <a:ext cx="7824666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16: Linked Lists</a:t>
            </a:r>
          </a:p>
        </p:txBody>
      </p:sp>
      <p:pic>
        <p:nvPicPr>
          <p:cNvPr id="193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98293" y="2835214"/>
            <a:ext cx="9671738" cy="52227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6" name="Group"/>
          <p:cNvGrpSpPr/>
          <p:nvPr/>
        </p:nvGrpSpPr>
        <p:grpSpPr>
          <a:xfrm>
            <a:off x="14975389" y="8377085"/>
            <a:ext cx="3717545" cy="709166"/>
            <a:chOff x="0" y="161047"/>
            <a:chExt cx="3717544" cy="709164"/>
          </a:xfrm>
        </p:grpSpPr>
        <p:sp>
          <p:nvSpPr>
            <p:cNvPr id="194" name="(Linked Wrists   )"/>
            <p:cNvSpPr txBox="1"/>
            <p:nvPr/>
          </p:nvSpPr>
          <p:spPr>
            <a:xfrm>
              <a:off x="0" y="161047"/>
              <a:ext cx="3717545" cy="709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4000">
                  <a:solidFill>
                    <a:srgbClr val="7F0325"/>
                  </a:solidFill>
                </a:defRPr>
              </a:lvl1pPr>
            </a:lstStyle>
            <a:p>
              <a:pPr/>
              <a:r>
                <a:t>(Linked Wrists   )</a:t>
              </a:r>
            </a:p>
          </p:txBody>
        </p:sp>
        <p:sp>
          <p:nvSpPr>
            <p:cNvPr id="195" name="Arrow"/>
            <p:cNvSpPr/>
            <p:nvPr/>
          </p:nvSpPr>
          <p:spPr>
            <a:xfrm rot="16200000">
              <a:off x="3003658" y="382712"/>
              <a:ext cx="684400" cy="265836"/>
            </a:xfrm>
            <a:prstGeom prst="rightArrow">
              <a:avLst>
                <a:gd name="adj1" fmla="val 32000"/>
                <a:gd name="adj2" fmla="val 130663"/>
              </a:avLst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99" name="Logistics…"/>
          <p:cNvSpPr txBox="1"/>
          <p:nvPr/>
        </p:nvSpPr>
        <p:spPr>
          <a:xfrm>
            <a:off x="903694" y="2622270"/>
            <a:ext cx="22576612" cy="983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53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Midterm graded — regrade requests due by next Monday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You should have received an email to check Gradescope for your grade.</a:t>
            </a:r>
          </a:p>
          <a:p>
            <a:pPr algn="l">
              <a:defRPr sz="5300"/>
            </a:pPr>
          </a:p>
          <a:p>
            <a:pPr marL="228600" indent="-228600" algn="l">
              <a:buSzPct val="100000"/>
              <a:buChar char="•"/>
              <a:defRPr sz="5300"/>
            </a:pPr>
            <a:r>
              <a:t>Linked Lists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Could you architect a Queue?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Nodes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Linked Lists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The Towers of Gondor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Do nodes have names?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Big O?</a:t>
            </a:r>
          </a:p>
          <a:p>
            <a:pPr lvl="1" marL="457200" indent="-228600" algn="l">
              <a:buSzPct val="100000"/>
              <a:buChar char="•"/>
              <a:defRPr sz="5300"/>
            </a:pPr>
            <a:r>
              <a:t>Stack and Queue made from a Linked List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Your job: Architect a Queu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Your job: Architect a Queue</a:t>
            </a:r>
          </a:p>
        </p:txBody>
      </p:sp>
      <p:pic>
        <p:nvPicPr>
          <p:cNvPr id="202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885" y="1525535"/>
            <a:ext cx="26436911" cy="122221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Easiest Solution...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Easiest Solution...</a:t>
            </a:r>
          </a:p>
        </p:txBody>
      </p:sp>
      <p:sp>
        <p:nvSpPr>
          <p:cNvPr id="205" name="class QueueInt {          // in QueueInt.h…"/>
          <p:cNvSpPr txBox="1"/>
          <p:nvPr>
            <p:ph type="body" idx="4294967295"/>
          </p:nvPr>
        </p:nvSpPr>
        <p:spPr>
          <a:xfrm>
            <a:off x="1242341" y="2793800"/>
            <a:ext cx="21899318" cy="8825952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/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class </a:t>
            </a:r>
            <a:r>
              <a:rPr b="1" i="1"/>
              <a:t>QueueInt </a:t>
            </a:r>
            <a:r>
              <a:t>{          </a:t>
            </a:r>
            <a:r>
              <a:rPr>
                <a:solidFill>
                  <a:srgbClr val="008000"/>
                </a:solidFill>
              </a:rPr>
              <a:t>// in </a:t>
            </a:r>
            <a:r>
              <a:rPr b="1" i="1">
                <a:solidFill>
                  <a:srgbClr val="008000"/>
                </a:solidFill>
              </a:rPr>
              <a:t>QueueInt</a:t>
            </a:r>
            <a:r>
              <a:rPr>
                <a:solidFill>
                  <a:srgbClr val="008000"/>
                </a:solidFill>
              </a:rPr>
              <a:t>.h</a:t>
            </a:r>
            <a:endParaRPr>
              <a:solidFill>
                <a:srgbClr val="008000"/>
              </a:solidFill>
            </a:endParaRP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public: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QueueInt </a:t>
            </a:r>
            <a:r>
              <a:t>();          </a:t>
            </a:r>
            <a:r>
              <a:rPr>
                <a:solidFill>
                  <a:srgbClr val="008000"/>
                </a:solidFill>
              </a:rPr>
              <a:t>// constructor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void enqueue</a:t>
            </a:r>
            <a:r>
              <a:t>(</a:t>
            </a:r>
            <a:r>
              <a:rPr b="1" i="1"/>
              <a:t>int value</a:t>
            </a:r>
            <a:r>
              <a:t>); </a:t>
            </a:r>
            <a:r>
              <a:rPr>
                <a:solidFill>
                  <a:srgbClr val="008000"/>
                </a:solidFill>
              </a:rPr>
              <a:t>// append a value 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int dequeue</a:t>
            </a:r>
            <a:r>
              <a:t>();           </a:t>
            </a:r>
            <a:r>
              <a:rPr>
                <a:solidFill>
                  <a:srgbClr val="008000"/>
                </a:solidFill>
              </a:rPr>
              <a:t>// return the first-in value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private: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Vector&lt;int&gt; data</a:t>
            </a:r>
            <a:r>
              <a:t>;     </a:t>
            </a:r>
            <a:r>
              <a:rPr>
                <a:solidFill>
                  <a:srgbClr val="008000"/>
                </a:solidFill>
              </a:rPr>
              <a:t>// member variables</a:t>
            </a:r>
          </a:p>
          <a:p>
            <a:pPr lvl="1" marL="285750" indent="171450" defTabSz="457200">
              <a:lnSpc>
                <a:spcPct val="80000"/>
              </a:lnSpc>
              <a:spcBef>
                <a:spcPts val="600"/>
              </a:spcBef>
              <a:buSzTx/>
              <a:buFont typeface="Arial"/>
              <a:buNone/>
              <a:defRPr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}</a:t>
            </a:r>
            <a:r>
              <a:rPr b="1">
                <a:solidFill>
                  <a:srgbClr val="C0504D"/>
                </a:solidFill>
              </a:rPr>
              <a:t>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You're next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You're next!</a:t>
            </a:r>
          </a:p>
        </p:txBody>
      </p:sp>
      <p:graphicFrame>
        <p:nvGraphicFramePr>
          <p:cNvPr id="208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09" name="front"/>
          <p:cNvSpPr txBox="1"/>
          <p:nvPr/>
        </p:nvSpPr>
        <p:spPr>
          <a:xfrm>
            <a:off x="1800408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10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11" name="dequeue()"/>
          <p:cNvSpPr txBox="1"/>
          <p:nvPr/>
        </p:nvSpPr>
        <p:spPr>
          <a:xfrm>
            <a:off x="11722584" y="8005946"/>
            <a:ext cx="28200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dequeue()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You're next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You're next!</a:t>
            </a:r>
          </a:p>
        </p:txBody>
      </p:sp>
      <p:graphicFrame>
        <p:nvGraphicFramePr>
          <p:cNvPr id="214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15" name="front"/>
          <p:cNvSpPr txBox="1"/>
          <p:nvPr/>
        </p:nvSpPr>
        <p:spPr>
          <a:xfrm>
            <a:off x="1800408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16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17" name="dequeue()"/>
          <p:cNvSpPr txBox="1"/>
          <p:nvPr/>
        </p:nvSpPr>
        <p:spPr>
          <a:xfrm>
            <a:off x="11722584" y="8005946"/>
            <a:ext cx="28200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dequeue()</a:t>
            </a:r>
          </a:p>
        </p:txBody>
      </p:sp>
      <p:sp>
        <p:nvSpPr>
          <p:cNvPr id="219" name="Connection Line"/>
          <p:cNvSpPr/>
          <p:nvPr/>
        </p:nvSpPr>
        <p:spPr>
          <a:xfrm>
            <a:off x="18965918" y="3410222"/>
            <a:ext cx="2360568" cy="1054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912" fill="norm" stroke="1" extrusionOk="0">
                <a:moveTo>
                  <a:pt x="0" y="17912"/>
                </a:moveTo>
                <a:cubicBezTo>
                  <a:pt x="4856" y="1413"/>
                  <a:pt x="12056" y="-3688"/>
                  <a:pt x="21600" y="2610"/>
                </a:cubicBezTo>
              </a:path>
            </a:pathLst>
          </a:custGeom>
          <a:ln w="762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22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23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24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27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</a:tr>
            </a:tbl>
          </a:graphicData>
        </a:graphic>
      </p:graphicFrame>
      <p:sp>
        <p:nvSpPr>
          <p:cNvPr id="228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  <p:sp>
        <p:nvSpPr>
          <p:cNvPr id="229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30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33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34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35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36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39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40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41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42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45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46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47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48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51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52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53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54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57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58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59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60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63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64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65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66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69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00F9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70" name="front"/>
          <p:cNvSpPr txBox="1"/>
          <p:nvPr/>
        </p:nvSpPr>
        <p:spPr>
          <a:xfrm>
            <a:off x="16343312" y="30064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71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72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Excuse Me, Coming Throug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Excuse Me, Coming Through</a:t>
            </a:r>
          </a:p>
        </p:txBody>
      </p:sp>
      <p:graphicFrame>
        <p:nvGraphicFramePr>
          <p:cNvPr id="275" name="Table"/>
          <p:cNvGraphicFramePr/>
          <p:nvPr/>
        </p:nvGraphicFramePr>
        <p:xfrm>
          <a:off x="6802315" y="4116753"/>
          <a:ext cx="12673273" cy="1537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  <a:gridCol w="1582571"/>
              </a:tblGrid>
              <a:tr h="1524587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88900">
                      <a:solidFill>
                        <a:srgbClr val="000000"/>
                      </a:solidFill>
                      <a:miter lim="400000"/>
                    </a:lnL>
                    <a:lnR w="88900">
                      <a:solidFill>
                        <a:srgbClr val="000000"/>
                      </a:solidFill>
                      <a:miter lim="400000"/>
                    </a:lnR>
                    <a:lnT w="88900">
                      <a:solidFill>
                        <a:srgbClr val="000000"/>
                      </a:solidFill>
                      <a:miter lim="400000"/>
                    </a:lnT>
                    <a:lnB w="889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/>
                    </a:solidFill>
                  </a:tcPr>
                </a:tc>
              </a:tr>
            </a:tbl>
          </a:graphicData>
        </a:graphic>
      </p:graphicFrame>
      <p:sp>
        <p:nvSpPr>
          <p:cNvPr id="276" name="front"/>
          <p:cNvSpPr txBox="1"/>
          <p:nvPr/>
        </p:nvSpPr>
        <p:spPr>
          <a:xfrm>
            <a:off x="18375312" y="3019109"/>
            <a:ext cx="1349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front</a:t>
            </a:r>
          </a:p>
        </p:txBody>
      </p:sp>
      <p:sp>
        <p:nvSpPr>
          <p:cNvPr id="277" name="back"/>
          <p:cNvSpPr txBox="1"/>
          <p:nvPr/>
        </p:nvSpPr>
        <p:spPr>
          <a:xfrm>
            <a:off x="5964213" y="3006409"/>
            <a:ext cx="14554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back</a:t>
            </a:r>
          </a:p>
        </p:txBody>
      </p:sp>
      <p:sp>
        <p:nvSpPr>
          <p:cNvPr id="278" name="enqueue(42)"/>
          <p:cNvSpPr txBox="1"/>
          <p:nvPr/>
        </p:nvSpPr>
        <p:spPr>
          <a:xfrm>
            <a:off x="11381271" y="7654253"/>
            <a:ext cx="35026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enqueue(42)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Queue as Vector: Big O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Queue as Vector: Big O</a:t>
            </a:r>
          </a:p>
        </p:txBody>
      </p:sp>
      <p:sp>
        <p:nvSpPr>
          <p:cNvPr id="281" name="Enqueue: O(n)…"/>
          <p:cNvSpPr txBox="1"/>
          <p:nvPr/>
        </p:nvSpPr>
        <p:spPr>
          <a:xfrm>
            <a:off x="7624571" y="4350592"/>
            <a:ext cx="9134857" cy="5014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10800"/>
            </a:pPr>
            <a:r>
              <a:t>Enqueue: O(n)</a:t>
            </a:r>
          </a:p>
          <a:p>
            <a:pPr lvl="1">
              <a:defRPr sz="10800"/>
            </a:pPr>
          </a:p>
          <a:p>
            <a:pPr lvl="1">
              <a:defRPr sz="10800"/>
            </a:pPr>
            <a:r>
              <a:t>Dequeue: 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ang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</a:p>
        </p:txBody>
      </p:sp>
      <p:pic>
        <p:nvPicPr>
          <p:cNvPr id="28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4245" t="20255" r="2698" b="22247"/>
          <a:stretch>
            <a:fillRect/>
          </a:stretch>
        </p:blipFill>
        <p:spPr>
          <a:xfrm>
            <a:off x="3863535" y="1712092"/>
            <a:ext cx="16656845" cy="10291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92" fill="norm" stroke="1" extrusionOk="0">
                <a:moveTo>
                  <a:pt x="1645" y="1"/>
                </a:moveTo>
                <a:cubicBezTo>
                  <a:pt x="1610" y="-8"/>
                  <a:pt x="1582" y="51"/>
                  <a:pt x="1588" y="162"/>
                </a:cubicBezTo>
                <a:cubicBezTo>
                  <a:pt x="1592" y="253"/>
                  <a:pt x="1565" y="316"/>
                  <a:pt x="1526" y="304"/>
                </a:cubicBezTo>
                <a:cubicBezTo>
                  <a:pt x="1487" y="291"/>
                  <a:pt x="1392" y="321"/>
                  <a:pt x="1314" y="369"/>
                </a:cubicBezTo>
                <a:cubicBezTo>
                  <a:pt x="1237" y="416"/>
                  <a:pt x="1155" y="427"/>
                  <a:pt x="1133" y="391"/>
                </a:cubicBezTo>
                <a:cubicBezTo>
                  <a:pt x="1111" y="356"/>
                  <a:pt x="1063" y="326"/>
                  <a:pt x="1026" y="325"/>
                </a:cubicBezTo>
                <a:cubicBezTo>
                  <a:pt x="989" y="323"/>
                  <a:pt x="962" y="244"/>
                  <a:pt x="967" y="150"/>
                </a:cubicBezTo>
                <a:cubicBezTo>
                  <a:pt x="974" y="24"/>
                  <a:pt x="959" y="5"/>
                  <a:pt x="912" y="81"/>
                </a:cubicBezTo>
                <a:cubicBezTo>
                  <a:pt x="877" y="139"/>
                  <a:pt x="746" y="185"/>
                  <a:pt x="622" y="185"/>
                </a:cubicBezTo>
                <a:cubicBezTo>
                  <a:pt x="350" y="185"/>
                  <a:pt x="-15" y="443"/>
                  <a:pt x="43" y="593"/>
                </a:cubicBezTo>
                <a:cubicBezTo>
                  <a:pt x="100" y="744"/>
                  <a:pt x="106" y="1031"/>
                  <a:pt x="53" y="1084"/>
                </a:cubicBezTo>
                <a:cubicBezTo>
                  <a:pt x="28" y="1109"/>
                  <a:pt x="6" y="5733"/>
                  <a:pt x="4" y="11360"/>
                </a:cubicBezTo>
                <a:lnTo>
                  <a:pt x="0" y="21592"/>
                </a:lnTo>
                <a:lnTo>
                  <a:pt x="10787" y="21582"/>
                </a:lnTo>
                <a:lnTo>
                  <a:pt x="21573" y="21571"/>
                </a:lnTo>
                <a:lnTo>
                  <a:pt x="21573" y="19774"/>
                </a:lnTo>
                <a:cubicBezTo>
                  <a:pt x="21572" y="18019"/>
                  <a:pt x="21569" y="17970"/>
                  <a:pt x="21433" y="17695"/>
                </a:cubicBezTo>
                <a:cubicBezTo>
                  <a:pt x="21327" y="17480"/>
                  <a:pt x="21308" y="17374"/>
                  <a:pt x="21351" y="17242"/>
                </a:cubicBezTo>
                <a:cubicBezTo>
                  <a:pt x="21382" y="17148"/>
                  <a:pt x="21445" y="17093"/>
                  <a:pt x="21490" y="17122"/>
                </a:cubicBezTo>
                <a:cubicBezTo>
                  <a:pt x="21558" y="17163"/>
                  <a:pt x="21573" y="17033"/>
                  <a:pt x="21573" y="16420"/>
                </a:cubicBezTo>
                <a:cubicBezTo>
                  <a:pt x="21573" y="15762"/>
                  <a:pt x="21560" y="15672"/>
                  <a:pt x="21473" y="15696"/>
                </a:cubicBezTo>
                <a:cubicBezTo>
                  <a:pt x="21326" y="15737"/>
                  <a:pt x="21315" y="15436"/>
                  <a:pt x="21453" y="15122"/>
                </a:cubicBezTo>
                <a:cubicBezTo>
                  <a:pt x="21562" y="14875"/>
                  <a:pt x="21573" y="14715"/>
                  <a:pt x="21573" y="13438"/>
                </a:cubicBezTo>
                <a:cubicBezTo>
                  <a:pt x="21573" y="12598"/>
                  <a:pt x="21550" y="12003"/>
                  <a:pt x="21515" y="11968"/>
                </a:cubicBezTo>
                <a:cubicBezTo>
                  <a:pt x="21483" y="11936"/>
                  <a:pt x="21457" y="11689"/>
                  <a:pt x="21457" y="11418"/>
                </a:cubicBezTo>
                <a:cubicBezTo>
                  <a:pt x="21457" y="11147"/>
                  <a:pt x="21427" y="10877"/>
                  <a:pt x="21390" y="10818"/>
                </a:cubicBezTo>
                <a:cubicBezTo>
                  <a:pt x="21339" y="10735"/>
                  <a:pt x="21342" y="10672"/>
                  <a:pt x="21400" y="10559"/>
                </a:cubicBezTo>
                <a:cubicBezTo>
                  <a:pt x="21464" y="10433"/>
                  <a:pt x="21463" y="10413"/>
                  <a:pt x="21394" y="10437"/>
                </a:cubicBezTo>
                <a:cubicBezTo>
                  <a:pt x="21326" y="10461"/>
                  <a:pt x="21314" y="10273"/>
                  <a:pt x="21326" y="9349"/>
                </a:cubicBezTo>
                <a:cubicBezTo>
                  <a:pt x="21334" y="8734"/>
                  <a:pt x="21368" y="8180"/>
                  <a:pt x="21400" y="8116"/>
                </a:cubicBezTo>
                <a:cubicBezTo>
                  <a:pt x="21438" y="8041"/>
                  <a:pt x="21459" y="7020"/>
                  <a:pt x="21455" y="5291"/>
                </a:cubicBezTo>
                <a:cubicBezTo>
                  <a:pt x="21451" y="2966"/>
                  <a:pt x="21438" y="2560"/>
                  <a:pt x="21359" y="2419"/>
                </a:cubicBezTo>
                <a:cubicBezTo>
                  <a:pt x="21275" y="2269"/>
                  <a:pt x="21280" y="2248"/>
                  <a:pt x="21426" y="2158"/>
                </a:cubicBezTo>
                <a:lnTo>
                  <a:pt x="21585" y="2061"/>
                </a:lnTo>
                <a:lnTo>
                  <a:pt x="21552" y="1240"/>
                </a:lnTo>
                <a:cubicBezTo>
                  <a:pt x="21533" y="789"/>
                  <a:pt x="21516" y="350"/>
                  <a:pt x="21512" y="265"/>
                </a:cubicBezTo>
                <a:cubicBezTo>
                  <a:pt x="21509" y="180"/>
                  <a:pt x="21444" y="91"/>
                  <a:pt x="21366" y="67"/>
                </a:cubicBezTo>
                <a:cubicBezTo>
                  <a:pt x="21215" y="20"/>
                  <a:pt x="21178" y="165"/>
                  <a:pt x="21293" y="351"/>
                </a:cubicBezTo>
                <a:cubicBezTo>
                  <a:pt x="21344" y="435"/>
                  <a:pt x="21338" y="475"/>
                  <a:pt x="21267" y="519"/>
                </a:cubicBezTo>
                <a:cubicBezTo>
                  <a:pt x="21094" y="627"/>
                  <a:pt x="20964" y="523"/>
                  <a:pt x="20964" y="278"/>
                </a:cubicBezTo>
                <a:cubicBezTo>
                  <a:pt x="20964" y="58"/>
                  <a:pt x="20948" y="46"/>
                  <a:pt x="20658" y="59"/>
                </a:cubicBezTo>
                <a:cubicBezTo>
                  <a:pt x="20403" y="70"/>
                  <a:pt x="20333" y="113"/>
                  <a:pt x="20233" y="318"/>
                </a:cubicBezTo>
                <a:cubicBezTo>
                  <a:pt x="20168" y="453"/>
                  <a:pt x="20091" y="540"/>
                  <a:pt x="20063" y="512"/>
                </a:cubicBezTo>
                <a:cubicBezTo>
                  <a:pt x="20035" y="484"/>
                  <a:pt x="18630" y="463"/>
                  <a:pt x="16940" y="465"/>
                </a:cubicBezTo>
                <a:cubicBezTo>
                  <a:pt x="14919" y="468"/>
                  <a:pt x="13856" y="438"/>
                  <a:pt x="13832" y="375"/>
                </a:cubicBezTo>
                <a:cubicBezTo>
                  <a:pt x="13781" y="240"/>
                  <a:pt x="13531" y="256"/>
                  <a:pt x="13497" y="397"/>
                </a:cubicBezTo>
                <a:cubicBezTo>
                  <a:pt x="13476" y="488"/>
                  <a:pt x="13196" y="503"/>
                  <a:pt x="12259" y="467"/>
                </a:cubicBezTo>
                <a:cubicBezTo>
                  <a:pt x="11147" y="424"/>
                  <a:pt x="11050" y="407"/>
                  <a:pt x="11065" y="256"/>
                </a:cubicBezTo>
                <a:cubicBezTo>
                  <a:pt x="11078" y="132"/>
                  <a:pt x="11039" y="88"/>
                  <a:pt x="10906" y="77"/>
                </a:cubicBezTo>
                <a:cubicBezTo>
                  <a:pt x="10809" y="69"/>
                  <a:pt x="10697" y="59"/>
                  <a:pt x="10657" y="54"/>
                </a:cubicBezTo>
                <a:cubicBezTo>
                  <a:pt x="10617" y="49"/>
                  <a:pt x="10582" y="108"/>
                  <a:pt x="10579" y="185"/>
                </a:cubicBezTo>
                <a:cubicBezTo>
                  <a:pt x="10567" y="465"/>
                  <a:pt x="10554" y="489"/>
                  <a:pt x="10468" y="374"/>
                </a:cubicBezTo>
                <a:cubicBezTo>
                  <a:pt x="10401" y="284"/>
                  <a:pt x="10362" y="282"/>
                  <a:pt x="10299" y="366"/>
                </a:cubicBezTo>
                <a:cubicBezTo>
                  <a:pt x="10244" y="440"/>
                  <a:pt x="10206" y="444"/>
                  <a:pt x="10181" y="379"/>
                </a:cubicBezTo>
                <a:cubicBezTo>
                  <a:pt x="10156" y="315"/>
                  <a:pt x="10095" y="333"/>
                  <a:pt x="10004" y="429"/>
                </a:cubicBezTo>
                <a:cubicBezTo>
                  <a:pt x="9927" y="511"/>
                  <a:pt x="9842" y="555"/>
                  <a:pt x="9815" y="528"/>
                </a:cubicBezTo>
                <a:cubicBezTo>
                  <a:pt x="9788" y="500"/>
                  <a:pt x="9480" y="470"/>
                  <a:pt x="9131" y="459"/>
                </a:cubicBezTo>
                <a:cubicBezTo>
                  <a:pt x="8782" y="449"/>
                  <a:pt x="8444" y="396"/>
                  <a:pt x="8381" y="341"/>
                </a:cubicBezTo>
                <a:cubicBezTo>
                  <a:pt x="8317" y="286"/>
                  <a:pt x="8205" y="227"/>
                  <a:pt x="8131" y="210"/>
                </a:cubicBezTo>
                <a:cubicBezTo>
                  <a:pt x="8030" y="186"/>
                  <a:pt x="8002" y="218"/>
                  <a:pt x="8015" y="346"/>
                </a:cubicBezTo>
                <a:cubicBezTo>
                  <a:pt x="8026" y="455"/>
                  <a:pt x="7997" y="514"/>
                  <a:pt x="7931" y="514"/>
                </a:cubicBezTo>
                <a:cubicBezTo>
                  <a:pt x="7875" y="514"/>
                  <a:pt x="7836" y="489"/>
                  <a:pt x="7844" y="459"/>
                </a:cubicBezTo>
                <a:cubicBezTo>
                  <a:pt x="7852" y="428"/>
                  <a:pt x="7824" y="334"/>
                  <a:pt x="7782" y="251"/>
                </a:cubicBezTo>
                <a:cubicBezTo>
                  <a:pt x="7702" y="96"/>
                  <a:pt x="7410" y="120"/>
                  <a:pt x="7273" y="292"/>
                </a:cubicBezTo>
                <a:cubicBezTo>
                  <a:pt x="7239" y="336"/>
                  <a:pt x="7193" y="343"/>
                  <a:pt x="7172" y="309"/>
                </a:cubicBezTo>
                <a:cubicBezTo>
                  <a:pt x="7150" y="274"/>
                  <a:pt x="7098" y="323"/>
                  <a:pt x="7055" y="418"/>
                </a:cubicBezTo>
                <a:cubicBezTo>
                  <a:pt x="6979" y="587"/>
                  <a:pt x="6810" y="539"/>
                  <a:pt x="6875" y="367"/>
                </a:cubicBezTo>
                <a:cubicBezTo>
                  <a:pt x="6921" y="247"/>
                  <a:pt x="6891" y="257"/>
                  <a:pt x="6680" y="427"/>
                </a:cubicBezTo>
                <a:cubicBezTo>
                  <a:pt x="6482" y="587"/>
                  <a:pt x="6367" y="542"/>
                  <a:pt x="6418" y="324"/>
                </a:cubicBezTo>
                <a:cubicBezTo>
                  <a:pt x="6447" y="204"/>
                  <a:pt x="6143" y="185"/>
                  <a:pt x="4099" y="185"/>
                </a:cubicBezTo>
                <a:cubicBezTo>
                  <a:pt x="2594" y="185"/>
                  <a:pt x="1735" y="151"/>
                  <a:pt x="1712" y="91"/>
                </a:cubicBezTo>
                <a:cubicBezTo>
                  <a:pt x="1690" y="35"/>
                  <a:pt x="1666" y="6"/>
                  <a:pt x="1645" y="1"/>
                </a:cubicBezTo>
                <a:close/>
                <a:moveTo>
                  <a:pt x="9789" y="21"/>
                </a:moveTo>
                <a:cubicBezTo>
                  <a:pt x="9747" y="27"/>
                  <a:pt x="9734" y="84"/>
                  <a:pt x="9769" y="175"/>
                </a:cubicBezTo>
                <a:cubicBezTo>
                  <a:pt x="9789" y="228"/>
                  <a:pt x="9846" y="246"/>
                  <a:pt x="9897" y="215"/>
                </a:cubicBezTo>
                <a:cubicBezTo>
                  <a:pt x="9978" y="164"/>
                  <a:pt x="9978" y="148"/>
                  <a:pt x="9891" y="69"/>
                </a:cubicBezTo>
                <a:cubicBezTo>
                  <a:pt x="9850" y="32"/>
                  <a:pt x="9814" y="17"/>
                  <a:pt x="9789" y="2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293" name="Group"/>
          <p:cNvGrpSpPr/>
          <p:nvPr/>
        </p:nvGrpSpPr>
        <p:grpSpPr>
          <a:xfrm>
            <a:off x="4536619" y="2930891"/>
            <a:ext cx="8023075" cy="2880989"/>
            <a:chOff x="0" y="0"/>
            <a:chExt cx="8023074" cy="2880987"/>
          </a:xfrm>
        </p:grpSpPr>
        <p:sp>
          <p:nvSpPr>
            <p:cNvPr id="287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290" name="Group"/>
            <p:cNvGrpSpPr/>
            <p:nvPr/>
          </p:nvGrpSpPr>
          <p:grpSpPr>
            <a:xfrm>
              <a:off x="5320074" y="304689"/>
              <a:ext cx="2703001" cy="1692393"/>
              <a:chOff x="0" y="0"/>
              <a:chExt cx="2702999" cy="1692392"/>
            </a:xfrm>
          </p:grpSpPr>
          <p:sp>
            <p:nvSpPr>
              <p:cNvPr id="288" name="Line"/>
              <p:cNvSpPr/>
              <p:nvPr/>
            </p:nvSpPr>
            <p:spPr>
              <a:xfrm>
                <a:off x="0" y="0"/>
                <a:ext cx="2703000" cy="1692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89" name="Line"/>
              <p:cNvSpPr/>
              <p:nvPr/>
            </p:nvSpPr>
            <p:spPr>
              <a:xfrm>
                <a:off x="1403209" y="343096"/>
                <a:ext cx="42983" cy="1080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291" name="int *…"/>
            <p:cNvSpPr txBox="1"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  <p:sp>
          <p:nvSpPr>
            <p:cNvPr id="292" name="Line"/>
            <p:cNvSpPr/>
            <p:nvPr/>
          </p:nvSpPr>
          <p:spPr>
            <a:xfrm>
              <a:off x="985020" y="651615"/>
              <a:ext cx="3701540" cy="1758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9" fill="norm" stroke="1" extrusionOk="0">
                  <a:moveTo>
                    <a:pt x="477" y="19804"/>
                  </a:moveTo>
                  <a:cubicBezTo>
                    <a:pt x="358" y="20222"/>
                    <a:pt x="16" y="20622"/>
                    <a:pt x="119" y="21058"/>
                  </a:cubicBezTo>
                  <a:cubicBezTo>
                    <a:pt x="248" y="21600"/>
                    <a:pt x="977" y="20441"/>
                    <a:pt x="1074" y="20306"/>
                  </a:cubicBezTo>
                  <a:cubicBezTo>
                    <a:pt x="1034" y="19972"/>
                    <a:pt x="1108" y="19424"/>
                    <a:pt x="955" y="19303"/>
                  </a:cubicBezTo>
                  <a:cubicBezTo>
                    <a:pt x="142" y="18663"/>
                    <a:pt x="142" y="19408"/>
                    <a:pt x="0" y="20306"/>
                  </a:cubicBezTo>
                  <a:cubicBezTo>
                    <a:pt x="40" y="20557"/>
                    <a:pt x="7" y="20940"/>
                    <a:pt x="119" y="21058"/>
                  </a:cubicBezTo>
                  <a:cubicBezTo>
                    <a:pt x="232" y="21176"/>
                    <a:pt x="388" y="20994"/>
                    <a:pt x="477" y="20807"/>
                  </a:cubicBezTo>
                  <a:cubicBezTo>
                    <a:pt x="566" y="20620"/>
                    <a:pt x="686" y="20242"/>
                    <a:pt x="597" y="20055"/>
                  </a:cubicBezTo>
                  <a:cubicBezTo>
                    <a:pt x="508" y="19868"/>
                    <a:pt x="358" y="20222"/>
                    <a:pt x="239" y="20306"/>
                  </a:cubicBezTo>
                  <a:cubicBezTo>
                    <a:pt x="278" y="20557"/>
                    <a:pt x="232" y="21058"/>
                    <a:pt x="358" y="21058"/>
                  </a:cubicBezTo>
                  <a:cubicBezTo>
                    <a:pt x="501" y="21058"/>
                    <a:pt x="459" y="20389"/>
                    <a:pt x="597" y="20306"/>
                  </a:cubicBezTo>
                  <a:cubicBezTo>
                    <a:pt x="792" y="20189"/>
                    <a:pt x="997" y="20453"/>
                    <a:pt x="1193" y="20557"/>
                  </a:cubicBezTo>
                  <a:cubicBezTo>
                    <a:pt x="1647" y="20795"/>
                    <a:pt x="1508" y="20902"/>
                    <a:pt x="2029" y="21058"/>
                  </a:cubicBezTo>
                  <a:cubicBezTo>
                    <a:pt x="2424" y="21177"/>
                    <a:pt x="2825" y="21221"/>
                    <a:pt x="3222" y="21309"/>
                  </a:cubicBezTo>
                  <a:lnTo>
                    <a:pt x="4296" y="21559"/>
                  </a:lnTo>
                  <a:cubicBezTo>
                    <a:pt x="5424" y="21401"/>
                    <a:pt x="5733" y="21582"/>
                    <a:pt x="6564" y="21058"/>
                  </a:cubicBezTo>
                  <a:cubicBezTo>
                    <a:pt x="6805" y="20906"/>
                    <a:pt x="7041" y="20724"/>
                    <a:pt x="7280" y="20557"/>
                  </a:cubicBezTo>
                  <a:lnTo>
                    <a:pt x="7638" y="20306"/>
                  </a:lnTo>
                  <a:cubicBezTo>
                    <a:pt x="8664" y="18869"/>
                    <a:pt x="7365" y="20592"/>
                    <a:pt x="8354" y="19554"/>
                  </a:cubicBezTo>
                  <a:cubicBezTo>
                    <a:pt x="8482" y="19419"/>
                    <a:pt x="8583" y="19187"/>
                    <a:pt x="8712" y="19052"/>
                  </a:cubicBezTo>
                  <a:cubicBezTo>
                    <a:pt x="8824" y="18934"/>
                    <a:pt x="8960" y="18930"/>
                    <a:pt x="9070" y="18802"/>
                  </a:cubicBezTo>
                  <a:cubicBezTo>
                    <a:pt x="9320" y="18509"/>
                    <a:pt x="9547" y="18133"/>
                    <a:pt x="9786" y="17799"/>
                  </a:cubicBezTo>
                  <a:cubicBezTo>
                    <a:pt x="9905" y="17632"/>
                    <a:pt x="10008" y="17393"/>
                    <a:pt x="10144" y="17298"/>
                  </a:cubicBezTo>
                  <a:cubicBezTo>
                    <a:pt x="10638" y="16952"/>
                    <a:pt x="10397" y="17193"/>
                    <a:pt x="10860" y="16546"/>
                  </a:cubicBezTo>
                  <a:cubicBezTo>
                    <a:pt x="11544" y="14390"/>
                    <a:pt x="10633" y="16927"/>
                    <a:pt x="11456" y="15543"/>
                  </a:cubicBezTo>
                  <a:cubicBezTo>
                    <a:pt x="11568" y="15355"/>
                    <a:pt x="11600" y="15016"/>
                    <a:pt x="11695" y="14791"/>
                  </a:cubicBezTo>
                  <a:cubicBezTo>
                    <a:pt x="11919" y="14261"/>
                    <a:pt x="12224" y="13877"/>
                    <a:pt x="12411" y="13287"/>
                  </a:cubicBezTo>
                  <a:cubicBezTo>
                    <a:pt x="12729" y="12284"/>
                    <a:pt x="12530" y="12702"/>
                    <a:pt x="13008" y="12033"/>
                  </a:cubicBezTo>
                  <a:cubicBezTo>
                    <a:pt x="13048" y="11782"/>
                    <a:pt x="13066" y="11512"/>
                    <a:pt x="13127" y="11281"/>
                  </a:cubicBezTo>
                  <a:lnTo>
                    <a:pt x="13843" y="9025"/>
                  </a:lnTo>
                  <a:lnTo>
                    <a:pt x="14320" y="7521"/>
                  </a:lnTo>
                  <a:cubicBezTo>
                    <a:pt x="14400" y="7270"/>
                    <a:pt x="14458" y="6982"/>
                    <a:pt x="14559" y="6769"/>
                  </a:cubicBezTo>
                  <a:cubicBezTo>
                    <a:pt x="14798" y="6267"/>
                    <a:pt x="14994" y="5658"/>
                    <a:pt x="15275" y="5264"/>
                  </a:cubicBezTo>
                  <a:cubicBezTo>
                    <a:pt x="15394" y="5097"/>
                    <a:pt x="15523" y="4956"/>
                    <a:pt x="15633" y="4763"/>
                  </a:cubicBezTo>
                  <a:cubicBezTo>
                    <a:pt x="15763" y="4536"/>
                    <a:pt x="15851" y="4208"/>
                    <a:pt x="15991" y="4011"/>
                  </a:cubicBezTo>
                  <a:cubicBezTo>
                    <a:pt x="16096" y="3864"/>
                    <a:pt x="16237" y="3879"/>
                    <a:pt x="16349" y="3760"/>
                  </a:cubicBezTo>
                  <a:cubicBezTo>
                    <a:pt x="16477" y="3626"/>
                    <a:pt x="16576" y="3381"/>
                    <a:pt x="16707" y="3259"/>
                  </a:cubicBezTo>
                  <a:cubicBezTo>
                    <a:pt x="17275" y="2729"/>
                    <a:pt x="17539" y="2717"/>
                    <a:pt x="18139" y="2507"/>
                  </a:cubicBezTo>
                  <a:cubicBezTo>
                    <a:pt x="18895" y="2590"/>
                    <a:pt x="19653" y="2614"/>
                    <a:pt x="20407" y="2758"/>
                  </a:cubicBezTo>
                  <a:cubicBezTo>
                    <a:pt x="20832" y="2839"/>
                    <a:pt x="20738" y="3164"/>
                    <a:pt x="21123" y="3510"/>
                  </a:cubicBezTo>
                  <a:cubicBezTo>
                    <a:pt x="21273" y="3645"/>
                    <a:pt x="21441" y="3677"/>
                    <a:pt x="21600" y="3760"/>
                  </a:cubicBezTo>
                  <a:cubicBezTo>
                    <a:pt x="21441" y="3259"/>
                    <a:pt x="21213" y="2828"/>
                    <a:pt x="21123" y="2256"/>
                  </a:cubicBezTo>
                  <a:cubicBezTo>
                    <a:pt x="21043" y="1755"/>
                    <a:pt x="21024" y="1192"/>
                    <a:pt x="20884" y="752"/>
                  </a:cubicBezTo>
                  <a:cubicBezTo>
                    <a:pt x="20804" y="501"/>
                    <a:pt x="20789" y="0"/>
                    <a:pt x="20645" y="0"/>
                  </a:cubicBezTo>
                  <a:cubicBezTo>
                    <a:pt x="20520" y="0"/>
                    <a:pt x="20708" y="516"/>
                    <a:pt x="20765" y="752"/>
                  </a:cubicBezTo>
                  <a:cubicBezTo>
                    <a:pt x="20829" y="1022"/>
                    <a:pt x="20924" y="1253"/>
                    <a:pt x="21003" y="1504"/>
                  </a:cubicBezTo>
                  <a:cubicBezTo>
                    <a:pt x="21287" y="3294"/>
                    <a:pt x="21102" y="2569"/>
                    <a:pt x="21481" y="3760"/>
                  </a:cubicBezTo>
                  <a:cubicBezTo>
                    <a:pt x="21083" y="5014"/>
                    <a:pt x="21361" y="4345"/>
                    <a:pt x="20526" y="5515"/>
                  </a:cubicBezTo>
                  <a:lnTo>
                    <a:pt x="20168" y="6017"/>
                  </a:lnTo>
                  <a:cubicBezTo>
                    <a:pt x="19907" y="6838"/>
                    <a:pt x="20073" y="6769"/>
                    <a:pt x="19810" y="6769"/>
                  </a:cubicBez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294" name="8"/>
          <p:cNvSpPr txBox="1"/>
          <p:nvPr/>
        </p:nvSpPr>
        <p:spPr>
          <a:xfrm>
            <a:off x="100107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295" name="9"/>
          <p:cNvSpPr txBox="1"/>
          <p:nvPr/>
        </p:nvSpPr>
        <p:spPr>
          <a:xfrm>
            <a:off x="112514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296" name="enqueue(7)"/>
          <p:cNvSpPr txBox="1"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enqueue(7)</a:t>
            </a:r>
          </a:p>
        </p:txBody>
      </p:sp>
      <p:pic>
        <p:nvPicPr>
          <p:cNvPr id="2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56035" y="1709050"/>
            <a:ext cx="4445001" cy="4572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05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00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03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01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02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04" name="int *…"/>
            <p:cNvSpPr txBox="1"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06" name="8"/>
          <p:cNvSpPr txBox="1"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07" name="9"/>
          <p:cNvSpPr txBox="1"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08" name="enqueue(7)"/>
          <p:cNvSpPr txBox="1"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enqueue(7)</a:t>
            </a:r>
          </a:p>
        </p:txBody>
      </p:sp>
      <p:grpSp>
        <p:nvGrpSpPr>
          <p:cNvPr id="312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09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10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11" name="7"/>
            <p:cNvSpPr txBox="1"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13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4" name="Line"/>
          <p:cNvSpPr/>
          <p:nvPr/>
        </p:nvSpPr>
        <p:spPr>
          <a:xfrm>
            <a:off x="5529629" y="5149117"/>
            <a:ext cx="1946185" cy="225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22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17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20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18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19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21" name="int *…"/>
            <p:cNvSpPr txBox="1"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23" name="8"/>
          <p:cNvSpPr txBox="1"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24" name="9"/>
          <p:cNvSpPr txBox="1"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25" name="enqueue(6)"/>
          <p:cNvSpPr txBox="1"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enqueue(6)</a:t>
            </a:r>
          </a:p>
        </p:txBody>
      </p:sp>
      <p:grpSp>
        <p:nvGrpSpPr>
          <p:cNvPr id="329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26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7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8" name="7"/>
            <p:cNvSpPr txBox="1"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30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1" name="Line"/>
          <p:cNvSpPr/>
          <p:nvPr/>
        </p:nvSpPr>
        <p:spPr>
          <a:xfrm>
            <a:off x="5529629" y="5149117"/>
            <a:ext cx="1946185" cy="225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35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32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3" name="6"/>
            <p:cNvSpPr txBox="1"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34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43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38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41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39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40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42" name="int *…"/>
            <p:cNvSpPr txBox="1"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44" name="8"/>
          <p:cNvSpPr txBox="1"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45" name="9"/>
          <p:cNvSpPr txBox="1"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46" name="enqueue(6)"/>
          <p:cNvSpPr txBox="1"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enqueue(6)</a:t>
            </a:r>
          </a:p>
        </p:txBody>
      </p:sp>
      <p:grpSp>
        <p:nvGrpSpPr>
          <p:cNvPr id="350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47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48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49" name="7"/>
            <p:cNvSpPr txBox="1"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51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52" name="Line"/>
          <p:cNvSpPr/>
          <p:nvPr/>
        </p:nvSpPr>
        <p:spPr>
          <a:xfrm>
            <a:off x="5529629" y="5149117"/>
            <a:ext cx="1946185" cy="225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56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53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4" name="6"/>
            <p:cNvSpPr txBox="1"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55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357" name="Line"/>
          <p:cNvSpPr/>
          <p:nvPr/>
        </p:nvSpPr>
        <p:spPr>
          <a:xfrm>
            <a:off x="4899635" y="7787130"/>
            <a:ext cx="2138105" cy="2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450" fill="norm" stroke="1" extrusionOk="0">
                <a:moveTo>
                  <a:pt x="879" y="20211"/>
                </a:moveTo>
                <a:cubicBezTo>
                  <a:pt x="715" y="20504"/>
                  <a:pt x="385" y="20748"/>
                  <a:pt x="385" y="21089"/>
                </a:cubicBezTo>
                <a:cubicBezTo>
                  <a:pt x="385" y="21274"/>
                  <a:pt x="718" y="21334"/>
                  <a:pt x="879" y="21265"/>
                </a:cubicBezTo>
                <a:cubicBezTo>
                  <a:pt x="1063" y="21186"/>
                  <a:pt x="1099" y="20914"/>
                  <a:pt x="1208" y="20738"/>
                </a:cubicBezTo>
                <a:cubicBezTo>
                  <a:pt x="1154" y="20387"/>
                  <a:pt x="1252" y="19962"/>
                  <a:pt x="1044" y="19684"/>
                </a:cubicBezTo>
                <a:cubicBezTo>
                  <a:pt x="935" y="19540"/>
                  <a:pt x="694" y="19757"/>
                  <a:pt x="550" y="19860"/>
                </a:cubicBezTo>
                <a:cubicBezTo>
                  <a:pt x="356" y="19998"/>
                  <a:pt x="221" y="20211"/>
                  <a:pt x="56" y="20387"/>
                </a:cubicBezTo>
                <a:cubicBezTo>
                  <a:pt x="108" y="20607"/>
                  <a:pt x="173" y="21556"/>
                  <a:pt x="715" y="21440"/>
                </a:cubicBezTo>
                <a:cubicBezTo>
                  <a:pt x="909" y="21399"/>
                  <a:pt x="934" y="21089"/>
                  <a:pt x="1044" y="20914"/>
                </a:cubicBezTo>
                <a:cubicBezTo>
                  <a:pt x="989" y="20738"/>
                  <a:pt x="1034" y="20470"/>
                  <a:pt x="879" y="20387"/>
                </a:cubicBezTo>
                <a:cubicBezTo>
                  <a:pt x="724" y="20304"/>
                  <a:pt x="521" y="20447"/>
                  <a:pt x="385" y="20562"/>
                </a:cubicBezTo>
                <a:cubicBezTo>
                  <a:pt x="231" y="20694"/>
                  <a:pt x="-141" y="21069"/>
                  <a:pt x="56" y="21089"/>
                </a:cubicBezTo>
                <a:cubicBezTo>
                  <a:pt x="1314" y="21217"/>
                  <a:pt x="2580" y="20972"/>
                  <a:pt x="3843" y="20914"/>
                </a:cubicBezTo>
                <a:cubicBezTo>
                  <a:pt x="4282" y="20797"/>
                  <a:pt x="4730" y="20715"/>
                  <a:pt x="5160" y="20562"/>
                </a:cubicBezTo>
                <a:lnTo>
                  <a:pt x="6148" y="20211"/>
                </a:lnTo>
                <a:lnTo>
                  <a:pt x="7629" y="19157"/>
                </a:lnTo>
                <a:cubicBezTo>
                  <a:pt x="7794" y="19040"/>
                  <a:pt x="7936" y="18873"/>
                  <a:pt x="8123" y="18806"/>
                </a:cubicBezTo>
                <a:lnTo>
                  <a:pt x="8617" y="18631"/>
                </a:lnTo>
                <a:cubicBezTo>
                  <a:pt x="10060" y="17091"/>
                  <a:pt x="8294" y="19044"/>
                  <a:pt x="9440" y="17577"/>
                </a:cubicBezTo>
                <a:cubicBezTo>
                  <a:pt x="9810" y="17104"/>
                  <a:pt x="10030" y="17084"/>
                  <a:pt x="10264" y="16523"/>
                </a:cubicBezTo>
                <a:cubicBezTo>
                  <a:pt x="10405" y="16185"/>
                  <a:pt x="10483" y="15821"/>
                  <a:pt x="10593" y="15469"/>
                </a:cubicBezTo>
                <a:lnTo>
                  <a:pt x="10922" y="14416"/>
                </a:lnTo>
                <a:cubicBezTo>
                  <a:pt x="10977" y="14240"/>
                  <a:pt x="10990" y="14043"/>
                  <a:pt x="11087" y="13889"/>
                </a:cubicBezTo>
                <a:cubicBezTo>
                  <a:pt x="11197" y="13713"/>
                  <a:pt x="11336" y="13555"/>
                  <a:pt x="11416" y="13362"/>
                </a:cubicBezTo>
                <a:cubicBezTo>
                  <a:pt x="11416" y="13362"/>
                  <a:pt x="11828" y="12045"/>
                  <a:pt x="11910" y="11781"/>
                </a:cubicBezTo>
                <a:lnTo>
                  <a:pt x="12239" y="10728"/>
                </a:lnTo>
                <a:cubicBezTo>
                  <a:pt x="12488" y="9666"/>
                  <a:pt x="12332" y="10254"/>
                  <a:pt x="12733" y="8971"/>
                </a:cubicBezTo>
                <a:lnTo>
                  <a:pt x="12898" y="8444"/>
                </a:lnTo>
                <a:cubicBezTo>
                  <a:pt x="12953" y="8269"/>
                  <a:pt x="12966" y="8072"/>
                  <a:pt x="13062" y="7918"/>
                </a:cubicBezTo>
                <a:lnTo>
                  <a:pt x="13392" y="7391"/>
                </a:lnTo>
                <a:cubicBezTo>
                  <a:pt x="13501" y="7039"/>
                  <a:pt x="13528" y="6645"/>
                  <a:pt x="13721" y="6337"/>
                </a:cubicBezTo>
                <a:cubicBezTo>
                  <a:pt x="13941" y="5986"/>
                  <a:pt x="14100" y="5582"/>
                  <a:pt x="14380" y="5283"/>
                </a:cubicBezTo>
                <a:cubicBezTo>
                  <a:pt x="15647" y="3931"/>
                  <a:pt x="14980" y="4505"/>
                  <a:pt x="16355" y="3527"/>
                </a:cubicBezTo>
                <a:lnTo>
                  <a:pt x="16849" y="3176"/>
                </a:lnTo>
                <a:cubicBezTo>
                  <a:pt x="17014" y="3059"/>
                  <a:pt x="17155" y="2891"/>
                  <a:pt x="17343" y="2824"/>
                </a:cubicBezTo>
                <a:lnTo>
                  <a:pt x="19813" y="1946"/>
                </a:lnTo>
                <a:lnTo>
                  <a:pt x="20307" y="1771"/>
                </a:lnTo>
                <a:lnTo>
                  <a:pt x="20800" y="1595"/>
                </a:lnTo>
                <a:cubicBezTo>
                  <a:pt x="20746" y="1420"/>
                  <a:pt x="20759" y="1199"/>
                  <a:pt x="20636" y="1068"/>
                </a:cubicBezTo>
                <a:cubicBezTo>
                  <a:pt x="19997" y="387"/>
                  <a:pt x="19464" y="300"/>
                  <a:pt x="18660" y="15"/>
                </a:cubicBezTo>
                <a:cubicBezTo>
                  <a:pt x="18496" y="-44"/>
                  <a:pt x="19010" y="87"/>
                  <a:pt x="19154" y="190"/>
                </a:cubicBezTo>
                <a:cubicBezTo>
                  <a:pt x="20286" y="995"/>
                  <a:pt x="19766" y="759"/>
                  <a:pt x="20636" y="1068"/>
                </a:cubicBezTo>
                <a:cubicBezTo>
                  <a:pt x="20730" y="1169"/>
                  <a:pt x="21459" y="1878"/>
                  <a:pt x="21459" y="2122"/>
                </a:cubicBezTo>
                <a:cubicBezTo>
                  <a:pt x="21459" y="2492"/>
                  <a:pt x="21214" y="2817"/>
                  <a:pt x="21130" y="3176"/>
                </a:cubicBezTo>
                <a:cubicBezTo>
                  <a:pt x="20938" y="3992"/>
                  <a:pt x="20965" y="3637"/>
                  <a:pt x="20965" y="4229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65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60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63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61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62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64" name="int *…"/>
            <p:cNvSpPr txBox="1"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66" name="8"/>
          <p:cNvSpPr txBox="1"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67" name="9"/>
          <p:cNvSpPr txBox="1"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68" name="enqueue(6)"/>
          <p:cNvSpPr txBox="1"/>
          <p:nvPr/>
        </p:nvSpPr>
        <p:spPr>
          <a:xfrm>
            <a:off x="14557756" y="2916414"/>
            <a:ext cx="314960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enqueue(6)</a:t>
            </a:r>
          </a:p>
        </p:txBody>
      </p:sp>
      <p:grpSp>
        <p:nvGrpSpPr>
          <p:cNvPr id="372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69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70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71" name="7"/>
            <p:cNvSpPr txBox="1"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73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77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74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75" name="6"/>
            <p:cNvSpPr txBox="1"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76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378" name="Line"/>
          <p:cNvSpPr/>
          <p:nvPr/>
        </p:nvSpPr>
        <p:spPr>
          <a:xfrm>
            <a:off x="4899635" y="7787130"/>
            <a:ext cx="2138105" cy="2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450" fill="norm" stroke="1" extrusionOk="0">
                <a:moveTo>
                  <a:pt x="879" y="20211"/>
                </a:moveTo>
                <a:cubicBezTo>
                  <a:pt x="715" y="20504"/>
                  <a:pt x="385" y="20748"/>
                  <a:pt x="385" y="21089"/>
                </a:cubicBezTo>
                <a:cubicBezTo>
                  <a:pt x="385" y="21274"/>
                  <a:pt x="718" y="21334"/>
                  <a:pt x="879" y="21265"/>
                </a:cubicBezTo>
                <a:cubicBezTo>
                  <a:pt x="1063" y="21186"/>
                  <a:pt x="1099" y="20914"/>
                  <a:pt x="1208" y="20738"/>
                </a:cubicBezTo>
                <a:cubicBezTo>
                  <a:pt x="1154" y="20387"/>
                  <a:pt x="1252" y="19962"/>
                  <a:pt x="1044" y="19684"/>
                </a:cubicBezTo>
                <a:cubicBezTo>
                  <a:pt x="935" y="19540"/>
                  <a:pt x="694" y="19757"/>
                  <a:pt x="550" y="19860"/>
                </a:cubicBezTo>
                <a:cubicBezTo>
                  <a:pt x="356" y="19998"/>
                  <a:pt x="221" y="20211"/>
                  <a:pt x="56" y="20387"/>
                </a:cubicBezTo>
                <a:cubicBezTo>
                  <a:pt x="108" y="20607"/>
                  <a:pt x="173" y="21556"/>
                  <a:pt x="715" y="21440"/>
                </a:cubicBezTo>
                <a:cubicBezTo>
                  <a:pt x="909" y="21399"/>
                  <a:pt x="934" y="21089"/>
                  <a:pt x="1044" y="20914"/>
                </a:cubicBezTo>
                <a:cubicBezTo>
                  <a:pt x="989" y="20738"/>
                  <a:pt x="1034" y="20470"/>
                  <a:pt x="879" y="20387"/>
                </a:cubicBezTo>
                <a:cubicBezTo>
                  <a:pt x="724" y="20304"/>
                  <a:pt x="521" y="20447"/>
                  <a:pt x="385" y="20562"/>
                </a:cubicBezTo>
                <a:cubicBezTo>
                  <a:pt x="231" y="20694"/>
                  <a:pt x="-141" y="21069"/>
                  <a:pt x="56" y="21089"/>
                </a:cubicBezTo>
                <a:cubicBezTo>
                  <a:pt x="1314" y="21217"/>
                  <a:pt x="2580" y="20972"/>
                  <a:pt x="3843" y="20914"/>
                </a:cubicBezTo>
                <a:cubicBezTo>
                  <a:pt x="4282" y="20797"/>
                  <a:pt x="4730" y="20715"/>
                  <a:pt x="5160" y="20562"/>
                </a:cubicBezTo>
                <a:lnTo>
                  <a:pt x="6148" y="20211"/>
                </a:lnTo>
                <a:lnTo>
                  <a:pt x="7629" y="19157"/>
                </a:lnTo>
                <a:cubicBezTo>
                  <a:pt x="7794" y="19040"/>
                  <a:pt x="7936" y="18873"/>
                  <a:pt x="8123" y="18806"/>
                </a:cubicBezTo>
                <a:lnTo>
                  <a:pt x="8617" y="18631"/>
                </a:lnTo>
                <a:cubicBezTo>
                  <a:pt x="10060" y="17091"/>
                  <a:pt x="8294" y="19044"/>
                  <a:pt x="9440" y="17577"/>
                </a:cubicBezTo>
                <a:cubicBezTo>
                  <a:pt x="9810" y="17104"/>
                  <a:pt x="10030" y="17084"/>
                  <a:pt x="10264" y="16523"/>
                </a:cubicBezTo>
                <a:cubicBezTo>
                  <a:pt x="10405" y="16185"/>
                  <a:pt x="10483" y="15821"/>
                  <a:pt x="10593" y="15469"/>
                </a:cubicBezTo>
                <a:lnTo>
                  <a:pt x="10922" y="14416"/>
                </a:lnTo>
                <a:cubicBezTo>
                  <a:pt x="10977" y="14240"/>
                  <a:pt x="10990" y="14043"/>
                  <a:pt x="11087" y="13889"/>
                </a:cubicBezTo>
                <a:cubicBezTo>
                  <a:pt x="11197" y="13713"/>
                  <a:pt x="11336" y="13555"/>
                  <a:pt x="11416" y="13362"/>
                </a:cubicBezTo>
                <a:cubicBezTo>
                  <a:pt x="11416" y="13362"/>
                  <a:pt x="11828" y="12045"/>
                  <a:pt x="11910" y="11781"/>
                </a:cubicBezTo>
                <a:lnTo>
                  <a:pt x="12239" y="10728"/>
                </a:lnTo>
                <a:cubicBezTo>
                  <a:pt x="12488" y="9666"/>
                  <a:pt x="12332" y="10254"/>
                  <a:pt x="12733" y="8971"/>
                </a:cubicBezTo>
                <a:lnTo>
                  <a:pt x="12898" y="8444"/>
                </a:lnTo>
                <a:cubicBezTo>
                  <a:pt x="12953" y="8269"/>
                  <a:pt x="12966" y="8072"/>
                  <a:pt x="13062" y="7918"/>
                </a:cubicBezTo>
                <a:lnTo>
                  <a:pt x="13392" y="7391"/>
                </a:lnTo>
                <a:cubicBezTo>
                  <a:pt x="13501" y="7039"/>
                  <a:pt x="13528" y="6645"/>
                  <a:pt x="13721" y="6337"/>
                </a:cubicBezTo>
                <a:cubicBezTo>
                  <a:pt x="13941" y="5986"/>
                  <a:pt x="14100" y="5582"/>
                  <a:pt x="14380" y="5283"/>
                </a:cubicBezTo>
                <a:cubicBezTo>
                  <a:pt x="15647" y="3931"/>
                  <a:pt x="14980" y="4505"/>
                  <a:pt x="16355" y="3527"/>
                </a:cubicBezTo>
                <a:lnTo>
                  <a:pt x="16849" y="3176"/>
                </a:lnTo>
                <a:cubicBezTo>
                  <a:pt x="17014" y="3059"/>
                  <a:pt x="17155" y="2891"/>
                  <a:pt x="17343" y="2824"/>
                </a:cubicBezTo>
                <a:lnTo>
                  <a:pt x="19813" y="1946"/>
                </a:lnTo>
                <a:lnTo>
                  <a:pt x="20307" y="1771"/>
                </a:lnTo>
                <a:lnTo>
                  <a:pt x="20800" y="1595"/>
                </a:lnTo>
                <a:cubicBezTo>
                  <a:pt x="20746" y="1420"/>
                  <a:pt x="20759" y="1199"/>
                  <a:pt x="20636" y="1068"/>
                </a:cubicBezTo>
                <a:cubicBezTo>
                  <a:pt x="19997" y="387"/>
                  <a:pt x="19464" y="300"/>
                  <a:pt x="18660" y="15"/>
                </a:cubicBezTo>
                <a:cubicBezTo>
                  <a:pt x="18496" y="-44"/>
                  <a:pt x="19010" y="87"/>
                  <a:pt x="19154" y="190"/>
                </a:cubicBezTo>
                <a:cubicBezTo>
                  <a:pt x="20286" y="995"/>
                  <a:pt x="19766" y="759"/>
                  <a:pt x="20636" y="1068"/>
                </a:cubicBezTo>
                <a:cubicBezTo>
                  <a:pt x="20730" y="1169"/>
                  <a:pt x="21459" y="1878"/>
                  <a:pt x="21459" y="2122"/>
                </a:cubicBezTo>
                <a:cubicBezTo>
                  <a:pt x="21459" y="2492"/>
                  <a:pt x="21214" y="2817"/>
                  <a:pt x="21130" y="3176"/>
                </a:cubicBezTo>
                <a:cubicBezTo>
                  <a:pt x="20938" y="3992"/>
                  <a:pt x="20965" y="3637"/>
                  <a:pt x="20965" y="4229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79" name="Line"/>
          <p:cNvSpPr/>
          <p:nvPr/>
        </p:nvSpPr>
        <p:spPr>
          <a:xfrm>
            <a:off x="4923509" y="5187454"/>
            <a:ext cx="1852110" cy="3341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5" h="21545" fill="norm" stroke="1" extrusionOk="0">
                <a:moveTo>
                  <a:pt x="9870" y="324"/>
                </a:moveTo>
                <a:cubicBezTo>
                  <a:pt x="9514" y="273"/>
                  <a:pt x="9152" y="99"/>
                  <a:pt x="8804" y="171"/>
                </a:cubicBezTo>
                <a:cubicBezTo>
                  <a:pt x="8557" y="221"/>
                  <a:pt x="8492" y="467"/>
                  <a:pt x="8377" y="632"/>
                </a:cubicBezTo>
                <a:cubicBezTo>
                  <a:pt x="8277" y="777"/>
                  <a:pt x="7948" y="1049"/>
                  <a:pt x="8164" y="1093"/>
                </a:cubicBezTo>
                <a:cubicBezTo>
                  <a:pt x="8715" y="1207"/>
                  <a:pt x="9301" y="991"/>
                  <a:pt x="9870" y="939"/>
                </a:cubicBezTo>
                <a:cubicBezTo>
                  <a:pt x="9985" y="689"/>
                  <a:pt x="10411" y="172"/>
                  <a:pt x="9656" y="17"/>
                </a:cubicBezTo>
                <a:cubicBezTo>
                  <a:pt x="9308" y="-55"/>
                  <a:pt x="8946" y="119"/>
                  <a:pt x="8590" y="171"/>
                </a:cubicBezTo>
                <a:cubicBezTo>
                  <a:pt x="8661" y="478"/>
                  <a:pt x="8498" y="873"/>
                  <a:pt x="8804" y="1093"/>
                </a:cubicBezTo>
                <a:cubicBezTo>
                  <a:pt x="9079" y="1292"/>
                  <a:pt x="10135" y="709"/>
                  <a:pt x="10296" y="632"/>
                </a:cubicBezTo>
                <a:cubicBezTo>
                  <a:pt x="10083" y="529"/>
                  <a:pt x="9910" y="350"/>
                  <a:pt x="9656" y="324"/>
                </a:cubicBezTo>
                <a:cubicBezTo>
                  <a:pt x="8818" y="238"/>
                  <a:pt x="8736" y="551"/>
                  <a:pt x="8377" y="939"/>
                </a:cubicBezTo>
                <a:cubicBezTo>
                  <a:pt x="8801" y="1143"/>
                  <a:pt x="9127" y="1475"/>
                  <a:pt x="9656" y="1093"/>
                </a:cubicBezTo>
                <a:cubicBezTo>
                  <a:pt x="9815" y="979"/>
                  <a:pt x="9711" y="746"/>
                  <a:pt x="9870" y="632"/>
                </a:cubicBezTo>
                <a:cubicBezTo>
                  <a:pt x="10028" y="517"/>
                  <a:pt x="10291" y="517"/>
                  <a:pt x="10509" y="478"/>
                </a:cubicBezTo>
                <a:cubicBezTo>
                  <a:pt x="10861" y="415"/>
                  <a:pt x="11220" y="376"/>
                  <a:pt x="11575" y="324"/>
                </a:cubicBezTo>
                <a:cubicBezTo>
                  <a:pt x="12925" y="376"/>
                  <a:pt x="14283" y="362"/>
                  <a:pt x="15626" y="478"/>
                </a:cubicBezTo>
                <a:cubicBezTo>
                  <a:pt x="15626" y="478"/>
                  <a:pt x="17225" y="863"/>
                  <a:pt x="17544" y="939"/>
                </a:cubicBezTo>
                <a:lnTo>
                  <a:pt x="18184" y="1093"/>
                </a:lnTo>
                <a:cubicBezTo>
                  <a:pt x="18397" y="1247"/>
                  <a:pt x="18573" y="1434"/>
                  <a:pt x="18824" y="1555"/>
                </a:cubicBezTo>
                <a:cubicBezTo>
                  <a:pt x="19011" y="1644"/>
                  <a:pt x="19304" y="1594"/>
                  <a:pt x="19463" y="1708"/>
                </a:cubicBezTo>
                <a:cubicBezTo>
                  <a:pt x="19622" y="1823"/>
                  <a:pt x="19567" y="2028"/>
                  <a:pt x="19676" y="2170"/>
                </a:cubicBezTo>
                <a:cubicBezTo>
                  <a:pt x="19925" y="2493"/>
                  <a:pt x="20245" y="2785"/>
                  <a:pt x="20529" y="3092"/>
                </a:cubicBezTo>
                <a:lnTo>
                  <a:pt x="20956" y="3554"/>
                </a:lnTo>
                <a:cubicBezTo>
                  <a:pt x="21098" y="3861"/>
                  <a:pt x="21414" y="4153"/>
                  <a:pt x="21382" y="4476"/>
                </a:cubicBezTo>
                <a:cubicBezTo>
                  <a:pt x="21311" y="5194"/>
                  <a:pt x="21285" y="5915"/>
                  <a:pt x="21169" y="6629"/>
                </a:cubicBezTo>
                <a:cubicBezTo>
                  <a:pt x="21088" y="7122"/>
                  <a:pt x="20408" y="7683"/>
                  <a:pt x="20103" y="8013"/>
                </a:cubicBezTo>
                <a:cubicBezTo>
                  <a:pt x="19321" y="8859"/>
                  <a:pt x="20103" y="8141"/>
                  <a:pt x="19037" y="8782"/>
                </a:cubicBezTo>
                <a:cubicBezTo>
                  <a:pt x="17395" y="9769"/>
                  <a:pt x="19346" y="8787"/>
                  <a:pt x="17758" y="9551"/>
                </a:cubicBezTo>
                <a:cubicBezTo>
                  <a:pt x="16550" y="10858"/>
                  <a:pt x="18539" y="8833"/>
                  <a:pt x="16052" y="10627"/>
                </a:cubicBezTo>
                <a:cubicBezTo>
                  <a:pt x="15500" y="11025"/>
                  <a:pt x="14898" y="11520"/>
                  <a:pt x="14133" y="11704"/>
                </a:cubicBezTo>
                <a:cubicBezTo>
                  <a:pt x="13920" y="11755"/>
                  <a:pt x="13690" y="11779"/>
                  <a:pt x="13494" y="11857"/>
                </a:cubicBezTo>
                <a:cubicBezTo>
                  <a:pt x="13494" y="11857"/>
                  <a:pt x="11895" y="12626"/>
                  <a:pt x="11575" y="12780"/>
                </a:cubicBezTo>
                <a:cubicBezTo>
                  <a:pt x="11362" y="12882"/>
                  <a:pt x="11179" y="13029"/>
                  <a:pt x="10935" y="13087"/>
                </a:cubicBezTo>
                <a:cubicBezTo>
                  <a:pt x="10722" y="13139"/>
                  <a:pt x="10492" y="13163"/>
                  <a:pt x="10296" y="13241"/>
                </a:cubicBezTo>
                <a:cubicBezTo>
                  <a:pt x="10296" y="13241"/>
                  <a:pt x="8697" y="14010"/>
                  <a:pt x="8377" y="14164"/>
                </a:cubicBezTo>
                <a:cubicBezTo>
                  <a:pt x="8164" y="14266"/>
                  <a:pt x="7919" y="14341"/>
                  <a:pt x="7738" y="14471"/>
                </a:cubicBezTo>
                <a:cubicBezTo>
                  <a:pt x="6277" y="15525"/>
                  <a:pt x="6960" y="15153"/>
                  <a:pt x="5819" y="15702"/>
                </a:cubicBezTo>
                <a:cubicBezTo>
                  <a:pt x="4295" y="17350"/>
                  <a:pt x="6668" y="14848"/>
                  <a:pt x="4753" y="16624"/>
                </a:cubicBezTo>
                <a:cubicBezTo>
                  <a:pt x="4438" y="16916"/>
                  <a:pt x="4184" y="17239"/>
                  <a:pt x="3900" y="17547"/>
                </a:cubicBezTo>
                <a:cubicBezTo>
                  <a:pt x="3758" y="17701"/>
                  <a:pt x="3555" y="17833"/>
                  <a:pt x="3474" y="18008"/>
                </a:cubicBezTo>
                <a:lnTo>
                  <a:pt x="3260" y="18470"/>
                </a:lnTo>
                <a:cubicBezTo>
                  <a:pt x="3189" y="18777"/>
                  <a:pt x="3104" y="19083"/>
                  <a:pt x="3047" y="19392"/>
                </a:cubicBezTo>
                <a:cubicBezTo>
                  <a:pt x="2962" y="19852"/>
                  <a:pt x="2925" y="20317"/>
                  <a:pt x="2834" y="20776"/>
                </a:cubicBezTo>
                <a:cubicBezTo>
                  <a:pt x="2783" y="21035"/>
                  <a:pt x="2692" y="21289"/>
                  <a:pt x="2621" y="21545"/>
                </a:cubicBezTo>
                <a:cubicBezTo>
                  <a:pt x="2337" y="21494"/>
                  <a:pt x="2037" y="21474"/>
                  <a:pt x="1768" y="21391"/>
                </a:cubicBezTo>
                <a:cubicBezTo>
                  <a:pt x="1225" y="21223"/>
                  <a:pt x="961" y="20995"/>
                  <a:pt x="702" y="20622"/>
                </a:cubicBezTo>
                <a:cubicBezTo>
                  <a:pt x="602" y="20477"/>
                  <a:pt x="589" y="20306"/>
                  <a:pt x="489" y="20161"/>
                </a:cubicBezTo>
                <a:cubicBezTo>
                  <a:pt x="374" y="19996"/>
                  <a:pt x="-186" y="19655"/>
                  <a:pt x="63" y="19700"/>
                </a:cubicBezTo>
                <a:cubicBezTo>
                  <a:pt x="560" y="19789"/>
                  <a:pt x="1342" y="20315"/>
                  <a:pt x="1342" y="20315"/>
                </a:cubicBezTo>
                <a:cubicBezTo>
                  <a:pt x="2337" y="21391"/>
                  <a:pt x="1768" y="21032"/>
                  <a:pt x="2834" y="21545"/>
                </a:cubicBezTo>
                <a:cubicBezTo>
                  <a:pt x="3047" y="21442"/>
                  <a:pt x="3245" y="21320"/>
                  <a:pt x="3474" y="21237"/>
                </a:cubicBezTo>
                <a:cubicBezTo>
                  <a:pt x="3675" y="21165"/>
                  <a:pt x="3917" y="21162"/>
                  <a:pt x="4113" y="21084"/>
                </a:cubicBezTo>
                <a:cubicBezTo>
                  <a:pt x="4561" y="20904"/>
                  <a:pt x="4966" y="20674"/>
                  <a:pt x="5392" y="20469"/>
                </a:cubicBezTo>
                <a:cubicBezTo>
                  <a:pt x="6199" y="20081"/>
                  <a:pt x="5851" y="20292"/>
                  <a:pt x="6458" y="19854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And Now for Something Completely Differ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And Now for Something Completely Different</a:t>
            </a:r>
          </a:p>
        </p:txBody>
      </p:sp>
      <p:grpSp>
        <p:nvGrpSpPr>
          <p:cNvPr id="387" name="Group"/>
          <p:cNvGrpSpPr/>
          <p:nvPr/>
        </p:nvGrpSpPr>
        <p:grpSpPr>
          <a:xfrm>
            <a:off x="4536619" y="2930891"/>
            <a:ext cx="7629375" cy="2880989"/>
            <a:chOff x="0" y="0"/>
            <a:chExt cx="7629373" cy="2880987"/>
          </a:xfrm>
        </p:grpSpPr>
        <p:sp>
          <p:nvSpPr>
            <p:cNvPr id="382" name="Line"/>
            <p:cNvSpPr/>
            <p:nvPr/>
          </p:nvSpPr>
          <p:spPr>
            <a:xfrm>
              <a:off x="330386" y="1680324"/>
              <a:ext cx="1532507" cy="12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85" name="Group"/>
            <p:cNvGrpSpPr/>
            <p:nvPr/>
          </p:nvGrpSpPr>
          <p:grpSpPr>
            <a:xfrm>
              <a:off x="5192586" y="388029"/>
              <a:ext cx="2436788" cy="1525714"/>
              <a:chOff x="-354925" y="0"/>
              <a:chExt cx="2436787" cy="1525712"/>
            </a:xfrm>
          </p:grpSpPr>
          <p:sp>
            <p:nvSpPr>
              <p:cNvPr id="383" name="Line"/>
              <p:cNvSpPr/>
              <p:nvPr/>
            </p:nvSpPr>
            <p:spPr>
              <a:xfrm>
                <a:off x="-354926" y="0"/>
                <a:ext cx="2436789" cy="1525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fill="norm" stroke="1" extrusionOk="0">
                    <a:moveTo>
                      <a:pt x="20225" y="781"/>
                    </a:moveTo>
                    <a:cubicBezTo>
                      <a:pt x="19550" y="1438"/>
                      <a:pt x="20374" y="698"/>
                      <a:pt x="19004" y="1301"/>
                    </a:cubicBezTo>
                    <a:cubicBezTo>
                      <a:pt x="18926" y="1335"/>
                      <a:pt x="18852" y="1529"/>
                      <a:pt x="18775" y="1561"/>
                    </a:cubicBezTo>
                    <a:cubicBezTo>
                      <a:pt x="18444" y="1702"/>
                      <a:pt x="18113" y="1716"/>
                      <a:pt x="17782" y="1822"/>
                    </a:cubicBezTo>
                    <a:cubicBezTo>
                      <a:pt x="15212" y="2643"/>
                      <a:pt x="17408" y="2105"/>
                      <a:pt x="15149" y="2602"/>
                    </a:cubicBezTo>
                    <a:cubicBezTo>
                      <a:pt x="14971" y="2689"/>
                      <a:pt x="14793" y="2747"/>
                      <a:pt x="14615" y="2863"/>
                    </a:cubicBezTo>
                    <a:cubicBezTo>
                      <a:pt x="13809" y="3387"/>
                      <a:pt x="15063" y="2867"/>
                      <a:pt x="13928" y="3383"/>
                    </a:cubicBezTo>
                    <a:cubicBezTo>
                      <a:pt x="13687" y="3493"/>
                      <a:pt x="13445" y="3536"/>
                      <a:pt x="13203" y="3643"/>
                    </a:cubicBezTo>
                    <a:lnTo>
                      <a:pt x="12173" y="4164"/>
                    </a:lnTo>
                    <a:lnTo>
                      <a:pt x="11181" y="3904"/>
                    </a:lnTo>
                    <a:cubicBezTo>
                      <a:pt x="11003" y="3843"/>
                      <a:pt x="10825" y="3643"/>
                      <a:pt x="10647" y="3643"/>
                    </a:cubicBezTo>
                    <a:cubicBezTo>
                      <a:pt x="10227" y="3643"/>
                      <a:pt x="9807" y="3817"/>
                      <a:pt x="9387" y="3904"/>
                    </a:cubicBezTo>
                    <a:lnTo>
                      <a:pt x="6106" y="3643"/>
                    </a:lnTo>
                    <a:cubicBezTo>
                      <a:pt x="5915" y="3618"/>
                      <a:pt x="5725" y="3383"/>
                      <a:pt x="5533" y="3383"/>
                    </a:cubicBezTo>
                    <a:lnTo>
                      <a:pt x="496" y="3643"/>
                    </a:lnTo>
                    <a:cubicBezTo>
                      <a:pt x="344" y="3730"/>
                      <a:pt x="185" y="3596"/>
                      <a:pt x="38" y="3904"/>
                    </a:cubicBezTo>
                    <a:cubicBezTo>
                      <a:pt x="0" y="3984"/>
                      <a:pt x="0" y="4410"/>
                      <a:pt x="0" y="4684"/>
                    </a:cubicBezTo>
                    <a:cubicBezTo>
                      <a:pt x="0" y="6248"/>
                      <a:pt x="10" y="7817"/>
                      <a:pt x="38" y="9369"/>
                    </a:cubicBezTo>
                    <a:cubicBezTo>
                      <a:pt x="48" y="9913"/>
                      <a:pt x="95" y="10398"/>
                      <a:pt x="115" y="10930"/>
                    </a:cubicBezTo>
                    <a:cubicBezTo>
                      <a:pt x="127" y="11277"/>
                      <a:pt x="139" y="11627"/>
                      <a:pt x="153" y="11971"/>
                    </a:cubicBezTo>
                    <a:cubicBezTo>
                      <a:pt x="194" y="12946"/>
                      <a:pt x="199" y="12674"/>
                      <a:pt x="229" y="13793"/>
                    </a:cubicBezTo>
                    <a:cubicBezTo>
                      <a:pt x="245" y="14396"/>
                      <a:pt x="251" y="15011"/>
                      <a:pt x="267" y="15614"/>
                    </a:cubicBezTo>
                    <a:cubicBezTo>
                      <a:pt x="277" y="15966"/>
                      <a:pt x="294" y="16306"/>
                      <a:pt x="306" y="16655"/>
                    </a:cubicBezTo>
                    <a:cubicBezTo>
                      <a:pt x="377" y="18863"/>
                      <a:pt x="301" y="17081"/>
                      <a:pt x="420" y="19518"/>
                    </a:cubicBezTo>
                    <a:cubicBezTo>
                      <a:pt x="460" y="20337"/>
                      <a:pt x="450" y="20523"/>
                      <a:pt x="573" y="21080"/>
                    </a:cubicBezTo>
                    <a:cubicBezTo>
                      <a:pt x="623" y="21308"/>
                      <a:pt x="850" y="21562"/>
                      <a:pt x="878" y="21600"/>
                    </a:cubicBezTo>
                    <a:lnTo>
                      <a:pt x="4847" y="21340"/>
                    </a:lnTo>
                    <a:cubicBezTo>
                      <a:pt x="5234" y="21297"/>
                      <a:pt x="5576" y="21105"/>
                      <a:pt x="5953" y="20819"/>
                    </a:cubicBezTo>
                    <a:cubicBezTo>
                      <a:pt x="6055" y="20742"/>
                      <a:pt x="6156" y="20590"/>
                      <a:pt x="6258" y="20559"/>
                    </a:cubicBezTo>
                    <a:cubicBezTo>
                      <a:pt x="6729" y="20416"/>
                      <a:pt x="7200" y="20395"/>
                      <a:pt x="7670" y="20299"/>
                    </a:cubicBezTo>
                    <a:lnTo>
                      <a:pt x="8815" y="20039"/>
                    </a:lnTo>
                    <a:cubicBezTo>
                      <a:pt x="10065" y="19430"/>
                      <a:pt x="9743" y="19518"/>
                      <a:pt x="11868" y="19518"/>
                    </a:cubicBezTo>
                    <a:cubicBezTo>
                      <a:pt x="12084" y="19518"/>
                      <a:pt x="12300" y="19692"/>
                      <a:pt x="12516" y="19778"/>
                    </a:cubicBezTo>
                    <a:lnTo>
                      <a:pt x="14921" y="19518"/>
                    </a:lnTo>
                    <a:cubicBezTo>
                      <a:pt x="15162" y="19478"/>
                      <a:pt x="15405" y="19407"/>
                      <a:pt x="15646" y="19258"/>
                    </a:cubicBezTo>
                    <a:cubicBezTo>
                      <a:pt x="15825" y="19147"/>
                      <a:pt x="16000" y="18799"/>
                      <a:pt x="16180" y="18737"/>
                    </a:cubicBezTo>
                    <a:lnTo>
                      <a:pt x="16943" y="18477"/>
                    </a:lnTo>
                    <a:cubicBezTo>
                      <a:pt x="17446" y="17906"/>
                      <a:pt x="17151" y="18175"/>
                      <a:pt x="18050" y="17957"/>
                    </a:cubicBezTo>
                    <a:lnTo>
                      <a:pt x="19309" y="17696"/>
                    </a:lnTo>
                    <a:cubicBezTo>
                      <a:pt x="19798" y="17797"/>
                      <a:pt x="21016" y="18246"/>
                      <a:pt x="21560" y="17696"/>
                    </a:cubicBezTo>
                    <a:cubicBezTo>
                      <a:pt x="21600" y="17656"/>
                      <a:pt x="21586" y="17176"/>
                      <a:pt x="21598" y="16916"/>
                    </a:cubicBezTo>
                    <a:cubicBezTo>
                      <a:pt x="21586" y="16048"/>
                      <a:pt x="21580" y="15175"/>
                      <a:pt x="21560" y="14313"/>
                    </a:cubicBezTo>
                    <a:cubicBezTo>
                      <a:pt x="21539" y="13368"/>
                      <a:pt x="21509" y="13610"/>
                      <a:pt x="21446" y="12752"/>
                    </a:cubicBezTo>
                    <a:cubicBezTo>
                      <a:pt x="21428" y="12506"/>
                      <a:pt x="21420" y="12231"/>
                      <a:pt x="21408" y="11971"/>
                    </a:cubicBezTo>
                    <a:cubicBezTo>
                      <a:pt x="21321" y="8412"/>
                      <a:pt x="21362" y="9883"/>
                      <a:pt x="21293" y="7547"/>
                    </a:cubicBezTo>
                    <a:cubicBezTo>
                      <a:pt x="21280" y="5725"/>
                      <a:pt x="21301" y="3879"/>
                      <a:pt x="21255" y="2082"/>
                    </a:cubicBezTo>
                    <a:cubicBezTo>
                      <a:pt x="21247" y="1774"/>
                      <a:pt x="21181" y="1701"/>
                      <a:pt x="21140" y="1561"/>
                    </a:cubicBezTo>
                    <a:cubicBezTo>
                      <a:pt x="21101" y="1425"/>
                      <a:pt x="20903" y="1059"/>
                      <a:pt x="20873" y="1041"/>
                    </a:cubicBezTo>
                    <a:cubicBezTo>
                      <a:pt x="20632" y="898"/>
                      <a:pt x="20390" y="867"/>
                      <a:pt x="20148" y="781"/>
                    </a:cubicBezTo>
                    <a:cubicBezTo>
                      <a:pt x="20097" y="607"/>
                      <a:pt x="20048" y="413"/>
                      <a:pt x="19996" y="260"/>
                    </a:cubicBezTo>
                    <a:cubicBezTo>
                      <a:pt x="19959" y="152"/>
                      <a:pt x="19881" y="0"/>
                      <a:pt x="19881" y="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84" name="Line"/>
              <p:cNvSpPr/>
              <p:nvPr/>
            </p:nvSpPr>
            <p:spPr>
              <a:xfrm>
                <a:off x="1265011" y="309305"/>
                <a:ext cx="38749" cy="97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86" name="int *…"/>
            <p:cNvSpPr txBox="1"/>
            <p:nvPr/>
          </p:nvSpPr>
          <p:spPr>
            <a:xfrm>
              <a:off x="0" y="0"/>
              <a:ext cx="2096748" cy="1573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*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data</a:t>
              </a:r>
            </a:p>
          </p:txBody>
        </p:sp>
      </p:grpSp>
      <p:sp>
        <p:nvSpPr>
          <p:cNvPr id="388" name="8"/>
          <p:cNvSpPr txBox="1"/>
          <p:nvPr/>
        </p:nvSpPr>
        <p:spPr>
          <a:xfrm>
            <a:off x="9807546" y="3780814"/>
            <a:ext cx="1165313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89" name="9"/>
          <p:cNvSpPr txBox="1"/>
          <p:nvPr/>
        </p:nvSpPr>
        <p:spPr>
          <a:xfrm>
            <a:off x="11048238" y="3595199"/>
            <a:ext cx="1165314" cy="79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457200">
              <a:defRPr sz="4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90" name="Now we have a way to add to the front in O(1) time!"/>
          <p:cNvSpPr txBox="1"/>
          <p:nvPr/>
        </p:nvSpPr>
        <p:spPr>
          <a:xfrm>
            <a:off x="12574509" y="6384491"/>
            <a:ext cx="7629375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Now we have a way to add to the front in O(1) time!</a:t>
            </a:r>
          </a:p>
        </p:txBody>
      </p:sp>
      <p:grpSp>
        <p:nvGrpSpPr>
          <p:cNvPr id="394" name="Group"/>
          <p:cNvGrpSpPr/>
          <p:nvPr/>
        </p:nvGrpSpPr>
        <p:grpSpPr>
          <a:xfrm>
            <a:off x="7025542" y="7495686"/>
            <a:ext cx="1165313" cy="1769909"/>
            <a:chOff x="0" y="0"/>
            <a:chExt cx="1165312" cy="1769907"/>
          </a:xfrm>
        </p:grpSpPr>
        <p:sp>
          <p:nvSpPr>
            <p:cNvPr id="391" name="Line"/>
            <p:cNvSpPr/>
            <p:nvPr/>
          </p:nvSpPr>
          <p:spPr>
            <a:xfrm>
              <a:off x="0" y="0"/>
              <a:ext cx="1165313" cy="176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2" name="Line"/>
            <p:cNvSpPr/>
            <p:nvPr/>
          </p:nvSpPr>
          <p:spPr>
            <a:xfrm rot="16200000">
              <a:off x="522926" y="432725"/>
              <a:ext cx="129210" cy="87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3" name="7"/>
            <p:cNvSpPr txBox="1"/>
            <p:nvPr/>
          </p:nvSpPr>
          <p:spPr>
            <a:xfrm>
              <a:off x="280357" y="107268"/>
              <a:ext cx="804757" cy="671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395" name="Line"/>
          <p:cNvSpPr/>
          <p:nvPr/>
        </p:nvSpPr>
        <p:spPr>
          <a:xfrm>
            <a:off x="8284518" y="4455745"/>
            <a:ext cx="1631799" cy="3373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99" name="Group"/>
          <p:cNvGrpSpPr/>
          <p:nvPr/>
        </p:nvGrpSpPr>
        <p:grpSpPr>
          <a:xfrm>
            <a:off x="4320197" y="8587218"/>
            <a:ext cx="1271680" cy="1931460"/>
            <a:chOff x="0" y="0"/>
            <a:chExt cx="1271678" cy="1931459"/>
          </a:xfrm>
        </p:grpSpPr>
        <p:sp>
          <p:nvSpPr>
            <p:cNvPr id="396" name="Line"/>
            <p:cNvSpPr/>
            <p:nvPr/>
          </p:nvSpPr>
          <p:spPr>
            <a:xfrm>
              <a:off x="0" y="0"/>
              <a:ext cx="1271679" cy="193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7" name="6"/>
            <p:cNvSpPr txBox="1"/>
            <p:nvPr/>
          </p:nvSpPr>
          <p:spPr>
            <a:xfrm>
              <a:off x="305947" y="114397"/>
              <a:ext cx="458606" cy="732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457200">
                <a:defRPr sz="42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98" name="Line"/>
            <p:cNvSpPr/>
            <p:nvPr/>
          </p:nvSpPr>
          <p:spPr>
            <a:xfrm rot="16200000">
              <a:off x="571988" y="542724"/>
              <a:ext cx="138342" cy="95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400" name="Line"/>
          <p:cNvSpPr/>
          <p:nvPr/>
        </p:nvSpPr>
        <p:spPr>
          <a:xfrm>
            <a:off x="4899635" y="7787130"/>
            <a:ext cx="2138105" cy="2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450" fill="norm" stroke="1" extrusionOk="0">
                <a:moveTo>
                  <a:pt x="879" y="20211"/>
                </a:moveTo>
                <a:cubicBezTo>
                  <a:pt x="715" y="20504"/>
                  <a:pt x="385" y="20748"/>
                  <a:pt x="385" y="21089"/>
                </a:cubicBezTo>
                <a:cubicBezTo>
                  <a:pt x="385" y="21274"/>
                  <a:pt x="718" y="21334"/>
                  <a:pt x="879" y="21265"/>
                </a:cubicBezTo>
                <a:cubicBezTo>
                  <a:pt x="1063" y="21186"/>
                  <a:pt x="1099" y="20914"/>
                  <a:pt x="1208" y="20738"/>
                </a:cubicBezTo>
                <a:cubicBezTo>
                  <a:pt x="1154" y="20387"/>
                  <a:pt x="1252" y="19962"/>
                  <a:pt x="1044" y="19684"/>
                </a:cubicBezTo>
                <a:cubicBezTo>
                  <a:pt x="935" y="19540"/>
                  <a:pt x="694" y="19757"/>
                  <a:pt x="550" y="19860"/>
                </a:cubicBezTo>
                <a:cubicBezTo>
                  <a:pt x="356" y="19998"/>
                  <a:pt x="221" y="20211"/>
                  <a:pt x="56" y="20387"/>
                </a:cubicBezTo>
                <a:cubicBezTo>
                  <a:pt x="108" y="20607"/>
                  <a:pt x="173" y="21556"/>
                  <a:pt x="715" y="21440"/>
                </a:cubicBezTo>
                <a:cubicBezTo>
                  <a:pt x="909" y="21399"/>
                  <a:pt x="934" y="21089"/>
                  <a:pt x="1044" y="20914"/>
                </a:cubicBezTo>
                <a:cubicBezTo>
                  <a:pt x="989" y="20738"/>
                  <a:pt x="1034" y="20470"/>
                  <a:pt x="879" y="20387"/>
                </a:cubicBezTo>
                <a:cubicBezTo>
                  <a:pt x="724" y="20304"/>
                  <a:pt x="521" y="20447"/>
                  <a:pt x="385" y="20562"/>
                </a:cubicBezTo>
                <a:cubicBezTo>
                  <a:pt x="231" y="20694"/>
                  <a:pt x="-141" y="21069"/>
                  <a:pt x="56" y="21089"/>
                </a:cubicBezTo>
                <a:cubicBezTo>
                  <a:pt x="1314" y="21217"/>
                  <a:pt x="2580" y="20972"/>
                  <a:pt x="3843" y="20914"/>
                </a:cubicBezTo>
                <a:cubicBezTo>
                  <a:pt x="4282" y="20797"/>
                  <a:pt x="4730" y="20715"/>
                  <a:pt x="5160" y="20562"/>
                </a:cubicBezTo>
                <a:lnTo>
                  <a:pt x="6148" y="20211"/>
                </a:lnTo>
                <a:lnTo>
                  <a:pt x="7629" y="19157"/>
                </a:lnTo>
                <a:cubicBezTo>
                  <a:pt x="7794" y="19040"/>
                  <a:pt x="7936" y="18873"/>
                  <a:pt x="8123" y="18806"/>
                </a:cubicBezTo>
                <a:lnTo>
                  <a:pt x="8617" y="18631"/>
                </a:lnTo>
                <a:cubicBezTo>
                  <a:pt x="10060" y="17091"/>
                  <a:pt x="8294" y="19044"/>
                  <a:pt x="9440" y="17577"/>
                </a:cubicBezTo>
                <a:cubicBezTo>
                  <a:pt x="9810" y="17104"/>
                  <a:pt x="10030" y="17084"/>
                  <a:pt x="10264" y="16523"/>
                </a:cubicBezTo>
                <a:cubicBezTo>
                  <a:pt x="10405" y="16185"/>
                  <a:pt x="10483" y="15821"/>
                  <a:pt x="10593" y="15469"/>
                </a:cubicBezTo>
                <a:lnTo>
                  <a:pt x="10922" y="14416"/>
                </a:lnTo>
                <a:cubicBezTo>
                  <a:pt x="10977" y="14240"/>
                  <a:pt x="10990" y="14043"/>
                  <a:pt x="11087" y="13889"/>
                </a:cubicBezTo>
                <a:cubicBezTo>
                  <a:pt x="11197" y="13713"/>
                  <a:pt x="11336" y="13555"/>
                  <a:pt x="11416" y="13362"/>
                </a:cubicBezTo>
                <a:cubicBezTo>
                  <a:pt x="11416" y="13362"/>
                  <a:pt x="11828" y="12045"/>
                  <a:pt x="11910" y="11781"/>
                </a:cubicBezTo>
                <a:lnTo>
                  <a:pt x="12239" y="10728"/>
                </a:lnTo>
                <a:cubicBezTo>
                  <a:pt x="12488" y="9666"/>
                  <a:pt x="12332" y="10254"/>
                  <a:pt x="12733" y="8971"/>
                </a:cubicBezTo>
                <a:lnTo>
                  <a:pt x="12898" y="8444"/>
                </a:lnTo>
                <a:cubicBezTo>
                  <a:pt x="12953" y="8269"/>
                  <a:pt x="12966" y="8072"/>
                  <a:pt x="13062" y="7918"/>
                </a:cubicBezTo>
                <a:lnTo>
                  <a:pt x="13392" y="7391"/>
                </a:lnTo>
                <a:cubicBezTo>
                  <a:pt x="13501" y="7039"/>
                  <a:pt x="13528" y="6645"/>
                  <a:pt x="13721" y="6337"/>
                </a:cubicBezTo>
                <a:cubicBezTo>
                  <a:pt x="13941" y="5986"/>
                  <a:pt x="14100" y="5582"/>
                  <a:pt x="14380" y="5283"/>
                </a:cubicBezTo>
                <a:cubicBezTo>
                  <a:pt x="15647" y="3931"/>
                  <a:pt x="14980" y="4505"/>
                  <a:pt x="16355" y="3527"/>
                </a:cubicBezTo>
                <a:lnTo>
                  <a:pt x="16849" y="3176"/>
                </a:lnTo>
                <a:cubicBezTo>
                  <a:pt x="17014" y="3059"/>
                  <a:pt x="17155" y="2891"/>
                  <a:pt x="17343" y="2824"/>
                </a:cubicBezTo>
                <a:lnTo>
                  <a:pt x="19813" y="1946"/>
                </a:lnTo>
                <a:lnTo>
                  <a:pt x="20307" y="1771"/>
                </a:lnTo>
                <a:lnTo>
                  <a:pt x="20800" y="1595"/>
                </a:lnTo>
                <a:cubicBezTo>
                  <a:pt x="20746" y="1420"/>
                  <a:pt x="20759" y="1199"/>
                  <a:pt x="20636" y="1068"/>
                </a:cubicBezTo>
                <a:cubicBezTo>
                  <a:pt x="19997" y="387"/>
                  <a:pt x="19464" y="300"/>
                  <a:pt x="18660" y="15"/>
                </a:cubicBezTo>
                <a:cubicBezTo>
                  <a:pt x="18496" y="-44"/>
                  <a:pt x="19010" y="87"/>
                  <a:pt x="19154" y="190"/>
                </a:cubicBezTo>
                <a:cubicBezTo>
                  <a:pt x="20286" y="995"/>
                  <a:pt x="19766" y="759"/>
                  <a:pt x="20636" y="1068"/>
                </a:cubicBezTo>
                <a:cubicBezTo>
                  <a:pt x="20730" y="1169"/>
                  <a:pt x="21459" y="1878"/>
                  <a:pt x="21459" y="2122"/>
                </a:cubicBezTo>
                <a:cubicBezTo>
                  <a:pt x="21459" y="2492"/>
                  <a:pt x="21214" y="2817"/>
                  <a:pt x="21130" y="3176"/>
                </a:cubicBezTo>
                <a:cubicBezTo>
                  <a:pt x="20938" y="3992"/>
                  <a:pt x="20965" y="3637"/>
                  <a:pt x="20965" y="4229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01" name="Line"/>
          <p:cNvSpPr/>
          <p:nvPr/>
        </p:nvSpPr>
        <p:spPr>
          <a:xfrm>
            <a:off x="4923509" y="5187454"/>
            <a:ext cx="1852110" cy="3341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5" h="21545" fill="norm" stroke="1" extrusionOk="0">
                <a:moveTo>
                  <a:pt x="9870" y="324"/>
                </a:moveTo>
                <a:cubicBezTo>
                  <a:pt x="9514" y="273"/>
                  <a:pt x="9152" y="99"/>
                  <a:pt x="8804" y="171"/>
                </a:cubicBezTo>
                <a:cubicBezTo>
                  <a:pt x="8557" y="221"/>
                  <a:pt x="8492" y="467"/>
                  <a:pt x="8377" y="632"/>
                </a:cubicBezTo>
                <a:cubicBezTo>
                  <a:pt x="8277" y="777"/>
                  <a:pt x="7948" y="1049"/>
                  <a:pt x="8164" y="1093"/>
                </a:cubicBezTo>
                <a:cubicBezTo>
                  <a:pt x="8715" y="1207"/>
                  <a:pt x="9301" y="991"/>
                  <a:pt x="9870" y="939"/>
                </a:cubicBezTo>
                <a:cubicBezTo>
                  <a:pt x="9985" y="689"/>
                  <a:pt x="10411" y="172"/>
                  <a:pt x="9656" y="17"/>
                </a:cubicBezTo>
                <a:cubicBezTo>
                  <a:pt x="9308" y="-55"/>
                  <a:pt x="8946" y="119"/>
                  <a:pt x="8590" y="171"/>
                </a:cubicBezTo>
                <a:cubicBezTo>
                  <a:pt x="8661" y="478"/>
                  <a:pt x="8498" y="873"/>
                  <a:pt x="8804" y="1093"/>
                </a:cubicBezTo>
                <a:cubicBezTo>
                  <a:pt x="9079" y="1292"/>
                  <a:pt x="10135" y="709"/>
                  <a:pt x="10296" y="632"/>
                </a:cubicBezTo>
                <a:cubicBezTo>
                  <a:pt x="10083" y="529"/>
                  <a:pt x="9910" y="350"/>
                  <a:pt x="9656" y="324"/>
                </a:cubicBezTo>
                <a:cubicBezTo>
                  <a:pt x="8818" y="238"/>
                  <a:pt x="8736" y="551"/>
                  <a:pt x="8377" y="939"/>
                </a:cubicBezTo>
                <a:cubicBezTo>
                  <a:pt x="8801" y="1143"/>
                  <a:pt x="9127" y="1475"/>
                  <a:pt x="9656" y="1093"/>
                </a:cubicBezTo>
                <a:cubicBezTo>
                  <a:pt x="9815" y="979"/>
                  <a:pt x="9711" y="746"/>
                  <a:pt x="9870" y="632"/>
                </a:cubicBezTo>
                <a:cubicBezTo>
                  <a:pt x="10028" y="517"/>
                  <a:pt x="10291" y="517"/>
                  <a:pt x="10509" y="478"/>
                </a:cubicBezTo>
                <a:cubicBezTo>
                  <a:pt x="10861" y="415"/>
                  <a:pt x="11220" y="376"/>
                  <a:pt x="11575" y="324"/>
                </a:cubicBezTo>
                <a:cubicBezTo>
                  <a:pt x="12925" y="376"/>
                  <a:pt x="14283" y="362"/>
                  <a:pt x="15626" y="478"/>
                </a:cubicBezTo>
                <a:cubicBezTo>
                  <a:pt x="15626" y="478"/>
                  <a:pt x="17225" y="863"/>
                  <a:pt x="17544" y="939"/>
                </a:cubicBezTo>
                <a:lnTo>
                  <a:pt x="18184" y="1093"/>
                </a:lnTo>
                <a:cubicBezTo>
                  <a:pt x="18397" y="1247"/>
                  <a:pt x="18573" y="1434"/>
                  <a:pt x="18824" y="1555"/>
                </a:cubicBezTo>
                <a:cubicBezTo>
                  <a:pt x="19011" y="1644"/>
                  <a:pt x="19304" y="1594"/>
                  <a:pt x="19463" y="1708"/>
                </a:cubicBezTo>
                <a:cubicBezTo>
                  <a:pt x="19622" y="1823"/>
                  <a:pt x="19567" y="2028"/>
                  <a:pt x="19676" y="2170"/>
                </a:cubicBezTo>
                <a:cubicBezTo>
                  <a:pt x="19925" y="2493"/>
                  <a:pt x="20245" y="2785"/>
                  <a:pt x="20529" y="3092"/>
                </a:cubicBezTo>
                <a:lnTo>
                  <a:pt x="20956" y="3554"/>
                </a:lnTo>
                <a:cubicBezTo>
                  <a:pt x="21098" y="3861"/>
                  <a:pt x="21414" y="4153"/>
                  <a:pt x="21382" y="4476"/>
                </a:cubicBezTo>
                <a:cubicBezTo>
                  <a:pt x="21311" y="5194"/>
                  <a:pt x="21285" y="5915"/>
                  <a:pt x="21169" y="6629"/>
                </a:cubicBezTo>
                <a:cubicBezTo>
                  <a:pt x="21088" y="7122"/>
                  <a:pt x="20408" y="7683"/>
                  <a:pt x="20103" y="8013"/>
                </a:cubicBezTo>
                <a:cubicBezTo>
                  <a:pt x="19321" y="8859"/>
                  <a:pt x="20103" y="8141"/>
                  <a:pt x="19037" y="8782"/>
                </a:cubicBezTo>
                <a:cubicBezTo>
                  <a:pt x="17395" y="9769"/>
                  <a:pt x="19346" y="8787"/>
                  <a:pt x="17758" y="9551"/>
                </a:cubicBezTo>
                <a:cubicBezTo>
                  <a:pt x="16550" y="10858"/>
                  <a:pt x="18539" y="8833"/>
                  <a:pt x="16052" y="10627"/>
                </a:cubicBezTo>
                <a:cubicBezTo>
                  <a:pt x="15500" y="11025"/>
                  <a:pt x="14898" y="11520"/>
                  <a:pt x="14133" y="11704"/>
                </a:cubicBezTo>
                <a:cubicBezTo>
                  <a:pt x="13920" y="11755"/>
                  <a:pt x="13690" y="11779"/>
                  <a:pt x="13494" y="11857"/>
                </a:cubicBezTo>
                <a:cubicBezTo>
                  <a:pt x="13494" y="11857"/>
                  <a:pt x="11895" y="12626"/>
                  <a:pt x="11575" y="12780"/>
                </a:cubicBezTo>
                <a:cubicBezTo>
                  <a:pt x="11362" y="12882"/>
                  <a:pt x="11179" y="13029"/>
                  <a:pt x="10935" y="13087"/>
                </a:cubicBezTo>
                <a:cubicBezTo>
                  <a:pt x="10722" y="13139"/>
                  <a:pt x="10492" y="13163"/>
                  <a:pt x="10296" y="13241"/>
                </a:cubicBezTo>
                <a:cubicBezTo>
                  <a:pt x="10296" y="13241"/>
                  <a:pt x="8697" y="14010"/>
                  <a:pt x="8377" y="14164"/>
                </a:cubicBezTo>
                <a:cubicBezTo>
                  <a:pt x="8164" y="14266"/>
                  <a:pt x="7919" y="14341"/>
                  <a:pt x="7738" y="14471"/>
                </a:cubicBezTo>
                <a:cubicBezTo>
                  <a:pt x="6277" y="15525"/>
                  <a:pt x="6960" y="15153"/>
                  <a:pt x="5819" y="15702"/>
                </a:cubicBezTo>
                <a:cubicBezTo>
                  <a:pt x="4295" y="17350"/>
                  <a:pt x="6668" y="14848"/>
                  <a:pt x="4753" y="16624"/>
                </a:cubicBezTo>
                <a:cubicBezTo>
                  <a:pt x="4438" y="16916"/>
                  <a:pt x="4184" y="17239"/>
                  <a:pt x="3900" y="17547"/>
                </a:cubicBezTo>
                <a:cubicBezTo>
                  <a:pt x="3758" y="17701"/>
                  <a:pt x="3555" y="17833"/>
                  <a:pt x="3474" y="18008"/>
                </a:cubicBezTo>
                <a:lnTo>
                  <a:pt x="3260" y="18470"/>
                </a:lnTo>
                <a:cubicBezTo>
                  <a:pt x="3189" y="18777"/>
                  <a:pt x="3104" y="19083"/>
                  <a:pt x="3047" y="19392"/>
                </a:cubicBezTo>
                <a:cubicBezTo>
                  <a:pt x="2962" y="19852"/>
                  <a:pt x="2925" y="20317"/>
                  <a:pt x="2834" y="20776"/>
                </a:cubicBezTo>
                <a:cubicBezTo>
                  <a:pt x="2783" y="21035"/>
                  <a:pt x="2692" y="21289"/>
                  <a:pt x="2621" y="21545"/>
                </a:cubicBezTo>
                <a:cubicBezTo>
                  <a:pt x="2337" y="21494"/>
                  <a:pt x="2037" y="21474"/>
                  <a:pt x="1768" y="21391"/>
                </a:cubicBezTo>
                <a:cubicBezTo>
                  <a:pt x="1225" y="21223"/>
                  <a:pt x="961" y="20995"/>
                  <a:pt x="702" y="20622"/>
                </a:cubicBezTo>
                <a:cubicBezTo>
                  <a:pt x="602" y="20477"/>
                  <a:pt x="589" y="20306"/>
                  <a:pt x="489" y="20161"/>
                </a:cubicBezTo>
                <a:cubicBezTo>
                  <a:pt x="374" y="19996"/>
                  <a:pt x="-186" y="19655"/>
                  <a:pt x="63" y="19700"/>
                </a:cubicBezTo>
                <a:cubicBezTo>
                  <a:pt x="560" y="19789"/>
                  <a:pt x="1342" y="20315"/>
                  <a:pt x="1342" y="20315"/>
                </a:cubicBezTo>
                <a:cubicBezTo>
                  <a:pt x="2337" y="21391"/>
                  <a:pt x="1768" y="21032"/>
                  <a:pt x="2834" y="21545"/>
                </a:cubicBezTo>
                <a:cubicBezTo>
                  <a:pt x="3047" y="21442"/>
                  <a:pt x="3245" y="21320"/>
                  <a:pt x="3474" y="21237"/>
                </a:cubicBezTo>
                <a:cubicBezTo>
                  <a:pt x="3675" y="21165"/>
                  <a:pt x="3917" y="21162"/>
                  <a:pt x="4113" y="21084"/>
                </a:cubicBezTo>
                <a:cubicBezTo>
                  <a:pt x="4561" y="20904"/>
                  <a:pt x="4966" y="20674"/>
                  <a:pt x="5392" y="20469"/>
                </a:cubicBezTo>
                <a:cubicBezTo>
                  <a:pt x="6199" y="20081"/>
                  <a:pt x="5851" y="20292"/>
                  <a:pt x="6458" y="19854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Linked Lis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Linked List</a:t>
            </a:r>
          </a:p>
        </p:txBody>
      </p:sp>
      <p:sp>
        <p:nvSpPr>
          <p:cNvPr id="404" name="A linked list is a chain of nodes.…"/>
          <p:cNvSpPr txBox="1"/>
          <p:nvPr/>
        </p:nvSpPr>
        <p:spPr>
          <a:xfrm>
            <a:off x="903694" y="2928180"/>
            <a:ext cx="22576612" cy="4069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91686" indent="-293764" algn="l" defTabSz="457200">
              <a:spcBef>
                <a:spcPts val="7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A linked list is a chain of </a:t>
            </a:r>
            <a:r>
              <a:rPr>
                <a:solidFill>
                  <a:srgbClr val="0000FF"/>
                </a:solidFill>
              </a:rPr>
              <a:t>nodes</a:t>
            </a:r>
            <a:r>
              <a:t>.</a:t>
            </a:r>
          </a:p>
          <a:p>
            <a:pPr marL="391686" indent="-293764" algn="l" defTabSz="457200">
              <a:spcBef>
                <a:spcPts val="7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Each node contains two pieces of information:</a:t>
            </a:r>
          </a:p>
          <a:p>
            <a:pPr lvl="1" marL="791736" indent="-293764" algn="l" defTabSz="457200">
              <a:spcBef>
                <a:spcPts val="6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Some piece of data that is stored in the sequence</a:t>
            </a:r>
          </a:p>
          <a:p>
            <a:pPr lvl="1" marL="791736" indent="-293764" algn="l" defTabSz="457200">
              <a:spcBef>
                <a:spcPts val="6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A </a:t>
            </a:r>
            <a:r>
              <a:rPr>
                <a:solidFill>
                  <a:srgbClr val="0000FF"/>
                </a:solidFill>
              </a:rPr>
              <a:t>link</a:t>
            </a:r>
            <a:r>
              <a:t> to the next node in the list.</a:t>
            </a:r>
          </a:p>
          <a:p>
            <a:pPr marL="391686" indent="-293764" algn="l" defTabSz="457200">
              <a:spcBef>
                <a:spcPts val="700"/>
              </a:spcBef>
              <a:buSzPct val="45000"/>
              <a:buChar char="●"/>
              <a:tabLst>
                <a:tab pos="647700" algn="l"/>
                <a:tab pos="1308100" algn="l"/>
                <a:tab pos="1968500" algn="l"/>
                <a:tab pos="2616200" algn="l"/>
                <a:tab pos="3276600" algn="l"/>
                <a:tab pos="3937000" algn="l"/>
                <a:tab pos="4584700" algn="l"/>
                <a:tab pos="5245100" algn="l"/>
                <a:tab pos="5905500" algn="l"/>
                <a:tab pos="6565900" algn="l"/>
                <a:tab pos="7213600" algn="l"/>
                <a:tab pos="7874000" algn="l"/>
              </a:tabLst>
              <a:defRPr sz="4800"/>
            </a:pPr>
            <a:r>
              <a:t>We can traverse the list by starting at the first cell and repeatedly following its link.</a:t>
            </a:r>
          </a:p>
        </p:txBody>
      </p:sp>
      <p:grpSp>
        <p:nvGrpSpPr>
          <p:cNvPr id="419" name="Group"/>
          <p:cNvGrpSpPr/>
          <p:nvPr/>
        </p:nvGrpSpPr>
        <p:grpSpPr>
          <a:xfrm>
            <a:off x="9475881" y="7218791"/>
            <a:ext cx="5432237" cy="6093887"/>
            <a:chOff x="0" y="0"/>
            <a:chExt cx="5432235" cy="6093885"/>
          </a:xfrm>
        </p:grpSpPr>
        <p:grpSp>
          <p:nvGrpSpPr>
            <p:cNvPr id="407" name="Group"/>
            <p:cNvGrpSpPr/>
            <p:nvPr/>
          </p:nvGrpSpPr>
          <p:grpSpPr>
            <a:xfrm>
              <a:off x="0" y="0"/>
              <a:ext cx="3640893" cy="1573532"/>
              <a:chOff x="-1778000" y="1493900"/>
              <a:chExt cx="3640892" cy="1573531"/>
            </a:xfrm>
          </p:grpSpPr>
          <p:sp>
            <p:nvSpPr>
              <p:cNvPr id="405" name="Line"/>
              <p:cNvSpPr/>
              <p:nvPr/>
            </p:nvSpPr>
            <p:spPr>
              <a:xfrm>
                <a:off x="330386" y="1680324"/>
                <a:ext cx="1532507" cy="1200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6" h="19803" fill="norm" stroke="1" extrusionOk="0">
                    <a:moveTo>
                      <a:pt x="15072" y="2606"/>
                    </a:moveTo>
                    <a:cubicBezTo>
                      <a:pt x="14639" y="2381"/>
                      <a:pt x="14225" y="2078"/>
                      <a:pt x="13773" y="1931"/>
                    </a:cubicBezTo>
                    <a:cubicBezTo>
                      <a:pt x="13179" y="1738"/>
                      <a:pt x="12566" y="1594"/>
                      <a:pt x="11954" y="1594"/>
                    </a:cubicBezTo>
                    <a:cubicBezTo>
                      <a:pt x="8488" y="1594"/>
                      <a:pt x="5024" y="1819"/>
                      <a:pt x="1559" y="1931"/>
                    </a:cubicBezTo>
                    <a:cubicBezTo>
                      <a:pt x="1213" y="2044"/>
                      <a:pt x="752" y="1917"/>
                      <a:pt x="520" y="2268"/>
                    </a:cubicBezTo>
                    <a:cubicBezTo>
                      <a:pt x="163" y="2808"/>
                      <a:pt x="0" y="4292"/>
                      <a:pt x="0" y="4292"/>
                    </a:cubicBezTo>
                    <a:cubicBezTo>
                      <a:pt x="358" y="12649"/>
                      <a:pt x="77" y="7698"/>
                      <a:pt x="520" y="13734"/>
                    </a:cubicBezTo>
                    <a:cubicBezTo>
                      <a:pt x="610" y="14970"/>
                      <a:pt x="412" y="16297"/>
                      <a:pt x="780" y="17443"/>
                    </a:cubicBezTo>
                    <a:cubicBezTo>
                      <a:pt x="917" y="17871"/>
                      <a:pt x="1466" y="17715"/>
                      <a:pt x="1819" y="17780"/>
                    </a:cubicBezTo>
                    <a:cubicBezTo>
                      <a:pt x="2681" y="17940"/>
                      <a:pt x="3552" y="17999"/>
                      <a:pt x="4418" y="18117"/>
                    </a:cubicBezTo>
                    <a:cubicBezTo>
                      <a:pt x="5449" y="18258"/>
                      <a:pt x="7477" y="18532"/>
                      <a:pt x="8576" y="18792"/>
                    </a:cubicBezTo>
                    <a:cubicBezTo>
                      <a:pt x="10575" y="19263"/>
                      <a:pt x="8635" y="19163"/>
                      <a:pt x="11434" y="19466"/>
                    </a:cubicBezTo>
                    <a:cubicBezTo>
                      <a:pt x="12904" y="19625"/>
                      <a:pt x="14379" y="19691"/>
                      <a:pt x="15852" y="19803"/>
                    </a:cubicBezTo>
                    <a:cubicBezTo>
                      <a:pt x="21600" y="19125"/>
                      <a:pt x="18876" y="20691"/>
                      <a:pt x="18450" y="8001"/>
                    </a:cubicBezTo>
                    <a:cubicBezTo>
                      <a:pt x="18405" y="6649"/>
                      <a:pt x="18306" y="5300"/>
                      <a:pt x="18191" y="3954"/>
                    </a:cubicBezTo>
                    <a:cubicBezTo>
                      <a:pt x="18132" y="3275"/>
                      <a:pt x="18437" y="2123"/>
                      <a:pt x="17931" y="1931"/>
                    </a:cubicBezTo>
                    <a:cubicBezTo>
                      <a:pt x="11867" y="-364"/>
                      <a:pt x="11954" y="-909"/>
                      <a:pt x="11954" y="1931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06" name="int *…"/>
              <p:cNvSpPr txBox="1"/>
              <p:nvPr/>
            </p:nvSpPr>
            <p:spPr>
              <a:xfrm>
                <a:off x="-1778000" y="1493900"/>
                <a:ext cx="2096748" cy="15735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int *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data</a:t>
                </a:r>
              </a:p>
            </p:txBody>
          </p:sp>
        </p:grpSp>
        <p:grpSp>
          <p:nvGrpSpPr>
            <p:cNvPr id="411" name="Group"/>
            <p:cNvGrpSpPr/>
            <p:nvPr/>
          </p:nvGrpSpPr>
          <p:grpSpPr>
            <a:xfrm>
              <a:off x="4266923" y="3070894"/>
              <a:ext cx="1165313" cy="1769908"/>
              <a:chOff x="0" y="0"/>
              <a:chExt cx="1165312" cy="1769907"/>
            </a:xfrm>
          </p:grpSpPr>
          <p:sp>
            <p:nvSpPr>
              <p:cNvPr id="408" name="Line"/>
              <p:cNvSpPr/>
              <p:nvPr/>
            </p:nvSpPr>
            <p:spPr>
              <a:xfrm>
                <a:off x="0" y="0"/>
                <a:ext cx="1165313" cy="1769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0" h="20438" fill="norm" stroke="1" extrusionOk="0">
                    <a:moveTo>
                      <a:pt x="16501" y="533"/>
                    </a:moveTo>
                    <a:cubicBezTo>
                      <a:pt x="11400" y="-131"/>
                      <a:pt x="13052" y="13"/>
                      <a:pt x="3843" y="13"/>
                    </a:cubicBezTo>
                    <a:cubicBezTo>
                      <a:pt x="3058" y="13"/>
                      <a:pt x="2289" y="186"/>
                      <a:pt x="1512" y="273"/>
                    </a:cubicBezTo>
                    <a:cubicBezTo>
                      <a:pt x="1194" y="1017"/>
                      <a:pt x="1055" y="1277"/>
                      <a:pt x="846" y="2093"/>
                    </a:cubicBezTo>
                    <a:cubicBezTo>
                      <a:pt x="713" y="2611"/>
                      <a:pt x="624" y="3134"/>
                      <a:pt x="513" y="3654"/>
                    </a:cubicBezTo>
                    <a:cubicBezTo>
                      <a:pt x="624" y="5388"/>
                      <a:pt x="773" y="7121"/>
                      <a:pt x="846" y="8856"/>
                    </a:cubicBezTo>
                    <a:cubicBezTo>
                      <a:pt x="995" y="12410"/>
                      <a:pt x="-1347" y="16561"/>
                      <a:pt x="1179" y="19520"/>
                    </a:cubicBezTo>
                    <a:cubicBezTo>
                      <a:pt x="2843" y="21469"/>
                      <a:pt x="7174" y="19693"/>
                      <a:pt x="10172" y="19780"/>
                    </a:cubicBezTo>
                    <a:lnTo>
                      <a:pt x="14169" y="19520"/>
                    </a:lnTo>
                    <a:cubicBezTo>
                      <a:pt x="16687" y="19333"/>
                      <a:pt x="17155" y="19261"/>
                      <a:pt x="19498" y="19000"/>
                    </a:cubicBezTo>
                    <a:cubicBezTo>
                      <a:pt x="20253" y="17232"/>
                      <a:pt x="19648" y="19004"/>
                      <a:pt x="19498" y="15618"/>
                    </a:cubicBezTo>
                    <a:cubicBezTo>
                      <a:pt x="19315" y="11458"/>
                      <a:pt x="19366" y="7293"/>
                      <a:pt x="19165" y="3134"/>
                    </a:cubicBezTo>
                    <a:cubicBezTo>
                      <a:pt x="19144" y="2692"/>
                      <a:pt x="18969" y="2262"/>
                      <a:pt x="18832" y="1833"/>
                    </a:cubicBezTo>
                    <a:cubicBezTo>
                      <a:pt x="18747" y="1567"/>
                      <a:pt x="18747" y="1247"/>
                      <a:pt x="18499" y="1053"/>
                    </a:cubicBezTo>
                    <a:cubicBezTo>
                      <a:pt x="18251" y="859"/>
                      <a:pt x="17850" y="813"/>
                      <a:pt x="17500" y="793"/>
                    </a:cubicBezTo>
                    <a:cubicBezTo>
                      <a:pt x="16282" y="725"/>
                      <a:pt x="15057" y="793"/>
                      <a:pt x="13836" y="793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09" name="Line"/>
              <p:cNvSpPr/>
              <p:nvPr/>
            </p:nvSpPr>
            <p:spPr>
              <a:xfrm rot="16200000">
                <a:off x="522926" y="432725"/>
                <a:ext cx="129210" cy="872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0" name="7"/>
              <p:cNvSpPr txBox="1"/>
              <p:nvPr/>
            </p:nvSpPr>
            <p:spPr>
              <a:xfrm>
                <a:off x="280357" y="107268"/>
                <a:ext cx="804757" cy="6711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415" name="Group"/>
            <p:cNvGrpSpPr/>
            <p:nvPr/>
          </p:nvGrpSpPr>
          <p:grpSpPr>
            <a:xfrm>
              <a:off x="1561579" y="4162426"/>
              <a:ext cx="1271679" cy="1931460"/>
              <a:chOff x="0" y="0"/>
              <a:chExt cx="1271678" cy="1931459"/>
            </a:xfrm>
          </p:grpSpPr>
          <p:sp>
            <p:nvSpPr>
              <p:cNvPr id="412" name="Line"/>
              <p:cNvSpPr/>
              <p:nvPr/>
            </p:nvSpPr>
            <p:spPr>
              <a:xfrm>
                <a:off x="0" y="0"/>
                <a:ext cx="1271679" cy="1931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0" h="20438" fill="norm" stroke="1" extrusionOk="0">
                    <a:moveTo>
                      <a:pt x="16501" y="533"/>
                    </a:moveTo>
                    <a:cubicBezTo>
                      <a:pt x="11400" y="-131"/>
                      <a:pt x="13052" y="13"/>
                      <a:pt x="3843" y="13"/>
                    </a:cubicBezTo>
                    <a:cubicBezTo>
                      <a:pt x="3058" y="13"/>
                      <a:pt x="2289" y="186"/>
                      <a:pt x="1512" y="273"/>
                    </a:cubicBezTo>
                    <a:cubicBezTo>
                      <a:pt x="1194" y="1017"/>
                      <a:pt x="1055" y="1277"/>
                      <a:pt x="846" y="2093"/>
                    </a:cubicBezTo>
                    <a:cubicBezTo>
                      <a:pt x="713" y="2611"/>
                      <a:pt x="624" y="3134"/>
                      <a:pt x="513" y="3654"/>
                    </a:cubicBezTo>
                    <a:cubicBezTo>
                      <a:pt x="624" y="5388"/>
                      <a:pt x="773" y="7121"/>
                      <a:pt x="846" y="8856"/>
                    </a:cubicBezTo>
                    <a:cubicBezTo>
                      <a:pt x="995" y="12410"/>
                      <a:pt x="-1347" y="16561"/>
                      <a:pt x="1179" y="19520"/>
                    </a:cubicBezTo>
                    <a:cubicBezTo>
                      <a:pt x="2843" y="21469"/>
                      <a:pt x="7174" y="19693"/>
                      <a:pt x="10172" y="19780"/>
                    </a:cubicBezTo>
                    <a:lnTo>
                      <a:pt x="14169" y="19520"/>
                    </a:lnTo>
                    <a:cubicBezTo>
                      <a:pt x="16687" y="19333"/>
                      <a:pt x="17155" y="19261"/>
                      <a:pt x="19498" y="19000"/>
                    </a:cubicBezTo>
                    <a:cubicBezTo>
                      <a:pt x="20253" y="17232"/>
                      <a:pt x="19648" y="19004"/>
                      <a:pt x="19498" y="15618"/>
                    </a:cubicBezTo>
                    <a:cubicBezTo>
                      <a:pt x="19315" y="11458"/>
                      <a:pt x="19366" y="7293"/>
                      <a:pt x="19165" y="3134"/>
                    </a:cubicBezTo>
                    <a:cubicBezTo>
                      <a:pt x="19144" y="2692"/>
                      <a:pt x="18969" y="2262"/>
                      <a:pt x="18832" y="1833"/>
                    </a:cubicBezTo>
                    <a:cubicBezTo>
                      <a:pt x="18747" y="1567"/>
                      <a:pt x="18747" y="1247"/>
                      <a:pt x="18499" y="1053"/>
                    </a:cubicBezTo>
                    <a:cubicBezTo>
                      <a:pt x="18251" y="859"/>
                      <a:pt x="17850" y="813"/>
                      <a:pt x="17500" y="793"/>
                    </a:cubicBezTo>
                    <a:cubicBezTo>
                      <a:pt x="16282" y="725"/>
                      <a:pt x="15057" y="793"/>
                      <a:pt x="13836" y="793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3" name="6"/>
              <p:cNvSpPr txBox="1"/>
              <p:nvPr/>
            </p:nvSpPr>
            <p:spPr>
              <a:xfrm>
                <a:off x="305947" y="114397"/>
                <a:ext cx="458606" cy="732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457200">
                  <a:defRPr sz="4200">
                    <a:latin typeface="Courier"/>
                    <a:ea typeface="Courier"/>
                    <a:cs typeface="Courier"/>
                    <a:sym typeface="Courier"/>
                  </a:defRPr>
                </a:lvl1pPr>
              </a:lstStyle>
              <a:p>
                <a:pPr/>
                <a:r>
                  <a:t>6</a:t>
                </a:r>
              </a:p>
            </p:txBody>
          </p:sp>
          <p:sp>
            <p:nvSpPr>
              <p:cNvPr id="414" name="Line"/>
              <p:cNvSpPr/>
              <p:nvPr/>
            </p:nvSpPr>
            <p:spPr>
              <a:xfrm rot="16200000">
                <a:off x="571988" y="542724"/>
                <a:ext cx="138342" cy="952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00" y="0"/>
                    </a:moveTo>
                    <a:cubicBezTo>
                      <a:pt x="1600" y="679"/>
                      <a:pt x="0" y="1345"/>
                      <a:pt x="0" y="2038"/>
                    </a:cubicBezTo>
                    <a:cubicBezTo>
                      <a:pt x="0" y="2467"/>
                      <a:pt x="1734" y="2846"/>
                      <a:pt x="2400" y="3260"/>
                    </a:cubicBezTo>
                    <a:cubicBezTo>
                      <a:pt x="2404" y="3263"/>
                      <a:pt x="8398" y="7334"/>
                      <a:pt x="9600" y="8151"/>
                    </a:cubicBezTo>
                    <a:cubicBezTo>
                      <a:pt x="10400" y="8694"/>
                      <a:pt x="11534" y="9227"/>
                      <a:pt x="12000" y="9781"/>
                    </a:cubicBezTo>
                    <a:cubicBezTo>
                      <a:pt x="13600" y="11683"/>
                      <a:pt x="14581" y="13603"/>
                      <a:pt x="16800" y="15487"/>
                    </a:cubicBezTo>
                    <a:cubicBezTo>
                      <a:pt x="17600" y="16166"/>
                      <a:pt x="18661" y="16838"/>
                      <a:pt x="19200" y="17525"/>
                    </a:cubicBezTo>
                    <a:cubicBezTo>
                      <a:pt x="20262" y="18878"/>
                      <a:pt x="21600" y="21600"/>
                      <a:pt x="21600" y="21600"/>
                    </a:cubicBez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16" name="Line"/>
            <p:cNvSpPr/>
            <p:nvPr/>
          </p:nvSpPr>
          <p:spPr>
            <a:xfrm>
              <a:off x="2141016" y="3362337"/>
              <a:ext cx="2138105" cy="228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450" fill="norm" stroke="1" extrusionOk="0">
                  <a:moveTo>
                    <a:pt x="879" y="20211"/>
                  </a:moveTo>
                  <a:cubicBezTo>
                    <a:pt x="715" y="20504"/>
                    <a:pt x="385" y="20748"/>
                    <a:pt x="385" y="21089"/>
                  </a:cubicBezTo>
                  <a:cubicBezTo>
                    <a:pt x="385" y="21274"/>
                    <a:pt x="718" y="21334"/>
                    <a:pt x="879" y="21265"/>
                  </a:cubicBezTo>
                  <a:cubicBezTo>
                    <a:pt x="1063" y="21186"/>
                    <a:pt x="1099" y="20914"/>
                    <a:pt x="1208" y="20738"/>
                  </a:cubicBezTo>
                  <a:cubicBezTo>
                    <a:pt x="1154" y="20387"/>
                    <a:pt x="1252" y="19962"/>
                    <a:pt x="1044" y="19684"/>
                  </a:cubicBezTo>
                  <a:cubicBezTo>
                    <a:pt x="935" y="19540"/>
                    <a:pt x="694" y="19757"/>
                    <a:pt x="550" y="19860"/>
                  </a:cubicBezTo>
                  <a:cubicBezTo>
                    <a:pt x="356" y="19998"/>
                    <a:pt x="221" y="20211"/>
                    <a:pt x="56" y="20387"/>
                  </a:cubicBezTo>
                  <a:cubicBezTo>
                    <a:pt x="108" y="20607"/>
                    <a:pt x="173" y="21556"/>
                    <a:pt x="715" y="21440"/>
                  </a:cubicBezTo>
                  <a:cubicBezTo>
                    <a:pt x="909" y="21399"/>
                    <a:pt x="934" y="21089"/>
                    <a:pt x="1044" y="20914"/>
                  </a:cubicBezTo>
                  <a:cubicBezTo>
                    <a:pt x="989" y="20738"/>
                    <a:pt x="1034" y="20470"/>
                    <a:pt x="879" y="20387"/>
                  </a:cubicBezTo>
                  <a:cubicBezTo>
                    <a:pt x="724" y="20304"/>
                    <a:pt x="521" y="20447"/>
                    <a:pt x="385" y="20562"/>
                  </a:cubicBezTo>
                  <a:cubicBezTo>
                    <a:pt x="231" y="20694"/>
                    <a:pt x="-141" y="21069"/>
                    <a:pt x="56" y="21089"/>
                  </a:cubicBezTo>
                  <a:cubicBezTo>
                    <a:pt x="1314" y="21217"/>
                    <a:pt x="2580" y="20972"/>
                    <a:pt x="3843" y="20914"/>
                  </a:cubicBezTo>
                  <a:cubicBezTo>
                    <a:pt x="4282" y="20797"/>
                    <a:pt x="4730" y="20715"/>
                    <a:pt x="5160" y="20562"/>
                  </a:cubicBezTo>
                  <a:lnTo>
                    <a:pt x="6148" y="20211"/>
                  </a:lnTo>
                  <a:lnTo>
                    <a:pt x="7629" y="19157"/>
                  </a:lnTo>
                  <a:cubicBezTo>
                    <a:pt x="7794" y="19040"/>
                    <a:pt x="7936" y="18873"/>
                    <a:pt x="8123" y="18806"/>
                  </a:cubicBezTo>
                  <a:lnTo>
                    <a:pt x="8617" y="18631"/>
                  </a:lnTo>
                  <a:cubicBezTo>
                    <a:pt x="10060" y="17091"/>
                    <a:pt x="8294" y="19044"/>
                    <a:pt x="9440" y="17577"/>
                  </a:cubicBezTo>
                  <a:cubicBezTo>
                    <a:pt x="9810" y="17104"/>
                    <a:pt x="10030" y="17084"/>
                    <a:pt x="10264" y="16523"/>
                  </a:cubicBezTo>
                  <a:cubicBezTo>
                    <a:pt x="10405" y="16185"/>
                    <a:pt x="10483" y="15821"/>
                    <a:pt x="10593" y="15469"/>
                  </a:cubicBezTo>
                  <a:lnTo>
                    <a:pt x="10922" y="14416"/>
                  </a:lnTo>
                  <a:cubicBezTo>
                    <a:pt x="10977" y="14240"/>
                    <a:pt x="10990" y="14043"/>
                    <a:pt x="11087" y="13889"/>
                  </a:cubicBezTo>
                  <a:cubicBezTo>
                    <a:pt x="11197" y="13713"/>
                    <a:pt x="11336" y="13555"/>
                    <a:pt x="11416" y="13362"/>
                  </a:cubicBezTo>
                  <a:cubicBezTo>
                    <a:pt x="11416" y="13362"/>
                    <a:pt x="11828" y="12045"/>
                    <a:pt x="11910" y="11781"/>
                  </a:cubicBezTo>
                  <a:lnTo>
                    <a:pt x="12239" y="10728"/>
                  </a:lnTo>
                  <a:cubicBezTo>
                    <a:pt x="12488" y="9666"/>
                    <a:pt x="12332" y="10254"/>
                    <a:pt x="12733" y="8971"/>
                  </a:cubicBezTo>
                  <a:lnTo>
                    <a:pt x="12898" y="8444"/>
                  </a:lnTo>
                  <a:cubicBezTo>
                    <a:pt x="12953" y="8269"/>
                    <a:pt x="12966" y="8072"/>
                    <a:pt x="13062" y="7918"/>
                  </a:cubicBezTo>
                  <a:lnTo>
                    <a:pt x="13392" y="7391"/>
                  </a:lnTo>
                  <a:cubicBezTo>
                    <a:pt x="13501" y="7039"/>
                    <a:pt x="13528" y="6645"/>
                    <a:pt x="13721" y="6337"/>
                  </a:cubicBezTo>
                  <a:cubicBezTo>
                    <a:pt x="13941" y="5986"/>
                    <a:pt x="14100" y="5582"/>
                    <a:pt x="14380" y="5283"/>
                  </a:cubicBezTo>
                  <a:cubicBezTo>
                    <a:pt x="15647" y="3931"/>
                    <a:pt x="14980" y="4505"/>
                    <a:pt x="16355" y="3527"/>
                  </a:cubicBezTo>
                  <a:lnTo>
                    <a:pt x="16849" y="3176"/>
                  </a:lnTo>
                  <a:cubicBezTo>
                    <a:pt x="17014" y="3059"/>
                    <a:pt x="17155" y="2891"/>
                    <a:pt x="17343" y="2824"/>
                  </a:cubicBezTo>
                  <a:lnTo>
                    <a:pt x="19813" y="1946"/>
                  </a:lnTo>
                  <a:lnTo>
                    <a:pt x="20307" y="1771"/>
                  </a:lnTo>
                  <a:lnTo>
                    <a:pt x="20800" y="1595"/>
                  </a:lnTo>
                  <a:cubicBezTo>
                    <a:pt x="20746" y="1420"/>
                    <a:pt x="20759" y="1199"/>
                    <a:pt x="20636" y="1068"/>
                  </a:cubicBezTo>
                  <a:cubicBezTo>
                    <a:pt x="19997" y="387"/>
                    <a:pt x="19464" y="300"/>
                    <a:pt x="18660" y="15"/>
                  </a:cubicBezTo>
                  <a:cubicBezTo>
                    <a:pt x="18496" y="-44"/>
                    <a:pt x="19010" y="87"/>
                    <a:pt x="19154" y="190"/>
                  </a:cubicBezTo>
                  <a:cubicBezTo>
                    <a:pt x="20286" y="995"/>
                    <a:pt x="19766" y="759"/>
                    <a:pt x="20636" y="1068"/>
                  </a:cubicBezTo>
                  <a:cubicBezTo>
                    <a:pt x="20730" y="1169"/>
                    <a:pt x="21459" y="1878"/>
                    <a:pt x="21459" y="2122"/>
                  </a:cubicBezTo>
                  <a:cubicBezTo>
                    <a:pt x="21459" y="2492"/>
                    <a:pt x="21214" y="2817"/>
                    <a:pt x="21130" y="3176"/>
                  </a:cubicBezTo>
                  <a:cubicBezTo>
                    <a:pt x="20938" y="3992"/>
                    <a:pt x="20965" y="3637"/>
                    <a:pt x="20965" y="4229"/>
                  </a:cubicBez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17" name="Line"/>
            <p:cNvSpPr/>
            <p:nvPr/>
          </p:nvSpPr>
          <p:spPr>
            <a:xfrm>
              <a:off x="2164890" y="762662"/>
              <a:ext cx="1852110" cy="334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545" fill="norm" stroke="1" extrusionOk="0">
                  <a:moveTo>
                    <a:pt x="9870" y="324"/>
                  </a:moveTo>
                  <a:cubicBezTo>
                    <a:pt x="9514" y="273"/>
                    <a:pt x="9152" y="99"/>
                    <a:pt x="8804" y="171"/>
                  </a:cubicBezTo>
                  <a:cubicBezTo>
                    <a:pt x="8557" y="221"/>
                    <a:pt x="8492" y="467"/>
                    <a:pt x="8377" y="632"/>
                  </a:cubicBezTo>
                  <a:cubicBezTo>
                    <a:pt x="8277" y="777"/>
                    <a:pt x="7948" y="1049"/>
                    <a:pt x="8164" y="1093"/>
                  </a:cubicBezTo>
                  <a:cubicBezTo>
                    <a:pt x="8715" y="1207"/>
                    <a:pt x="9301" y="991"/>
                    <a:pt x="9870" y="939"/>
                  </a:cubicBezTo>
                  <a:cubicBezTo>
                    <a:pt x="9985" y="689"/>
                    <a:pt x="10411" y="172"/>
                    <a:pt x="9656" y="17"/>
                  </a:cubicBezTo>
                  <a:cubicBezTo>
                    <a:pt x="9308" y="-55"/>
                    <a:pt x="8946" y="119"/>
                    <a:pt x="8590" y="171"/>
                  </a:cubicBezTo>
                  <a:cubicBezTo>
                    <a:pt x="8661" y="478"/>
                    <a:pt x="8498" y="873"/>
                    <a:pt x="8804" y="1093"/>
                  </a:cubicBezTo>
                  <a:cubicBezTo>
                    <a:pt x="9079" y="1292"/>
                    <a:pt x="10135" y="709"/>
                    <a:pt x="10296" y="632"/>
                  </a:cubicBezTo>
                  <a:cubicBezTo>
                    <a:pt x="10083" y="529"/>
                    <a:pt x="9910" y="350"/>
                    <a:pt x="9656" y="324"/>
                  </a:cubicBezTo>
                  <a:cubicBezTo>
                    <a:pt x="8818" y="238"/>
                    <a:pt x="8736" y="551"/>
                    <a:pt x="8377" y="939"/>
                  </a:cubicBezTo>
                  <a:cubicBezTo>
                    <a:pt x="8801" y="1143"/>
                    <a:pt x="9127" y="1475"/>
                    <a:pt x="9656" y="1093"/>
                  </a:cubicBezTo>
                  <a:cubicBezTo>
                    <a:pt x="9815" y="979"/>
                    <a:pt x="9711" y="746"/>
                    <a:pt x="9870" y="632"/>
                  </a:cubicBezTo>
                  <a:cubicBezTo>
                    <a:pt x="10028" y="517"/>
                    <a:pt x="10291" y="517"/>
                    <a:pt x="10509" y="478"/>
                  </a:cubicBezTo>
                  <a:cubicBezTo>
                    <a:pt x="10861" y="415"/>
                    <a:pt x="11220" y="376"/>
                    <a:pt x="11575" y="324"/>
                  </a:cubicBezTo>
                  <a:cubicBezTo>
                    <a:pt x="12925" y="376"/>
                    <a:pt x="14283" y="362"/>
                    <a:pt x="15626" y="478"/>
                  </a:cubicBezTo>
                  <a:cubicBezTo>
                    <a:pt x="15626" y="478"/>
                    <a:pt x="17225" y="863"/>
                    <a:pt x="17544" y="939"/>
                  </a:cubicBezTo>
                  <a:lnTo>
                    <a:pt x="18184" y="1093"/>
                  </a:lnTo>
                  <a:cubicBezTo>
                    <a:pt x="18397" y="1247"/>
                    <a:pt x="18573" y="1434"/>
                    <a:pt x="18824" y="1555"/>
                  </a:cubicBezTo>
                  <a:cubicBezTo>
                    <a:pt x="19011" y="1644"/>
                    <a:pt x="19304" y="1594"/>
                    <a:pt x="19463" y="1708"/>
                  </a:cubicBezTo>
                  <a:cubicBezTo>
                    <a:pt x="19622" y="1823"/>
                    <a:pt x="19567" y="2028"/>
                    <a:pt x="19676" y="2170"/>
                  </a:cubicBezTo>
                  <a:cubicBezTo>
                    <a:pt x="19925" y="2493"/>
                    <a:pt x="20245" y="2785"/>
                    <a:pt x="20529" y="3092"/>
                  </a:cubicBezTo>
                  <a:lnTo>
                    <a:pt x="20956" y="3554"/>
                  </a:lnTo>
                  <a:cubicBezTo>
                    <a:pt x="21098" y="3861"/>
                    <a:pt x="21414" y="4153"/>
                    <a:pt x="21382" y="4476"/>
                  </a:cubicBezTo>
                  <a:cubicBezTo>
                    <a:pt x="21311" y="5194"/>
                    <a:pt x="21285" y="5915"/>
                    <a:pt x="21169" y="6629"/>
                  </a:cubicBezTo>
                  <a:cubicBezTo>
                    <a:pt x="21088" y="7122"/>
                    <a:pt x="20408" y="7683"/>
                    <a:pt x="20103" y="8013"/>
                  </a:cubicBezTo>
                  <a:cubicBezTo>
                    <a:pt x="19321" y="8859"/>
                    <a:pt x="20103" y="8141"/>
                    <a:pt x="19037" y="8782"/>
                  </a:cubicBezTo>
                  <a:cubicBezTo>
                    <a:pt x="17395" y="9769"/>
                    <a:pt x="19346" y="8787"/>
                    <a:pt x="17758" y="9551"/>
                  </a:cubicBezTo>
                  <a:cubicBezTo>
                    <a:pt x="16550" y="10858"/>
                    <a:pt x="18539" y="8833"/>
                    <a:pt x="16052" y="10627"/>
                  </a:cubicBezTo>
                  <a:cubicBezTo>
                    <a:pt x="15500" y="11025"/>
                    <a:pt x="14898" y="11520"/>
                    <a:pt x="14133" y="11704"/>
                  </a:cubicBezTo>
                  <a:cubicBezTo>
                    <a:pt x="13920" y="11755"/>
                    <a:pt x="13690" y="11779"/>
                    <a:pt x="13494" y="11857"/>
                  </a:cubicBezTo>
                  <a:cubicBezTo>
                    <a:pt x="13494" y="11857"/>
                    <a:pt x="11895" y="12626"/>
                    <a:pt x="11575" y="12780"/>
                  </a:cubicBezTo>
                  <a:cubicBezTo>
                    <a:pt x="11362" y="12882"/>
                    <a:pt x="11179" y="13029"/>
                    <a:pt x="10935" y="13087"/>
                  </a:cubicBezTo>
                  <a:cubicBezTo>
                    <a:pt x="10722" y="13139"/>
                    <a:pt x="10492" y="13163"/>
                    <a:pt x="10296" y="13241"/>
                  </a:cubicBezTo>
                  <a:cubicBezTo>
                    <a:pt x="10296" y="13241"/>
                    <a:pt x="8697" y="14010"/>
                    <a:pt x="8377" y="14164"/>
                  </a:cubicBezTo>
                  <a:cubicBezTo>
                    <a:pt x="8164" y="14266"/>
                    <a:pt x="7919" y="14341"/>
                    <a:pt x="7738" y="14471"/>
                  </a:cubicBezTo>
                  <a:cubicBezTo>
                    <a:pt x="6277" y="15525"/>
                    <a:pt x="6960" y="15153"/>
                    <a:pt x="5819" y="15702"/>
                  </a:cubicBezTo>
                  <a:cubicBezTo>
                    <a:pt x="4295" y="17350"/>
                    <a:pt x="6668" y="14848"/>
                    <a:pt x="4753" y="16624"/>
                  </a:cubicBezTo>
                  <a:cubicBezTo>
                    <a:pt x="4438" y="16916"/>
                    <a:pt x="4184" y="17239"/>
                    <a:pt x="3900" y="17547"/>
                  </a:cubicBezTo>
                  <a:cubicBezTo>
                    <a:pt x="3758" y="17701"/>
                    <a:pt x="3555" y="17833"/>
                    <a:pt x="3474" y="18008"/>
                  </a:cubicBezTo>
                  <a:lnTo>
                    <a:pt x="3260" y="18470"/>
                  </a:lnTo>
                  <a:cubicBezTo>
                    <a:pt x="3189" y="18777"/>
                    <a:pt x="3104" y="19083"/>
                    <a:pt x="3047" y="19392"/>
                  </a:cubicBezTo>
                  <a:cubicBezTo>
                    <a:pt x="2962" y="19852"/>
                    <a:pt x="2925" y="20317"/>
                    <a:pt x="2834" y="20776"/>
                  </a:cubicBezTo>
                  <a:cubicBezTo>
                    <a:pt x="2783" y="21035"/>
                    <a:pt x="2692" y="21289"/>
                    <a:pt x="2621" y="21545"/>
                  </a:cubicBezTo>
                  <a:cubicBezTo>
                    <a:pt x="2337" y="21494"/>
                    <a:pt x="2037" y="21474"/>
                    <a:pt x="1768" y="21391"/>
                  </a:cubicBezTo>
                  <a:cubicBezTo>
                    <a:pt x="1225" y="21223"/>
                    <a:pt x="961" y="20995"/>
                    <a:pt x="702" y="20622"/>
                  </a:cubicBezTo>
                  <a:cubicBezTo>
                    <a:pt x="602" y="20477"/>
                    <a:pt x="589" y="20306"/>
                    <a:pt x="489" y="20161"/>
                  </a:cubicBezTo>
                  <a:cubicBezTo>
                    <a:pt x="374" y="19996"/>
                    <a:pt x="-186" y="19655"/>
                    <a:pt x="63" y="19700"/>
                  </a:cubicBezTo>
                  <a:cubicBezTo>
                    <a:pt x="560" y="19789"/>
                    <a:pt x="1342" y="20315"/>
                    <a:pt x="1342" y="20315"/>
                  </a:cubicBezTo>
                  <a:cubicBezTo>
                    <a:pt x="2337" y="21391"/>
                    <a:pt x="1768" y="21032"/>
                    <a:pt x="2834" y="21545"/>
                  </a:cubicBezTo>
                  <a:cubicBezTo>
                    <a:pt x="3047" y="21442"/>
                    <a:pt x="3245" y="21320"/>
                    <a:pt x="3474" y="21237"/>
                  </a:cubicBezTo>
                  <a:cubicBezTo>
                    <a:pt x="3675" y="21165"/>
                    <a:pt x="3917" y="21162"/>
                    <a:pt x="4113" y="21084"/>
                  </a:cubicBezTo>
                  <a:cubicBezTo>
                    <a:pt x="4561" y="20904"/>
                    <a:pt x="4966" y="20674"/>
                    <a:pt x="5392" y="20469"/>
                  </a:cubicBezTo>
                  <a:cubicBezTo>
                    <a:pt x="6199" y="20081"/>
                    <a:pt x="5851" y="20292"/>
                    <a:pt x="6458" y="19854"/>
                  </a:cubicBez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18" name="Line"/>
            <p:cNvSpPr/>
            <p:nvPr/>
          </p:nvSpPr>
          <p:spPr>
            <a:xfrm flipV="1">
              <a:off x="4421765" y="3951297"/>
              <a:ext cx="909531" cy="882895"/>
            </a:xfrm>
            <a:prstGeom prst="line">
              <a:avLst/>
            </a:prstGeom>
            <a:noFill/>
            <a:ln w="889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425" name="Group"/>
          <p:cNvGrpSpPr/>
          <p:nvPr/>
        </p:nvGrpSpPr>
        <p:grpSpPr>
          <a:xfrm>
            <a:off x="16826298" y="3036926"/>
            <a:ext cx="2965081" cy="2269915"/>
            <a:chOff x="0" y="0"/>
            <a:chExt cx="2965080" cy="2269913"/>
          </a:xfrm>
        </p:grpSpPr>
        <p:grpSp>
          <p:nvGrpSpPr>
            <p:cNvPr id="422" name="Group"/>
            <p:cNvGrpSpPr/>
            <p:nvPr/>
          </p:nvGrpSpPr>
          <p:grpSpPr>
            <a:xfrm>
              <a:off x="0" y="0"/>
              <a:ext cx="1852822" cy="1203047"/>
              <a:chOff x="0" y="0"/>
              <a:chExt cx="1852821" cy="1203046"/>
            </a:xfrm>
          </p:grpSpPr>
          <p:sp>
            <p:nvSpPr>
              <p:cNvPr id="420" name="Rectangle"/>
              <p:cNvSpPr/>
              <p:nvPr/>
            </p:nvSpPr>
            <p:spPr>
              <a:xfrm>
                <a:off x="0" y="45393"/>
                <a:ext cx="1852822" cy="1112261"/>
              </a:xfrm>
              <a:prstGeom prst="rect">
                <a:avLst/>
              </a:prstGeom>
              <a:solidFill>
                <a:srgbClr val="99CCFF"/>
              </a:solidFill>
              <a:ln w="3672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tabLst>
                    <a:tab pos="647700" algn="l"/>
                  </a:tabLst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21" name="3"/>
              <p:cNvSpPr txBox="1"/>
              <p:nvPr/>
            </p:nvSpPr>
            <p:spPr>
              <a:xfrm>
                <a:off x="605834" y="0"/>
                <a:ext cx="641154" cy="12030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47" tIns="57147" rIns="57147" bIns="57147" numCol="1" anchor="ctr">
                <a:noAutofit/>
              </a:bodyPr>
              <a:lstStyle>
                <a:lvl1pPr defTabSz="457200">
                  <a:tabLst>
                    <a:tab pos="647700" algn="l"/>
                  </a:tabLst>
                  <a:defRPr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  <p:sp>
          <p:nvSpPr>
            <p:cNvPr id="423" name="Rectangle"/>
            <p:cNvSpPr/>
            <p:nvPr/>
          </p:nvSpPr>
          <p:spPr>
            <a:xfrm>
              <a:off x="0" y="1157653"/>
              <a:ext cx="1852822" cy="1112261"/>
            </a:xfrm>
            <a:prstGeom prst="rect">
              <a:avLst/>
            </a:prstGeom>
            <a:solidFill>
              <a:srgbClr val="FFD320"/>
            </a:solidFill>
            <a:ln w="3672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24" name="Line"/>
            <p:cNvSpPr/>
            <p:nvPr/>
          </p:nvSpPr>
          <p:spPr>
            <a:xfrm flipH="1" rot="10800000">
              <a:off x="1852819" y="601523"/>
              <a:ext cx="1112261" cy="1112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00" y="0"/>
                    <a:pt x="10800" y="5400"/>
                    <a:pt x="10800" y="10800"/>
                  </a:cubicBezTo>
                  <a:cubicBezTo>
                    <a:pt x="10800" y="16200"/>
                    <a:pt x="16200" y="21600"/>
                    <a:pt x="21600" y="21600"/>
                  </a:cubicBezTo>
                </a:path>
              </a:pathLst>
            </a:custGeom>
            <a:noFill/>
            <a:ln w="889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42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28" name="1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430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33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43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32" name="2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434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37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435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36" name="3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38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9" name="Line"/>
          <p:cNvSpPr/>
          <p:nvPr/>
        </p:nvSpPr>
        <p:spPr>
          <a:xfrm flipV="1">
            <a:off x="11341102" y="11195052"/>
            <a:ext cx="2076451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4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44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41" name="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pic>
        <p:nvPicPr>
          <p:cNvPr id="443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21647773" y="1980439"/>
            <a:ext cx="1834399" cy="1830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447" name="Group"/>
          <p:cNvGrpSpPr/>
          <p:nvPr/>
        </p:nvGrpSpPr>
        <p:grpSpPr>
          <a:xfrm>
            <a:off x="3416254" y="9980424"/>
            <a:ext cx="7977923" cy="1787561"/>
            <a:chOff x="0" y="0"/>
            <a:chExt cx="7977921" cy="1787559"/>
          </a:xfrm>
        </p:grpSpPr>
        <p:sp>
          <p:nvSpPr>
            <p:cNvPr id="444" name="Line"/>
            <p:cNvSpPr/>
            <p:nvPr/>
          </p:nvSpPr>
          <p:spPr>
            <a:xfrm>
              <a:off x="-1" y="-1"/>
              <a:ext cx="1253614" cy="6124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45" name="Line"/>
            <p:cNvSpPr/>
            <p:nvPr/>
          </p:nvSpPr>
          <p:spPr>
            <a:xfrm flipV="1">
              <a:off x="3331587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46" name="Line"/>
            <p:cNvSpPr/>
            <p:nvPr/>
          </p:nvSpPr>
          <p:spPr>
            <a:xfrm flipV="1">
              <a:off x="6642942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448" name="A linked list is a data structure for storing a sequence of elements.…"/>
          <p:cNvSpPr txBox="1"/>
          <p:nvPr>
            <p:ph type="body" idx="1"/>
          </p:nvPr>
        </p:nvSpPr>
        <p:spPr>
          <a:xfrm>
            <a:off x="3963986" y="1549366"/>
            <a:ext cx="19892993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450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1" name="1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453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56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454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5" name="2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457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60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458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9" name="3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61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64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462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63" name="4"/>
            <p:cNvSpPr txBox="1"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465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6" name="Line"/>
          <p:cNvSpPr/>
          <p:nvPr/>
        </p:nvSpPr>
        <p:spPr>
          <a:xfrm flipV="1">
            <a:off x="14658978" y="11195052"/>
            <a:ext cx="2073275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7" name="Line"/>
          <p:cNvSpPr/>
          <p:nvPr/>
        </p:nvSpPr>
        <p:spPr>
          <a:xfrm flipV="1">
            <a:off x="11341102" y="11195052"/>
            <a:ext cx="2076451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7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46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69" name="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grpSp>
        <p:nvGrpSpPr>
          <p:cNvPr id="474" name="Group"/>
          <p:cNvGrpSpPr/>
          <p:nvPr/>
        </p:nvGrpSpPr>
        <p:grpSpPr>
          <a:xfrm>
            <a:off x="3416254" y="9980424"/>
            <a:ext cx="7977923" cy="1787561"/>
            <a:chOff x="0" y="0"/>
            <a:chExt cx="7977921" cy="1787559"/>
          </a:xfrm>
        </p:grpSpPr>
        <p:sp>
          <p:nvSpPr>
            <p:cNvPr id="471" name="Line"/>
            <p:cNvSpPr/>
            <p:nvPr/>
          </p:nvSpPr>
          <p:spPr>
            <a:xfrm>
              <a:off x="-1" y="-1"/>
              <a:ext cx="1253614" cy="6124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72" name="Line"/>
            <p:cNvSpPr/>
            <p:nvPr/>
          </p:nvSpPr>
          <p:spPr>
            <a:xfrm flipV="1">
              <a:off x="3331587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73" name="Line"/>
            <p:cNvSpPr/>
            <p:nvPr/>
          </p:nvSpPr>
          <p:spPr>
            <a:xfrm flipV="1">
              <a:off x="6642942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475" name="A linked list is a data structure for storing a sequence of elements.…"/>
          <p:cNvSpPr txBox="1"/>
          <p:nvPr>
            <p:ph type="body" idx="1"/>
          </p:nvPr>
        </p:nvSpPr>
        <p:spPr>
          <a:xfrm>
            <a:off x="3963986" y="1549366"/>
            <a:ext cx="19892993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To add a node at the end, we chain the last to the 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477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78" name="1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480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83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48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2" name="2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484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87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485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6" name="3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88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91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489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0" name="4"/>
            <p:cNvSpPr txBox="1"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492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93" name="Line"/>
          <p:cNvSpPr/>
          <p:nvPr/>
        </p:nvSpPr>
        <p:spPr>
          <a:xfrm flipV="1">
            <a:off x="14658978" y="11195052"/>
            <a:ext cx="2073275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9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49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5" name="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grpSp>
        <p:nvGrpSpPr>
          <p:cNvPr id="501" name="Group"/>
          <p:cNvGrpSpPr/>
          <p:nvPr/>
        </p:nvGrpSpPr>
        <p:grpSpPr>
          <a:xfrm>
            <a:off x="3416254" y="9980424"/>
            <a:ext cx="11289277" cy="1787561"/>
            <a:chOff x="0" y="0"/>
            <a:chExt cx="11289275" cy="1787559"/>
          </a:xfrm>
        </p:grpSpPr>
        <p:sp>
          <p:nvSpPr>
            <p:cNvPr id="497" name="Line"/>
            <p:cNvSpPr/>
            <p:nvPr/>
          </p:nvSpPr>
          <p:spPr>
            <a:xfrm>
              <a:off x="-1" y="-1"/>
              <a:ext cx="1253614" cy="6124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98" name="Line"/>
            <p:cNvSpPr/>
            <p:nvPr/>
          </p:nvSpPr>
          <p:spPr>
            <a:xfrm flipV="1">
              <a:off x="3331587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99" name="Line"/>
            <p:cNvSpPr/>
            <p:nvPr/>
          </p:nvSpPr>
          <p:spPr>
            <a:xfrm flipV="1">
              <a:off x="6642942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0" name="Line"/>
            <p:cNvSpPr/>
            <p:nvPr/>
          </p:nvSpPr>
          <p:spPr>
            <a:xfrm flipV="1">
              <a:off x="9954296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02" name="A linked list is a data structure for storing a sequence of elements.…"/>
          <p:cNvSpPr txBox="1"/>
          <p:nvPr>
            <p:ph type="body" idx="1"/>
          </p:nvPr>
        </p:nvSpPr>
        <p:spPr>
          <a:xfrm>
            <a:off x="3963986" y="1549366"/>
            <a:ext cx="19892993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To add a node at the end, we chain the last to the 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504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05" name="1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507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10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508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09" name="2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511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14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512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13" name="3"/>
            <p:cNvSpPr txBox="1"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515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18" name="Group"/>
          <p:cNvGrpSpPr/>
          <p:nvPr/>
        </p:nvGrpSpPr>
        <p:grpSpPr>
          <a:xfrm>
            <a:off x="17976850" y="9902831"/>
            <a:ext cx="2073276" cy="1346189"/>
            <a:chOff x="0" y="0"/>
            <a:chExt cx="2073275" cy="1346187"/>
          </a:xfrm>
        </p:grpSpPr>
        <p:sp>
          <p:nvSpPr>
            <p:cNvPr id="516" name="Rectangle"/>
            <p:cNvSpPr/>
            <p:nvPr/>
          </p:nvSpPr>
          <p:spPr>
            <a:xfrm>
              <a:off x="0" y="50794"/>
              <a:ext cx="2073276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17" name="4"/>
            <p:cNvSpPr txBox="1"/>
            <p:nvPr/>
          </p:nvSpPr>
          <p:spPr>
            <a:xfrm>
              <a:off x="684268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19" name="Rectangle"/>
          <p:cNvSpPr/>
          <p:nvPr/>
        </p:nvSpPr>
        <p:spPr>
          <a:xfrm>
            <a:off x="17976850" y="11198225"/>
            <a:ext cx="2073276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20" name="Line"/>
          <p:cNvSpPr/>
          <p:nvPr/>
        </p:nvSpPr>
        <p:spPr>
          <a:xfrm flipV="1">
            <a:off x="17976850" y="11195052"/>
            <a:ext cx="2073277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2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2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22" name="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grpSp>
        <p:nvGrpSpPr>
          <p:cNvPr id="528" name="Group"/>
          <p:cNvGrpSpPr/>
          <p:nvPr/>
        </p:nvGrpSpPr>
        <p:grpSpPr>
          <a:xfrm>
            <a:off x="3416254" y="9980424"/>
            <a:ext cx="14702231" cy="1787561"/>
            <a:chOff x="0" y="0"/>
            <a:chExt cx="14702230" cy="1787559"/>
          </a:xfrm>
        </p:grpSpPr>
        <p:sp>
          <p:nvSpPr>
            <p:cNvPr id="524" name="Line"/>
            <p:cNvSpPr/>
            <p:nvPr/>
          </p:nvSpPr>
          <p:spPr>
            <a:xfrm>
              <a:off x="-1" y="-1"/>
              <a:ext cx="1253614" cy="6124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5" name="Line"/>
            <p:cNvSpPr/>
            <p:nvPr/>
          </p:nvSpPr>
          <p:spPr>
            <a:xfrm flipV="1">
              <a:off x="3331587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6" name="Line"/>
            <p:cNvSpPr/>
            <p:nvPr/>
          </p:nvSpPr>
          <p:spPr>
            <a:xfrm flipV="1">
              <a:off x="6642942" y="675791"/>
              <a:ext cx="4635159" cy="11117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7" name="Line"/>
            <p:cNvSpPr/>
            <p:nvPr/>
          </p:nvSpPr>
          <p:spPr>
            <a:xfrm flipV="1">
              <a:off x="13367250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29" name="A linked list is a data structure for storing a sequence of elements.…"/>
          <p:cNvSpPr txBox="1"/>
          <p:nvPr>
            <p:ph type="body" idx="1"/>
          </p:nvPr>
        </p:nvSpPr>
        <p:spPr>
          <a:xfrm>
            <a:off x="3963986" y="1549366"/>
            <a:ext cx="19892993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To add a node in the middle, we simply add one to the middle (we have to find that location, though!)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531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32" name="1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534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37" name="Group"/>
          <p:cNvGrpSpPr/>
          <p:nvPr/>
        </p:nvGrpSpPr>
        <p:grpSpPr>
          <a:xfrm>
            <a:off x="8023228" y="9902831"/>
            <a:ext cx="2076451" cy="1346189"/>
            <a:chOff x="0" y="0"/>
            <a:chExt cx="2076450" cy="1346187"/>
          </a:xfrm>
        </p:grpSpPr>
        <p:sp>
          <p:nvSpPr>
            <p:cNvPr id="535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36" name="2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538" name="Rectangle"/>
          <p:cNvSpPr/>
          <p:nvPr/>
        </p:nvSpPr>
        <p:spPr>
          <a:xfrm>
            <a:off x="8023228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41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539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40" name="3"/>
            <p:cNvSpPr txBox="1"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542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45" name="Group"/>
          <p:cNvGrpSpPr/>
          <p:nvPr/>
        </p:nvGrpSpPr>
        <p:grpSpPr>
          <a:xfrm>
            <a:off x="17976850" y="9902831"/>
            <a:ext cx="2073276" cy="1346189"/>
            <a:chOff x="0" y="0"/>
            <a:chExt cx="2073275" cy="1346187"/>
          </a:xfrm>
        </p:grpSpPr>
        <p:sp>
          <p:nvSpPr>
            <p:cNvPr id="543" name="Rectangle"/>
            <p:cNvSpPr/>
            <p:nvPr/>
          </p:nvSpPr>
          <p:spPr>
            <a:xfrm>
              <a:off x="0" y="50794"/>
              <a:ext cx="2073276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44" name="4"/>
            <p:cNvSpPr txBox="1"/>
            <p:nvPr/>
          </p:nvSpPr>
          <p:spPr>
            <a:xfrm>
              <a:off x="684268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46" name="Rectangle"/>
          <p:cNvSpPr/>
          <p:nvPr/>
        </p:nvSpPr>
        <p:spPr>
          <a:xfrm>
            <a:off x="17976850" y="11198225"/>
            <a:ext cx="2073276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7" name="Line"/>
          <p:cNvSpPr/>
          <p:nvPr/>
        </p:nvSpPr>
        <p:spPr>
          <a:xfrm flipV="1">
            <a:off x="17976850" y="11195052"/>
            <a:ext cx="2073277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50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548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49" name="137"/>
            <p:cNvSpPr txBox="1"/>
            <p:nvPr/>
          </p:nvSpPr>
          <p:spPr>
            <a:xfrm>
              <a:off x="222404" y="0"/>
              <a:ext cx="1631642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137</a:t>
              </a:r>
            </a:p>
          </p:txBody>
        </p:sp>
      </p:grpSp>
      <p:sp>
        <p:nvSpPr>
          <p:cNvPr id="551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5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5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53" name="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grpSp>
        <p:nvGrpSpPr>
          <p:cNvPr id="560" name="Group"/>
          <p:cNvGrpSpPr/>
          <p:nvPr/>
        </p:nvGrpSpPr>
        <p:grpSpPr>
          <a:xfrm>
            <a:off x="3416254" y="9980424"/>
            <a:ext cx="14600631" cy="1787561"/>
            <a:chOff x="0" y="0"/>
            <a:chExt cx="14600630" cy="1787559"/>
          </a:xfrm>
        </p:grpSpPr>
        <p:sp>
          <p:nvSpPr>
            <p:cNvPr id="555" name="Line"/>
            <p:cNvSpPr/>
            <p:nvPr/>
          </p:nvSpPr>
          <p:spPr>
            <a:xfrm>
              <a:off x="-1" y="-1"/>
              <a:ext cx="1253614" cy="6124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6" name="Line"/>
            <p:cNvSpPr/>
            <p:nvPr/>
          </p:nvSpPr>
          <p:spPr>
            <a:xfrm flipV="1">
              <a:off x="3331587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7" name="Line"/>
            <p:cNvSpPr/>
            <p:nvPr/>
          </p:nvSpPr>
          <p:spPr>
            <a:xfrm flipV="1">
              <a:off x="6642942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8" name="Line"/>
            <p:cNvSpPr/>
            <p:nvPr/>
          </p:nvSpPr>
          <p:spPr>
            <a:xfrm flipV="1">
              <a:off x="9954296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9" name="Line"/>
            <p:cNvSpPr/>
            <p:nvPr/>
          </p:nvSpPr>
          <p:spPr>
            <a:xfrm flipV="1">
              <a:off x="13265650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61" name="A linked list is a data structure for storing a sequence of elements.…"/>
          <p:cNvSpPr txBox="1"/>
          <p:nvPr>
            <p:ph type="body" idx="1"/>
          </p:nvPr>
        </p:nvSpPr>
        <p:spPr>
          <a:xfrm>
            <a:off x="3963986" y="1549366"/>
            <a:ext cx="19892993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To add a node in the middle, we simply add one to the middle (we have to find that location, though!)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roup"/>
          <p:cNvGrpSpPr/>
          <p:nvPr/>
        </p:nvGrpSpPr>
        <p:grpSpPr>
          <a:xfrm>
            <a:off x="4705351" y="9902831"/>
            <a:ext cx="2076451" cy="1346189"/>
            <a:chOff x="0" y="0"/>
            <a:chExt cx="2076450" cy="1346187"/>
          </a:xfrm>
        </p:grpSpPr>
        <p:sp>
          <p:nvSpPr>
            <p:cNvPr id="563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64" name="1"/>
            <p:cNvSpPr txBox="1"/>
            <p:nvPr/>
          </p:nvSpPr>
          <p:spPr>
            <a:xfrm>
              <a:off x="685855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</a:t>
              </a:r>
            </a:p>
          </p:txBody>
        </p:sp>
      </p:grpSp>
      <p:sp>
        <p:nvSpPr>
          <p:cNvPr id="566" name="Rectangle"/>
          <p:cNvSpPr/>
          <p:nvPr/>
        </p:nvSpPr>
        <p:spPr>
          <a:xfrm>
            <a:off x="4705351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69" name="Group"/>
          <p:cNvGrpSpPr/>
          <p:nvPr/>
        </p:nvGrpSpPr>
        <p:grpSpPr>
          <a:xfrm>
            <a:off x="14658978" y="9902831"/>
            <a:ext cx="2073275" cy="1346189"/>
            <a:chOff x="0" y="0"/>
            <a:chExt cx="2073274" cy="1346187"/>
          </a:xfrm>
        </p:grpSpPr>
        <p:sp>
          <p:nvSpPr>
            <p:cNvPr id="567" name="Rectangle"/>
            <p:cNvSpPr/>
            <p:nvPr/>
          </p:nvSpPr>
          <p:spPr>
            <a:xfrm>
              <a:off x="0" y="50794"/>
              <a:ext cx="2073275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68" name="3"/>
            <p:cNvSpPr txBox="1"/>
            <p:nvPr/>
          </p:nvSpPr>
          <p:spPr>
            <a:xfrm>
              <a:off x="684267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570" name="Rectangle"/>
          <p:cNvSpPr/>
          <p:nvPr/>
        </p:nvSpPr>
        <p:spPr>
          <a:xfrm>
            <a:off x="14658978" y="11198225"/>
            <a:ext cx="2073275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73" name="Group"/>
          <p:cNvGrpSpPr/>
          <p:nvPr/>
        </p:nvGrpSpPr>
        <p:grpSpPr>
          <a:xfrm>
            <a:off x="17976850" y="9902831"/>
            <a:ext cx="2073276" cy="1346189"/>
            <a:chOff x="0" y="0"/>
            <a:chExt cx="2073275" cy="1346187"/>
          </a:xfrm>
        </p:grpSpPr>
        <p:sp>
          <p:nvSpPr>
            <p:cNvPr id="571" name="Rectangle"/>
            <p:cNvSpPr/>
            <p:nvPr/>
          </p:nvSpPr>
          <p:spPr>
            <a:xfrm>
              <a:off x="0" y="50794"/>
              <a:ext cx="2073276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72" name="4"/>
            <p:cNvSpPr txBox="1"/>
            <p:nvPr/>
          </p:nvSpPr>
          <p:spPr>
            <a:xfrm>
              <a:off x="684268" y="0"/>
              <a:ext cx="704740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74" name="Rectangle"/>
          <p:cNvSpPr/>
          <p:nvPr/>
        </p:nvSpPr>
        <p:spPr>
          <a:xfrm>
            <a:off x="17976850" y="11198225"/>
            <a:ext cx="2073276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75" name="Line"/>
          <p:cNvSpPr/>
          <p:nvPr/>
        </p:nvSpPr>
        <p:spPr>
          <a:xfrm flipV="1">
            <a:off x="17976850" y="11195052"/>
            <a:ext cx="2073277" cy="1250951"/>
          </a:xfrm>
          <a:prstGeom prst="line">
            <a:avLst/>
          </a:prstGeom>
          <a:ln w="1016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78" name="Group"/>
          <p:cNvGrpSpPr/>
          <p:nvPr/>
        </p:nvGrpSpPr>
        <p:grpSpPr>
          <a:xfrm>
            <a:off x="11341102" y="9902831"/>
            <a:ext cx="2076451" cy="1346189"/>
            <a:chOff x="0" y="0"/>
            <a:chExt cx="2076450" cy="1346187"/>
          </a:xfrm>
        </p:grpSpPr>
        <p:sp>
          <p:nvSpPr>
            <p:cNvPr id="576" name="Rectangle"/>
            <p:cNvSpPr/>
            <p:nvPr/>
          </p:nvSpPr>
          <p:spPr>
            <a:xfrm>
              <a:off x="0" y="50794"/>
              <a:ext cx="2076450" cy="1244601"/>
            </a:xfrm>
            <a:prstGeom prst="rect">
              <a:avLst/>
            </a:prstGeom>
            <a:solidFill>
              <a:srgbClr val="99CCFF"/>
            </a:solidFill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tabLst>
                  <a:tab pos="1295400" algn="l"/>
                </a:tabLst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77" name="137"/>
            <p:cNvSpPr txBox="1"/>
            <p:nvPr/>
          </p:nvSpPr>
          <p:spPr>
            <a:xfrm>
              <a:off x="222404" y="0"/>
              <a:ext cx="1631642" cy="1346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114294" tIns="114294" rIns="114294" bIns="114294" numCol="1" anchor="ctr">
              <a:spAutoFit/>
            </a:bodyPr>
            <a:lstStyle>
              <a:lvl1pPr defTabSz="914400">
                <a:tabLst>
                  <a:tab pos="1295400" algn="l"/>
                </a:tabLst>
                <a:defRPr sz="7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137</a:t>
              </a:r>
            </a:p>
          </p:txBody>
        </p:sp>
      </p:grpSp>
      <p:sp>
        <p:nvSpPr>
          <p:cNvPr id="579" name="Rectangle"/>
          <p:cNvSpPr/>
          <p:nvPr/>
        </p:nvSpPr>
        <p:spPr>
          <a:xfrm>
            <a:off x="11341102" y="11198225"/>
            <a:ext cx="2076451" cy="1244601"/>
          </a:xfrm>
          <a:prstGeom prst="rect">
            <a:avLst/>
          </a:prstGeom>
          <a:solidFill>
            <a:srgbClr val="FFD320"/>
          </a:solidFill>
          <a:ln w="635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58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8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81" name="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</a:t>
              </a:r>
            </a:p>
          </p:txBody>
        </p:sp>
      </p:grpSp>
      <p:grpSp>
        <p:nvGrpSpPr>
          <p:cNvPr id="587" name="Group"/>
          <p:cNvGrpSpPr/>
          <p:nvPr/>
        </p:nvGrpSpPr>
        <p:grpSpPr>
          <a:xfrm>
            <a:off x="3416254" y="9980424"/>
            <a:ext cx="14600631" cy="1787561"/>
            <a:chOff x="0" y="0"/>
            <a:chExt cx="14600630" cy="1787559"/>
          </a:xfrm>
        </p:grpSpPr>
        <p:sp>
          <p:nvSpPr>
            <p:cNvPr id="583" name="Line"/>
            <p:cNvSpPr/>
            <p:nvPr/>
          </p:nvSpPr>
          <p:spPr>
            <a:xfrm>
              <a:off x="-1" y="-1"/>
              <a:ext cx="1253614" cy="61246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84" name="Line"/>
            <p:cNvSpPr/>
            <p:nvPr/>
          </p:nvSpPr>
          <p:spPr>
            <a:xfrm flipV="1">
              <a:off x="3331587" y="536500"/>
              <a:ext cx="4702529" cy="1251060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85" name="Line"/>
            <p:cNvSpPr/>
            <p:nvPr/>
          </p:nvSpPr>
          <p:spPr>
            <a:xfrm flipV="1">
              <a:off x="9954296" y="523186"/>
              <a:ext cx="1334980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86" name="Line"/>
            <p:cNvSpPr/>
            <p:nvPr/>
          </p:nvSpPr>
          <p:spPr>
            <a:xfrm flipV="1">
              <a:off x="13265650" y="523186"/>
              <a:ext cx="1334981" cy="1264374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88" name="A linked list is a data structure for storing a sequence of elements.…"/>
          <p:cNvSpPr txBox="1"/>
          <p:nvPr>
            <p:ph type="body" idx="1"/>
          </p:nvPr>
        </p:nvSpPr>
        <p:spPr>
          <a:xfrm>
            <a:off x="3963986" y="1549366"/>
            <a:ext cx="19892993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A </a:t>
            </a:r>
            <a:r>
              <a:rPr>
                <a:solidFill>
                  <a:srgbClr val="0000FF"/>
                </a:solidFill>
              </a:rPr>
              <a:t>linked list</a:t>
            </a:r>
            <a:r>
              <a:t> is a data structure for storing a sequence of elements.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Each element is stored separately from the rest.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The elements are then chained together into a sequence.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To remove a node, we connect the previous node to the next node.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Can efficiently splice new elements into the list or remove existing elements anywhere in the list.…"/>
          <p:cNvSpPr txBox="1"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/>
          <a:lstStyle/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Can efficiently splice new elements into the list or remove existing elements anywhere in the list.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Never have to do a massive copy step; 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t>Has some tradeoffs; we'll see this later.</a:t>
            </a:r>
          </a:p>
        </p:txBody>
      </p:sp>
      <p:grpSp>
        <p:nvGrpSpPr>
          <p:cNvPr id="59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9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92" name="Why Linked Lists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Why Linked Lists?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For simplicity, let's assume we're building a linked list of strings.…"/>
          <p:cNvSpPr txBox="1"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 lIns="12799" tIns="12799" rIns="12799" bIns="12799"/>
          <a:lstStyle/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For simplicity, let's assume we're building a linked list of strings.</a:t>
            </a:r>
          </a:p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We can represent a node in the linked list as a structure: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/>
            </a:p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struct</a:t>
            </a:r>
            <a:r>
              <a:rPr>
                <a:solidFill>
                  <a:srgbClr val="000000"/>
                </a:solidFill>
              </a:rPr>
              <a:t> Node {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string value;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</a:t>
            </a:r>
            <a:r>
              <a:rPr>
                <a:solidFill>
                  <a:srgbClr val="0000FF"/>
                </a:solidFill>
              </a:rPr>
              <a:t>/* ? */</a:t>
            </a:r>
            <a:r>
              <a:rPr>
                <a:solidFill>
                  <a:srgbClr val="000000"/>
                </a:solidFill>
              </a:rPr>
              <a:t> next;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};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>
                <a:solidFill>
                  <a:srgbClr val="FFFFFF"/>
                </a:solidFill>
              </a:defRPr>
            </a:pPr>
            <a:r>
              <a:t>The structure is defined recursively!</a:t>
            </a:r>
          </a:p>
        </p:txBody>
      </p:sp>
      <p:grpSp>
        <p:nvGrpSpPr>
          <p:cNvPr id="59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59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97" name="Linked List Structur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Structure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For simplicity, let's assume we're building a linked list of strings.…"/>
          <p:cNvSpPr txBox="1"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 lIns="12799" tIns="12799" rIns="12799" bIns="12799"/>
          <a:lstStyle/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For simplicity, let's assume we're building a linked list of strings.</a:t>
            </a:r>
          </a:p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We can represent a node in the linked list as a structure: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/>
            </a:p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struct</a:t>
            </a:r>
            <a:r>
              <a:rPr>
                <a:solidFill>
                  <a:srgbClr val="000000"/>
                </a:solidFill>
              </a:rPr>
              <a:t> Node {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string value;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Node* next;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};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>
                <a:solidFill>
                  <a:srgbClr val="FFFFFF"/>
                </a:solidFill>
              </a:defRPr>
            </a:pPr>
            <a:r>
              <a:t>The structure is defined recursively!</a:t>
            </a:r>
          </a:p>
        </p:txBody>
      </p:sp>
      <p:grpSp>
        <p:nvGrpSpPr>
          <p:cNvPr id="6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02" name="Linked List of String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of Strings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For simplicity, let's assume we're building a linked list of strings.…"/>
          <p:cNvSpPr txBox="1"/>
          <p:nvPr>
            <p:ph type="body" idx="1"/>
          </p:nvPr>
        </p:nvSpPr>
        <p:spPr>
          <a:xfrm>
            <a:off x="3962401" y="3209925"/>
            <a:ext cx="16456028" cy="9051925"/>
          </a:xfrm>
          <a:prstGeom prst="rect">
            <a:avLst/>
          </a:prstGeom>
        </p:spPr>
        <p:txBody>
          <a:bodyPr lIns="12799" tIns="12799" rIns="12799" bIns="12799"/>
          <a:lstStyle/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For simplicity, let's assume we're building a linked list of strings.</a:t>
            </a:r>
          </a:p>
          <a:p>
            <a:pPr marL="685450" indent="-587527">
              <a:spcBef>
                <a:spcPts val="1200"/>
              </a:spcBef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>
                <a:latin typeface="+mn-lt"/>
                <a:ea typeface="+mn-ea"/>
                <a:cs typeface="+mn-cs"/>
                <a:sym typeface="Helvetica Neue Light"/>
              </a:defRPr>
            </a:pPr>
            <a:r>
              <a:t>We can represent a node in the linked list as a structure:</a:t>
            </a: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sz="5000"/>
            </a:p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struct</a:t>
            </a:r>
            <a:r>
              <a:rPr>
                <a:solidFill>
                  <a:srgbClr val="000000"/>
                </a:solidFill>
              </a:rPr>
              <a:t> Node {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string value;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    Node* next;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spcBef>
                <a:spcPts val="1200"/>
              </a:spcBef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solidFill>
                  <a:srgbClr val="80008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</a:t>
            </a:r>
            <a:r>
              <a:rPr>
                <a:solidFill>
                  <a:srgbClr val="000000"/>
                </a:solidFill>
              </a:rPr>
              <a:t>};</a:t>
            </a:r>
            <a:endParaRPr>
              <a:solidFill>
                <a:srgbClr val="000000"/>
              </a:solidFill>
            </a:endParaRPr>
          </a:p>
          <a:p>
            <a:pPr marL="587527" indent="-489605">
              <a:lnSpc>
                <a:spcPct val="94000"/>
              </a:lnSpc>
              <a:buSzTx/>
              <a:buNone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 b="1" sz="50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marL="685450" indent="-587527">
              <a:buSzPct val="45000"/>
              <a:buFontTx/>
              <a:buChar char="●"/>
              <a:tabLst>
                <a:tab pos="1295400" algn="l"/>
                <a:tab pos="2616200" algn="l"/>
                <a:tab pos="3937000" algn="l"/>
                <a:tab pos="5232400" algn="l"/>
                <a:tab pos="6553200" algn="l"/>
                <a:tab pos="7874000" algn="l"/>
                <a:tab pos="9169400" algn="l"/>
                <a:tab pos="10490200" algn="l"/>
                <a:tab pos="11811000" algn="l"/>
                <a:tab pos="13131800" algn="l"/>
                <a:tab pos="14427200" algn="l"/>
                <a:tab pos="15748000" algn="l"/>
              </a:tabLst>
              <a:defRPr>
                <a:solidFill>
                  <a:srgbClr val="0000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  <a:r>
              <a:t>The structure is defined recursively!</a:t>
            </a:r>
          </a:p>
        </p:txBody>
      </p:sp>
      <p:grpSp>
        <p:nvGrpSpPr>
          <p:cNvPr id="60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0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07" name="Linked List of String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of Strings</a:t>
              </a:r>
            </a:p>
          </p:txBody>
        </p:sp>
      </p:grpSp>
      <p:pic>
        <p:nvPicPr>
          <p:cNvPr id="609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21647773" y="1980439"/>
            <a:ext cx="1834399" cy="1830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Draw a picture"/>
          <p:cNvSpPr txBox="1"/>
          <p:nvPr/>
        </p:nvSpPr>
        <p:spPr>
          <a:xfrm>
            <a:off x="8228889" y="6088269"/>
            <a:ext cx="6223121" cy="141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8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Draw a picture</a:t>
            </a:r>
          </a:p>
        </p:txBody>
      </p:sp>
      <p:grpSp>
        <p:nvGrpSpPr>
          <p:cNvPr id="61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1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13" name="Always!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Always!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1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Group"/>
          <p:cNvGrpSpPr/>
          <p:nvPr/>
        </p:nvGrpSpPr>
        <p:grpSpPr>
          <a:xfrm>
            <a:off x="19786600" y="9994718"/>
            <a:ext cx="612776" cy="1581332"/>
            <a:chOff x="0" y="0"/>
            <a:chExt cx="612775" cy="1581331"/>
          </a:xfrm>
        </p:grpSpPr>
        <p:sp>
          <p:nvSpPr>
            <p:cNvPr id="616" name="Shape"/>
            <p:cNvSpPr/>
            <p:nvPr/>
          </p:nvSpPr>
          <p:spPr>
            <a:xfrm>
              <a:off x="3175" y="0"/>
              <a:ext cx="609601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17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621" name="Group"/>
          <p:cNvGrpSpPr/>
          <p:nvPr/>
        </p:nvGrpSpPr>
        <p:grpSpPr>
          <a:xfrm>
            <a:off x="4695828" y="10070918"/>
            <a:ext cx="612774" cy="1581332"/>
            <a:chOff x="0" y="0"/>
            <a:chExt cx="612773" cy="1581331"/>
          </a:xfrm>
        </p:grpSpPr>
        <p:sp>
          <p:nvSpPr>
            <p:cNvPr id="619" name="Shape"/>
            <p:cNvSpPr/>
            <p:nvPr/>
          </p:nvSpPr>
          <p:spPr>
            <a:xfrm>
              <a:off x="3174" y="0"/>
              <a:ext cx="609600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20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622" name="Triangle"/>
          <p:cNvSpPr/>
          <p:nvPr/>
        </p:nvSpPr>
        <p:spPr>
          <a:xfrm>
            <a:off x="4521201" y="11118850"/>
            <a:ext cx="349251" cy="930276"/>
          </a:xfrm>
          <a:prstGeom prst="triangl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3" name="Rectangle"/>
          <p:cNvSpPr/>
          <p:nvPr/>
        </p:nvSpPr>
        <p:spPr>
          <a:xfrm>
            <a:off x="4394200" y="11464925"/>
            <a:ext cx="622300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4" name="Rectangle"/>
          <p:cNvSpPr/>
          <p:nvPr/>
        </p:nvSpPr>
        <p:spPr>
          <a:xfrm>
            <a:off x="4343401" y="11566525"/>
            <a:ext cx="7302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5" name="Rectangle"/>
          <p:cNvSpPr/>
          <p:nvPr/>
        </p:nvSpPr>
        <p:spPr>
          <a:xfrm>
            <a:off x="4289428" y="11664952"/>
            <a:ext cx="84137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6" name="Rectangle"/>
          <p:cNvSpPr/>
          <p:nvPr/>
        </p:nvSpPr>
        <p:spPr>
          <a:xfrm>
            <a:off x="4238626" y="11747502"/>
            <a:ext cx="94932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7" name="Rectangle"/>
          <p:cNvSpPr/>
          <p:nvPr/>
        </p:nvSpPr>
        <p:spPr>
          <a:xfrm>
            <a:off x="4178300" y="11849102"/>
            <a:ext cx="1079500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8" name="Rectangle"/>
          <p:cNvSpPr/>
          <p:nvPr/>
        </p:nvSpPr>
        <p:spPr>
          <a:xfrm>
            <a:off x="4105278" y="11950702"/>
            <a:ext cx="1187451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9" name="Rectangle"/>
          <p:cNvSpPr/>
          <p:nvPr/>
        </p:nvSpPr>
        <p:spPr>
          <a:xfrm>
            <a:off x="4038600" y="12052302"/>
            <a:ext cx="1323977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630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19800" y="10347328"/>
            <a:ext cx="1066800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1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9075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2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93275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2075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4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25476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5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79676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sp>
        <p:nvSpPr>
          <p:cNvPr id="636" name="Shape"/>
          <p:cNvSpPr/>
          <p:nvPr/>
        </p:nvSpPr>
        <p:spPr>
          <a:xfrm>
            <a:off x="57150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37" name="Shape"/>
          <p:cNvSpPr/>
          <p:nvPr/>
        </p:nvSpPr>
        <p:spPr>
          <a:xfrm>
            <a:off x="75438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38" name="Shape"/>
          <p:cNvSpPr/>
          <p:nvPr/>
        </p:nvSpPr>
        <p:spPr>
          <a:xfrm>
            <a:off x="93726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39" name="Shape"/>
          <p:cNvSpPr/>
          <p:nvPr/>
        </p:nvSpPr>
        <p:spPr>
          <a:xfrm>
            <a:off x="112014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40" name="Shape"/>
          <p:cNvSpPr/>
          <p:nvPr/>
        </p:nvSpPr>
        <p:spPr>
          <a:xfrm>
            <a:off x="130302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41" name="Shape"/>
          <p:cNvSpPr/>
          <p:nvPr/>
        </p:nvSpPr>
        <p:spPr>
          <a:xfrm>
            <a:off x="148590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42" name="Minas Tirith"/>
          <p:cNvSpPr txBox="1"/>
          <p:nvPr/>
        </p:nvSpPr>
        <p:spPr>
          <a:xfrm>
            <a:off x="37338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Minas Tirith</a:t>
            </a:r>
          </a:p>
        </p:txBody>
      </p:sp>
      <p:sp>
        <p:nvSpPr>
          <p:cNvPr id="643" name="Amon Dîn"/>
          <p:cNvSpPr txBox="1"/>
          <p:nvPr/>
        </p:nvSpPr>
        <p:spPr>
          <a:xfrm>
            <a:off x="55118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Amon Dîn</a:t>
            </a:r>
          </a:p>
        </p:txBody>
      </p:sp>
      <p:sp>
        <p:nvSpPr>
          <p:cNvPr id="644" name="Eilenach"/>
          <p:cNvSpPr txBox="1"/>
          <p:nvPr/>
        </p:nvSpPr>
        <p:spPr>
          <a:xfrm>
            <a:off x="73406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Eilenach</a:t>
            </a:r>
          </a:p>
        </p:txBody>
      </p:sp>
      <p:sp>
        <p:nvSpPr>
          <p:cNvPr id="645" name="Nardol"/>
          <p:cNvSpPr txBox="1"/>
          <p:nvPr/>
        </p:nvSpPr>
        <p:spPr>
          <a:xfrm>
            <a:off x="91694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Nardol</a:t>
            </a:r>
          </a:p>
        </p:txBody>
      </p:sp>
      <p:sp>
        <p:nvSpPr>
          <p:cNvPr id="646" name="Erelas"/>
          <p:cNvSpPr txBox="1"/>
          <p:nvPr/>
        </p:nvSpPr>
        <p:spPr>
          <a:xfrm>
            <a:off x="109982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Erelas</a:t>
            </a:r>
          </a:p>
        </p:txBody>
      </p:sp>
      <p:sp>
        <p:nvSpPr>
          <p:cNvPr id="647" name="Min-Rimmon"/>
          <p:cNvSpPr txBox="1"/>
          <p:nvPr/>
        </p:nvSpPr>
        <p:spPr>
          <a:xfrm>
            <a:off x="12728578" y="12328528"/>
            <a:ext cx="2127251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Min-Rimmon</a:t>
            </a:r>
          </a:p>
        </p:txBody>
      </p:sp>
      <p:sp>
        <p:nvSpPr>
          <p:cNvPr id="648" name="Calenhad"/>
          <p:cNvSpPr txBox="1"/>
          <p:nvPr/>
        </p:nvSpPr>
        <p:spPr>
          <a:xfrm>
            <a:off x="146558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Calenhad</a:t>
            </a:r>
          </a:p>
        </p:txBody>
      </p:sp>
      <p:sp>
        <p:nvSpPr>
          <p:cNvPr id="649" name="Halifirien"/>
          <p:cNvSpPr txBox="1"/>
          <p:nvPr/>
        </p:nvSpPr>
        <p:spPr>
          <a:xfrm>
            <a:off x="165354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Halifirien</a:t>
            </a:r>
          </a:p>
        </p:txBody>
      </p:sp>
      <p:sp>
        <p:nvSpPr>
          <p:cNvPr id="650" name="Rohan"/>
          <p:cNvSpPr txBox="1"/>
          <p:nvPr/>
        </p:nvSpPr>
        <p:spPr>
          <a:xfrm>
            <a:off x="18745200" y="12328528"/>
            <a:ext cx="1981200" cy="512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1400"/>
              </a:spcBef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Rohan</a:t>
            </a:r>
          </a:p>
        </p:txBody>
      </p:sp>
      <p:pic>
        <p:nvPicPr>
          <p:cNvPr id="651" name="Feuer10" descr="Feuer10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83076" y="10347328"/>
            <a:ext cx="1066801" cy="1289051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Shape"/>
          <p:cNvSpPr/>
          <p:nvPr/>
        </p:nvSpPr>
        <p:spPr>
          <a:xfrm>
            <a:off x="16687800" y="11109325"/>
            <a:ext cx="1524000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53" name="Rectangle"/>
          <p:cNvSpPr/>
          <p:nvPr/>
        </p:nvSpPr>
        <p:spPr>
          <a:xfrm>
            <a:off x="3997328" y="12150725"/>
            <a:ext cx="14033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660" name="Group"/>
          <p:cNvGrpSpPr/>
          <p:nvPr/>
        </p:nvGrpSpPr>
        <p:grpSpPr>
          <a:xfrm>
            <a:off x="18875376" y="11033128"/>
            <a:ext cx="1851025" cy="1311275"/>
            <a:chOff x="0" y="0"/>
            <a:chExt cx="1851023" cy="1311274"/>
          </a:xfrm>
        </p:grpSpPr>
        <p:sp>
          <p:nvSpPr>
            <p:cNvPr id="654" name="Shape"/>
            <p:cNvSpPr/>
            <p:nvPr/>
          </p:nvSpPr>
          <p:spPr>
            <a:xfrm>
              <a:off x="0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5" name="Shape"/>
            <p:cNvSpPr/>
            <p:nvPr/>
          </p:nvSpPr>
          <p:spPr>
            <a:xfrm>
              <a:off x="205669" y="-1"/>
              <a:ext cx="1439686" cy="1311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13745"/>
                  </a:lnTo>
                  <a:lnTo>
                    <a:pt x="10800" y="0"/>
                  </a:lnTo>
                  <a:lnTo>
                    <a:pt x="21600" y="1374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6" name="Shape"/>
            <p:cNvSpPr/>
            <p:nvPr/>
          </p:nvSpPr>
          <p:spPr>
            <a:xfrm>
              <a:off x="1645354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7" name="Rectangle"/>
            <p:cNvSpPr/>
            <p:nvPr/>
          </p:nvSpPr>
          <p:spPr>
            <a:xfrm>
              <a:off x="805538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8" name="Rectangle"/>
            <p:cNvSpPr/>
            <p:nvPr/>
          </p:nvSpPr>
          <p:spPr>
            <a:xfrm>
              <a:off x="1216876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59" name="Rectangle"/>
            <p:cNvSpPr/>
            <p:nvPr/>
          </p:nvSpPr>
          <p:spPr>
            <a:xfrm>
              <a:off x="394199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661" name="Line"/>
          <p:cNvSpPr/>
          <p:nvPr/>
        </p:nvSpPr>
        <p:spPr>
          <a:xfrm>
            <a:off x="53340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2" name="Line"/>
          <p:cNvSpPr/>
          <p:nvPr/>
        </p:nvSpPr>
        <p:spPr>
          <a:xfrm>
            <a:off x="72136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3" name="Line"/>
          <p:cNvSpPr/>
          <p:nvPr/>
        </p:nvSpPr>
        <p:spPr>
          <a:xfrm>
            <a:off x="90424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4" name="Line"/>
          <p:cNvSpPr/>
          <p:nvPr/>
        </p:nvSpPr>
        <p:spPr>
          <a:xfrm>
            <a:off x="108712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5" name="Line"/>
          <p:cNvSpPr/>
          <p:nvPr/>
        </p:nvSpPr>
        <p:spPr>
          <a:xfrm>
            <a:off x="127000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6" name="Line"/>
          <p:cNvSpPr/>
          <p:nvPr/>
        </p:nvSpPr>
        <p:spPr>
          <a:xfrm>
            <a:off x="145288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7" name="Line"/>
          <p:cNvSpPr/>
          <p:nvPr/>
        </p:nvSpPr>
        <p:spPr>
          <a:xfrm>
            <a:off x="163576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8" name="Line"/>
          <p:cNvSpPr/>
          <p:nvPr/>
        </p:nvSpPr>
        <p:spPr>
          <a:xfrm>
            <a:off x="18186400" y="11404600"/>
            <a:ext cx="533400" cy="0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9" name="In a scene that was brilliantly captured in Peter Jackson’s film adaptation of The Return of the King, Rohan is alerted to the danger to Gondor by a succession of signal fires moving from mountain top to mountain top.  This scene is a perfect illustration of the idea of message passing in a linked list."/>
          <p:cNvSpPr txBox="1"/>
          <p:nvPr/>
        </p:nvSpPr>
        <p:spPr>
          <a:xfrm>
            <a:off x="3831771" y="4267201"/>
            <a:ext cx="16459201" cy="3361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lnSpc>
                <a:spcPct val="85000"/>
              </a:lnSpc>
              <a:defRPr sz="4800"/>
            </a:pPr>
            <a:r>
              <a:t>In a scene that was brilliantly captured in Peter Jackson’s film adaptation of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The Return of the King</a:t>
            </a:r>
            <a:r>
              <a:t>, Rohan is alerted to the danger to Gondor by a succession of signal fires moving from mountain top to mountain top.  This scene is a perfect illustration of the idea of message passing in a linked list. </a:t>
            </a:r>
          </a:p>
        </p:txBody>
      </p:sp>
      <p:grpSp>
        <p:nvGrpSpPr>
          <p:cNvPr id="67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67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71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0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8" grpId="10"/>
      <p:bldP build="whole" bldLvl="1" animBg="1" rev="0" advAuto="0" spid="662" grpId="3"/>
      <p:bldP build="whole" bldLvl="1" animBg="1" rev="0" advAuto="0" spid="667" grpId="8"/>
      <p:bldP build="whole" bldLvl="1" animBg="1" rev="0" advAuto="0" spid="668" grpId="9"/>
      <p:bldP build="whole" bldLvl="1" animBg="1" rev="0" advAuto="0" spid="666" grpId="7"/>
      <p:bldP build="whole" bldLvl="1" animBg="1" rev="0" advAuto="0" spid="664" grpId="5"/>
      <p:bldP build="whole" bldLvl="1" animBg="1" rev="0" advAuto="0" spid="661" grpId="2"/>
      <p:bldP build="whole" bldLvl="1" animBg="1" rev="0" advAuto="0" spid="663" grpId="4"/>
      <p:bldP build="whole" bldLvl="1" animBg="1" rev="0" advAuto="0" spid="621" grpId="1"/>
      <p:bldP build="whole" bldLvl="1" animBg="1" rev="0" advAuto="0" spid="665" grpId="6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image16.png" descr="image16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451"/>
          <a:stretch>
            <a:fillRect/>
          </a:stretch>
        </p:blipFill>
        <p:spPr>
          <a:xfrm>
            <a:off x="1220314" y="245665"/>
            <a:ext cx="21150166" cy="132244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image17.png" descr="image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1259" y="-1891863"/>
            <a:ext cx="24676791" cy="18288001"/>
          </a:xfrm>
          <a:prstGeom prst="rect">
            <a:avLst/>
          </a:prstGeom>
          <a:ln w="12700">
            <a:miter lim="400000"/>
          </a:ln>
        </p:spPr>
      </p:pic>
      <p:sp>
        <p:nvSpPr>
          <p:cNvPr id="677" name="https://www.youtube.com/watch?v=i6LGJ7evrAg"/>
          <p:cNvSpPr txBox="1"/>
          <p:nvPr/>
        </p:nvSpPr>
        <p:spPr>
          <a:xfrm>
            <a:off x="5269547" y="6435409"/>
            <a:ext cx="1384490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u="sng">
                <a:hlinkClick r:id="rId3" invalidUrl="" action="" tgtFrame="" tooltip="" history="1" highlightClick="0" endSnd="0"/>
              </a:rPr>
              <a:t>https://www.youtube.com/watch?v=i6LGJ7evrAg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Group"/>
          <p:cNvGrpSpPr/>
          <p:nvPr/>
        </p:nvGrpSpPr>
        <p:grpSpPr>
          <a:xfrm>
            <a:off x="19323498" y="3940332"/>
            <a:ext cx="612776" cy="1581332"/>
            <a:chOff x="0" y="0"/>
            <a:chExt cx="612775" cy="1581331"/>
          </a:xfrm>
        </p:grpSpPr>
        <p:sp>
          <p:nvSpPr>
            <p:cNvPr id="679" name="Shape"/>
            <p:cNvSpPr/>
            <p:nvPr/>
          </p:nvSpPr>
          <p:spPr>
            <a:xfrm>
              <a:off x="3175" y="0"/>
              <a:ext cx="609601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80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684" name="Group"/>
          <p:cNvGrpSpPr/>
          <p:nvPr/>
        </p:nvGrpSpPr>
        <p:grpSpPr>
          <a:xfrm>
            <a:off x="4232726" y="4016532"/>
            <a:ext cx="612774" cy="1581332"/>
            <a:chOff x="0" y="0"/>
            <a:chExt cx="612773" cy="1581331"/>
          </a:xfrm>
        </p:grpSpPr>
        <p:sp>
          <p:nvSpPr>
            <p:cNvPr id="682" name="Shape"/>
            <p:cNvSpPr/>
            <p:nvPr/>
          </p:nvSpPr>
          <p:spPr>
            <a:xfrm>
              <a:off x="3174" y="0"/>
              <a:ext cx="609600" cy="60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10" fill="norm" stroke="1" extrusionOk="0">
                  <a:moveTo>
                    <a:pt x="0" y="1682"/>
                  </a:moveTo>
                  <a:cubicBezTo>
                    <a:pt x="7200" y="-4145"/>
                    <a:pt x="14400" y="7509"/>
                    <a:pt x="21600" y="1682"/>
                  </a:cubicBezTo>
                  <a:lnTo>
                    <a:pt x="21600" y="11628"/>
                  </a:lnTo>
                  <a:cubicBezTo>
                    <a:pt x="14400" y="17455"/>
                    <a:pt x="7200" y="5801"/>
                    <a:pt x="0" y="11628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83" name="Line"/>
            <p:cNvSpPr/>
            <p:nvPr/>
          </p:nvSpPr>
          <p:spPr>
            <a:xfrm flipH="1">
              <a:off x="-1" y="41457"/>
              <a:ext cx="2" cy="15398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685" name="Triangle"/>
          <p:cNvSpPr/>
          <p:nvPr/>
        </p:nvSpPr>
        <p:spPr>
          <a:xfrm>
            <a:off x="4058099" y="5064464"/>
            <a:ext cx="349251" cy="930277"/>
          </a:xfrm>
          <a:prstGeom prst="triangle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6" name="Rectangle"/>
          <p:cNvSpPr/>
          <p:nvPr/>
        </p:nvSpPr>
        <p:spPr>
          <a:xfrm>
            <a:off x="3931098" y="5410539"/>
            <a:ext cx="62230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7" name="Rectangle"/>
          <p:cNvSpPr/>
          <p:nvPr/>
        </p:nvSpPr>
        <p:spPr>
          <a:xfrm>
            <a:off x="3880299" y="5512139"/>
            <a:ext cx="7302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8" name="Rectangle"/>
          <p:cNvSpPr/>
          <p:nvPr/>
        </p:nvSpPr>
        <p:spPr>
          <a:xfrm>
            <a:off x="3826326" y="5610566"/>
            <a:ext cx="84137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9" name="Rectangle"/>
          <p:cNvSpPr/>
          <p:nvPr/>
        </p:nvSpPr>
        <p:spPr>
          <a:xfrm>
            <a:off x="3775523" y="5693116"/>
            <a:ext cx="949325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0" name="Rectangle"/>
          <p:cNvSpPr/>
          <p:nvPr/>
        </p:nvSpPr>
        <p:spPr>
          <a:xfrm>
            <a:off x="3715198" y="5794716"/>
            <a:ext cx="1079501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1" name="Rectangle"/>
          <p:cNvSpPr/>
          <p:nvPr/>
        </p:nvSpPr>
        <p:spPr>
          <a:xfrm>
            <a:off x="3642176" y="5896316"/>
            <a:ext cx="1187451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2" name="Rectangle"/>
          <p:cNvSpPr/>
          <p:nvPr/>
        </p:nvSpPr>
        <p:spPr>
          <a:xfrm>
            <a:off x="3575498" y="5997916"/>
            <a:ext cx="1323977" cy="14922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3" name="Shape"/>
          <p:cNvSpPr/>
          <p:nvPr/>
        </p:nvSpPr>
        <p:spPr>
          <a:xfrm>
            <a:off x="52518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4" name="Shape"/>
          <p:cNvSpPr/>
          <p:nvPr/>
        </p:nvSpPr>
        <p:spPr>
          <a:xfrm>
            <a:off x="70806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5" name="Shape"/>
          <p:cNvSpPr/>
          <p:nvPr/>
        </p:nvSpPr>
        <p:spPr>
          <a:xfrm>
            <a:off x="89094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6" name="Shape"/>
          <p:cNvSpPr/>
          <p:nvPr/>
        </p:nvSpPr>
        <p:spPr>
          <a:xfrm>
            <a:off x="107382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7" name="Shape"/>
          <p:cNvSpPr/>
          <p:nvPr/>
        </p:nvSpPr>
        <p:spPr>
          <a:xfrm>
            <a:off x="125670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8" name="Shape"/>
          <p:cNvSpPr/>
          <p:nvPr/>
        </p:nvSpPr>
        <p:spPr>
          <a:xfrm>
            <a:off x="143958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9" name="San Jose"/>
          <p:cNvSpPr txBox="1"/>
          <p:nvPr/>
        </p:nvSpPr>
        <p:spPr>
          <a:xfrm>
            <a:off x="18568753" y="6372111"/>
            <a:ext cx="1981201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San Jose</a:t>
            </a:r>
          </a:p>
        </p:txBody>
      </p:sp>
      <p:sp>
        <p:nvSpPr>
          <p:cNvPr id="700" name="Mountain View"/>
          <p:cNvSpPr txBox="1"/>
          <p:nvPr/>
        </p:nvSpPr>
        <p:spPr>
          <a:xfrm>
            <a:off x="13335691" y="6515250"/>
            <a:ext cx="3327039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Mountain View</a:t>
            </a:r>
          </a:p>
        </p:txBody>
      </p:sp>
      <p:sp>
        <p:nvSpPr>
          <p:cNvPr id="701" name="Palo Alto"/>
          <p:cNvSpPr txBox="1"/>
          <p:nvPr/>
        </p:nvSpPr>
        <p:spPr>
          <a:xfrm>
            <a:off x="12312028" y="3400311"/>
            <a:ext cx="2326985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Palo Alto</a:t>
            </a:r>
          </a:p>
        </p:txBody>
      </p:sp>
      <p:sp>
        <p:nvSpPr>
          <p:cNvPr id="702" name="Menlo Park"/>
          <p:cNvSpPr txBox="1"/>
          <p:nvPr/>
        </p:nvSpPr>
        <p:spPr>
          <a:xfrm>
            <a:off x="10535098" y="6568055"/>
            <a:ext cx="1981201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Menlo Park</a:t>
            </a:r>
          </a:p>
        </p:txBody>
      </p:sp>
      <p:sp>
        <p:nvSpPr>
          <p:cNvPr id="703" name="Redwood City"/>
          <p:cNvSpPr txBox="1"/>
          <p:nvPr/>
        </p:nvSpPr>
        <p:spPr>
          <a:xfrm>
            <a:off x="8326266" y="3493727"/>
            <a:ext cx="3666297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Redwood City</a:t>
            </a:r>
          </a:p>
        </p:txBody>
      </p:sp>
      <p:sp>
        <p:nvSpPr>
          <p:cNvPr id="704" name="Millbrae"/>
          <p:cNvSpPr txBox="1"/>
          <p:nvPr/>
        </p:nvSpPr>
        <p:spPr>
          <a:xfrm>
            <a:off x="6462319" y="6502741"/>
            <a:ext cx="3026981" cy="855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Millbrae</a:t>
            </a:r>
          </a:p>
        </p:txBody>
      </p:sp>
      <p:sp>
        <p:nvSpPr>
          <p:cNvPr id="705" name="San Francisco"/>
          <p:cNvSpPr txBox="1"/>
          <p:nvPr/>
        </p:nvSpPr>
        <p:spPr>
          <a:xfrm>
            <a:off x="2522341" y="6358363"/>
            <a:ext cx="2865248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San Francisco</a:t>
            </a:r>
          </a:p>
        </p:txBody>
      </p:sp>
      <p:sp>
        <p:nvSpPr>
          <p:cNvPr id="706" name="Shape"/>
          <p:cNvSpPr/>
          <p:nvPr/>
        </p:nvSpPr>
        <p:spPr>
          <a:xfrm>
            <a:off x="16224698" y="5054939"/>
            <a:ext cx="1524001" cy="121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6480" y="5400"/>
                </a:lnTo>
                <a:lnTo>
                  <a:pt x="8640" y="10800"/>
                </a:lnTo>
                <a:lnTo>
                  <a:pt x="10800" y="2700"/>
                </a:lnTo>
                <a:lnTo>
                  <a:pt x="12960" y="5400"/>
                </a:lnTo>
                <a:lnTo>
                  <a:pt x="1728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99933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07" name="Rectangle"/>
          <p:cNvSpPr/>
          <p:nvPr/>
        </p:nvSpPr>
        <p:spPr>
          <a:xfrm>
            <a:off x="3534226" y="6096339"/>
            <a:ext cx="1403351" cy="1492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14" name="Group"/>
          <p:cNvGrpSpPr/>
          <p:nvPr/>
        </p:nvGrpSpPr>
        <p:grpSpPr>
          <a:xfrm>
            <a:off x="18412274" y="4978741"/>
            <a:ext cx="1851025" cy="1311275"/>
            <a:chOff x="0" y="0"/>
            <a:chExt cx="1851023" cy="1311274"/>
          </a:xfrm>
        </p:grpSpPr>
        <p:sp>
          <p:nvSpPr>
            <p:cNvPr id="708" name="Shape"/>
            <p:cNvSpPr/>
            <p:nvPr/>
          </p:nvSpPr>
          <p:spPr>
            <a:xfrm>
              <a:off x="0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09" name="Shape"/>
            <p:cNvSpPr/>
            <p:nvPr/>
          </p:nvSpPr>
          <p:spPr>
            <a:xfrm>
              <a:off x="205669" y="-1"/>
              <a:ext cx="1439686" cy="1311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13745"/>
                  </a:lnTo>
                  <a:lnTo>
                    <a:pt x="10800" y="0"/>
                  </a:lnTo>
                  <a:lnTo>
                    <a:pt x="21600" y="1374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10" name="Shape"/>
            <p:cNvSpPr/>
            <p:nvPr/>
          </p:nvSpPr>
          <p:spPr>
            <a:xfrm>
              <a:off x="1645354" y="357620"/>
              <a:ext cx="205670" cy="9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2700"/>
                  </a:lnTo>
                  <a:lnTo>
                    <a:pt x="10800" y="0"/>
                  </a:lnTo>
                  <a:lnTo>
                    <a:pt x="21600" y="270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6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11" name="Rectangle"/>
            <p:cNvSpPr/>
            <p:nvPr/>
          </p:nvSpPr>
          <p:spPr>
            <a:xfrm>
              <a:off x="805538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12" name="Rectangle"/>
            <p:cNvSpPr/>
            <p:nvPr/>
          </p:nvSpPr>
          <p:spPr>
            <a:xfrm>
              <a:off x="1216876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13" name="Rectangle"/>
            <p:cNvSpPr/>
            <p:nvPr/>
          </p:nvSpPr>
          <p:spPr>
            <a:xfrm>
              <a:off x="394199" y="948686"/>
              <a:ext cx="246375" cy="362587"/>
            </a:xfrm>
            <a:prstGeom prst="rect">
              <a:avLst/>
            </a:prstGeom>
            <a:solidFill>
              <a:srgbClr val="666666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15" name="Line"/>
          <p:cNvSpPr/>
          <p:nvPr/>
        </p:nvSpPr>
        <p:spPr>
          <a:xfrm>
            <a:off x="48708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6" name="Line"/>
          <p:cNvSpPr/>
          <p:nvPr/>
        </p:nvSpPr>
        <p:spPr>
          <a:xfrm>
            <a:off x="67504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7" name="Line"/>
          <p:cNvSpPr/>
          <p:nvPr/>
        </p:nvSpPr>
        <p:spPr>
          <a:xfrm>
            <a:off x="85792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8" name="Line"/>
          <p:cNvSpPr/>
          <p:nvPr/>
        </p:nvSpPr>
        <p:spPr>
          <a:xfrm>
            <a:off x="104080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9" name="Line"/>
          <p:cNvSpPr/>
          <p:nvPr/>
        </p:nvSpPr>
        <p:spPr>
          <a:xfrm>
            <a:off x="122368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0" name="Line"/>
          <p:cNvSpPr/>
          <p:nvPr/>
        </p:nvSpPr>
        <p:spPr>
          <a:xfrm>
            <a:off x="140656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1" name="Line"/>
          <p:cNvSpPr/>
          <p:nvPr/>
        </p:nvSpPr>
        <p:spPr>
          <a:xfrm>
            <a:off x="158944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2" name="Line"/>
          <p:cNvSpPr/>
          <p:nvPr/>
        </p:nvSpPr>
        <p:spPr>
          <a:xfrm>
            <a:off x="17723298" y="5350214"/>
            <a:ext cx="533401" cy="1"/>
          </a:xfrm>
          <a:prstGeom prst="line">
            <a:avLst/>
          </a:prstGeom>
          <a:ln w="127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3" name="Bayshore"/>
          <p:cNvSpPr txBox="1"/>
          <p:nvPr/>
        </p:nvSpPr>
        <p:spPr>
          <a:xfrm rot="20233942">
            <a:off x="5002039" y="3596035"/>
            <a:ext cx="2865247" cy="855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Bayshore</a:t>
            </a:r>
          </a:p>
        </p:txBody>
      </p:sp>
      <p:sp>
        <p:nvSpPr>
          <p:cNvPr id="724" name="Santa Clara"/>
          <p:cNvSpPr txBox="1"/>
          <p:nvPr/>
        </p:nvSpPr>
        <p:spPr>
          <a:xfrm>
            <a:off x="15730548" y="3260419"/>
            <a:ext cx="2786055" cy="1553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spcBef>
                <a:spcPts val="28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Santa Clara</a:t>
            </a:r>
          </a:p>
        </p:txBody>
      </p:sp>
      <p:sp>
        <p:nvSpPr>
          <p:cNvPr id="725" name="Step 1: Make this linked list"/>
          <p:cNvSpPr txBox="1"/>
          <p:nvPr/>
        </p:nvSpPr>
        <p:spPr>
          <a:xfrm>
            <a:off x="2383971" y="1502227"/>
            <a:ext cx="6931542" cy="93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Step 1: Make this linked list</a:t>
            </a:r>
          </a:p>
        </p:txBody>
      </p:sp>
      <p:sp>
        <p:nvSpPr>
          <p:cNvPr id="726" name="Step 2: Light the fires…."/>
          <p:cNvSpPr txBox="1"/>
          <p:nvPr/>
        </p:nvSpPr>
        <p:spPr>
          <a:xfrm>
            <a:off x="2427514" y="9808032"/>
            <a:ext cx="5996901" cy="93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Step 2: Light the fires….</a:t>
            </a:r>
          </a:p>
        </p:txBody>
      </p:sp>
      <p:sp>
        <p:nvSpPr>
          <p:cNvPr id="727" name="Rounded Rectangle"/>
          <p:cNvSpPr/>
          <p:nvPr/>
        </p:nvSpPr>
        <p:spPr>
          <a:xfrm>
            <a:off x="3083037" y="11431089"/>
            <a:ext cx="16427447" cy="1566453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8" name="Lighting the fire of San Francisco!"/>
          <p:cNvSpPr txBox="1"/>
          <p:nvPr/>
        </p:nvSpPr>
        <p:spPr>
          <a:xfrm>
            <a:off x="3652776" y="11801402"/>
            <a:ext cx="15644058" cy="792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Lighting the fire of San Francisco!</a:t>
            </a:r>
          </a:p>
        </p:txBody>
      </p:sp>
      <p:grpSp>
        <p:nvGrpSpPr>
          <p:cNvPr id="73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2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30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Rounded Rectangle"/>
          <p:cNvSpPr/>
          <p:nvPr/>
        </p:nvSpPr>
        <p:spPr>
          <a:xfrm>
            <a:off x="3950087" y="3988386"/>
            <a:ext cx="16427447" cy="4748075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4" name="struct Tower {…"/>
          <p:cNvSpPr txBox="1"/>
          <p:nvPr/>
        </p:nvSpPr>
        <p:spPr>
          <a:xfrm>
            <a:off x="4519826" y="5103676"/>
            <a:ext cx="15644058" cy="2468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string</a:t>
            </a:r>
            <a:r>
              <a:t> name;  </a:t>
            </a:r>
            <a:r>
              <a:rPr>
                <a:solidFill>
                  <a:srgbClr val="0000FF"/>
                </a:solidFill>
              </a:rPr>
              <a:t>/* The name of this tower   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Tower</a:t>
            </a:r>
            <a:r>
              <a:t> *link;  </a:t>
            </a:r>
            <a:r>
              <a:rPr>
                <a:solidFill>
                  <a:srgbClr val="0000FF"/>
                </a:solidFill>
              </a:rPr>
              <a:t>/* Pointer to the next tower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grpSp>
        <p:nvGrpSpPr>
          <p:cNvPr id="73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3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36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0" name="// add the first tower…"/>
          <p:cNvSpPr txBox="1"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grpSp>
        <p:nvGrpSpPr>
          <p:cNvPr id="74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4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42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6" name="// add the first tower…"/>
          <p:cNvSpPr txBox="1"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sp>
        <p:nvSpPr>
          <p:cNvPr id="747" name="Rounded Rectangle"/>
          <p:cNvSpPr/>
          <p:nvPr/>
        </p:nvSpPr>
        <p:spPr>
          <a:xfrm>
            <a:off x="4757213" y="5697689"/>
            <a:ext cx="8118769" cy="80717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5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4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49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53" name="// add the first tower…"/>
          <p:cNvSpPr txBox="1"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sp>
        <p:nvSpPr>
          <p:cNvPr id="754" name="Rounded Rectangle"/>
          <p:cNvSpPr/>
          <p:nvPr/>
        </p:nvSpPr>
        <p:spPr>
          <a:xfrm>
            <a:off x="4757213" y="6243709"/>
            <a:ext cx="8118769" cy="80717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5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5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56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Rounded Rectangle"/>
          <p:cNvSpPr/>
          <p:nvPr/>
        </p:nvSpPr>
        <p:spPr>
          <a:xfrm>
            <a:off x="4258695" y="4344489"/>
            <a:ext cx="16427447" cy="4059606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0" name="// add the first tower…"/>
          <p:cNvSpPr txBox="1"/>
          <p:nvPr/>
        </p:nvSpPr>
        <p:spPr>
          <a:xfrm>
            <a:off x="4828434" y="5008715"/>
            <a:ext cx="15644058" cy="2621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add the first tower</a:t>
            </a:r>
          </a:p>
          <a:p>
            <a:pPr algn="l" defTabSz="914400">
              <a:defRPr b="1" sz="40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40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</p:txBody>
      </p:sp>
      <p:sp>
        <p:nvSpPr>
          <p:cNvPr id="761" name="Rounded Rectangle"/>
          <p:cNvSpPr/>
          <p:nvPr/>
        </p:nvSpPr>
        <p:spPr>
          <a:xfrm>
            <a:off x="4757213" y="6908430"/>
            <a:ext cx="8118769" cy="80717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6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6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63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8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769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77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1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77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7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3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8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779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78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1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78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8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3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785" name="Rectangle"/>
          <p:cNvSpPr/>
          <p:nvPr/>
        </p:nvSpPr>
        <p:spPr>
          <a:xfrm>
            <a:off x="326571" y="3820886"/>
            <a:ext cx="11266715" cy="1894115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8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9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790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791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2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79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79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94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796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9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00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01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02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03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0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0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05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07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8" name="Rectangle"/>
          <p:cNvSpPr/>
          <p:nvPr/>
        </p:nvSpPr>
        <p:spPr>
          <a:xfrm>
            <a:off x="12094030" y="7260772"/>
            <a:ext cx="11778343" cy="674915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1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12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13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1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15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1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1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17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19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0" name="Rectangle"/>
          <p:cNvSpPr/>
          <p:nvPr/>
        </p:nvSpPr>
        <p:spPr>
          <a:xfrm>
            <a:off x="12094030" y="7783287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3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4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25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26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7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3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2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29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31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32" name="Rectangle"/>
          <p:cNvSpPr/>
          <p:nvPr/>
        </p:nvSpPr>
        <p:spPr>
          <a:xfrm>
            <a:off x="12094030" y="8273143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5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6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37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38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9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4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4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41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43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4" name="Rectangle"/>
          <p:cNvSpPr/>
          <p:nvPr/>
        </p:nvSpPr>
        <p:spPr>
          <a:xfrm>
            <a:off x="12094030" y="8697687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8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49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5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51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5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5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53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55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56" name="Rectangle"/>
          <p:cNvSpPr/>
          <p:nvPr/>
        </p:nvSpPr>
        <p:spPr>
          <a:xfrm>
            <a:off x="12094030" y="9187546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59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0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61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62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3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6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6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65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67" name="Rectangle"/>
          <p:cNvSpPr/>
          <p:nvPr/>
        </p:nvSpPr>
        <p:spPr>
          <a:xfrm>
            <a:off x="326571" y="5812971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0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1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72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73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4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7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7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76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78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2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83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8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5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88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8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87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889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90" name="Rectangle"/>
          <p:cNvSpPr/>
          <p:nvPr/>
        </p:nvSpPr>
        <p:spPr>
          <a:xfrm>
            <a:off x="12094030" y="7260772"/>
            <a:ext cx="11778343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3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4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895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896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7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0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89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99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01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02" name="Rectangle"/>
          <p:cNvSpPr/>
          <p:nvPr/>
        </p:nvSpPr>
        <p:spPr>
          <a:xfrm>
            <a:off x="12061373" y="7750630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05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06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07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08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09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1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1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11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13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14" name="Rectangle"/>
          <p:cNvSpPr/>
          <p:nvPr/>
        </p:nvSpPr>
        <p:spPr>
          <a:xfrm>
            <a:off x="12061373" y="8207830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8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19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2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1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2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2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23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25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26" name="Rectangle"/>
          <p:cNvSpPr/>
          <p:nvPr/>
        </p:nvSpPr>
        <p:spPr>
          <a:xfrm>
            <a:off x="12061373" y="8730343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9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0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31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32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3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3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3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35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37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D99694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38" name="Rectangle"/>
          <p:cNvSpPr/>
          <p:nvPr/>
        </p:nvSpPr>
        <p:spPr>
          <a:xfrm>
            <a:off x="12061373" y="9252857"/>
            <a:ext cx="11778344" cy="576945"/>
          </a:xfrm>
          <a:prstGeom prst="roundRect">
            <a:avLst>
              <a:gd name="adj" fmla="val 0"/>
            </a:avLst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1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2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43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44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5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4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4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47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49" name="Rectangle"/>
          <p:cNvSpPr/>
          <p:nvPr/>
        </p:nvSpPr>
        <p:spPr>
          <a:xfrm>
            <a:off x="326571" y="630283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2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3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54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55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6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5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5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58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60" name="Rectangle"/>
          <p:cNvSpPr/>
          <p:nvPr/>
        </p:nvSpPr>
        <p:spPr>
          <a:xfrm>
            <a:off x="326571" y="6825343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3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4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65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66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7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7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6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9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71" name="Rectangle"/>
          <p:cNvSpPr/>
          <p:nvPr/>
        </p:nvSpPr>
        <p:spPr>
          <a:xfrm>
            <a:off x="326571" y="7347857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4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5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76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77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8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8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7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80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82" name="Rectangle"/>
          <p:cNvSpPr/>
          <p:nvPr/>
        </p:nvSpPr>
        <p:spPr>
          <a:xfrm>
            <a:off x="326571" y="7772400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85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86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87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88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89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99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99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91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993" name="Rectangle"/>
          <p:cNvSpPr/>
          <p:nvPr/>
        </p:nvSpPr>
        <p:spPr>
          <a:xfrm>
            <a:off x="326571" y="8294913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96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97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998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99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0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2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04" name="Rectangle"/>
          <p:cNvSpPr/>
          <p:nvPr/>
        </p:nvSpPr>
        <p:spPr>
          <a:xfrm>
            <a:off x="326571" y="8752113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Rounded Rectangle"/>
          <p:cNvSpPr/>
          <p:nvPr/>
        </p:nvSpPr>
        <p:spPr>
          <a:xfrm>
            <a:off x="12115793" y="3049087"/>
            <a:ext cx="11789235" cy="3449682"/>
          </a:xfrm>
          <a:prstGeom prst="roundRect">
            <a:avLst>
              <a:gd name="adj" fmla="val 6660"/>
            </a:avLst>
          </a:prstGeom>
          <a:solidFill>
            <a:srgbClr val="DCE6F2"/>
          </a:solidFill>
          <a:ln w="76200">
            <a:solidFill>
              <a:srgbClr val="4F81BD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7" name="Rounded Rectangle"/>
          <p:cNvSpPr/>
          <p:nvPr/>
        </p:nvSpPr>
        <p:spPr>
          <a:xfrm>
            <a:off x="359224" y="3038201"/>
            <a:ext cx="11234057" cy="7869282"/>
          </a:xfrm>
          <a:prstGeom prst="roundRect">
            <a:avLst>
              <a:gd name="adj" fmla="val 1927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8" name="// main…"/>
          <p:cNvSpPr txBox="1"/>
          <p:nvPr/>
        </p:nvSpPr>
        <p:spPr>
          <a:xfrm>
            <a:off x="489852" y="3343199"/>
            <a:ext cx="11723914" cy="693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main</a:t>
            </a:r>
          </a:p>
          <a:p>
            <a:pPr algn="l" defTabSz="914400">
              <a:defRPr b="1" sz="32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 head = </a:t>
            </a:r>
            <a:r>
              <a:t>new Tower</a:t>
            </a:r>
            <a:r>
              <a:rPr>
                <a:solidFill>
                  <a:srgbClr val="000000"/>
                </a:solidFill>
              </a:rPr>
              <a:t>; 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head-&gt;name = </a:t>
            </a:r>
            <a:r>
              <a:rPr>
                <a:solidFill>
                  <a:srgbClr val="0000FF"/>
                </a:solidFill>
              </a:rPr>
              <a:t>“San Jose”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head-&gt;link = NULL;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“Santa Clara”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“Mountain View”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“Palo Alto”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“Menlo Park”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“Redwood City”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“Millbrae”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“Bayshore”</a:t>
            </a:r>
            <a:r>
              <a:t>, head);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head = createTower(</a:t>
            </a:r>
            <a:r>
              <a:rPr>
                <a:solidFill>
                  <a:srgbClr val="033EFF"/>
                </a:solidFill>
              </a:rPr>
              <a:t>“San Francisco”</a:t>
            </a:r>
            <a:r>
              <a:t>, head);</a:t>
            </a:r>
          </a:p>
        </p:txBody>
      </p:sp>
      <p:sp>
        <p:nvSpPr>
          <p:cNvPr id="1009" name="struct Tower{…"/>
          <p:cNvSpPr txBox="1"/>
          <p:nvPr/>
        </p:nvSpPr>
        <p:spPr>
          <a:xfrm>
            <a:off x="12213772" y="3259127"/>
            <a:ext cx="7772401" cy="211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struct Tower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string </a:t>
            </a:r>
            <a:r>
              <a:rPr>
                <a:solidFill>
                  <a:srgbClr val="000000"/>
                </a:solidFill>
              </a:rPr>
              <a:t>name;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Tower 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10" name="Rounded Rectangle"/>
          <p:cNvSpPr/>
          <p:nvPr/>
        </p:nvSpPr>
        <p:spPr>
          <a:xfrm>
            <a:off x="12126677" y="7021282"/>
            <a:ext cx="11789235" cy="3929745"/>
          </a:xfrm>
          <a:prstGeom prst="roundRect">
            <a:avLst>
              <a:gd name="adj" fmla="val 5251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1" name="Tower *createTower(string name, Tower *link) {…"/>
          <p:cNvSpPr txBox="1"/>
          <p:nvPr/>
        </p:nvSpPr>
        <p:spPr>
          <a:xfrm>
            <a:off x="12213772" y="7188872"/>
            <a:ext cx="11658601" cy="307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320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Tower</a:t>
            </a:r>
            <a:r>
              <a:rPr>
                <a:solidFill>
                  <a:srgbClr val="000000"/>
                </a:solidFill>
              </a:rPr>
              <a:t> *createTower(string name, Tower *link)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 *tp = </a:t>
            </a:r>
            <a:r>
              <a:rPr>
                <a:solidFill>
                  <a:srgbClr val="7030A0"/>
                </a:solidFill>
              </a:rPr>
              <a:t>new</a:t>
            </a:r>
            <a:r>
              <a:t> </a:t>
            </a:r>
            <a:r>
              <a:rPr>
                <a:solidFill>
                  <a:srgbClr val="7030A0"/>
                </a:solidFill>
              </a:rPr>
              <a:t>Tower</a:t>
            </a:r>
            <a:r>
              <a:t>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tp-&gt;name = name;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tp-&gt;link = link;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   </a:t>
            </a:r>
            <a:r>
              <a:rPr>
                <a:solidFill>
                  <a:srgbClr val="7030A0"/>
                </a:solidFill>
              </a:rPr>
              <a:t>return</a:t>
            </a:r>
            <a:r>
              <a:t> tp;</a:t>
            </a:r>
          </a:p>
          <a:p>
            <a:pPr algn="l" defTabSz="914400">
              <a:defRPr b="1" sz="32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01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1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13" name="Linked List Trac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 Trace</a:t>
              </a:r>
            </a:p>
          </p:txBody>
        </p:sp>
      </p:grpSp>
      <p:sp>
        <p:nvSpPr>
          <p:cNvPr id="1015" name="Rectangle"/>
          <p:cNvSpPr/>
          <p:nvPr/>
        </p:nvSpPr>
        <p:spPr>
          <a:xfrm>
            <a:off x="326571" y="9307286"/>
            <a:ext cx="11266715" cy="653143"/>
          </a:xfrm>
          <a:prstGeom prst="roundRect">
            <a:avLst>
              <a:gd name="adj" fmla="val 0"/>
            </a:avLst>
          </a:prstGeom>
          <a:ln w="1143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Rounded Rectangle"/>
          <p:cNvSpPr/>
          <p:nvPr/>
        </p:nvSpPr>
        <p:spPr>
          <a:xfrm>
            <a:off x="4519826" y="7905546"/>
            <a:ext cx="15739015" cy="2658923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8064A2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8" name="Rounded Rectangle"/>
          <p:cNvSpPr/>
          <p:nvPr/>
        </p:nvSpPr>
        <p:spPr>
          <a:xfrm>
            <a:off x="4424867" y="2279077"/>
            <a:ext cx="15762756" cy="4748076"/>
          </a:xfrm>
          <a:prstGeom prst="roundRect">
            <a:avLst>
              <a:gd name="adj" fmla="val 9789"/>
            </a:avLst>
          </a:prstGeom>
          <a:solidFill>
            <a:srgbClr val="EBF1DE"/>
          </a:solidFill>
          <a:ln w="76200">
            <a:solidFill>
              <a:srgbClr val="9BBB59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9" name="void signal(Tower *start) {…"/>
          <p:cNvSpPr txBox="1"/>
          <p:nvPr/>
        </p:nvSpPr>
        <p:spPr>
          <a:xfrm>
            <a:off x="4757203" y="2666300"/>
            <a:ext cx="16878494" cy="3611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</a:t>
            </a:r>
            <a:r>
              <a:rPr>
                <a:solidFill>
                  <a:srgbClr val="000000"/>
                </a:solidFill>
              </a:rPr>
              <a:t> signal(</a:t>
            </a:r>
            <a:r>
              <a:t>Tower</a:t>
            </a:r>
            <a:r>
              <a:rPr>
                <a:solidFill>
                  <a:srgbClr val="000000"/>
                </a:solidFill>
              </a:rPr>
              <a:t> *start)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if</a:t>
            </a:r>
            <a:r>
              <a:t> (start != </a:t>
            </a:r>
            <a:r>
              <a:rPr>
                <a:solidFill>
                  <a:srgbClr val="660066"/>
                </a:solidFill>
              </a:rPr>
              <a:t>NULL</a:t>
            </a:r>
            <a:r>
              <a:t>) {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</a:t>
            </a:r>
            <a:r>
              <a:rPr>
                <a:solidFill>
                  <a:srgbClr val="660066"/>
                </a:solidFill>
              </a:rPr>
              <a:t>cout </a:t>
            </a:r>
            <a:r>
              <a:t>&lt;&lt; </a:t>
            </a:r>
            <a:r>
              <a:rPr>
                <a:solidFill>
                  <a:srgbClr val="0000FF"/>
                </a:solidFill>
              </a:rPr>
              <a:t>"Lighting " </a:t>
            </a:r>
            <a:r>
              <a:t>&lt;&lt; start-&gt;name &lt;&lt; </a:t>
            </a:r>
            <a:r>
              <a:rPr>
                <a:solidFill>
                  <a:srgbClr val="660066"/>
                </a:solidFill>
              </a:rPr>
              <a:t>endl</a:t>
            </a:r>
            <a:r>
              <a:t>;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signal(start-&gt;link);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}</a:t>
            </a: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020" name="signal(head);"/>
          <p:cNvSpPr txBox="1"/>
          <p:nvPr/>
        </p:nvSpPr>
        <p:spPr>
          <a:xfrm>
            <a:off x="5513056" y="8621307"/>
            <a:ext cx="14029799" cy="75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signal(head);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17" grpId="1"/>
      <p:bldP build="whole" bldLvl="1" animBg="1" rev="0" advAuto="0" spid="1020" grpId="2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" name="image18.tif" descr="image18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67600" y="2197100"/>
            <a:ext cx="9448800" cy="93218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2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24" name="Lord of the Linked Lists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Lord of the Linked Lists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19.png" descr="image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4602" y="2384427"/>
            <a:ext cx="7350127" cy="111315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3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2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29" name="How is the Stack Implemented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How is the Stack Implemented?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ounded Rectangle"/>
          <p:cNvSpPr/>
          <p:nvPr/>
        </p:nvSpPr>
        <p:spPr>
          <a:xfrm>
            <a:off x="3950087" y="3988386"/>
            <a:ext cx="16427447" cy="4748075"/>
          </a:xfrm>
          <a:prstGeom prst="roundRect">
            <a:avLst>
              <a:gd name="adj" fmla="val 9789"/>
            </a:avLst>
          </a:prstGeom>
          <a:solidFill>
            <a:srgbClr val="DBEEF4"/>
          </a:solidFill>
          <a:ln w="76200">
            <a:solidFill>
              <a:srgbClr val="4BACC6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3" name="struct Node{…"/>
          <p:cNvSpPr txBox="1"/>
          <p:nvPr/>
        </p:nvSpPr>
        <p:spPr>
          <a:xfrm>
            <a:off x="4519826" y="5103676"/>
            <a:ext cx="15644058" cy="2468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b="1" sz="40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Node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int </a:t>
            </a:r>
            <a:r>
              <a:t>value;    </a:t>
            </a:r>
            <a:r>
              <a:rPr>
                <a:solidFill>
                  <a:srgbClr val="0000FF"/>
                </a:solidFill>
              </a:rPr>
              <a:t>/* The value of this elem   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</a:t>
            </a:r>
            <a:r>
              <a:rPr>
                <a:solidFill>
                  <a:srgbClr val="660066"/>
                </a:solidFill>
              </a:rPr>
              <a:t>Node </a:t>
            </a:r>
            <a:r>
              <a:t>*next;   </a:t>
            </a:r>
            <a:r>
              <a:rPr>
                <a:solidFill>
                  <a:srgbClr val="0000FF"/>
                </a:solidFill>
              </a:rPr>
              <a:t>/* Pointer to the next node */</a:t>
            </a:r>
            <a:endParaRPr>
              <a:solidFill>
                <a:srgbClr val="0000FF"/>
              </a:solidFill>
            </a:endParaRPr>
          </a:p>
          <a:p>
            <a:pPr algn="l" defTabSz="914400">
              <a:defRPr b="1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36" name="Node…"/>
          <p:cNvSpPr txBox="1"/>
          <p:nvPr/>
        </p:nvSpPr>
        <p:spPr>
          <a:xfrm>
            <a:off x="4859277" y="3165477"/>
            <a:ext cx="2194046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  <p:sp>
        <p:nvSpPr>
          <p:cNvPr id="103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3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3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4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41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42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43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4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5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04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4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47" name="Stack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51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52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05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5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5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5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57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58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59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06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6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63" name="Stack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</a:t>
              </a:r>
            </a:p>
          </p:txBody>
        </p:sp>
      </p:grpSp>
      <p:sp>
        <p:nvSpPr>
          <p:cNvPr id="1065" name="Node…"/>
          <p:cNvSpPr txBox="1"/>
          <p:nvPr/>
        </p:nvSpPr>
        <p:spPr>
          <a:xfrm>
            <a:off x="4859277" y="3165477"/>
            <a:ext cx="2194046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68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69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0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1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2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73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74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5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6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7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78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079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80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81" name="Rounded Rectangle"/>
          <p:cNvSpPr/>
          <p:nvPr/>
        </p:nvSpPr>
        <p:spPr>
          <a:xfrm>
            <a:off x="2416628" y="2710541"/>
            <a:ext cx="14663059" cy="8915401"/>
          </a:xfrm>
          <a:prstGeom prst="roundRect">
            <a:avLst>
              <a:gd name="adj" fmla="val 4000"/>
            </a:avLst>
          </a:prstGeom>
          <a:ln w="152400">
            <a:solidFill>
              <a:srgbClr val="8064A2"/>
            </a:solidFill>
          </a:ln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08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8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83" name="Goal of Push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Goal of Push</a:t>
              </a:r>
            </a:p>
          </p:txBody>
        </p:sp>
      </p:grpSp>
      <p:sp>
        <p:nvSpPr>
          <p:cNvPr id="1085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88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89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090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91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92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93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94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95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96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9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9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10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09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00" name="Push Attemp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Push Attempt</a:t>
              </a:r>
            </a:p>
          </p:txBody>
        </p:sp>
      </p:grpSp>
      <p:sp>
        <p:nvSpPr>
          <p:cNvPr id="1102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5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6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0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0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1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12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13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14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15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16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7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18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119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0" name="Node…"/>
          <p:cNvSpPr txBox="1"/>
          <p:nvPr/>
        </p:nvSpPr>
        <p:spPr>
          <a:xfrm>
            <a:off x="4007404" y="6817672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121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22" name="Node * temp =  new Node;…"/>
          <p:cNvSpPr txBox="1"/>
          <p:nvPr/>
        </p:nvSpPr>
        <p:spPr>
          <a:xfrm>
            <a:off x="6708847" y="11347898"/>
            <a:ext cx="9341070" cy="16560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 temp =  new Node;</a:t>
            </a:r>
          </a:p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 -&gt; value = 7;</a:t>
            </a:r>
          </a:p>
        </p:txBody>
      </p:sp>
      <p:sp>
        <p:nvSpPr>
          <p:cNvPr id="1123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Stack is a Linked Li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Stack is a Linked List</a:t>
            </a:r>
          </a:p>
        </p:txBody>
      </p:sp>
      <p:sp>
        <p:nvSpPr>
          <p:cNvPr id="1126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7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8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2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3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34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35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36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37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8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9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140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1" name="Node…"/>
          <p:cNvSpPr txBox="1"/>
          <p:nvPr/>
        </p:nvSpPr>
        <p:spPr>
          <a:xfrm>
            <a:off x="4007404" y="6817672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142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43" name="head = temp;"/>
          <p:cNvSpPr txBox="1"/>
          <p:nvPr/>
        </p:nvSpPr>
        <p:spPr>
          <a:xfrm>
            <a:off x="7851847" y="11347898"/>
            <a:ext cx="4585416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head = temp;</a:t>
            </a:r>
          </a:p>
        </p:txBody>
      </p:sp>
      <p:sp>
        <p:nvSpPr>
          <p:cNvPr id="1144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145" name="image20.tif" descr="image20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20258" y="6219371"/>
            <a:ext cx="7667841" cy="6157688"/>
          </a:xfrm>
          <a:prstGeom prst="rect">
            <a:avLst/>
          </a:prstGeom>
          <a:ln w="12700">
            <a:miter lim="400000"/>
          </a:ln>
        </p:spPr>
      </p:pic>
      <p:sp>
        <p:nvSpPr>
          <p:cNvPr id="114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45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0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148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49" name="BRAAWWRRRR!"/>
            <p:cNvSpPr txBox="1"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BRAAWWRRRR!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3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  <p:sp>
        <p:nvSpPr>
          <p:cNvPr id="1154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5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56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7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8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9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0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61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62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6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6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7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8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6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3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74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75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6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7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8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9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0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181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2" name="Node…"/>
          <p:cNvSpPr txBox="1"/>
          <p:nvPr/>
        </p:nvSpPr>
        <p:spPr>
          <a:xfrm>
            <a:off x="4007404" y="6817672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183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4" name="Node * temp =  new Node;…"/>
          <p:cNvSpPr txBox="1"/>
          <p:nvPr/>
        </p:nvSpPr>
        <p:spPr>
          <a:xfrm>
            <a:off x="6708847" y="11347898"/>
            <a:ext cx="9341070" cy="16560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 temp =  new Node;</a:t>
            </a:r>
          </a:p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temp -&gt; value = 7;</a:t>
            </a:r>
          </a:p>
        </p:txBody>
      </p:sp>
      <p:sp>
        <p:nvSpPr>
          <p:cNvPr id="1185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8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9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190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1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2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3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94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95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96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9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00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01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02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03" name="Node…"/>
          <p:cNvSpPr txBox="1"/>
          <p:nvPr/>
        </p:nvSpPr>
        <p:spPr>
          <a:xfrm>
            <a:off x="4007404" y="6817672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204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0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06" name="temp -&gt; next = head;"/>
          <p:cNvSpPr txBox="1"/>
          <p:nvPr/>
        </p:nvSpPr>
        <p:spPr>
          <a:xfrm>
            <a:off x="7658412" y="11442859"/>
            <a:ext cx="7511972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temp -&gt; next = head;</a:t>
            </a:r>
          </a:p>
        </p:txBody>
      </p:sp>
      <p:sp>
        <p:nvSpPr>
          <p:cNvPr id="1207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0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1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12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3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4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5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16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17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18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19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20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1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2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23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4" name="Node…"/>
          <p:cNvSpPr txBox="1"/>
          <p:nvPr/>
        </p:nvSpPr>
        <p:spPr>
          <a:xfrm>
            <a:off x="3943111" y="6817672"/>
            <a:ext cx="2024678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225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26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7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28" name="head = temp;"/>
          <p:cNvSpPr txBox="1"/>
          <p:nvPr/>
        </p:nvSpPr>
        <p:spPr>
          <a:xfrm>
            <a:off x="9937363" y="11419120"/>
            <a:ext cx="4585416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head = temp;</a:t>
            </a:r>
          </a:p>
        </p:txBody>
      </p:sp>
      <p:sp>
        <p:nvSpPr>
          <p:cNvPr id="1229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2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3" name="push(7);"/>
          <p:cNvSpPr txBox="1"/>
          <p:nvPr/>
        </p:nvSpPr>
        <p:spPr>
          <a:xfrm>
            <a:off x="16859250" y="2089151"/>
            <a:ext cx="312213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push(7);</a:t>
            </a:r>
          </a:p>
        </p:txBody>
      </p:sp>
      <p:sp>
        <p:nvSpPr>
          <p:cNvPr id="123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6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7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38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39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40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1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2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3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4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45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6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47" name="exit function"/>
          <p:cNvSpPr txBox="1"/>
          <p:nvPr/>
        </p:nvSpPr>
        <p:spPr>
          <a:xfrm>
            <a:off x="9510062" y="11419120"/>
            <a:ext cx="4951235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i="1"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exit function</a:t>
            </a:r>
          </a:p>
        </p:txBody>
      </p:sp>
      <p:sp>
        <p:nvSpPr>
          <p:cNvPr id="1248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1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2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3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4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5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56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5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9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0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1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62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3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4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65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grpSp>
        <p:nvGrpSpPr>
          <p:cNvPr id="126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26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67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269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2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3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4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5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6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277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278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9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80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1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2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83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4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5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6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287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8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289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290" name="int toReturn = head-&gt;value;"/>
          <p:cNvSpPr txBox="1"/>
          <p:nvPr/>
        </p:nvSpPr>
        <p:spPr>
          <a:xfrm>
            <a:off x="6669906" y="11428035"/>
            <a:ext cx="10072708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 = head-&gt;value;</a:t>
            </a:r>
          </a:p>
        </p:txBody>
      </p:sp>
      <p:grpSp>
        <p:nvGrpSpPr>
          <p:cNvPr id="129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29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92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294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1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02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0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5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6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7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08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9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0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311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2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13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14" name="head = head-&gt;next;"/>
          <p:cNvSpPr txBox="1"/>
          <p:nvPr/>
        </p:nvSpPr>
        <p:spPr>
          <a:xfrm>
            <a:off x="7824585" y="11490342"/>
            <a:ext cx="678033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head = head-&gt;next;</a:t>
            </a:r>
          </a:p>
        </p:txBody>
      </p:sp>
      <p:pic>
        <p:nvPicPr>
          <p:cNvPr id="1315" name="image20.tif" descr="image20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558313"/>
            <a:ext cx="7667840" cy="61576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1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17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319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320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5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4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322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23" name="That didn’t work. Let’s try again…"/>
            <p:cNvSpPr txBox="1"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That didn’t work. Let’s try again…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1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32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33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4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5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6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7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38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9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0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1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grpSp>
        <p:nvGrpSpPr>
          <p:cNvPr id="134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4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43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345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8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9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0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1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2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53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54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55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56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7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8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59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0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1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2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363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4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365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66" name="int toReturn = head-&gt;value;"/>
          <p:cNvSpPr txBox="1"/>
          <p:nvPr/>
        </p:nvSpPr>
        <p:spPr>
          <a:xfrm>
            <a:off x="7421019" y="11395379"/>
            <a:ext cx="10072709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 = head-&gt;value;</a:t>
            </a:r>
          </a:p>
        </p:txBody>
      </p:sp>
      <p:grpSp>
        <p:nvGrpSpPr>
          <p:cNvPr id="136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6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68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370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7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378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37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8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81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2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3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84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5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6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7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388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9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390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1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2" name="Node * temp = head;"/>
          <p:cNvSpPr txBox="1"/>
          <p:nvPr/>
        </p:nvSpPr>
        <p:spPr>
          <a:xfrm>
            <a:off x="7824585" y="11490342"/>
            <a:ext cx="714615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Node * temp = head;</a:t>
            </a:r>
          </a:p>
        </p:txBody>
      </p:sp>
      <p:sp>
        <p:nvSpPr>
          <p:cNvPr id="1393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39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39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95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397" name="Node…"/>
          <p:cNvSpPr txBox="1"/>
          <p:nvPr/>
        </p:nvSpPr>
        <p:spPr>
          <a:xfrm>
            <a:off x="3943111" y="6817672"/>
            <a:ext cx="2024678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398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1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2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3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4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5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06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0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9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0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1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12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3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4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15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6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17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8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19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0" name="head = temp-&gt;link;"/>
          <p:cNvSpPr txBox="1"/>
          <p:nvPr/>
        </p:nvSpPr>
        <p:spPr>
          <a:xfrm>
            <a:off x="7824585" y="11490342"/>
            <a:ext cx="678033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head = temp-&gt;link;</a:t>
            </a:r>
          </a:p>
        </p:txBody>
      </p:sp>
      <p:sp>
        <p:nvSpPr>
          <p:cNvPr id="1421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42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2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23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425" name="Node…"/>
          <p:cNvSpPr txBox="1"/>
          <p:nvPr/>
        </p:nvSpPr>
        <p:spPr>
          <a:xfrm>
            <a:off x="3943111" y="6817672"/>
            <a:ext cx="2024678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42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2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3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34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35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36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37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8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39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0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41" name="Line"/>
          <p:cNvSpPr/>
          <p:nvPr/>
        </p:nvSpPr>
        <p:spPr>
          <a:xfrm>
            <a:off x="4176059" y="8443697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2" name="Line"/>
          <p:cNvSpPr/>
          <p:nvPr/>
        </p:nvSpPr>
        <p:spPr>
          <a:xfrm>
            <a:off x="4813651" y="7901903"/>
            <a:ext cx="3172628" cy="135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0409" fill="norm" stroke="1" extrusionOk="0">
                <a:moveTo>
                  <a:pt x="1042" y="17899"/>
                </a:moveTo>
                <a:cubicBezTo>
                  <a:pt x="780" y="18018"/>
                  <a:pt x="388" y="17729"/>
                  <a:pt x="255" y="18256"/>
                </a:cubicBezTo>
                <a:cubicBezTo>
                  <a:pt x="-548" y="21446"/>
                  <a:pt x="778" y="20189"/>
                  <a:pt x="1042" y="20040"/>
                </a:cubicBezTo>
                <a:cubicBezTo>
                  <a:pt x="1340" y="19024"/>
                  <a:pt x="1713" y="18285"/>
                  <a:pt x="1199" y="16828"/>
                </a:cubicBezTo>
                <a:cubicBezTo>
                  <a:pt x="1095" y="16534"/>
                  <a:pt x="884" y="17066"/>
                  <a:pt x="727" y="17185"/>
                </a:cubicBezTo>
                <a:cubicBezTo>
                  <a:pt x="637" y="17458"/>
                  <a:pt x="-230" y="19311"/>
                  <a:pt x="413" y="20040"/>
                </a:cubicBezTo>
                <a:cubicBezTo>
                  <a:pt x="652" y="20311"/>
                  <a:pt x="937" y="19802"/>
                  <a:pt x="1199" y="19683"/>
                </a:cubicBezTo>
                <a:cubicBezTo>
                  <a:pt x="1566" y="17185"/>
                  <a:pt x="1828" y="17780"/>
                  <a:pt x="1042" y="17185"/>
                </a:cubicBezTo>
                <a:cubicBezTo>
                  <a:pt x="937" y="17899"/>
                  <a:pt x="413" y="19564"/>
                  <a:pt x="727" y="19326"/>
                </a:cubicBezTo>
                <a:cubicBezTo>
                  <a:pt x="1253" y="18929"/>
                  <a:pt x="1236" y="18911"/>
                  <a:pt x="1828" y="18613"/>
                </a:cubicBezTo>
                <a:cubicBezTo>
                  <a:pt x="2405" y="18322"/>
                  <a:pt x="2696" y="18272"/>
                  <a:pt x="3243" y="17899"/>
                </a:cubicBezTo>
                <a:cubicBezTo>
                  <a:pt x="3561" y="17683"/>
                  <a:pt x="4187" y="17185"/>
                  <a:pt x="4187" y="17185"/>
                </a:cubicBezTo>
                <a:cubicBezTo>
                  <a:pt x="4272" y="17041"/>
                  <a:pt x="5100" y="15590"/>
                  <a:pt x="5288" y="15401"/>
                </a:cubicBezTo>
                <a:cubicBezTo>
                  <a:pt x="5591" y="15095"/>
                  <a:pt x="6232" y="14687"/>
                  <a:pt x="6232" y="14687"/>
                </a:cubicBezTo>
                <a:cubicBezTo>
                  <a:pt x="7313" y="13051"/>
                  <a:pt x="6817" y="13531"/>
                  <a:pt x="7647" y="12902"/>
                </a:cubicBezTo>
                <a:lnTo>
                  <a:pt x="8591" y="11475"/>
                </a:lnTo>
                <a:cubicBezTo>
                  <a:pt x="8748" y="11237"/>
                  <a:pt x="8883" y="10897"/>
                  <a:pt x="9062" y="10761"/>
                </a:cubicBezTo>
                <a:lnTo>
                  <a:pt x="9534" y="10404"/>
                </a:lnTo>
                <a:cubicBezTo>
                  <a:pt x="10116" y="9084"/>
                  <a:pt x="9725" y="9877"/>
                  <a:pt x="10792" y="8263"/>
                </a:cubicBezTo>
                <a:lnTo>
                  <a:pt x="11264" y="7549"/>
                </a:lnTo>
                <a:cubicBezTo>
                  <a:pt x="11421" y="7311"/>
                  <a:pt x="11557" y="6971"/>
                  <a:pt x="11736" y="6835"/>
                </a:cubicBezTo>
                <a:lnTo>
                  <a:pt x="12208" y="6479"/>
                </a:lnTo>
                <a:cubicBezTo>
                  <a:pt x="13164" y="5032"/>
                  <a:pt x="12148" y="6396"/>
                  <a:pt x="13309" y="5408"/>
                </a:cubicBezTo>
                <a:cubicBezTo>
                  <a:pt x="13528" y="5221"/>
                  <a:pt x="13715" y="4862"/>
                  <a:pt x="13938" y="4694"/>
                </a:cubicBezTo>
                <a:cubicBezTo>
                  <a:pt x="14191" y="4502"/>
                  <a:pt x="14463" y="4469"/>
                  <a:pt x="14724" y="4337"/>
                </a:cubicBezTo>
                <a:cubicBezTo>
                  <a:pt x="16612" y="3385"/>
                  <a:pt x="13284" y="4662"/>
                  <a:pt x="17555" y="3623"/>
                </a:cubicBezTo>
                <a:cubicBezTo>
                  <a:pt x="18292" y="3444"/>
                  <a:pt x="19038" y="3318"/>
                  <a:pt x="19757" y="2910"/>
                </a:cubicBezTo>
                <a:lnTo>
                  <a:pt x="21015" y="2196"/>
                </a:lnTo>
                <a:lnTo>
                  <a:pt x="19128" y="768"/>
                </a:lnTo>
                <a:lnTo>
                  <a:pt x="18656" y="412"/>
                </a:lnTo>
                <a:cubicBezTo>
                  <a:pt x="18499" y="293"/>
                  <a:pt x="18046" y="-154"/>
                  <a:pt x="18184" y="55"/>
                </a:cubicBezTo>
                <a:cubicBezTo>
                  <a:pt x="18932" y="1186"/>
                  <a:pt x="18477" y="633"/>
                  <a:pt x="19599" y="1482"/>
                </a:cubicBezTo>
                <a:lnTo>
                  <a:pt x="20543" y="2196"/>
                </a:lnTo>
                <a:cubicBezTo>
                  <a:pt x="20700" y="2434"/>
                  <a:pt x="20978" y="2489"/>
                  <a:pt x="21015" y="2910"/>
                </a:cubicBezTo>
                <a:cubicBezTo>
                  <a:pt x="21052" y="3330"/>
                  <a:pt x="20794" y="3608"/>
                  <a:pt x="20700" y="3980"/>
                </a:cubicBezTo>
                <a:cubicBezTo>
                  <a:pt x="19856" y="7334"/>
                  <a:pt x="20988" y="3424"/>
                  <a:pt x="19914" y="6835"/>
                </a:cubicBezTo>
                <a:cubicBezTo>
                  <a:pt x="19804" y="7184"/>
                  <a:pt x="19769" y="7714"/>
                  <a:pt x="19599" y="7906"/>
                </a:cubicBezTo>
                <a:cubicBezTo>
                  <a:pt x="19506" y="8012"/>
                  <a:pt x="19599" y="7430"/>
                  <a:pt x="19599" y="7192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3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4" name="delete temp;"/>
          <p:cNvSpPr txBox="1"/>
          <p:nvPr/>
        </p:nvSpPr>
        <p:spPr>
          <a:xfrm>
            <a:off x="8702932" y="11490342"/>
            <a:ext cx="4585415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delete temp;</a:t>
            </a:r>
          </a:p>
        </p:txBody>
      </p:sp>
      <p:sp>
        <p:nvSpPr>
          <p:cNvPr id="1445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44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4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47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449" name="Node…"/>
          <p:cNvSpPr txBox="1"/>
          <p:nvPr/>
        </p:nvSpPr>
        <p:spPr>
          <a:xfrm>
            <a:off x="3943111" y="6817672"/>
            <a:ext cx="2024678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temp</a:t>
            </a:r>
          </a:p>
        </p:txBody>
      </p:sp>
      <p:sp>
        <p:nvSpPr>
          <p:cNvPr id="1450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3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4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5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6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57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458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459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0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1" name="Rounded Rectangle"/>
          <p:cNvSpPr/>
          <p:nvPr/>
        </p:nvSpPr>
        <p:spPr>
          <a:xfrm>
            <a:off x="16586200" y="1914525"/>
            <a:ext cx="3876677" cy="1485901"/>
          </a:xfrm>
          <a:prstGeom prst="roundRect">
            <a:avLst>
              <a:gd name="adj" fmla="val 16667"/>
            </a:avLst>
          </a:prstGeom>
          <a:solidFill>
            <a:srgbClr val="E6E0EC"/>
          </a:solidFill>
          <a:ln w="76200">
            <a:solidFill>
              <a:srgbClr val="604A7B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2" name="pop();"/>
          <p:cNvSpPr txBox="1"/>
          <p:nvPr/>
        </p:nvSpPr>
        <p:spPr>
          <a:xfrm>
            <a:off x="17341851" y="2089151"/>
            <a:ext cx="239049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pop();</a:t>
            </a:r>
          </a:p>
        </p:txBody>
      </p:sp>
      <p:sp>
        <p:nvSpPr>
          <p:cNvPr id="1463" name="Rounded Rectangle"/>
          <p:cNvSpPr/>
          <p:nvPr/>
        </p:nvSpPr>
        <p:spPr>
          <a:xfrm>
            <a:off x="16525876" y="75374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4" name="7"/>
          <p:cNvSpPr txBox="1"/>
          <p:nvPr/>
        </p:nvSpPr>
        <p:spPr>
          <a:xfrm>
            <a:off x="18087503" y="78263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65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6" name="return toReturn;"/>
          <p:cNvSpPr txBox="1"/>
          <p:nvPr/>
        </p:nvSpPr>
        <p:spPr>
          <a:xfrm>
            <a:off x="7634674" y="11419120"/>
            <a:ext cx="604869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return toReturn;</a:t>
            </a:r>
          </a:p>
        </p:txBody>
      </p:sp>
      <p:sp>
        <p:nvSpPr>
          <p:cNvPr id="1467" name="int toReturn"/>
          <p:cNvSpPr txBox="1"/>
          <p:nvPr/>
        </p:nvSpPr>
        <p:spPr>
          <a:xfrm>
            <a:off x="16001642" y="63309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grpSp>
        <p:nvGrpSpPr>
          <p:cNvPr id="147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6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69" name="Stack is a Linked Lis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is a Linked List</a:t>
              </a:r>
            </a:p>
          </p:txBody>
        </p:sp>
      </p:grpSp>
      <p:sp>
        <p:nvSpPr>
          <p:cNvPr id="1471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#pragma once…"/>
          <p:cNvSpPr txBox="1"/>
          <p:nvPr>
            <p:ph type="body" idx="1"/>
          </p:nvPr>
        </p:nvSpPr>
        <p:spPr>
          <a:xfrm>
            <a:off x="685135" y="1663660"/>
            <a:ext cx="21363926" cy="11818399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0000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#pragma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once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8000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808000"/>
                </a:solidFill>
              </a:rPr>
              <a:t>class</a:t>
            </a:r>
            <a:r>
              <a:rPr>
                <a:solidFill>
                  <a:srgbClr val="C0C0C0"/>
                </a:solidFill>
              </a:rPr>
              <a:t> </a:t>
            </a:r>
            <a:r>
              <a:t>IntStack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8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public</a:t>
            </a:r>
            <a:r>
              <a:rPr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  </a:t>
            </a:r>
            <a:r>
              <a:rPr>
                <a:solidFill>
                  <a:srgbClr val="800080"/>
                </a:solidFill>
              </a:rPr>
              <a:t>IntStack</a:t>
            </a:r>
            <a:r>
              <a:rPr>
                <a:solidFill>
                  <a:srgbClr val="000000"/>
                </a:solidFill>
              </a:rPr>
              <a:t>();</a:t>
            </a:r>
            <a:r>
              <a:rPr>
                <a:solidFill>
                  <a:srgbClr val="C0C0C0"/>
                </a:solidFill>
              </a:rPr>
              <a:t> </a:t>
            </a:r>
            <a:r>
              <a:t>//</a:t>
            </a:r>
            <a:r>
              <a:rPr>
                <a:solidFill>
                  <a:srgbClr val="C0C0C0"/>
                </a:solidFill>
              </a:rPr>
              <a:t> </a:t>
            </a:r>
            <a:r>
              <a:t>constructor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8000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  </a:t>
            </a:r>
            <a:r>
              <a:rPr>
                <a:solidFill>
                  <a:srgbClr val="000000"/>
                </a:solidFill>
              </a:rPr>
              <a:t>~</a:t>
            </a:r>
            <a:r>
              <a:t>IntStack</a:t>
            </a:r>
            <a:r>
              <a:rPr>
                <a:solidFill>
                  <a:srgbClr val="000000"/>
                </a:solidFill>
              </a:rPr>
              <a:t>();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bool</a:t>
            </a:r>
            <a:r>
              <a:rPr>
                <a:solidFill>
                  <a:srgbClr val="C0C0C0"/>
                </a:solidFill>
              </a:rPr>
              <a:t> </a:t>
            </a:r>
            <a:r>
              <a:t>isEmpty();</a:t>
            </a: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	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void</a:t>
            </a:r>
            <a:r>
              <a:rPr>
                <a:solidFill>
                  <a:srgbClr val="C0C0C0"/>
                </a:solidFill>
              </a:rPr>
              <a:t> </a:t>
            </a:r>
            <a:r>
              <a:t>push(</a:t>
            </a: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t>value);</a:t>
            </a: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</a:t>
            </a: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t>peek();</a:t>
            </a: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t>pop();</a:t>
            </a: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8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private</a:t>
            </a:r>
            <a:r>
              <a:rPr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8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</a:t>
            </a:r>
            <a:r>
              <a:t>struct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800080"/>
                </a:solidFill>
              </a:rPr>
              <a:t>Node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8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	</a:t>
            </a: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t>value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800080"/>
                </a:solidFill>
              </a:rPr>
              <a:t>Node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800000"/>
                </a:solidFill>
              </a:rPr>
              <a:t>next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t>};</a:t>
            </a: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	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800080"/>
                </a:solidFill>
              </a:rPr>
              <a:t>Node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800000"/>
                </a:solidFill>
              </a:rPr>
              <a:t>head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ts val="5300"/>
              </a:lnSpc>
              <a:spcBef>
                <a:spcPts val="0"/>
              </a:spcBef>
              <a:buSzTx/>
              <a:buFont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grpSp>
        <p:nvGrpSpPr>
          <p:cNvPr id="147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7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75" name="Stack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</a:t>
              </a:r>
            </a:p>
          </p:txBody>
        </p:sp>
      </p:grpSp>
      <p:pic>
        <p:nvPicPr>
          <p:cNvPr id="1477" name="image18.tif" descr="image18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14711" y="1987140"/>
            <a:ext cx="3608070" cy="35595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void IntStack::push(int value) {…"/>
          <p:cNvSpPr txBox="1"/>
          <p:nvPr/>
        </p:nvSpPr>
        <p:spPr>
          <a:xfrm>
            <a:off x="3443793" y="1795448"/>
            <a:ext cx="17496413" cy="11358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457200">
              <a:lnSpc>
                <a:spcPts val="4300"/>
              </a:lnSpc>
              <a:defRPr sz="3300">
                <a:solidFill>
                  <a:srgbClr val="8000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808000"/>
                </a:solidFill>
              </a:rPr>
              <a:t>void</a:t>
            </a:r>
            <a:r>
              <a:rPr>
                <a:solidFill>
                  <a:srgbClr val="C0C0C0"/>
                </a:solidFill>
              </a:rPr>
              <a:t> </a:t>
            </a:r>
            <a:r>
              <a:t>IntStack</a:t>
            </a:r>
            <a:r>
              <a:rPr>
                <a:solidFill>
                  <a:srgbClr val="000000"/>
                </a:solidFill>
              </a:rPr>
              <a:t>::push(</a:t>
            </a: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value)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800080"/>
                </a:solidFill>
              </a:rPr>
              <a:t>Node</a:t>
            </a:r>
            <a:r>
              <a:rPr>
                <a:solidFill>
                  <a:srgbClr val="000000"/>
                </a:solidFill>
              </a:rPr>
              <a:t>*</a:t>
            </a:r>
            <a:r>
              <a:t> </a:t>
            </a:r>
            <a:r>
              <a:rPr>
                <a:solidFill>
                  <a:srgbClr val="000000"/>
                </a:solidFill>
              </a:rPr>
              <a:t>node</a:t>
            </a:r>
            <a:r>
              <a:t> </a:t>
            </a:r>
            <a:r>
              <a:rPr>
                <a:solidFill>
                  <a:srgbClr val="000000"/>
                </a:solidFill>
              </a:rPr>
              <a:t>=</a:t>
            </a:r>
            <a:r>
              <a:t> </a:t>
            </a:r>
            <a:r>
              <a:rPr>
                <a:solidFill>
                  <a:srgbClr val="808000"/>
                </a:solidFill>
              </a:rPr>
              <a:t>new</a:t>
            </a:r>
            <a:r>
              <a:t> </a:t>
            </a:r>
            <a:r>
              <a:rPr>
                <a:solidFill>
                  <a:srgbClr val="800080"/>
                </a:solidFill>
              </a:rPr>
              <a:t>Node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solidFill>
                  <a:srgbClr val="008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  </a:t>
            </a:r>
            <a:r>
              <a:t>//</a:t>
            </a:r>
            <a:r>
              <a:rPr>
                <a:solidFill>
                  <a:srgbClr val="C0C0C0"/>
                </a:solidFill>
              </a:rPr>
              <a:t> </a:t>
            </a:r>
            <a:r>
              <a:t>pushing</a:t>
            </a:r>
            <a:r>
              <a:rPr>
                <a:solidFill>
                  <a:srgbClr val="C0C0C0"/>
                </a:solidFill>
              </a:rPr>
              <a:t> </a:t>
            </a:r>
            <a:r>
              <a:t>"value"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  </a:t>
            </a:r>
            <a:r>
              <a:t>node-&gt;</a:t>
            </a:r>
            <a:r>
              <a:rPr>
                <a:solidFill>
                  <a:srgbClr val="800000"/>
                </a:solidFill>
              </a:rPr>
              <a:t>value</a:t>
            </a:r>
            <a:r>
              <a:rPr>
                <a:solidFill>
                  <a:srgbClr val="C0C0C0"/>
                </a:solidFill>
              </a:rPr>
              <a:t> </a:t>
            </a:r>
            <a:r>
              <a:t>=</a:t>
            </a:r>
            <a:r>
              <a:rPr>
                <a:solidFill>
                  <a:srgbClr val="C0C0C0"/>
                </a:solidFill>
              </a:rPr>
              <a:t> </a:t>
            </a:r>
            <a:r>
              <a:t>value;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  </a:t>
            </a:r>
            <a:r>
              <a:t>node-&gt;</a:t>
            </a:r>
            <a:r>
              <a:rPr>
                <a:solidFill>
                  <a:srgbClr val="800000"/>
                </a:solidFill>
              </a:rPr>
              <a:t>next</a:t>
            </a:r>
            <a:r>
              <a:rPr>
                <a:solidFill>
                  <a:srgbClr val="C0C0C0"/>
                </a:solidFill>
              </a:rPr>
              <a:t> </a:t>
            </a:r>
            <a:r>
              <a:t>=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800000"/>
                </a:solidFill>
              </a:rPr>
              <a:t>head</a:t>
            </a:r>
            <a:r>
              <a:t>;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  </a:t>
            </a:r>
            <a:r>
              <a:rPr>
                <a:solidFill>
                  <a:srgbClr val="800000"/>
                </a:solidFill>
              </a:rPr>
              <a:t>head</a:t>
            </a:r>
            <a:r>
              <a:rPr>
                <a:solidFill>
                  <a:srgbClr val="C0C0C0"/>
                </a:solidFill>
              </a:rPr>
              <a:t> </a:t>
            </a:r>
            <a:r>
              <a:t>=</a:t>
            </a:r>
            <a:r>
              <a:rPr>
                <a:solidFill>
                  <a:srgbClr val="C0C0C0"/>
                </a:solidFill>
              </a:rPr>
              <a:t> </a:t>
            </a:r>
            <a:r>
              <a:t>node;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457200">
              <a:lnSpc>
                <a:spcPts val="4300"/>
              </a:lnSpc>
              <a:defRPr sz="3300">
                <a:solidFill>
                  <a:srgbClr val="8000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t>IntStack</a:t>
            </a:r>
            <a:r>
              <a:rPr>
                <a:solidFill>
                  <a:srgbClr val="000000"/>
                </a:solidFill>
              </a:rPr>
              <a:t>::pop()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{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if</a:t>
            </a:r>
            <a:r>
              <a:rPr>
                <a:solidFill>
                  <a:srgbClr val="C0C0C0"/>
                </a:solidFill>
              </a:rPr>
              <a:t> </a:t>
            </a:r>
            <a:r>
              <a:t>(isEmpty())</a:t>
            </a:r>
            <a:r>
              <a:rPr>
                <a:solidFill>
                  <a:srgbClr val="C0C0C0"/>
                </a:solidFill>
              </a:rPr>
              <a:t> </a:t>
            </a:r>
            <a:r>
              <a:t>{</a:t>
            </a:r>
          </a:p>
          <a:p>
            <a:pPr algn="l" defTabSz="457200">
              <a:lnSpc>
                <a:spcPts val="4300"/>
              </a:lnSpc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808000"/>
                </a:solidFill>
              </a:rPr>
              <a:t>throw</a:t>
            </a:r>
            <a:r>
              <a:t> </a:t>
            </a:r>
            <a:r>
              <a:rPr>
                <a:solidFill>
                  <a:srgbClr val="008000"/>
                </a:solidFill>
              </a:rPr>
              <a:t>"Error! Trying to pop from empty stack!"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t>}</a:t>
            </a:r>
          </a:p>
          <a:p>
            <a:pPr algn="l" defTabSz="457200">
              <a:lnSpc>
                <a:spcPts val="4300"/>
              </a:lnSpc>
              <a:defRPr sz="3300">
                <a:solidFill>
                  <a:srgbClr val="C0C0C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	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  </a:t>
            </a:r>
            <a:r>
              <a:rPr>
                <a:solidFill>
                  <a:srgbClr val="800080"/>
                </a:solidFill>
              </a:rPr>
              <a:t>Node</a:t>
            </a:r>
            <a:r>
              <a:t>*</a:t>
            </a:r>
            <a:r>
              <a:rPr>
                <a:solidFill>
                  <a:srgbClr val="C0C0C0"/>
                </a:solidFill>
              </a:rPr>
              <a:t> </a:t>
            </a:r>
            <a:r>
              <a:t>result</a:t>
            </a:r>
            <a:r>
              <a:rPr>
                <a:solidFill>
                  <a:srgbClr val="C0C0C0"/>
                </a:solidFill>
              </a:rPr>
              <a:t> </a:t>
            </a:r>
            <a:r>
              <a:t>=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800000"/>
                </a:solidFill>
              </a:rPr>
              <a:t>head</a:t>
            </a:r>
            <a:r>
              <a:t>;</a:t>
            </a:r>
          </a:p>
          <a:p>
            <a:pPr algn="l" defTabSz="457200">
              <a:lnSpc>
                <a:spcPts val="4300"/>
              </a:lnSpc>
              <a:defRPr sz="3300">
                <a:solidFill>
                  <a:srgbClr val="8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t>head</a:t>
            </a:r>
            <a:r>
              <a:rPr>
                <a:solidFill>
                  <a:srgbClr val="C0C0C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=</a:t>
            </a:r>
            <a:r>
              <a:rPr>
                <a:solidFill>
                  <a:srgbClr val="C0C0C0"/>
                </a:solidFill>
              </a:rPr>
              <a:t> </a:t>
            </a:r>
            <a:r>
              <a:t>head</a:t>
            </a:r>
            <a:r>
              <a:rPr>
                <a:solidFill>
                  <a:srgbClr val="000000"/>
                </a:solidFill>
              </a:rPr>
              <a:t>-&gt;</a:t>
            </a:r>
            <a:r>
              <a:t>next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solidFill>
                <a:srgbClr val="000000"/>
              </a:solidFill>
            </a:endParaR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int</a:t>
            </a:r>
            <a:r>
              <a:rPr>
                <a:solidFill>
                  <a:srgbClr val="C0C0C0"/>
                </a:solidFill>
              </a:rPr>
              <a:t> </a:t>
            </a:r>
            <a:r>
              <a:t>value</a:t>
            </a:r>
            <a:r>
              <a:rPr>
                <a:solidFill>
                  <a:srgbClr val="C0C0C0"/>
                </a:solidFill>
              </a:rPr>
              <a:t> </a:t>
            </a:r>
            <a:r>
              <a:t>=</a:t>
            </a:r>
            <a:r>
              <a:rPr>
                <a:solidFill>
                  <a:srgbClr val="C0C0C0"/>
                </a:solidFill>
              </a:rPr>
              <a:t> </a:t>
            </a:r>
            <a:r>
              <a:t>result-&gt;</a:t>
            </a:r>
            <a:r>
              <a:rPr>
                <a:solidFill>
                  <a:srgbClr val="800000"/>
                </a:solidFill>
              </a:rPr>
              <a:t>value</a:t>
            </a:r>
            <a:r>
              <a:t>;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delete</a:t>
            </a:r>
            <a:r>
              <a:rPr>
                <a:solidFill>
                  <a:srgbClr val="C0C0C0"/>
                </a:solidFill>
              </a:rPr>
              <a:t> </a:t>
            </a:r>
            <a:r>
              <a:t>result;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C0C0C0"/>
                </a:solidFill>
              </a:rPr>
              <a:t>	</a:t>
            </a:r>
            <a:r>
              <a:rPr>
                <a:solidFill>
                  <a:srgbClr val="808000"/>
                </a:solidFill>
              </a:rPr>
              <a:t>return</a:t>
            </a:r>
            <a:r>
              <a:rPr>
                <a:solidFill>
                  <a:srgbClr val="C0C0C0"/>
                </a:solidFill>
              </a:rPr>
              <a:t> </a:t>
            </a:r>
            <a:r>
              <a:t>value;</a:t>
            </a:r>
          </a:p>
          <a:p>
            <a:pPr algn="l" defTabSz="457200">
              <a:lnSpc>
                <a:spcPts val="4300"/>
              </a:lnSpc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grpSp>
        <p:nvGrpSpPr>
          <p:cNvPr id="148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8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81" name="Stack Implementation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Implementation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48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85" name="Stack Implementation: Big O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Stack Implementation: Big O?</a:t>
              </a:r>
            </a:p>
          </p:txBody>
        </p:sp>
      </p:grpSp>
      <p:sp>
        <p:nvSpPr>
          <p:cNvPr id="1487" name="Big O of push()?"/>
          <p:cNvSpPr txBox="1"/>
          <p:nvPr/>
        </p:nvSpPr>
        <p:spPr>
          <a:xfrm>
            <a:off x="7531004" y="3733361"/>
            <a:ext cx="8188762" cy="1314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0"/>
            </a:pPr>
            <a:r>
              <a:t>Big O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push()</a:t>
            </a:r>
            <a:r>
              <a:t>?</a:t>
            </a:r>
          </a:p>
        </p:txBody>
      </p:sp>
      <p:sp>
        <p:nvSpPr>
          <p:cNvPr id="1488" name="Big O of pop()?"/>
          <p:cNvSpPr txBox="1"/>
          <p:nvPr/>
        </p:nvSpPr>
        <p:spPr>
          <a:xfrm>
            <a:off x="7485153" y="5130361"/>
            <a:ext cx="7577079" cy="1314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0"/>
            </a:pPr>
            <a:r>
              <a:t>Big O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pop()</a:t>
            </a:r>
            <a:r>
              <a:t>?</a:t>
            </a:r>
          </a:p>
        </p:txBody>
      </p:sp>
      <p:sp>
        <p:nvSpPr>
          <p:cNvPr id="1489" name="O(1)"/>
          <p:cNvSpPr txBox="1"/>
          <p:nvPr/>
        </p:nvSpPr>
        <p:spPr>
          <a:xfrm>
            <a:off x="16242732" y="3744965"/>
            <a:ext cx="192176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O(1)</a:t>
            </a:r>
          </a:p>
        </p:txBody>
      </p:sp>
      <p:sp>
        <p:nvSpPr>
          <p:cNvPr id="1490" name="O(1)"/>
          <p:cNvSpPr txBox="1"/>
          <p:nvPr/>
        </p:nvSpPr>
        <p:spPr>
          <a:xfrm>
            <a:off x="16242732" y="5141965"/>
            <a:ext cx="192176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O(1)</a:t>
            </a:r>
          </a:p>
        </p:txBody>
      </p:sp>
      <p:sp>
        <p:nvSpPr>
          <p:cNvPr id="1491" name="Yay!"/>
          <p:cNvSpPr txBox="1"/>
          <p:nvPr/>
        </p:nvSpPr>
        <p:spPr>
          <a:xfrm>
            <a:off x="10713211" y="7786312"/>
            <a:ext cx="3211577" cy="219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Yay!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91" grpId="3"/>
      <p:bldP build="whole" bldLvl="1" animBg="1" rev="0" advAuto="0" spid="1490" grpId="2"/>
      <p:bldP build="whole" bldLvl="1" animBg="1" rev="0" advAuto="0" spid="1489" grpId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49308" y="-1208315"/>
            <a:ext cx="32281760" cy="14924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  <p:sp>
        <p:nvSpPr>
          <p:cNvPr id="1497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8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9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0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1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02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03" name="Line"/>
          <p:cNvSpPr/>
          <p:nvPr/>
        </p:nvSpPr>
        <p:spPr>
          <a:xfrm>
            <a:off x="5872940" y="3297304"/>
            <a:ext cx="4249628" cy="237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61" fill="norm" stroke="1" extrusionOk="0">
                <a:moveTo>
                  <a:pt x="723" y="20604"/>
                </a:moveTo>
                <a:cubicBezTo>
                  <a:pt x="522" y="20389"/>
                  <a:pt x="355" y="19960"/>
                  <a:pt x="121" y="19960"/>
                </a:cubicBezTo>
                <a:cubicBezTo>
                  <a:pt x="-6" y="19960"/>
                  <a:pt x="1" y="20378"/>
                  <a:pt x="1" y="20604"/>
                </a:cubicBezTo>
                <a:cubicBezTo>
                  <a:pt x="1" y="21366"/>
                  <a:pt x="161" y="21270"/>
                  <a:pt x="482" y="21461"/>
                </a:cubicBezTo>
                <a:cubicBezTo>
                  <a:pt x="603" y="21318"/>
                  <a:pt x="753" y="21233"/>
                  <a:pt x="844" y="21032"/>
                </a:cubicBezTo>
                <a:cubicBezTo>
                  <a:pt x="1081" y="20505"/>
                  <a:pt x="905" y="19867"/>
                  <a:pt x="844" y="19317"/>
                </a:cubicBezTo>
                <a:cubicBezTo>
                  <a:pt x="723" y="19389"/>
                  <a:pt x="572" y="19372"/>
                  <a:pt x="482" y="19532"/>
                </a:cubicBezTo>
                <a:cubicBezTo>
                  <a:pt x="241" y="19960"/>
                  <a:pt x="402" y="20389"/>
                  <a:pt x="482" y="20818"/>
                </a:cubicBezTo>
                <a:lnTo>
                  <a:pt x="844" y="20604"/>
                </a:lnTo>
                <a:cubicBezTo>
                  <a:pt x="1486" y="20532"/>
                  <a:pt x="2133" y="20544"/>
                  <a:pt x="2771" y="20389"/>
                </a:cubicBezTo>
                <a:cubicBezTo>
                  <a:pt x="3022" y="20328"/>
                  <a:pt x="3253" y="20103"/>
                  <a:pt x="3493" y="19960"/>
                </a:cubicBezTo>
                <a:cubicBezTo>
                  <a:pt x="3614" y="19889"/>
                  <a:pt x="3749" y="19871"/>
                  <a:pt x="3855" y="19746"/>
                </a:cubicBezTo>
                <a:cubicBezTo>
                  <a:pt x="4322" y="19192"/>
                  <a:pt x="4079" y="19399"/>
                  <a:pt x="4577" y="19103"/>
                </a:cubicBezTo>
                <a:cubicBezTo>
                  <a:pt x="4916" y="18500"/>
                  <a:pt x="4996" y="18301"/>
                  <a:pt x="5541" y="17817"/>
                </a:cubicBezTo>
                <a:cubicBezTo>
                  <a:pt x="5702" y="17674"/>
                  <a:pt x="5867" y="17547"/>
                  <a:pt x="6023" y="17388"/>
                </a:cubicBezTo>
                <a:cubicBezTo>
                  <a:pt x="6148" y="17260"/>
                  <a:pt x="6273" y="17124"/>
                  <a:pt x="6384" y="16959"/>
                </a:cubicBezTo>
                <a:cubicBezTo>
                  <a:pt x="6515" y="16765"/>
                  <a:pt x="6604" y="16484"/>
                  <a:pt x="6745" y="16316"/>
                </a:cubicBezTo>
                <a:cubicBezTo>
                  <a:pt x="6851" y="16191"/>
                  <a:pt x="6986" y="16173"/>
                  <a:pt x="7107" y="16102"/>
                </a:cubicBezTo>
                <a:cubicBezTo>
                  <a:pt x="7355" y="15660"/>
                  <a:pt x="7375" y="15569"/>
                  <a:pt x="7709" y="15244"/>
                </a:cubicBezTo>
                <a:cubicBezTo>
                  <a:pt x="8024" y="14938"/>
                  <a:pt x="8385" y="14770"/>
                  <a:pt x="8673" y="14387"/>
                </a:cubicBezTo>
                <a:cubicBezTo>
                  <a:pt x="10037" y="12565"/>
                  <a:pt x="8313" y="14786"/>
                  <a:pt x="9636" y="13315"/>
                </a:cubicBezTo>
                <a:cubicBezTo>
                  <a:pt x="10358" y="12512"/>
                  <a:pt x="9888" y="12906"/>
                  <a:pt x="10479" y="12029"/>
                </a:cubicBezTo>
                <a:cubicBezTo>
                  <a:pt x="10590" y="11864"/>
                  <a:pt x="10732" y="11771"/>
                  <a:pt x="10841" y="11600"/>
                </a:cubicBezTo>
                <a:cubicBezTo>
                  <a:pt x="11095" y="11197"/>
                  <a:pt x="11280" y="10650"/>
                  <a:pt x="11563" y="10314"/>
                </a:cubicBezTo>
                <a:cubicBezTo>
                  <a:pt x="11684" y="10171"/>
                  <a:pt x="11816" y="10056"/>
                  <a:pt x="11925" y="9885"/>
                </a:cubicBezTo>
                <a:cubicBezTo>
                  <a:pt x="13162" y="7927"/>
                  <a:pt x="12188" y="9143"/>
                  <a:pt x="13009" y="8170"/>
                </a:cubicBezTo>
                <a:cubicBezTo>
                  <a:pt x="13410" y="7098"/>
                  <a:pt x="13129" y="7670"/>
                  <a:pt x="13972" y="6669"/>
                </a:cubicBezTo>
                <a:cubicBezTo>
                  <a:pt x="14092" y="6527"/>
                  <a:pt x="14196" y="6322"/>
                  <a:pt x="14333" y="6241"/>
                </a:cubicBezTo>
                <a:cubicBezTo>
                  <a:pt x="14454" y="6169"/>
                  <a:pt x="14584" y="6136"/>
                  <a:pt x="14695" y="6026"/>
                </a:cubicBezTo>
                <a:cubicBezTo>
                  <a:pt x="15868" y="4866"/>
                  <a:pt x="14958" y="5373"/>
                  <a:pt x="15899" y="4954"/>
                </a:cubicBezTo>
                <a:cubicBezTo>
                  <a:pt x="16806" y="3878"/>
                  <a:pt x="15653" y="5142"/>
                  <a:pt x="16742" y="4311"/>
                </a:cubicBezTo>
                <a:cubicBezTo>
                  <a:pt x="16875" y="4210"/>
                  <a:pt x="16968" y="3973"/>
                  <a:pt x="17104" y="3883"/>
                </a:cubicBezTo>
                <a:cubicBezTo>
                  <a:pt x="17295" y="3755"/>
                  <a:pt x="17508" y="3764"/>
                  <a:pt x="17706" y="3668"/>
                </a:cubicBezTo>
                <a:cubicBezTo>
                  <a:pt x="17951" y="3549"/>
                  <a:pt x="18428" y="3240"/>
                  <a:pt x="18428" y="3240"/>
                </a:cubicBezTo>
                <a:cubicBezTo>
                  <a:pt x="18549" y="3097"/>
                  <a:pt x="18658" y="2915"/>
                  <a:pt x="18790" y="2811"/>
                </a:cubicBezTo>
                <a:cubicBezTo>
                  <a:pt x="19305" y="2403"/>
                  <a:pt x="19504" y="2417"/>
                  <a:pt x="19994" y="2168"/>
                </a:cubicBezTo>
                <a:cubicBezTo>
                  <a:pt x="20825" y="1745"/>
                  <a:pt x="19774" y="2126"/>
                  <a:pt x="21078" y="1739"/>
                </a:cubicBezTo>
                <a:cubicBezTo>
                  <a:pt x="20476" y="1382"/>
                  <a:pt x="20898" y="1707"/>
                  <a:pt x="20235" y="881"/>
                </a:cubicBezTo>
                <a:cubicBezTo>
                  <a:pt x="19998" y="586"/>
                  <a:pt x="19238" y="-139"/>
                  <a:pt x="19512" y="24"/>
                </a:cubicBezTo>
                <a:lnTo>
                  <a:pt x="19874" y="238"/>
                </a:lnTo>
                <a:cubicBezTo>
                  <a:pt x="19994" y="381"/>
                  <a:pt x="20106" y="552"/>
                  <a:pt x="20235" y="667"/>
                </a:cubicBezTo>
                <a:cubicBezTo>
                  <a:pt x="20349" y="768"/>
                  <a:pt x="20486" y="772"/>
                  <a:pt x="20596" y="881"/>
                </a:cubicBezTo>
                <a:cubicBezTo>
                  <a:pt x="20850" y="1132"/>
                  <a:pt x="21319" y="1739"/>
                  <a:pt x="21319" y="1739"/>
                </a:cubicBezTo>
                <a:cubicBezTo>
                  <a:pt x="21399" y="1953"/>
                  <a:pt x="21536" y="2128"/>
                  <a:pt x="21560" y="2382"/>
                </a:cubicBezTo>
                <a:cubicBezTo>
                  <a:pt x="21594" y="2745"/>
                  <a:pt x="21084" y="4078"/>
                  <a:pt x="21078" y="4097"/>
                </a:cubicBezTo>
                <a:cubicBezTo>
                  <a:pt x="20982" y="4441"/>
                  <a:pt x="20934" y="4825"/>
                  <a:pt x="20837" y="5169"/>
                </a:cubicBezTo>
                <a:cubicBezTo>
                  <a:pt x="20574" y="6106"/>
                  <a:pt x="20596" y="5489"/>
                  <a:pt x="20596" y="6026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04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05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50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0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07" name="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1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2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3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4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5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16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17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8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9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0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1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22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3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52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2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25" name="Queue En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Enqueue?</a:t>
              </a:r>
            </a:p>
          </p:txBody>
        </p:sp>
      </p:grpSp>
      <p:sp>
        <p:nvSpPr>
          <p:cNvPr id="1527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0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1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2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3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4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35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36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7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8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9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40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41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42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54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4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44" name="Queue En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Enqueue?</a:t>
              </a:r>
            </a:p>
          </p:txBody>
        </p:sp>
      </p:grpSp>
      <p:sp>
        <p:nvSpPr>
          <p:cNvPr id="1546" name="O(1)"/>
          <p:cNvSpPr txBox="1"/>
          <p:nvPr/>
        </p:nvSpPr>
        <p:spPr>
          <a:xfrm>
            <a:off x="15477010" y="7752760"/>
            <a:ext cx="3277363" cy="219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O(1)</a:t>
            </a:r>
          </a:p>
        </p:txBody>
      </p:sp>
      <p:sp>
        <p:nvSpPr>
          <p:cNvPr id="1547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0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1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2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3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4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55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56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57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58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9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0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61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2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56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6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64" name="Queue De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  <p:sp>
        <p:nvSpPr>
          <p:cNvPr id="156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3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74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75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76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77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8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9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80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1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2" name="Rounded Rectangle"/>
          <p:cNvSpPr/>
          <p:nvPr/>
        </p:nvSpPr>
        <p:spPr>
          <a:xfrm>
            <a:off x="4234955" y="2943807"/>
            <a:ext cx="3394691" cy="389342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58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58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84" name="Queue De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  <p:sp>
        <p:nvSpPr>
          <p:cNvPr id="158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8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3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94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595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96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97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8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99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00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1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2" name="Rounded Rectangle"/>
          <p:cNvSpPr/>
          <p:nvPr/>
        </p:nvSpPr>
        <p:spPr>
          <a:xfrm>
            <a:off x="7131123" y="7003409"/>
            <a:ext cx="3394691" cy="389342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0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0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04" name="Queue De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  <p:sp>
        <p:nvSpPr>
          <p:cNvPr id="160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0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1" name="Line"/>
          <p:cNvSpPr/>
          <p:nvPr/>
        </p:nvSpPr>
        <p:spPr>
          <a:xfrm>
            <a:off x="13197814" y="344761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2" name="Line"/>
          <p:cNvSpPr/>
          <p:nvPr/>
        </p:nvSpPr>
        <p:spPr>
          <a:xfrm rot="16200000">
            <a:off x="13855112" y="401117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3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14" name="9"/>
          <p:cNvSpPr txBox="1"/>
          <p:nvPr/>
        </p:nvSpPr>
        <p:spPr>
          <a:xfrm>
            <a:off x="13562468" y="3587313"/>
            <a:ext cx="53461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615" name="Line"/>
          <p:cNvSpPr/>
          <p:nvPr/>
        </p:nvSpPr>
        <p:spPr>
          <a:xfrm>
            <a:off x="10946162" y="3535562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6" name="Line"/>
          <p:cNvSpPr/>
          <p:nvPr/>
        </p:nvSpPr>
        <p:spPr>
          <a:xfrm>
            <a:off x="13469461" y="4700594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7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8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19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20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1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2" name="Rounded Rectangle"/>
          <p:cNvSpPr/>
          <p:nvPr/>
        </p:nvSpPr>
        <p:spPr>
          <a:xfrm>
            <a:off x="8982771" y="2563961"/>
            <a:ext cx="3394691" cy="3893423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2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2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24" name="Queue De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  <p:sp>
        <p:nvSpPr>
          <p:cNvPr id="1626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29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0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1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32" name="Line"/>
          <p:cNvSpPr/>
          <p:nvPr/>
        </p:nvSpPr>
        <p:spPr>
          <a:xfrm>
            <a:off x="10597032" y="4700594"/>
            <a:ext cx="857752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33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4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5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36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37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64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3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39" name="Queue De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  <p:sp>
        <p:nvSpPr>
          <p:cNvPr id="1641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Line"/>
          <p:cNvSpPr/>
          <p:nvPr/>
        </p:nvSpPr>
        <p:spPr>
          <a:xfrm>
            <a:off x="5200650" y="493395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4" name="Line"/>
          <p:cNvSpPr/>
          <p:nvPr/>
        </p:nvSpPr>
        <p:spPr>
          <a:xfrm>
            <a:off x="10281713" y="3451436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5" name="Line"/>
          <p:cNvSpPr/>
          <p:nvPr/>
        </p:nvSpPr>
        <p:spPr>
          <a:xfrm rot="16200000">
            <a:off x="10939012" y="4014999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6" name="8"/>
          <p:cNvSpPr txBox="1"/>
          <p:nvPr/>
        </p:nvSpPr>
        <p:spPr>
          <a:xfrm>
            <a:off x="10693845" y="3472436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47" name="Line"/>
          <p:cNvSpPr/>
          <p:nvPr/>
        </p:nvSpPr>
        <p:spPr>
          <a:xfrm>
            <a:off x="10597032" y="4700594"/>
            <a:ext cx="857752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48" name="Line"/>
          <p:cNvSpPr/>
          <p:nvPr/>
        </p:nvSpPr>
        <p:spPr>
          <a:xfrm>
            <a:off x="8267700" y="791845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49" name="Line"/>
          <p:cNvSpPr/>
          <p:nvPr/>
        </p:nvSpPr>
        <p:spPr>
          <a:xfrm rot="16200000">
            <a:off x="8948738" y="8482014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50" name="7"/>
          <p:cNvSpPr txBox="1"/>
          <p:nvPr/>
        </p:nvSpPr>
        <p:spPr>
          <a:xfrm>
            <a:off x="8632825" y="8058152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51" name="Line"/>
          <p:cNvSpPr/>
          <p:nvPr/>
        </p:nvSpPr>
        <p:spPr>
          <a:xfrm>
            <a:off x="8829676" y="4495798"/>
            <a:ext cx="1644652" cy="5146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24" fill="norm" stroke="1" extrusionOk="0">
                <a:moveTo>
                  <a:pt x="2348" y="20534"/>
                </a:moveTo>
                <a:cubicBezTo>
                  <a:pt x="1880" y="20594"/>
                  <a:pt x="1354" y="20620"/>
                  <a:pt x="943" y="20714"/>
                </a:cubicBezTo>
                <a:cubicBezTo>
                  <a:pt x="211" y="20882"/>
                  <a:pt x="181" y="21203"/>
                  <a:pt x="662" y="21434"/>
                </a:cubicBezTo>
                <a:cubicBezTo>
                  <a:pt x="827" y="21513"/>
                  <a:pt x="1224" y="21494"/>
                  <a:pt x="1505" y="21524"/>
                </a:cubicBezTo>
                <a:cubicBezTo>
                  <a:pt x="1860" y="21486"/>
                  <a:pt x="3106" y="21415"/>
                  <a:pt x="2910" y="21164"/>
                </a:cubicBezTo>
                <a:cubicBezTo>
                  <a:pt x="2838" y="21072"/>
                  <a:pt x="2348" y="21104"/>
                  <a:pt x="2067" y="21074"/>
                </a:cubicBezTo>
                <a:cubicBezTo>
                  <a:pt x="1412" y="21104"/>
                  <a:pt x="651" y="21046"/>
                  <a:pt x="100" y="21164"/>
                </a:cubicBezTo>
                <a:cubicBezTo>
                  <a:pt x="-146" y="21217"/>
                  <a:pt x="106" y="21399"/>
                  <a:pt x="381" y="21434"/>
                </a:cubicBezTo>
                <a:cubicBezTo>
                  <a:pt x="740" y="21480"/>
                  <a:pt x="1131" y="21374"/>
                  <a:pt x="1505" y="21344"/>
                </a:cubicBezTo>
                <a:cubicBezTo>
                  <a:pt x="4036" y="20804"/>
                  <a:pt x="1304" y="21320"/>
                  <a:pt x="7968" y="21074"/>
                </a:cubicBezTo>
                <a:cubicBezTo>
                  <a:pt x="7968" y="21074"/>
                  <a:pt x="10075" y="20849"/>
                  <a:pt x="10496" y="20804"/>
                </a:cubicBezTo>
                <a:cubicBezTo>
                  <a:pt x="10777" y="20774"/>
                  <a:pt x="11093" y="20767"/>
                  <a:pt x="11339" y="20714"/>
                </a:cubicBezTo>
                <a:cubicBezTo>
                  <a:pt x="11620" y="20654"/>
                  <a:pt x="11880" y="20582"/>
                  <a:pt x="12182" y="20534"/>
                </a:cubicBezTo>
                <a:cubicBezTo>
                  <a:pt x="12447" y="20492"/>
                  <a:pt x="12766" y="20490"/>
                  <a:pt x="13025" y="20444"/>
                </a:cubicBezTo>
                <a:cubicBezTo>
                  <a:pt x="13615" y="20339"/>
                  <a:pt x="14149" y="20204"/>
                  <a:pt x="14711" y="20084"/>
                </a:cubicBezTo>
                <a:cubicBezTo>
                  <a:pt x="14992" y="20024"/>
                  <a:pt x="15315" y="19981"/>
                  <a:pt x="15554" y="19904"/>
                </a:cubicBezTo>
                <a:cubicBezTo>
                  <a:pt x="18016" y="19115"/>
                  <a:pt x="15003" y="20116"/>
                  <a:pt x="16959" y="19364"/>
                </a:cubicBezTo>
                <a:cubicBezTo>
                  <a:pt x="17213" y="19266"/>
                  <a:pt x="17520" y="19184"/>
                  <a:pt x="17801" y="19094"/>
                </a:cubicBezTo>
                <a:cubicBezTo>
                  <a:pt x="18470" y="18452"/>
                  <a:pt x="18035" y="18712"/>
                  <a:pt x="18925" y="18284"/>
                </a:cubicBezTo>
                <a:cubicBezTo>
                  <a:pt x="19950" y="17300"/>
                  <a:pt x="18316" y="18791"/>
                  <a:pt x="19768" y="17744"/>
                </a:cubicBezTo>
                <a:cubicBezTo>
                  <a:pt x="20009" y="17571"/>
                  <a:pt x="20143" y="17384"/>
                  <a:pt x="20330" y="17204"/>
                </a:cubicBezTo>
                <a:lnTo>
                  <a:pt x="20611" y="16934"/>
                </a:lnTo>
                <a:cubicBezTo>
                  <a:pt x="20705" y="16844"/>
                  <a:pt x="20820" y="16756"/>
                  <a:pt x="20892" y="16664"/>
                </a:cubicBezTo>
                <a:cubicBezTo>
                  <a:pt x="20986" y="16544"/>
                  <a:pt x="21097" y="16426"/>
                  <a:pt x="21173" y="16304"/>
                </a:cubicBezTo>
                <a:cubicBezTo>
                  <a:pt x="21285" y="16125"/>
                  <a:pt x="21360" y="15944"/>
                  <a:pt x="21454" y="15764"/>
                </a:cubicBezTo>
                <a:cubicBezTo>
                  <a:pt x="21360" y="15314"/>
                  <a:pt x="21320" y="14863"/>
                  <a:pt x="21173" y="14414"/>
                </a:cubicBezTo>
                <a:cubicBezTo>
                  <a:pt x="21133" y="14291"/>
                  <a:pt x="21003" y="14173"/>
                  <a:pt x="20892" y="14055"/>
                </a:cubicBezTo>
                <a:cubicBezTo>
                  <a:pt x="20722" y="13873"/>
                  <a:pt x="20517" y="13695"/>
                  <a:pt x="20330" y="13515"/>
                </a:cubicBezTo>
                <a:cubicBezTo>
                  <a:pt x="20236" y="13425"/>
                  <a:pt x="20121" y="13337"/>
                  <a:pt x="20049" y="13245"/>
                </a:cubicBezTo>
                <a:cubicBezTo>
                  <a:pt x="19956" y="13125"/>
                  <a:pt x="19852" y="13005"/>
                  <a:pt x="19768" y="12885"/>
                </a:cubicBezTo>
                <a:cubicBezTo>
                  <a:pt x="19665" y="12735"/>
                  <a:pt x="19613" y="12582"/>
                  <a:pt x="19487" y="12435"/>
                </a:cubicBezTo>
                <a:cubicBezTo>
                  <a:pt x="19331" y="12252"/>
                  <a:pt x="19254" y="12053"/>
                  <a:pt x="18925" y="11895"/>
                </a:cubicBezTo>
                <a:lnTo>
                  <a:pt x="18363" y="11625"/>
                </a:lnTo>
                <a:cubicBezTo>
                  <a:pt x="18270" y="11535"/>
                  <a:pt x="18199" y="11442"/>
                  <a:pt x="18082" y="11355"/>
                </a:cubicBezTo>
                <a:cubicBezTo>
                  <a:pt x="17655" y="11035"/>
                  <a:pt x="17523" y="10996"/>
                  <a:pt x="16959" y="10725"/>
                </a:cubicBezTo>
                <a:cubicBezTo>
                  <a:pt x="16252" y="10046"/>
                  <a:pt x="17205" y="10883"/>
                  <a:pt x="16116" y="10185"/>
                </a:cubicBezTo>
                <a:cubicBezTo>
                  <a:pt x="15983" y="10100"/>
                  <a:pt x="15967" y="10000"/>
                  <a:pt x="15835" y="9915"/>
                </a:cubicBezTo>
                <a:cubicBezTo>
                  <a:pt x="15684" y="9818"/>
                  <a:pt x="15410" y="9744"/>
                  <a:pt x="15273" y="9645"/>
                </a:cubicBezTo>
                <a:cubicBezTo>
                  <a:pt x="15032" y="9471"/>
                  <a:pt x="14898" y="9285"/>
                  <a:pt x="14711" y="9105"/>
                </a:cubicBezTo>
                <a:cubicBezTo>
                  <a:pt x="14617" y="9015"/>
                  <a:pt x="14594" y="8914"/>
                  <a:pt x="14430" y="8835"/>
                </a:cubicBezTo>
                <a:cubicBezTo>
                  <a:pt x="14242" y="8745"/>
                  <a:pt x="14005" y="8664"/>
                  <a:pt x="13868" y="8565"/>
                </a:cubicBezTo>
                <a:cubicBezTo>
                  <a:pt x="13627" y="8392"/>
                  <a:pt x="13493" y="8205"/>
                  <a:pt x="13306" y="8025"/>
                </a:cubicBezTo>
                <a:lnTo>
                  <a:pt x="12744" y="7485"/>
                </a:lnTo>
                <a:cubicBezTo>
                  <a:pt x="12650" y="7365"/>
                  <a:pt x="12615" y="7239"/>
                  <a:pt x="12463" y="7125"/>
                </a:cubicBezTo>
                <a:cubicBezTo>
                  <a:pt x="12330" y="7026"/>
                  <a:pt x="12088" y="6945"/>
                  <a:pt x="11901" y="6855"/>
                </a:cubicBezTo>
                <a:cubicBezTo>
                  <a:pt x="11719" y="6680"/>
                  <a:pt x="11403" y="6400"/>
                  <a:pt x="11339" y="6225"/>
                </a:cubicBezTo>
                <a:cubicBezTo>
                  <a:pt x="11196" y="5837"/>
                  <a:pt x="11160" y="5445"/>
                  <a:pt x="11058" y="5055"/>
                </a:cubicBezTo>
                <a:cubicBezTo>
                  <a:pt x="10972" y="4725"/>
                  <a:pt x="10871" y="4395"/>
                  <a:pt x="10777" y="4065"/>
                </a:cubicBezTo>
                <a:cubicBezTo>
                  <a:pt x="10807" y="3999"/>
                  <a:pt x="11296" y="2736"/>
                  <a:pt x="11620" y="2355"/>
                </a:cubicBezTo>
                <a:cubicBezTo>
                  <a:pt x="11776" y="2172"/>
                  <a:pt x="12085" y="2003"/>
                  <a:pt x="12182" y="1815"/>
                </a:cubicBezTo>
                <a:cubicBezTo>
                  <a:pt x="12276" y="1635"/>
                  <a:pt x="12339" y="1454"/>
                  <a:pt x="12463" y="1275"/>
                </a:cubicBezTo>
                <a:cubicBezTo>
                  <a:pt x="12527" y="1183"/>
                  <a:pt x="12672" y="1097"/>
                  <a:pt x="12744" y="1005"/>
                </a:cubicBezTo>
                <a:cubicBezTo>
                  <a:pt x="12860" y="857"/>
                  <a:pt x="12899" y="703"/>
                  <a:pt x="13025" y="555"/>
                </a:cubicBezTo>
                <a:cubicBezTo>
                  <a:pt x="13181" y="372"/>
                  <a:pt x="14149" y="-44"/>
                  <a:pt x="13587" y="16"/>
                </a:cubicBezTo>
                <a:lnTo>
                  <a:pt x="12744" y="106"/>
                </a:lnTo>
                <a:cubicBezTo>
                  <a:pt x="10055" y="967"/>
                  <a:pt x="13498" y="-55"/>
                  <a:pt x="11058" y="465"/>
                </a:cubicBezTo>
                <a:cubicBezTo>
                  <a:pt x="10728" y="536"/>
                  <a:pt x="10521" y="654"/>
                  <a:pt x="10215" y="735"/>
                </a:cubicBezTo>
                <a:cubicBezTo>
                  <a:pt x="9956" y="805"/>
                  <a:pt x="9372" y="1024"/>
                  <a:pt x="9372" y="915"/>
                </a:cubicBezTo>
                <a:cubicBezTo>
                  <a:pt x="9372" y="660"/>
                  <a:pt x="10623" y="625"/>
                  <a:pt x="11058" y="555"/>
                </a:cubicBezTo>
                <a:cubicBezTo>
                  <a:pt x="11360" y="507"/>
                  <a:pt x="11620" y="435"/>
                  <a:pt x="11901" y="375"/>
                </a:cubicBezTo>
                <a:cubicBezTo>
                  <a:pt x="12115" y="273"/>
                  <a:pt x="12592" y="-76"/>
                  <a:pt x="13306" y="16"/>
                </a:cubicBezTo>
                <a:cubicBezTo>
                  <a:pt x="13619" y="56"/>
                  <a:pt x="13681" y="196"/>
                  <a:pt x="13868" y="286"/>
                </a:cubicBezTo>
                <a:cubicBezTo>
                  <a:pt x="13962" y="375"/>
                  <a:pt x="14016" y="471"/>
                  <a:pt x="14149" y="555"/>
                </a:cubicBezTo>
                <a:cubicBezTo>
                  <a:pt x="14300" y="652"/>
                  <a:pt x="14614" y="722"/>
                  <a:pt x="14711" y="825"/>
                </a:cubicBezTo>
                <a:cubicBezTo>
                  <a:pt x="15005" y="1140"/>
                  <a:pt x="14992" y="1716"/>
                  <a:pt x="14992" y="1365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52" name="Line"/>
          <p:cNvSpPr/>
          <p:nvPr/>
        </p:nvSpPr>
        <p:spPr>
          <a:xfrm>
            <a:off x="5822951" y="5530849"/>
            <a:ext cx="2562227" cy="2174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0426" fill="norm" stroke="1" extrusionOk="0">
                <a:moveTo>
                  <a:pt x="1471" y="830"/>
                </a:moveTo>
                <a:cubicBezTo>
                  <a:pt x="1170" y="763"/>
                  <a:pt x="842" y="474"/>
                  <a:pt x="566" y="628"/>
                </a:cubicBezTo>
                <a:cubicBezTo>
                  <a:pt x="372" y="736"/>
                  <a:pt x="895" y="992"/>
                  <a:pt x="1109" y="1032"/>
                </a:cubicBezTo>
                <a:cubicBezTo>
                  <a:pt x="1298" y="1067"/>
                  <a:pt x="1471" y="897"/>
                  <a:pt x="1652" y="830"/>
                </a:cubicBezTo>
                <a:cubicBezTo>
                  <a:pt x="1713" y="628"/>
                  <a:pt x="1919" y="414"/>
                  <a:pt x="1833" y="224"/>
                </a:cubicBezTo>
                <a:cubicBezTo>
                  <a:pt x="1627" y="-238"/>
                  <a:pt x="954" y="147"/>
                  <a:pt x="747" y="224"/>
                </a:cubicBezTo>
                <a:cubicBezTo>
                  <a:pt x="678" y="455"/>
                  <a:pt x="334" y="1205"/>
                  <a:pt x="747" y="1436"/>
                </a:cubicBezTo>
                <a:cubicBezTo>
                  <a:pt x="918" y="1531"/>
                  <a:pt x="1109" y="1301"/>
                  <a:pt x="1290" y="1234"/>
                </a:cubicBezTo>
                <a:cubicBezTo>
                  <a:pt x="1411" y="1032"/>
                  <a:pt x="1705" y="863"/>
                  <a:pt x="1652" y="628"/>
                </a:cubicBezTo>
                <a:cubicBezTo>
                  <a:pt x="1541" y="131"/>
                  <a:pt x="678" y="586"/>
                  <a:pt x="566" y="628"/>
                </a:cubicBezTo>
                <a:cubicBezTo>
                  <a:pt x="385" y="830"/>
                  <a:pt x="104" y="963"/>
                  <a:pt x="23" y="1234"/>
                </a:cubicBezTo>
                <a:cubicBezTo>
                  <a:pt x="-37" y="1436"/>
                  <a:pt x="19" y="1788"/>
                  <a:pt x="204" y="1840"/>
                </a:cubicBezTo>
                <a:cubicBezTo>
                  <a:pt x="618" y="1956"/>
                  <a:pt x="1049" y="1705"/>
                  <a:pt x="1471" y="1638"/>
                </a:cubicBezTo>
                <a:cubicBezTo>
                  <a:pt x="1592" y="1436"/>
                  <a:pt x="1649" y="1161"/>
                  <a:pt x="1833" y="1032"/>
                </a:cubicBezTo>
                <a:cubicBezTo>
                  <a:pt x="2157" y="806"/>
                  <a:pt x="2919" y="628"/>
                  <a:pt x="2919" y="628"/>
                </a:cubicBezTo>
                <a:cubicBezTo>
                  <a:pt x="4403" y="703"/>
                  <a:pt x="7040" y="612"/>
                  <a:pt x="8712" y="1234"/>
                </a:cubicBezTo>
                <a:lnTo>
                  <a:pt x="9798" y="1638"/>
                </a:lnTo>
                <a:lnTo>
                  <a:pt x="10341" y="1840"/>
                </a:lnTo>
                <a:cubicBezTo>
                  <a:pt x="10461" y="2042"/>
                  <a:pt x="10549" y="2274"/>
                  <a:pt x="10703" y="2446"/>
                </a:cubicBezTo>
                <a:cubicBezTo>
                  <a:pt x="10856" y="2618"/>
                  <a:pt x="11102" y="2667"/>
                  <a:pt x="11246" y="2850"/>
                </a:cubicBezTo>
                <a:cubicBezTo>
                  <a:pt x="11532" y="3216"/>
                  <a:pt x="11728" y="3658"/>
                  <a:pt x="11970" y="4062"/>
                </a:cubicBezTo>
                <a:lnTo>
                  <a:pt x="12332" y="4668"/>
                </a:lnTo>
                <a:lnTo>
                  <a:pt x="12694" y="5274"/>
                </a:lnTo>
                <a:cubicBezTo>
                  <a:pt x="13012" y="6341"/>
                  <a:pt x="12769" y="5703"/>
                  <a:pt x="13599" y="7093"/>
                </a:cubicBezTo>
                <a:cubicBezTo>
                  <a:pt x="13719" y="7295"/>
                  <a:pt x="13892" y="7469"/>
                  <a:pt x="13961" y="7699"/>
                </a:cubicBezTo>
                <a:cubicBezTo>
                  <a:pt x="14211" y="8535"/>
                  <a:pt x="14036" y="8128"/>
                  <a:pt x="14504" y="8911"/>
                </a:cubicBezTo>
                <a:lnTo>
                  <a:pt x="15228" y="11335"/>
                </a:lnTo>
                <a:lnTo>
                  <a:pt x="15409" y="11941"/>
                </a:lnTo>
                <a:cubicBezTo>
                  <a:pt x="15469" y="12143"/>
                  <a:pt x="15484" y="12370"/>
                  <a:pt x="15590" y="12548"/>
                </a:cubicBezTo>
                <a:lnTo>
                  <a:pt x="16676" y="14366"/>
                </a:lnTo>
                <a:cubicBezTo>
                  <a:pt x="16797" y="14568"/>
                  <a:pt x="16884" y="14800"/>
                  <a:pt x="17038" y="14972"/>
                </a:cubicBezTo>
                <a:cubicBezTo>
                  <a:pt x="18624" y="16743"/>
                  <a:pt x="16683" y="14496"/>
                  <a:pt x="17943" y="16184"/>
                </a:cubicBezTo>
                <a:cubicBezTo>
                  <a:pt x="18107" y="16404"/>
                  <a:pt x="18329" y="16565"/>
                  <a:pt x="18486" y="16790"/>
                </a:cubicBezTo>
                <a:cubicBezTo>
                  <a:pt x="19623" y="18422"/>
                  <a:pt x="18702" y="17624"/>
                  <a:pt x="19753" y="18406"/>
                </a:cubicBezTo>
                <a:cubicBezTo>
                  <a:pt x="19813" y="18608"/>
                  <a:pt x="19849" y="18822"/>
                  <a:pt x="19934" y="19012"/>
                </a:cubicBezTo>
                <a:cubicBezTo>
                  <a:pt x="20636" y="20579"/>
                  <a:pt x="20022" y="18701"/>
                  <a:pt x="20477" y="20225"/>
                </a:cubicBezTo>
                <a:cubicBezTo>
                  <a:pt x="21137" y="18015"/>
                  <a:pt x="20084" y="21362"/>
                  <a:pt x="21020" y="19012"/>
                </a:cubicBezTo>
                <a:cubicBezTo>
                  <a:pt x="21175" y="18623"/>
                  <a:pt x="21261" y="18204"/>
                  <a:pt x="21382" y="17800"/>
                </a:cubicBezTo>
                <a:lnTo>
                  <a:pt x="21563" y="17194"/>
                </a:lnTo>
                <a:lnTo>
                  <a:pt x="21382" y="17800"/>
                </a:lnTo>
                <a:lnTo>
                  <a:pt x="21201" y="18406"/>
                </a:lnTo>
                <a:cubicBezTo>
                  <a:pt x="21141" y="18608"/>
                  <a:pt x="21126" y="18835"/>
                  <a:pt x="21020" y="19012"/>
                </a:cubicBezTo>
                <a:lnTo>
                  <a:pt x="20658" y="19619"/>
                </a:lnTo>
                <a:cubicBezTo>
                  <a:pt x="20598" y="19821"/>
                  <a:pt x="20612" y="20074"/>
                  <a:pt x="20477" y="20225"/>
                </a:cubicBezTo>
                <a:cubicBezTo>
                  <a:pt x="20342" y="20375"/>
                  <a:pt x="20125" y="20427"/>
                  <a:pt x="19934" y="20427"/>
                </a:cubicBezTo>
                <a:cubicBezTo>
                  <a:pt x="19378" y="20427"/>
                  <a:pt x="18966" y="20050"/>
                  <a:pt x="18486" y="19821"/>
                </a:cubicBezTo>
                <a:cubicBezTo>
                  <a:pt x="18311" y="19737"/>
                  <a:pt x="18124" y="19686"/>
                  <a:pt x="17943" y="19619"/>
                </a:cubicBezTo>
                <a:lnTo>
                  <a:pt x="17219" y="19821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653" name="image12.pdf" descr="image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90845" y="9030354"/>
            <a:ext cx="5181601" cy="254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5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55" name="Queue Dequeue?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Dequeue?</a:t>
              </a:r>
            </a:p>
          </p:txBody>
        </p:sp>
      </p:grpSp>
      <p:sp>
        <p:nvSpPr>
          <p:cNvPr id="1657" name="Node…"/>
          <p:cNvSpPr txBox="1"/>
          <p:nvPr/>
        </p:nvSpPr>
        <p:spPr>
          <a:xfrm>
            <a:off x="5008254" y="3165477"/>
            <a:ext cx="1896092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1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659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60" name="Always a Better Way"/>
            <p:cNvSpPr txBox="1"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Always a Better Way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9" name="Group"/>
          <p:cNvGrpSpPr/>
          <p:nvPr/>
        </p:nvGrpSpPr>
        <p:grpSpPr>
          <a:xfrm>
            <a:off x="2917532" y="4159661"/>
            <a:ext cx="14128902" cy="6791772"/>
            <a:chOff x="853572" y="1605189"/>
            <a:chExt cx="14128901" cy="6791771"/>
          </a:xfrm>
        </p:grpSpPr>
        <p:sp>
          <p:nvSpPr>
            <p:cNvPr id="1663" name="Line"/>
            <p:cNvSpPr/>
            <p:nvPr/>
          </p:nvSpPr>
          <p:spPr>
            <a:xfrm flipH="1">
              <a:off x="853572" y="1605189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64" name="Line"/>
            <p:cNvSpPr/>
            <p:nvPr/>
          </p:nvSpPr>
          <p:spPr>
            <a:xfrm flipH="1">
              <a:off x="7755673" y="6091906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65" name="Line"/>
            <p:cNvSpPr/>
            <p:nvPr/>
          </p:nvSpPr>
          <p:spPr>
            <a:xfrm flipH="1" rot="5400000">
              <a:off x="8447754" y="665547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66" name="Line"/>
            <p:cNvSpPr/>
            <p:nvPr/>
          </p:nvSpPr>
          <p:spPr>
            <a:xfrm flipH="1">
              <a:off x="10441999" y="599312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67" name="Line"/>
            <p:cNvSpPr/>
            <p:nvPr/>
          </p:nvSpPr>
          <p:spPr>
            <a:xfrm flipH="1" rot="5400000">
              <a:off x="11134080" y="655668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68" name="2"/>
            <p:cNvSpPr txBox="1"/>
            <p:nvPr/>
          </p:nvSpPr>
          <p:spPr>
            <a:xfrm>
              <a:off x="8149521" y="6112906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669" name="3"/>
            <p:cNvSpPr txBox="1"/>
            <p:nvPr/>
          </p:nvSpPr>
          <p:spPr>
            <a:xfrm>
              <a:off x="10883325" y="6132824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670" name="Line"/>
            <p:cNvSpPr/>
            <p:nvPr/>
          </p:nvSpPr>
          <p:spPr>
            <a:xfrm>
              <a:off x="8340110" y="6152291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1" name="Line"/>
            <p:cNvSpPr/>
            <p:nvPr/>
          </p:nvSpPr>
          <p:spPr>
            <a:xfrm flipH="1">
              <a:off x="10830254" y="7246104"/>
              <a:ext cx="857753" cy="83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fill="norm" stroke="1" extrusionOk="0">
                  <a:moveTo>
                    <a:pt x="0" y="21600"/>
                  </a:moveTo>
                  <a:cubicBezTo>
                    <a:pt x="4846" y="15318"/>
                    <a:pt x="186" y="20719"/>
                    <a:pt x="4166" y="17280"/>
                  </a:cubicBezTo>
                  <a:cubicBezTo>
                    <a:pt x="4812" y="16721"/>
                    <a:pt x="5412" y="16099"/>
                    <a:pt x="5951" y="15429"/>
                  </a:cubicBezTo>
                  <a:cubicBezTo>
                    <a:pt x="6409" y="14859"/>
                    <a:pt x="6582" y="14040"/>
                    <a:pt x="7141" y="13577"/>
                  </a:cubicBezTo>
                  <a:cubicBezTo>
                    <a:pt x="7631" y="13171"/>
                    <a:pt x="8331" y="13166"/>
                    <a:pt x="8926" y="12960"/>
                  </a:cubicBezTo>
                  <a:cubicBezTo>
                    <a:pt x="9323" y="12549"/>
                    <a:pt x="9766" y="12180"/>
                    <a:pt x="10116" y="11726"/>
                  </a:cubicBezTo>
                  <a:cubicBezTo>
                    <a:pt x="10563" y="11147"/>
                    <a:pt x="10768" y="10363"/>
                    <a:pt x="11306" y="9874"/>
                  </a:cubicBezTo>
                  <a:cubicBezTo>
                    <a:pt x="12383" y="8897"/>
                    <a:pt x="13865" y="8455"/>
                    <a:pt x="14877" y="7406"/>
                  </a:cubicBezTo>
                  <a:cubicBezTo>
                    <a:pt x="17701" y="4477"/>
                    <a:pt x="16193" y="5305"/>
                    <a:pt x="19042" y="4320"/>
                  </a:cubicBezTo>
                  <a:cubicBezTo>
                    <a:pt x="19439" y="3703"/>
                    <a:pt x="19786" y="3048"/>
                    <a:pt x="20232" y="2469"/>
                  </a:cubicBezTo>
                  <a:cubicBezTo>
                    <a:pt x="20583" y="2014"/>
                    <a:pt x="21172" y="1755"/>
                    <a:pt x="21423" y="1234"/>
                  </a:cubicBezTo>
                  <a:cubicBezTo>
                    <a:pt x="21600" y="866"/>
                    <a:pt x="21423" y="411"/>
                    <a:pt x="21423" y="0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2" name="Line"/>
            <p:cNvSpPr/>
            <p:nvPr/>
          </p:nvSpPr>
          <p:spPr>
            <a:xfrm flipH="1">
              <a:off x="4475869" y="6071992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73" name="Line"/>
            <p:cNvSpPr/>
            <p:nvPr/>
          </p:nvSpPr>
          <p:spPr>
            <a:xfrm flipH="1" rot="5400000">
              <a:off x="5144210" y="6635556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74" name="1"/>
            <p:cNvSpPr txBox="1"/>
            <p:nvPr/>
          </p:nvSpPr>
          <p:spPr>
            <a:xfrm>
              <a:off x="4917195" y="6211694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675" name="Line"/>
            <p:cNvSpPr/>
            <p:nvPr/>
          </p:nvSpPr>
          <p:spPr>
            <a:xfrm flipH="1">
              <a:off x="13369571" y="2201119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76" name="Line"/>
            <p:cNvSpPr/>
            <p:nvPr/>
          </p:nvSpPr>
          <p:spPr>
            <a:xfrm>
              <a:off x="5186618" y="6504571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7" name="Line"/>
            <p:cNvSpPr/>
            <p:nvPr/>
          </p:nvSpPr>
          <p:spPr>
            <a:xfrm>
              <a:off x="1691611" y="1995164"/>
              <a:ext cx="3996685" cy="3131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600" fill="norm" stroke="1" extrusionOk="0">
                  <a:moveTo>
                    <a:pt x="754" y="1920"/>
                  </a:moveTo>
                  <a:cubicBezTo>
                    <a:pt x="552" y="1840"/>
                    <a:pt x="313" y="1435"/>
                    <a:pt x="148" y="1680"/>
                  </a:cubicBezTo>
                  <a:cubicBezTo>
                    <a:pt x="-367" y="2445"/>
                    <a:pt x="623" y="2874"/>
                    <a:pt x="633" y="2880"/>
                  </a:cubicBezTo>
                  <a:cubicBezTo>
                    <a:pt x="641" y="2856"/>
                    <a:pt x="1097" y="1639"/>
                    <a:pt x="996" y="1440"/>
                  </a:cubicBezTo>
                  <a:cubicBezTo>
                    <a:pt x="906" y="1261"/>
                    <a:pt x="754" y="1600"/>
                    <a:pt x="633" y="1680"/>
                  </a:cubicBezTo>
                  <a:cubicBezTo>
                    <a:pt x="857" y="3012"/>
                    <a:pt x="627" y="2431"/>
                    <a:pt x="1723" y="2160"/>
                  </a:cubicBezTo>
                  <a:cubicBezTo>
                    <a:pt x="2070" y="1931"/>
                    <a:pt x="2191" y="1831"/>
                    <a:pt x="2572" y="1680"/>
                  </a:cubicBezTo>
                  <a:cubicBezTo>
                    <a:pt x="2812" y="1585"/>
                    <a:pt x="3056" y="1520"/>
                    <a:pt x="3299" y="1440"/>
                  </a:cubicBezTo>
                  <a:cubicBezTo>
                    <a:pt x="3994" y="981"/>
                    <a:pt x="3318" y="1394"/>
                    <a:pt x="4268" y="960"/>
                  </a:cubicBezTo>
                  <a:cubicBezTo>
                    <a:pt x="4593" y="812"/>
                    <a:pt x="4906" y="546"/>
                    <a:pt x="5237" y="480"/>
                  </a:cubicBezTo>
                  <a:cubicBezTo>
                    <a:pt x="6654" y="199"/>
                    <a:pt x="6051" y="398"/>
                    <a:pt x="7055" y="0"/>
                  </a:cubicBezTo>
                  <a:lnTo>
                    <a:pt x="12023" y="240"/>
                  </a:lnTo>
                  <a:cubicBezTo>
                    <a:pt x="12550" y="279"/>
                    <a:pt x="13077" y="345"/>
                    <a:pt x="13599" y="480"/>
                  </a:cubicBezTo>
                  <a:cubicBezTo>
                    <a:pt x="13855" y="546"/>
                    <a:pt x="14863" y="956"/>
                    <a:pt x="15295" y="1200"/>
                  </a:cubicBezTo>
                  <a:cubicBezTo>
                    <a:pt x="16636" y="1959"/>
                    <a:pt x="13749" y="499"/>
                    <a:pt x="16628" y="2400"/>
                  </a:cubicBezTo>
                  <a:lnTo>
                    <a:pt x="16992" y="2640"/>
                  </a:lnTo>
                  <a:cubicBezTo>
                    <a:pt x="17113" y="2800"/>
                    <a:pt x="17252" y="2916"/>
                    <a:pt x="17355" y="3120"/>
                  </a:cubicBezTo>
                  <a:cubicBezTo>
                    <a:pt x="17565" y="3535"/>
                    <a:pt x="17697" y="4329"/>
                    <a:pt x="17840" y="4800"/>
                  </a:cubicBezTo>
                  <a:cubicBezTo>
                    <a:pt x="17990" y="5295"/>
                    <a:pt x="18163" y="5760"/>
                    <a:pt x="18325" y="6240"/>
                  </a:cubicBezTo>
                  <a:cubicBezTo>
                    <a:pt x="18406" y="6480"/>
                    <a:pt x="18521" y="6686"/>
                    <a:pt x="18567" y="6960"/>
                  </a:cubicBezTo>
                  <a:cubicBezTo>
                    <a:pt x="18648" y="7440"/>
                    <a:pt x="18695" y="7947"/>
                    <a:pt x="18809" y="8400"/>
                  </a:cubicBezTo>
                  <a:cubicBezTo>
                    <a:pt x="19109" y="9586"/>
                    <a:pt x="18995" y="9021"/>
                    <a:pt x="19173" y="10080"/>
                  </a:cubicBezTo>
                  <a:cubicBezTo>
                    <a:pt x="19266" y="11562"/>
                    <a:pt x="19264" y="11901"/>
                    <a:pt x="19415" y="13200"/>
                  </a:cubicBezTo>
                  <a:cubicBezTo>
                    <a:pt x="19490" y="13843"/>
                    <a:pt x="19603" y="14469"/>
                    <a:pt x="19658" y="15120"/>
                  </a:cubicBezTo>
                  <a:cubicBezTo>
                    <a:pt x="19745" y="16162"/>
                    <a:pt x="19787" y="16754"/>
                    <a:pt x="19900" y="17760"/>
                  </a:cubicBezTo>
                  <a:cubicBezTo>
                    <a:pt x="19936" y="18082"/>
                    <a:pt x="19985" y="18398"/>
                    <a:pt x="20021" y="18720"/>
                  </a:cubicBezTo>
                  <a:cubicBezTo>
                    <a:pt x="20134" y="19726"/>
                    <a:pt x="20176" y="20318"/>
                    <a:pt x="20264" y="21360"/>
                  </a:cubicBezTo>
                  <a:cubicBezTo>
                    <a:pt x="20425" y="20880"/>
                    <a:pt x="20656" y="20467"/>
                    <a:pt x="20748" y="19920"/>
                  </a:cubicBezTo>
                  <a:cubicBezTo>
                    <a:pt x="20789" y="19680"/>
                    <a:pt x="20812" y="19426"/>
                    <a:pt x="20869" y="19200"/>
                  </a:cubicBezTo>
                  <a:cubicBezTo>
                    <a:pt x="20935" y="18942"/>
                    <a:pt x="21047" y="18738"/>
                    <a:pt x="21112" y="18480"/>
                  </a:cubicBezTo>
                  <a:cubicBezTo>
                    <a:pt x="21169" y="18254"/>
                    <a:pt x="21233" y="17507"/>
                    <a:pt x="21233" y="17760"/>
                  </a:cubicBezTo>
                  <a:cubicBezTo>
                    <a:pt x="21233" y="18759"/>
                    <a:pt x="21067" y="18656"/>
                    <a:pt x="20869" y="19440"/>
                  </a:cubicBezTo>
                  <a:cubicBezTo>
                    <a:pt x="20812" y="19666"/>
                    <a:pt x="20819" y="19950"/>
                    <a:pt x="20748" y="20160"/>
                  </a:cubicBezTo>
                  <a:cubicBezTo>
                    <a:pt x="20653" y="20442"/>
                    <a:pt x="20494" y="20619"/>
                    <a:pt x="20385" y="20880"/>
                  </a:cubicBezTo>
                  <a:cubicBezTo>
                    <a:pt x="20292" y="21102"/>
                    <a:pt x="20223" y="21360"/>
                    <a:pt x="20142" y="21600"/>
                  </a:cubicBezTo>
                  <a:cubicBezTo>
                    <a:pt x="19900" y="21440"/>
                    <a:pt x="19628" y="21401"/>
                    <a:pt x="19415" y="21120"/>
                  </a:cubicBezTo>
                  <a:cubicBezTo>
                    <a:pt x="19173" y="20800"/>
                    <a:pt x="18965" y="20342"/>
                    <a:pt x="18688" y="20160"/>
                  </a:cubicBezTo>
                  <a:cubicBezTo>
                    <a:pt x="17923" y="19655"/>
                    <a:pt x="17961" y="19174"/>
                    <a:pt x="17961" y="19920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8" name="Line"/>
            <p:cNvSpPr/>
            <p:nvPr/>
          </p:nvSpPr>
          <p:spPr>
            <a:xfrm flipH="1">
              <a:off x="11535035" y="2754808"/>
              <a:ext cx="2753752" cy="292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682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680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81" name="Actual Queue: En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683" name="Node…"/>
          <p:cNvSpPr txBox="1"/>
          <p:nvPr/>
        </p:nvSpPr>
        <p:spPr>
          <a:xfrm>
            <a:off x="15331541" y="2749427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  <p:sp>
        <p:nvSpPr>
          <p:cNvPr id="1684" name="Node…"/>
          <p:cNvSpPr txBox="1"/>
          <p:nvPr/>
        </p:nvSpPr>
        <p:spPr>
          <a:xfrm>
            <a:off x="2253907" y="2272836"/>
            <a:ext cx="2261910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front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0" name="Group"/>
          <p:cNvGrpSpPr/>
          <p:nvPr/>
        </p:nvGrpSpPr>
        <p:grpSpPr>
          <a:xfrm>
            <a:off x="6539829" y="4755591"/>
            <a:ext cx="10506605" cy="6195842"/>
            <a:chOff x="0" y="1768473"/>
            <a:chExt cx="10506604" cy="6195841"/>
          </a:xfrm>
        </p:grpSpPr>
        <p:sp>
          <p:nvSpPr>
            <p:cNvPr id="1686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87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88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89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0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691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692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3" name="Line"/>
            <p:cNvSpPr/>
            <p:nvPr/>
          </p:nvSpPr>
          <p:spPr>
            <a:xfrm flipH="1">
              <a:off x="6354384" y="6813458"/>
              <a:ext cx="857753" cy="83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fill="norm" stroke="1" extrusionOk="0">
                  <a:moveTo>
                    <a:pt x="0" y="21600"/>
                  </a:moveTo>
                  <a:cubicBezTo>
                    <a:pt x="4846" y="15318"/>
                    <a:pt x="186" y="20719"/>
                    <a:pt x="4166" y="17280"/>
                  </a:cubicBezTo>
                  <a:cubicBezTo>
                    <a:pt x="4812" y="16721"/>
                    <a:pt x="5412" y="16099"/>
                    <a:pt x="5951" y="15429"/>
                  </a:cubicBezTo>
                  <a:cubicBezTo>
                    <a:pt x="6409" y="14859"/>
                    <a:pt x="6582" y="14040"/>
                    <a:pt x="7141" y="13577"/>
                  </a:cubicBezTo>
                  <a:cubicBezTo>
                    <a:pt x="7631" y="13171"/>
                    <a:pt x="8331" y="13166"/>
                    <a:pt x="8926" y="12960"/>
                  </a:cubicBezTo>
                  <a:cubicBezTo>
                    <a:pt x="9323" y="12549"/>
                    <a:pt x="9766" y="12180"/>
                    <a:pt x="10116" y="11726"/>
                  </a:cubicBezTo>
                  <a:cubicBezTo>
                    <a:pt x="10563" y="11147"/>
                    <a:pt x="10768" y="10363"/>
                    <a:pt x="11306" y="9874"/>
                  </a:cubicBezTo>
                  <a:cubicBezTo>
                    <a:pt x="12383" y="8897"/>
                    <a:pt x="13865" y="8455"/>
                    <a:pt x="14877" y="7406"/>
                  </a:cubicBezTo>
                  <a:cubicBezTo>
                    <a:pt x="17701" y="4477"/>
                    <a:pt x="16193" y="5305"/>
                    <a:pt x="19042" y="4320"/>
                  </a:cubicBezTo>
                  <a:cubicBezTo>
                    <a:pt x="19439" y="3703"/>
                    <a:pt x="19786" y="3048"/>
                    <a:pt x="20232" y="2469"/>
                  </a:cubicBezTo>
                  <a:cubicBezTo>
                    <a:pt x="20583" y="2014"/>
                    <a:pt x="21172" y="1755"/>
                    <a:pt x="21423" y="1234"/>
                  </a:cubicBezTo>
                  <a:cubicBezTo>
                    <a:pt x="21600" y="866"/>
                    <a:pt x="21423" y="411"/>
                    <a:pt x="21423" y="0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4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5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6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697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8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9" name="Line"/>
            <p:cNvSpPr/>
            <p:nvPr/>
          </p:nvSpPr>
          <p:spPr>
            <a:xfrm flipH="1">
              <a:off x="7059166" y="2322162"/>
              <a:ext cx="2753752" cy="292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0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0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02" name="Actual Queue: En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704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5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6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07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8" name="Line"/>
          <p:cNvSpPr/>
          <p:nvPr/>
        </p:nvSpPr>
        <p:spPr>
          <a:xfrm>
            <a:off x="18855238" y="11570606"/>
            <a:ext cx="1612903" cy="126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09" name="Node *…"/>
          <p:cNvSpPr txBox="1"/>
          <p:nvPr/>
        </p:nvSpPr>
        <p:spPr>
          <a:xfrm>
            <a:off x="20584297" y="10716531"/>
            <a:ext cx="255986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710" name="Line"/>
          <p:cNvSpPr/>
          <p:nvPr/>
        </p:nvSpPr>
        <p:spPr>
          <a:xfrm flipH="1">
            <a:off x="16949050" y="10711542"/>
            <a:ext cx="2334480" cy="140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fill="norm" stroke="1" extrusionOk="0">
                <a:moveTo>
                  <a:pt x="0" y="21600"/>
                </a:moveTo>
                <a:cubicBezTo>
                  <a:pt x="2150" y="20181"/>
                  <a:pt x="531" y="20980"/>
                  <a:pt x="3978" y="20506"/>
                </a:cubicBezTo>
                <a:cubicBezTo>
                  <a:pt x="5810" y="20254"/>
                  <a:pt x="4614" y="20331"/>
                  <a:pt x="5966" y="19959"/>
                </a:cubicBezTo>
                <a:cubicBezTo>
                  <a:pt x="6376" y="19847"/>
                  <a:pt x="6798" y="19791"/>
                  <a:pt x="7209" y="19686"/>
                </a:cubicBezTo>
                <a:cubicBezTo>
                  <a:pt x="7875" y="19517"/>
                  <a:pt x="8535" y="19322"/>
                  <a:pt x="9198" y="19139"/>
                </a:cubicBezTo>
                <a:cubicBezTo>
                  <a:pt x="9517" y="19052"/>
                  <a:pt x="10582" y="18789"/>
                  <a:pt x="10939" y="18592"/>
                </a:cubicBezTo>
                <a:cubicBezTo>
                  <a:pt x="11206" y="18445"/>
                  <a:pt x="11461" y="18264"/>
                  <a:pt x="11684" y="18046"/>
                </a:cubicBezTo>
                <a:cubicBezTo>
                  <a:pt x="13078" y="16683"/>
                  <a:pt x="12917" y="16831"/>
                  <a:pt x="13673" y="15585"/>
                </a:cubicBezTo>
                <a:lnTo>
                  <a:pt x="14419" y="13124"/>
                </a:lnTo>
                <a:lnTo>
                  <a:pt x="14668" y="12304"/>
                </a:lnTo>
                <a:lnTo>
                  <a:pt x="14916" y="11484"/>
                </a:lnTo>
                <a:cubicBezTo>
                  <a:pt x="15459" y="2821"/>
                  <a:pt x="15712" y="6183"/>
                  <a:pt x="15165" y="1367"/>
                </a:cubicBezTo>
                <a:cubicBezTo>
                  <a:pt x="14573" y="3319"/>
                  <a:pt x="14958" y="2528"/>
                  <a:pt x="14170" y="3828"/>
                </a:cubicBezTo>
                <a:cubicBezTo>
                  <a:pt x="14267" y="3294"/>
                  <a:pt x="14601" y="1167"/>
                  <a:pt x="14916" y="820"/>
                </a:cubicBezTo>
                <a:lnTo>
                  <a:pt x="15662" y="0"/>
                </a:lnTo>
                <a:cubicBezTo>
                  <a:pt x="16076" y="91"/>
                  <a:pt x="16538" y="43"/>
                  <a:pt x="16905" y="273"/>
                </a:cubicBezTo>
                <a:cubicBezTo>
                  <a:pt x="17164" y="436"/>
                  <a:pt x="17191" y="861"/>
                  <a:pt x="17402" y="1094"/>
                </a:cubicBezTo>
                <a:cubicBezTo>
                  <a:pt x="17613" y="1326"/>
                  <a:pt x="17918" y="1430"/>
                  <a:pt x="18148" y="1641"/>
                </a:cubicBezTo>
                <a:cubicBezTo>
                  <a:pt x="18418" y="1888"/>
                  <a:pt x="18624" y="2213"/>
                  <a:pt x="18894" y="2461"/>
                </a:cubicBezTo>
                <a:cubicBezTo>
                  <a:pt x="19123" y="2671"/>
                  <a:pt x="19367" y="2874"/>
                  <a:pt x="19640" y="3008"/>
                </a:cubicBezTo>
                <a:cubicBezTo>
                  <a:pt x="20119" y="3242"/>
                  <a:pt x="21600" y="3297"/>
                  <a:pt x="21131" y="3554"/>
                </a:cubicBezTo>
                <a:lnTo>
                  <a:pt x="20634" y="3828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11" name="Node * cp = new Node;…"/>
          <p:cNvSpPr txBox="1"/>
          <p:nvPr/>
        </p:nvSpPr>
        <p:spPr>
          <a:xfrm>
            <a:off x="5605045" y="11451777"/>
            <a:ext cx="8243611" cy="16560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 cp = new Node;</a:t>
            </a:r>
          </a:p>
          <a:p>
            <a: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cp-&gt;value = 4;</a:t>
            </a:r>
          </a:p>
        </p:txBody>
      </p:sp>
      <p:sp>
        <p:nvSpPr>
          <p:cNvPr id="1712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13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14" name="Node…"/>
          <p:cNvSpPr txBox="1"/>
          <p:nvPr/>
        </p:nvSpPr>
        <p:spPr>
          <a:xfrm>
            <a:off x="15331541" y="2749427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  <p:sp>
        <p:nvSpPr>
          <p:cNvPr id="1715" name="Node…"/>
          <p:cNvSpPr txBox="1"/>
          <p:nvPr/>
        </p:nvSpPr>
        <p:spPr>
          <a:xfrm>
            <a:off x="2253907" y="2272836"/>
            <a:ext cx="2261910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front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2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717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8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9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0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1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722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23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4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5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6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727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8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9" name="Line"/>
            <p:cNvSpPr/>
            <p:nvPr/>
          </p:nvSpPr>
          <p:spPr>
            <a:xfrm flipH="1">
              <a:off x="7059166" y="2322162"/>
              <a:ext cx="2753752" cy="292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0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731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grpSp>
        <p:nvGrpSpPr>
          <p:cNvPr id="173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3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34" name="Actual Queue: En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736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37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38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39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40" name="Line"/>
          <p:cNvSpPr/>
          <p:nvPr/>
        </p:nvSpPr>
        <p:spPr>
          <a:xfrm>
            <a:off x="18855238" y="11570606"/>
            <a:ext cx="1612903" cy="126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41" name="Node *…"/>
          <p:cNvSpPr txBox="1"/>
          <p:nvPr/>
        </p:nvSpPr>
        <p:spPr>
          <a:xfrm>
            <a:off x="20584297" y="10716531"/>
            <a:ext cx="255986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742" name="Line"/>
          <p:cNvSpPr/>
          <p:nvPr/>
        </p:nvSpPr>
        <p:spPr>
          <a:xfrm flipH="1">
            <a:off x="16949050" y="10711542"/>
            <a:ext cx="2334480" cy="140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fill="norm" stroke="1" extrusionOk="0">
                <a:moveTo>
                  <a:pt x="0" y="21600"/>
                </a:moveTo>
                <a:cubicBezTo>
                  <a:pt x="2150" y="20181"/>
                  <a:pt x="531" y="20980"/>
                  <a:pt x="3978" y="20506"/>
                </a:cubicBezTo>
                <a:cubicBezTo>
                  <a:pt x="5810" y="20254"/>
                  <a:pt x="4614" y="20331"/>
                  <a:pt x="5966" y="19959"/>
                </a:cubicBezTo>
                <a:cubicBezTo>
                  <a:pt x="6376" y="19847"/>
                  <a:pt x="6798" y="19791"/>
                  <a:pt x="7209" y="19686"/>
                </a:cubicBezTo>
                <a:cubicBezTo>
                  <a:pt x="7875" y="19517"/>
                  <a:pt x="8535" y="19322"/>
                  <a:pt x="9198" y="19139"/>
                </a:cubicBezTo>
                <a:cubicBezTo>
                  <a:pt x="9517" y="19052"/>
                  <a:pt x="10582" y="18789"/>
                  <a:pt x="10939" y="18592"/>
                </a:cubicBezTo>
                <a:cubicBezTo>
                  <a:pt x="11206" y="18445"/>
                  <a:pt x="11461" y="18264"/>
                  <a:pt x="11684" y="18046"/>
                </a:cubicBezTo>
                <a:cubicBezTo>
                  <a:pt x="13078" y="16683"/>
                  <a:pt x="12917" y="16831"/>
                  <a:pt x="13673" y="15585"/>
                </a:cubicBezTo>
                <a:lnTo>
                  <a:pt x="14419" y="13124"/>
                </a:lnTo>
                <a:lnTo>
                  <a:pt x="14668" y="12304"/>
                </a:lnTo>
                <a:lnTo>
                  <a:pt x="14916" y="11484"/>
                </a:lnTo>
                <a:cubicBezTo>
                  <a:pt x="15459" y="2821"/>
                  <a:pt x="15712" y="6183"/>
                  <a:pt x="15165" y="1367"/>
                </a:cubicBezTo>
                <a:cubicBezTo>
                  <a:pt x="14573" y="3319"/>
                  <a:pt x="14958" y="2528"/>
                  <a:pt x="14170" y="3828"/>
                </a:cubicBezTo>
                <a:cubicBezTo>
                  <a:pt x="14267" y="3294"/>
                  <a:pt x="14601" y="1167"/>
                  <a:pt x="14916" y="820"/>
                </a:cubicBezTo>
                <a:lnTo>
                  <a:pt x="15662" y="0"/>
                </a:lnTo>
                <a:cubicBezTo>
                  <a:pt x="16076" y="91"/>
                  <a:pt x="16538" y="43"/>
                  <a:pt x="16905" y="273"/>
                </a:cubicBezTo>
                <a:cubicBezTo>
                  <a:pt x="17164" y="436"/>
                  <a:pt x="17191" y="861"/>
                  <a:pt x="17402" y="1094"/>
                </a:cubicBezTo>
                <a:cubicBezTo>
                  <a:pt x="17613" y="1326"/>
                  <a:pt x="17918" y="1430"/>
                  <a:pt x="18148" y="1641"/>
                </a:cubicBezTo>
                <a:cubicBezTo>
                  <a:pt x="18418" y="1888"/>
                  <a:pt x="18624" y="2213"/>
                  <a:pt x="18894" y="2461"/>
                </a:cubicBezTo>
                <a:cubicBezTo>
                  <a:pt x="19123" y="2671"/>
                  <a:pt x="19367" y="2874"/>
                  <a:pt x="19640" y="3008"/>
                </a:cubicBezTo>
                <a:cubicBezTo>
                  <a:pt x="20119" y="3242"/>
                  <a:pt x="21600" y="3297"/>
                  <a:pt x="21131" y="3554"/>
                </a:cubicBezTo>
                <a:lnTo>
                  <a:pt x="20634" y="3828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43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44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45" name="front-&gt;next = cp;"/>
          <p:cNvSpPr txBox="1"/>
          <p:nvPr/>
        </p:nvSpPr>
        <p:spPr>
          <a:xfrm>
            <a:off x="7901069" y="11908977"/>
            <a:ext cx="641451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front-&gt;next = cp;</a:t>
            </a:r>
          </a:p>
        </p:txBody>
      </p:sp>
      <p:sp>
        <p:nvSpPr>
          <p:cNvPr id="1746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" name="Group"/>
          <p:cNvGrpSpPr/>
          <p:nvPr/>
        </p:nvGrpSpPr>
        <p:grpSpPr>
          <a:xfrm>
            <a:off x="6539829" y="4755591"/>
            <a:ext cx="10670484" cy="6195842"/>
            <a:chOff x="0" y="1768473"/>
            <a:chExt cx="10670482" cy="6195841"/>
          </a:xfrm>
        </p:grpSpPr>
        <p:sp>
          <p:nvSpPr>
            <p:cNvPr id="1748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9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0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1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2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753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54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5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6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7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758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59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0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6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6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63" name="Actual Queue: En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765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66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67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68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69" name="Line"/>
          <p:cNvSpPr/>
          <p:nvPr/>
        </p:nvSpPr>
        <p:spPr>
          <a:xfrm>
            <a:off x="18855238" y="11570606"/>
            <a:ext cx="1612903" cy="126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70" name="Node *…"/>
          <p:cNvSpPr txBox="1"/>
          <p:nvPr/>
        </p:nvSpPr>
        <p:spPr>
          <a:xfrm>
            <a:off x="20584297" y="10716531"/>
            <a:ext cx="2559865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771" name="Line"/>
          <p:cNvSpPr/>
          <p:nvPr/>
        </p:nvSpPr>
        <p:spPr>
          <a:xfrm flipH="1">
            <a:off x="16949050" y="10711542"/>
            <a:ext cx="2334480" cy="140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fill="norm" stroke="1" extrusionOk="0">
                <a:moveTo>
                  <a:pt x="0" y="21600"/>
                </a:moveTo>
                <a:cubicBezTo>
                  <a:pt x="2150" y="20181"/>
                  <a:pt x="531" y="20980"/>
                  <a:pt x="3978" y="20506"/>
                </a:cubicBezTo>
                <a:cubicBezTo>
                  <a:pt x="5810" y="20254"/>
                  <a:pt x="4614" y="20331"/>
                  <a:pt x="5966" y="19959"/>
                </a:cubicBezTo>
                <a:cubicBezTo>
                  <a:pt x="6376" y="19847"/>
                  <a:pt x="6798" y="19791"/>
                  <a:pt x="7209" y="19686"/>
                </a:cubicBezTo>
                <a:cubicBezTo>
                  <a:pt x="7875" y="19517"/>
                  <a:pt x="8535" y="19322"/>
                  <a:pt x="9198" y="19139"/>
                </a:cubicBezTo>
                <a:cubicBezTo>
                  <a:pt x="9517" y="19052"/>
                  <a:pt x="10582" y="18789"/>
                  <a:pt x="10939" y="18592"/>
                </a:cubicBezTo>
                <a:cubicBezTo>
                  <a:pt x="11206" y="18445"/>
                  <a:pt x="11461" y="18264"/>
                  <a:pt x="11684" y="18046"/>
                </a:cubicBezTo>
                <a:cubicBezTo>
                  <a:pt x="13078" y="16683"/>
                  <a:pt x="12917" y="16831"/>
                  <a:pt x="13673" y="15585"/>
                </a:cubicBezTo>
                <a:lnTo>
                  <a:pt x="14419" y="13124"/>
                </a:lnTo>
                <a:lnTo>
                  <a:pt x="14668" y="12304"/>
                </a:lnTo>
                <a:lnTo>
                  <a:pt x="14916" y="11484"/>
                </a:lnTo>
                <a:cubicBezTo>
                  <a:pt x="15459" y="2821"/>
                  <a:pt x="15712" y="6183"/>
                  <a:pt x="15165" y="1367"/>
                </a:cubicBezTo>
                <a:cubicBezTo>
                  <a:pt x="14573" y="3319"/>
                  <a:pt x="14958" y="2528"/>
                  <a:pt x="14170" y="3828"/>
                </a:cubicBezTo>
                <a:cubicBezTo>
                  <a:pt x="14267" y="3294"/>
                  <a:pt x="14601" y="1167"/>
                  <a:pt x="14916" y="820"/>
                </a:cubicBezTo>
                <a:lnTo>
                  <a:pt x="15662" y="0"/>
                </a:lnTo>
                <a:cubicBezTo>
                  <a:pt x="16076" y="91"/>
                  <a:pt x="16538" y="43"/>
                  <a:pt x="16905" y="273"/>
                </a:cubicBezTo>
                <a:cubicBezTo>
                  <a:pt x="17164" y="436"/>
                  <a:pt x="17191" y="861"/>
                  <a:pt x="17402" y="1094"/>
                </a:cubicBezTo>
                <a:cubicBezTo>
                  <a:pt x="17613" y="1326"/>
                  <a:pt x="17918" y="1430"/>
                  <a:pt x="18148" y="1641"/>
                </a:cubicBezTo>
                <a:cubicBezTo>
                  <a:pt x="18418" y="1888"/>
                  <a:pt x="18624" y="2213"/>
                  <a:pt x="18894" y="2461"/>
                </a:cubicBezTo>
                <a:cubicBezTo>
                  <a:pt x="19123" y="2671"/>
                  <a:pt x="19367" y="2874"/>
                  <a:pt x="19640" y="3008"/>
                </a:cubicBezTo>
                <a:cubicBezTo>
                  <a:pt x="20119" y="3242"/>
                  <a:pt x="21600" y="3297"/>
                  <a:pt x="21131" y="3554"/>
                </a:cubicBezTo>
                <a:lnTo>
                  <a:pt x="20634" y="3828"/>
                </a:ln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72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73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74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75" name="front = cp;"/>
          <p:cNvSpPr txBox="1"/>
          <p:nvPr/>
        </p:nvSpPr>
        <p:spPr>
          <a:xfrm>
            <a:off x="9794930" y="11632783"/>
            <a:ext cx="4219595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front = cp;</a:t>
            </a:r>
          </a:p>
        </p:txBody>
      </p:sp>
      <p:sp>
        <p:nvSpPr>
          <p:cNvPr id="1776" name="Node…"/>
          <p:cNvSpPr txBox="1"/>
          <p:nvPr/>
        </p:nvSpPr>
        <p:spPr>
          <a:xfrm>
            <a:off x="15331541" y="2749427"/>
            <a:ext cx="1896091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back</a:t>
            </a:r>
          </a:p>
        </p:txBody>
      </p:sp>
      <p:sp>
        <p:nvSpPr>
          <p:cNvPr id="1777" name="Node…"/>
          <p:cNvSpPr txBox="1"/>
          <p:nvPr/>
        </p:nvSpPr>
        <p:spPr>
          <a:xfrm>
            <a:off x="2253907" y="2272836"/>
            <a:ext cx="2261910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*</a:t>
            </a:r>
            <a:r>
              <a:t>front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4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779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0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1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2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3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784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85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6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7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88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789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90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1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2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793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grpSp>
        <p:nvGrpSpPr>
          <p:cNvPr id="1797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795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96" name="Actual Queue: En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798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99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00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01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2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03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4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5" name="return;"/>
          <p:cNvSpPr txBox="1"/>
          <p:nvPr/>
        </p:nvSpPr>
        <p:spPr>
          <a:xfrm>
            <a:off x="9794930" y="11632783"/>
            <a:ext cx="2756317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return;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2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807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8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9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0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1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12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813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4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5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6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17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8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9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0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821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grpSp>
        <p:nvGrpSpPr>
          <p:cNvPr id="1825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23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24" name="Actual Queue: En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Enqueue</a:t>
              </a:r>
            </a:p>
          </p:txBody>
        </p:sp>
      </p:grpSp>
      <p:sp>
        <p:nvSpPr>
          <p:cNvPr id="1826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7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8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29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0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31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2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3" name="O(1)"/>
          <p:cNvSpPr txBox="1"/>
          <p:nvPr/>
        </p:nvSpPr>
        <p:spPr>
          <a:xfrm>
            <a:off x="18896240" y="10703068"/>
            <a:ext cx="3277363" cy="2196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7" name="Group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sp>
          <p:nvSpPr>
            <p:cNvPr id="1835" name="Rectangle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36" name="Dequeue"/>
            <p:cNvSpPr txBox="1"/>
            <p:nvPr/>
          </p:nvSpPr>
          <p:spPr>
            <a:xfrm>
              <a:off x="0" y="6207760"/>
              <a:ext cx="24384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Dequeue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3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0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857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842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3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4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5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46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47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848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9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50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51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52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53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4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5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856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1858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59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60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61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62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63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64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8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66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7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884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869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0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1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2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3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74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875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6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7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8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79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80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1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2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883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1885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86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87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88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89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90" name="Line"/>
          <p:cNvSpPr/>
          <p:nvPr/>
        </p:nvSpPr>
        <p:spPr>
          <a:xfrm>
            <a:off x="3755571" y="4549635"/>
            <a:ext cx="3996685" cy="313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91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92" name="Node * cp = front;"/>
          <p:cNvSpPr txBox="1"/>
          <p:nvPr/>
        </p:nvSpPr>
        <p:spPr>
          <a:xfrm>
            <a:off x="9282859" y="11623870"/>
            <a:ext cx="678033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Node * cp = front;</a:t>
            </a:r>
          </a:p>
        </p:txBody>
      </p:sp>
      <p:sp>
        <p:nvSpPr>
          <p:cNvPr id="1893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94" name="Node *…"/>
          <p:cNvSpPr txBox="1"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895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9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897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8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15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900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1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2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3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4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5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06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7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8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9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910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11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2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3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914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1916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17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18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19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20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21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22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23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24" name="Node *…"/>
          <p:cNvSpPr txBox="1"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925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26" name="front = cp-&gt;next;"/>
          <p:cNvSpPr txBox="1"/>
          <p:nvPr/>
        </p:nvSpPr>
        <p:spPr>
          <a:xfrm>
            <a:off x="9395525" y="12015755"/>
            <a:ext cx="641451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front = cp-&gt;next;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0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928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9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46" name="Group"/>
          <p:cNvGrpSpPr/>
          <p:nvPr/>
        </p:nvGrpSpPr>
        <p:grpSpPr>
          <a:xfrm>
            <a:off x="2253907" y="2272836"/>
            <a:ext cx="14973725" cy="8678597"/>
            <a:chOff x="-4285922" y="-714281"/>
            <a:chExt cx="14973723" cy="8678596"/>
          </a:xfrm>
        </p:grpSpPr>
        <p:sp>
          <p:nvSpPr>
            <p:cNvPr id="1931" name="Line"/>
            <p:cNvSpPr/>
            <p:nvPr/>
          </p:nvSpPr>
          <p:spPr>
            <a:xfrm flipH="1">
              <a:off x="3279804" y="5659260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2" name="Line"/>
            <p:cNvSpPr/>
            <p:nvPr/>
          </p:nvSpPr>
          <p:spPr>
            <a:xfrm flipH="1" rot="5400000">
              <a:off x="3971884" y="6222824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3" name="Line"/>
            <p:cNvSpPr/>
            <p:nvPr/>
          </p:nvSpPr>
          <p:spPr>
            <a:xfrm flipH="1">
              <a:off x="5966130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4" name="Line"/>
            <p:cNvSpPr/>
            <p:nvPr/>
          </p:nvSpPr>
          <p:spPr>
            <a:xfrm flipH="1" rot="5400000">
              <a:off x="6658210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5" name="2"/>
            <p:cNvSpPr txBox="1"/>
            <p:nvPr/>
          </p:nvSpPr>
          <p:spPr>
            <a:xfrm>
              <a:off x="3673652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36" name="3"/>
            <p:cNvSpPr txBox="1"/>
            <p:nvPr/>
          </p:nvSpPr>
          <p:spPr>
            <a:xfrm>
              <a:off x="6407456" y="570017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37" name="Line"/>
            <p:cNvSpPr/>
            <p:nvPr/>
          </p:nvSpPr>
          <p:spPr>
            <a:xfrm>
              <a:off x="3864240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8" name="Line"/>
            <p:cNvSpPr/>
            <p:nvPr/>
          </p:nvSpPr>
          <p:spPr>
            <a:xfrm flipH="1">
              <a:off x="0" y="5639346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9" name="Line"/>
            <p:cNvSpPr/>
            <p:nvPr/>
          </p:nvSpPr>
          <p:spPr>
            <a:xfrm flipH="1" rot="5400000">
              <a:off x="668340" y="6202910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40" name="1"/>
            <p:cNvSpPr txBox="1"/>
            <p:nvPr/>
          </p:nvSpPr>
          <p:spPr>
            <a:xfrm>
              <a:off x="441326" y="5779048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941" name="Line"/>
            <p:cNvSpPr/>
            <p:nvPr/>
          </p:nvSpPr>
          <p:spPr>
            <a:xfrm flipH="1">
              <a:off x="8893702" y="1768473"/>
              <a:ext cx="1612903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42" name="Line"/>
            <p:cNvSpPr/>
            <p:nvPr/>
          </p:nvSpPr>
          <p:spPr>
            <a:xfrm>
              <a:off x="710748" y="6071925"/>
              <a:ext cx="2072942" cy="16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3" name="Line"/>
            <p:cNvSpPr/>
            <p:nvPr/>
          </p:nvSpPr>
          <p:spPr>
            <a:xfrm>
              <a:off x="9658112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4" name="Node…"/>
            <p:cNvSpPr txBox="1"/>
            <p:nvPr/>
          </p:nvSpPr>
          <p:spPr>
            <a:xfrm>
              <a:off x="8791711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945" name="Node…"/>
            <p:cNvSpPr txBox="1"/>
            <p:nvPr/>
          </p:nvSpPr>
          <p:spPr>
            <a:xfrm>
              <a:off x="-4285923" y="-714282"/>
              <a:ext cx="226191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1947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48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49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50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51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52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53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54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55" name="Node *…"/>
          <p:cNvSpPr txBox="1"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956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57" name="Rounded Rectangle"/>
          <p:cNvSpPr/>
          <p:nvPr/>
        </p:nvSpPr>
        <p:spPr>
          <a:xfrm>
            <a:off x="18877190" y="43370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58" name="1"/>
          <p:cNvSpPr txBox="1"/>
          <p:nvPr/>
        </p:nvSpPr>
        <p:spPr>
          <a:xfrm>
            <a:off x="20438817" y="46259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59" name="int toReturn"/>
          <p:cNvSpPr txBox="1"/>
          <p:nvPr/>
        </p:nvSpPr>
        <p:spPr>
          <a:xfrm>
            <a:off x="18352956" y="31305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960" name="int toReturn = cp-&gt;value;"/>
          <p:cNvSpPr txBox="1"/>
          <p:nvPr/>
        </p:nvSpPr>
        <p:spPr>
          <a:xfrm>
            <a:off x="7762670" y="12081068"/>
            <a:ext cx="9341069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 = cp-&gt;value;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96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3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1976" name="Group"/>
          <p:cNvGrpSpPr/>
          <p:nvPr/>
        </p:nvGrpSpPr>
        <p:grpSpPr>
          <a:xfrm>
            <a:off x="2253907" y="2272836"/>
            <a:ext cx="14973725" cy="8678597"/>
            <a:chOff x="-7565726" y="-714281"/>
            <a:chExt cx="14973723" cy="8678596"/>
          </a:xfrm>
        </p:grpSpPr>
        <p:sp>
          <p:nvSpPr>
            <p:cNvPr id="1965" name="Line"/>
            <p:cNvSpPr/>
            <p:nvPr/>
          </p:nvSpPr>
          <p:spPr>
            <a:xfrm flipH="1">
              <a:off x="-1" y="565926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6" name="Line"/>
            <p:cNvSpPr/>
            <p:nvPr/>
          </p:nvSpPr>
          <p:spPr>
            <a:xfrm flipH="1" rot="5400000">
              <a:off x="692080" y="6222824"/>
              <a:ext cx="168277" cy="1136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7" name="Line"/>
            <p:cNvSpPr/>
            <p:nvPr/>
          </p:nvSpPr>
          <p:spPr>
            <a:xfrm flipH="1">
              <a:off x="2686325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8" name="Line"/>
            <p:cNvSpPr/>
            <p:nvPr/>
          </p:nvSpPr>
          <p:spPr>
            <a:xfrm flipH="1" rot="5400000">
              <a:off x="3378405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9" name="2"/>
            <p:cNvSpPr txBox="1"/>
            <p:nvPr/>
          </p:nvSpPr>
          <p:spPr>
            <a:xfrm>
              <a:off x="393850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70" name="3"/>
            <p:cNvSpPr txBox="1"/>
            <p:nvPr/>
          </p:nvSpPr>
          <p:spPr>
            <a:xfrm>
              <a:off x="3127653" y="5700178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71" name="Line"/>
            <p:cNvSpPr/>
            <p:nvPr/>
          </p:nvSpPr>
          <p:spPr>
            <a:xfrm>
              <a:off x="584436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2" name="Line"/>
            <p:cNvSpPr/>
            <p:nvPr/>
          </p:nvSpPr>
          <p:spPr>
            <a:xfrm flipH="1">
              <a:off x="5613898" y="1768473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73" name="Line"/>
            <p:cNvSpPr/>
            <p:nvPr/>
          </p:nvSpPr>
          <p:spPr>
            <a:xfrm>
              <a:off x="6378307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4" name="Node…"/>
            <p:cNvSpPr txBox="1"/>
            <p:nvPr/>
          </p:nvSpPr>
          <p:spPr>
            <a:xfrm>
              <a:off x="5511907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1975" name="Node…"/>
            <p:cNvSpPr txBox="1"/>
            <p:nvPr/>
          </p:nvSpPr>
          <p:spPr>
            <a:xfrm>
              <a:off x="-7565727" y="-714282"/>
              <a:ext cx="2261910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1977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78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79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80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81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82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83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84" name="Line"/>
          <p:cNvSpPr/>
          <p:nvPr/>
        </p:nvSpPr>
        <p:spPr>
          <a:xfrm>
            <a:off x="1748957" y="11383139"/>
            <a:ext cx="1612903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85" name="Node *…"/>
          <p:cNvSpPr txBox="1"/>
          <p:nvPr/>
        </p:nvSpPr>
        <p:spPr>
          <a:xfrm>
            <a:off x="1224676" y="9614665"/>
            <a:ext cx="2559864" cy="16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Node *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4800">
                <a:latin typeface="Courier"/>
                <a:ea typeface="Courier"/>
                <a:cs typeface="Courier"/>
                <a:sym typeface="Courier"/>
              </a:defRPr>
            </a:pPr>
            <a:r>
              <a:t>cp</a:t>
            </a:r>
          </a:p>
        </p:txBody>
      </p:sp>
      <p:sp>
        <p:nvSpPr>
          <p:cNvPr id="1986" name="Line"/>
          <p:cNvSpPr/>
          <p:nvPr/>
        </p:nvSpPr>
        <p:spPr>
          <a:xfrm>
            <a:off x="2395548" y="8752113"/>
            <a:ext cx="3809313" cy="354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87" name="Rounded Rectangle"/>
          <p:cNvSpPr/>
          <p:nvPr/>
        </p:nvSpPr>
        <p:spPr>
          <a:xfrm>
            <a:off x="18877190" y="43370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88" name="1"/>
          <p:cNvSpPr txBox="1"/>
          <p:nvPr/>
        </p:nvSpPr>
        <p:spPr>
          <a:xfrm>
            <a:off x="20438817" y="46259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9" name="int toReturn"/>
          <p:cNvSpPr txBox="1"/>
          <p:nvPr/>
        </p:nvSpPr>
        <p:spPr>
          <a:xfrm>
            <a:off x="18352956" y="31305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1990" name="delete cp;"/>
          <p:cNvSpPr txBox="1"/>
          <p:nvPr/>
        </p:nvSpPr>
        <p:spPr>
          <a:xfrm>
            <a:off x="11215023" y="12015754"/>
            <a:ext cx="3853777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delete cp;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4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1992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3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2006" name="Group"/>
          <p:cNvGrpSpPr/>
          <p:nvPr/>
        </p:nvGrpSpPr>
        <p:grpSpPr>
          <a:xfrm>
            <a:off x="2253907" y="2272836"/>
            <a:ext cx="14973725" cy="8678597"/>
            <a:chOff x="-7565726" y="-714281"/>
            <a:chExt cx="14973723" cy="8678596"/>
          </a:xfrm>
        </p:grpSpPr>
        <p:sp>
          <p:nvSpPr>
            <p:cNvPr id="1995" name="Line"/>
            <p:cNvSpPr/>
            <p:nvPr/>
          </p:nvSpPr>
          <p:spPr>
            <a:xfrm flipH="1">
              <a:off x="-1" y="565926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6" name="Line"/>
            <p:cNvSpPr/>
            <p:nvPr/>
          </p:nvSpPr>
          <p:spPr>
            <a:xfrm flipH="1" rot="5400000">
              <a:off x="692080" y="6222824"/>
              <a:ext cx="168277" cy="1136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7" name="Line"/>
            <p:cNvSpPr/>
            <p:nvPr/>
          </p:nvSpPr>
          <p:spPr>
            <a:xfrm flipH="1">
              <a:off x="2686325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8" name="Line"/>
            <p:cNvSpPr/>
            <p:nvPr/>
          </p:nvSpPr>
          <p:spPr>
            <a:xfrm flipH="1" rot="5400000">
              <a:off x="3378405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9" name="2"/>
            <p:cNvSpPr txBox="1"/>
            <p:nvPr/>
          </p:nvSpPr>
          <p:spPr>
            <a:xfrm>
              <a:off x="393850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000" name="3"/>
            <p:cNvSpPr txBox="1"/>
            <p:nvPr/>
          </p:nvSpPr>
          <p:spPr>
            <a:xfrm>
              <a:off x="3127653" y="5700178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001" name="Line"/>
            <p:cNvSpPr/>
            <p:nvPr/>
          </p:nvSpPr>
          <p:spPr>
            <a:xfrm>
              <a:off x="584436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2" name="Line"/>
            <p:cNvSpPr/>
            <p:nvPr/>
          </p:nvSpPr>
          <p:spPr>
            <a:xfrm flipH="1">
              <a:off x="5613898" y="1768473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03" name="Line"/>
            <p:cNvSpPr/>
            <p:nvPr/>
          </p:nvSpPr>
          <p:spPr>
            <a:xfrm>
              <a:off x="6378307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4" name="Node…"/>
            <p:cNvSpPr txBox="1"/>
            <p:nvPr/>
          </p:nvSpPr>
          <p:spPr>
            <a:xfrm>
              <a:off x="5511907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2005" name="Node…"/>
            <p:cNvSpPr txBox="1"/>
            <p:nvPr/>
          </p:nvSpPr>
          <p:spPr>
            <a:xfrm>
              <a:off x="-7565727" y="-714282"/>
              <a:ext cx="2261910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2007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8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9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10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1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12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3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4" name="Rounded Rectangle"/>
          <p:cNvSpPr/>
          <p:nvPr/>
        </p:nvSpPr>
        <p:spPr>
          <a:xfrm>
            <a:off x="18877190" y="4337050"/>
            <a:ext cx="3873501" cy="1485900"/>
          </a:xfrm>
          <a:prstGeom prst="roundRect">
            <a:avLst>
              <a:gd name="adj" fmla="val 16667"/>
            </a:avLst>
          </a:prstGeom>
          <a:solidFill>
            <a:srgbClr val="DBEEF4"/>
          </a:solidFill>
          <a:ln w="76200">
            <a:solidFill>
              <a:srgbClr val="31859C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15" name="1"/>
          <p:cNvSpPr txBox="1"/>
          <p:nvPr/>
        </p:nvSpPr>
        <p:spPr>
          <a:xfrm>
            <a:off x="20438817" y="4625978"/>
            <a:ext cx="534612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16" name="int toReturn"/>
          <p:cNvSpPr txBox="1"/>
          <p:nvPr/>
        </p:nvSpPr>
        <p:spPr>
          <a:xfrm>
            <a:off x="18352956" y="3130551"/>
            <a:ext cx="4585416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int toReturn</a:t>
            </a:r>
          </a:p>
        </p:txBody>
      </p:sp>
      <p:sp>
        <p:nvSpPr>
          <p:cNvPr id="2017" name="return toReturn;"/>
          <p:cNvSpPr txBox="1"/>
          <p:nvPr/>
        </p:nvSpPr>
        <p:spPr>
          <a:xfrm>
            <a:off x="8537140" y="11885125"/>
            <a:ext cx="6048693" cy="919481"/>
          </a:xfrm>
          <a:prstGeom prst="rect">
            <a:avLst/>
          </a:prstGeom>
          <a:solidFill>
            <a:srgbClr val="E6B9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return toReturn;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1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0" name="Actual Queue: De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Actual Queue: Dequeue</a:t>
              </a:r>
            </a:p>
          </p:txBody>
        </p:sp>
      </p:grpSp>
      <p:grpSp>
        <p:nvGrpSpPr>
          <p:cNvPr id="2033" name="Group"/>
          <p:cNvGrpSpPr/>
          <p:nvPr/>
        </p:nvGrpSpPr>
        <p:grpSpPr>
          <a:xfrm>
            <a:off x="2253907" y="2272836"/>
            <a:ext cx="14973725" cy="8678597"/>
            <a:chOff x="-7565726" y="-714281"/>
            <a:chExt cx="14973723" cy="8678596"/>
          </a:xfrm>
        </p:grpSpPr>
        <p:sp>
          <p:nvSpPr>
            <p:cNvPr id="2022" name="Line"/>
            <p:cNvSpPr/>
            <p:nvPr/>
          </p:nvSpPr>
          <p:spPr>
            <a:xfrm flipH="1">
              <a:off x="-1" y="5659260"/>
              <a:ext cx="1517656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3" name="Line"/>
            <p:cNvSpPr/>
            <p:nvPr/>
          </p:nvSpPr>
          <p:spPr>
            <a:xfrm flipH="1" rot="5400000">
              <a:off x="692080" y="6222824"/>
              <a:ext cx="168277" cy="1136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4" name="Line"/>
            <p:cNvSpPr/>
            <p:nvPr/>
          </p:nvSpPr>
          <p:spPr>
            <a:xfrm flipH="1">
              <a:off x="2686325" y="5560474"/>
              <a:ext cx="1517655" cy="2305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0" h="20438" fill="norm" stroke="1" extrusionOk="0">
                  <a:moveTo>
                    <a:pt x="16501" y="533"/>
                  </a:moveTo>
                  <a:cubicBezTo>
                    <a:pt x="11400" y="-131"/>
                    <a:pt x="13052" y="13"/>
                    <a:pt x="3843" y="13"/>
                  </a:cubicBezTo>
                  <a:cubicBezTo>
                    <a:pt x="3058" y="13"/>
                    <a:pt x="2289" y="186"/>
                    <a:pt x="1512" y="273"/>
                  </a:cubicBezTo>
                  <a:cubicBezTo>
                    <a:pt x="1194" y="1017"/>
                    <a:pt x="1055" y="1277"/>
                    <a:pt x="846" y="2093"/>
                  </a:cubicBezTo>
                  <a:cubicBezTo>
                    <a:pt x="713" y="2611"/>
                    <a:pt x="624" y="3134"/>
                    <a:pt x="513" y="3654"/>
                  </a:cubicBezTo>
                  <a:cubicBezTo>
                    <a:pt x="624" y="5388"/>
                    <a:pt x="773" y="7121"/>
                    <a:pt x="846" y="8856"/>
                  </a:cubicBezTo>
                  <a:cubicBezTo>
                    <a:pt x="995" y="12410"/>
                    <a:pt x="-1347" y="16561"/>
                    <a:pt x="1179" y="19520"/>
                  </a:cubicBezTo>
                  <a:cubicBezTo>
                    <a:pt x="2843" y="21469"/>
                    <a:pt x="7174" y="19693"/>
                    <a:pt x="10172" y="19780"/>
                  </a:cubicBezTo>
                  <a:lnTo>
                    <a:pt x="14169" y="19520"/>
                  </a:lnTo>
                  <a:cubicBezTo>
                    <a:pt x="16687" y="19333"/>
                    <a:pt x="17155" y="19261"/>
                    <a:pt x="19498" y="19000"/>
                  </a:cubicBezTo>
                  <a:cubicBezTo>
                    <a:pt x="20253" y="17232"/>
                    <a:pt x="19648" y="19004"/>
                    <a:pt x="19498" y="15618"/>
                  </a:cubicBezTo>
                  <a:cubicBezTo>
                    <a:pt x="19315" y="11458"/>
                    <a:pt x="19366" y="7293"/>
                    <a:pt x="19165" y="3134"/>
                  </a:cubicBezTo>
                  <a:cubicBezTo>
                    <a:pt x="19144" y="2692"/>
                    <a:pt x="18969" y="2262"/>
                    <a:pt x="18832" y="1833"/>
                  </a:cubicBezTo>
                  <a:cubicBezTo>
                    <a:pt x="18747" y="1567"/>
                    <a:pt x="18747" y="1247"/>
                    <a:pt x="18499" y="1053"/>
                  </a:cubicBezTo>
                  <a:cubicBezTo>
                    <a:pt x="18251" y="859"/>
                    <a:pt x="17850" y="813"/>
                    <a:pt x="17500" y="793"/>
                  </a:cubicBezTo>
                  <a:cubicBezTo>
                    <a:pt x="16282" y="725"/>
                    <a:pt x="15057" y="793"/>
                    <a:pt x="13836" y="793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5" name="Line"/>
            <p:cNvSpPr/>
            <p:nvPr/>
          </p:nvSpPr>
          <p:spPr>
            <a:xfrm flipH="1" rot="5400000">
              <a:off x="3378405" y="6124038"/>
              <a:ext cx="168277" cy="113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0"/>
                  </a:moveTo>
                  <a:cubicBezTo>
                    <a:pt x="1600" y="679"/>
                    <a:pt x="0" y="1345"/>
                    <a:pt x="0" y="2038"/>
                  </a:cubicBezTo>
                  <a:cubicBezTo>
                    <a:pt x="0" y="2467"/>
                    <a:pt x="1734" y="2846"/>
                    <a:pt x="2400" y="3260"/>
                  </a:cubicBezTo>
                  <a:cubicBezTo>
                    <a:pt x="2404" y="3263"/>
                    <a:pt x="8398" y="7334"/>
                    <a:pt x="9600" y="8151"/>
                  </a:cubicBezTo>
                  <a:cubicBezTo>
                    <a:pt x="10400" y="8694"/>
                    <a:pt x="11534" y="9227"/>
                    <a:pt x="12000" y="9781"/>
                  </a:cubicBezTo>
                  <a:cubicBezTo>
                    <a:pt x="13600" y="11683"/>
                    <a:pt x="14581" y="13603"/>
                    <a:pt x="16800" y="15487"/>
                  </a:cubicBezTo>
                  <a:cubicBezTo>
                    <a:pt x="17600" y="16166"/>
                    <a:pt x="18661" y="16838"/>
                    <a:pt x="19200" y="17525"/>
                  </a:cubicBezTo>
                  <a:cubicBezTo>
                    <a:pt x="20262" y="18878"/>
                    <a:pt x="21600" y="21600"/>
                    <a:pt x="21600" y="21600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26" name="2"/>
            <p:cNvSpPr txBox="1"/>
            <p:nvPr/>
          </p:nvSpPr>
          <p:spPr>
            <a:xfrm>
              <a:off x="393850" y="5680260"/>
              <a:ext cx="534611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027" name="3"/>
            <p:cNvSpPr txBox="1"/>
            <p:nvPr/>
          </p:nvSpPr>
          <p:spPr>
            <a:xfrm>
              <a:off x="3127653" y="5700178"/>
              <a:ext cx="534612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914400">
                <a:defRPr sz="4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028" name="Line"/>
            <p:cNvSpPr/>
            <p:nvPr/>
          </p:nvSpPr>
          <p:spPr>
            <a:xfrm>
              <a:off x="584436" y="5719646"/>
              <a:ext cx="2072942" cy="168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53" fill="norm" stroke="1" extrusionOk="0">
                  <a:moveTo>
                    <a:pt x="1291" y="20120"/>
                  </a:moveTo>
                  <a:cubicBezTo>
                    <a:pt x="884" y="20220"/>
                    <a:pt x="365" y="20059"/>
                    <a:pt x="72" y="20420"/>
                  </a:cubicBezTo>
                  <a:cubicBezTo>
                    <a:pt x="-110" y="20643"/>
                    <a:pt x="86" y="21178"/>
                    <a:pt x="316" y="21320"/>
                  </a:cubicBezTo>
                  <a:cubicBezTo>
                    <a:pt x="545" y="21461"/>
                    <a:pt x="803" y="21120"/>
                    <a:pt x="1047" y="21020"/>
                  </a:cubicBezTo>
                  <a:cubicBezTo>
                    <a:pt x="2204" y="19596"/>
                    <a:pt x="2458" y="19999"/>
                    <a:pt x="1291" y="19520"/>
                  </a:cubicBezTo>
                  <a:cubicBezTo>
                    <a:pt x="1128" y="19820"/>
                    <a:pt x="732" y="20070"/>
                    <a:pt x="803" y="20420"/>
                  </a:cubicBezTo>
                  <a:cubicBezTo>
                    <a:pt x="865" y="20726"/>
                    <a:pt x="1439" y="21013"/>
                    <a:pt x="1535" y="20720"/>
                  </a:cubicBezTo>
                  <a:cubicBezTo>
                    <a:pt x="2107" y="18960"/>
                    <a:pt x="1314" y="18929"/>
                    <a:pt x="559" y="18620"/>
                  </a:cubicBezTo>
                  <a:cubicBezTo>
                    <a:pt x="641" y="19020"/>
                    <a:pt x="594" y="19498"/>
                    <a:pt x="803" y="19820"/>
                  </a:cubicBezTo>
                  <a:cubicBezTo>
                    <a:pt x="964" y="20067"/>
                    <a:pt x="1278" y="20120"/>
                    <a:pt x="1535" y="20120"/>
                  </a:cubicBezTo>
                  <a:cubicBezTo>
                    <a:pt x="2190" y="20120"/>
                    <a:pt x="2835" y="19920"/>
                    <a:pt x="3485" y="19820"/>
                  </a:cubicBezTo>
                  <a:cubicBezTo>
                    <a:pt x="3810" y="19720"/>
                    <a:pt x="4152" y="19682"/>
                    <a:pt x="4460" y="19520"/>
                  </a:cubicBezTo>
                  <a:cubicBezTo>
                    <a:pt x="4729" y="19378"/>
                    <a:pt x="4929" y="19081"/>
                    <a:pt x="5192" y="18920"/>
                  </a:cubicBezTo>
                  <a:cubicBezTo>
                    <a:pt x="5421" y="18778"/>
                    <a:pt x="5679" y="18720"/>
                    <a:pt x="5923" y="18620"/>
                  </a:cubicBezTo>
                  <a:cubicBezTo>
                    <a:pt x="6329" y="18120"/>
                    <a:pt x="6664" y="17512"/>
                    <a:pt x="7142" y="17120"/>
                  </a:cubicBezTo>
                  <a:cubicBezTo>
                    <a:pt x="7386" y="16920"/>
                    <a:pt x="7654" y="16760"/>
                    <a:pt x="7873" y="16520"/>
                  </a:cubicBezTo>
                  <a:cubicBezTo>
                    <a:pt x="8389" y="15957"/>
                    <a:pt x="8849" y="15320"/>
                    <a:pt x="9336" y="14720"/>
                  </a:cubicBezTo>
                  <a:cubicBezTo>
                    <a:pt x="9499" y="14520"/>
                    <a:pt x="9640" y="14290"/>
                    <a:pt x="9824" y="14120"/>
                  </a:cubicBezTo>
                  <a:cubicBezTo>
                    <a:pt x="10149" y="13821"/>
                    <a:pt x="10490" y="13546"/>
                    <a:pt x="10799" y="13221"/>
                  </a:cubicBezTo>
                  <a:cubicBezTo>
                    <a:pt x="11061" y="12945"/>
                    <a:pt x="11266" y="12592"/>
                    <a:pt x="11530" y="12321"/>
                  </a:cubicBezTo>
                  <a:cubicBezTo>
                    <a:pt x="13567" y="10233"/>
                    <a:pt x="10856" y="13450"/>
                    <a:pt x="12993" y="10821"/>
                  </a:cubicBezTo>
                  <a:cubicBezTo>
                    <a:pt x="13075" y="10521"/>
                    <a:pt x="13105" y="10192"/>
                    <a:pt x="13237" y="9921"/>
                  </a:cubicBezTo>
                  <a:cubicBezTo>
                    <a:pt x="13355" y="9679"/>
                    <a:pt x="13587" y="9547"/>
                    <a:pt x="13725" y="9321"/>
                  </a:cubicBezTo>
                  <a:cubicBezTo>
                    <a:pt x="14076" y="8744"/>
                    <a:pt x="14375" y="8121"/>
                    <a:pt x="14700" y="7521"/>
                  </a:cubicBezTo>
                  <a:lnTo>
                    <a:pt x="15187" y="6621"/>
                  </a:lnTo>
                  <a:cubicBezTo>
                    <a:pt x="15269" y="6321"/>
                    <a:pt x="15316" y="6004"/>
                    <a:pt x="15431" y="5722"/>
                  </a:cubicBezTo>
                  <a:cubicBezTo>
                    <a:pt x="15594" y="5320"/>
                    <a:pt x="16066" y="4501"/>
                    <a:pt x="16406" y="4222"/>
                  </a:cubicBezTo>
                  <a:cubicBezTo>
                    <a:pt x="16709" y="3974"/>
                    <a:pt x="17066" y="3844"/>
                    <a:pt x="17382" y="3622"/>
                  </a:cubicBezTo>
                  <a:cubicBezTo>
                    <a:pt x="17636" y="3443"/>
                    <a:pt x="17845" y="3168"/>
                    <a:pt x="18113" y="3022"/>
                  </a:cubicBezTo>
                  <a:cubicBezTo>
                    <a:pt x="18583" y="2765"/>
                    <a:pt x="19576" y="2422"/>
                    <a:pt x="19576" y="2422"/>
                  </a:cubicBezTo>
                  <a:cubicBezTo>
                    <a:pt x="19820" y="2222"/>
                    <a:pt x="20045" y="1983"/>
                    <a:pt x="20307" y="1822"/>
                  </a:cubicBezTo>
                  <a:cubicBezTo>
                    <a:pt x="20537" y="1681"/>
                    <a:pt x="21220" y="1746"/>
                    <a:pt x="21039" y="1522"/>
                  </a:cubicBezTo>
                  <a:cubicBezTo>
                    <a:pt x="20746" y="1162"/>
                    <a:pt x="20222" y="1346"/>
                    <a:pt x="19820" y="1222"/>
                  </a:cubicBezTo>
                  <a:cubicBezTo>
                    <a:pt x="19570" y="1145"/>
                    <a:pt x="19332" y="1022"/>
                    <a:pt x="19088" y="922"/>
                  </a:cubicBezTo>
                  <a:cubicBezTo>
                    <a:pt x="18926" y="622"/>
                    <a:pt x="18339" y="-139"/>
                    <a:pt x="18601" y="22"/>
                  </a:cubicBezTo>
                  <a:cubicBezTo>
                    <a:pt x="19838" y="783"/>
                    <a:pt x="19273" y="374"/>
                    <a:pt x="20307" y="1222"/>
                  </a:cubicBezTo>
                  <a:cubicBezTo>
                    <a:pt x="21381" y="3204"/>
                    <a:pt x="21490" y="2486"/>
                    <a:pt x="21039" y="4522"/>
                  </a:cubicBezTo>
                  <a:cubicBezTo>
                    <a:pt x="20903" y="5132"/>
                    <a:pt x="20551" y="6321"/>
                    <a:pt x="20551" y="6321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9" name="Line"/>
            <p:cNvSpPr/>
            <p:nvPr/>
          </p:nvSpPr>
          <p:spPr>
            <a:xfrm flipH="1">
              <a:off x="5613898" y="1768473"/>
              <a:ext cx="1612902" cy="126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6" h="19803" fill="norm" stroke="1" extrusionOk="0">
                  <a:moveTo>
                    <a:pt x="15072" y="2606"/>
                  </a:moveTo>
                  <a:cubicBezTo>
                    <a:pt x="14639" y="2381"/>
                    <a:pt x="14225" y="2078"/>
                    <a:pt x="13773" y="1931"/>
                  </a:cubicBezTo>
                  <a:cubicBezTo>
                    <a:pt x="13179" y="1738"/>
                    <a:pt x="12566" y="1594"/>
                    <a:pt x="11954" y="1594"/>
                  </a:cubicBezTo>
                  <a:cubicBezTo>
                    <a:pt x="8488" y="1594"/>
                    <a:pt x="5024" y="1819"/>
                    <a:pt x="1559" y="1931"/>
                  </a:cubicBezTo>
                  <a:cubicBezTo>
                    <a:pt x="1213" y="2044"/>
                    <a:pt x="752" y="1917"/>
                    <a:pt x="520" y="2268"/>
                  </a:cubicBezTo>
                  <a:cubicBezTo>
                    <a:pt x="163" y="2808"/>
                    <a:pt x="0" y="4292"/>
                    <a:pt x="0" y="4292"/>
                  </a:cubicBezTo>
                  <a:cubicBezTo>
                    <a:pt x="358" y="12649"/>
                    <a:pt x="77" y="7698"/>
                    <a:pt x="520" y="13734"/>
                  </a:cubicBezTo>
                  <a:cubicBezTo>
                    <a:pt x="610" y="14970"/>
                    <a:pt x="412" y="16297"/>
                    <a:pt x="780" y="17443"/>
                  </a:cubicBezTo>
                  <a:cubicBezTo>
                    <a:pt x="917" y="17871"/>
                    <a:pt x="1466" y="17715"/>
                    <a:pt x="1819" y="17780"/>
                  </a:cubicBezTo>
                  <a:cubicBezTo>
                    <a:pt x="2681" y="17940"/>
                    <a:pt x="3552" y="17999"/>
                    <a:pt x="4418" y="18117"/>
                  </a:cubicBezTo>
                  <a:cubicBezTo>
                    <a:pt x="5449" y="18258"/>
                    <a:pt x="7477" y="18532"/>
                    <a:pt x="8576" y="18792"/>
                  </a:cubicBezTo>
                  <a:cubicBezTo>
                    <a:pt x="10575" y="19263"/>
                    <a:pt x="8635" y="19163"/>
                    <a:pt x="11434" y="19466"/>
                  </a:cubicBezTo>
                  <a:cubicBezTo>
                    <a:pt x="12904" y="19625"/>
                    <a:pt x="14379" y="19691"/>
                    <a:pt x="15852" y="19803"/>
                  </a:cubicBezTo>
                  <a:cubicBezTo>
                    <a:pt x="21600" y="19125"/>
                    <a:pt x="18876" y="20691"/>
                    <a:pt x="18450" y="8001"/>
                  </a:cubicBezTo>
                  <a:cubicBezTo>
                    <a:pt x="18405" y="6649"/>
                    <a:pt x="18306" y="5300"/>
                    <a:pt x="18191" y="3954"/>
                  </a:cubicBezTo>
                  <a:cubicBezTo>
                    <a:pt x="18132" y="3275"/>
                    <a:pt x="18437" y="2123"/>
                    <a:pt x="17931" y="1931"/>
                  </a:cubicBezTo>
                  <a:cubicBezTo>
                    <a:pt x="11867" y="-364"/>
                    <a:pt x="11954" y="-909"/>
                    <a:pt x="11954" y="1931"/>
                  </a:cubicBezTo>
                </a:path>
              </a:pathLst>
            </a:cu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30" name="Line"/>
            <p:cNvSpPr/>
            <p:nvPr/>
          </p:nvSpPr>
          <p:spPr>
            <a:xfrm>
              <a:off x="6378307" y="2354820"/>
              <a:ext cx="1012371" cy="2332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273" fill="norm" stroke="1" extrusionOk="0">
                  <a:moveTo>
                    <a:pt x="549" y="0"/>
                  </a:moveTo>
                  <a:cubicBezTo>
                    <a:pt x="369" y="422"/>
                    <a:pt x="-70" y="817"/>
                    <a:pt x="10" y="1265"/>
                  </a:cubicBezTo>
                  <a:cubicBezTo>
                    <a:pt x="167" y="2148"/>
                    <a:pt x="1756" y="1132"/>
                    <a:pt x="1359" y="759"/>
                  </a:cubicBezTo>
                  <a:cubicBezTo>
                    <a:pt x="1096" y="513"/>
                    <a:pt x="639" y="928"/>
                    <a:pt x="279" y="1012"/>
                  </a:cubicBezTo>
                  <a:cubicBezTo>
                    <a:pt x="899" y="3335"/>
                    <a:pt x="217" y="1548"/>
                    <a:pt x="819" y="1265"/>
                  </a:cubicBezTo>
                  <a:cubicBezTo>
                    <a:pt x="1073" y="1146"/>
                    <a:pt x="1359" y="1434"/>
                    <a:pt x="1629" y="1518"/>
                  </a:cubicBezTo>
                  <a:cubicBezTo>
                    <a:pt x="1718" y="1265"/>
                    <a:pt x="2026" y="998"/>
                    <a:pt x="1898" y="759"/>
                  </a:cubicBezTo>
                  <a:cubicBezTo>
                    <a:pt x="1771" y="521"/>
                    <a:pt x="1290" y="317"/>
                    <a:pt x="1089" y="506"/>
                  </a:cubicBezTo>
                  <a:cubicBezTo>
                    <a:pt x="888" y="695"/>
                    <a:pt x="1184" y="1055"/>
                    <a:pt x="1359" y="1265"/>
                  </a:cubicBezTo>
                  <a:cubicBezTo>
                    <a:pt x="1827" y="1830"/>
                    <a:pt x="2554" y="2188"/>
                    <a:pt x="2978" y="2783"/>
                  </a:cubicBezTo>
                  <a:cubicBezTo>
                    <a:pt x="4237" y="4555"/>
                    <a:pt x="3517" y="3964"/>
                    <a:pt x="4866" y="4808"/>
                  </a:cubicBezTo>
                  <a:cubicBezTo>
                    <a:pt x="5046" y="5061"/>
                    <a:pt x="5203" y="5329"/>
                    <a:pt x="5406" y="5567"/>
                  </a:cubicBezTo>
                  <a:cubicBezTo>
                    <a:pt x="5565" y="5753"/>
                    <a:pt x="5793" y="5882"/>
                    <a:pt x="5946" y="6073"/>
                  </a:cubicBezTo>
                  <a:cubicBezTo>
                    <a:pt x="5946" y="6073"/>
                    <a:pt x="7294" y="7970"/>
                    <a:pt x="7564" y="8350"/>
                  </a:cubicBezTo>
                  <a:lnTo>
                    <a:pt x="8644" y="9869"/>
                  </a:lnTo>
                  <a:cubicBezTo>
                    <a:pt x="8824" y="10122"/>
                    <a:pt x="8913" y="10459"/>
                    <a:pt x="9183" y="10628"/>
                  </a:cubicBezTo>
                  <a:lnTo>
                    <a:pt x="9993" y="11134"/>
                  </a:lnTo>
                  <a:cubicBezTo>
                    <a:pt x="10642" y="12046"/>
                    <a:pt x="11042" y="12718"/>
                    <a:pt x="12151" y="13411"/>
                  </a:cubicBezTo>
                  <a:cubicBezTo>
                    <a:pt x="12421" y="13580"/>
                    <a:pt x="12712" y="13722"/>
                    <a:pt x="12961" y="13917"/>
                  </a:cubicBezTo>
                  <a:cubicBezTo>
                    <a:pt x="13254" y="14146"/>
                    <a:pt x="13477" y="14447"/>
                    <a:pt x="13770" y="14676"/>
                  </a:cubicBezTo>
                  <a:cubicBezTo>
                    <a:pt x="14019" y="14871"/>
                    <a:pt x="14326" y="14992"/>
                    <a:pt x="14580" y="15182"/>
                  </a:cubicBezTo>
                  <a:cubicBezTo>
                    <a:pt x="14778" y="15331"/>
                    <a:pt x="14921" y="15539"/>
                    <a:pt x="15119" y="15688"/>
                  </a:cubicBezTo>
                  <a:cubicBezTo>
                    <a:pt x="15372" y="15878"/>
                    <a:pt x="15680" y="16000"/>
                    <a:pt x="15929" y="16195"/>
                  </a:cubicBezTo>
                  <a:cubicBezTo>
                    <a:pt x="18581" y="18267"/>
                    <a:pt x="15155" y="15722"/>
                    <a:pt x="17278" y="17713"/>
                  </a:cubicBezTo>
                  <a:cubicBezTo>
                    <a:pt x="17507" y="17928"/>
                    <a:pt x="17817" y="18050"/>
                    <a:pt x="18087" y="18219"/>
                  </a:cubicBezTo>
                  <a:cubicBezTo>
                    <a:pt x="18267" y="18472"/>
                    <a:pt x="18397" y="18763"/>
                    <a:pt x="18627" y="18978"/>
                  </a:cubicBezTo>
                  <a:cubicBezTo>
                    <a:pt x="18856" y="19193"/>
                    <a:pt x="19234" y="19247"/>
                    <a:pt x="19436" y="19484"/>
                  </a:cubicBezTo>
                  <a:cubicBezTo>
                    <a:pt x="19614" y="19692"/>
                    <a:pt x="19616" y="19990"/>
                    <a:pt x="19706" y="20243"/>
                  </a:cubicBezTo>
                  <a:cubicBezTo>
                    <a:pt x="19886" y="20074"/>
                    <a:pt x="20093" y="19928"/>
                    <a:pt x="20246" y="19737"/>
                  </a:cubicBezTo>
                  <a:cubicBezTo>
                    <a:pt x="20635" y="19250"/>
                    <a:pt x="21530" y="17642"/>
                    <a:pt x="21325" y="18219"/>
                  </a:cubicBezTo>
                  <a:cubicBezTo>
                    <a:pt x="21235" y="18472"/>
                    <a:pt x="21213" y="18756"/>
                    <a:pt x="21055" y="18978"/>
                  </a:cubicBezTo>
                  <a:lnTo>
                    <a:pt x="20515" y="19737"/>
                  </a:lnTo>
                  <a:cubicBezTo>
                    <a:pt x="19853" y="21600"/>
                    <a:pt x="20515" y="21411"/>
                    <a:pt x="18627" y="21002"/>
                  </a:cubicBezTo>
                  <a:cubicBezTo>
                    <a:pt x="17904" y="20846"/>
                    <a:pt x="17132" y="20807"/>
                    <a:pt x="16468" y="20496"/>
                  </a:cubicBezTo>
                  <a:cubicBezTo>
                    <a:pt x="16109" y="20328"/>
                    <a:pt x="15762" y="20130"/>
                    <a:pt x="15389" y="19990"/>
                  </a:cubicBezTo>
                  <a:cubicBezTo>
                    <a:pt x="14861" y="19792"/>
                    <a:pt x="13770" y="19484"/>
                    <a:pt x="13770" y="19484"/>
                  </a:cubicBezTo>
                  <a:cubicBezTo>
                    <a:pt x="12705" y="19817"/>
                    <a:pt x="12961" y="19470"/>
                    <a:pt x="12961" y="20496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1" name="Node…"/>
            <p:cNvSpPr txBox="1"/>
            <p:nvPr/>
          </p:nvSpPr>
          <p:spPr>
            <a:xfrm>
              <a:off x="5511907" y="-237691"/>
              <a:ext cx="1896091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back</a:t>
              </a:r>
            </a:p>
          </p:txBody>
        </p:sp>
        <p:sp>
          <p:nvSpPr>
            <p:cNvPr id="2032" name="Node…"/>
            <p:cNvSpPr txBox="1"/>
            <p:nvPr/>
          </p:nvSpPr>
          <p:spPr>
            <a:xfrm>
              <a:off x="-7565727" y="-714282"/>
              <a:ext cx="2261910" cy="165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Node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9144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t>front</a:t>
              </a:r>
            </a:p>
          </p:txBody>
        </p:sp>
      </p:grpSp>
      <p:sp>
        <p:nvSpPr>
          <p:cNvPr id="2034" name="Line"/>
          <p:cNvSpPr/>
          <p:nvPr/>
        </p:nvSpPr>
        <p:spPr>
          <a:xfrm>
            <a:off x="16219174" y="8110530"/>
            <a:ext cx="1517655" cy="2305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0" h="20438" fill="norm" stroke="1" extrusionOk="0">
                <a:moveTo>
                  <a:pt x="16501" y="533"/>
                </a:moveTo>
                <a:cubicBezTo>
                  <a:pt x="11400" y="-131"/>
                  <a:pt x="13052" y="13"/>
                  <a:pt x="3843" y="13"/>
                </a:cubicBezTo>
                <a:cubicBezTo>
                  <a:pt x="3058" y="13"/>
                  <a:pt x="2289" y="186"/>
                  <a:pt x="1512" y="273"/>
                </a:cubicBezTo>
                <a:cubicBezTo>
                  <a:pt x="1194" y="1017"/>
                  <a:pt x="1055" y="1277"/>
                  <a:pt x="846" y="2093"/>
                </a:cubicBezTo>
                <a:cubicBezTo>
                  <a:pt x="713" y="2611"/>
                  <a:pt x="624" y="3134"/>
                  <a:pt x="513" y="3654"/>
                </a:cubicBezTo>
                <a:cubicBezTo>
                  <a:pt x="624" y="5388"/>
                  <a:pt x="773" y="7121"/>
                  <a:pt x="846" y="8856"/>
                </a:cubicBezTo>
                <a:cubicBezTo>
                  <a:pt x="995" y="12410"/>
                  <a:pt x="-1347" y="16561"/>
                  <a:pt x="1179" y="19520"/>
                </a:cubicBezTo>
                <a:cubicBezTo>
                  <a:pt x="2843" y="21469"/>
                  <a:pt x="7174" y="19693"/>
                  <a:pt x="10172" y="19780"/>
                </a:cubicBezTo>
                <a:lnTo>
                  <a:pt x="14169" y="19520"/>
                </a:lnTo>
                <a:cubicBezTo>
                  <a:pt x="16687" y="19333"/>
                  <a:pt x="17155" y="19261"/>
                  <a:pt x="19498" y="19000"/>
                </a:cubicBezTo>
                <a:cubicBezTo>
                  <a:pt x="20253" y="17232"/>
                  <a:pt x="19648" y="19004"/>
                  <a:pt x="19498" y="15618"/>
                </a:cubicBezTo>
                <a:cubicBezTo>
                  <a:pt x="19315" y="11458"/>
                  <a:pt x="19366" y="7293"/>
                  <a:pt x="19165" y="3134"/>
                </a:cubicBezTo>
                <a:cubicBezTo>
                  <a:pt x="19144" y="2692"/>
                  <a:pt x="18969" y="2262"/>
                  <a:pt x="18832" y="1833"/>
                </a:cubicBezTo>
                <a:cubicBezTo>
                  <a:pt x="18747" y="1567"/>
                  <a:pt x="18747" y="1247"/>
                  <a:pt x="18499" y="1053"/>
                </a:cubicBezTo>
                <a:cubicBezTo>
                  <a:pt x="18251" y="859"/>
                  <a:pt x="17850" y="813"/>
                  <a:pt x="17500" y="793"/>
                </a:cubicBezTo>
                <a:cubicBezTo>
                  <a:pt x="16282" y="725"/>
                  <a:pt x="15057" y="793"/>
                  <a:pt x="13836" y="793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5" name="Line"/>
          <p:cNvSpPr/>
          <p:nvPr/>
        </p:nvSpPr>
        <p:spPr>
          <a:xfrm rot="16200000">
            <a:off x="16876472" y="8674093"/>
            <a:ext cx="168277" cy="113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600" y="679"/>
                  <a:pt x="0" y="1345"/>
                  <a:pt x="0" y="2038"/>
                </a:cubicBezTo>
                <a:cubicBezTo>
                  <a:pt x="0" y="2467"/>
                  <a:pt x="1734" y="2846"/>
                  <a:pt x="2400" y="3260"/>
                </a:cubicBezTo>
                <a:cubicBezTo>
                  <a:pt x="2404" y="3263"/>
                  <a:pt x="8398" y="7334"/>
                  <a:pt x="9600" y="8151"/>
                </a:cubicBezTo>
                <a:cubicBezTo>
                  <a:pt x="10400" y="8694"/>
                  <a:pt x="11534" y="9227"/>
                  <a:pt x="12000" y="9781"/>
                </a:cubicBezTo>
                <a:cubicBezTo>
                  <a:pt x="13600" y="11683"/>
                  <a:pt x="14581" y="13603"/>
                  <a:pt x="16800" y="15487"/>
                </a:cubicBezTo>
                <a:cubicBezTo>
                  <a:pt x="17600" y="16166"/>
                  <a:pt x="18661" y="16838"/>
                  <a:pt x="19200" y="17525"/>
                </a:cubicBezTo>
                <a:cubicBezTo>
                  <a:pt x="20262" y="18878"/>
                  <a:pt x="21600" y="21600"/>
                  <a:pt x="21600" y="2160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6" name="4"/>
          <p:cNvSpPr txBox="1"/>
          <p:nvPr/>
        </p:nvSpPr>
        <p:spPr>
          <a:xfrm>
            <a:off x="16583828" y="8250233"/>
            <a:ext cx="534611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37" name="Line"/>
          <p:cNvSpPr/>
          <p:nvPr/>
        </p:nvSpPr>
        <p:spPr>
          <a:xfrm>
            <a:off x="16490821" y="9363513"/>
            <a:ext cx="857753" cy="8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0" y="21600"/>
                </a:moveTo>
                <a:cubicBezTo>
                  <a:pt x="4846" y="15318"/>
                  <a:pt x="186" y="20719"/>
                  <a:pt x="4166" y="17280"/>
                </a:cubicBezTo>
                <a:cubicBezTo>
                  <a:pt x="4812" y="16721"/>
                  <a:pt x="5412" y="16099"/>
                  <a:pt x="5951" y="15429"/>
                </a:cubicBezTo>
                <a:cubicBezTo>
                  <a:pt x="6409" y="14859"/>
                  <a:pt x="6582" y="14040"/>
                  <a:pt x="7141" y="13577"/>
                </a:cubicBezTo>
                <a:cubicBezTo>
                  <a:pt x="7631" y="13171"/>
                  <a:pt x="8331" y="13166"/>
                  <a:pt x="8926" y="12960"/>
                </a:cubicBezTo>
                <a:cubicBezTo>
                  <a:pt x="9323" y="12549"/>
                  <a:pt x="9766" y="12180"/>
                  <a:pt x="10116" y="11726"/>
                </a:cubicBezTo>
                <a:cubicBezTo>
                  <a:pt x="10563" y="11147"/>
                  <a:pt x="10768" y="10363"/>
                  <a:pt x="11306" y="9874"/>
                </a:cubicBezTo>
                <a:cubicBezTo>
                  <a:pt x="12383" y="8897"/>
                  <a:pt x="13865" y="8455"/>
                  <a:pt x="14877" y="7406"/>
                </a:cubicBezTo>
                <a:cubicBezTo>
                  <a:pt x="17701" y="4477"/>
                  <a:pt x="16193" y="5305"/>
                  <a:pt x="19042" y="4320"/>
                </a:cubicBezTo>
                <a:cubicBezTo>
                  <a:pt x="19439" y="3703"/>
                  <a:pt x="19786" y="3048"/>
                  <a:pt x="20232" y="2469"/>
                </a:cubicBezTo>
                <a:cubicBezTo>
                  <a:pt x="20583" y="2014"/>
                  <a:pt x="21172" y="1755"/>
                  <a:pt x="21423" y="1234"/>
                </a:cubicBezTo>
                <a:cubicBezTo>
                  <a:pt x="21600" y="866"/>
                  <a:pt x="21423" y="411"/>
                  <a:pt x="21423" y="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38" name="Line"/>
          <p:cNvSpPr/>
          <p:nvPr/>
        </p:nvSpPr>
        <p:spPr>
          <a:xfrm flipH="1">
            <a:off x="2917532" y="4159661"/>
            <a:ext cx="1612902" cy="126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66" h="19803" fill="norm" stroke="1" extrusionOk="0">
                <a:moveTo>
                  <a:pt x="15072" y="2606"/>
                </a:moveTo>
                <a:cubicBezTo>
                  <a:pt x="14639" y="2381"/>
                  <a:pt x="14225" y="2078"/>
                  <a:pt x="13773" y="1931"/>
                </a:cubicBezTo>
                <a:cubicBezTo>
                  <a:pt x="13179" y="1738"/>
                  <a:pt x="12566" y="1594"/>
                  <a:pt x="11954" y="1594"/>
                </a:cubicBezTo>
                <a:cubicBezTo>
                  <a:pt x="8488" y="1594"/>
                  <a:pt x="5024" y="1819"/>
                  <a:pt x="1559" y="1931"/>
                </a:cubicBezTo>
                <a:cubicBezTo>
                  <a:pt x="1213" y="2044"/>
                  <a:pt x="752" y="1917"/>
                  <a:pt x="520" y="2268"/>
                </a:cubicBezTo>
                <a:cubicBezTo>
                  <a:pt x="163" y="2808"/>
                  <a:pt x="0" y="4292"/>
                  <a:pt x="0" y="4292"/>
                </a:cubicBezTo>
                <a:cubicBezTo>
                  <a:pt x="358" y="12649"/>
                  <a:pt x="77" y="7698"/>
                  <a:pt x="520" y="13734"/>
                </a:cubicBezTo>
                <a:cubicBezTo>
                  <a:pt x="610" y="14970"/>
                  <a:pt x="412" y="16297"/>
                  <a:pt x="780" y="17443"/>
                </a:cubicBezTo>
                <a:cubicBezTo>
                  <a:pt x="917" y="17871"/>
                  <a:pt x="1466" y="17715"/>
                  <a:pt x="1819" y="17780"/>
                </a:cubicBezTo>
                <a:cubicBezTo>
                  <a:pt x="2681" y="17940"/>
                  <a:pt x="3552" y="17999"/>
                  <a:pt x="4418" y="18117"/>
                </a:cubicBezTo>
                <a:cubicBezTo>
                  <a:pt x="5449" y="18258"/>
                  <a:pt x="7477" y="18532"/>
                  <a:pt x="8576" y="18792"/>
                </a:cubicBezTo>
                <a:cubicBezTo>
                  <a:pt x="10575" y="19263"/>
                  <a:pt x="8635" y="19163"/>
                  <a:pt x="11434" y="19466"/>
                </a:cubicBezTo>
                <a:cubicBezTo>
                  <a:pt x="12904" y="19625"/>
                  <a:pt x="14379" y="19691"/>
                  <a:pt x="15852" y="19803"/>
                </a:cubicBezTo>
                <a:cubicBezTo>
                  <a:pt x="21600" y="19125"/>
                  <a:pt x="18876" y="20691"/>
                  <a:pt x="18450" y="8001"/>
                </a:cubicBezTo>
                <a:cubicBezTo>
                  <a:pt x="18405" y="6649"/>
                  <a:pt x="18306" y="5300"/>
                  <a:pt x="18191" y="3954"/>
                </a:cubicBezTo>
                <a:cubicBezTo>
                  <a:pt x="18132" y="3275"/>
                  <a:pt x="18437" y="2123"/>
                  <a:pt x="17931" y="1931"/>
                </a:cubicBezTo>
                <a:cubicBezTo>
                  <a:pt x="11867" y="-364"/>
                  <a:pt x="11954" y="-909"/>
                  <a:pt x="11954" y="1931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9" name="Line"/>
          <p:cNvSpPr/>
          <p:nvPr/>
        </p:nvSpPr>
        <p:spPr>
          <a:xfrm>
            <a:off x="3755568" y="4549635"/>
            <a:ext cx="6923316" cy="3549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fill="norm" stroke="1" extrusionOk="0">
                <a:moveTo>
                  <a:pt x="754" y="1920"/>
                </a:moveTo>
                <a:cubicBezTo>
                  <a:pt x="552" y="1840"/>
                  <a:pt x="313" y="1435"/>
                  <a:pt x="148" y="1680"/>
                </a:cubicBezTo>
                <a:cubicBezTo>
                  <a:pt x="-367" y="2445"/>
                  <a:pt x="623" y="2874"/>
                  <a:pt x="633" y="2880"/>
                </a:cubicBezTo>
                <a:cubicBezTo>
                  <a:pt x="641" y="2856"/>
                  <a:pt x="1097" y="1639"/>
                  <a:pt x="996" y="1440"/>
                </a:cubicBezTo>
                <a:cubicBezTo>
                  <a:pt x="906" y="1261"/>
                  <a:pt x="754" y="1600"/>
                  <a:pt x="633" y="1680"/>
                </a:cubicBezTo>
                <a:cubicBezTo>
                  <a:pt x="857" y="3012"/>
                  <a:pt x="627" y="2431"/>
                  <a:pt x="1723" y="2160"/>
                </a:cubicBezTo>
                <a:cubicBezTo>
                  <a:pt x="2070" y="1931"/>
                  <a:pt x="2191" y="1831"/>
                  <a:pt x="2572" y="1680"/>
                </a:cubicBezTo>
                <a:cubicBezTo>
                  <a:pt x="2812" y="1585"/>
                  <a:pt x="3056" y="1520"/>
                  <a:pt x="3299" y="1440"/>
                </a:cubicBezTo>
                <a:cubicBezTo>
                  <a:pt x="3994" y="981"/>
                  <a:pt x="3318" y="1394"/>
                  <a:pt x="4268" y="960"/>
                </a:cubicBezTo>
                <a:cubicBezTo>
                  <a:pt x="4593" y="812"/>
                  <a:pt x="4906" y="546"/>
                  <a:pt x="5237" y="480"/>
                </a:cubicBezTo>
                <a:cubicBezTo>
                  <a:pt x="6654" y="199"/>
                  <a:pt x="6051" y="398"/>
                  <a:pt x="7055" y="0"/>
                </a:cubicBezTo>
                <a:lnTo>
                  <a:pt x="12023" y="240"/>
                </a:lnTo>
                <a:cubicBezTo>
                  <a:pt x="12550" y="279"/>
                  <a:pt x="13077" y="345"/>
                  <a:pt x="13599" y="480"/>
                </a:cubicBezTo>
                <a:cubicBezTo>
                  <a:pt x="13855" y="546"/>
                  <a:pt x="14863" y="956"/>
                  <a:pt x="15295" y="1200"/>
                </a:cubicBezTo>
                <a:cubicBezTo>
                  <a:pt x="16636" y="1959"/>
                  <a:pt x="13749" y="499"/>
                  <a:pt x="16628" y="2400"/>
                </a:cubicBezTo>
                <a:lnTo>
                  <a:pt x="16992" y="2640"/>
                </a:lnTo>
                <a:cubicBezTo>
                  <a:pt x="17113" y="2800"/>
                  <a:pt x="17252" y="2916"/>
                  <a:pt x="17355" y="3120"/>
                </a:cubicBezTo>
                <a:cubicBezTo>
                  <a:pt x="17565" y="3535"/>
                  <a:pt x="17697" y="4329"/>
                  <a:pt x="17840" y="4800"/>
                </a:cubicBezTo>
                <a:cubicBezTo>
                  <a:pt x="17990" y="5295"/>
                  <a:pt x="18163" y="5760"/>
                  <a:pt x="18325" y="6240"/>
                </a:cubicBezTo>
                <a:cubicBezTo>
                  <a:pt x="18406" y="6480"/>
                  <a:pt x="18521" y="6686"/>
                  <a:pt x="18567" y="6960"/>
                </a:cubicBezTo>
                <a:cubicBezTo>
                  <a:pt x="18648" y="7440"/>
                  <a:pt x="18695" y="7947"/>
                  <a:pt x="18809" y="8400"/>
                </a:cubicBezTo>
                <a:cubicBezTo>
                  <a:pt x="19109" y="9586"/>
                  <a:pt x="18995" y="9021"/>
                  <a:pt x="19173" y="10080"/>
                </a:cubicBezTo>
                <a:cubicBezTo>
                  <a:pt x="19266" y="11562"/>
                  <a:pt x="19264" y="11901"/>
                  <a:pt x="19415" y="13200"/>
                </a:cubicBezTo>
                <a:cubicBezTo>
                  <a:pt x="19490" y="13843"/>
                  <a:pt x="19603" y="14469"/>
                  <a:pt x="19658" y="15120"/>
                </a:cubicBezTo>
                <a:cubicBezTo>
                  <a:pt x="19745" y="16162"/>
                  <a:pt x="19787" y="16754"/>
                  <a:pt x="19900" y="17760"/>
                </a:cubicBezTo>
                <a:cubicBezTo>
                  <a:pt x="19936" y="18082"/>
                  <a:pt x="19985" y="18398"/>
                  <a:pt x="20021" y="18720"/>
                </a:cubicBezTo>
                <a:cubicBezTo>
                  <a:pt x="20134" y="19726"/>
                  <a:pt x="20176" y="20318"/>
                  <a:pt x="20264" y="21360"/>
                </a:cubicBezTo>
                <a:cubicBezTo>
                  <a:pt x="20425" y="20880"/>
                  <a:pt x="20656" y="20467"/>
                  <a:pt x="20748" y="19920"/>
                </a:cubicBezTo>
                <a:cubicBezTo>
                  <a:pt x="20789" y="19680"/>
                  <a:pt x="20812" y="19426"/>
                  <a:pt x="20869" y="19200"/>
                </a:cubicBezTo>
                <a:cubicBezTo>
                  <a:pt x="20935" y="18942"/>
                  <a:pt x="21047" y="18738"/>
                  <a:pt x="21112" y="18480"/>
                </a:cubicBezTo>
                <a:cubicBezTo>
                  <a:pt x="21169" y="18254"/>
                  <a:pt x="21233" y="17507"/>
                  <a:pt x="21233" y="17760"/>
                </a:cubicBezTo>
                <a:cubicBezTo>
                  <a:pt x="21233" y="18759"/>
                  <a:pt x="21067" y="18656"/>
                  <a:pt x="20869" y="19440"/>
                </a:cubicBezTo>
                <a:cubicBezTo>
                  <a:pt x="20812" y="19666"/>
                  <a:pt x="20819" y="19950"/>
                  <a:pt x="20748" y="20160"/>
                </a:cubicBezTo>
                <a:cubicBezTo>
                  <a:pt x="20653" y="20442"/>
                  <a:pt x="20494" y="20619"/>
                  <a:pt x="20385" y="20880"/>
                </a:cubicBezTo>
                <a:cubicBezTo>
                  <a:pt x="20292" y="21102"/>
                  <a:pt x="20223" y="21360"/>
                  <a:pt x="20142" y="21600"/>
                </a:cubicBezTo>
                <a:cubicBezTo>
                  <a:pt x="19900" y="21440"/>
                  <a:pt x="19628" y="21401"/>
                  <a:pt x="19415" y="21120"/>
                </a:cubicBezTo>
                <a:cubicBezTo>
                  <a:pt x="19173" y="20800"/>
                  <a:pt x="18965" y="20342"/>
                  <a:pt x="18688" y="20160"/>
                </a:cubicBezTo>
                <a:cubicBezTo>
                  <a:pt x="17923" y="19655"/>
                  <a:pt x="17961" y="19174"/>
                  <a:pt x="17961" y="1992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40" name="Line"/>
          <p:cNvSpPr/>
          <p:nvPr/>
        </p:nvSpPr>
        <p:spPr>
          <a:xfrm>
            <a:off x="13354101" y="8717650"/>
            <a:ext cx="2072942" cy="168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41" name="O(1)"/>
          <p:cNvSpPr txBox="1"/>
          <p:nvPr/>
        </p:nvSpPr>
        <p:spPr>
          <a:xfrm>
            <a:off x="3636703" y="9003222"/>
            <a:ext cx="3277363" cy="2196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/>
            </a:lvl1pPr>
          </a:lstStyle>
          <a:p>
            <a:pPr/>
            <a:r>
              <a:t>O(1)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class QueueInt {          // in QueueInt.h…"/>
          <p:cNvSpPr txBox="1"/>
          <p:nvPr>
            <p:ph type="body" idx="1"/>
          </p:nvPr>
        </p:nvSpPr>
        <p:spPr>
          <a:xfrm>
            <a:off x="801665" y="2421108"/>
            <a:ext cx="23164801" cy="9890639"/>
          </a:xfrm>
          <a:prstGeom prst="rect">
            <a:avLst/>
          </a:prstGeom>
        </p:spPr>
        <p:txBody>
          <a:bodyPr/>
          <a:lstStyle/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class </a:t>
            </a:r>
            <a:r>
              <a:rPr b="1" i="1"/>
              <a:t>QueueInt </a:t>
            </a:r>
            <a:r>
              <a:t>{          </a:t>
            </a:r>
            <a:r>
              <a:rPr>
                <a:solidFill>
                  <a:srgbClr val="008000"/>
                </a:solidFill>
              </a:rPr>
              <a:t>// in </a:t>
            </a:r>
            <a:r>
              <a:rPr b="1" i="1">
                <a:solidFill>
                  <a:srgbClr val="008000"/>
                </a:solidFill>
              </a:rPr>
              <a:t>QueueInt</a:t>
            </a:r>
            <a:r>
              <a:rPr>
                <a:solidFill>
                  <a:srgbClr val="008000"/>
                </a:solidFill>
              </a:rPr>
              <a:t>.h</a:t>
            </a:r>
            <a:endParaRPr sz="5200">
              <a:solidFill>
                <a:srgbClr val="008000"/>
              </a:solidFill>
            </a:endParaRPr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public: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QueueInt </a:t>
            </a:r>
            <a:r>
              <a:t>();          </a:t>
            </a:r>
            <a:r>
              <a:rPr>
                <a:solidFill>
                  <a:srgbClr val="008000"/>
                </a:solidFill>
              </a:rPr>
              <a:t>// constructor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void enqueue</a:t>
            </a:r>
            <a:r>
              <a:t>(</a:t>
            </a:r>
            <a:r>
              <a:rPr b="1" i="1"/>
              <a:t>int value</a:t>
            </a:r>
            <a:r>
              <a:t>); </a:t>
            </a:r>
            <a:r>
              <a:rPr>
                <a:solidFill>
                  <a:srgbClr val="008000"/>
                </a:solidFill>
              </a:rPr>
              <a:t>// append a value 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int dequeue</a:t>
            </a:r>
            <a:r>
              <a:t>();            </a:t>
            </a:r>
            <a:r>
              <a:rPr>
                <a:solidFill>
                  <a:srgbClr val="008000"/>
                </a:solidFill>
              </a:rPr>
              <a:t>// return the first-in value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200"/>
              </a:spcBef>
              <a:buSzTx/>
              <a:buNone/>
              <a:defRPr sz="52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private: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struct Node {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int value;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  Node *next;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};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 b="1" i="1"/>
              <a:t>Node * back</a:t>
            </a:r>
            <a:r>
              <a:t>;     </a:t>
            </a:r>
            <a:r>
              <a:rPr>
                <a:solidFill>
                  <a:srgbClr val="008000"/>
                </a:solidFill>
              </a:rPr>
              <a:t>// has a pointer to the first node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b="1" i="1" sz="4800">
                <a:latin typeface="Consolas"/>
                <a:ea typeface="Consolas"/>
                <a:cs typeface="Consolas"/>
                <a:sym typeface="Consolas"/>
              </a:defRPr>
            </a:pPr>
            <a:r>
              <a:t>    Node * front</a:t>
            </a:r>
            <a:r>
              <a:rPr b="0" i="0"/>
              <a:t>;     </a:t>
            </a:r>
            <a:r>
              <a:rPr b="0" i="0">
                <a:solidFill>
                  <a:srgbClr val="008000"/>
                </a:solidFill>
              </a:rPr>
              <a:t>// and a pointer to the last node</a:t>
            </a:r>
            <a:endParaRPr sz="5000"/>
          </a:p>
          <a:p>
            <a:pPr lvl="1" marL="571500" indent="-114300">
              <a:lnSpc>
                <a:spcPct val="64000"/>
              </a:lnSpc>
              <a:spcBef>
                <a:spcPts val="1100"/>
              </a:spcBef>
              <a:buSzTx/>
              <a:buNone/>
              <a:defRPr sz="4800">
                <a:latin typeface="Consolas"/>
                <a:ea typeface="Consolas"/>
                <a:cs typeface="Consolas"/>
                <a:sym typeface="Consolas"/>
              </a:defRPr>
            </a:pPr>
            <a:r>
              <a:t>}</a:t>
            </a:r>
            <a:r>
              <a:rPr b="1">
                <a:solidFill>
                  <a:srgbClr val="C0504D"/>
                </a:solidFill>
              </a:rPr>
              <a:t>;</a:t>
            </a:r>
          </a:p>
        </p:txBody>
      </p:sp>
      <p:grpSp>
        <p:nvGrpSpPr>
          <p:cNvPr id="2046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44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45" name="Queue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void QueueInt::enqueue(int v) {…"/>
          <p:cNvSpPr txBox="1"/>
          <p:nvPr/>
        </p:nvSpPr>
        <p:spPr>
          <a:xfrm>
            <a:off x="3287486" y="3164681"/>
            <a:ext cx="12192001" cy="903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void</a:t>
            </a:r>
            <a:r>
              <a:rPr>
                <a:solidFill>
                  <a:srgbClr val="000000"/>
                </a:solidFill>
              </a:rPr>
              <a:t> QueueInt::enqueue(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v)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*temp = </a:t>
            </a:r>
            <a:r>
              <a:rPr>
                <a:solidFill>
                  <a:srgbClr val="AA0D91"/>
                </a:solidFill>
              </a:rPr>
              <a:t>new</a:t>
            </a:r>
            <a:r>
              <a:t> Node;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temp-&gt;value = v;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back-&gt;next =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back =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914400">
              <a:defRPr sz="3600">
                <a:solidFill>
                  <a:srgbClr val="AA0D9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QueueInt::dequeue() {</a:t>
            </a:r>
            <a:endParaRPr>
              <a:solidFill>
                <a:srgbClr val="000000"/>
              </a:solidFill>
            </a:endParaRP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int</a:t>
            </a:r>
            <a:r>
              <a:t> toReturn = front-&gt;value;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Node * temp = front;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front = temp-&gt;next;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if (front == nullptr) {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    back = nullptr;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AA0D91"/>
                </a:solidFill>
              </a:rPr>
              <a:t>delete</a:t>
            </a:r>
            <a:r>
              <a:t> temp;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return toReturn;</a:t>
            </a:r>
          </a:p>
          <a:p>
            <a:pPr algn="l" defTabSz="914400"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2051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49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50" name="Queue Implementation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Queue Implementation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Stack Push"/>
          <p:cNvSpPr txBox="1"/>
          <p:nvPr/>
        </p:nvSpPr>
        <p:spPr>
          <a:xfrm>
            <a:off x="6997773" y="3544427"/>
            <a:ext cx="4049858" cy="1034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Stack Push</a:t>
            </a:r>
          </a:p>
        </p:txBody>
      </p:sp>
      <p:sp>
        <p:nvSpPr>
          <p:cNvPr id="2054" name="Stack Pop"/>
          <p:cNvSpPr txBox="1"/>
          <p:nvPr/>
        </p:nvSpPr>
        <p:spPr>
          <a:xfrm>
            <a:off x="7382498" y="6225483"/>
            <a:ext cx="3668857" cy="1034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Stack Pop</a:t>
            </a:r>
          </a:p>
        </p:txBody>
      </p:sp>
      <p:sp>
        <p:nvSpPr>
          <p:cNvPr id="2055" name="Queue Enqueue"/>
          <p:cNvSpPr txBox="1"/>
          <p:nvPr/>
        </p:nvSpPr>
        <p:spPr>
          <a:xfrm>
            <a:off x="5284942" y="8906540"/>
            <a:ext cx="5746126" cy="1034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Queue Enqueue</a:t>
            </a:r>
          </a:p>
        </p:txBody>
      </p:sp>
      <p:pic>
        <p:nvPicPr>
          <p:cNvPr id="2056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3607930"/>
            <a:ext cx="2613025" cy="1349375"/>
          </a:xfrm>
          <a:prstGeom prst="rect">
            <a:avLst/>
          </a:prstGeom>
          <a:ln w="12700">
            <a:miter lim="400000"/>
          </a:ln>
        </p:spPr>
      </p:pic>
      <p:sp>
        <p:nvSpPr>
          <p:cNvPr id="2057" name="Queue Dequeue"/>
          <p:cNvSpPr txBox="1"/>
          <p:nvPr/>
        </p:nvSpPr>
        <p:spPr>
          <a:xfrm>
            <a:off x="5242485" y="11587595"/>
            <a:ext cx="5788170" cy="1034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Queue Dequeue</a:t>
            </a:r>
          </a:p>
        </p:txBody>
      </p:sp>
      <p:pic>
        <p:nvPicPr>
          <p:cNvPr id="2058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6223972"/>
            <a:ext cx="2613025" cy="1349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9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8840013"/>
            <a:ext cx="2613025" cy="1349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0" name="image10.pdf" descr="im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9741" y="11456055"/>
            <a:ext cx="2613025" cy="13493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63" name="Group"/>
          <p:cNvGrpSpPr/>
          <p:nvPr/>
        </p:nvGrpSpPr>
        <p:grpSpPr>
          <a:xfrm>
            <a:off x="0" y="-251166"/>
            <a:ext cx="24384000" cy="1932212"/>
            <a:chOff x="0" y="-6349"/>
            <a:chExt cx="24384000" cy="1932211"/>
          </a:xfrm>
        </p:grpSpPr>
        <p:sp>
          <p:nvSpPr>
            <p:cNvPr id="2061" name="Rectangle"/>
            <p:cNvSpPr/>
            <p:nvPr/>
          </p:nvSpPr>
          <p:spPr>
            <a:xfrm>
              <a:off x="0" y="236040"/>
              <a:ext cx="24384000" cy="1447433"/>
            </a:xfrm>
            <a:prstGeom prst="rect">
              <a:avLst/>
            </a:prstGeom>
            <a:solidFill>
              <a:srgbClr val="7E022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62" name="Linked Lists are Excellent"/>
            <p:cNvSpPr txBox="1"/>
            <p:nvPr/>
          </p:nvSpPr>
          <p:spPr>
            <a:xfrm>
              <a:off x="0" y="-6350"/>
              <a:ext cx="24384000" cy="193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8856" tIns="108856" rIns="108856" bIns="108856" numCol="1" anchor="ctr">
              <a:spAutoFit/>
            </a:bodyPr>
            <a:lstStyle>
              <a:lvl1pPr defTabSz="914400">
                <a:defRPr sz="11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Linked Lists are Excellent</a:t>
              </a:r>
            </a:p>
          </p:txBody>
        </p:sp>
      </p:grpSp>
      <p:sp>
        <p:nvSpPr>
          <p:cNvPr id="2064" name="Worst"/>
          <p:cNvSpPr txBox="1"/>
          <p:nvPr/>
        </p:nvSpPr>
        <p:spPr>
          <a:xfrm>
            <a:off x="13813972" y="1632855"/>
            <a:ext cx="1917671" cy="1046481"/>
          </a:xfrm>
          <a:prstGeom prst="rect">
            <a:avLst/>
          </a:prstGeom>
          <a:solidFill>
            <a:srgbClr val="C3D69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Worst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