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p:nvPr>
            <p:ph type="sldImg"/>
          </p:nvPr>
        </p:nvSpPr>
        <p:spPr>
          <a:xfrm>
            <a:off x="1143000" y="685800"/>
            <a:ext cx="4572000" cy="3429000"/>
          </a:xfrm>
          <a:prstGeom prst="rect">
            <a:avLst/>
          </a:prstGeom>
        </p:spPr>
        <p:txBody>
          <a:bodyPr/>
          <a:lstStyle/>
          <a:p>
            <a:pPr/>
          </a:p>
        </p:txBody>
      </p:sp>
      <p:sp>
        <p:nvSpPr>
          <p:cNvPr id="167" name="Shape 16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2 Colum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6"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7"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58" name="Body Level One…"/>
          <p:cNvSpPr txBox="1"/>
          <p:nvPr>
            <p:ph type="body" idx="1"/>
          </p:nvPr>
        </p:nvSpPr>
        <p:spPr>
          <a:xfrm>
            <a:off x="1447800" y="3905250"/>
            <a:ext cx="21488400" cy="8039100"/>
          </a:xfrm>
          <a:prstGeom prst="rect">
            <a:avLst/>
          </a:prstGeom>
        </p:spPr>
        <p:txBody>
          <a:bodyPr lIns="76200" tIns="76200" rIns="76200" bIns="76200" numCol="2" spcCol="1074419">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59" name="Slide Number"/>
          <p:cNvSpPr txBox="1"/>
          <p:nvPr>
            <p:ph type="sldNum" sz="quarter" idx="2"/>
          </p:nvPr>
        </p:nvSpPr>
        <p:spPr>
          <a:xfrm>
            <a:off x="23442284" y="7718450"/>
            <a:ext cx="419304" cy="425400"/>
          </a:xfrm>
          <a:prstGeom prst="rect">
            <a:avLst/>
          </a:prstGeom>
        </p:spPr>
        <p:txBody>
          <a:bodyPr lIns="76200" tIns="76200" rIns="76200" bIns="76200"/>
          <a:lstStyle>
            <a:lvl1pPr algn="ctr" defTabSz="819150">
              <a:defRPr>
                <a:solidFill>
                  <a:srgbClr val="5C89A5"/>
                </a:solidFill>
              </a:defRPr>
            </a:lvl1pPr>
          </a:lstStyle>
          <a:p>
            <a:pPr/>
            <a:fld id="{86CB4B4D-7CA3-9044-876B-883B54F8677D}" type="slidenum"/>
          </a:p>
        </p:txBody>
      </p:sp>
      <p:sp>
        <p:nvSpPr>
          <p:cNvPr id="160" name="Rectangle"/>
          <p:cNvSpPr/>
          <p:nvPr/>
        </p:nvSpPr>
        <p:spPr>
          <a:xfrm>
            <a:off x="-24364" y="8218213"/>
            <a:ext cx="2443272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lectures/17-ImplementingVector/code/ClassHandout.pdf" TargetMode="External"/><Relationship Id="rId3" Type="http://schemas.openxmlformats.org/officeDocument/2006/relationships/hyperlink" Target="http://web.stanford.edu/class/cs106b//lectures/17-ImplementingVector/code/allCodeLecture17.zip"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2.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Dynamic_array"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Wednesday, May 9, 2018"/>
          <p:cNvSpPr txBox="1"/>
          <p:nvPr>
            <p:ph type="title"/>
          </p:nvPr>
        </p:nvSpPr>
        <p:spPr>
          <a:xfrm>
            <a:off x="1066800" y="4403468"/>
            <a:ext cx="10007600" cy="2086232"/>
          </a:xfrm>
          <a:prstGeom prst="rect">
            <a:avLst/>
          </a:prstGeom>
        </p:spPr>
        <p:txBody>
          <a:bodyPr/>
          <a:lstStyle/>
          <a:p>
            <a:pPr/>
            <a:r>
              <a:t>Wednesday, May 9, 2018</a:t>
            </a:r>
          </a:p>
        </p:txBody>
      </p:sp>
      <p:sp>
        <p:nvSpPr>
          <p:cNvPr id="170"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Section 12.1</a:t>
            </a:r>
          </a:p>
        </p:txBody>
      </p:sp>
      <p:sp>
        <p:nvSpPr>
          <p:cNvPr id="171" name="CS 106B…"/>
          <p:cNvSpPr txBox="1"/>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29259">
              <a:defRPr sz="9932">
                <a:solidFill>
                  <a:srgbClr val="7F0325"/>
                </a:solidFill>
              </a:defRPr>
            </a:pPr>
            <a:r>
              <a:t>CS 106B</a:t>
            </a:r>
          </a:p>
          <a:p>
            <a:pPr algn="l" defTabSz="429259">
              <a:defRPr sz="7800">
                <a:solidFill>
                  <a:srgbClr val="7F0325"/>
                </a:solidFill>
              </a:defRPr>
            </a:pPr>
            <a:r>
              <a:t>Lecture 17: Implementing Vector</a:t>
            </a:r>
          </a:p>
        </p:txBody>
      </p:sp>
      <p:pic>
        <p:nvPicPr>
          <p:cNvPr id="172" name="Image" descr="Image"/>
          <p:cNvPicPr>
            <a:picLocks noChangeAspect="1"/>
          </p:cNvPicPr>
          <p:nvPr/>
        </p:nvPicPr>
        <p:blipFill>
          <a:blip r:embed="rId2">
            <a:extLst/>
          </a:blip>
          <a:stretch>
            <a:fillRect/>
          </a:stretch>
        </p:blipFill>
        <p:spPr>
          <a:xfrm>
            <a:off x="13148625" y="1186573"/>
            <a:ext cx="10002141" cy="8135076"/>
          </a:xfrm>
          <a:prstGeom prst="rect">
            <a:avLst/>
          </a:prstGeom>
          <a:ln w="12700">
            <a:miter lim="400000"/>
          </a:ln>
        </p:spPr>
      </p:pic>
      <p:sp>
        <p:nvSpPr>
          <p:cNvPr id="173" name="Hermit Crab…"/>
          <p:cNvSpPr txBox="1"/>
          <p:nvPr/>
        </p:nvSpPr>
        <p:spPr>
          <a:xfrm>
            <a:off x="15207932" y="9512251"/>
            <a:ext cx="6160136" cy="2369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Hermit Crab</a:t>
            </a:r>
          </a:p>
          <a:p>
            <a:pPr/>
            <a:r>
              <a:t>(</a:t>
            </a:r>
            <a:r>
              <a:rPr i="1">
                <a:latin typeface="Helvetica Neue"/>
                <a:ea typeface="Helvetica Neue"/>
                <a:cs typeface="Helvetica Neue"/>
                <a:sym typeface="Helvetica Neue"/>
              </a:rPr>
              <a:t>Pagurus bernhardus</a:t>
            </a:r>
            <a:r>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76" name="Logistics…"/>
          <p:cNvSpPr txBox="1"/>
          <p:nvPr/>
        </p:nvSpPr>
        <p:spPr>
          <a:xfrm>
            <a:off x="903694" y="3040778"/>
            <a:ext cx="22576612" cy="8973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Class Handout: </a:t>
            </a:r>
            <a:r>
              <a:rPr u="sng">
                <a:hlinkClick r:id="rId2" invalidUrl="" action="" tgtFrame="" tooltip="" history="1" highlightClick="0" endSnd="0"/>
              </a:rPr>
              <a:t>http://web.stanford.edu/class/cs106b//lectures/17-ImplementingVector/code/ClassHandout.pdf</a:t>
            </a:r>
            <a:r>
              <a:t> (for stack and queue implementation)</a:t>
            </a:r>
          </a:p>
          <a:p>
            <a:pPr lvl="1" marL="457200" indent="-228600" algn="l">
              <a:buSzPct val="100000"/>
              <a:buChar char="•"/>
              <a:defRPr sz="4900"/>
            </a:pPr>
            <a:r>
              <a:t>Code for VectorInt: </a:t>
            </a:r>
            <a:r>
              <a:rPr u="sng">
                <a:hlinkClick r:id="rId3" invalidUrl="" action="" tgtFrame="" tooltip="" history="1" highlightClick="0" endSnd="0"/>
              </a:rPr>
              <a:t>http://web.stanford.edu/class/cs106b//lectures/17-ImplementingVector/code/allCodeLecture17.zip</a:t>
            </a:r>
            <a:r>
              <a:t> </a:t>
            </a:r>
          </a:p>
          <a:p>
            <a:pPr lvl="2" marL="685800" indent="-228600" algn="l">
              <a:buSzPct val="100000"/>
              <a:buChar char="•"/>
              <a:defRPr sz="4900"/>
            </a:pPr>
          </a:p>
          <a:p>
            <a:pPr marL="228600" indent="-228600" algn="l">
              <a:buSzPct val="100000"/>
              <a:buChar char="•"/>
              <a:defRPr sz="4900"/>
            </a:pPr>
            <a:r>
              <a:t>More information on </a:t>
            </a:r>
            <a:r>
              <a:rPr b="1" sz="4800">
                <a:latin typeface="Courier New"/>
                <a:ea typeface="Courier New"/>
                <a:cs typeface="Courier New"/>
                <a:sym typeface="Courier New"/>
              </a:rPr>
              <a:t>delete</a:t>
            </a:r>
          </a:p>
          <a:p>
            <a:pPr marL="228600" indent="-228600" algn="l">
              <a:buSzPct val="100000"/>
              <a:buChar char="•"/>
              <a:defRPr sz="4900"/>
            </a:pPr>
            <a:r>
              <a:t>Destructors</a:t>
            </a:r>
          </a:p>
          <a:p>
            <a:pPr marL="228600" indent="-228600" algn="l">
              <a:buSzPct val="100000"/>
              <a:buChar char="•"/>
              <a:defRPr sz="4900"/>
            </a:pPr>
            <a:r>
              <a:t>Implementing the Vector class</a:t>
            </a:r>
          </a:p>
          <a:p>
            <a:pPr lvl="1" marL="457200" indent="-228600" algn="l">
              <a:buSzPct val="100000"/>
              <a:buChar char="•"/>
              <a:defRPr sz="4900"/>
            </a:pPr>
            <a:r>
              <a:t>Header File</a:t>
            </a:r>
          </a:p>
          <a:p>
            <a:pPr lvl="1" marL="457200" indent="-228600" algn="l">
              <a:buSzPct val="100000"/>
              <a:buChar char="•"/>
              <a:defRPr sz="4900"/>
            </a:pPr>
            <a:r>
              <a:t>Implementation</a:t>
            </a:r>
          </a:p>
          <a:p>
            <a:pPr lvl="1" marL="457200" indent="-228600" algn="l">
              <a:buSzPct val="100000"/>
              <a:buChar char="•"/>
              <a:defRPr sz="4900"/>
            </a:pPr>
            <a:r>
              <a:t>focus on expand()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Assignment 5: Linked Lists and Hea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5: Linked Lists and Heaps</a:t>
            </a:r>
          </a:p>
        </p:txBody>
      </p:sp>
      <p:sp>
        <p:nvSpPr>
          <p:cNvPr id="179" name="For the next assignment, you will be implementing a data structure called a &quot;priority queue&quot; which allows you to store keys and values based on the &quot;priority&quot; of the key. You will be modeling a hospital emergency room: patients with a higher priority are attended to first, even if they arrive after patients with lower priority:"/>
          <p:cNvSpPr txBox="1"/>
          <p:nvPr/>
        </p:nvSpPr>
        <p:spPr>
          <a:xfrm>
            <a:off x="890320" y="2177495"/>
            <a:ext cx="22603359"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For the next assignment, you will be implementing a data structure called a "priority queue" which allows you to store keys and values based on the "priority" of the key. You will be modeling a hospital emergency room: patients with a higher priority are attended to first, even if they arrive after patients with lower priority:</a:t>
            </a:r>
          </a:p>
        </p:txBody>
      </p:sp>
      <p:sp>
        <p:nvSpPr>
          <p:cNvPr id="180" name="For example, if the following patients arrive at the hospital in this order:…"/>
          <p:cNvSpPr txBox="1"/>
          <p:nvPr/>
        </p:nvSpPr>
        <p:spPr>
          <a:xfrm>
            <a:off x="577715" y="6374398"/>
            <a:ext cx="23654958" cy="650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4500">
                <a:solidFill>
                  <a:srgbClr val="333333"/>
                </a:solidFill>
                <a:latin typeface="Source Sans Pro"/>
                <a:ea typeface="Source Sans Pro"/>
                <a:cs typeface="Source Sans Pro"/>
                <a:sym typeface="Source Sans Pro"/>
              </a:defRPr>
            </a:pPr>
            <a:r>
              <a:t>For example, if the following patients arrive at the hospital in this order:</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"Dolores"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"Bernard" with priority 4</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"Arnold" with priority 8</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"William"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"Teddy"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"Ford" with priority 2</a:t>
            </a:r>
          </a:p>
          <a:p>
            <a:pPr algn="l" defTabSz="457200">
              <a:defRPr sz="4500">
                <a:solidFill>
                  <a:srgbClr val="333333"/>
                </a:solidFill>
                <a:latin typeface="Source Sans Pro"/>
                <a:ea typeface="Source Sans Pro"/>
                <a:cs typeface="Source Sans Pro"/>
                <a:sym typeface="Source Sans Pro"/>
              </a:defRPr>
            </a:pPr>
            <a:r>
              <a:t>Then if you were to dequeue the patients to process them, they would come out in this order: Ford, Bernard, Dolores, William, Teddy, Arnold.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More on part C for HW 5 la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part C for HW 5 later!</a:t>
            </a:r>
          </a:p>
        </p:txBody>
      </p:sp>
      <p:pic>
        <p:nvPicPr>
          <p:cNvPr id="183" name="Image" descr="Image"/>
          <p:cNvPicPr>
            <a:picLocks noChangeAspect="1"/>
          </p:cNvPicPr>
          <p:nvPr/>
        </p:nvPicPr>
        <p:blipFill>
          <a:blip r:embed="rId2">
            <a:extLst/>
          </a:blip>
          <a:stretch>
            <a:fillRect/>
          </a:stretch>
        </p:blipFill>
        <p:spPr>
          <a:xfrm>
            <a:off x="7112000" y="3211771"/>
            <a:ext cx="10160000" cy="5842001"/>
          </a:xfrm>
          <a:prstGeom prst="rect">
            <a:avLst/>
          </a:prstGeom>
          <a:ln w="12700">
            <a:miter lim="400000"/>
          </a:ln>
        </p:spPr>
      </p:pic>
      <p:sp>
        <p:nvSpPr>
          <p:cNvPr id="184" name="for Heaps"/>
          <p:cNvSpPr txBox="1"/>
          <p:nvPr/>
        </p:nvSpPr>
        <p:spPr>
          <a:xfrm rot="21272117">
            <a:off x="8035655" y="7936467"/>
            <a:ext cx="8953607" cy="214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1500">
                <a:solidFill>
                  <a:srgbClr val="A11F20"/>
                </a:solidFill>
                <a:latin typeface="DJB Vintage Find"/>
                <a:ea typeface="DJB Vintage Find"/>
                <a:cs typeface="DJB Vintage Find"/>
                <a:sym typeface="DJB Vintage Find"/>
              </a:defRPr>
            </a:lvl1pPr>
          </a:lstStyle>
          <a:p>
            <a:pPr/>
            <a:r>
              <a:t>for Heaps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87" name="const int INIT_CAPACITY = 1000000;…"/>
          <p:cNvSpPr txBox="1"/>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90" name="const int INIT_CAPACITY = 1000000;…"/>
          <p:cNvSpPr txBox="1"/>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191" name="Rounded Rectangle"/>
          <p:cNvSpPr/>
          <p:nvPr/>
        </p:nvSpPr>
        <p:spPr>
          <a:xfrm>
            <a:off x="865329" y="6951315"/>
            <a:ext cx="12627894" cy="4020530"/>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92" name="Line"/>
          <p:cNvSpPr/>
          <p:nvPr/>
        </p:nvSpPr>
        <p:spPr>
          <a:xfrm flipH="1">
            <a:off x="13102621" y="6876789"/>
            <a:ext cx="2773517" cy="1714647"/>
          </a:xfrm>
          <a:prstGeom prst="line">
            <a:avLst/>
          </a:prstGeom>
          <a:ln w="127000">
            <a:solidFill>
              <a:srgbClr val="7F0325"/>
            </a:solidFill>
            <a:miter lim="400000"/>
            <a:tailEnd type="triangle"/>
          </a:ln>
        </p:spPr>
        <p:txBody>
          <a:bodyPr lIns="50800" tIns="50800" rIns="50800" bIns="50800" anchor="ctr"/>
          <a:lstStyle/>
          <a:p>
            <a:pPr/>
          </a:p>
        </p:txBody>
      </p:sp>
      <p:sp>
        <p:nvSpPr>
          <p:cNvPr id="193" name="This is a lot of strings..."/>
          <p:cNvSpPr txBox="1"/>
          <p:nvPr/>
        </p:nvSpPr>
        <p:spPr>
          <a:xfrm>
            <a:off x="14914728" y="5794492"/>
            <a:ext cx="63823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This is a lot of strings...</a:t>
            </a:r>
          </a:p>
        </p:txBody>
      </p:sp>
      <p:sp>
        <p:nvSpPr>
          <p:cNvPr id="194" name="1MB array * (20 chars + ~30 bytes of overhead for each string) = 50MB per class instance"/>
          <p:cNvSpPr txBox="1"/>
          <p:nvPr/>
        </p:nvSpPr>
        <p:spPr>
          <a:xfrm>
            <a:off x="15570103" y="6957229"/>
            <a:ext cx="8307176"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1MB array * (20 chars + ~30 bytes of overhead for each string) = 50MB per class instance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97" name="const int INIT_CAPACITY = 1000000;…"/>
          <p:cNvSpPr txBox="1"/>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198" name="int main()…"/>
          <p:cNvSpPr txBox="1"/>
          <p:nvPr/>
        </p:nvSpPr>
        <p:spPr>
          <a:xfrm>
            <a:off x="14935908" y="6415161"/>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201" name="const int INIT_CAPACITY = 1000000;…"/>
          <p:cNvSpPr txBox="1"/>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2" name="int main()…"/>
          <p:cNvSpPr txBox="1"/>
          <p:nvPr/>
        </p:nvSpPr>
        <p:spPr>
          <a:xfrm>
            <a:off x="14935908" y="6415161"/>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3" name="Line"/>
          <p:cNvSpPr/>
          <p:nvPr/>
        </p:nvSpPr>
        <p:spPr>
          <a:xfrm flipH="1">
            <a:off x="19249603" y="5227290"/>
            <a:ext cx="558601" cy="2898290"/>
          </a:xfrm>
          <a:prstGeom prst="line">
            <a:avLst/>
          </a:prstGeom>
          <a:ln w="127000">
            <a:solidFill>
              <a:srgbClr val="7F0325"/>
            </a:solidFill>
            <a:miter lim="400000"/>
            <a:tailEnd type="triangle"/>
          </a:ln>
        </p:spPr>
        <p:txBody>
          <a:bodyPr lIns="50800" tIns="50800" rIns="50800" bIns="50800" anchor="ctr"/>
          <a:lstStyle/>
          <a:p>
            <a:pPr/>
          </a:p>
        </p:txBody>
      </p:sp>
      <p:sp>
        <p:nvSpPr>
          <p:cNvPr id="204" name="Let's do this 10000 times...after about 40 or so, we will use 2GB of memory..."/>
          <p:cNvSpPr txBox="1"/>
          <p:nvPr/>
        </p:nvSpPr>
        <p:spPr>
          <a:xfrm>
            <a:off x="16331023" y="1959991"/>
            <a:ext cx="6288262"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Let's do this 10000 times...after about 40 or so, we will use 2GB of memory...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207" name="const int INIT_CAPACITY = 1000000;…"/>
          <p:cNvSpPr txBox="1"/>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8" name="int main()…"/>
          <p:cNvSpPr txBox="1"/>
          <p:nvPr/>
        </p:nvSpPr>
        <p:spPr>
          <a:xfrm>
            <a:off x="14935908" y="6589956"/>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pic>
        <p:nvPicPr>
          <p:cNvPr id="209" name="Image" descr="Image"/>
          <p:cNvPicPr>
            <a:picLocks noChangeAspect="1"/>
          </p:cNvPicPr>
          <p:nvPr/>
        </p:nvPicPr>
        <p:blipFill>
          <a:blip r:embed="rId2">
            <a:extLst/>
          </a:blip>
          <a:stretch>
            <a:fillRect/>
          </a:stretch>
        </p:blipFill>
        <p:spPr>
          <a:xfrm>
            <a:off x="17862551" y="3046185"/>
            <a:ext cx="2857501" cy="2857501"/>
          </a:xfrm>
          <a:prstGeom prst="rect">
            <a:avLst/>
          </a:prstGeom>
          <a:ln w="12700">
            <a:miter lim="400000"/>
          </a:ln>
        </p:spPr>
      </p:pic>
      <p:sp>
        <p:nvSpPr>
          <p:cNvPr id="210" name="Let's see what happens!"/>
          <p:cNvSpPr txBox="1"/>
          <p:nvPr/>
        </p:nvSpPr>
        <p:spPr>
          <a:xfrm>
            <a:off x="15888019" y="1859346"/>
            <a:ext cx="68065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see what happens!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The VectorInt Class: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The VectorInt Class: Implementation</a:t>
            </a:r>
          </a:p>
        </p:txBody>
      </p:sp>
      <p:sp>
        <p:nvSpPr>
          <p:cNvPr id="213" name="In order to demonstrate how useful (and necessary) dynamic memory is, let's implement a Vector that has the following properties:…"/>
          <p:cNvSpPr txBox="1"/>
          <p:nvPr>
            <p:ph type="title" idx="4294967295"/>
          </p:nvPr>
        </p:nvSpPr>
        <p:spPr>
          <a:xfrm>
            <a:off x="233924" y="2244372"/>
            <a:ext cx="13683724" cy="10614696"/>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5200"/>
            </a:pPr>
            <a:r>
              <a:t>In order to demonstrate how useful (and necessary) dynamic memory is, let's implement a Vector that has the following properties:</a:t>
            </a:r>
          </a:p>
          <a:p>
            <a:pPr lvl="1" marL="1788368" indent="-769510" defTabSz="819150">
              <a:lnSpc>
                <a:spcPct val="90000"/>
              </a:lnSpc>
              <a:buClr>
                <a:srgbClr val="777775"/>
              </a:buClr>
              <a:buSzPct val="115000"/>
              <a:buFont typeface="Helvetica Neue"/>
              <a:defRPr sz="5200"/>
            </a:pPr>
            <a:r>
              <a:t>It can hold </a:t>
            </a:r>
            <a:r>
              <a:rPr b="1" sz="5400">
                <a:latin typeface="Courier New"/>
                <a:ea typeface="Courier New"/>
                <a:cs typeface="Courier New"/>
                <a:sym typeface="Courier New"/>
              </a:rPr>
              <a:t>int</a:t>
            </a:r>
            <a:r>
              <a:t>s (unfortunately, it is beyond the scope of this class to create a Vector that can hold </a:t>
            </a:r>
            <a:r>
              <a:rPr i="1">
                <a:latin typeface="Helvetica Neue"/>
                <a:ea typeface="Helvetica Neue"/>
                <a:cs typeface="Helvetica Neue"/>
                <a:sym typeface="Helvetica Neue"/>
              </a:rPr>
              <a:t>any</a:t>
            </a:r>
            <a:r>
              <a:t> type)</a:t>
            </a:r>
          </a:p>
          <a:p>
            <a:pPr lvl="1" marL="1788368" indent="-769510" defTabSz="819150">
              <a:lnSpc>
                <a:spcPct val="90000"/>
              </a:lnSpc>
              <a:buClr>
                <a:srgbClr val="777775"/>
              </a:buClr>
              <a:buSzPct val="115000"/>
              <a:buFont typeface="Helvetica Neue"/>
              <a:defRPr sz="5200"/>
            </a:pPr>
            <a:r>
              <a:t>It has useful Vector functions: </a:t>
            </a:r>
            <a:r>
              <a:rPr b="1" sz="4800">
                <a:latin typeface="Courier New"/>
                <a:ea typeface="Courier New"/>
                <a:cs typeface="Courier New"/>
                <a:sym typeface="Courier New"/>
              </a:rPr>
              <a:t>add(),</a:t>
            </a:r>
            <a:r>
              <a:t> </a:t>
            </a:r>
            <a:r>
              <a:rPr b="1" sz="4800">
                <a:latin typeface="Courier New"/>
                <a:ea typeface="Courier New"/>
                <a:cs typeface="Courier New"/>
                <a:sym typeface="Courier New"/>
              </a:rPr>
              <a:t>insert(), get(), remove(), isEmpty(), size(), &lt;&lt; overload</a:t>
            </a:r>
            <a:endParaRPr b="1" sz="4800">
              <a:latin typeface="Courier New"/>
              <a:ea typeface="Courier New"/>
              <a:cs typeface="Courier New"/>
              <a:sym typeface="Courier New"/>
            </a:endParaRPr>
          </a:p>
          <a:p>
            <a:pPr lvl="1" marL="1788368" indent="-769510" defTabSz="819150">
              <a:lnSpc>
                <a:spcPct val="90000"/>
              </a:lnSpc>
              <a:buClr>
                <a:srgbClr val="777775"/>
              </a:buClr>
              <a:buSzPct val="115000"/>
              <a:buFont typeface="Helvetica Neue"/>
              <a:defRPr sz="5200"/>
            </a:pPr>
            <a:r>
              <a:t>We can add as many elements as we would like</a:t>
            </a:r>
          </a:p>
          <a:p>
            <a:pPr lvl="1" marL="1788368" indent="-769510" defTabSz="819150">
              <a:lnSpc>
                <a:spcPct val="90000"/>
              </a:lnSpc>
              <a:buClr>
                <a:srgbClr val="777775"/>
              </a:buClr>
              <a:buSzPct val="115000"/>
              <a:buFont typeface="Helvetica Neue"/>
              <a:defRPr sz="5200"/>
            </a:pPr>
            <a:r>
              <a:t>It cleans up its own memory</a:t>
            </a:r>
          </a:p>
        </p:txBody>
      </p:sp>
      <p:pic>
        <p:nvPicPr>
          <p:cNvPr id="214" name="Image" descr="Image"/>
          <p:cNvPicPr>
            <a:picLocks noChangeAspect="1"/>
          </p:cNvPicPr>
          <p:nvPr/>
        </p:nvPicPr>
        <p:blipFill>
          <a:blip r:embed="rId2">
            <a:extLst/>
          </a:blip>
          <a:stretch>
            <a:fillRect/>
          </a:stretch>
        </p:blipFill>
        <p:spPr>
          <a:xfrm rot="2360980">
            <a:off x="13366923" y="5624564"/>
            <a:ext cx="11415660" cy="2466872"/>
          </a:xfrm>
          <a:prstGeom prst="rect">
            <a:avLst/>
          </a:prstGeom>
          <a:ln w="12700">
            <a:miter lim="400000"/>
          </a:ln>
        </p:spPr>
      </p:pic>
      <p:pic>
        <p:nvPicPr>
          <p:cNvPr id="215" name="image31.png" descr="image31.png"/>
          <p:cNvPicPr>
            <a:picLocks noChangeAspect="1"/>
          </p:cNvPicPr>
          <p:nvPr/>
        </p:nvPicPr>
        <p:blipFill>
          <a:blip r:embed="rId3">
            <a:extLst/>
          </a:blip>
          <a:stretch>
            <a:fillRect/>
          </a:stretch>
        </p:blipFill>
        <p:spPr>
          <a:xfrm>
            <a:off x="14025001" y="10189888"/>
            <a:ext cx="3210427" cy="3012860"/>
          </a:xfrm>
          <a:prstGeom prst="rect">
            <a:avLst/>
          </a:prstGeom>
          <a:ln w="12700">
            <a:miter lim="400000"/>
          </a:ln>
        </p:spPr>
      </p:pic>
      <p:pic>
        <p:nvPicPr>
          <p:cNvPr id="216" name="key.jpg" descr="key.jpg"/>
          <p:cNvPicPr>
            <a:picLocks noChangeAspect="1"/>
          </p:cNvPicPr>
          <p:nvPr/>
        </p:nvPicPr>
        <p:blipFill>
          <a:blip r:embed="rId4">
            <a:extLst/>
          </a:blip>
          <a:srcRect l="9089" t="7771" r="7729" b="9202"/>
          <a:stretch>
            <a:fillRect/>
          </a:stretch>
        </p:blipFill>
        <p:spPr>
          <a:xfrm>
            <a:off x="17831400" y="10780873"/>
            <a:ext cx="1834399" cy="1830890"/>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5" y="0"/>
                </a:moveTo>
                <a:cubicBezTo>
                  <a:pt x="12761" y="31"/>
                  <a:pt x="10445" y="2354"/>
                  <a:pt x="10691" y="5723"/>
                </a:cubicBezTo>
                <a:cubicBezTo>
                  <a:pt x="10726" y="6203"/>
                  <a:pt x="10729" y="6600"/>
                  <a:pt x="10663" y="6981"/>
                </a:cubicBezTo>
                <a:cubicBezTo>
                  <a:pt x="10680" y="7033"/>
                  <a:pt x="10696" y="7077"/>
                  <a:pt x="10714" y="7129"/>
                </a:cubicBezTo>
                <a:lnTo>
                  <a:pt x="10919" y="7739"/>
                </a:lnTo>
                <a:lnTo>
                  <a:pt x="10588" y="8067"/>
                </a:lnTo>
                <a:cubicBezTo>
                  <a:pt x="10584" y="8070"/>
                  <a:pt x="10575" y="8083"/>
                  <a:pt x="10570" y="8086"/>
                </a:cubicBezTo>
                <a:lnTo>
                  <a:pt x="9310" y="9325"/>
                </a:lnTo>
                <a:cubicBezTo>
                  <a:pt x="8515" y="10249"/>
                  <a:pt x="7298" y="11487"/>
                  <a:pt x="5425" y="13351"/>
                </a:cubicBezTo>
                <a:cubicBezTo>
                  <a:pt x="2440" y="16322"/>
                  <a:pt x="0" y="19021"/>
                  <a:pt x="0" y="19352"/>
                </a:cubicBezTo>
                <a:cubicBezTo>
                  <a:pt x="0" y="19683"/>
                  <a:pt x="315" y="20275"/>
                  <a:pt x="704" y="20660"/>
                </a:cubicBezTo>
                <a:cubicBezTo>
                  <a:pt x="1643" y="21591"/>
                  <a:pt x="2357" y="21540"/>
                  <a:pt x="3554" y="20466"/>
                </a:cubicBezTo>
                <a:cubicBezTo>
                  <a:pt x="3707" y="20329"/>
                  <a:pt x="3829" y="20228"/>
                  <a:pt x="3946" y="20138"/>
                </a:cubicBezTo>
                <a:cubicBezTo>
                  <a:pt x="4073" y="20021"/>
                  <a:pt x="4188" y="19916"/>
                  <a:pt x="4203" y="19916"/>
                </a:cubicBezTo>
                <a:cubicBezTo>
                  <a:pt x="4206" y="19916"/>
                  <a:pt x="4229" y="19940"/>
                  <a:pt x="4235" y="19944"/>
                </a:cubicBezTo>
                <a:cubicBezTo>
                  <a:pt x="4605" y="19762"/>
                  <a:pt x="4841" y="19932"/>
                  <a:pt x="5289" y="20466"/>
                </a:cubicBezTo>
                <a:cubicBezTo>
                  <a:pt x="5753" y="21021"/>
                  <a:pt x="6342" y="21309"/>
                  <a:pt x="6819" y="21326"/>
                </a:cubicBezTo>
                <a:cubicBezTo>
                  <a:pt x="7295" y="21344"/>
                  <a:pt x="7664" y="21087"/>
                  <a:pt x="7664" y="20549"/>
                </a:cubicBezTo>
                <a:cubicBezTo>
                  <a:pt x="7664" y="20493"/>
                  <a:pt x="7649" y="20436"/>
                  <a:pt x="7636" y="20373"/>
                </a:cubicBezTo>
                <a:cubicBezTo>
                  <a:pt x="7488" y="20175"/>
                  <a:pt x="7112" y="19764"/>
                  <a:pt x="6675" y="19329"/>
                </a:cubicBezTo>
                <a:lnTo>
                  <a:pt x="5705" y="18367"/>
                </a:lnTo>
                <a:lnTo>
                  <a:pt x="6320" y="17761"/>
                </a:lnTo>
                <a:lnTo>
                  <a:pt x="6922" y="17151"/>
                </a:lnTo>
                <a:lnTo>
                  <a:pt x="7095" y="17322"/>
                </a:lnTo>
                <a:cubicBezTo>
                  <a:pt x="7102" y="17328"/>
                  <a:pt x="7111" y="17328"/>
                  <a:pt x="7118" y="17336"/>
                </a:cubicBezTo>
                <a:cubicBezTo>
                  <a:pt x="7120" y="17338"/>
                  <a:pt x="7116" y="17342"/>
                  <a:pt x="7118" y="17345"/>
                </a:cubicBezTo>
                <a:lnTo>
                  <a:pt x="7286" y="17516"/>
                </a:lnTo>
                <a:cubicBezTo>
                  <a:pt x="7562" y="17615"/>
                  <a:pt x="7885" y="17817"/>
                  <a:pt x="8251" y="18145"/>
                </a:cubicBezTo>
                <a:cubicBezTo>
                  <a:pt x="9162" y="18962"/>
                  <a:pt x="9618" y="19060"/>
                  <a:pt x="10131" y="18552"/>
                </a:cubicBezTo>
                <a:cubicBezTo>
                  <a:pt x="10431" y="18254"/>
                  <a:pt x="10518" y="17973"/>
                  <a:pt x="10374" y="17609"/>
                </a:cubicBezTo>
                <a:cubicBezTo>
                  <a:pt x="10277" y="17477"/>
                  <a:pt x="9886" y="17056"/>
                  <a:pt x="9408" y="16578"/>
                </a:cubicBezTo>
                <a:lnTo>
                  <a:pt x="8690" y="15861"/>
                </a:lnTo>
                <a:cubicBezTo>
                  <a:pt x="8688" y="15860"/>
                  <a:pt x="8686" y="15858"/>
                  <a:pt x="8685" y="15857"/>
                </a:cubicBezTo>
                <a:lnTo>
                  <a:pt x="8461" y="15635"/>
                </a:lnTo>
                <a:lnTo>
                  <a:pt x="10182" y="13924"/>
                </a:lnTo>
                <a:cubicBezTo>
                  <a:pt x="10448" y="13645"/>
                  <a:pt x="10727" y="13363"/>
                  <a:pt x="11106" y="12981"/>
                </a:cubicBezTo>
                <a:cubicBezTo>
                  <a:pt x="11499" y="12584"/>
                  <a:pt x="11845" y="12251"/>
                  <a:pt x="12160" y="11969"/>
                </a:cubicBezTo>
                <a:lnTo>
                  <a:pt x="13676" y="10462"/>
                </a:lnTo>
                <a:lnTo>
                  <a:pt x="14152" y="10628"/>
                </a:lnTo>
                <a:cubicBezTo>
                  <a:pt x="14227" y="10655"/>
                  <a:pt x="14302" y="10679"/>
                  <a:pt x="14380" y="10702"/>
                </a:cubicBezTo>
                <a:cubicBezTo>
                  <a:pt x="14640" y="10666"/>
                  <a:pt x="14902" y="10661"/>
                  <a:pt x="15187" y="10702"/>
                </a:cubicBezTo>
                <a:cubicBezTo>
                  <a:pt x="19060" y="11261"/>
                  <a:pt x="21600" y="8075"/>
                  <a:pt x="21559" y="5030"/>
                </a:cubicBezTo>
                <a:cubicBezTo>
                  <a:pt x="21534" y="3203"/>
                  <a:pt x="20576" y="1431"/>
                  <a:pt x="18429" y="541"/>
                </a:cubicBezTo>
                <a:cubicBezTo>
                  <a:pt x="17516" y="163"/>
                  <a:pt x="16618" y="-9"/>
                  <a:pt x="15775" y="0"/>
                </a:cubicBezTo>
                <a:close/>
                <a:moveTo>
                  <a:pt x="16260" y="3070"/>
                </a:moveTo>
                <a:cubicBezTo>
                  <a:pt x="16832" y="3086"/>
                  <a:pt x="17257" y="3281"/>
                  <a:pt x="17688" y="3708"/>
                </a:cubicBezTo>
                <a:cubicBezTo>
                  <a:pt x="18029" y="4046"/>
                  <a:pt x="18371" y="4624"/>
                  <a:pt x="18294" y="4748"/>
                </a:cubicBezTo>
                <a:cubicBezTo>
                  <a:pt x="18274" y="4779"/>
                  <a:pt x="18279" y="4821"/>
                  <a:pt x="18317" y="4845"/>
                </a:cubicBezTo>
                <a:cubicBezTo>
                  <a:pt x="18355" y="4868"/>
                  <a:pt x="18397" y="5065"/>
                  <a:pt x="18397" y="5284"/>
                </a:cubicBezTo>
                <a:cubicBezTo>
                  <a:pt x="18397" y="5681"/>
                  <a:pt x="18273" y="6068"/>
                  <a:pt x="18065" y="6407"/>
                </a:cubicBezTo>
                <a:cubicBezTo>
                  <a:pt x="17976" y="6612"/>
                  <a:pt x="17857" y="6794"/>
                  <a:pt x="17706" y="6944"/>
                </a:cubicBezTo>
                <a:cubicBezTo>
                  <a:pt x="17167" y="7478"/>
                  <a:pt x="16475" y="7612"/>
                  <a:pt x="15826" y="7485"/>
                </a:cubicBezTo>
                <a:cubicBezTo>
                  <a:pt x="15457" y="7450"/>
                  <a:pt x="15201" y="7351"/>
                  <a:pt x="14875" y="7138"/>
                </a:cubicBezTo>
                <a:cubicBezTo>
                  <a:pt x="14569" y="6937"/>
                  <a:pt x="14328" y="6683"/>
                  <a:pt x="14161" y="6389"/>
                </a:cubicBezTo>
                <a:cubicBezTo>
                  <a:pt x="13895" y="5985"/>
                  <a:pt x="13770" y="5507"/>
                  <a:pt x="13886" y="5025"/>
                </a:cubicBezTo>
                <a:cubicBezTo>
                  <a:pt x="13943" y="4543"/>
                  <a:pt x="14161" y="4076"/>
                  <a:pt x="14544" y="3708"/>
                </a:cubicBezTo>
                <a:cubicBezTo>
                  <a:pt x="14978" y="3290"/>
                  <a:pt x="15397" y="3112"/>
                  <a:pt x="16004" y="3079"/>
                </a:cubicBezTo>
                <a:cubicBezTo>
                  <a:pt x="16092" y="3074"/>
                  <a:pt x="16179" y="3068"/>
                  <a:pt x="16260" y="3070"/>
                </a:cubicBezTo>
                <a:close/>
              </a:path>
            </a:pathLst>
          </a:cu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219" name="Back to Stanford Word.…"/>
          <p:cNvSpPr txBox="1"/>
          <p:nvPr>
            <p:ph type="title" idx="4294967295"/>
          </p:nvPr>
        </p:nvSpPr>
        <p:spPr>
          <a:xfrm>
            <a:off x="209550" y="3911510"/>
            <a:ext cx="16316901" cy="6092654"/>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Back to Stanford Word.</a:t>
            </a:r>
          </a:p>
          <a:p>
            <a:pPr marL="1343868" indent="-769510" defTabSz="819150">
              <a:lnSpc>
                <a:spcPct val="90000"/>
              </a:lnSpc>
              <a:buClr>
                <a:srgbClr val="777775"/>
              </a:buClr>
              <a:buSzPct val="115000"/>
              <a:buFont typeface="Helvetica Neue"/>
              <a:defRPr sz="4600"/>
            </a:pPr>
            <a:r>
              <a:t>The problem we had initially was that Stanford Word can't just pick an array size for the number of pages, because it doesn't know how many pages you want to write.</a:t>
            </a:r>
          </a:p>
          <a:p>
            <a:pPr marL="1343868" indent="-769510" defTabSz="819150">
              <a:lnSpc>
                <a:spcPct val="90000"/>
              </a:lnSpc>
              <a:buClr>
                <a:srgbClr val="777775"/>
              </a:buClr>
              <a:buSzPct val="115000"/>
              <a:buFont typeface="Helvetica Neue"/>
              <a:defRPr sz="4600"/>
            </a:pPr>
            <a:r>
              <a:t>But, using a dynamic array, Stanford Word can initially set a low number of pages (say, five), and then ... what can it do?</a:t>
            </a:r>
          </a:p>
        </p:txBody>
      </p:sp>
      <p:pic>
        <p:nvPicPr>
          <p:cNvPr id="220" name="Image" descr="Image"/>
          <p:cNvPicPr>
            <a:picLocks noChangeAspect="1"/>
          </p:cNvPicPr>
          <p:nvPr/>
        </p:nvPicPr>
        <p:blipFill>
          <a:blip r:embed="rId2">
            <a:extLst/>
          </a:blip>
          <a:stretch>
            <a:fillRect/>
          </a:stretch>
        </p:blipFill>
        <p:spPr>
          <a:xfrm>
            <a:off x="17155083" y="3711837"/>
            <a:ext cx="6388101" cy="56642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23" name="Hermit Crabs…"/>
          <p:cNvSpPr txBox="1"/>
          <p:nvPr>
            <p:ph type="title" idx="4294967295"/>
          </p:nvPr>
        </p:nvSpPr>
        <p:spPr>
          <a:xfrm>
            <a:off x="292189" y="3497074"/>
            <a:ext cx="17409399"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Hermit Crabs</a:t>
            </a:r>
          </a:p>
          <a:p>
            <a:pPr lvl="1" marL="1788368" indent="-769510" defTabSz="819150">
              <a:lnSpc>
                <a:spcPct val="90000"/>
              </a:lnSpc>
              <a:buClr>
                <a:srgbClr val="777775"/>
              </a:buClr>
              <a:buSzPct val="115000"/>
              <a:buFont typeface="Helvetica Neue"/>
              <a:defRPr sz="4600"/>
            </a:pPr>
            <a:r>
              <a:t>Hermit crabs are interesting animals. The live in scavenged shells that they find on the sea floor. Once in a shell, this is their lifestyle (with a bit of poetic license):</a:t>
            </a:r>
          </a:p>
          <a:p>
            <a:pPr lvl="2" marL="2461468" indent="-769510" defTabSz="819150">
              <a:lnSpc>
                <a:spcPct val="90000"/>
              </a:lnSpc>
              <a:buClr>
                <a:srgbClr val="777775"/>
              </a:buClr>
              <a:buSzPct val="115000"/>
              <a:buFont typeface="Helvetica Neue"/>
              <a:defRPr sz="4600"/>
            </a:pPr>
            <a:r>
              <a:t>Grow a bit until the shell is outgrown.</a:t>
            </a:r>
          </a:p>
          <a:p>
            <a:pPr lvl="3" marL="2247070" indent="-339212" defTabSz="819150">
              <a:lnSpc>
                <a:spcPct val="90000"/>
              </a:lnSpc>
              <a:buClr>
                <a:srgbClr val="777775"/>
              </a:buClr>
              <a:buSzPct val="100000"/>
              <a:buFont typeface="Helvetica Neue"/>
              <a:defRPr sz="4600"/>
            </a:pPr>
            <a:r>
              <a:t>Find another shell.</a:t>
            </a:r>
          </a:p>
          <a:p>
            <a:pPr lvl="3" marL="2247070" indent="-339212" defTabSz="819150">
              <a:lnSpc>
                <a:spcPct val="90000"/>
              </a:lnSpc>
              <a:buClr>
                <a:srgbClr val="777775"/>
              </a:buClr>
              <a:buSzPct val="100000"/>
              <a:buFont typeface="Helvetica Neue"/>
              <a:defRPr sz="4600"/>
            </a:pPr>
            <a:r>
              <a:t>Move all their stuff into the other shell.</a:t>
            </a:r>
          </a:p>
          <a:p>
            <a:pPr lvl="3" marL="2247070" indent="-339212" defTabSz="819150">
              <a:lnSpc>
                <a:spcPct val="90000"/>
              </a:lnSpc>
              <a:buClr>
                <a:srgbClr val="777775"/>
              </a:buClr>
              <a:buSzPct val="100000"/>
              <a:buFont typeface="Helvetica Neue"/>
              <a:defRPr sz="4600"/>
            </a:pPr>
            <a:r>
              <a:t>Leave the old shell on the sea floor.</a:t>
            </a:r>
          </a:p>
          <a:p>
            <a:pPr lvl="3" marL="2247070" indent="-339212" defTabSz="819150">
              <a:lnSpc>
                <a:spcPct val="90000"/>
              </a:lnSpc>
              <a:buClr>
                <a:srgbClr val="777775"/>
              </a:buClr>
              <a:buSzPct val="100000"/>
              <a:buFont typeface="Helvetica Neue"/>
              <a:defRPr sz="4600"/>
            </a:pPr>
            <a:r>
              <a:t>Update their address with the Hermit Crab Post Office</a:t>
            </a:r>
          </a:p>
          <a:p>
            <a:pPr lvl="3" marL="2247070" indent="-339212" defTabSz="819150">
              <a:lnSpc>
                <a:spcPct val="90000"/>
              </a:lnSpc>
              <a:buClr>
                <a:srgbClr val="777775"/>
              </a:buClr>
              <a:buSzPct val="100000"/>
              <a:buFont typeface="Helvetica Neue"/>
              <a:defRPr sz="4600"/>
            </a:pPr>
            <a:r>
              <a:t>Update the capacity of their new shell on their web page.</a:t>
            </a:r>
          </a:p>
        </p:txBody>
      </p:sp>
      <p:pic>
        <p:nvPicPr>
          <p:cNvPr id="224" name="Image" descr="Image"/>
          <p:cNvPicPr>
            <a:picLocks noChangeAspect="1"/>
          </p:cNvPicPr>
          <p:nvPr/>
        </p:nvPicPr>
        <p:blipFill>
          <a:blip r:embed="rId2">
            <a:extLst/>
          </a:blip>
          <a:stretch>
            <a:fillRect/>
          </a:stretch>
        </p:blipFill>
        <p:spPr>
          <a:xfrm>
            <a:off x="18211339" y="4396542"/>
            <a:ext cx="5880471" cy="4782783"/>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27" name="Dynamic Arrays…"/>
          <p:cNvSpPr txBox="1"/>
          <p:nvPr>
            <p:ph type="title" idx="4294967295"/>
          </p:nvPr>
        </p:nvSpPr>
        <p:spPr>
          <a:xfrm>
            <a:off x="-143627" y="3293146"/>
            <a:ext cx="17409399"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marL="1343868" indent="-769510" defTabSz="819150">
              <a:lnSpc>
                <a:spcPct val="90000"/>
              </a:lnSpc>
              <a:buClr>
                <a:srgbClr val="777775"/>
              </a:buClr>
              <a:buSzPct val="115000"/>
              <a:buFont typeface="Helvetica Neue"/>
              <a:defRPr sz="4600"/>
            </a:pPr>
          </a:p>
          <a:p>
            <a:pPr lvl="1" marL="1788368" indent="-769510" defTabSz="819150">
              <a:lnSpc>
                <a:spcPct val="90000"/>
              </a:lnSpc>
              <a:buClr>
                <a:srgbClr val="777775"/>
              </a:buClr>
              <a:buSzPct val="115000"/>
              <a:buFont typeface="Helvetica Neue"/>
              <a:defRPr sz="4600"/>
            </a:pPr>
            <a:r>
              <a:t>We can actually model what we want Microsoft Word to do with the array for its document by the hermit crab model.</a:t>
            </a:r>
          </a:p>
          <a:p>
            <a:pPr lvl="1" marL="1788368" indent="-769510" defTabSz="819150">
              <a:lnSpc>
                <a:spcPct val="90000"/>
              </a:lnSpc>
              <a:buClr>
                <a:srgbClr val="777775"/>
              </a:buClr>
              <a:buSzPct val="115000"/>
              <a:buFont typeface="Helvetica Neue"/>
              <a:defRPr sz="4600"/>
            </a:pPr>
            <a:r>
              <a:t>In essence, when we run out of space in our array, we want to allocate a new array that is bigger than our old array so we can store the new data and keep growing. These "growable arrays" follow a five-step expansion that mirrors the hermit crab model (with poetic license).</a:t>
            </a:r>
          </a:p>
          <a:p>
            <a:pPr lvl="1" marL="1788368" indent="-769510" defTabSz="819150">
              <a:lnSpc>
                <a:spcPct val="90000"/>
              </a:lnSpc>
              <a:buClr>
                <a:srgbClr val="777775"/>
              </a:buClr>
              <a:buSzPct val="115000"/>
              <a:buFont typeface="Helvetica Neue"/>
              <a:defRPr sz="4600"/>
            </a:pPr>
            <a:r>
              <a:t>One question: if we are going to expand our array, how much more memory do we ask for?</a:t>
            </a:r>
          </a:p>
        </p:txBody>
      </p:sp>
      <p:pic>
        <p:nvPicPr>
          <p:cNvPr id="228" name="Image" descr="Image"/>
          <p:cNvPicPr>
            <a:picLocks noChangeAspect="1"/>
          </p:cNvPicPr>
          <p:nvPr/>
        </p:nvPicPr>
        <p:blipFill>
          <a:blip r:embed="rId2">
            <a:extLst/>
          </a:blip>
          <a:stretch>
            <a:fillRect/>
          </a:stretch>
        </p:blipFill>
        <p:spPr>
          <a:xfrm>
            <a:off x="17775522" y="4192613"/>
            <a:ext cx="5880471" cy="4782783"/>
          </a:xfrm>
          <a:prstGeom prst="rect">
            <a:avLst/>
          </a:prstGeom>
          <a:ln w="12700">
            <a:miter lim="400000"/>
          </a:ln>
        </p:spPr>
      </p:pic>
      <p:sp>
        <p:nvSpPr>
          <p:cNvPr id="229" name="double the amount! This is the most efficient."/>
          <p:cNvSpPr txBox="1"/>
          <p:nvPr/>
        </p:nvSpPr>
        <p:spPr>
          <a:xfrm>
            <a:off x="9849599" y="9847602"/>
            <a:ext cx="14678028" cy="847315"/>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574357" algn="l" defTabSz="819150">
              <a:lnSpc>
                <a:spcPct val="90000"/>
              </a:lnSpc>
              <a:buClr>
                <a:srgbClr val="777775"/>
              </a:buClr>
              <a:buFont typeface="Helvetica Neue"/>
              <a:defRPr b="1" sz="4600">
                <a:latin typeface="Helvetica Neue"/>
                <a:ea typeface="Helvetica Neue"/>
                <a:cs typeface="Helvetica Neue"/>
                <a:sym typeface="Helvetica Neue"/>
              </a:defRPr>
            </a:lvl1pPr>
          </a:lstStyle>
          <a:p>
            <a:pPr/>
            <a:r>
              <a:t>double the amount! This is the most efficient.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9"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32" name="Dynamic Arrays…"/>
          <p:cNvSpPr txBox="1"/>
          <p:nvPr>
            <p:ph type="title" idx="4294967295"/>
          </p:nvPr>
        </p:nvSpPr>
        <p:spPr>
          <a:xfrm>
            <a:off x="292189" y="3584472"/>
            <a:ext cx="17823282"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lvl="1" marL="1788368" indent="-769510" defTabSz="819150">
              <a:lnSpc>
                <a:spcPct val="90000"/>
              </a:lnSpc>
              <a:buClr>
                <a:srgbClr val="777775"/>
              </a:buClr>
              <a:buSzPct val="115000"/>
              <a:buFont typeface="Helvetica Neue"/>
              <a:defRPr sz="4600"/>
            </a:pPr>
            <a:r>
              <a:t>There are five primary steps to expanding a dynamic array:</a:t>
            </a:r>
          </a:p>
          <a:p>
            <a:pPr lvl="1" marL="1358070" indent="-339212" defTabSz="819150">
              <a:lnSpc>
                <a:spcPct val="90000"/>
              </a:lnSpc>
              <a:buClr>
                <a:srgbClr val="777775"/>
              </a:buClr>
              <a:buSzPct val="100000"/>
              <a:buFont typeface="Helvetica Neue"/>
              <a:defRPr sz="4600"/>
            </a:pPr>
            <a:r>
              <a:t>Create a new array with a new size (normally twice the size)</a:t>
            </a:r>
          </a:p>
          <a:p>
            <a:pPr lvl="1" marL="1358070" indent="-339212" defTabSz="819150">
              <a:lnSpc>
                <a:spcPct val="90000"/>
              </a:lnSpc>
              <a:buClr>
                <a:srgbClr val="777775"/>
              </a:buClr>
              <a:buSzPct val="100000"/>
              <a:buFont typeface="Helvetica Neue"/>
              <a:defRPr sz="4600"/>
            </a:pPr>
            <a:r>
              <a:t>Copy the old array elements to the new array</a:t>
            </a:r>
          </a:p>
          <a:p>
            <a:pPr lvl="1" marL="1358070" indent="-339212" defTabSz="819150">
              <a:lnSpc>
                <a:spcPct val="90000"/>
              </a:lnSpc>
              <a:buClr>
                <a:srgbClr val="777775"/>
              </a:buClr>
              <a:buSzPct val="100000"/>
              <a:buFont typeface="Helvetica Neue"/>
              <a:defRPr sz="4600"/>
            </a:pPr>
            <a:r>
              <a:t>Delete the old array (understanding what happens here is key!)</a:t>
            </a:r>
          </a:p>
          <a:p>
            <a:pPr lvl="1" marL="1358070" indent="-339212" defTabSz="819150">
              <a:lnSpc>
                <a:spcPct val="90000"/>
              </a:lnSpc>
              <a:buClr>
                <a:srgbClr val="777775"/>
              </a:buClr>
              <a:buSzPct val="100000"/>
              <a:buFont typeface="Helvetica Neue"/>
              <a:defRPr sz="4600"/>
            </a:pPr>
            <a:r>
              <a:t>Point the old array variable to the new array (it is a pointer!)</a:t>
            </a:r>
          </a:p>
          <a:p>
            <a:pPr lvl="1" marL="1358070" indent="-339212" defTabSz="819150">
              <a:lnSpc>
                <a:spcPct val="90000"/>
              </a:lnSpc>
              <a:buClr>
                <a:srgbClr val="777775"/>
              </a:buClr>
              <a:buSzPct val="100000"/>
              <a:buFont typeface="Helvetica Neue"/>
              <a:defRPr sz="4600"/>
            </a:pPr>
            <a:r>
              <a:t>Update the capacity variable for the array</a:t>
            </a:r>
          </a:p>
          <a:p>
            <a:pPr lvl="1" marL="1358070" indent="-339212" defTabSz="819150">
              <a:lnSpc>
                <a:spcPct val="90000"/>
              </a:lnSpc>
              <a:buClr>
                <a:srgbClr val="777775"/>
              </a:buClr>
              <a:buSzPct val="100000"/>
              <a:buFont typeface="Helvetica Neue"/>
              <a:defRPr sz="4600"/>
            </a:pPr>
          </a:p>
          <a:p>
            <a:pPr marL="913570" indent="-339212" defTabSz="819150">
              <a:lnSpc>
                <a:spcPct val="90000"/>
              </a:lnSpc>
              <a:buClr>
                <a:srgbClr val="777775"/>
              </a:buClr>
              <a:buSzPct val="100000"/>
              <a:buFont typeface="Helvetica Neue"/>
              <a:defRPr sz="4600"/>
            </a:pPr>
            <a:r>
              <a:t>When do we decide to expand an array?</a:t>
            </a:r>
          </a:p>
          <a:p>
            <a:pPr lvl="1" marL="1586670" indent="-339212" defTabSz="819150">
              <a:lnSpc>
                <a:spcPct val="90000"/>
              </a:lnSpc>
              <a:buClr>
                <a:srgbClr val="777775"/>
              </a:buClr>
              <a:buSzPct val="100000"/>
              <a:buFont typeface="Helvetica Neue"/>
              <a:defRPr sz="4600"/>
            </a:pPr>
            <a:r>
              <a:t>When it is full. How do we know it is full? We keep track!</a:t>
            </a:r>
          </a:p>
        </p:txBody>
      </p:sp>
      <p:pic>
        <p:nvPicPr>
          <p:cNvPr id="233" name="Image" descr="Image"/>
          <p:cNvPicPr>
            <a:picLocks noChangeAspect="1"/>
          </p:cNvPicPr>
          <p:nvPr/>
        </p:nvPicPr>
        <p:blipFill>
          <a:blip r:embed="rId2">
            <a:extLst/>
          </a:blip>
          <a:stretch>
            <a:fillRect/>
          </a:stretch>
        </p:blipFill>
        <p:spPr>
          <a:xfrm>
            <a:off x="18211339" y="4483939"/>
            <a:ext cx="5880471" cy="4782783"/>
          </a:xfrm>
          <a:prstGeom prst="rect">
            <a:avLst/>
          </a:prstGeom>
          <a:ln w="12700">
            <a:miter lim="400000"/>
          </a:ln>
        </p:spPr>
      </p:pic>
      <p:pic>
        <p:nvPicPr>
          <p:cNvPr id="234" name="key.jpg" descr="key.jpg"/>
          <p:cNvPicPr>
            <a:picLocks noChangeAspect="1"/>
          </p:cNvPicPr>
          <p:nvPr/>
        </p:nvPicPr>
        <p:blipFill>
          <a:blip r:embed="rId3">
            <a:extLst/>
          </a:blip>
          <a:srcRect l="9089" t="7771" r="7717" b="9211"/>
          <a:stretch>
            <a:fillRect/>
          </a:stretch>
        </p:blipFill>
        <p:spPr>
          <a:xfrm>
            <a:off x="21735170" y="127699"/>
            <a:ext cx="1258124" cy="1255389"/>
          </a:xfrm>
          <a:custGeom>
            <a:avLst/>
            <a:gdLst/>
            <a:ahLst/>
            <a:cxnLst>
              <a:cxn ang="0">
                <a:pos x="wd2" y="hd2"/>
              </a:cxn>
              <a:cxn ang="5400000">
                <a:pos x="wd2" y="hd2"/>
              </a:cxn>
              <a:cxn ang="10800000">
                <a:pos x="wd2" y="hd2"/>
              </a:cxn>
              <a:cxn ang="16200000">
                <a:pos x="wd2" y="hd2"/>
              </a:cxn>
            </a:cxnLst>
            <a:rect l="0" t="0" r="r" b="b"/>
            <a:pathLst>
              <a:path w="21559" h="21329" fill="norm" stroke="1" extrusionOk="0">
                <a:moveTo>
                  <a:pt x="15771" y="0"/>
                </a:moveTo>
                <a:cubicBezTo>
                  <a:pt x="12758" y="31"/>
                  <a:pt x="10445" y="2354"/>
                  <a:pt x="10691" y="5725"/>
                </a:cubicBezTo>
                <a:cubicBezTo>
                  <a:pt x="10726" y="6205"/>
                  <a:pt x="10730" y="6598"/>
                  <a:pt x="10664" y="6979"/>
                </a:cubicBezTo>
                <a:cubicBezTo>
                  <a:pt x="10681" y="7031"/>
                  <a:pt x="10693" y="7082"/>
                  <a:pt x="10711" y="7134"/>
                </a:cubicBezTo>
                <a:lnTo>
                  <a:pt x="10916" y="7741"/>
                </a:lnTo>
                <a:lnTo>
                  <a:pt x="10589" y="8071"/>
                </a:lnTo>
                <a:cubicBezTo>
                  <a:pt x="10585" y="8074"/>
                  <a:pt x="10574" y="8082"/>
                  <a:pt x="10569" y="8085"/>
                </a:cubicBezTo>
                <a:lnTo>
                  <a:pt x="9310" y="9325"/>
                </a:lnTo>
                <a:cubicBezTo>
                  <a:pt x="8516" y="10250"/>
                  <a:pt x="7300" y="11487"/>
                  <a:pt x="5427" y="13351"/>
                </a:cubicBezTo>
                <a:cubicBezTo>
                  <a:pt x="2443" y="16322"/>
                  <a:pt x="0" y="19028"/>
                  <a:pt x="0" y="19359"/>
                </a:cubicBezTo>
                <a:cubicBezTo>
                  <a:pt x="0" y="19690"/>
                  <a:pt x="318" y="20275"/>
                  <a:pt x="707" y="20660"/>
                </a:cubicBezTo>
                <a:cubicBezTo>
                  <a:pt x="1646" y="21591"/>
                  <a:pt x="2360" y="21545"/>
                  <a:pt x="3557" y="20471"/>
                </a:cubicBezTo>
                <a:cubicBezTo>
                  <a:pt x="3710" y="20334"/>
                  <a:pt x="3828" y="20231"/>
                  <a:pt x="3945" y="20141"/>
                </a:cubicBezTo>
                <a:cubicBezTo>
                  <a:pt x="4072" y="20024"/>
                  <a:pt x="4188" y="19918"/>
                  <a:pt x="4203" y="19918"/>
                </a:cubicBezTo>
                <a:cubicBezTo>
                  <a:pt x="4206" y="19918"/>
                  <a:pt x="4231" y="19941"/>
                  <a:pt x="4237" y="19945"/>
                </a:cubicBezTo>
                <a:cubicBezTo>
                  <a:pt x="4607" y="19763"/>
                  <a:pt x="4843" y="19937"/>
                  <a:pt x="5291" y="20471"/>
                </a:cubicBezTo>
                <a:cubicBezTo>
                  <a:pt x="5755" y="21026"/>
                  <a:pt x="6344" y="21310"/>
                  <a:pt x="6821" y="21327"/>
                </a:cubicBezTo>
                <a:cubicBezTo>
                  <a:pt x="7297" y="21345"/>
                  <a:pt x="7658" y="21090"/>
                  <a:pt x="7658" y="20552"/>
                </a:cubicBezTo>
                <a:cubicBezTo>
                  <a:pt x="7658" y="20496"/>
                  <a:pt x="7650" y="20440"/>
                  <a:pt x="7637" y="20377"/>
                </a:cubicBezTo>
                <a:cubicBezTo>
                  <a:pt x="7489" y="20179"/>
                  <a:pt x="7109" y="19767"/>
                  <a:pt x="6672" y="19332"/>
                </a:cubicBezTo>
                <a:lnTo>
                  <a:pt x="5706" y="18367"/>
                </a:lnTo>
                <a:lnTo>
                  <a:pt x="6318" y="17760"/>
                </a:lnTo>
                <a:lnTo>
                  <a:pt x="6923" y="17154"/>
                </a:lnTo>
                <a:lnTo>
                  <a:pt x="7093" y="17322"/>
                </a:lnTo>
                <a:cubicBezTo>
                  <a:pt x="7100" y="17328"/>
                  <a:pt x="7107" y="17334"/>
                  <a:pt x="7114" y="17342"/>
                </a:cubicBezTo>
                <a:cubicBezTo>
                  <a:pt x="7116" y="17344"/>
                  <a:pt x="7112" y="17346"/>
                  <a:pt x="7114" y="17349"/>
                </a:cubicBezTo>
                <a:lnTo>
                  <a:pt x="7284" y="17518"/>
                </a:lnTo>
                <a:cubicBezTo>
                  <a:pt x="7560" y="17617"/>
                  <a:pt x="7884" y="17824"/>
                  <a:pt x="8250" y="18152"/>
                </a:cubicBezTo>
                <a:cubicBezTo>
                  <a:pt x="9160" y="18969"/>
                  <a:pt x="9614" y="19064"/>
                  <a:pt x="10127" y="18556"/>
                </a:cubicBezTo>
                <a:cubicBezTo>
                  <a:pt x="10427" y="18258"/>
                  <a:pt x="10515" y="17976"/>
                  <a:pt x="10371" y="17612"/>
                </a:cubicBezTo>
                <a:cubicBezTo>
                  <a:pt x="10274" y="17480"/>
                  <a:pt x="9884" y="17059"/>
                  <a:pt x="9406" y="16581"/>
                </a:cubicBezTo>
                <a:lnTo>
                  <a:pt x="8692" y="15866"/>
                </a:lnTo>
                <a:cubicBezTo>
                  <a:pt x="8690" y="15865"/>
                  <a:pt x="8686" y="15860"/>
                  <a:pt x="8685" y="15859"/>
                </a:cubicBezTo>
                <a:lnTo>
                  <a:pt x="8460" y="15637"/>
                </a:lnTo>
                <a:lnTo>
                  <a:pt x="10181" y="13924"/>
                </a:lnTo>
                <a:cubicBezTo>
                  <a:pt x="10447" y="13645"/>
                  <a:pt x="10727" y="13362"/>
                  <a:pt x="11106" y="12980"/>
                </a:cubicBezTo>
                <a:cubicBezTo>
                  <a:pt x="11499" y="12583"/>
                  <a:pt x="11845" y="12250"/>
                  <a:pt x="12160" y="11968"/>
                </a:cubicBezTo>
                <a:lnTo>
                  <a:pt x="13670" y="10465"/>
                </a:lnTo>
                <a:lnTo>
                  <a:pt x="14146" y="10633"/>
                </a:lnTo>
                <a:cubicBezTo>
                  <a:pt x="14221" y="10660"/>
                  <a:pt x="14299" y="10685"/>
                  <a:pt x="14377" y="10708"/>
                </a:cubicBezTo>
                <a:cubicBezTo>
                  <a:pt x="14637" y="10672"/>
                  <a:pt x="14902" y="10667"/>
                  <a:pt x="15187" y="10708"/>
                </a:cubicBezTo>
                <a:cubicBezTo>
                  <a:pt x="19059" y="11267"/>
                  <a:pt x="21600" y="8075"/>
                  <a:pt x="21559" y="5030"/>
                </a:cubicBezTo>
                <a:cubicBezTo>
                  <a:pt x="21534" y="3203"/>
                  <a:pt x="20570" y="1430"/>
                  <a:pt x="18424" y="539"/>
                </a:cubicBezTo>
                <a:cubicBezTo>
                  <a:pt x="17511" y="161"/>
                  <a:pt x="16614" y="-9"/>
                  <a:pt x="15771" y="0"/>
                </a:cubicBezTo>
                <a:close/>
                <a:moveTo>
                  <a:pt x="16261" y="3068"/>
                </a:moveTo>
                <a:cubicBezTo>
                  <a:pt x="16833" y="3084"/>
                  <a:pt x="17258" y="3281"/>
                  <a:pt x="17689" y="3709"/>
                </a:cubicBezTo>
                <a:cubicBezTo>
                  <a:pt x="18030" y="4047"/>
                  <a:pt x="18365" y="4623"/>
                  <a:pt x="18288" y="4747"/>
                </a:cubicBezTo>
                <a:cubicBezTo>
                  <a:pt x="18268" y="4778"/>
                  <a:pt x="18277" y="4824"/>
                  <a:pt x="18315" y="4848"/>
                </a:cubicBezTo>
                <a:cubicBezTo>
                  <a:pt x="18353" y="4871"/>
                  <a:pt x="18390" y="5067"/>
                  <a:pt x="18390" y="5286"/>
                </a:cubicBezTo>
                <a:cubicBezTo>
                  <a:pt x="18390" y="5683"/>
                  <a:pt x="18271" y="6067"/>
                  <a:pt x="18063" y="6406"/>
                </a:cubicBezTo>
                <a:cubicBezTo>
                  <a:pt x="17974" y="6611"/>
                  <a:pt x="17854" y="6795"/>
                  <a:pt x="17703" y="6945"/>
                </a:cubicBezTo>
                <a:cubicBezTo>
                  <a:pt x="17164" y="7479"/>
                  <a:pt x="16475" y="7612"/>
                  <a:pt x="15826" y="7484"/>
                </a:cubicBezTo>
                <a:cubicBezTo>
                  <a:pt x="15457" y="7449"/>
                  <a:pt x="15200" y="7354"/>
                  <a:pt x="14874" y="7141"/>
                </a:cubicBezTo>
                <a:cubicBezTo>
                  <a:pt x="14568" y="6940"/>
                  <a:pt x="14327" y="6686"/>
                  <a:pt x="14160" y="6392"/>
                </a:cubicBezTo>
                <a:cubicBezTo>
                  <a:pt x="13894" y="5988"/>
                  <a:pt x="13772" y="5505"/>
                  <a:pt x="13888" y="5023"/>
                </a:cubicBezTo>
                <a:cubicBezTo>
                  <a:pt x="13945" y="4541"/>
                  <a:pt x="14157" y="4077"/>
                  <a:pt x="14540" y="3709"/>
                </a:cubicBezTo>
                <a:cubicBezTo>
                  <a:pt x="14974" y="3290"/>
                  <a:pt x="15396" y="3108"/>
                  <a:pt x="16003" y="3075"/>
                </a:cubicBezTo>
                <a:cubicBezTo>
                  <a:pt x="16091" y="3070"/>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37" name="Dynamic Arrays…"/>
          <p:cNvSpPr txBox="1"/>
          <p:nvPr>
            <p:ph type="title" idx="4294967295"/>
          </p:nvPr>
        </p:nvSpPr>
        <p:spPr>
          <a:xfrm>
            <a:off x="292189" y="3584472"/>
            <a:ext cx="17823282"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lvl="1" marL="1788368" indent="-769510" defTabSz="819150">
              <a:lnSpc>
                <a:spcPct val="90000"/>
              </a:lnSpc>
              <a:buClr>
                <a:srgbClr val="777775"/>
              </a:buClr>
              <a:buSzPct val="115000"/>
              <a:buFont typeface="Helvetica Neue"/>
              <a:defRPr sz="4600"/>
            </a:pPr>
            <a:r>
              <a:t>There are five primary steps to expanding a dynamic array:</a:t>
            </a:r>
          </a:p>
          <a:p>
            <a:pPr lvl="1" marL="1358070" indent="-339212" defTabSz="819150">
              <a:lnSpc>
                <a:spcPct val="90000"/>
              </a:lnSpc>
              <a:buClr>
                <a:srgbClr val="777775"/>
              </a:buClr>
              <a:buSzPct val="100000"/>
              <a:buFont typeface="Helvetica Neue"/>
              <a:defRPr sz="4600"/>
            </a:pPr>
            <a:r>
              <a:t>Create a new array with a new size (normally twice the size)</a:t>
            </a:r>
          </a:p>
          <a:p>
            <a:pPr lvl="1" marL="1358070" indent="-339212" defTabSz="819150">
              <a:lnSpc>
                <a:spcPct val="90000"/>
              </a:lnSpc>
              <a:buClr>
                <a:srgbClr val="777775"/>
              </a:buClr>
              <a:buSzPct val="100000"/>
              <a:buFont typeface="Helvetica Neue"/>
              <a:defRPr sz="4600"/>
            </a:pPr>
            <a:r>
              <a:t>Copy the old array elements to the new array</a:t>
            </a:r>
          </a:p>
          <a:p>
            <a:pPr lvl="1" marL="1358070" indent="-339212" defTabSz="819150">
              <a:lnSpc>
                <a:spcPct val="90000"/>
              </a:lnSpc>
              <a:buClr>
                <a:srgbClr val="777775"/>
              </a:buClr>
              <a:buSzPct val="100000"/>
              <a:buFont typeface="Helvetica Neue"/>
              <a:defRPr sz="4600"/>
            </a:pPr>
            <a:r>
              <a:t>Delete the old array (understanding what happens here is key!)</a:t>
            </a:r>
          </a:p>
          <a:p>
            <a:pPr lvl="1" marL="1358070" indent="-339212" defTabSz="819150">
              <a:lnSpc>
                <a:spcPct val="90000"/>
              </a:lnSpc>
              <a:buClr>
                <a:srgbClr val="777775"/>
              </a:buClr>
              <a:buSzPct val="100000"/>
              <a:buFont typeface="Helvetica Neue"/>
              <a:defRPr sz="4600"/>
            </a:pPr>
            <a:r>
              <a:t>Point the old array variable to the new array (it is a pointer!)</a:t>
            </a:r>
          </a:p>
          <a:p>
            <a:pPr lvl="1" marL="1358070" indent="-339212" defTabSz="819150">
              <a:lnSpc>
                <a:spcPct val="90000"/>
              </a:lnSpc>
              <a:buClr>
                <a:srgbClr val="777775"/>
              </a:buClr>
              <a:buSzPct val="100000"/>
              <a:buFont typeface="Helvetica Neue"/>
              <a:defRPr sz="4600"/>
            </a:pPr>
            <a:r>
              <a:t>Update the capacity variable for the array</a:t>
            </a:r>
          </a:p>
          <a:p>
            <a:pPr lvl="1" marL="1358070" indent="-339212" defTabSz="819150">
              <a:lnSpc>
                <a:spcPct val="90000"/>
              </a:lnSpc>
              <a:buClr>
                <a:srgbClr val="777775"/>
              </a:buClr>
              <a:buSzPct val="100000"/>
              <a:buFont typeface="Helvetica Neue"/>
              <a:defRPr sz="4600"/>
            </a:pPr>
          </a:p>
          <a:p>
            <a:pPr marL="913570" indent="-339212" defTabSz="819150">
              <a:lnSpc>
                <a:spcPct val="90000"/>
              </a:lnSpc>
              <a:buClr>
                <a:srgbClr val="777775"/>
              </a:buClr>
              <a:buSzPct val="100000"/>
              <a:buFont typeface="Helvetica Neue"/>
              <a:defRPr sz="4600"/>
            </a:pPr>
            <a:r>
              <a:t>When do we decide to expand an array?</a:t>
            </a:r>
          </a:p>
          <a:p>
            <a:pPr lvl="1" marL="1586670" indent="-339212" defTabSz="819150">
              <a:lnSpc>
                <a:spcPct val="90000"/>
              </a:lnSpc>
              <a:buClr>
                <a:srgbClr val="777775"/>
              </a:buClr>
              <a:buSzPct val="100000"/>
              <a:buFont typeface="Helvetica Neue"/>
              <a:defRPr sz="4600"/>
            </a:pPr>
            <a:r>
              <a:t>When it is full. How do we know it is full? We keep track!</a:t>
            </a:r>
          </a:p>
        </p:txBody>
      </p:sp>
      <p:pic>
        <p:nvPicPr>
          <p:cNvPr id="238" name="Image" descr="Image"/>
          <p:cNvPicPr>
            <a:picLocks noChangeAspect="1"/>
          </p:cNvPicPr>
          <p:nvPr/>
        </p:nvPicPr>
        <p:blipFill>
          <a:blip r:embed="rId2">
            <a:extLst/>
          </a:blip>
          <a:stretch>
            <a:fillRect/>
          </a:stretch>
        </p:blipFill>
        <p:spPr>
          <a:xfrm>
            <a:off x="18211339" y="4483939"/>
            <a:ext cx="5880471" cy="478278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4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7">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242"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49"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44"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45" name="What options does the operating system have?"/>
          <p:cNvSpPr txBox="1"/>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grpSp>
        <p:nvGrpSpPr>
          <p:cNvPr id="248" name="int *newElements = new int[capacity * 2];"/>
          <p:cNvGrpSpPr/>
          <p:nvPr/>
        </p:nvGrpSpPr>
        <p:grpSpPr>
          <a:xfrm>
            <a:off x="11174528" y="4239587"/>
            <a:ext cx="13004167" cy="825501"/>
            <a:chOff x="0" y="0"/>
            <a:chExt cx="13004165" cy="825500"/>
          </a:xfrm>
        </p:grpSpPr>
        <p:sp>
          <p:nvSpPr>
            <p:cNvPr id="247" name="int *newElements = new int[capacity * 2];"/>
            <p:cNvSpPr txBox="1"/>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46"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1"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5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25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3"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55"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56" name="What options does the operating system have?"/>
          <p:cNvSpPr txBox="1"/>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57" name="Rounded Rectangle"/>
          <p:cNvSpPr/>
          <p:nvPr/>
        </p:nvSpPr>
        <p:spPr>
          <a:xfrm>
            <a:off x="8993330" y="10097637"/>
            <a:ext cx="8939276" cy="1270001"/>
          </a:xfrm>
          <a:prstGeom prst="roundRect">
            <a:avLst>
              <a:gd name="adj" fmla="val 15000"/>
            </a:avLst>
          </a:prstGeom>
          <a:ln w="139700">
            <a:solidFill>
              <a:srgbClr val="FFFFFF"/>
            </a:solidFill>
            <a:miter lim="400000"/>
          </a:ln>
        </p:spPr>
        <p:txBody>
          <a:bodyPr lIns="50800" tIns="50800" rIns="50800" bIns="50800" anchor="ctr"/>
          <a:lstStyle/>
          <a:p>
            <a:pPr>
              <a:defRPr>
                <a:solidFill>
                  <a:srgbClr val="FFFFFF"/>
                </a:solidFill>
              </a:defRPr>
            </a:pPr>
          </a:p>
        </p:txBody>
      </p:sp>
      <p:sp>
        <p:nvSpPr>
          <p:cNvPr id="258" name="Is this an option?"/>
          <p:cNvSpPr txBox="1"/>
          <p:nvPr/>
        </p:nvSpPr>
        <p:spPr>
          <a:xfrm>
            <a:off x="19670544" y="8507863"/>
            <a:ext cx="477075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Is this an option?</a:t>
            </a:r>
          </a:p>
        </p:txBody>
      </p:sp>
      <p:sp>
        <p:nvSpPr>
          <p:cNvPr id="259" name="No — you're already using the first five!"/>
          <p:cNvSpPr txBox="1"/>
          <p:nvPr/>
        </p:nvSpPr>
        <p:spPr>
          <a:xfrm>
            <a:off x="20126369" y="9548047"/>
            <a:ext cx="385910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 you're already using the first five!</a:t>
            </a:r>
          </a:p>
        </p:txBody>
      </p:sp>
      <p:grpSp>
        <p:nvGrpSpPr>
          <p:cNvPr id="262" name="int *newElements = new int[capacity * 2];"/>
          <p:cNvGrpSpPr/>
          <p:nvPr/>
        </p:nvGrpSpPr>
        <p:grpSpPr>
          <a:xfrm>
            <a:off x="11174528" y="4239587"/>
            <a:ext cx="13004167" cy="825501"/>
            <a:chOff x="0" y="0"/>
            <a:chExt cx="13004165" cy="825500"/>
          </a:xfrm>
        </p:grpSpPr>
        <p:sp>
          <p:nvSpPr>
            <p:cNvPr id="261" name="int *newElements = new int[capacity * 2];"/>
            <p:cNvSpPr txBox="1"/>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60"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9"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6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6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7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69"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70" name="What options does the operating system have?"/>
          <p:cNvSpPr txBox="1"/>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71"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272"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275" name="int *newElements = new int[capacity * 2];"/>
          <p:cNvGrpSpPr/>
          <p:nvPr/>
        </p:nvGrpSpPr>
        <p:grpSpPr>
          <a:xfrm>
            <a:off x="11174528" y="4239587"/>
            <a:ext cx="13004167" cy="825501"/>
            <a:chOff x="0" y="0"/>
            <a:chExt cx="13004165" cy="825500"/>
          </a:xfrm>
        </p:grpSpPr>
        <p:sp>
          <p:nvSpPr>
            <p:cNvPr id="274" name="int *newElements = new int[capacity * 2];"/>
            <p:cNvSpPr txBox="1"/>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73"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79"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80"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93"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82"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 </a:t>
            </a:r>
          </a:p>
        </p:txBody>
      </p:sp>
      <p:sp>
        <p:nvSpPr>
          <p:cNvPr id="283" name="What options does the operating system have?"/>
          <p:cNvSpPr txBox="1"/>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84"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285"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288" name="int *newElements = new int[capacity * 2];"/>
          <p:cNvGrpSpPr/>
          <p:nvPr/>
        </p:nvGrpSpPr>
        <p:grpSpPr>
          <a:xfrm>
            <a:off x="11174528" y="4239587"/>
            <a:ext cx="13004167" cy="825501"/>
            <a:chOff x="0" y="0"/>
            <a:chExt cx="13004165" cy="825500"/>
          </a:xfrm>
        </p:grpSpPr>
        <p:sp>
          <p:nvSpPr>
            <p:cNvPr id="287" name="int *newElements = new int[capacity * 2];"/>
            <p:cNvSpPr txBox="1"/>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86"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grpSp>
        <p:nvGrpSpPr>
          <p:cNvPr id="291" name="Group"/>
          <p:cNvGrpSpPr/>
          <p:nvPr/>
        </p:nvGrpSpPr>
        <p:grpSpPr>
          <a:xfrm>
            <a:off x="1312388" y="11064638"/>
            <a:ext cx="3001214" cy="2508246"/>
            <a:chOff x="0" y="12700"/>
            <a:chExt cx="3001213" cy="2508244"/>
          </a:xfrm>
        </p:grpSpPr>
        <p:graphicFrame>
          <p:nvGraphicFramePr>
            <p:cNvPr id="289"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90"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294"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9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9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10"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00"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01"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02"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05" name="for (int i=0; i &lt; count; i++) {…"/>
          <p:cNvGrpSpPr/>
          <p:nvPr/>
        </p:nvGrpSpPr>
        <p:grpSpPr>
          <a:xfrm>
            <a:off x="4095303" y="4239587"/>
            <a:ext cx="13004166" cy="2120901"/>
            <a:chOff x="0" y="0"/>
            <a:chExt cx="13004165" cy="2120900"/>
          </a:xfrm>
        </p:grpSpPr>
        <p:sp>
          <p:nvSpPr>
            <p:cNvPr id="304"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03"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08" name="Group"/>
          <p:cNvGrpSpPr/>
          <p:nvPr/>
        </p:nvGrpSpPr>
        <p:grpSpPr>
          <a:xfrm>
            <a:off x="1312388" y="11064638"/>
            <a:ext cx="3001214" cy="2508246"/>
            <a:chOff x="0" y="12700"/>
            <a:chExt cx="3001213" cy="2508244"/>
          </a:xfrm>
        </p:grpSpPr>
        <p:graphicFrame>
          <p:nvGraphicFramePr>
            <p:cNvPr id="306"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7"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11"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14"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15"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7"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17"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18"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19"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22" name="for (int i=0; i &lt; count; i++) {…"/>
          <p:cNvGrpSpPr/>
          <p:nvPr/>
        </p:nvGrpSpPr>
        <p:grpSpPr>
          <a:xfrm>
            <a:off x="4095303" y="4239587"/>
            <a:ext cx="13004166" cy="2120901"/>
            <a:chOff x="0" y="0"/>
            <a:chExt cx="13004165" cy="2120900"/>
          </a:xfrm>
        </p:grpSpPr>
        <p:sp>
          <p:nvSpPr>
            <p:cNvPr id="321"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20"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25" name="Group"/>
          <p:cNvGrpSpPr/>
          <p:nvPr/>
        </p:nvGrpSpPr>
        <p:grpSpPr>
          <a:xfrm>
            <a:off x="1312388" y="11064638"/>
            <a:ext cx="3001214" cy="2508246"/>
            <a:chOff x="0" y="12700"/>
            <a:chExt cx="3001213" cy="2508244"/>
          </a:xfrm>
        </p:grpSpPr>
        <p:graphicFrame>
          <p:nvGraphicFramePr>
            <p:cNvPr id="323"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4"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28"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0"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3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32"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34"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35"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36"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39" name="for (int i=0; i &lt; count; i++) {…"/>
          <p:cNvGrpSpPr/>
          <p:nvPr/>
        </p:nvGrpSpPr>
        <p:grpSpPr>
          <a:xfrm>
            <a:off x="4095303" y="4239587"/>
            <a:ext cx="13004166" cy="2120901"/>
            <a:chOff x="0" y="0"/>
            <a:chExt cx="13004165" cy="2120900"/>
          </a:xfrm>
        </p:grpSpPr>
        <p:sp>
          <p:nvSpPr>
            <p:cNvPr id="338"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37"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42" name="Group"/>
          <p:cNvGrpSpPr/>
          <p:nvPr/>
        </p:nvGrpSpPr>
        <p:grpSpPr>
          <a:xfrm>
            <a:off x="1312388" y="11064638"/>
            <a:ext cx="3001214" cy="2508246"/>
            <a:chOff x="0" y="12700"/>
            <a:chExt cx="3001213" cy="2508244"/>
          </a:xfrm>
        </p:grpSpPr>
        <p:graphicFrame>
          <p:nvGraphicFramePr>
            <p:cNvPr id="340"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1"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45"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48"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49"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1"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51"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52"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53"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56" name="for (int i=0; i &lt; count; i++) {…"/>
          <p:cNvGrpSpPr/>
          <p:nvPr/>
        </p:nvGrpSpPr>
        <p:grpSpPr>
          <a:xfrm>
            <a:off x="4095303" y="4239587"/>
            <a:ext cx="13004166" cy="2120901"/>
            <a:chOff x="0" y="0"/>
            <a:chExt cx="13004165" cy="2120900"/>
          </a:xfrm>
        </p:grpSpPr>
        <p:sp>
          <p:nvSpPr>
            <p:cNvPr id="355"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54"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59" name="Group"/>
          <p:cNvGrpSpPr/>
          <p:nvPr/>
        </p:nvGrpSpPr>
        <p:grpSpPr>
          <a:xfrm>
            <a:off x="1312388" y="11064638"/>
            <a:ext cx="3001214" cy="2508246"/>
            <a:chOff x="0" y="12700"/>
            <a:chExt cx="3001213" cy="2508244"/>
          </a:xfrm>
        </p:grpSpPr>
        <p:graphicFrame>
          <p:nvGraphicFramePr>
            <p:cNvPr id="357"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58"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62"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4"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65"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66"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78"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68"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69"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70"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73" name="for (int i=0; i &lt; count; i++) {…"/>
          <p:cNvGrpSpPr/>
          <p:nvPr/>
        </p:nvGrpSpPr>
        <p:grpSpPr>
          <a:xfrm>
            <a:off x="4095303" y="4239587"/>
            <a:ext cx="13004166" cy="2120901"/>
            <a:chOff x="0" y="0"/>
            <a:chExt cx="13004165" cy="2120900"/>
          </a:xfrm>
        </p:grpSpPr>
        <p:sp>
          <p:nvSpPr>
            <p:cNvPr id="372"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71"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76" name="Group"/>
          <p:cNvGrpSpPr/>
          <p:nvPr/>
        </p:nvGrpSpPr>
        <p:grpSpPr>
          <a:xfrm>
            <a:off x="1312388" y="11064638"/>
            <a:ext cx="3001214" cy="2508246"/>
            <a:chOff x="0" y="12700"/>
            <a:chExt cx="3001213" cy="2508244"/>
          </a:xfrm>
        </p:grpSpPr>
        <p:graphicFrame>
          <p:nvGraphicFramePr>
            <p:cNvPr id="374"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75"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79"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1"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8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8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95"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85"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86"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87"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90" name="for (int i=0; i &lt; count; i++) {…"/>
          <p:cNvGrpSpPr/>
          <p:nvPr/>
        </p:nvGrpSpPr>
        <p:grpSpPr>
          <a:xfrm>
            <a:off x="4095303" y="4239587"/>
            <a:ext cx="13004166" cy="2120901"/>
            <a:chOff x="0" y="0"/>
            <a:chExt cx="13004165" cy="2120900"/>
          </a:xfrm>
        </p:grpSpPr>
        <p:sp>
          <p:nvSpPr>
            <p:cNvPr id="389" name="for (int i=0; i &lt; count; i++) {…"/>
            <p:cNvSpPr txBox="1"/>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88"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93" name="Group"/>
          <p:cNvGrpSpPr/>
          <p:nvPr/>
        </p:nvGrpSpPr>
        <p:grpSpPr>
          <a:xfrm>
            <a:off x="1312388" y="11064638"/>
            <a:ext cx="3001214" cy="2508246"/>
            <a:chOff x="0" y="12700"/>
            <a:chExt cx="3001213" cy="2508244"/>
          </a:xfrm>
        </p:grpSpPr>
        <p:graphicFrame>
          <p:nvGraphicFramePr>
            <p:cNvPr id="391"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92"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96"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8"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99"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00"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12"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402" name="Let's say that our Vector's elements pointer points to memory as in the following diagram. capacity = 5, and count = 5 (it is full).…"/>
          <p:cNvSpPr txBox="1"/>
          <p:nvPr/>
        </p:nvSpPr>
        <p:spPr>
          <a:xfrm>
            <a:off x="873267" y="1933906"/>
            <a:ext cx="22637467" cy="3894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3"/>
            </a:pPr>
            <a:r>
              <a:t>Delete the original elements: (</a:t>
            </a:r>
            <a:r>
              <a:rPr i="1">
                <a:latin typeface="Helvetica Neue"/>
                <a:ea typeface="Helvetica Neue"/>
                <a:cs typeface="Helvetica Neue"/>
                <a:sym typeface="Helvetica Neue"/>
              </a:rPr>
              <a:t>you no longer have legitimate access to that memory!</a:t>
            </a:r>
            <a:r>
              <a:t>)</a:t>
            </a:r>
          </a:p>
        </p:txBody>
      </p:sp>
      <p:sp>
        <p:nvSpPr>
          <p:cNvPr id="403"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04"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07" name="delete [] elements;"/>
          <p:cNvGrpSpPr/>
          <p:nvPr/>
        </p:nvGrpSpPr>
        <p:grpSpPr>
          <a:xfrm>
            <a:off x="5067265" y="5275583"/>
            <a:ext cx="13004166" cy="876301"/>
            <a:chOff x="0" y="0"/>
            <a:chExt cx="13004165" cy="876300"/>
          </a:xfrm>
        </p:grpSpPr>
        <p:sp>
          <p:nvSpPr>
            <p:cNvPr id="406" name="delete [] elements;"/>
            <p:cNvSpPr txBox="1"/>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delete [] elements;</a:t>
              </a:r>
            </a:p>
          </p:txBody>
        </p:sp>
        <p:pic>
          <p:nvPicPr>
            <p:cNvPr id="405" name="delete [] elements;" descr="delete [] elements;"/>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10" name="Group"/>
          <p:cNvGrpSpPr/>
          <p:nvPr/>
        </p:nvGrpSpPr>
        <p:grpSpPr>
          <a:xfrm>
            <a:off x="1312388" y="11064638"/>
            <a:ext cx="3001214" cy="2508246"/>
            <a:chOff x="0" y="12700"/>
            <a:chExt cx="3001213" cy="2508244"/>
          </a:xfrm>
        </p:grpSpPr>
        <p:graphicFrame>
          <p:nvGraphicFramePr>
            <p:cNvPr id="408"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9"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13"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5"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41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1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9" name="Connection Line"/>
          <p:cNvSpPr/>
          <p:nvPr/>
        </p:nvSpPr>
        <p:spPr>
          <a:xfrm>
            <a:off x="3804761" y="9595072"/>
            <a:ext cx="6073352" cy="2612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4677" y="656"/>
                  <a:pt x="11877" y="7856"/>
                  <a:pt x="21600" y="21600"/>
                </a:cubicBezTo>
              </a:path>
            </a:pathLst>
          </a:custGeom>
          <a:ln w="114300">
            <a:solidFill>
              <a:srgbClr val="000000"/>
            </a:solidFill>
            <a:miter lim="400000"/>
            <a:tailEnd type="triangle"/>
          </a:ln>
        </p:spPr>
        <p:txBody>
          <a:bodyPr/>
          <a:lstStyle/>
          <a:p>
            <a:pPr/>
          </a:p>
        </p:txBody>
      </p:sp>
      <p:sp>
        <p:nvSpPr>
          <p:cNvPr id="419"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4"/>
            </a:pPr>
            <a:r>
              <a:t>Assign elements to the new array:</a:t>
            </a:r>
          </a:p>
        </p:txBody>
      </p:sp>
      <p:sp>
        <p:nvSpPr>
          <p:cNvPr id="420"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21"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24" name="elements = newElements;"/>
          <p:cNvGrpSpPr/>
          <p:nvPr/>
        </p:nvGrpSpPr>
        <p:grpSpPr>
          <a:xfrm>
            <a:off x="5067265" y="5275583"/>
            <a:ext cx="13004166" cy="876301"/>
            <a:chOff x="0" y="0"/>
            <a:chExt cx="13004165" cy="876300"/>
          </a:xfrm>
        </p:grpSpPr>
        <p:sp>
          <p:nvSpPr>
            <p:cNvPr id="423" name="elements = newElements;"/>
            <p:cNvSpPr txBox="1"/>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elements = newElements;</a:t>
              </a:r>
            </a:p>
          </p:txBody>
        </p:sp>
        <p:pic>
          <p:nvPicPr>
            <p:cNvPr id="422" name="elements = newElements;" descr="elements = newElements;"/>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27" name="Group"/>
          <p:cNvGrpSpPr/>
          <p:nvPr/>
        </p:nvGrpSpPr>
        <p:grpSpPr>
          <a:xfrm>
            <a:off x="1312388" y="11064638"/>
            <a:ext cx="3001214" cy="2508246"/>
            <a:chOff x="0" y="12700"/>
            <a:chExt cx="3001213" cy="2508244"/>
          </a:xfrm>
        </p:grpSpPr>
        <p:graphicFrame>
          <p:nvGraphicFramePr>
            <p:cNvPr id="425"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6"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30"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433"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34"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6" name="Connection Line"/>
          <p:cNvSpPr/>
          <p:nvPr/>
        </p:nvSpPr>
        <p:spPr>
          <a:xfrm>
            <a:off x="3804761" y="9595072"/>
            <a:ext cx="6073352" cy="2612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4677" y="656"/>
                  <a:pt x="11877" y="7856"/>
                  <a:pt x="21600" y="21600"/>
                </a:cubicBezTo>
              </a:path>
            </a:pathLst>
          </a:custGeom>
          <a:ln w="114300">
            <a:solidFill>
              <a:srgbClr val="000000"/>
            </a:solidFill>
            <a:miter lim="400000"/>
            <a:tailEnd type="triangle"/>
          </a:ln>
        </p:spPr>
        <p:txBody>
          <a:bodyPr/>
          <a:lstStyle/>
          <a:p>
            <a:pPr/>
          </a:p>
        </p:txBody>
      </p:sp>
      <p:sp>
        <p:nvSpPr>
          <p:cNvPr id="436" name="Let's say that our Vector's elements pointer points to memory as in the following diagram. capacity = 5, and count = 5 (it is full).…"/>
          <p:cNvSpPr txBox="1"/>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5"/>
            </a:pPr>
            <a:r>
              <a:t>(Bookkeeping) update capacity:</a:t>
            </a:r>
          </a:p>
        </p:txBody>
      </p:sp>
      <p:sp>
        <p:nvSpPr>
          <p:cNvPr id="437"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38" name="This is the option the OS has to choose."/>
          <p:cNvSpPr txBox="1"/>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41" name="capacity *= 2;"/>
          <p:cNvGrpSpPr/>
          <p:nvPr/>
        </p:nvGrpSpPr>
        <p:grpSpPr>
          <a:xfrm>
            <a:off x="5067265" y="5275583"/>
            <a:ext cx="13004166" cy="876301"/>
            <a:chOff x="0" y="0"/>
            <a:chExt cx="13004165" cy="876300"/>
          </a:xfrm>
        </p:grpSpPr>
        <p:sp>
          <p:nvSpPr>
            <p:cNvPr id="440" name="capacity *= 2;"/>
            <p:cNvSpPr txBox="1"/>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capacity *= 2;</a:t>
              </a:r>
            </a:p>
          </p:txBody>
        </p:sp>
        <p:pic>
          <p:nvPicPr>
            <p:cNvPr id="439" name="capacity *= 2;" descr="capacity *= 2;"/>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44" name="Group"/>
          <p:cNvGrpSpPr/>
          <p:nvPr/>
        </p:nvGrpSpPr>
        <p:grpSpPr>
          <a:xfrm>
            <a:off x="1312388" y="11064638"/>
            <a:ext cx="3001214" cy="2508246"/>
            <a:chOff x="0" y="12700"/>
            <a:chExt cx="3001213" cy="2508244"/>
          </a:xfrm>
        </p:grpSpPr>
        <p:graphicFrame>
          <p:nvGraphicFramePr>
            <p:cNvPr id="442"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3" name="newElements"/>
            <p:cNvSpPr txBox="1"/>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47"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50" name="References:…"/>
          <p:cNvSpPr txBox="1"/>
          <p:nvPr/>
        </p:nvSpPr>
        <p:spPr>
          <a:xfrm>
            <a:off x="640426" y="5861883"/>
            <a:ext cx="21424603" cy="36686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Dynamic Arrays: </a:t>
            </a:r>
            <a:r>
              <a:rPr u="sng">
                <a:hlinkClick r:id="rId2" invalidUrl="" action="" tgtFrame="" tooltip="" history="1" highlightClick="0" endSnd="0"/>
              </a:rPr>
              <a:t>https://en.wikipedia.org/wiki/Dynamic_array</a:t>
            </a:r>
            <a:r>
              <a:t> </a:t>
            </a:r>
          </a:p>
          <a:p>
            <a:pPr lvl="1" marL="457200" indent="-228600" algn="l">
              <a:buSzPct val="100000"/>
              <a:buChar char="•"/>
              <a:defRPr sz="3900"/>
            </a:pPr>
            <a:r>
              <a:t>See the course website for full VectorInt code</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Vector class with templates: Read textbook, Section 14.4</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